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8" r:id="rId1"/>
  </p:sldMasterIdLst>
  <p:notesMasterIdLst>
    <p:notesMasterId r:id="rId19"/>
  </p:notesMasterIdLst>
  <p:handoutMasterIdLst>
    <p:handoutMasterId r:id="rId20"/>
  </p:handoutMasterIdLst>
  <p:sldIdLst>
    <p:sldId id="741" r:id="rId2"/>
    <p:sldId id="554" r:id="rId3"/>
    <p:sldId id="693" r:id="rId4"/>
    <p:sldId id="605" r:id="rId5"/>
    <p:sldId id="489" r:id="rId6"/>
    <p:sldId id="497" r:id="rId7"/>
    <p:sldId id="557" r:id="rId8"/>
    <p:sldId id="501" r:id="rId9"/>
    <p:sldId id="609" r:id="rId10"/>
    <p:sldId id="515" r:id="rId11"/>
    <p:sldId id="611" r:id="rId12"/>
    <p:sldId id="503" r:id="rId13"/>
    <p:sldId id="504" r:id="rId14"/>
    <p:sldId id="599" r:id="rId15"/>
    <p:sldId id="600" r:id="rId16"/>
    <p:sldId id="595" r:id="rId17"/>
    <p:sldId id="740" r:id="rId18"/>
  </p:sldIdLst>
  <p:sldSz cx="9144000" cy="6858000" type="screen4x3"/>
  <p:notesSz cx="7104063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CC"/>
    <a:srgbClr val="FFFF99"/>
    <a:srgbClr val="CCFFCC"/>
    <a:srgbClr val="00336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2796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46BABAD-FD86-D73A-4CCD-8288A8ACC3C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2012950" y="9613106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ctr" anchorCtr="1"/>
          <a:lstStyle>
            <a:lvl1pPr algn="r">
              <a:defRPr sz="1200"/>
            </a:lvl1pPr>
          </a:lstStyle>
          <a:p>
            <a:fld id="{D9A1F223-F45E-4767-BB39-3AFFFEA19A34}" type="slidenum">
              <a:rPr kumimoji="1" lang="ja-JP" altLang="en-US" sz="1600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616596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4100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403" y="0"/>
            <a:ext cx="3078427" cy="514100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796BDBBB-DCD8-480E-8161-28A58965A67F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7938"/>
            <a:ext cx="4608513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8"/>
            <a:ext cx="5683250" cy="4029878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0515"/>
            <a:ext cx="3078427" cy="514099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403" y="9720515"/>
            <a:ext cx="3078427" cy="514099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662EDAF-75D2-4AB0-90FA-62637DEB92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67840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スライド イメージ プレースホルダー 1">
            <a:extLst>
              <a:ext uri="{FF2B5EF4-FFF2-40B4-BE49-F238E27FC236}">
                <a16:creationId xmlns:a16="http://schemas.microsoft.com/office/drawing/2014/main" id="{B78FF14F-0FBF-F611-7BA2-F09E8BFCA04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ノート プレースホルダー 2">
            <a:extLst>
              <a:ext uri="{FF2B5EF4-FFF2-40B4-BE49-F238E27FC236}">
                <a16:creationId xmlns:a16="http://schemas.microsoft.com/office/drawing/2014/main" id="{C2DC455E-BC55-CFD1-B7D3-B16A58A11E5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3819E9-A807-5A00-2375-D16664F4D1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F73905E-E91D-74C0-059C-0E3A244E0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F2DBF87-8DB8-1118-98FC-7B6432501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78AD652-1E3B-3761-9942-CE8AFF5F8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1EF7B0-5743-E809-CA94-54B1A7FB0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63424728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D8004B-9A0B-2430-36E2-AD6AA4BA1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8F695DA-F609-F986-A088-65EA0CC4BF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E61377E-0D4F-C9AA-9B9D-E5D48DA10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55DBE9-EC47-46B0-8D54-EA4DB032F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172300-3BB8-8F3D-5AD3-D92511573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769002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56F1F88-1E11-BEBD-102C-D77BF48601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FCBF5EB-52AC-2E4F-265E-4B0747BCF8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B46E2B5-B9FF-070C-A2F7-8573BFB41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6F7BBF2-E29C-2411-13E8-A12F24799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22723A4-0648-18AE-DA33-25ED23909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360222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FF2F78-53B7-B108-EED5-3FCBA9A4A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0F1497-6226-2090-7EF9-3F93B02246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A163AE-A76A-6A3E-DA5C-1FE40F84D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96ACC7-D908-78F9-A0A8-F57F3ED9F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60C460-A5AD-48CC-2924-B3B2DFEB3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BF323F-91D2-4613-98F0-15D241A2E5D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7670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97B023-1DF0-3A23-9399-481164AE0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D90DCDC-5FAD-FFCF-C990-554014F4F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59210E-315C-B805-1E33-B8E28E0E2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5C4A99-848E-0CBA-FCEF-B2263AE44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8719C3-4193-349B-BECB-902110B17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6574674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0958AA-87E1-016C-FAFD-4B4EA0E81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AC18D3-9615-29CB-01CA-8C1F554C7A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D8A61B2-2F18-C824-458D-8E93608354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F31B6F-DB6A-A6C5-E39D-F0ACFA685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1A9E487-AFAD-CC1A-2F5F-DAB04FD0C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39A5B76-FA51-D163-11C7-02100DA1D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2719570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5FFC0-EFE5-387B-CF64-E08ECCBA6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3DCC753-72FA-7EC8-A07E-4D9107727C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F850566-D597-E9E8-92B0-24E965D32E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AE6662A-16C9-FE46-AC69-5A264FCC3E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427A281-A2C2-C5F0-502C-CA3F01ACA6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3FEF031-301B-9322-AF12-FDD9AB943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1ACF223-1425-E1D1-7FC0-E8E8A46BB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F8A5A39-C516-CE48-A9DE-A3AFADB04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280040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26664E-FD44-472F-7119-21D0918BF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17DA44B-FF6B-51AD-D2D5-8C26C971E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DC47101-3C1F-E44B-4FC3-A50E98129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2DB12D0-948D-0417-C4DA-ED2CB4183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1118739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D20F68C-F7AB-E2FE-3D28-29F0F8CCF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AF218CE-DC14-DFC4-A607-2F232DF8A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8B962A4-ABEF-CCC6-4DF3-D2E09BD9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27ECBE-8DF7-4767-8493-F5E94DBFA217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1517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4D4A2A-218E-0C15-4019-057796797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1CE3F3-994B-1326-03F2-04EC91C72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AA58962-C117-3C5E-C4BE-45F2B6F94F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C23701-0447-BEB8-7695-7EA7C2285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36D2DF5-EE9E-0DD9-DEA0-E98462573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DB6F4FD-05BD-2CC4-0A86-5C4CB6199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32096652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2A8BA0-D588-EC57-7927-09AE611F6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D0BB338-498A-7DDF-A4E5-5060C8F611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4AE1097-EA91-C4E4-19E6-192A7B2E8E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93AB689-3D2B-1CA4-D401-C413F7FC3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8FE67C9-C0E6-4AC5-31AD-FB8A22992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71BB4A-9FDC-F8F7-B795-0DFB41C81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017506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57C4E9C-8F40-5A7F-76F6-CB103EBBE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AE6362-1FBF-DBB7-50A1-33E87F515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58E103-2C52-2BE2-627D-888DBE70EA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29C57D-A429-3D40-979C-3921E0B25A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3394FF-BB5D-508F-AC0E-A436898269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altLang="ja-JP" smtClean="0"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40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3633EB9-DD75-39D4-2EB2-DD9910F36679}"/>
              </a:ext>
            </a:extLst>
          </p:cNvPr>
          <p:cNvSpPr txBox="1"/>
          <p:nvPr/>
        </p:nvSpPr>
        <p:spPr>
          <a:xfrm>
            <a:off x="1295400" y="457200"/>
            <a:ext cx="7162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6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6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課題達成型</a:t>
            </a:r>
            <a:endParaRPr lang="en-US" altLang="ja-JP" sz="6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6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ＱＣストーリー</a:t>
            </a:r>
            <a:r>
              <a:rPr kumimoji="1" lang="ja-JP" altLang="en-US" sz="6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の説明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35FC961-3C12-21B5-5BA4-A6DAC01FA1E2}"/>
              </a:ext>
            </a:extLst>
          </p:cNvPr>
          <p:cNvSpPr txBox="1"/>
          <p:nvPr/>
        </p:nvSpPr>
        <p:spPr>
          <a:xfrm>
            <a:off x="2286000" y="3429000"/>
            <a:ext cx="6324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4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4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【QC</a:t>
            </a:r>
            <a:r>
              <a:rPr kumimoji="1" lang="ja-JP" altLang="en-US" sz="4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読本　第</a:t>
            </a:r>
            <a:r>
              <a:rPr kumimoji="1" lang="en-US" altLang="ja-JP" sz="4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3</a:t>
            </a:r>
            <a:r>
              <a:rPr kumimoji="1" lang="ja-JP" altLang="en-US" sz="4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章</a:t>
            </a:r>
            <a:r>
              <a:rPr kumimoji="1" lang="en-US" altLang="ja-JP" sz="44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】</a:t>
            </a:r>
            <a:endParaRPr kumimoji="1" lang="ja-JP" altLang="en-US" sz="44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36807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A12E865-670F-5449-C026-5BCC521226C3}"/>
              </a:ext>
            </a:extLst>
          </p:cNvPr>
          <p:cNvGraphicFramePr>
            <a:graphicFrameLocks noGrp="1"/>
          </p:cNvGraphicFramePr>
          <p:nvPr/>
        </p:nvGraphicFramePr>
        <p:xfrm>
          <a:off x="107950" y="692150"/>
          <a:ext cx="8928100" cy="4608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0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2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07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過去</a:t>
                      </a:r>
                    </a:p>
                  </a:txBody>
                  <a:tcPr marL="91431" marR="914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2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現在</a:t>
                      </a:r>
                    </a:p>
                  </a:txBody>
                  <a:tcPr marL="91431" marR="914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sz="2400" b="1" dirty="0">
                          <a:solidFill>
                            <a:schemeClr val="bg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未来</a:t>
                      </a:r>
                    </a:p>
                  </a:txBody>
                  <a:tcPr marL="91431" marR="914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819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すでに発生している不具合をなくす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800" b="1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31" marR="914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u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競合会社に勝つために、現状の倍の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u="none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早さでつくれる工場に変える</a:t>
                      </a:r>
                    </a:p>
                  </a:txBody>
                  <a:tcPr marL="91431" marR="914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新商品販売に伴う、販売マニュアルを作成する</a:t>
                      </a:r>
                    </a:p>
                  </a:txBody>
                  <a:tcPr marL="91431" marR="9143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95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0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「悪さ」の再発防止</a:t>
                      </a:r>
                    </a:p>
                  </a:txBody>
                  <a:tcPr marL="91431" marR="914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①新しい業務への取り組みが求められる</a:t>
                      </a:r>
                      <a:r>
                        <a:rPr lang="ja-JP" altLang="en-US" sz="2000" b="1" u="sng" dirty="0">
                          <a:solidFill>
                            <a:srgbClr val="0000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新規業務への対応</a:t>
                      </a:r>
                      <a:br>
                        <a:rPr lang="ja-JP" altLang="en-US" sz="1600" b="1" u="sng" dirty="0">
                          <a:solidFill>
                            <a:srgbClr val="FF000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</a:br>
                      <a:r>
                        <a:rPr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　　</a:t>
                      </a:r>
                      <a:r>
                        <a:rPr lang="en-US" altLang="ja-JP" sz="1600" b="1" u="sng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</a:t>
                      </a:r>
                      <a:r>
                        <a:rPr lang="ja-JP" altLang="en-US" sz="1600" b="1" u="sng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新しい魅力的な製品やサービスを提供するといった仕事も含まれる</a:t>
                      </a:r>
                      <a:r>
                        <a:rPr lang="en-US" altLang="ja-JP" sz="1600" b="1" u="sng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)</a:t>
                      </a:r>
                      <a:br>
                        <a:rPr lang="en-US" altLang="ja-JP" sz="1600" b="1" u="sng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</a:br>
                      <a:r>
                        <a:rPr lang="ja-JP" altLang="en-US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②現状を大幅に改革する</a:t>
                      </a:r>
                      <a:r>
                        <a:rPr lang="ja-JP" altLang="en-US" sz="2000" b="1" u="sng" dirty="0">
                          <a:solidFill>
                            <a:srgbClr val="0000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現状打破</a:t>
                      </a:r>
                      <a:endParaRPr lang="ja-JP" altLang="en-US" sz="2000" b="1" u="none" dirty="0">
                        <a:solidFill>
                          <a:srgbClr val="0000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31" marR="914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800" b="1" u="none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3267" name="Rectangle 2">
            <a:extLst>
              <a:ext uri="{FF2B5EF4-FFF2-40B4-BE49-F238E27FC236}">
                <a16:creationId xmlns:a16="http://schemas.microsoft.com/office/drawing/2014/main" id="{D31ADC8D-F4E5-806A-798D-5BEE68EC6A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88913"/>
            <a:ext cx="515302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この中で、課題はどれ？</a:t>
            </a:r>
          </a:p>
        </p:txBody>
      </p:sp>
      <p:pic>
        <p:nvPicPr>
          <p:cNvPr id="53268" name="Picture 63">
            <a:extLst>
              <a:ext uri="{FF2B5EF4-FFF2-40B4-BE49-F238E27FC236}">
                <a16:creationId xmlns:a16="http://schemas.microsoft.com/office/drawing/2014/main" id="{50C0328F-37B5-AB39-B5A9-6D2F10475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08275"/>
            <a:ext cx="1800225" cy="144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69" name="AutoShape 64">
            <a:extLst>
              <a:ext uri="{FF2B5EF4-FFF2-40B4-BE49-F238E27FC236}">
                <a16:creationId xmlns:a16="http://schemas.microsoft.com/office/drawing/2014/main" id="{ACF92041-0D1F-12B4-CE06-383B7E24E8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263" y="2205038"/>
            <a:ext cx="1763712" cy="360362"/>
          </a:xfrm>
          <a:prstGeom prst="wedgeRoundRectCallout">
            <a:avLst>
              <a:gd name="adj1" fmla="val 3907"/>
              <a:gd name="adj2" fmla="val 90495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不良品だー！</a:t>
            </a:r>
          </a:p>
        </p:txBody>
      </p:sp>
      <p:sp>
        <p:nvSpPr>
          <p:cNvPr id="53270" name="Rectangle 69">
            <a:extLst>
              <a:ext uri="{FF2B5EF4-FFF2-40B4-BE49-F238E27FC236}">
                <a16:creationId xmlns:a16="http://schemas.microsoft.com/office/drawing/2014/main" id="{3FF60CD9-008C-A482-CE68-6508428DD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4221163"/>
            <a:ext cx="6284913" cy="1116012"/>
          </a:xfrm>
          <a:prstGeom prst="rect">
            <a:avLst/>
          </a:prstGeom>
          <a:noFill/>
          <a:ln w="7620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3271" name="Rectangle 71">
            <a:extLst>
              <a:ext uri="{FF2B5EF4-FFF2-40B4-BE49-F238E27FC236}">
                <a16:creationId xmlns:a16="http://schemas.microsoft.com/office/drawing/2014/main" id="{77B1F245-6167-9090-C71B-0A4866586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5732463"/>
            <a:ext cx="4465638" cy="649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4400" b="1">
                <a:latin typeface="Meiryo UI" panose="020B0604030504040204" pitchFamily="50" charset="-128"/>
                <a:ea typeface="Meiryo UI" panose="020B0604030504040204" pitchFamily="50" charset="-128"/>
              </a:rPr>
              <a:t>この２つが</a:t>
            </a:r>
            <a:r>
              <a:rPr lang="ja-JP" altLang="en-US" sz="44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</a:t>
            </a:r>
            <a:r>
              <a:rPr lang="ja-JP" altLang="en-US" sz="4400" b="1">
                <a:latin typeface="Meiryo UI" panose="020B0604030504040204" pitchFamily="50" charset="-128"/>
                <a:ea typeface="Meiryo UI" panose="020B0604030504040204" pitchFamily="50" charset="-128"/>
              </a:rPr>
              <a:t>！</a:t>
            </a:r>
          </a:p>
        </p:txBody>
      </p:sp>
      <p:sp>
        <p:nvSpPr>
          <p:cNvPr id="53272" name="AutoShape 81">
            <a:extLst>
              <a:ext uri="{FF2B5EF4-FFF2-40B4-BE49-F238E27FC236}">
                <a16:creationId xmlns:a16="http://schemas.microsoft.com/office/drawing/2014/main" id="{2B0A9890-2E72-E8A6-2EA3-08885E6A08B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508625" y="5300663"/>
            <a:ext cx="647700" cy="288925"/>
          </a:xfrm>
          <a:prstGeom prst="upArrow">
            <a:avLst>
              <a:gd name="adj1" fmla="val 54269"/>
              <a:gd name="adj2" fmla="val 51472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53273" name="Picture 28">
            <a:extLst>
              <a:ext uri="{FF2B5EF4-FFF2-40B4-BE49-F238E27FC236}">
                <a16:creationId xmlns:a16="http://schemas.microsoft.com/office/drawing/2014/main" id="{2FF53578-3550-7D11-05A8-099C69198B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163" y="2755900"/>
            <a:ext cx="1987550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274" name="AutoShape 29">
            <a:extLst>
              <a:ext uri="{FF2B5EF4-FFF2-40B4-BE49-F238E27FC236}">
                <a16:creationId xmlns:a16="http://schemas.microsoft.com/office/drawing/2014/main" id="{5EBAC5C8-234F-3A59-C5A7-FC409032C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2500" y="2276475"/>
            <a:ext cx="684213" cy="1093788"/>
          </a:xfrm>
          <a:prstGeom prst="wedgeEllipseCallout">
            <a:avLst>
              <a:gd name="adj1" fmla="val 1458"/>
              <a:gd name="adj2" fmla="val 67708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未経験</a:t>
            </a:r>
          </a:p>
        </p:txBody>
      </p:sp>
      <p:grpSp>
        <p:nvGrpSpPr>
          <p:cNvPr id="53275" name="Group 1253">
            <a:extLst>
              <a:ext uri="{FF2B5EF4-FFF2-40B4-BE49-F238E27FC236}">
                <a16:creationId xmlns:a16="http://schemas.microsoft.com/office/drawing/2014/main" id="{9BC861DF-34B4-EA01-E571-C3E53C7A071F}"/>
              </a:ext>
            </a:extLst>
          </p:cNvPr>
          <p:cNvGrpSpPr>
            <a:grpSpLocks/>
          </p:cNvGrpSpPr>
          <p:nvPr/>
        </p:nvGrpSpPr>
        <p:grpSpPr bwMode="auto">
          <a:xfrm>
            <a:off x="3203575" y="2019300"/>
            <a:ext cx="3024188" cy="1925638"/>
            <a:chOff x="0" y="2723"/>
            <a:chExt cx="1905" cy="1213"/>
          </a:xfrm>
        </p:grpSpPr>
        <p:grpSp>
          <p:nvGrpSpPr>
            <p:cNvPr id="53276" name="Group 1071">
              <a:extLst>
                <a:ext uri="{FF2B5EF4-FFF2-40B4-BE49-F238E27FC236}">
                  <a16:creationId xmlns:a16="http://schemas.microsoft.com/office/drawing/2014/main" id="{25DD9F07-6411-4C47-7AF5-C9D4D883D4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3072"/>
              <a:ext cx="1632" cy="864"/>
              <a:chOff x="654" y="1129"/>
              <a:chExt cx="4308" cy="2163"/>
            </a:xfrm>
          </p:grpSpPr>
          <p:sp>
            <p:nvSpPr>
              <p:cNvPr id="53278" name="Freeform 1072">
                <a:extLst>
                  <a:ext uri="{FF2B5EF4-FFF2-40B4-BE49-F238E27FC236}">
                    <a16:creationId xmlns:a16="http://schemas.microsoft.com/office/drawing/2014/main" id="{6E098724-EE2C-DE20-BC7B-DF9CD14319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7" y="2016"/>
                <a:ext cx="501" cy="401"/>
              </a:xfrm>
              <a:custGeom>
                <a:avLst/>
                <a:gdLst>
                  <a:gd name="T0" fmla="*/ 0 w 501"/>
                  <a:gd name="T1" fmla="*/ 66 h 401"/>
                  <a:gd name="T2" fmla="*/ 11 w 501"/>
                  <a:gd name="T3" fmla="*/ 54 h 401"/>
                  <a:gd name="T4" fmla="*/ 35 w 501"/>
                  <a:gd name="T5" fmla="*/ 48 h 401"/>
                  <a:gd name="T6" fmla="*/ 95 w 501"/>
                  <a:gd name="T7" fmla="*/ 48 h 401"/>
                  <a:gd name="T8" fmla="*/ 167 w 501"/>
                  <a:gd name="T9" fmla="*/ 72 h 401"/>
                  <a:gd name="T10" fmla="*/ 239 w 501"/>
                  <a:gd name="T11" fmla="*/ 114 h 401"/>
                  <a:gd name="T12" fmla="*/ 239 w 501"/>
                  <a:gd name="T13" fmla="*/ 108 h 401"/>
                  <a:gd name="T14" fmla="*/ 245 w 501"/>
                  <a:gd name="T15" fmla="*/ 96 h 401"/>
                  <a:gd name="T16" fmla="*/ 274 w 501"/>
                  <a:gd name="T17" fmla="*/ 60 h 401"/>
                  <a:gd name="T18" fmla="*/ 304 w 501"/>
                  <a:gd name="T19" fmla="*/ 24 h 401"/>
                  <a:gd name="T20" fmla="*/ 322 w 501"/>
                  <a:gd name="T21" fmla="*/ 12 h 401"/>
                  <a:gd name="T22" fmla="*/ 334 w 501"/>
                  <a:gd name="T23" fmla="*/ 0 h 401"/>
                  <a:gd name="T24" fmla="*/ 340 w 501"/>
                  <a:gd name="T25" fmla="*/ 6 h 401"/>
                  <a:gd name="T26" fmla="*/ 364 w 501"/>
                  <a:gd name="T27" fmla="*/ 24 h 401"/>
                  <a:gd name="T28" fmla="*/ 388 w 501"/>
                  <a:gd name="T29" fmla="*/ 48 h 401"/>
                  <a:gd name="T30" fmla="*/ 424 w 501"/>
                  <a:gd name="T31" fmla="*/ 84 h 401"/>
                  <a:gd name="T32" fmla="*/ 454 w 501"/>
                  <a:gd name="T33" fmla="*/ 114 h 401"/>
                  <a:gd name="T34" fmla="*/ 478 w 501"/>
                  <a:gd name="T35" fmla="*/ 149 h 401"/>
                  <a:gd name="T36" fmla="*/ 495 w 501"/>
                  <a:gd name="T37" fmla="*/ 179 h 401"/>
                  <a:gd name="T38" fmla="*/ 501 w 501"/>
                  <a:gd name="T39" fmla="*/ 203 h 401"/>
                  <a:gd name="T40" fmla="*/ 489 w 501"/>
                  <a:gd name="T41" fmla="*/ 227 h 401"/>
                  <a:gd name="T42" fmla="*/ 472 w 501"/>
                  <a:gd name="T43" fmla="*/ 257 h 401"/>
                  <a:gd name="T44" fmla="*/ 424 w 501"/>
                  <a:gd name="T45" fmla="*/ 317 h 401"/>
                  <a:gd name="T46" fmla="*/ 370 w 501"/>
                  <a:gd name="T47" fmla="*/ 371 h 401"/>
                  <a:gd name="T48" fmla="*/ 346 w 501"/>
                  <a:gd name="T49" fmla="*/ 389 h 401"/>
                  <a:gd name="T50" fmla="*/ 328 w 501"/>
                  <a:gd name="T51" fmla="*/ 395 h 401"/>
                  <a:gd name="T52" fmla="*/ 310 w 501"/>
                  <a:gd name="T53" fmla="*/ 401 h 401"/>
                  <a:gd name="T54" fmla="*/ 280 w 501"/>
                  <a:gd name="T55" fmla="*/ 395 h 401"/>
                  <a:gd name="T56" fmla="*/ 209 w 501"/>
                  <a:gd name="T57" fmla="*/ 389 h 401"/>
                  <a:gd name="T58" fmla="*/ 143 w 501"/>
                  <a:gd name="T59" fmla="*/ 371 h 401"/>
                  <a:gd name="T60" fmla="*/ 119 w 501"/>
                  <a:gd name="T61" fmla="*/ 365 h 401"/>
                  <a:gd name="T62" fmla="*/ 101 w 501"/>
                  <a:gd name="T63" fmla="*/ 359 h 401"/>
                  <a:gd name="T64" fmla="*/ 89 w 501"/>
                  <a:gd name="T65" fmla="*/ 341 h 401"/>
                  <a:gd name="T66" fmla="*/ 77 w 501"/>
                  <a:gd name="T67" fmla="*/ 305 h 401"/>
                  <a:gd name="T68" fmla="*/ 59 w 501"/>
                  <a:gd name="T69" fmla="*/ 263 h 401"/>
                  <a:gd name="T70" fmla="*/ 41 w 501"/>
                  <a:gd name="T71" fmla="*/ 209 h 401"/>
                  <a:gd name="T72" fmla="*/ 29 w 501"/>
                  <a:gd name="T73" fmla="*/ 155 h 401"/>
                  <a:gd name="T74" fmla="*/ 11 w 501"/>
                  <a:gd name="T75" fmla="*/ 114 h 401"/>
                  <a:gd name="T76" fmla="*/ 6 w 501"/>
                  <a:gd name="T77" fmla="*/ 78 h 401"/>
                  <a:gd name="T78" fmla="*/ 0 w 501"/>
                  <a:gd name="T79" fmla="*/ 66 h 401"/>
                  <a:gd name="T80" fmla="*/ 0 w 501"/>
                  <a:gd name="T81" fmla="*/ 66 h 40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501" h="401">
                    <a:moveTo>
                      <a:pt x="0" y="66"/>
                    </a:moveTo>
                    <a:lnTo>
                      <a:pt x="11" y="54"/>
                    </a:lnTo>
                    <a:lnTo>
                      <a:pt x="35" y="48"/>
                    </a:lnTo>
                    <a:lnTo>
                      <a:pt x="95" y="48"/>
                    </a:lnTo>
                    <a:lnTo>
                      <a:pt x="167" y="72"/>
                    </a:lnTo>
                    <a:lnTo>
                      <a:pt x="239" y="114"/>
                    </a:lnTo>
                    <a:lnTo>
                      <a:pt x="239" y="108"/>
                    </a:lnTo>
                    <a:lnTo>
                      <a:pt x="245" y="96"/>
                    </a:lnTo>
                    <a:lnTo>
                      <a:pt x="274" y="60"/>
                    </a:lnTo>
                    <a:lnTo>
                      <a:pt x="304" y="24"/>
                    </a:lnTo>
                    <a:lnTo>
                      <a:pt x="322" y="12"/>
                    </a:lnTo>
                    <a:lnTo>
                      <a:pt x="334" y="0"/>
                    </a:lnTo>
                    <a:lnTo>
                      <a:pt x="340" y="6"/>
                    </a:lnTo>
                    <a:lnTo>
                      <a:pt x="364" y="24"/>
                    </a:lnTo>
                    <a:lnTo>
                      <a:pt x="388" y="48"/>
                    </a:lnTo>
                    <a:lnTo>
                      <a:pt x="424" y="84"/>
                    </a:lnTo>
                    <a:lnTo>
                      <a:pt x="454" y="114"/>
                    </a:lnTo>
                    <a:lnTo>
                      <a:pt x="478" y="149"/>
                    </a:lnTo>
                    <a:lnTo>
                      <a:pt x="495" y="179"/>
                    </a:lnTo>
                    <a:lnTo>
                      <a:pt x="501" y="203"/>
                    </a:lnTo>
                    <a:lnTo>
                      <a:pt x="489" y="227"/>
                    </a:lnTo>
                    <a:lnTo>
                      <a:pt x="472" y="257"/>
                    </a:lnTo>
                    <a:lnTo>
                      <a:pt x="424" y="317"/>
                    </a:lnTo>
                    <a:lnTo>
                      <a:pt x="370" y="371"/>
                    </a:lnTo>
                    <a:lnTo>
                      <a:pt x="346" y="389"/>
                    </a:lnTo>
                    <a:lnTo>
                      <a:pt x="328" y="395"/>
                    </a:lnTo>
                    <a:lnTo>
                      <a:pt x="310" y="401"/>
                    </a:lnTo>
                    <a:lnTo>
                      <a:pt x="280" y="395"/>
                    </a:lnTo>
                    <a:lnTo>
                      <a:pt x="209" y="389"/>
                    </a:lnTo>
                    <a:lnTo>
                      <a:pt x="143" y="371"/>
                    </a:lnTo>
                    <a:lnTo>
                      <a:pt x="119" y="365"/>
                    </a:lnTo>
                    <a:lnTo>
                      <a:pt x="101" y="359"/>
                    </a:lnTo>
                    <a:lnTo>
                      <a:pt x="89" y="341"/>
                    </a:lnTo>
                    <a:lnTo>
                      <a:pt x="77" y="305"/>
                    </a:lnTo>
                    <a:lnTo>
                      <a:pt x="59" y="263"/>
                    </a:lnTo>
                    <a:lnTo>
                      <a:pt x="41" y="209"/>
                    </a:lnTo>
                    <a:lnTo>
                      <a:pt x="29" y="155"/>
                    </a:lnTo>
                    <a:lnTo>
                      <a:pt x="11" y="114"/>
                    </a:lnTo>
                    <a:lnTo>
                      <a:pt x="6" y="78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CC9966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79" name="Freeform 1073">
                <a:extLst>
                  <a:ext uri="{FF2B5EF4-FFF2-40B4-BE49-F238E27FC236}">
                    <a16:creationId xmlns:a16="http://schemas.microsoft.com/office/drawing/2014/main" id="{D19F08F9-7D71-88A9-31C6-27AF24545E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" y="2663"/>
                <a:ext cx="651" cy="263"/>
              </a:xfrm>
              <a:custGeom>
                <a:avLst/>
                <a:gdLst>
                  <a:gd name="T0" fmla="*/ 0 w 651"/>
                  <a:gd name="T1" fmla="*/ 0 h 263"/>
                  <a:gd name="T2" fmla="*/ 0 w 651"/>
                  <a:gd name="T3" fmla="*/ 6 h 263"/>
                  <a:gd name="T4" fmla="*/ 0 w 651"/>
                  <a:gd name="T5" fmla="*/ 30 h 263"/>
                  <a:gd name="T6" fmla="*/ 6 w 651"/>
                  <a:gd name="T7" fmla="*/ 84 h 263"/>
                  <a:gd name="T8" fmla="*/ 30 w 651"/>
                  <a:gd name="T9" fmla="*/ 156 h 263"/>
                  <a:gd name="T10" fmla="*/ 47 w 651"/>
                  <a:gd name="T11" fmla="*/ 198 h 263"/>
                  <a:gd name="T12" fmla="*/ 77 w 651"/>
                  <a:gd name="T13" fmla="*/ 240 h 263"/>
                  <a:gd name="T14" fmla="*/ 167 w 651"/>
                  <a:gd name="T15" fmla="*/ 246 h 263"/>
                  <a:gd name="T16" fmla="*/ 245 w 651"/>
                  <a:gd name="T17" fmla="*/ 252 h 263"/>
                  <a:gd name="T18" fmla="*/ 310 w 651"/>
                  <a:gd name="T19" fmla="*/ 252 h 263"/>
                  <a:gd name="T20" fmla="*/ 370 w 651"/>
                  <a:gd name="T21" fmla="*/ 252 h 263"/>
                  <a:gd name="T22" fmla="*/ 418 w 651"/>
                  <a:gd name="T23" fmla="*/ 258 h 263"/>
                  <a:gd name="T24" fmla="*/ 460 w 651"/>
                  <a:gd name="T25" fmla="*/ 258 h 263"/>
                  <a:gd name="T26" fmla="*/ 490 w 651"/>
                  <a:gd name="T27" fmla="*/ 258 h 263"/>
                  <a:gd name="T28" fmla="*/ 514 w 651"/>
                  <a:gd name="T29" fmla="*/ 263 h 263"/>
                  <a:gd name="T30" fmla="*/ 555 w 651"/>
                  <a:gd name="T31" fmla="*/ 263 h 263"/>
                  <a:gd name="T32" fmla="*/ 573 w 651"/>
                  <a:gd name="T33" fmla="*/ 263 h 263"/>
                  <a:gd name="T34" fmla="*/ 579 w 651"/>
                  <a:gd name="T35" fmla="*/ 263 h 263"/>
                  <a:gd name="T36" fmla="*/ 579 w 651"/>
                  <a:gd name="T37" fmla="*/ 263 h 263"/>
                  <a:gd name="T38" fmla="*/ 585 w 651"/>
                  <a:gd name="T39" fmla="*/ 258 h 263"/>
                  <a:gd name="T40" fmla="*/ 597 w 651"/>
                  <a:gd name="T41" fmla="*/ 234 h 263"/>
                  <a:gd name="T42" fmla="*/ 609 w 651"/>
                  <a:gd name="T43" fmla="*/ 204 h 263"/>
                  <a:gd name="T44" fmla="*/ 627 w 651"/>
                  <a:gd name="T45" fmla="*/ 162 h 263"/>
                  <a:gd name="T46" fmla="*/ 639 w 651"/>
                  <a:gd name="T47" fmla="*/ 120 h 263"/>
                  <a:gd name="T48" fmla="*/ 651 w 651"/>
                  <a:gd name="T49" fmla="*/ 78 h 263"/>
                  <a:gd name="T50" fmla="*/ 651 w 651"/>
                  <a:gd name="T51" fmla="*/ 36 h 263"/>
                  <a:gd name="T52" fmla="*/ 639 w 651"/>
                  <a:gd name="T53" fmla="*/ 0 h 263"/>
                  <a:gd name="T54" fmla="*/ 0 w 651"/>
                  <a:gd name="T55" fmla="*/ 0 h 26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651" h="263">
                    <a:moveTo>
                      <a:pt x="0" y="0"/>
                    </a:moveTo>
                    <a:lnTo>
                      <a:pt x="0" y="6"/>
                    </a:lnTo>
                    <a:lnTo>
                      <a:pt x="0" y="30"/>
                    </a:lnTo>
                    <a:lnTo>
                      <a:pt x="6" y="84"/>
                    </a:lnTo>
                    <a:lnTo>
                      <a:pt x="30" y="156"/>
                    </a:lnTo>
                    <a:lnTo>
                      <a:pt x="47" y="198"/>
                    </a:lnTo>
                    <a:lnTo>
                      <a:pt x="77" y="240"/>
                    </a:lnTo>
                    <a:lnTo>
                      <a:pt x="167" y="246"/>
                    </a:lnTo>
                    <a:lnTo>
                      <a:pt x="245" y="252"/>
                    </a:lnTo>
                    <a:lnTo>
                      <a:pt x="310" y="252"/>
                    </a:lnTo>
                    <a:lnTo>
                      <a:pt x="370" y="252"/>
                    </a:lnTo>
                    <a:lnTo>
                      <a:pt x="418" y="258"/>
                    </a:lnTo>
                    <a:lnTo>
                      <a:pt x="460" y="258"/>
                    </a:lnTo>
                    <a:lnTo>
                      <a:pt x="490" y="258"/>
                    </a:lnTo>
                    <a:lnTo>
                      <a:pt x="514" y="263"/>
                    </a:lnTo>
                    <a:lnTo>
                      <a:pt x="555" y="263"/>
                    </a:lnTo>
                    <a:lnTo>
                      <a:pt x="573" y="263"/>
                    </a:lnTo>
                    <a:lnTo>
                      <a:pt x="579" y="263"/>
                    </a:lnTo>
                    <a:lnTo>
                      <a:pt x="585" y="258"/>
                    </a:lnTo>
                    <a:lnTo>
                      <a:pt x="597" y="234"/>
                    </a:lnTo>
                    <a:lnTo>
                      <a:pt x="609" y="204"/>
                    </a:lnTo>
                    <a:lnTo>
                      <a:pt x="627" y="162"/>
                    </a:lnTo>
                    <a:lnTo>
                      <a:pt x="639" y="120"/>
                    </a:lnTo>
                    <a:lnTo>
                      <a:pt x="651" y="78"/>
                    </a:lnTo>
                    <a:lnTo>
                      <a:pt x="651" y="36"/>
                    </a:lnTo>
                    <a:lnTo>
                      <a:pt x="63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9966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80" name="Freeform 1074">
                <a:extLst>
                  <a:ext uri="{FF2B5EF4-FFF2-40B4-BE49-F238E27FC236}">
                    <a16:creationId xmlns:a16="http://schemas.microsoft.com/office/drawing/2014/main" id="{4A54E8AE-ED90-55E5-29ED-3BC351CCB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" y="1980"/>
                <a:ext cx="938" cy="725"/>
              </a:xfrm>
              <a:custGeom>
                <a:avLst/>
                <a:gdLst>
                  <a:gd name="T0" fmla="*/ 448 w 938"/>
                  <a:gd name="T1" fmla="*/ 6 h 725"/>
                  <a:gd name="T2" fmla="*/ 376 w 938"/>
                  <a:gd name="T3" fmla="*/ 12 h 725"/>
                  <a:gd name="T4" fmla="*/ 257 w 938"/>
                  <a:gd name="T5" fmla="*/ 42 h 725"/>
                  <a:gd name="T6" fmla="*/ 143 w 938"/>
                  <a:gd name="T7" fmla="*/ 102 h 725"/>
                  <a:gd name="T8" fmla="*/ 83 w 938"/>
                  <a:gd name="T9" fmla="*/ 168 h 725"/>
                  <a:gd name="T10" fmla="*/ 30 w 938"/>
                  <a:gd name="T11" fmla="*/ 263 h 725"/>
                  <a:gd name="T12" fmla="*/ 6 w 938"/>
                  <a:gd name="T13" fmla="*/ 359 h 725"/>
                  <a:gd name="T14" fmla="*/ 6 w 938"/>
                  <a:gd name="T15" fmla="*/ 473 h 725"/>
                  <a:gd name="T16" fmla="*/ 48 w 938"/>
                  <a:gd name="T17" fmla="*/ 533 h 725"/>
                  <a:gd name="T18" fmla="*/ 119 w 938"/>
                  <a:gd name="T19" fmla="*/ 575 h 725"/>
                  <a:gd name="T20" fmla="*/ 185 w 938"/>
                  <a:gd name="T21" fmla="*/ 593 h 725"/>
                  <a:gd name="T22" fmla="*/ 215 w 938"/>
                  <a:gd name="T23" fmla="*/ 599 h 725"/>
                  <a:gd name="T24" fmla="*/ 215 w 938"/>
                  <a:gd name="T25" fmla="*/ 611 h 725"/>
                  <a:gd name="T26" fmla="*/ 227 w 938"/>
                  <a:gd name="T27" fmla="*/ 665 h 725"/>
                  <a:gd name="T28" fmla="*/ 251 w 938"/>
                  <a:gd name="T29" fmla="*/ 695 h 725"/>
                  <a:gd name="T30" fmla="*/ 305 w 938"/>
                  <a:gd name="T31" fmla="*/ 707 h 725"/>
                  <a:gd name="T32" fmla="*/ 424 w 938"/>
                  <a:gd name="T33" fmla="*/ 719 h 725"/>
                  <a:gd name="T34" fmla="*/ 490 w 938"/>
                  <a:gd name="T35" fmla="*/ 725 h 725"/>
                  <a:gd name="T36" fmla="*/ 585 w 938"/>
                  <a:gd name="T37" fmla="*/ 725 h 725"/>
                  <a:gd name="T38" fmla="*/ 729 w 938"/>
                  <a:gd name="T39" fmla="*/ 725 h 725"/>
                  <a:gd name="T40" fmla="*/ 866 w 938"/>
                  <a:gd name="T41" fmla="*/ 713 h 725"/>
                  <a:gd name="T42" fmla="*/ 926 w 938"/>
                  <a:gd name="T43" fmla="*/ 695 h 725"/>
                  <a:gd name="T44" fmla="*/ 938 w 938"/>
                  <a:gd name="T45" fmla="*/ 677 h 725"/>
                  <a:gd name="T46" fmla="*/ 938 w 938"/>
                  <a:gd name="T47" fmla="*/ 623 h 725"/>
                  <a:gd name="T48" fmla="*/ 926 w 938"/>
                  <a:gd name="T49" fmla="*/ 497 h 725"/>
                  <a:gd name="T50" fmla="*/ 890 w 938"/>
                  <a:gd name="T51" fmla="*/ 293 h 725"/>
                  <a:gd name="T52" fmla="*/ 824 w 938"/>
                  <a:gd name="T53" fmla="*/ 120 h 725"/>
                  <a:gd name="T54" fmla="*/ 783 w 938"/>
                  <a:gd name="T55" fmla="*/ 66 h 725"/>
                  <a:gd name="T56" fmla="*/ 669 w 938"/>
                  <a:gd name="T57" fmla="*/ 18 h 725"/>
                  <a:gd name="T58" fmla="*/ 567 w 938"/>
                  <a:gd name="T59" fmla="*/ 0 h 725"/>
                  <a:gd name="T60" fmla="*/ 490 w 938"/>
                  <a:gd name="T61" fmla="*/ 0 h 725"/>
                  <a:gd name="T62" fmla="*/ 460 w 938"/>
                  <a:gd name="T63" fmla="*/ 6 h 72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938" h="725">
                    <a:moveTo>
                      <a:pt x="460" y="6"/>
                    </a:moveTo>
                    <a:lnTo>
                      <a:pt x="448" y="6"/>
                    </a:lnTo>
                    <a:lnTo>
                      <a:pt x="418" y="6"/>
                    </a:lnTo>
                    <a:lnTo>
                      <a:pt x="376" y="12"/>
                    </a:lnTo>
                    <a:lnTo>
                      <a:pt x="316" y="24"/>
                    </a:lnTo>
                    <a:lnTo>
                      <a:pt x="257" y="42"/>
                    </a:lnTo>
                    <a:lnTo>
                      <a:pt x="197" y="66"/>
                    </a:lnTo>
                    <a:lnTo>
                      <a:pt x="143" y="102"/>
                    </a:lnTo>
                    <a:lnTo>
                      <a:pt x="95" y="150"/>
                    </a:lnTo>
                    <a:lnTo>
                      <a:pt x="83" y="168"/>
                    </a:lnTo>
                    <a:lnTo>
                      <a:pt x="66" y="191"/>
                    </a:lnTo>
                    <a:lnTo>
                      <a:pt x="30" y="263"/>
                    </a:lnTo>
                    <a:lnTo>
                      <a:pt x="12" y="311"/>
                    </a:lnTo>
                    <a:lnTo>
                      <a:pt x="6" y="359"/>
                    </a:lnTo>
                    <a:lnTo>
                      <a:pt x="0" y="419"/>
                    </a:lnTo>
                    <a:lnTo>
                      <a:pt x="6" y="473"/>
                    </a:lnTo>
                    <a:lnTo>
                      <a:pt x="24" y="509"/>
                    </a:lnTo>
                    <a:lnTo>
                      <a:pt x="48" y="533"/>
                    </a:lnTo>
                    <a:lnTo>
                      <a:pt x="83" y="557"/>
                    </a:lnTo>
                    <a:lnTo>
                      <a:pt x="119" y="575"/>
                    </a:lnTo>
                    <a:lnTo>
                      <a:pt x="155" y="587"/>
                    </a:lnTo>
                    <a:lnTo>
                      <a:pt x="185" y="593"/>
                    </a:lnTo>
                    <a:lnTo>
                      <a:pt x="209" y="593"/>
                    </a:lnTo>
                    <a:lnTo>
                      <a:pt x="215" y="599"/>
                    </a:lnTo>
                    <a:lnTo>
                      <a:pt x="215" y="611"/>
                    </a:lnTo>
                    <a:lnTo>
                      <a:pt x="221" y="635"/>
                    </a:lnTo>
                    <a:lnTo>
                      <a:pt x="227" y="665"/>
                    </a:lnTo>
                    <a:lnTo>
                      <a:pt x="239" y="689"/>
                    </a:lnTo>
                    <a:lnTo>
                      <a:pt x="251" y="695"/>
                    </a:lnTo>
                    <a:lnTo>
                      <a:pt x="275" y="701"/>
                    </a:lnTo>
                    <a:lnTo>
                      <a:pt x="305" y="707"/>
                    </a:lnTo>
                    <a:lnTo>
                      <a:pt x="346" y="713"/>
                    </a:lnTo>
                    <a:lnTo>
                      <a:pt x="424" y="719"/>
                    </a:lnTo>
                    <a:lnTo>
                      <a:pt x="460" y="725"/>
                    </a:lnTo>
                    <a:lnTo>
                      <a:pt x="490" y="725"/>
                    </a:lnTo>
                    <a:lnTo>
                      <a:pt x="526" y="725"/>
                    </a:lnTo>
                    <a:lnTo>
                      <a:pt x="585" y="725"/>
                    </a:lnTo>
                    <a:lnTo>
                      <a:pt x="657" y="725"/>
                    </a:lnTo>
                    <a:lnTo>
                      <a:pt x="729" y="725"/>
                    </a:lnTo>
                    <a:lnTo>
                      <a:pt x="800" y="719"/>
                    </a:lnTo>
                    <a:lnTo>
                      <a:pt x="866" y="713"/>
                    </a:lnTo>
                    <a:lnTo>
                      <a:pt x="914" y="701"/>
                    </a:lnTo>
                    <a:lnTo>
                      <a:pt x="926" y="695"/>
                    </a:lnTo>
                    <a:lnTo>
                      <a:pt x="932" y="689"/>
                    </a:lnTo>
                    <a:lnTo>
                      <a:pt x="938" y="677"/>
                    </a:lnTo>
                    <a:lnTo>
                      <a:pt x="938" y="653"/>
                    </a:lnTo>
                    <a:lnTo>
                      <a:pt x="938" y="623"/>
                    </a:lnTo>
                    <a:lnTo>
                      <a:pt x="938" y="587"/>
                    </a:lnTo>
                    <a:lnTo>
                      <a:pt x="926" y="497"/>
                    </a:lnTo>
                    <a:lnTo>
                      <a:pt x="914" y="395"/>
                    </a:lnTo>
                    <a:lnTo>
                      <a:pt x="890" y="293"/>
                    </a:lnTo>
                    <a:lnTo>
                      <a:pt x="866" y="197"/>
                    </a:lnTo>
                    <a:lnTo>
                      <a:pt x="824" y="120"/>
                    </a:lnTo>
                    <a:lnTo>
                      <a:pt x="800" y="84"/>
                    </a:lnTo>
                    <a:lnTo>
                      <a:pt x="783" y="66"/>
                    </a:lnTo>
                    <a:lnTo>
                      <a:pt x="723" y="36"/>
                    </a:lnTo>
                    <a:lnTo>
                      <a:pt x="669" y="18"/>
                    </a:lnTo>
                    <a:lnTo>
                      <a:pt x="621" y="6"/>
                    </a:lnTo>
                    <a:lnTo>
                      <a:pt x="567" y="0"/>
                    </a:lnTo>
                    <a:lnTo>
                      <a:pt x="526" y="0"/>
                    </a:lnTo>
                    <a:lnTo>
                      <a:pt x="490" y="0"/>
                    </a:lnTo>
                    <a:lnTo>
                      <a:pt x="466" y="6"/>
                    </a:lnTo>
                    <a:lnTo>
                      <a:pt x="460" y="6"/>
                    </a:lnTo>
                    <a:close/>
                  </a:path>
                </a:pathLst>
              </a:custGeom>
              <a:solidFill>
                <a:srgbClr val="CC9966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81" name="Freeform 1075">
                <a:extLst>
                  <a:ext uri="{FF2B5EF4-FFF2-40B4-BE49-F238E27FC236}">
                    <a16:creationId xmlns:a16="http://schemas.microsoft.com/office/drawing/2014/main" id="{D5AD6A6B-4EC1-3C5A-D43A-E11C8DE63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" y="2639"/>
                <a:ext cx="239" cy="329"/>
              </a:xfrm>
              <a:custGeom>
                <a:avLst/>
                <a:gdLst>
                  <a:gd name="T0" fmla="*/ 6 w 239"/>
                  <a:gd name="T1" fmla="*/ 323 h 329"/>
                  <a:gd name="T2" fmla="*/ 6 w 239"/>
                  <a:gd name="T3" fmla="*/ 317 h 329"/>
                  <a:gd name="T4" fmla="*/ 0 w 239"/>
                  <a:gd name="T5" fmla="*/ 287 h 329"/>
                  <a:gd name="T6" fmla="*/ 0 w 239"/>
                  <a:gd name="T7" fmla="*/ 252 h 329"/>
                  <a:gd name="T8" fmla="*/ 0 w 239"/>
                  <a:gd name="T9" fmla="*/ 204 h 329"/>
                  <a:gd name="T10" fmla="*/ 6 w 239"/>
                  <a:gd name="T11" fmla="*/ 156 h 329"/>
                  <a:gd name="T12" fmla="*/ 24 w 239"/>
                  <a:gd name="T13" fmla="*/ 102 h 329"/>
                  <a:gd name="T14" fmla="*/ 42 w 239"/>
                  <a:gd name="T15" fmla="*/ 60 h 329"/>
                  <a:gd name="T16" fmla="*/ 77 w 239"/>
                  <a:gd name="T17" fmla="*/ 24 h 329"/>
                  <a:gd name="T18" fmla="*/ 95 w 239"/>
                  <a:gd name="T19" fmla="*/ 12 h 329"/>
                  <a:gd name="T20" fmla="*/ 119 w 239"/>
                  <a:gd name="T21" fmla="*/ 6 h 329"/>
                  <a:gd name="T22" fmla="*/ 173 w 239"/>
                  <a:gd name="T23" fmla="*/ 0 h 329"/>
                  <a:gd name="T24" fmla="*/ 197 w 239"/>
                  <a:gd name="T25" fmla="*/ 6 h 329"/>
                  <a:gd name="T26" fmla="*/ 221 w 239"/>
                  <a:gd name="T27" fmla="*/ 18 h 329"/>
                  <a:gd name="T28" fmla="*/ 233 w 239"/>
                  <a:gd name="T29" fmla="*/ 42 h 329"/>
                  <a:gd name="T30" fmla="*/ 239 w 239"/>
                  <a:gd name="T31" fmla="*/ 72 h 329"/>
                  <a:gd name="T32" fmla="*/ 239 w 239"/>
                  <a:gd name="T33" fmla="*/ 156 h 329"/>
                  <a:gd name="T34" fmla="*/ 239 w 239"/>
                  <a:gd name="T35" fmla="*/ 240 h 329"/>
                  <a:gd name="T36" fmla="*/ 239 w 239"/>
                  <a:gd name="T37" fmla="*/ 276 h 329"/>
                  <a:gd name="T38" fmla="*/ 239 w 239"/>
                  <a:gd name="T39" fmla="*/ 305 h 329"/>
                  <a:gd name="T40" fmla="*/ 239 w 239"/>
                  <a:gd name="T41" fmla="*/ 323 h 329"/>
                  <a:gd name="T42" fmla="*/ 239 w 239"/>
                  <a:gd name="T43" fmla="*/ 329 h 329"/>
                  <a:gd name="T44" fmla="*/ 6 w 239"/>
                  <a:gd name="T45" fmla="*/ 323 h 32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39" h="329">
                    <a:moveTo>
                      <a:pt x="6" y="323"/>
                    </a:moveTo>
                    <a:lnTo>
                      <a:pt x="6" y="317"/>
                    </a:lnTo>
                    <a:lnTo>
                      <a:pt x="0" y="287"/>
                    </a:lnTo>
                    <a:lnTo>
                      <a:pt x="0" y="252"/>
                    </a:lnTo>
                    <a:lnTo>
                      <a:pt x="0" y="204"/>
                    </a:lnTo>
                    <a:lnTo>
                      <a:pt x="6" y="156"/>
                    </a:lnTo>
                    <a:lnTo>
                      <a:pt x="24" y="102"/>
                    </a:lnTo>
                    <a:lnTo>
                      <a:pt x="42" y="60"/>
                    </a:lnTo>
                    <a:lnTo>
                      <a:pt x="77" y="24"/>
                    </a:lnTo>
                    <a:lnTo>
                      <a:pt x="95" y="12"/>
                    </a:lnTo>
                    <a:lnTo>
                      <a:pt x="119" y="6"/>
                    </a:lnTo>
                    <a:lnTo>
                      <a:pt x="173" y="0"/>
                    </a:lnTo>
                    <a:lnTo>
                      <a:pt x="197" y="6"/>
                    </a:lnTo>
                    <a:lnTo>
                      <a:pt x="221" y="18"/>
                    </a:lnTo>
                    <a:lnTo>
                      <a:pt x="233" y="42"/>
                    </a:lnTo>
                    <a:lnTo>
                      <a:pt x="239" y="72"/>
                    </a:lnTo>
                    <a:lnTo>
                      <a:pt x="239" y="156"/>
                    </a:lnTo>
                    <a:lnTo>
                      <a:pt x="239" y="240"/>
                    </a:lnTo>
                    <a:lnTo>
                      <a:pt x="239" y="276"/>
                    </a:lnTo>
                    <a:lnTo>
                      <a:pt x="239" y="305"/>
                    </a:lnTo>
                    <a:lnTo>
                      <a:pt x="239" y="323"/>
                    </a:lnTo>
                    <a:lnTo>
                      <a:pt x="239" y="329"/>
                    </a:lnTo>
                    <a:lnTo>
                      <a:pt x="6" y="323"/>
                    </a:lnTo>
                    <a:close/>
                  </a:path>
                </a:pathLst>
              </a:custGeom>
              <a:solidFill>
                <a:srgbClr val="66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82" name="Freeform 1076">
                <a:extLst>
                  <a:ext uri="{FF2B5EF4-FFF2-40B4-BE49-F238E27FC236}">
                    <a16:creationId xmlns:a16="http://schemas.microsoft.com/office/drawing/2014/main" id="{4A0AB2C9-5C3B-6EE1-A301-74F06E48E7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" y="2639"/>
                <a:ext cx="239" cy="329"/>
              </a:xfrm>
              <a:custGeom>
                <a:avLst/>
                <a:gdLst>
                  <a:gd name="T0" fmla="*/ 6 w 239"/>
                  <a:gd name="T1" fmla="*/ 323 h 329"/>
                  <a:gd name="T2" fmla="*/ 6 w 239"/>
                  <a:gd name="T3" fmla="*/ 317 h 329"/>
                  <a:gd name="T4" fmla="*/ 0 w 239"/>
                  <a:gd name="T5" fmla="*/ 287 h 329"/>
                  <a:gd name="T6" fmla="*/ 0 w 239"/>
                  <a:gd name="T7" fmla="*/ 252 h 329"/>
                  <a:gd name="T8" fmla="*/ 0 w 239"/>
                  <a:gd name="T9" fmla="*/ 204 h 329"/>
                  <a:gd name="T10" fmla="*/ 6 w 239"/>
                  <a:gd name="T11" fmla="*/ 156 h 329"/>
                  <a:gd name="T12" fmla="*/ 24 w 239"/>
                  <a:gd name="T13" fmla="*/ 102 h 329"/>
                  <a:gd name="T14" fmla="*/ 42 w 239"/>
                  <a:gd name="T15" fmla="*/ 60 h 329"/>
                  <a:gd name="T16" fmla="*/ 77 w 239"/>
                  <a:gd name="T17" fmla="*/ 24 h 329"/>
                  <a:gd name="T18" fmla="*/ 95 w 239"/>
                  <a:gd name="T19" fmla="*/ 12 h 329"/>
                  <a:gd name="T20" fmla="*/ 119 w 239"/>
                  <a:gd name="T21" fmla="*/ 6 h 329"/>
                  <a:gd name="T22" fmla="*/ 173 w 239"/>
                  <a:gd name="T23" fmla="*/ 0 h 329"/>
                  <a:gd name="T24" fmla="*/ 197 w 239"/>
                  <a:gd name="T25" fmla="*/ 6 h 329"/>
                  <a:gd name="T26" fmla="*/ 221 w 239"/>
                  <a:gd name="T27" fmla="*/ 18 h 329"/>
                  <a:gd name="T28" fmla="*/ 233 w 239"/>
                  <a:gd name="T29" fmla="*/ 42 h 329"/>
                  <a:gd name="T30" fmla="*/ 239 w 239"/>
                  <a:gd name="T31" fmla="*/ 72 h 329"/>
                  <a:gd name="T32" fmla="*/ 239 w 239"/>
                  <a:gd name="T33" fmla="*/ 156 h 329"/>
                  <a:gd name="T34" fmla="*/ 239 w 239"/>
                  <a:gd name="T35" fmla="*/ 240 h 329"/>
                  <a:gd name="T36" fmla="*/ 239 w 239"/>
                  <a:gd name="T37" fmla="*/ 276 h 329"/>
                  <a:gd name="T38" fmla="*/ 239 w 239"/>
                  <a:gd name="T39" fmla="*/ 305 h 329"/>
                  <a:gd name="T40" fmla="*/ 239 w 239"/>
                  <a:gd name="T41" fmla="*/ 323 h 329"/>
                  <a:gd name="T42" fmla="*/ 239 w 239"/>
                  <a:gd name="T43" fmla="*/ 329 h 32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39" h="329">
                    <a:moveTo>
                      <a:pt x="6" y="323"/>
                    </a:moveTo>
                    <a:lnTo>
                      <a:pt x="6" y="317"/>
                    </a:lnTo>
                    <a:lnTo>
                      <a:pt x="0" y="287"/>
                    </a:lnTo>
                    <a:lnTo>
                      <a:pt x="0" y="252"/>
                    </a:lnTo>
                    <a:lnTo>
                      <a:pt x="0" y="204"/>
                    </a:lnTo>
                    <a:lnTo>
                      <a:pt x="6" y="156"/>
                    </a:lnTo>
                    <a:lnTo>
                      <a:pt x="24" y="102"/>
                    </a:lnTo>
                    <a:lnTo>
                      <a:pt x="42" y="60"/>
                    </a:lnTo>
                    <a:lnTo>
                      <a:pt x="77" y="24"/>
                    </a:lnTo>
                    <a:lnTo>
                      <a:pt x="95" y="12"/>
                    </a:lnTo>
                    <a:lnTo>
                      <a:pt x="119" y="6"/>
                    </a:lnTo>
                    <a:lnTo>
                      <a:pt x="173" y="0"/>
                    </a:lnTo>
                    <a:lnTo>
                      <a:pt x="197" y="6"/>
                    </a:lnTo>
                    <a:lnTo>
                      <a:pt x="221" y="18"/>
                    </a:lnTo>
                    <a:lnTo>
                      <a:pt x="233" y="42"/>
                    </a:lnTo>
                    <a:lnTo>
                      <a:pt x="239" y="72"/>
                    </a:lnTo>
                    <a:lnTo>
                      <a:pt x="239" y="156"/>
                    </a:lnTo>
                    <a:lnTo>
                      <a:pt x="239" y="240"/>
                    </a:lnTo>
                    <a:lnTo>
                      <a:pt x="239" y="276"/>
                    </a:lnTo>
                    <a:lnTo>
                      <a:pt x="239" y="305"/>
                    </a:lnTo>
                    <a:lnTo>
                      <a:pt x="239" y="323"/>
                    </a:lnTo>
                    <a:lnTo>
                      <a:pt x="239" y="329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83" name="Freeform 1077">
                <a:extLst>
                  <a:ext uri="{FF2B5EF4-FFF2-40B4-BE49-F238E27FC236}">
                    <a16:creationId xmlns:a16="http://schemas.microsoft.com/office/drawing/2014/main" id="{C3D32717-8DCC-6846-4993-5F3442B85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3" y="2639"/>
                <a:ext cx="126" cy="114"/>
              </a:xfrm>
              <a:custGeom>
                <a:avLst/>
                <a:gdLst>
                  <a:gd name="T0" fmla="*/ 0 w 126"/>
                  <a:gd name="T1" fmla="*/ 24 h 114"/>
                  <a:gd name="T2" fmla="*/ 0 w 126"/>
                  <a:gd name="T3" fmla="*/ 42 h 114"/>
                  <a:gd name="T4" fmla="*/ 6 w 126"/>
                  <a:gd name="T5" fmla="*/ 66 h 114"/>
                  <a:gd name="T6" fmla="*/ 18 w 126"/>
                  <a:gd name="T7" fmla="*/ 96 h 114"/>
                  <a:gd name="T8" fmla="*/ 30 w 126"/>
                  <a:gd name="T9" fmla="*/ 114 h 114"/>
                  <a:gd name="T10" fmla="*/ 36 w 126"/>
                  <a:gd name="T11" fmla="*/ 114 h 114"/>
                  <a:gd name="T12" fmla="*/ 54 w 126"/>
                  <a:gd name="T13" fmla="*/ 108 h 114"/>
                  <a:gd name="T14" fmla="*/ 90 w 126"/>
                  <a:gd name="T15" fmla="*/ 72 h 114"/>
                  <a:gd name="T16" fmla="*/ 120 w 126"/>
                  <a:gd name="T17" fmla="*/ 36 h 114"/>
                  <a:gd name="T18" fmla="*/ 126 w 126"/>
                  <a:gd name="T19" fmla="*/ 24 h 114"/>
                  <a:gd name="T20" fmla="*/ 126 w 126"/>
                  <a:gd name="T21" fmla="*/ 12 h 114"/>
                  <a:gd name="T22" fmla="*/ 108 w 126"/>
                  <a:gd name="T23" fmla="*/ 6 h 114"/>
                  <a:gd name="T24" fmla="*/ 90 w 126"/>
                  <a:gd name="T25" fmla="*/ 0 h 114"/>
                  <a:gd name="T26" fmla="*/ 48 w 126"/>
                  <a:gd name="T27" fmla="*/ 6 h 114"/>
                  <a:gd name="T28" fmla="*/ 12 w 126"/>
                  <a:gd name="T29" fmla="*/ 18 h 114"/>
                  <a:gd name="T30" fmla="*/ 6 w 126"/>
                  <a:gd name="T31" fmla="*/ 18 h 114"/>
                  <a:gd name="T32" fmla="*/ 0 w 126"/>
                  <a:gd name="T33" fmla="*/ 24 h 114"/>
                  <a:gd name="T34" fmla="*/ 0 w 126"/>
                  <a:gd name="T35" fmla="*/ 24 h 11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26" h="114">
                    <a:moveTo>
                      <a:pt x="0" y="24"/>
                    </a:moveTo>
                    <a:lnTo>
                      <a:pt x="0" y="42"/>
                    </a:lnTo>
                    <a:lnTo>
                      <a:pt x="6" y="66"/>
                    </a:lnTo>
                    <a:lnTo>
                      <a:pt x="18" y="96"/>
                    </a:lnTo>
                    <a:lnTo>
                      <a:pt x="30" y="114"/>
                    </a:lnTo>
                    <a:lnTo>
                      <a:pt x="36" y="114"/>
                    </a:lnTo>
                    <a:lnTo>
                      <a:pt x="54" y="108"/>
                    </a:lnTo>
                    <a:lnTo>
                      <a:pt x="90" y="72"/>
                    </a:lnTo>
                    <a:lnTo>
                      <a:pt x="120" y="36"/>
                    </a:lnTo>
                    <a:lnTo>
                      <a:pt x="126" y="24"/>
                    </a:lnTo>
                    <a:lnTo>
                      <a:pt x="126" y="12"/>
                    </a:lnTo>
                    <a:lnTo>
                      <a:pt x="108" y="6"/>
                    </a:lnTo>
                    <a:lnTo>
                      <a:pt x="90" y="0"/>
                    </a:lnTo>
                    <a:lnTo>
                      <a:pt x="48" y="6"/>
                    </a:lnTo>
                    <a:lnTo>
                      <a:pt x="12" y="18"/>
                    </a:lnTo>
                    <a:lnTo>
                      <a:pt x="6" y="1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84" name="Freeform 1078">
                <a:extLst>
                  <a:ext uri="{FF2B5EF4-FFF2-40B4-BE49-F238E27FC236}">
                    <a16:creationId xmlns:a16="http://schemas.microsoft.com/office/drawing/2014/main" id="{05A6469B-042A-4760-8207-126DB27BB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5" y="2645"/>
                <a:ext cx="78" cy="60"/>
              </a:xfrm>
              <a:custGeom>
                <a:avLst/>
                <a:gdLst>
                  <a:gd name="T0" fmla="*/ 78 w 78"/>
                  <a:gd name="T1" fmla="*/ 60 h 60"/>
                  <a:gd name="T2" fmla="*/ 48 w 78"/>
                  <a:gd name="T3" fmla="*/ 0 h 60"/>
                  <a:gd name="T4" fmla="*/ 0 w 78"/>
                  <a:gd name="T5" fmla="*/ 48 h 60"/>
                  <a:gd name="T6" fmla="*/ 78 w 78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8" h="60">
                    <a:moveTo>
                      <a:pt x="78" y="60"/>
                    </a:moveTo>
                    <a:lnTo>
                      <a:pt x="48" y="0"/>
                    </a:lnTo>
                    <a:lnTo>
                      <a:pt x="0" y="48"/>
                    </a:lnTo>
                    <a:lnTo>
                      <a:pt x="78" y="6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85" name="Freeform 1079">
                <a:extLst>
                  <a:ext uri="{FF2B5EF4-FFF2-40B4-BE49-F238E27FC236}">
                    <a16:creationId xmlns:a16="http://schemas.microsoft.com/office/drawing/2014/main" id="{CCF880A4-3AC7-61E1-245F-A8BFA2271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5" y="2645"/>
                <a:ext cx="78" cy="60"/>
              </a:xfrm>
              <a:custGeom>
                <a:avLst/>
                <a:gdLst>
                  <a:gd name="T0" fmla="*/ 78 w 78"/>
                  <a:gd name="T1" fmla="*/ 60 h 60"/>
                  <a:gd name="T2" fmla="*/ 48 w 78"/>
                  <a:gd name="T3" fmla="*/ 0 h 60"/>
                  <a:gd name="T4" fmla="*/ 0 w 78"/>
                  <a:gd name="T5" fmla="*/ 48 h 6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8" h="60">
                    <a:moveTo>
                      <a:pt x="78" y="60"/>
                    </a:moveTo>
                    <a:lnTo>
                      <a:pt x="48" y="0"/>
                    </a:lnTo>
                    <a:lnTo>
                      <a:pt x="0" y="4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86" name="Freeform 1080">
                <a:extLst>
                  <a:ext uri="{FF2B5EF4-FFF2-40B4-BE49-F238E27FC236}">
                    <a16:creationId xmlns:a16="http://schemas.microsoft.com/office/drawing/2014/main" id="{E41ECF5D-F4B2-1D4A-1C1D-90A5498EA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1" y="2693"/>
                <a:ext cx="90" cy="96"/>
              </a:xfrm>
              <a:custGeom>
                <a:avLst/>
                <a:gdLst>
                  <a:gd name="T0" fmla="*/ 84 w 90"/>
                  <a:gd name="T1" fmla="*/ 0 h 96"/>
                  <a:gd name="T2" fmla="*/ 90 w 90"/>
                  <a:gd name="T3" fmla="*/ 48 h 96"/>
                  <a:gd name="T4" fmla="*/ 48 w 90"/>
                  <a:gd name="T5" fmla="*/ 48 h 96"/>
                  <a:gd name="T6" fmla="*/ 42 w 90"/>
                  <a:gd name="T7" fmla="*/ 78 h 96"/>
                  <a:gd name="T8" fmla="*/ 0 w 90"/>
                  <a:gd name="T9" fmla="*/ 96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" h="96">
                    <a:moveTo>
                      <a:pt x="84" y="0"/>
                    </a:moveTo>
                    <a:lnTo>
                      <a:pt x="90" y="48"/>
                    </a:lnTo>
                    <a:lnTo>
                      <a:pt x="48" y="48"/>
                    </a:lnTo>
                    <a:lnTo>
                      <a:pt x="42" y="78"/>
                    </a:lnTo>
                    <a:lnTo>
                      <a:pt x="0" y="9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87" name="Freeform 1081">
                <a:extLst>
                  <a:ext uri="{FF2B5EF4-FFF2-40B4-BE49-F238E27FC236}">
                    <a16:creationId xmlns:a16="http://schemas.microsoft.com/office/drawing/2014/main" id="{BD0820BD-F23F-A321-129B-1C2A79932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" y="2711"/>
                <a:ext cx="54" cy="251"/>
              </a:xfrm>
              <a:custGeom>
                <a:avLst/>
                <a:gdLst>
                  <a:gd name="T0" fmla="*/ 12 w 54"/>
                  <a:gd name="T1" fmla="*/ 0 h 251"/>
                  <a:gd name="T2" fmla="*/ 6 w 54"/>
                  <a:gd name="T3" fmla="*/ 24 h 251"/>
                  <a:gd name="T4" fmla="*/ 6 w 54"/>
                  <a:gd name="T5" fmla="*/ 30 h 251"/>
                  <a:gd name="T6" fmla="*/ 0 w 54"/>
                  <a:gd name="T7" fmla="*/ 36 h 251"/>
                  <a:gd name="T8" fmla="*/ 18 w 54"/>
                  <a:gd name="T9" fmla="*/ 36 h 251"/>
                  <a:gd name="T10" fmla="*/ 24 w 54"/>
                  <a:gd name="T11" fmla="*/ 36 h 251"/>
                  <a:gd name="T12" fmla="*/ 24 w 54"/>
                  <a:gd name="T13" fmla="*/ 36 h 251"/>
                  <a:gd name="T14" fmla="*/ 24 w 54"/>
                  <a:gd name="T15" fmla="*/ 54 h 251"/>
                  <a:gd name="T16" fmla="*/ 24 w 54"/>
                  <a:gd name="T17" fmla="*/ 60 h 251"/>
                  <a:gd name="T18" fmla="*/ 24 w 54"/>
                  <a:gd name="T19" fmla="*/ 66 h 251"/>
                  <a:gd name="T20" fmla="*/ 30 w 54"/>
                  <a:gd name="T21" fmla="*/ 60 h 251"/>
                  <a:gd name="T22" fmla="*/ 42 w 54"/>
                  <a:gd name="T23" fmla="*/ 48 h 251"/>
                  <a:gd name="T24" fmla="*/ 54 w 54"/>
                  <a:gd name="T25" fmla="*/ 48 h 251"/>
                  <a:gd name="T26" fmla="*/ 54 w 54"/>
                  <a:gd name="T27" fmla="*/ 60 h 251"/>
                  <a:gd name="T28" fmla="*/ 48 w 54"/>
                  <a:gd name="T29" fmla="*/ 72 h 251"/>
                  <a:gd name="T30" fmla="*/ 36 w 54"/>
                  <a:gd name="T31" fmla="*/ 126 h 251"/>
                  <a:gd name="T32" fmla="*/ 36 w 54"/>
                  <a:gd name="T33" fmla="*/ 180 h 251"/>
                  <a:gd name="T34" fmla="*/ 36 w 54"/>
                  <a:gd name="T35" fmla="*/ 210 h 251"/>
                  <a:gd name="T36" fmla="*/ 42 w 54"/>
                  <a:gd name="T37" fmla="*/ 233 h 251"/>
                  <a:gd name="T38" fmla="*/ 42 w 54"/>
                  <a:gd name="T39" fmla="*/ 245 h 251"/>
                  <a:gd name="T40" fmla="*/ 42 w 54"/>
                  <a:gd name="T41" fmla="*/ 251 h 25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54" h="251">
                    <a:moveTo>
                      <a:pt x="12" y="0"/>
                    </a:moveTo>
                    <a:lnTo>
                      <a:pt x="6" y="24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18" y="36"/>
                    </a:lnTo>
                    <a:lnTo>
                      <a:pt x="24" y="36"/>
                    </a:lnTo>
                    <a:lnTo>
                      <a:pt x="24" y="54"/>
                    </a:lnTo>
                    <a:lnTo>
                      <a:pt x="24" y="60"/>
                    </a:lnTo>
                    <a:lnTo>
                      <a:pt x="24" y="66"/>
                    </a:lnTo>
                    <a:lnTo>
                      <a:pt x="30" y="60"/>
                    </a:lnTo>
                    <a:lnTo>
                      <a:pt x="42" y="48"/>
                    </a:lnTo>
                    <a:lnTo>
                      <a:pt x="54" y="48"/>
                    </a:lnTo>
                    <a:lnTo>
                      <a:pt x="54" y="60"/>
                    </a:lnTo>
                    <a:lnTo>
                      <a:pt x="48" y="72"/>
                    </a:lnTo>
                    <a:lnTo>
                      <a:pt x="36" y="126"/>
                    </a:lnTo>
                    <a:lnTo>
                      <a:pt x="36" y="180"/>
                    </a:lnTo>
                    <a:lnTo>
                      <a:pt x="36" y="210"/>
                    </a:lnTo>
                    <a:lnTo>
                      <a:pt x="42" y="233"/>
                    </a:lnTo>
                    <a:lnTo>
                      <a:pt x="42" y="245"/>
                    </a:lnTo>
                    <a:lnTo>
                      <a:pt x="42" y="25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88" name="Freeform 1082">
                <a:extLst>
                  <a:ext uri="{FF2B5EF4-FFF2-40B4-BE49-F238E27FC236}">
                    <a16:creationId xmlns:a16="http://schemas.microsoft.com/office/drawing/2014/main" id="{6B0FE313-6014-AFD2-86FE-8100593922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5" y="2633"/>
                <a:ext cx="239" cy="359"/>
              </a:xfrm>
              <a:custGeom>
                <a:avLst/>
                <a:gdLst>
                  <a:gd name="T0" fmla="*/ 6 w 239"/>
                  <a:gd name="T1" fmla="*/ 359 h 359"/>
                  <a:gd name="T2" fmla="*/ 0 w 239"/>
                  <a:gd name="T3" fmla="*/ 347 h 359"/>
                  <a:gd name="T4" fmla="*/ 0 w 239"/>
                  <a:gd name="T5" fmla="*/ 317 h 359"/>
                  <a:gd name="T6" fmla="*/ 0 w 239"/>
                  <a:gd name="T7" fmla="*/ 270 h 359"/>
                  <a:gd name="T8" fmla="*/ 0 w 239"/>
                  <a:gd name="T9" fmla="*/ 222 h 359"/>
                  <a:gd name="T10" fmla="*/ 6 w 239"/>
                  <a:gd name="T11" fmla="*/ 162 h 359"/>
                  <a:gd name="T12" fmla="*/ 18 w 239"/>
                  <a:gd name="T13" fmla="*/ 108 h 359"/>
                  <a:gd name="T14" fmla="*/ 42 w 239"/>
                  <a:gd name="T15" fmla="*/ 60 h 359"/>
                  <a:gd name="T16" fmla="*/ 72 w 239"/>
                  <a:gd name="T17" fmla="*/ 24 h 359"/>
                  <a:gd name="T18" fmla="*/ 90 w 239"/>
                  <a:gd name="T19" fmla="*/ 12 h 359"/>
                  <a:gd name="T20" fmla="*/ 113 w 239"/>
                  <a:gd name="T21" fmla="*/ 6 h 359"/>
                  <a:gd name="T22" fmla="*/ 167 w 239"/>
                  <a:gd name="T23" fmla="*/ 0 h 359"/>
                  <a:gd name="T24" fmla="*/ 191 w 239"/>
                  <a:gd name="T25" fmla="*/ 6 h 359"/>
                  <a:gd name="T26" fmla="*/ 215 w 239"/>
                  <a:gd name="T27" fmla="*/ 24 h 359"/>
                  <a:gd name="T28" fmla="*/ 227 w 239"/>
                  <a:gd name="T29" fmla="*/ 42 h 359"/>
                  <a:gd name="T30" fmla="*/ 233 w 239"/>
                  <a:gd name="T31" fmla="*/ 72 h 359"/>
                  <a:gd name="T32" fmla="*/ 233 w 239"/>
                  <a:gd name="T33" fmla="*/ 114 h 359"/>
                  <a:gd name="T34" fmla="*/ 233 w 239"/>
                  <a:gd name="T35" fmla="*/ 156 h 359"/>
                  <a:gd name="T36" fmla="*/ 233 w 239"/>
                  <a:gd name="T37" fmla="*/ 252 h 359"/>
                  <a:gd name="T38" fmla="*/ 233 w 239"/>
                  <a:gd name="T39" fmla="*/ 293 h 359"/>
                  <a:gd name="T40" fmla="*/ 239 w 239"/>
                  <a:gd name="T41" fmla="*/ 329 h 359"/>
                  <a:gd name="T42" fmla="*/ 239 w 239"/>
                  <a:gd name="T43" fmla="*/ 353 h 359"/>
                  <a:gd name="T44" fmla="*/ 239 w 239"/>
                  <a:gd name="T45" fmla="*/ 359 h 359"/>
                  <a:gd name="T46" fmla="*/ 6 w 239"/>
                  <a:gd name="T47" fmla="*/ 359 h 359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39" h="359">
                    <a:moveTo>
                      <a:pt x="6" y="359"/>
                    </a:moveTo>
                    <a:lnTo>
                      <a:pt x="0" y="347"/>
                    </a:lnTo>
                    <a:lnTo>
                      <a:pt x="0" y="317"/>
                    </a:lnTo>
                    <a:lnTo>
                      <a:pt x="0" y="270"/>
                    </a:lnTo>
                    <a:lnTo>
                      <a:pt x="0" y="222"/>
                    </a:lnTo>
                    <a:lnTo>
                      <a:pt x="6" y="162"/>
                    </a:lnTo>
                    <a:lnTo>
                      <a:pt x="18" y="108"/>
                    </a:lnTo>
                    <a:lnTo>
                      <a:pt x="42" y="60"/>
                    </a:lnTo>
                    <a:lnTo>
                      <a:pt x="72" y="24"/>
                    </a:lnTo>
                    <a:lnTo>
                      <a:pt x="90" y="12"/>
                    </a:lnTo>
                    <a:lnTo>
                      <a:pt x="113" y="6"/>
                    </a:lnTo>
                    <a:lnTo>
                      <a:pt x="167" y="0"/>
                    </a:lnTo>
                    <a:lnTo>
                      <a:pt x="191" y="6"/>
                    </a:lnTo>
                    <a:lnTo>
                      <a:pt x="215" y="24"/>
                    </a:lnTo>
                    <a:lnTo>
                      <a:pt x="227" y="42"/>
                    </a:lnTo>
                    <a:lnTo>
                      <a:pt x="233" y="72"/>
                    </a:lnTo>
                    <a:lnTo>
                      <a:pt x="233" y="114"/>
                    </a:lnTo>
                    <a:lnTo>
                      <a:pt x="233" y="156"/>
                    </a:lnTo>
                    <a:lnTo>
                      <a:pt x="233" y="252"/>
                    </a:lnTo>
                    <a:lnTo>
                      <a:pt x="233" y="293"/>
                    </a:lnTo>
                    <a:lnTo>
                      <a:pt x="239" y="329"/>
                    </a:lnTo>
                    <a:lnTo>
                      <a:pt x="239" y="353"/>
                    </a:lnTo>
                    <a:lnTo>
                      <a:pt x="239" y="359"/>
                    </a:lnTo>
                    <a:lnTo>
                      <a:pt x="6" y="359"/>
                    </a:lnTo>
                    <a:close/>
                  </a:path>
                </a:pathLst>
              </a:custGeom>
              <a:solidFill>
                <a:srgbClr val="66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89" name="Freeform 1083">
                <a:extLst>
                  <a:ext uri="{FF2B5EF4-FFF2-40B4-BE49-F238E27FC236}">
                    <a16:creationId xmlns:a16="http://schemas.microsoft.com/office/drawing/2014/main" id="{65EE5D89-67FA-DC64-6F51-D13557E717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5" y="2633"/>
                <a:ext cx="239" cy="359"/>
              </a:xfrm>
              <a:custGeom>
                <a:avLst/>
                <a:gdLst>
                  <a:gd name="T0" fmla="*/ 6 w 239"/>
                  <a:gd name="T1" fmla="*/ 359 h 359"/>
                  <a:gd name="T2" fmla="*/ 0 w 239"/>
                  <a:gd name="T3" fmla="*/ 347 h 359"/>
                  <a:gd name="T4" fmla="*/ 0 w 239"/>
                  <a:gd name="T5" fmla="*/ 317 h 359"/>
                  <a:gd name="T6" fmla="*/ 0 w 239"/>
                  <a:gd name="T7" fmla="*/ 270 h 359"/>
                  <a:gd name="T8" fmla="*/ 0 w 239"/>
                  <a:gd name="T9" fmla="*/ 222 h 359"/>
                  <a:gd name="T10" fmla="*/ 6 w 239"/>
                  <a:gd name="T11" fmla="*/ 162 h 359"/>
                  <a:gd name="T12" fmla="*/ 18 w 239"/>
                  <a:gd name="T13" fmla="*/ 108 h 359"/>
                  <a:gd name="T14" fmla="*/ 42 w 239"/>
                  <a:gd name="T15" fmla="*/ 60 h 359"/>
                  <a:gd name="T16" fmla="*/ 72 w 239"/>
                  <a:gd name="T17" fmla="*/ 24 h 359"/>
                  <a:gd name="T18" fmla="*/ 90 w 239"/>
                  <a:gd name="T19" fmla="*/ 12 h 359"/>
                  <a:gd name="T20" fmla="*/ 113 w 239"/>
                  <a:gd name="T21" fmla="*/ 6 h 359"/>
                  <a:gd name="T22" fmla="*/ 167 w 239"/>
                  <a:gd name="T23" fmla="*/ 0 h 359"/>
                  <a:gd name="T24" fmla="*/ 191 w 239"/>
                  <a:gd name="T25" fmla="*/ 6 h 359"/>
                  <a:gd name="T26" fmla="*/ 215 w 239"/>
                  <a:gd name="T27" fmla="*/ 24 h 359"/>
                  <a:gd name="T28" fmla="*/ 227 w 239"/>
                  <a:gd name="T29" fmla="*/ 42 h 359"/>
                  <a:gd name="T30" fmla="*/ 233 w 239"/>
                  <a:gd name="T31" fmla="*/ 72 h 359"/>
                  <a:gd name="T32" fmla="*/ 233 w 239"/>
                  <a:gd name="T33" fmla="*/ 114 h 359"/>
                  <a:gd name="T34" fmla="*/ 233 w 239"/>
                  <a:gd name="T35" fmla="*/ 156 h 359"/>
                  <a:gd name="T36" fmla="*/ 233 w 239"/>
                  <a:gd name="T37" fmla="*/ 252 h 359"/>
                  <a:gd name="T38" fmla="*/ 233 w 239"/>
                  <a:gd name="T39" fmla="*/ 293 h 359"/>
                  <a:gd name="T40" fmla="*/ 239 w 239"/>
                  <a:gd name="T41" fmla="*/ 329 h 359"/>
                  <a:gd name="T42" fmla="*/ 239 w 239"/>
                  <a:gd name="T43" fmla="*/ 353 h 359"/>
                  <a:gd name="T44" fmla="*/ 239 w 239"/>
                  <a:gd name="T45" fmla="*/ 359 h 35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39" h="359">
                    <a:moveTo>
                      <a:pt x="6" y="359"/>
                    </a:moveTo>
                    <a:lnTo>
                      <a:pt x="0" y="347"/>
                    </a:lnTo>
                    <a:lnTo>
                      <a:pt x="0" y="317"/>
                    </a:lnTo>
                    <a:lnTo>
                      <a:pt x="0" y="270"/>
                    </a:lnTo>
                    <a:lnTo>
                      <a:pt x="0" y="222"/>
                    </a:lnTo>
                    <a:lnTo>
                      <a:pt x="6" y="162"/>
                    </a:lnTo>
                    <a:lnTo>
                      <a:pt x="18" y="108"/>
                    </a:lnTo>
                    <a:lnTo>
                      <a:pt x="42" y="60"/>
                    </a:lnTo>
                    <a:lnTo>
                      <a:pt x="72" y="24"/>
                    </a:lnTo>
                    <a:lnTo>
                      <a:pt x="90" y="12"/>
                    </a:lnTo>
                    <a:lnTo>
                      <a:pt x="113" y="6"/>
                    </a:lnTo>
                    <a:lnTo>
                      <a:pt x="167" y="0"/>
                    </a:lnTo>
                    <a:lnTo>
                      <a:pt x="191" y="6"/>
                    </a:lnTo>
                    <a:lnTo>
                      <a:pt x="215" y="24"/>
                    </a:lnTo>
                    <a:lnTo>
                      <a:pt x="227" y="42"/>
                    </a:lnTo>
                    <a:lnTo>
                      <a:pt x="233" y="72"/>
                    </a:lnTo>
                    <a:lnTo>
                      <a:pt x="233" y="114"/>
                    </a:lnTo>
                    <a:lnTo>
                      <a:pt x="233" y="156"/>
                    </a:lnTo>
                    <a:lnTo>
                      <a:pt x="233" y="252"/>
                    </a:lnTo>
                    <a:lnTo>
                      <a:pt x="233" y="293"/>
                    </a:lnTo>
                    <a:lnTo>
                      <a:pt x="239" y="329"/>
                    </a:lnTo>
                    <a:lnTo>
                      <a:pt x="239" y="353"/>
                    </a:lnTo>
                    <a:lnTo>
                      <a:pt x="239" y="359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90" name="Freeform 1084">
                <a:extLst>
                  <a:ext uri="{FF2B5EF4-FFF2-40B4-BE49-F238E27FC236}">
                    <a16:creationId xmlns:a16="http://schemas.microsoft.com/office/drawing/2014/main" id="{FB27EE07-7E52-2AD5-4894-F5CA7D9F8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7" y="2633"/>
                <a:ext cx="125" cy="114"/>
              </a:xfrm>
              <a:custGeom>
                <a:avLst/>
                <a:gdLst>
                  <a:gd name="T0" fmla="*/ 0 w 125"/>
                  <a:gd name="T1" fmla="*/ 24 h 114"/>
                  <a:gd name="T2" fmla="*/ 6 w 125"/>
                  <a:gd name="T3" fmla="*/ 42 h 114"/>
                  <a:gd name="T4" fmla="*/ 12 w 125"/>
                  <a:gd name="T5" fmla="*/ 66 h 114"/>
                  <a:gd name="T6" fmla="*/ 18 w 125"/>
                  <a:gd name="T7" fmla="*/ 90 h 114"/>
                  <a:gd name="T8" fmla="*/ 30 w 125"/>
                  <a:gd name="T9" fmla="*/ 114 h 114"/>
                  <a:gd name="T10" fmla="*/ 35 w 125"/>
                  <a:gd name="T11" fmla="*/ 114 h 114"/>
                  <a:gd name="T12" fmla="*/ 53 w 125"/>
                  <a:gd name="T13" fmla="*/ 102 h 114"/>
                  <a:gd name="T14" fmla="*/ 89 w 125"/>
                  <a:gd name="T15" fmla="*/ 72 h 114"/>
                  <a:gd name="T16" fmla="*/ 119 w 125"/>
                  <a:gd name="T17" fmla="*/ 36 h 114"/>
                  <a:gd name="T18" fmla="*/ 125 w 125"/>
                  <a:gd name="T19" fmla="*/ 24 h 114"/>
                  <a:gd name="T20" fmla="*/ 125 w 125"/>
                  <a:gd name="T21" fmla="*/ 12 h 114"/>
                  <a:gd name="T22" fmla="*/ 113 w 125"/>
                  <a:gd name="T23" fmla="*/ 6 h 114"/>
                  <a:gd name="T24" fmla="*/ 95 w 125"/>
                  <a:gd name="T25" fmla="*/ 0 h 114"/>
                  <a:gd name="T26" fmla="*/ 47 w 125"/>
                  <a:gd name="T27" fmla="*/ 6 h 114"/>
                  <a:gd name="T28" fmla="*/ 18 w 125"/>
                  <a:gd name="T29" fmla="*/ 18 h 114"/>
                  <a:gd name="T30" fmla="*/ 6 w 125"/>
                  <a:gd name="T31" fmla="*/ 24 h 114"/>
                  <a:gd name="T32" fmla="*/ 0 w 125"/>
                  <a:gd name="T33" fmla="*/ 24 h 114"/>
                  <a:gd name="T34" fmla="*/ 0 w 125"/>
                  <a:gd name="T35" fmla="*/ 24 h 11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25" h="114">
                    <a:moveTo>
                      <a:pt x="0" y="24"/>
                    </a:moveTo>
                    <a:lnTo>
                      <a:pt x="6" y="42"/>
                    </a:lnTo>
                    <a:lnTo>
                      <a:pt x="12" y="66"/>
                    </a:lnTo>
                    <a:lnTo>
                      <a:pt x="18" y="90"/>
                    </a:lnTo>
                    <a:lnTo>
                      <a:pt x="30" y="114"/>
                    </a:lnTo>
                    <a:lnTo>
                      <a:pt x="35" y="114"/>
                    </a:lnTo>
                    <a:lnTo>
                      <a:pt x="53" y="102"/>
                    </a:lnTo>
                    <a:lnTo>
                      <a:pt x="89" y="72"/>
                    </a:lnTo>
                    <a:lnTo>
                      <a:pt x="119" y="36"/>
                    </a:lnTo>
                    <a:lnTo>
                      <a:pt x="125" y="24"/>
                    </a:lnTo>
                    <a:lnTo>
                      <a:pt x="125" y="12"/>
                    </a:lnTo>
                    <a:lnTo>
                      <a:pt x="113" y="6"/>
                    </a:lnTo>
                    <a:lnTo>
                      <a:pt x="95" y="0"/>
                    </a:lnTo>
                    <a:lnTo>
                      <a:pt x="47" y="6"/>
                    </a:lnTo>
                    <a:lnTo>
                      <a:pt x="18" y="18"/>
                    </a:lnTo>
                    <a:lnTo>
                      <a:pt x="6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91" name="Freeform 1085">
                <a:extLst>
                  <a:ext uri="{FF2B5EF4-FFF2-40B4-BE49-F238E27FC236}">
                    <a16:creationId xmlns:a16="http://schemas.microsoft.com/office/drawing/2014/main" id="{EFD00AA2-3C5D-BB88-2B37-945F044B22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" y="2639"/>
                <a:ext cx="77" cy="60"/>
              </a:xfrm>
              <a:custGeom>
                <a:avLst/>
                <a:gdLst>
                  <a:gd name="T0" fmla="*/ 77 w 77"/>
                  <a:gd name="T1" fmla="*/ 60 h 60"/>
                  <a:gd name="T2" fmla="*/ 47 w 77"/>
                  <a:gd name="T3" fmla="*/ 0 h 60"/>
                  <a:gd name="T4" fmla="*/ 0 w 77"/>
                  <a:gd name="T5" fmla="*/ 48 h 60"/>
                  <a:gd name="T6" fmla="*/ 77 w 77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7" h="60">
                    <a:moveTo>
                      <a:pt x="77" y="60"/>
                    </a:moveTo>
                    <a:lnTo>
                      <a:pt x="47" y="0"/>
                    </a:lnTo>
                    <a:lnTo>
                      <a:pt x="0" y="48"/>
                    </a:lnTo>
                    <a:lnTo>
                      <a:pt x="77" y="6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92" name="Freeform 1086">
                <a:extLst>
                  <a:ext uri="{FF2B5EF4-FFF2-40B4-BE49-F238E27FC236}">
                    <a16:creationId xmlns:a16="http://schemas.microsoft.com/office/drawing/2014/main" id="{2C896303-ABF8-ADCE-18B2-CD354910B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" y="2639"/>
                <a:ext cx="77" cy="60"/>
              </a:xfrm>
              <a:custGeom>
                <a:avLst/>
                <a:gdLst>
                  <a:gd name="T0" fmla="*/ 77 w 77"/>
                  <a:gd name="T1" fmla="*/ 60 h 60"/>
                  <a:gd name="T2" fmla="*/ 47 w 77"/>
                  <a:gd name="T3" fmla="*/ 0 h 60"/>
                  <a:gd name="T4" fmla="*/ 0 w 77"/>
                  <a:gd name="T5" fmla="*/ 48 h 6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7" h="60">
                    <a:moveTo>
                      <a:pt x="77" y="60"/>
                    </a:moveTo>
                    <a:lnTo>
                      <a:pt x="47" y="0"/>
                    </a:lnTo>
                    <a:lnTo>
                      <a:pt x="0" y="4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93" name="Freeform 1087">
                <a:extLst>
                  <a:ext uri="{FF2B5EF4-FFF2-40B4-BE49-F238E27FC236}">
                    <a16:creationId xmlns:a16="http://schemas.microsoft.com/office/drawing/2014/main" id="{7346749D-8529-7CB1-C611-848A46716F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0" y="2687"/>
                <a:ext cx="84" cy="96"/>
              </a:xfrm>
              <a:custGeom>
                <a:avLst/>
                <a:gdLst>
                  <a:gd name="T0" fmla="*/ 78 w 84"/>
                  <a:gd name="T1" fmla="*/ 0 h 96"/>
                  <a:gd name="T2" fmla="*/ 84 w 84"/>
                  <a:gd name="T3" fmla="*/ 48 h 96"/>
                  <a:gd name="T4" fmla="*/ 48 w 84"/>
                  <a:gd name="T5" fmla="*/ 48 h 96"/>
                  <a:gd name="T6" fmla="*/ 42 w 84"/>
                  <a:gd name="T7" fmla="*/ 78 h 96"/>
                  <a:gd name="T8" fmla="*/ 0 w 84"/>
                  <a:gd name="T9" fmla="*/ 96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" h="96">
                    <a:moveTo>
                      <a:pt x="78" y="0"/>
                    </a:moveTo>
                    <a:lnTo>
                      <a:pt x="84" y="48"/>
                    </a:lnTo>
                    <a:lnTo>
                      <a:pt x="48" y="48"/>
                    </a:lnTo>
                    <a:lnTo>
                      <a:pt x="42" y="78"/>
                    </a:lnTo>
                    <a:lnTo>
                      <a:pt x="0" y="9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94" name="Freeform 1088">
                <a:extLst>
                  <a:ext uri="{FF2B5EF4-FFF2-40B4-BE49-F238E27FC236}">
                    <a16:creationId xmlns:a16="http://schemas.microsoft.com/office/drawing/2014/main" id="{18CF9A19-CFD4-E640-D3AC-449FDAC6F7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7" y="2705"/>
                <a:ext cx="54" cy="287"/>
              </a:xfrm>
              <a:custGeom>
                <a:avLst/>
                <a:gdLst>
                  <a:gd name="T0" fmla="*/ 12 w 54"/>
                  <a:gd name="T1" fmla="*/ 0 h 287"/>
                  <a:gd name="T2" fmla="*/ 6 w 54"/>
                  <a:gd name="T3" fmla="*/ 24 h 287"/>
                  <a:gd name="T4" fmla="*/ 6 w 54"/>
                  <a:gd name="T5" fmla="*/ 30 h 287"/>
                  <a:gd name="T6" fmla="*/ 0 w 54"/>
                  <a:gd name="T7" fmla="*/ 36 h 287"/>
                  <a:gd name="T8" fmla="*/ 18 w 54"/>
                  <a:gd name="T9" fmla="*/ 36 h 287"/>
                  <a:gd name="T10" fmla="*/ 24 w 54"/>
                  <a:gd name="T11" fmla="*/ 36 h 287"/>
                  <a:gd name="T12" fmla="*/ 30 w 54"/>
                  <a:gd name="T13" fmla="*/ 36 h 287"/>
                  <a:gd name="T14" fmla="*/ 30 w 54"/>
                  <a:gd name="T15" fmla="*/ 54 h 287"/>
                  <a:gd name="T16" fmla="*/ 24 w 54"/>
                  <a:gd name="T17" fmla="*/ 60 h 287"/>
                  <a:gd name="T18" fmla="*/ 24 w 54"/>
                  <a:gd name="T19" fmla="*/ 66 h 287"/>
                  <a:gd name="T20" fmla="*/ 36 w 54"/>
                  <a:gd name="T21" fmla="*/ 60 h 287"/>
                  <a:gd name="T22" fmla="*/ 48 w 54"/>
                  <a:gd name="T23" fmla="*/ 54 h 287"/>
                  <a:gd name="T24" fmla="*/ 54 w 54"/>
                  <a:gd name="T25" fmla="*/ 54 h 287"/>
                  <a:gd name="T26" fmla="*/ 54 w 54"/>
                  <a:gd name="T27" fmla="*/ 60 h 287"/>
                  <a:gd name="T28" fmla="*/ 48 w 54"/>
                  <a:gd name="T29" fmla="*/ 72 h 287"/>
                  <a:gd name="T30" fmla="*/ 48 w 54"/>
                  <a:gd name="T31" fmla="*/ 96 h 287"/>
                  <a:gd name="T32" fmla="*/ 42 w 54"/>
                  <a:gd name="T33" fmla="*/ 132 h 287"/>
                  <a:gd name="T34" fmla="*/ 42 w 54"/>
                  <a:gd name="T35" fmla="*/ 198 h 287"/>
                  <a:gd name="T36" fmla="*/ 42 w 54"/>
                  <a:gd name="T37" fmla="*/ 233 h 287"/>
                  <a:gd name="T38" fmla="*/ 48 w 54"/>
                  <a:gd name="T39" fmla="*/ 263 h 287"/>
                  <a:gd name="T40" fmla="*/ 48 w 54"/>
                  <a:gd name="T41" fmla="*/ 281 h 287"/>
                  <a:gd name="T42" fmla="*/ 48 w 54"/>
                  <a:gd name="T43" fmla="*/ 287 h 28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4" h="287">
                    <a:moveTo>
                      <a:pt x="12" y="0"/>
                    </a:moveTo>
                    <a:lnTo>
                      <a:pt x="6" y="24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18" y="36"/>
                    </a:lnTo>
                    <a:lnTo>
                      <a:pt x="24" y="36"/>
                    </a:lnTo>
                    <a:lnTo>
                      <a:pt x="30" y="36"/>
                    </a:lnTo>
                    <a:lnTo>
                      <a:pt x="30" y="54"/>
                    </a:lnTo>
                    <a:lnTo>
                      <a:pt x="24" y="60"/>
                    </a:lnTo>
                    <a:lnTo>
                      <a:pt x="24" y="66"/>
                    </a:lnTo>
                    <a:lnTo>
                      <a:pt x="36" y="60"/>
                    </a:lnTo>
                    <a:lnTo>
                      <a:pt x="48" y="54"/>
                    </a:lnTo>
                    <a:lnTo>
                      <a:pt x="54" y="54"/>
                    </a:lnTo>
                    <a:lnTo>
                      <a:pt x="54" y="60"/>
                    </a:lnTo>
                    <a:lnTo>
                      <a:pt x="48" y="72"/>
                    </a:lnTo>
                    <a:lnTo>
                      <a:pt x="48" y="96"/>
                    </a:lnTo>
                    <a:lnTo>
                      <a:pt x="42" y="132"/>
                    </a:lnTo>
                    <a:lnTo>
                      <a:pt x="42" y="198"/>
                    </a:lnTo>
                    <a:lnTo>
                      <a:pt x="42" y="233"/>
                    </a:lnTo>
                    <a:lnTo>
                      <a:pt x="48" y="263"/>
                    </a:lnTo>
                    <a:lnTo>
                      <a:pt x="48" y="281"/>
                    </a:lnTo>
                    <a:lnTo>
                      <a:pt x="48" y="287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95" name="Freeform 1089">
                <a:extLst>
                  <a:ext uri="{FF2B5EF4-FFF2-40B4-BE49-F238E27FC236}">
                    <a16:creationId xmlns:a16="http://schemas.microsoft.com/office/drawing/2014/main" id="{FBB36562-2125-7B37-994C-E509DFDBC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2" y="2663"/>
                <a:ext cx="233" cy="329"/>
              </a:xfrm>
              <a:custGeom>
                <a:avLst/>
                <a:gdLst>
                  <a:gd name="T0" fmla="*/ 6 w 233"/>
                  <a:gd name="T1" fmla="*/ 323 h 329"/>
                  <a:gd name="T2" fmla="*/ 0 w 233"/>
                  <a:gd name="T3" fmla="*/ 317 h 329"/>
                  <a:gd name="T4" fmla="*/ 0 w 233"/>
                  <a:gd name="T5" fmla="*/ 287 h 329"/>
                  <a:gd name="T6" fmla="*/ 0 w 233"/>
                  <a:gd name="T7" fmla="*/ 252 h 329"/>
                  <a:gd name="T8" fmla="*/ 0 w 233"/>
                  <a:gd name="T9" fmla="*/ 204 h 329"/>
                  <a:gd name="T10" fmla="*/ 6 w 233"/>
                  <a:gd name="T11" fmla="*/ 150 h 329"/>
                  <a:gd name="T12" fmla="*/ 18 w 233"/>
                  <a:gd name="T13" fmla="*/ 102 h 329"/>
                  <a:gd name="T14" fmla="*/ 42 w 233"/>
                  <a:gd name="T15" fmla="*/ 60 h 329"/>
                  <a:gd name="T16" fmla="*/ 72 w 233"/>
                  <a:gd name="T17" fmla="*/ 24 h 329"/>
                  <a:gd name="T18" fmla="*/ 90 w 233"/>
                  <a:gd name="T19" fmla="*/ 12 h 329"/>
                  <a:gd name="T20" fmla="*/ 114 w 233"/>
                  <a:gd name="T21" fmla="*/ 6 h 329"/>
                  <a:gd name="T22" fmla="*/ 168 w 233"/>
                  <a:gd name="T23" fmla="*/ 0 h 329"/>
                  <a:gd name="T24" fmla="*/ 191 w 233"/>
                  <a:gd name="T25" fmla="*/ 6 h 329"/>
                  <a:gd name="T26" fmla="*/ 215 w 233"/>
                  <a:gd name="T27" fmla="*/ 18 h 329"/>
                  <a:gd name="T28" fmla="*/ 227 w 233"/>
                  <a:gd name="T29" fmla="*/ 42 h 329"/>
                  <a:gd name="T30" fmla="*/ 233 w 233"/>
                  <a:gd name="T31" fmla="*/ 72 h 329"/>
                  <a:gd name="T32" fmla="*/ 233 w 233"/>
                  <a:gd name="T33" fmla="*/ 150 h 329"/>
                  <a:gd name="T34" fmla="*/ 233 w 233"/>
                  <a:gd name="T35" fmla="*/ 240 h 329"/>
                  <a:gd name="T36" fmla="*/ 233 w 233"/>
                  <a:gd name="T37" fmla="*/ 269 h 329"/>
                  <a:gd name="T38" fmla="*/ 233 w 233"/>
                  <a:gd name="T39" fmla="*/ 305 h 329"/>
                  <a:gd name="T40" fmla="*/ 233 w 233"/>
                  <a:gd name="T41" fmla="*/ 323 h 329"/>
                  <a:gd name="T42" fmla="*/ 233 w 233"/>
                  <a:gd name="T43" fmla="*/ 329 h 329"/>
                  <a:gd name="T44" fmla="*/ 6 w 233"/>
                  <a:gd name="T45" fmla="*/ 323 h 32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33" h="329">
                    <a:moveTo>
                      <a:pt x="6" y="323"/>
                    </a:moveTo>
                    <a:lnTo>
                      <a:pt x="0" y="317"/>
                    </a:lnTo>
                    <a:lnTo>
                      <a:pt x="0" y="287"/>
                    </a:lnTo>
                    <a:lnTo>
                      <a:pt x="0" y="252"/>
                    </a:lnTo>
                    <a:lnTo>
                      <a:pt x="0" y="204"/>
                    </a:lnTo>
                    <a:lnTo>
                      <a:pt x="6" y="150"/>
                    </a:lnTo>
                    <a:lnTo>
                      <a:pt x="18" y="102"/>
                    </a:lnTo>
                    <a:lnTo>
                      <a:pt x="42" y="60"/>
                    </a:lnTo>
                    <a:lnTo>
                      <a:pt x="72" y="24"/>
                    </a:lnTo>
                    <a:lnTo>
                      <a:pt x="90" y="12"/>
                    </a:lnTo>
                    <a:lnTo>
                      <a:pt x="114" y="6"/>
                    </a:lnTo>
                    <a:lnTo>
                      <a:pt x="168" y="0"/>
                    </a:lnTo>
                    <a:lnTo>
                      <a:pt x="191" y="6"/>
                    </a:lnTo>
                    <a:lnTo>
                      <a:pt x="215" y="18"/>
                    </a:lnTo>
                    <a:lnTo>
                      <a:pt x="227" y="42"/>
                    </a:lnTo>
                    <a:lnTo>
                      <a:pt x="233" y="72"/>
                    </a:lnTo>
                    <a:lnTo>
                      <a:pt x="233" y="150"/>
                    </a:lnTo>
                    <a:lnTo>
                      <a:pt x="233" y="240"/>
                    </a:lnTo>
                    <a:lnTo>
                      <a:pt x="233" y="269"/>
                    </a:lnTo>
                    <a:lnTo>
                      <a:pt x="233" y="305"/>
                    </a:lnTo>
                    <a:lnTo>
                      <a:pt x="233" y="323"/>
                    </a:lnTo>
                    <a:lnTo>
                      <a:pt x="233" y="329"/>
                    </a:lnTo>
                    <a:lnTo>
                      <a:pt x="6" y="323"/>
                    </a:lnTo>
                    <a:close/>
                  </a:path>
                </a:pathLst>
              </a:custGeom>
              <a:solidFill>
                <a:srgbClr val="66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96" name="Freeform 1090">
                <a:extLst>
                  <a:ext uri="{FF2B5EF4-FFF2-40B4-BE49-F238E27FC236}">
                    <a16:creationId xmlns:a16="http://schemas.microsoft.com/office/drawing/2014/main" id="{CED504A5-7AF2-F050-ED94-AC0C8D56F4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2" y="2663"/>
                <a:ext cx="233" cy="329"/>
              </a:xfrm>
              <a:custGeom>
                <a:avLst/>
                <a:gdLst>
                  <a:gd name="T0" fmla="*/ 6 w 233"/>
                  <a:gd name="T1" fmla="*/ 323 h 329"/>
                  <a:gd name="T2" fmla="*/ 0 w 233"/>
                  <a:gd name="T3" fmla="*/ 317 h 329"/>
                  <a:gd name="T4" fmla="*/ 0 w 233"/>
                  <a:gd name="T5" fmla="*/ 287 h 329"/>
                  <a:gd name="T6" fmla="*/ 0 w 233"/>
                  <a:gd name="T7" fmla="*/ 252 h 329"/>
                  <a:gd name="T8" fmla="*/ 0 w 233"/>
                  <a:gd name="T9" fmla="*/ 204 h 329"/>
                  <a:gd name="T10" fmla="*/ 6 w 233"/>
                  <a:gd name="T11" fmla="*/ 150 h 329"/>
                  <a:gd name="T12" fmla="*/ 18 w 233"/>
                  <a:gd name="T13" fmla="*/ 102 h 329"/>
                  <a:gd name="T14" fmla="*/ 42 w 233"/>
                  <a:gd name="T15" fmla="*/ 60 h 329"/>
                  <a:gd name="T16" fmla="*/ 72 w 233"/>
                  <a:gd name="T17" fmla="*/ 24 h 329"/>
                  <a:gd name="T18" fmla="*/ 90 w 233"/>
                  <a:gd name="T19" fmla="*/ 12 h 329"/>
                  <a:gd name="T20" fmla="*/ 114 w 233"/>
                  <a:gd name="T21" fmla="*/ 6 h 329"/>
                  <a:gd name="T22" fmla="*/ 168 w 233"/>
                  <a:gd name="T23" fmla="*/ 0 h 329"/>
                  <a:gd name="T24" fmla="*/ 191 w 233"/>
                  <a:gd name="T25" fmla="*/ 6 h 329"/>
                  <a:gd name="T26" fmla="*/ 215 w 233"/>
                  <a:gd name="T27" fmla="*/ 18 h 329"/>
                  <a:gd name="T28" fmla="*/ 227 w 233"/>
                  <a:gd name="T29" fmla="*/ 42 h 329"/>
                  <a:gd name="T30" fmla="*/ 233 w 233"/>
                  <a:gd name="T31" fmla="*/ 72 h 329"/>
                  <a:gd name="T32" fmla="*/ 233 w 233"/>
                  <a:gd name="T33" fmla="*/ 150 h 329"/>
                  <a:gd name="T34" fmla="*/ 233 w 233"/>
                  <a:gd name="T35" fmla="*/ 240 h 329"/>
                  <a:gd name="T36" fmla="*/ 233 w 233"/>
                  <a:gd name="T37" fmla="*/ 269 h 329"/>
                  <a:gd name="T38" fmla="*/ 233 w 233"/>
                  <a:gd name="T39" fmla="*/ 305 h 329"/>
                  <a:gd name="T40" fmla="*/ 233 w 233"/>
                  <a:gd name="T41" fmla="*/ 323 h 329"/>
                  <a:gd name="T42" fmla="*/ 233 w 233"/>
                  <a:gd name="T43" fmla="*/ 329 h 32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33" h="329">
                    <a:moveTo>
                      <a:pt x="6" y="323"/>
                    </a:moveTo>
                    <a:lnTo>
                      <a:pt x="0" y="317"/>
                    </a:lnTo>
                    <a:lnTo>
                      <a:pt x="0" y="287"/>
                    </a:lnTo>
                    <a:lnTo>
                      <a:pt x="0" y="252"/>
                    </a:lnTo>
                    <a:lnTo>
                      <a:pt x="0" y="204"/>
                    </a:lnTo>
                    <a:lnTo>
                      <a:pt x="6" y="150"/>
                    </a:lnTo>
                    <a:lnTo>
                      <a:pt x="18" y="102"/>
                    </a:lnTo>
                    <a:lnTo>
                      <a:pt x="42" y="60"/>
                    </a:lnTo>
                    <a:lnTo>
                      <a:pt x="72" y="24"/>
                    </a:lnTo>
                    <a:lnTo>
                      <a:pt x="90" y="12"/>
                    </a:lnTo>
                    <a:lnTo>
                      <a:pt x="114" y="6"/>
                    </a:lnTo>
                    <a:lnTo>
                      <a:pt x="168" y="0"/>
                    </a:lnTo>
                    <a:lnTo>
                      <a:pt x="191" y="6"/>
                    </a:lnTo>
                    <a:lnTo>
                      <a:pt x="215" y="18"/>
                    </a:lnTo>
                    <a:lnTo>
                      <a:pt x="227" y="42"/>
                    </a:lnTo>
                    <a:lnTo>
                      <a:pt x="233" y="72"/>
                    </a:lnTo>
                    <a:lnTo>
                      <a:pt x="233" y="150"/>
                    </a:lnTo>
                    <a:lnTo>
                      <a:pt x="233" y="240"/>
                    </a:lnTo>
                    <a:lnTo>
                      <a:pt x="233" y="269"/>
                    </a:lnTo>
                    <a:lnTo>
                      <a:pt x="233" y="305"/>
                    </a:lnTo>
                    <a:lnTo>
                      <a:pt x="233" y="323"/>
                    </a:lnTo>
                    <a:lnTo>
                      <a:pt x="233" y="329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97" name="Freeform 1091">
                <a:extLst>
                  <a:ext uri="{FF2B5EF4-FFF2-40B4-BE49-F238E27FC236}">
                    <a16:creationId xmlns:a16="http://schemas.microsoft.com/office/drawing/2014/main" id="{D26008AB-8904-E25A-4241-B42DE7E1DE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4" y="2663"/>
                <a:ext cx="125" cy="114"/>
              </a:xfrm>
              <a:custGeom>
                <a:avLst/>
                <a:gdLst>
                  <a:gd name="T0" fmla="*/ 0 w 125"/>
                  <a:gd name="T1" fmla="*/ 24 h 114"/>
                  <a:gd name="T2" fmla="*/ 6 w 125"/>
                  <a:gd name="T3" fmla="*/ 36 h 114"/>
                  <a:gd name="T4" fmla="*/ 12 w 125"/>
                  <a:gd name="T5" fmla="*/ 60 h 114"/>
                  <a:gd name="T6" fmla="*/ 18 w 125"/>
                  <a:gd name="T7" fmla="*/ 90 h 114"/>
                  <a:gd name="T8" fmla="*/ 30 w 125"/>
                  <a:gd name="T9" fmla="*/ 108 h 114"/>
                  <a:gd name="T10" fmla="*/ 42 w 125"/>
                  <a:gd name="T11" fmla="*/ 114 h 114"/>
                  <a:gd name="T12" fmla="*/ 54 w 125"/>
                  <a:gd name="T13" fmla="*/ 102 h 114"/>
                  <a:gd name="T14" fmla="*/ 90 w 125"/>
                  <a:gd name="T15" fmla="*/ 72 h 114"/>
                  <a:gd name="T16" fmla="*/ 119 w 125"/>
                  <a:gd name="T17" fmla="*/ 36 h 114"/>
                  <a:gd name="T18" fmla="*/ 125 w 125"/>
                  <a:gd name="T19" fmla="*/ 18 h 114"/>
                  <a:gd name="T20" fmla="*/ 125 w 125"/>
                  <a:gd name="T21" fmla="*/ 12 h 114"/>
                  <a:gd name="T22" fmla="*/ 107 w 125"/>
                  <a:gd name="T23" fmla="*/ 6 h 114"/>
                  <a:gd name="T24" fmla="*/ 90 w 125"/>
                  <a:gd name="T25" fmla="*/ 0 h 114"/>
                  <a:gd name="T26" fmla="*/ 48 w 125"/>
                  <a:gd name="T27" fmla="*/ 6 h 114"/>
                  <a:gd name="T28" fmla="*/ 18 w 125"/>
                  <a:gd name="T29" fmla="*/ 18 h 114"/>
                  <a:gd name="T30" fmla="*/ 6 w 125"/>
                  <a:gd name="T31" fmla="*/ 18 h 114"/>
                  <a:gd name="T32" fmla="*/ 0 w 125"/>
                  <a:gd name="T33" fmla="*/ 24 h 114"/>
                  <a:gd name="T34" fmla="*/ 0 w 125"/>
                  <a:gd name="T35" fmla="*/ 24 h 11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25" h="114">
                    <a:moveTo>
                      <a:pt x="0" y="24"/>
                    </a:moveTo>
                    <a:lnTo>
                      <a:pt x="6" y="36"/>
                    </a:lnTo>
                    <a:lnTo>
                      <a:pt x="12" y="60"/>
                    </a:lnTo>
                    <a:lnTo>
                      <a:pt x="18" y="90"/>
                    </a:lnTo>
                    <a:lnTo>
                      <a:pt x="30" y="108"/>
                    </a:lnTo>
                    <a:lnTo>
                      <a:pt x="42" y="114"/>
                    </a:lnTo>
                    <a:lnTo>
                      <a:pt x="54" y="102"/>
                    </a:lnTo>
                    <a:lnTo>
                      <a:pt x="90" y="72"/>
                    </a:lnTo>
                    <a:lnTo>
                      <a:pt x="119" y="36"/>
                    </a:lnTo>
                    <a:lnTo>
                      <a:pt x="125" y="18"/>
                    </a:lnTo>
                    <a:lnTo>
                      <a:pt x="125" y="12"/>
                    </a:lnTo>
                    <a:lnTo>
                      <a:pt x="107" y="6"/>
                    </a:lnTo>
                    <a:lnTo>
                      <a:pt x="90" y="0"/>
                    </a:lnTo>
                    <a:lnTo>
                      <a:pt x="48" y="6"/>
                    </a:lnTo>
                    <a:lnTo>
                      <a:pt x="18" y="18"/>
                    </a:lnTo>
                    <a:lnTo>
                      <a:pt x="6" y="1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98" name="Freeform 1092">
                <a:extLst>
                  <a:ext uri="{FF2B5EF4-FFF2-40B4-BE49-F238E27FC236}">
                    <a16:creationId xmlns:a16="http://schemas.microsoft.com/office/drawing/2014/main" id="{EABBD2D7-4BCD-1D84-3EF1-A250DEE28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" y="2669"/>
                <a:ext cx="78" cy="54"/>
              </a:xfrm>
              <a:custGeom>
                <a:avLst/>
                <a:gdLst>
                  <a:gd name="T0" fmla="*/ 78 w 78"/>
                  <a:gd name="T1" fmla="*/ 54 h 54"/>
                  <a:gd name="T2" fmla="*/ 48 w 78"/>
                  <a:gd name="T3" fmla="*/ 0 h 54"/>
                  <a:gd name="T4" fmla="*/ 0 w 78"/>
                  <a:gd name="T5" fmla="*/ 48 h 54"/>
                  <a:gd name="T6" fmla="*/ 78 w 78"/>
                  <a:gd name="T7" fmla="*/ 54 h 5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8" h="54">
                    <a:moveTo>
                      <a:pt x="78" y="54"/>
                    </a:moveTo>
                    <a:lnTo>
                      <a:pt x="48" y="0"/>
                    </a:lnTo>
                    <a:lnTo>
                      <a:pt x="0" y="48"/>
                    </a:lnTo>
                    <a:lnTo>
                      <a:pt x="78" y="5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299" name="Freeform 1093">
                <a:extLst>
                  <a:ext uri="{FF2B5EF4-FFF2-40B4-BE49-F238E27FC236}">
                    <a16:creationId xmlns:a16="http://schemas.microsoft.com/office/drawing/2014/main" id="{FDA14F8A-97AF-1F9D-FF9E-1485C7F703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2" y="2669"/>
                <a:ext cx="78" cy="54"/>
              </a:xfrm>
              <a:custGeom>
                <a:avLst/>
                <a:gdLst>
                  <a:gd name="T0" fmla="*/ 78 w 78"/>
                  <a:gd name="T1" fmla="*/ 54 h 54"/>
                  <a:gd name="T2" fmla="*/ 48 w 78"/>
                  <a:gd name="T3" fmla="*/ 0 h 54"/>
                  <a:gd name="T4" fmla="*/ 0 w 78"/>
                  <a:gd name="T5" fmla="*/ 48 h 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8" h="54">
                    <a:moveTo>
                      <a:pt x="78" y="54"/>
                    </a:moveTo>
                    <a:lnTo>
                      <a:pt x="48" y="0"/>
                    </a:lnTo>
                    <a:lnTo>
                      <a:pt x="0" y="4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0" name="Freeform 1094">
                <a:extLst>
                  <a:ext uri="{FF2B5EF4-FFF2-40B4-BE49-F238E27FC236}">
                    <a16:creationId xmlns:a16="http://schemas.microsoft.com/office/drawing/2014/main" id="{82A484F8-301C-5561-CB41-16D444E74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2" y="2711"/>
                <a:ext cx="95" cy="102"/>
              </a:xfrm>
              <a:custGeom>
                <a:avLst/>
                <a:gdLst>
                  <a:gd name="T0" fmla="*/ 83 w 95"/>
                  <a:gd name="T1" fmla="*/ 0 h 102"/>
                  <a:gd name="T2" fmla="*/ 95 w 95"/>
                  <a:gd name="T3" fmla="*/ 54 h 102"/>
                  <a:gd name="T4" fmla="*/ 48 w 95"/>
                  <a:gd name="T5" fmla="*/ 54 h 102"/>
                  <a:gd name="T6" fmla="*/ 48 w 95"/>
                  <a:gd name="T7" fmla="*/ 78 h 102"/>
                  <a:gd name="T8" fmla="*/ 0 w 95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5" h="102">
                    <a:moveTo>
                      <a:pt x="83" y="0"/>
                    </a:moveTo>
                    <a:lnTo>
                      <a:pt x="95" y="54"/>
                    </a:lnTo>
                    <a:lnTo>
                      <a:pt x="48" y="54"/>
                    </a:lnTo>
                    <a:lnTo>
                      <a:pt x="48" y="78"/>
                    </a:lnTo>
                    <a:lnTo>
                      <a:pt x="0" y="10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1" name="Freeform 1095">
                <a:extLst>
                  <a:ext uri="{FF2B5EF4-FFF2-40B4-BE49-F238E27FC236}">
                    <a16:creationId xmlns:a16="http://schemas.microsoft.com/office/drawing/2014/main" id="{3269A082-7E06-1B50-97A4-5EAB9E53A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2735"/>
                <a:ext cx="54" cy="251"/>
              </a:xfrm>
              <a:custGeom>
                <a:avLst/>
                <a:gdLst>
                  <a:gd name="T0" fmla="*/ 12 w 54"/>
                  <a:gd name="T1" fmla="*/ 0 h 251"/>
                  <a:gd name="T2" fmla="*/ 6 w 54"/>
                  <a:gd name="T3" fmla="*/ 24 h 251"/>
                  <a:gd name="T4" fmla="*/ 6 w 54"/>
                  <a:gd name="T5" fmla="*/ 30 h 251"/>
                  <a:gd name="T6" fmla="*/ 0 w 54"/>
                  <a:gd name="T7" fmla="*/ 36 h 251"/>
                  <a:gd name="T8" fmla="*/ 18 w 54"/>
                  <a:gd name="T9" fmla="*/ 36 h 251"/>
                  <a:gd name="T10" fmla="*/ 24 w 54"/>
                  <a:gd name="T11" fmla="*/ 36 h 251"/>
                  <a:gd name="T12" fmla="*/ 30 w 54"/>
                  <a:gd name="T13" fmla="*/ 36 h 251"/>
                  <a:gd name="T14" fmla="*/ 24 w 54"/>
                  <a:gd name="T15" fmla="*/ 54 h 251"/>
                  <a:gd name="T16" fmla="*/ 24 w 54"/>
                  <a:gd name="T17" fmla="*/ 60 h 251"/>
                  <a:gd name="T18" fmla="*/ 24 w 54"/>
                  <a:gd name="T19" fmla="*/ 66 h 251"/>
                  <a:gd name="T20" fmla="*/ 30 w 54"/>
                  <a:gd name="T21" fmla="*/ 60 h 251"/>
                  <a:gd name="T22" fmla="*/ 48 w 54"/>
                  <a:gd name="T23" fmla="*/ 48 h 251"/>
                  <a:gd name="T24" fmla="*/ 54 w 54"/>
                  <a:gd name="T25" fmla="*/ 48 h 251"/>
                  <a:gd name="T26" fmla="*/ 54 w 54"/>
                  <a:gd name="T27" fmla="*/ 60 h 251"/>
                  <a:gd name="T28" fmla="*/ 48 w 54"/>
                  <a:gd name="T29" fmla="*/ 72 h 251"/>
                  <a:gd name="T30" fmla="*/ 48 w 54"/>
                  <a:gd name="T31" fmla="*/ 96 h 251"/>
                  <a:gd name="T32" fmla="*/ 42 w 54"/>
                  <a:gd name="T33" fmla="*/ 120 h 251"/>
                  <a:gd name="T34" fmla="*/ 42 w 54"/>
                  <a:gd name="T35" fmla="*/ 180 h 251"/>
                  <a:gd name="T36" fmla="*/ 42 w 54"/>
                  <a:gd name="T37" fmla="*/ 209 h 251"/>
                  <a:gd name="T38" fmla="*/ 48 w 54"/>
                  <a:gd name="T39" fmla="*/ 233 h 251"/>
                  <a:gd name="T40" fmla="*/ 48 w 54"/>
                  <a:gd name="T41" fmla="*/ 245 h 251"/>
                  <a:gd name="T42" fmla="*/ 48 w 54"/>
                  <a:gd name="T43" fmla="*/ 251 h 2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4" h="251">
                    <a:moveTo>
                      <a:pt x="12" y="0"/>
                    </a:moveTo>
                    <a:lnTo>
                      <a:pt x="6" y="24"/>
                    </a:lnTo>
                    <a:lnTo>
                      <a:pt x="6" y="30"/>
                    </a:lnTo>
                    <a:lnTo>
                      <a:pt x="0" y="36"/>
                    </a:lnTo>
                    <a:lnTo>
                      <a:pt x="18" y="36"/>
                    </a:lnTo>
                    <a:lnTo>
                      <a:pt x="24" y="36"/>
                    </a:lnTo>
                    <a:lnTo>
                      <a:pt x="30" y="36"/>
                    </a:lnTo>
                    <a:lnTo>
                      <a:pt x="24" y="54"/>
                    </a:lnTo>
                    <a:lnTo>
                      <a:pt x="24" y="60"/>
                    </a:lnTo>
                    <a:lnTo>
                      <a:pt x="24" y="66"/>
                    </a:lnTo>
                    <a:lnTo>
                      <a:pt x="30" y="60"/>
                    </a:lnTo>
                    <a:lnTo>
                      <a:pt x="48" y="48"/>
                    </a:lnTo>
                    <a:lnTo>
                      <a:pt x="54" y="48"/>
                    </a:lnTo>
                    <a:lnTo>
                      <a:pt x="54" y="60"/>
                    </a:lnTo>
                    <a:lnTo>
                      <a:pt x="48" y="72"/>
                    </a:lnTo>
                    <a:lnTo>
                      <a:pt x="48" y="96"/>
                    </a:lnTo>
                    <a:lnTo>
                      <a:pt x="42" y="120"/>
                    </a:lnTo>
                    <a:lnTo>
                      <a:pt x="42" y="180"/>
                    </a:lnTo>
                    <a:lnTo>
                      <a:pt x="42" y="209"/>
                    </a:lnTo>
                    <a:lnTo>
                      <a:pt x="48" y="233"/>
                    </a:lnTo>
                    <a:lnTo>
                      <a:pt x="48" y="245"/>
                    </a:lnTo>
                    <a:lnTo>
                      <a:pt x="48" y="25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2" name="Freeform 1096">
                <a:extLst>
                  <a:ext uri="{FF2B5EF4-FFF2-40B4-BE49-F238E27FC236}">
                    <a16:creationId xmlns:a16="http://schemas.microsoft.com/office/drawing/2014/main" id="{5DDFA409-3BAC-D315-727D-7B68232747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4" y="2681"/>
                <a:ext cx="239" cy="329"/>
              </a:xfrm>
              <a:custGeom>
                <a:avLst/>
                <a:gdLst>
                  <a:gd name="T0" fmla="*/ 6 w 239"/>
                  <a:gd name="T1" fmla="*/ 323 h 329"/>
                  <a:gd name="T2" fmla="*/ 6 w 239"/>
                  <a:gd name="T3" fmla="*/ 311 h 329"/>
                  <a:gd name="T4" fmla="*/ 6 w 239"/>
                  <a:gd name="T5" fmla="*/ 287 h 329"/>
                  <a:gd name="T6" fmla="*/ 0 w 239"/>
                  <a:gd name="T7" fmla="*/ 245 h 329"/>
                  <a:gd name="T8" fmla="*/ 6 w 239"/>
                  <a:gd name="T9" fmla="*/ 198 h 329"/>
                  <a:gd name="T10" fmla="*/ 6 w 239"/>
                  <a:gd name="T11" fmla="*/ 150 h 329"/>
                  <a:gd name="T12" fmla="*/ 23 w 239"/>
                  <a:gd name="T13" fmla="*/ 96 h 329"/>
                  <a:gd name="T14" fmla="*/ 41 w 239"/>
                  <a:gd name="T15" fmla="*/ 54 h 329"/>
                  <a:gd name="T16" fmla="*/ 77 w 239"/>
                  <a:gd name="T17" fmla="*/ 18 h 329"/>
                  <a:gd name="T18" fmla="*/ 95 w 239"/>
                  <a:gd name="T19" fmla="*/ 12 h 329"/>
                  <a:gd name="T20" fmla="*/ 119 w 239"/>
                  <a:gd name="T21" fmla="*/ 0 h 329"/>
                  <a:gd name="T22" fmla="*/ 173 w 239"/>
                  <a:gd name="T23" fmla="*/ 0 h 329"/>
                  <a:gd name="T24" fmla="*/ 197 w 239"/>
                  <a:gd name="T25" fmla="*/ 0 h 329"/>
                  <a:gd name="T26" fmla="*/ 221 w 239"/>
                  <a:gd name="T27" fmla="*/ 18 h 329"/>
                  <a:gd name="T28" fmla="*/ 233 w 239"/>
                  <a:gd name="T29" fmla="*/ 42 h 329"/>
                  <a:gd name="T30" fmla="*/ 239 w 239"/>
                  <a:gd name="T31" fmla="*/ 72 h 329"/>
                  <a:gd name="T32" fmla="*/ 239 w 239"/>
                  <a:gd name="T33" fmla="*/ 150 h 329"/>
                  <a:gd name="T34" fmla="*/ 239 w 239"/>
                  <a:gd name="T35" fmla="*/ 234 h 329"/>
                  <a:gd name="T36" fmla="*/ 239 w 239"/>
                  <a:gd name="T37" fmla="*/ 269 h 329"/>
                  <a:gd name="T38" fmla="*/ 239 w 239"/>
                  <a:gd name="T39" fmla="*/ 299 h 329"/>
                  <a:gd name="T40" fmla="*/ 239 w 239"/>
                  <a:gd name="T41" fmla="*/ 323 h 329"/>
                  <a:gd name="T42" fmla="*/ 239 w 239"/>
                  <a:gd name="T43" fmla="*/ 329 h 329"/>
                  <a:gd name="T44" fmla="*/ 6 w 239"/>
                  <a:gd name="T45" fmla="*/ 323 h 32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39" h="329">
                    <a:moveTo>
                      <a:pt x="6" y="323"/>
                    </a:moveTo>
                    <a:lnTo>
                      <a:pt x="6" y="311"/>
                    </a:lnTo>
                    <a:lnTo>
                      <a:pt x="6" y="287"/>
                    </a:lnTo>
                    <a:lnTo>
                      <a:pt x="0" y="245"/>
                    </a:lnTo>
                    <a:lnTo>
                      <a:pt x="6" y="198"/>
                    </a:lnTo>
                    <a:lnTo>
                      <a:pt x="6" y="150"/>
                    </a:lnTo>
                    <a:lnTo>
                      <a:pt x="23" y="96"/>
                    </a:lnTo>
                    <a:lnTo>
                      <a:pt x="41" y="54"/>
                    </a:lnTo>
                    <a:lnTo>
                      <a:pt x="77" y="18"/>
                    </a:lnTo>
                    <a:lnTo>
                      <a:pt x="95" y="12"/>
                    </a:lnTo>
                    <a:lnTo>
                      <a:pt x="119" y="0"/>
                    </a:lnTo>
                    <a:lnTo>
                      <a:pt x="173" y="0"/>
                    </a:lnTo>
                    <a:lnTo>
                      <a:pt x="197" y="0"/>
                    </a:lnTo>
                    <a:lnTo>
                      <a:pt x="221" y="18"/>
                    </a:lnTo>
                    <a:lnTo>
                      <a:pt x="233" y="42"/>
                    </a:lnTo>
                    <a:lnTo>
                      <a:pt x="239" y="72"/>
                    </a:lnTo>
                    <a:lnTo>
                      <a:pt x="239" y="150"/>
                    </a:lnTo>
                    <a:lnTo>
                      <a:pt x="239" y="234"/>
                    </a:lnTo>
                    <a:lnTo>
                      <a:pt x="239" y="269"/>
                    </a:lnTo>
                    <a:lnTo>
                      <a:pt x="239" y="299"/>
                    </a:lnTo>
                    <a:lnTo>
                      <a:pt x="239" y="323"/>
                    </a:lnTo>
                    <a:lnTo>
                      <a:pt x="239" y="329"/>
                    </a:lnTo>
                    <a:lnTo>
                      <a:pt x="6" y="323"/>
                    </a:lnTo>
                    <a:close/>
                  </a:path>
                </a:pathLst>
              </a:custGeom>
              <a:solidFill>
                <a:srgbClr val="66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3" name="Freeform 1097">
                <a:extLst>
                  <a:ext uri="{FF2B5EF4-FFF2-40B4-BE49-F238E27FC236}">
                    <a16:creationId xmlns:a16="http://schemas.microsoft.com/office/drawing/2014/main" id="{20BCEDD1-D116-3C37-EDFC-00FDE28B3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4" y="2681"/>
                <a:ext cx="239" cy="329"/>
              </a:xfrm>
              <a:custGeom>
                <a:avLst/>
                <a:gdLst>
                  <a:gd name="T0" fmla="*/ 6 w 239"/>
                  <a:gd name="T1" fmla="*/ 323 h 329"/>
                  <a:gd name="T2" fmla="*/ 6 w 239"/>
                  <a:gd name="T3" fmla="*/ 311 h 329"/>
                  <a:gd name="T4" fmla="*/ 6 w 239"/>
                  <a:gd name="T5" fmla="*/ 287 h 329"/>
                  <a:gd name="T6" fmla="*/ 0 w 239"/>
                  <a:gd name="T7" fmla="*/ 245 h 329"/>
                  <a:gd name="T8" fmla="*/ 6 w 239"/>
                  <a:gd name="T9" fmla="*/ 198 h 329"/>
                  <a:gd name="T10" fmla="*/ 6 w 239"/>
                  <a:gd name="T11" fmla="*/ 150 h 329"/>
                  <a:gd name="T12" fmla="*/ 23 w 239"/>
                  <a:gd name="T13" fmla="*/ 96 h 329"/>
                  <a:gd name="T14" fmla="*/ 41 w 239"/>
                  <a:gd name="T15" fmla="*/ 54 h 329"/>
                  <a:gd name="T16" fmla="*/ 77 w 239"/>
                  <a:gd name="T17" fmla="*/ 18 h 329"/>
                  <a:gd name="T18" fmla="*/ 95 w 239"/>
                  <a:gd name="T19" fmla="*/ 12 h 329"/>
                  <a:gd name="T20" fmla="*/ 119 w 239"/>
                  <a:gd name="T21" fmla="*/ 0 h 329"/>
                  <a:gd name="T22" fmla="*/ 173 w 239"/>
                  <a:gd name="T23" fmla="*/ 0 h 329"/>
                  <a:gd name="T24" fmla="*/ 197 w 239"/>
                  <a:gd name="T25" fmla="*/ 0 h 329"/>
                  <a:gd name="T26" fmla="*/ 221 w 239"/>
                  <a:gd name="T27" fmla="*/ 18 h 329"/>
                  <a:gd name="T28" fmla="*/ 233 w 239"/>
                  <a:gd name="T29" fmla="*/ 42 h 329"/>
                  <a:gd name="T30" fmla="*/ 239 w 239"/>
                  <a:gd name="T31" fmla="*/ 72 h 329"/>
                  <a:gd name="T32" fmla="*/ 239 w 239"/>
                  <a:gd name="T33" fmla="*/ 150 h 329"/>
                  <a:gd name="T34" fmla="*/ 239 w 239"/>
                  <a:gd name="T35" fmla="*/ 234 h 329"/>
                  <a:gd name="T36" fmla="*/ 239 w 239"/>
                  <a:gd name="T37" fmla="*/ 269 h 329"/>
                  <a:gd name="T38" fmla="*/ 239 w 239"/>
                  <a:gd name="T39" fmla="*/ 299 h 329"/>
                  <a:gd name="T40" fmla="*/ 239 w 239"/>
                  <a:gd name="T41" fmla="*/ 323 h 329"/>
                  <a:gd name="T42" fmla="*/ 239 w 239"/>
                  <a:gd name="T43" fmla="*/ 329 h 32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39" h="329">
                    <a:moveTo>
                      <a:pt x="6" y="323"/>
                    </a:moveTo>
                    <a:lnTo>
                      <a:pt x="6" y="311"/>
                    </a:lnTo>
                    <a:lnTo>
                      <a:pt x="6" y="287"/>
                    </a:lnTo>
                    <a:lnTo>
                      <a:pt x="0" y="245"/>
                    </a:lnTo>
                    <a:lnTo>
                      <a:pt x="6" y="198"/>
                    </a:lnTo>
                    <a:lnTo>
                      <a:pt x="6" y="150"/>
                    </a:lnTo>
                    <a:lnTo>
                      <a:pt x="23" y="96"/>
                    </a:lnTo>
                    <a:lnTo>
                      <a:pt x="41" y="54"/>
                    </a:lnTo>
                    <a:lnTo>
                      <a:pt x="77" y="18"/>
                    </a:lnTo>
                    <a:lnTo>
                      <a:pt x="95" y="12"/>
                    </a:lnTo>
                    <a:lnTo>
                      <a:pt x="119" y="0"/>
                    </a:lnTo>
                    <a:lnTo>
                      <a:pt x="173" y="0"/>
                    </a:lnTo>
                    <a:lnTo>
                      <a:pt x="197" y="0"/>
                    </a:lnTo>
                    <a:lnTo>
                      <a:pt x="221" y="18"/>
                    </a:lnTo>
                    <a:lnTo>
                      <a:pt x="233" y="42"/>
                    </a:lnTo>
                    <a:lnTo>
                      <a:pt x="239" y="72"/>
                    </a:lnTo>
                    <a:lnTo>
                      <a:pt x="239" y="150"/>
                    </a:lnTo>
                    <a:lnTo>
                      <a:pt x="239" y="234"/>
                    </a:lnTo>
                    <a:lnTo>
                      <a:pt x="239" y="269"/>
                    </a:lnTo>
                    <a:lnTo>
                      <a:pt x="239" y="299"/>
                    </a:lnTo>
                    <a:lnTo>
                      <a:pt x="239" y="323"/>
                    </a:lnTo>
                    <a:lnTo>
                      <a:pt x="239" y="329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4" name="Freeform 1098">
                <a:extLst>
                  <a:ext uri="{FF2B5EF4-FFF2-40B4-BE49-F238E27FC236}">
                    <a16:creationId xmlns:a16="http://schemas.microsoft.com/office/drawing/2014/main" id="{E91232F0-1B92-4EC6-459D-6983FD47B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1" y="2675"/>
                <a:ext cx="126" cy="114"/>
              </a:xfrm>
              <a:custGeom>
                <a:avLst/>
                <a:gdLst>
                  <a:gd name="T0" fmla="*/ 0 w 126"/>
                  <a:gd name="T1" fmla="*/ 24 h 114"/>
                  <a:gd name="T2" fmla="*/ 0 w 126"/>
                  <a:gd name="T3" fmla="*/ 42 h 114"/>
                  <a:gd name="T4" fmla="*/ 6 w 126"/>
                  <a:gd name="T5" fmla="*/ 66 h 114"/>
                  <a:gd name="T6" fmla="*/ 18 w 126"/>
                  <a:gd name="T7" fmla="*/ 96 h 114"/>
                  <a:gd name="T8" fmla="*/ 30 w 126"/>
                  <a:gd name="T9" fmla="*/ 114 h 114"/>
                  <a:gd name="T10" fmla="*/ 36 w 126"/>
                  <a:gd name="T11" fmla="*/ 114 h 114"/>
                  <a:gd name="T12" fmla="*/ 54 w 126"/>
                  <a:gd name="T13" fmla="*/ 108 h 114"/>
                  <a:gd name="T14" fmla="*/ 84 w 126"/>
                  <a:gd name="T15" fmla="*/ 78 h 114"/>
                  <a:gd name="T16" fmla="*/ 120 w 126"/>
                  <a:gd name="T17" fmla="*/ 36 h 114"/>
                  <a:gd name="T18" fmla="*/ 126 w 126"/>
                  <a:gd name="T19" fmla="*/ 24 h 114"/>
                  <a:gd name="T20" fmla="*/ 126 w 126"/>
                  <a:gd name="T21" fmla="*/ 18 h 114"/>
                  <a:gd name="T22" fmla="*/ 108 w 126"/>
                  <a:gd name="T23" fmla="*/ 6 h 114"/>
                  <a:gd name="T24" fmla="*/ 90 w 126"/>
                  <a:gd name="T25" fmla="*/ 0 h 114"/>
                  <a:gd name="T26" fmla="*/ 48 w 126"/>
                  <a:gd name="T27" fmla="*/ 6 h 114"/>
                  <a:gd name="T28" fmla="*/ 12 w 126"/>
                  <a:gd name="T29" fmla="*/ 18 h 114"/>
                  <a:gd name="T30" fmla="*/ 6 w 126"/>
                  <a:gd name="T31" fmla="*/ 24 h 114"/>
                  <a:gd name="T32" fmla="*/ 0 w 126"/>
                  <a:gd name="T33" fmla="*/ 24 h 114"/>
                  <a:gd name="T34" fmla="*/ 0 w 126"/>
                  <a:gd name="T35" fmla="*/ 24 h 11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26" h="114">
                    <a:moveTo>
                      <a:pt x="0" y="24"/>
                    </a:moveTo>
                    <a:lnTo>
                      <a:pt x="0" y="42"/>
                    </a:lnTo>
                    <a:lnTo>
                      <a:pt x="6" y="66"/>
                    </a:lnTo>
                    <a:lnTo>
                      <a:pt x="18" y="96"/>
                    </a:lnTo>
                    <a:lnTo>
                      <a:pt x="30" y="114"/>
                    </a:lnTo>
                    <a:lnTo>
                      <a:pt x="36" y="114"/>
                    </a:lnTo>
                    <a:lnTo>
                      <a:pt x="54" y="108"/>
                    </a:lnTo>
                    <a:lnTo>
                      <a:pt x="84" y="78"/>
                    </a:lnTo>
                    <a:lnTo>
                      <a:pt x="120" y="36"/>
                    </a:lnTo>
                    <a:lnTo>
                      <a:pt x="126" y="24"/>
                    </a:lnTo>
                    <a:lnTo>
                      <a:pt x="126" y="18"/>
                    </a:lnTo>
                    <a:lnTo>
                      <a:pt x="108" y="6"/>
                    </a:lnTo>
                    <a:lnTo>
                      <a:pt x="90" y="0"/>
                    </a:lnTo>
                    <a:lnTo>
                      <a:pt x="48" y="6"/>
                    </a:lnTo>
                    <a:lnTo>
                      <a:pt x="12" y="18"/>
                    </a:lnTo>
                    <a:lnTo>
                      <a:pt x="6" y="24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5" name="Freeform 1099">
                <a:extLst>
                  <a:ext uri="{FF2B5EF4-FFF2-40B4-BE49-F238E27FC236}">
                    <a16:creationId xmlns:a16="http://schemas.microsoft.com/office/drawing/2014/main" id="{07006EEF-E840-0443-5F1F-4E05EC02A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3" y="2681"/>
                <a:ext cx="78" cy="60"/>
              </a:xfrm>
              <a:custGeom>
                <a:avLst/>
                <a:gdLst>
                  <a:gd name="T0" fmla="*/ 78 w 78"/>
                  <a:gd name="T1" fmla="*/ 60 h 60"/>
                  <a:gd name="T2" fmla="*/ 48 w 78"/>
                  <a:gd name="T3" fmla="*/ 0 h 60"/>
                  <a:gd name="T4" fmla="*/ 0 w 78"/>
                  <a:gd name="T5" fmla="*/ 54 h 60"/>
                  <a:gd name="T6" fmla="*/ 78 w 78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8" h="60">
                    <a:moveTo>
                      <a:pt x="78" y="60"/>
                    </a:moveTo>
                    <a:lnTo>
                      <a:pt x="48" y="0"/>
                    </a:lnTo>
                    <a:lnTo>
                      <a:pt x="0" y="54"/>
                    </a:lnTo>
                    <a:lnTo>
                      <a:pt x="78" y="6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6" name="Freeform 1100">
                <a:extLst>
                  <a:ext uri="{FF2B5EF4-FFF2-40B4-BE49-F238E27FC236}">
                    <a16:creationId xmlns:a16="http://schemas.microsoft.com/office/drawing/2014/main" id="{873001B9-6861-D3C7-963F-0650AC4DE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3" y="2681"/>
                <a:ext cx="78" cy="60"/>
              </a:xfrm>
              <a:custGeom>
                <a:avLst/>
                <a:gdLst>
                  <a:gd name="T0" fmla="*/ 78 w 78"/>
                  <a:gd name="T1" fmla="*/ 60 h 60"/>
                  <a:gd name="T2" fmla="*/ 48 w 78"/>
                  <a:gd name="T3" fmla="*/ 0 h 60"/>
                  <a:gd name="T4" fmla="*/ 0 w 78"/>
                  <a:gd name="T5" fmla="*/ 54 h 6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8" h="60">
                    <a:moveTo>
                      <a:pt x="78" y="60"/>
                    </a:moveTo>
                    <a:lnTo>
                      <a:pt x="48" y="0"/>
                    </a:lnTo>
                    <a:lnTo>
                      <a:pt x="0" y="54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7" name="Freeform 1101">
                <a:extLst>
                  <a:ext uri="{FF2B5EF4-FFF2-40B4-BE49-F238E27FC236}">
                    <a16:creationId xmlns:a16="http://schemas.microsoft.com/office/drawing/2014/main" id="{35AE8932-3113-312A-D6B7-0A22DB104C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9" y="2729"/>
                <a:ext cx="90" cy="96"/>
              </a:xfrm>
              <a:custGeom>
                <a:avLst/>
                <a:gdLst>
                  <a:gd name="T0" fmla="*/ 84 w 90"/>
                  <a:gd name="T1" fmla="*/ 0 h 96"/>
                  <a:gd name="T2" fmla="*/ 90 w 90"/>
                  <a:gd name="T3" fmla="*/ 48 h 96"/>
                  <a:gd name="T4" fmla="*/ 48 w 90"/>
                  <a:gd name="T5" fmla="*/ 48 h 96"/>
                  <a:gd name="T6" fmla="*/ 42 w 90"/>
                  <a:gd name="T7" fmla="*/ 78 h 96"/>
                  <a:gd name="T8" fmla="*/ 0 w 90"/>
                  <a:gd name="T9" fmla="*/ 96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" h="96">
                    <a:moveTo>
                      <a:pt x="84" y="0"/>
                    </a:moveTo>
                    <a:lnTo>
                      <a:pt x="90" y="48"/>
                    </a:lnTo>
                    <a:lnTo>
                      <a:pt x="48" y="48"/>
                    </a:lnTo>
                    <a:lnTo>
                      <a:pt x="42" y="78"/>
                    </a:lnTo>
                    <a:lnTo>
                      <a:pt x="0" y="9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8" name="Freeform 1102">
                <a:extLst>
                  <a:ext uri="{FF2B5EF4-FFF2-40B4-BE49-F238E27FC236}">
                    <a16:creationId xmlns:a16="http://schemas.microsoft.com/office/drawing/2014/main" id="{834D7D9A-53D3-BE3B-8A0A-9BCCEDE05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1" y="2753"/>
                <a:ext cx="54" cy="251"/>
              </a:xfrm>
              <a:custGeom>
                <a:avLst/>
                <a:gdLst>
                  <a:gd name="T0" fmla="*/ 12 w 54"/>
                  <a:gd name="T1" fmla="*/ 0 h 251"/>
                  <a:gd name="T2" fmla="*/ 6 w 54"/>
                  <a:gd name="T3" fmla="*/ 18 h 251"/>
                  <a:gd name="T4" fmla="*/ 6 w 54"/>
                  <a:gd name="T5" fmla="*/ 24 h 251"/>
                  <a:gd name="T6" fmla="*/ 0 w 54"/>
                  <a:gd name="T7" fmla="*/ 30 h 251"/>
                  <a:gd name="T8" fmla="*/ 12 w 54"/>
                  <a:gd name="T9" fmla="*/ 30 h 251"/>
                  <a:gd name="T10" fmla="*/ 24 w 54"/>
                  <a:gd name="T11" fmla="*/ 30 h 251"/>
                  <a:gd name="T12" fmla="*/ 24 w 54"/>
                  <a:gd name="T13" fmla="*/ 30 h 251"/>
                  <a:gd name="T14" fmla="*/ 24 w 54"/>
                  <a:gd name="T15" fmla="*/ 48 h 251"/>
                  <a:gd name="T16" fmla="*/ 24 w 54"/>
                  <a:gd name="T17" fmla="*/ 54 h 251"/>
                  <a:gd name="T18" fmla="*/ 24 w 54"/>
                  <a:gd name="T19" fmla="*/ 60 h 251"/>
                  <a:gd name="T20" fmla="*/ 30 w 54"/>
                  <a:gd name="T21" fmla="*/ 54 h 251"/>
                  <a:gd name="T22" fmla="*/ 42 w 54"/>
                  <a:gd name="T23" fmla="*/ 48 h 251"/>
                  <a:gd name="T24" fmla="*/ 54 w 54"/>
                  <a:gd name="T25" fmla="*/ 48 h 251"/>
                  <a:gd name="T26" fmla="*/ 54 w 54"/>
                  <a:gd name="T27" fmla="*/ 54 h 251"/>
                  <a:gd name="T28" fmla="*/ 48 w 54"/>
                  <a:gd name="T29" fmla="*/ 72 h 251"/>
                  <a:gd name="T30" fmla="*/ 42 w 54"/>
                  <a:gd name="T31" fmla="*/ 96 h 251"/>
                  <a:gd name="T32" fmla="*/ 36 w 54"/>
                  <a:gd name="T33" fmla="*/ 120 h 251"/>
                  <a:gd name="T34" fmla="*/ 36 w 54"/>
                  <a:gd name="T35" fmla="*/ 179 h 251"/>
                  <a:gd name="T36" fmla="*/ 42 w 54"/>
                  <a:gd name="T37" fmla="*/ 203 h 251"/>
                  <a:gd name="T38" fmla="*/ 42 w 54"/>
                  <a:gd name="T39" fmla="*/ 227 h 251"/>
                  <a:gd name="T40" fmla="*/ 42 w 54"/>
                  <a:gd name="T41" fmla="*/ 245 h 251"/>
                  <a:gd name="T42" fmla="*/ 42 w 54"/>
                  <a:gd name="T43" fmla="*/ 251 h 2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4" h="251">
                    <a:moveTo>
                      <a:pt x="12" y="0"/>
                    </a:moveTo>
                    <a:lnTo>
                      <a:pt x="6" y="18"/>
                    </a:lnTo>
                    <a:lnTo>
                      <a:pt x="6" y="24"/>
                    </a:lnTo>
                    <a:lnTo>
                      <a:pt x="0" y="30"/>
                    </a:lnTo>
                    <a:lnTo>
                      <a:pt x="12" y="30"/>
                    </a:lnTo>
                    <a:lnTo>
                      <a:pt x="24" y="30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24" y="60"/>
                    </a:lnTo>
                    <a:lnTo>
                      <a:pt x="30" y="54"/>
                    </a:lnTo>
                    <a:lnTo>
                      <a:pt x="42" y="48"/>
                    </a:lnTo>
                    <a:lnTo>
                      <a:pt x="54" y="48"/>
                    </a:lnTo>
                    <a:lnTo>
                      <a:pt x="54" y="54"/>
                    </a:lnTo>
                    <a:lnTo>
                      <a:pt x="48" y="72"/>
                    </a:lnTo>
                    <a:lnTo>
                      <a:pt x="42" y="96"/>
                    </a:lnTo>
                    <a:lnTo>
                      <a:pt x="36" y="120"/>
                    </a:lnTo>
                    <a:lnTo>
                      <a:pt x="36" y="179"/>
                    </a:lnTo>
                    <a:lnTo>
                      <a:pt x="42" y="203"/>
                    </a:lnTo>
                    <a:lnTo>
                      <a:pt x="42" y="227"/>
                    </a:lnTo>
                    <a:lnTo>
                      <a:pt x="42" y="245"/>
                    </a:lnTo>
                    <a:lnTo>
                      <a:pt x="42" y="251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09" name="Freeform 1103">
                <a:extLst>
                  <a:ext uri="{FF2B5EF4-FFF2-40B4-BE49-F238E27FC236}">
                    <a16:creationId xmlns:a16="http://schemas.microsoft.com/office/drawing/2014/main" id="{45CFD411-2CCD-FEAD-878D-20437BD83C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7" y="2681"/>
                <a:ext cx="299" cy="365"/>
              </a:xfrm>
              <a:custGeom>
                <a:avLst/>
                <a:gdLst>
                  <a:gd name="T0" fmla="*/ 6 w 299"/>
                  <a:gd name="T1" fmla="*/ 353 h 365"/>
                  <a:gd name="T2" fmla="*/ 6 w 299"/>
                  <a:gd name="T3" fmla="*/ 347 h 365"/>
                  <a:gd name="T4" fmla="*/ 0 w 299"/>
                  <a:gd name="T5" fmla="*/ 317 h 365"/>
                  <a:gd name="T6" fmla="*/ 0 w 299"/>
                  <a:gd name="T7" fmla="*/ 275 h 365"/>
                  <a:gd name="T8" fmla="*/ 0 w 299"/>
                  <a:gd name="T9" fmla="*/ 222 h 365"/>
                  <a:gd name="T10" fmla="*/ 12 w 299"/>
                  <a:gd name="T11" fmla="*/ 168 h 365"/>
                  <a:gd name="T12" fmla="*/ 24 w 299"/>
                  <a:gd name="T13" fmla="*/ 114 h 365"/>
                  <a:gd name="T14" fmla="*/ 48 w 299"/>
                  <a:gd name="T15" fmla="*/ 66 h 365"/>
                  <a:gd name="T16" fmla="*/ 83 w 299"/>
                  <a:gd name="T17" fmla="*/ 24 h 365"/>
                  <a:gd name="T18" fmla="*/ 101 w 299"/>
                  <a:gd name="T19" fmla="*/ 12 h 365"/>
                  <a:gd name="T20" fmla="*/ 137 w 299"/>
                  <a:gd name="T21" fmla="*/ 6 h 365"/>
                  <a:gd name="T22" fmla="*/ 209 w 299"/>
                  <a:gd name="T23" fmla="*/ 0 h 365"/>
                  <a:gd name="T24" fmla="*/ 239 w 299"/>
                  <a:gd name="T25" fmla="*/ 6 h 365"/>
                  <a:gd name="T26" fmla="*/ 269 w 299"/>
                  <a:gd name="T27" fmla="*/ 18 h 365"/>
                  <a:gd name="T28" fmla="*/ 293 w 299"/>
                  <a:gd name="T29" fmla="*/ 42 h 365"/>
                  <a:gd name="T30" fmla="*/ 299 w 299"/>
                  <a:gd name="T31" fmla="*/ 78 h 365"/>
                  <a:gd name="T32" fmla="*/ 293 w 299"/>
                  <a:gd name="T33" fmla="*/ 168 h 365"/>
                  <a:gd name="T34" fmla="*/ 281 w 299"/>
                  <a:gd name="T35" fmla="*/ 263 h 365"/>
                  <a:gd name="T36" fmla="*/ 275 w 299"/>
                  <a:gd name="T37" fmla="*/ 299 h 365"/>
                  <a:gd name="T38" fmla="*/ 269 w 299"/>
                  <a:gd name="T39" fmla="*/ 335 h 365"/>
                  <a:gd name="T40" fmla="*/ 269 w 299"/>
                  <a:gd name="T41" fmla="*/ 353 h 365"/>
                  <a:gd name="T42" fmla="*/ 263 w 299"/>
                  <a:gd name="T43" fmla="*/ 365 h 365"/>
                  <a:gd name="T44" fmla="*/ 6 w 299"/>
                  <a:gd name="T45" fmla="*/ 353 h 36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99" h="365">
                    <a:moveTo>
                      <a:pt x="6" y="353"/>
                    </a:moveTo>
                    <a:lnTo>
                      <a:pt x="6" y="347"/>
                    </a:lnTo>
                    <a:lnTo>
                      <a:pt x="0" y="317"/>
                    </a:lnTo>
                    <a:lnTo>
                      <a:pt x="0" y="275"/>
                    </a:lnTo>
                    <a:lnTo>
                      <a:pt x="0" y="222"/>
                    </a:lnTo>
                    <a:lnTo>
                      <a:pt x="12" y="168"/>
                    </a:lnTo>
                    <a:lnTo>
                      <a:pt x="24" y="114"/>
                    </a:lnTo>
                    <a:lnTo>
                      <a:pt x="48" y="66"/>
                    </a:lnTo>
                    <a:lnTo>
                      <a:pt x="83" y="24"/>
                    </a:lnTo>
                    <a:lnTo>
                      <a:pt x="101" y="12"/>
                    </a:lnTo>
                    <a:lnTo>
                      <a:pt x="137" y="6"/>
                    </a:lnTo>
                    <a:lnTo>
                      <a:pt x="209" y="0"/>
                    </a:lnTo>
                    <a:lnTo>
                      <a:pt x="239" y="6"/>
                    </a:lnTo>
                    <a:lnTo>
                      <a:pt x="269" y="18"/>
                    </a:lnTo>
                    <a:lnTo>
                      <a:pt x="293" y="42"/>
                    </a:lnTo>
                    <a:lnTo>
                      <a:pt x="299" y="78"/>
                    </a:lnTo>
                    <a:lnTo>
                      <a:pt x="293" y="168"/>
                    </a:lnTo>
                    <a:lnTo>
                      <a:pt x="281" y="263"/>
                    </a:lnTo>
                    <a:lnTo>
                      <a:pt x="275" y="299"/>
                    </a:lnTo>
                    <a:lnTo>
                      <a:pt x="269" y="335"/>
                    </a:lnTo>
                    <a:lnTo>
                      <a:pt x="269" y="353"/>
                    </a:lnTo>
                    <a:lnTo>
                      <a:pt x="263" y="365"/>
                    </a:lnTo>
                    <a:lnTo>
                      <a:pt x="6" y="353"/>
                    </a:lnTo>
                    <a:close/>
                  </a:path>
                </a:pathLst>
              </a:custGeom>
              <a:solidFill>
                <a:srgbClr val="66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0" name="Freeform 1104">
                <a:extLst>
                  <a:ext uri="{FF2B5EF4-FFF2-40B4-BE49-F238E27FC236}">
                    <a16:creationId xmlns:a16="http://schemas.microsoft.com/office/drawing/2014/main" id="{45637A3E-A432-AD26-67E8-53A2723FE9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7" y="2681"/>
                <a:ext cx="299" cy="365"/>
              </a:xfrm>
              <a:custGeom>
                <a:avLst/>
                <a:gdLst>
                  <a:gd name="T0" fmla="*/ 6 w 299"/>
                  <a:gd name="T1" fmla="*/ 353 h 365"/>
                  <a:gd name="T2" fmla="*/ 6 w 299"/>
                  <a:gd name="T3" fmla="*/ 347 h 365"/>
                  <a:gd name="T4" fmla="*/ 0 w 299"/>
                  <a:gd name="T5" fmla="*/ 317 h 365"/>
                  <a:gd name="T6" fmla="*/ 0 w 299"/>
                  <a:gd name="T7" fmla="*/ 275 h 365"/>
                  <a:gd name="T8" fmla="*/ 0 w 299"/>
                  <a:gd name="T9" fmla="*/ 222 h 365"/>
                  <a:gd name="T10" fmla="*/ 12 w 299"/>
                  <a:gd name="T11" fmla="*/ 168 h 365"/>
                  <a:gd name="T12" fmla="*/ 24 w 299"/>
                  <a:gd name="T13" fmla="*/ 114 h 365"/>
                  <a:gd name="T14" fmla="*/ 48 w 299"/>
                  <a:gd name="T15" fmla="*/ 66 h 365"/>
                  <a:gd name="T16" fmla="*/ 83 w 299"/>
                  <a:gd name="T17" fmla="*/ 24 h 365"/>
                  <a:gd name="T18" fmla="*/ 101 w 299"/>
                  <a:gd name="T19" fmla="*/ 12 h 365"/>
                  <a:gd name="T20" fmla="*/ 137 w 299"/>
                  <a:gd name="T21" fmla="*/ 6 h 365"/>
                  <a:gd name="T22" fmla="*/ 209 w 299"/>
                  <a:gd name="T23" fmla="*/ 0 h 365"/>
                  <a:gd name="T24" fmla="*/ 239 w 299"/>
                  <a:gd name="T25" fmla="*/ 6 h 365"/>
                  <a:gd name="T26" fmla="*/ 269 w 299"/>
                  <a:gd name="T27" fmla="*/ 18 h 365"/>
                  <a:gd name="T28" fmla="*/ 293 w 299"/>
                  <a:gd name="T29" fmla="*/ 42 h 365"/>
                  <a:gd name="T30" fmla="*/ 299 w 299"/>
                  <a:gd name="T31" fmla="*/ 78 h 365"/>
                  <a:gd name="T32" fmla="*/ 293 w 299"/>
                  <a:gd name="T33" fmla="*/ 168 h 365"/>
                  <a:gd name="T34" fmla="*/ 281 w 299"/>
                  <a:gd name="T35" fmla="*/ 263 h 365"/>
                  <a:gd name="T36" fmla="*/ 275 w 299"/>
                  <a:gd name="T37" fmla="*/ 299 h 365"/>
                  <a:gd name="T38" fmla="*/ 269 w 299"/>
                  <a:gd name="T39" fmla="*/ 335 h 365"/>
                  <a:gd name="T40" fmla="*/ 269 w 299"/>
                  <a:gd name="T41" fmla="*/ 353 h 365"/>
                  <a:gd name="T42" fmla="*/ 263 w 299"/>
                  <a:gd name="T43" fmla="*/ 365 h 36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99" h="365">
                    <a:moveTo>
                      <a:pt x="6" y="353"/>
                    </a:moveTo>
                    <a:lnTo>
                      <a:pt x="6" y="347"/>
                    </a:lnTo>
                    <a:lnTo>
                      <a:pt x="0" y="317"/>
                    </a:lnTo>
                    <a:lnTo>
                      <a:pt x="0" y="275"/>
                    </a:lnTo>
                    <a:lnTo>
                      <a:pt x="0" y="222"/>
                    </a:lnTo>
                    <a:lnTo>
                      <a:pt x="12" y="168"/>
                    </a:lnTo>
                    <a:lnTo>
                      <a:pt x="24" y="114"/>
                    </a:lnTo>
                    <a:lnTo>
                      <a:pt x="48" y="66"/>
                    </a:lnTo>
                    <a:lnTo>
                      <a:pt x="83" y="24"/>
                    </a:lnTo>
                    <a:lnTo>
                      <a:pt x="101" y="12"/>
                    </a:lnTo>
                    <a:lnTo>
                      <a:pt x="137" y="6"/>
                    </a:lnTo>
                    <a:lnTo>
                      <a:pt x="209" y="0"/>
                    </a:lnTo>
                    <a:lnTo>
                      <a:pt x="239" y="6"/>
                    </a:lnTo>
                    <a:lnTo>
                      <a:pt x="269" y="18"/>
                    </a:lnTo>
                    <a:lnTo>
                      <a:pt x="293" y="42"/>
                    </a:lnTo>
                    <a:lnTo>
                      <a:pt x="299" y="78"/>
                    </a:lnTo>
                    <a:lnTo>
                      <a:pt x="293" y="168"/>
                    </a:lnTo>
                    <a:lnTo>
                      <a:pt x="281" y="263"/>
                    </a:lnTo>
                    <a:lnTo>
                      <a:pt x="275" y="299"/>
                    </a:lnTo>
                    <a:lnTo>
                      <a:pt x="269" y="335"/>
                    </a:lnTo>
                    <a:lnTo>
                      <a:pt x="269" y="353"/>
                    </a:lnTo>
                    <a:lnTo>
                      <a:pt x="263" y="365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1" name="Freeform 1105">
                <a:extLst>
                  <a:ext uri="{FF2B5EF4-FFF2-40B4-BE49-F238E27FC236}">
                    <a16:creationId xmlns:a16="http://schemas.microsoft.com/office/drawing/2014/main" id="{90549331-0DBD-5D25-FF6D-07BD2E546E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0" y="2681"/>
                <a:ext cx="138" cy="120"/>
              </a:xfrm>
              <a:custGeom>
                <a:avLst/>
                <a:gdLst>
                  <a:gd name="T0" fmla="*/ 0 w 138"/>
                  <a:gd name="T1" fmla="*/ 24 h 120"/>
                  <a:gd name="T2" fmla="*/ 6 w 138"/>
                  <a:gd name="T3" fmla="*/ 42 h 120"/>
                  <a:gd name="T4" fmla="*/ 12 w 138"/>
                  <a:gd name="T5" fmla="*/ 72 h 120"/>
                  <a:gd name="T6" fmla="*/ 18 w 138"/>
                  <a:gd name="T7" fmla="*/ 96 h 120"/>
                  <a:gd name="T8" fmla="*/ 30 w 138"/>
                  <a:gd name="T9" fmla="*/ 120 h 120"/>
                  <a:gd name="T10" fmla="*/ 42 w 138"/>
                  <a:gd name="T11" fmla="*/ 120 h 120"/>
                  <a:gd name="T12" fmla="*/ 60 w 138"/>
                  <a:gd name="T13" fmla="*/ 114 h 120"/>
                  <a:gd name="T14" fmla="*/ 78 w 138"/>
                  <a:gd name="T15" fmla="*/ 96 h 120"/>
                  <a:gd name="T16" fmla="*/ 96 w 138"/>
                  <a:gd name="T17" fmla="*/ 78 h 120"/>
                  <a:gd name="T18" fmla="*/ 132 w 138"/>
                  <a:gd name="T19" fmla="*/ 36 h 120"/>
                  <a:gd name="T20" fmla="*/ 138 w 138"/>
                  <a:gd name="T21" fmla="*/ 24 h 120"/>
                  <a:gd name="T22" fmla="*/ 138 w 138"/>
                  <a:gd name="T23" fmla="*/ 12 h 120"/>
                  <a:gd name="T24" fmla="*/ 120 w 138"/>
                  <a:gd name="T25" fmla="*/ 0 h 120"/>
                  <a:gd name="T26" fmla="*/ 96 w 138"/>
                  <a:gd name="T27" fmla="*/ 0 h 120"/>
                  <a:gd name="T28" fmla="*/ 54 w 138"/>
                  <a:gd name="T29" fmla="*/ 0 h 120"/>
                  <a:gd name="T30" fmla="*/ 18 w 138"/>
                  <a:gd name="T31" fmla="*/ 18 h 120"/>
                  <a:gd name="T32" fmla="*/ 6 w 138"/>
                  <a:gd name="T33" fmla="*/ 18 h 120"/>
                  <a:gd name="T34" fmla="*/ 0 w 138"/>
                  <a:gd name="T35" fmla="*/ 24 h 120"/>
                  <a:gd name="T36" fmla="*/ 0 w 138"/>
                  <a:gd name="T37" fmla="*/ 24 h 12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38" h="120">
                    <a:moveTo>
                      <a:pt x="0" y="24"/>
                    </a:moveTo>
                    <a:lnTo>
                      <a:pt x="6" y="42"/>
                    </a:lnTo>
                    <a:lnTo>
                      <a:pt x="12" y="72"/>
                    </a:lnTo>
                    <a:lnTo>
                      <a:pt x="18" y="96"/>
                    </a:lnTo>
                    <a:lnTo>
                      <a:pt x="30" y="120"/>
                    </a:lnTo>
                    <a:lnTo>
                      <a:pt x="42" y="120"/>
                    </a:lnTo>
                    <a:lnTo>
                      <a:pt x="60" y="114"/>
                    </a:lnTo>
                    <a:lnTo>
                      <a:pt x="78" y="96"/>
                    </a:lnTo>
                    <a:lnTo>
                      <a:pt x="96" y="78"/>
                    </a:lnTo>
                    <a:lnTo>
                      <a:pt x="132" y="36"/>
                    </a:lnTo>
                    <a:lnTo>
                      <a:pt x="138" y="24"/>
                    </a:lnTo>
                    <a:lnTo>
                      <a:pt x="138" y="12"/>
                    </a:lnTo>
                    <a:lnTo>
                      <a:pt x="120" y="0"/>
                    </a:lnTo>
                    <a:lnTo>
                      <a:pt x="96" y="0"/>
                    </a:lnTo>
                    <a:lnTo>
                      <a:pt x="54" y="0"/>
                    </a:lnTo>
                    <a:lnTo>
                      <a:pt x="18" y="18"/>
                    </a:lnTo>
                    <a:lnTo>
                      <a:pt x="6" y="18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2" name="Freeform 1106">
                <a:extLst>
                  <a:ext uri="{FF2B5EF4-FFF2-40B4-BE49-F238E27FC236}">
                    <a16:creationId xmlns:a16="http://schemas.microsoft.com/office/drawing/2014/main" id="{C26D7B66-5437-4448-A588-D08A5ADDD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8" y="2687"/>
                <a:ext cx="84" cy="60"/>
              </a:xfrm>
              <a:custGeom>
                <a:avLst/>
                <a:gdLst>
                  <a:gd name="T0" fmla="*/ 84 w 84"/>
                  <a:gd name="T1" fmla="*/ 60 h 60"/>
                  <a:gd name="T2" fmla="*/ 54 w 84"/>
                  <a:gd name="T3" fmla="*/ 0 h 60"/>
                  <a:gd name="T4" fmla="*/ 0 w 84"/>
                  <a:gd name="T5" fmla="*/ 54 h 60"/>
                  <a:gd name="T6" fmla="*/ 84 w 84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4" h="60">
                    <a:moveTo>
                      <a:pt x="84" y="60"/>
                    </a:moveTo>
                    <a:lnTo>
                      <a:pt x="54" y="0"/>
                    </a:lnTo>
                    <a:lnTo>
                      <a:pt x="0" y="54"/>
                    </a:lnTo>
                    <a:lnTo>
                      <a:pt x="84" y="6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3" name="Freeform 1107">
                <a:extLst>
                  <a:ext uri="{FF2B5EF4-FFF2-40B4-BE49-F238E27FC236}">
                    <a16:creationId xmlns:a16="http://schemas.microsoft.com/office/drawing/2014/main" id="{6A7F0ABC-0452-95FE-84FD-D5345CC841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8" y="2687"/>
                <a:ext cx="84" cy="60"/>
              </a:xfrm>
              <a:custGeom>
                <a:avLst/>
                <a:gdLst>
                  <a:gd name="T0" fmla="*/ 84 w 84"/>
                  <a:gd name="T1" fmla="*/ 60 h 60"/>
                  <a:gd name="T2" fmla="*/ 54 w 84"/>
                  <a:gd name="T3" fmla="*/ 0 h 60"/>
                  <a:gd name="T4" fmla="*/ 0 w 84"/>
                  <a:gd name="T5" fmla="*/ 54 h 6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84" h="60">
                    <a:moveTo>
                      <a:pt x="84" y="60"/>
                    </a:moveTo>
                    <a:lnTo>
                      <a:pt x="54" y="0"/>
                    </a:lnTo>
                    <a:lnTo>
                      <a:pt x="0" y="54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4" name="Freeform 1108">
                <a:extLst>
                  <a:ext uri="{FF2B5EF4-FFF2-40B4-BE49-F238E27FC236}">
                    <a16:creationId xmlns:a16="http://schemas.microsoft.com/office/drawing/2014/main" id="{40421391-E83F-C12C-3B3E-5005DCDF7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" y="2735"/>
                <a:ext cx="102" cy="108"/>
              </a:xfrm>
              <a:custGeom>
                <a:avLst/>
                <a:gdLst>
                  <a:gd name="T0" fmla="*/ 90 w 102"/>
                  <a:gd name="T1" fmla="*/ 0 h 108"/>
                  <a:gd name="T2" fmla="*/ 102 w 102"/>
                  <a:gd name="T3" fmla="*/ 54 h 108"/>
                  <a:gd name="T4" fmla="*/ 54 w 102"/>
                  <a:gd name="T5" fmla="*/ 54 h 108"/>
                  <a:gd name="T6" fmla="*/ 48 w 102"/>
                  <a:gd name="T7" fmla="*/ 90 h 108"/>
                  <a:gd name="T8" fmla="*/ 0 w 102"/>
                  <a:gd name="T9" fmla="*/ 108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2" h="108">
                    <a:moveTo>
                      <a:pt x="90" y="0"/>
                    </a:moveTo>
                    <a:lnTo>
                      <a:pt x="102" y="54"/>
                    </a:lnTo>
                    <a:lnTo>
                      <a:pt x="54" y="54"/>
                    </a:lnTo>
                    <a:lnTo>
                      <a:pt x="48" y="90"/>
                    </a:lnTo>
                    <a:lnTo>
                      <a:pt x="0" y="10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5" name="Freeform 1109">
                <a:extLst>
                  <a:ext uri="{FF2B5EF4-FFF2-40B4-BE49-F238E27FC236}">
                    <a16:creationId xmlns:a16="http://schemas.microsoft.com/office/drawing/2014/main" id="{4AA39F43-631E-343A-A5CA-598B8787D9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1" y="2759"/>
                <a:ext cx="53" cy="275"/>
              </a:xfrm>
              <a:custGeom>
                <a:avLst/>
                <a:gdLst>
                  <a:gd name="T0" fmla="*/ 12 w 53"/>
                  <a:gd name="T1" fmla="*/ 0 h 275"/>
                  <a:gd name="T2" fmla="*/ 6 w 53"/>
                  <a:gd name="T3" fmla="*/ 24 h 275"/>
                  <a:gd name="T4" fmla="*/ 0 w 53"/>
                  <a:gd name="T5" fmla="*/ 36 h 275"/>
                  <a:gd name="T6" fmla="*/ 0 w 53"/>
                  <a:gd name="T7" fmla="*/ 42 h 275"/>
                  <a:gd name="T8" fmla="*/ 18 w 53"/>
                  <a:gd name="T9" fmla="*/ 42 h 275"/>
                  <a:gd name="T10" fmla="*/ 24 w 53"/>
                  <a:gd name="T11" fmla="*/ 42 h 275"/>
                  <a:gd name="T12" fmla="*/ 24 w 53"/>
                  <a:gd name="T13" fmla="*/ 42 h 275"/>
                  <a:gd name="T14" fmla="*/ 24 w 53"/>
                  <a:gd name="T15" fmla="*/ 54 h 275"/>
                  <a:gd name="T16" fmla="*/ 24 w 53"/>
                  <a:gd name="T17" fmla="*/ 66 h 275"/>
                  <a:gd name="T18" fmla="*/ 24 w 53"/>
                  <a:gd name="T19" fmla="*/ 72 h 275"/>
                  <a:gd name="T20" fmla="*/ 29 w 53"/>
                  <a:gd name="T21" fmla="*/ 66 h 275"/>
                  <a:gd name="T22" fmla="*/ 41 w 53"/>
                  <a:gd name="T23" fmla="*/ 54 h 275"/>
                  <a:gd name="T24" fmla="*/ 53 w 53"/>
                  <a:gd name="T25" fmla="*/ 54 h 275"/>
                  <a:gd name="T26" fmla="*/ 53 w 53"/>
                  <a:gd name="T27" fmla="*/ 66 h 275"/>
                  <a:gd name="T28" fmla="*/ 47 w 53"/>
                  <a:gd name="T29" fmla="*/ 84 h 275"/>
                  <a:gd name="T30" fmla="*/ 41 w 53"/>
                  <a:gd name="T31" fmla="*/ 108 h 275"/>
                  <a:gd name="T32" fmla="*/ 41 w 53"/>
                  <a:gd name="T33" fmla="*/ 138 h 275"/>
                  <a:gd name="T34" fmla="*/ 41 w 53"/>
                  <a:gd name="T35" fmla="*/ 197 h 275"/>
                  <a:gd name="T36" fmla="*/ 41 w 53"/>
                  <a:gd name="T37" fmla="*/ 233 h 275"/>
                  <a:gd name="T38" fmla="*/ 47 w 53"/>
                  <a:gd name="T39" fmla="*/ 251 h 275"/>
                  <a:gd name="T40" fmla="*/ 47 w 53"/>
                  <a:gd name="T41" fmla="*/ 269 h 275"/>
                  <a:gd name="T42" fmla="*/ 47 w 53"/>
                  <a:gd name="T43" fmla="*/ 275 h 27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53" h="275">
                    <a:moveTo>
                      <a:pt x="12" y="0"/>
                    </a:moveTo>
                    <a:lnTo>
                      <a:pt x="6" y="24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24" y="54"/>
                    </a:lnTo>
                    <a:lnTo>
                      <a:pt x="24" y="66"/>
                    </a:lnTo>
                    <a:lnTo>
                      <a:pt x="24" y="72"/>
                    </a:lnTo>
                    <a:lnTo>
                      <a:pt x="29" y="66"/>
                    </a:lnTo>
                    <a:lnTo>
                      <a:pt x="41" y="54"/>
                    </a:lnTo>
                    <a:lnTo>
                      <a:pt x="53" y="54"/>
                    </a:lnTo>
                    <a:lnTo>
                      <a:pt x="53" y="66"/>
                    </a:lnTo>
                    <a:lnTo>
                      <a:pt x="47" y="84"/>
                    </a:lnTo>
                    <a:lnTo>
                      <a:pt x="41" y="108"/>
                    </a:lnTo>
                    <a:lnTo>
                      <a:pt x="41" y="138"/>
                    </a:lnTo>
                    <a:lnTo>
                      <a:pt x="41" y="197"/>
                    </a:lnTo>
                    <a:lnTo>
                      <a:pt x="41" y="233"/>
                    </a:lnTo>
                    <a:lnTo>
                      <a:pt x="47" y="251"/>
                    </a:lnTo>
                    <a:lnTo>
                      <a:pt x="47" y="269"/>
                    </a:lnTo>
                    <a:lnTo>
                      <a:pt x="47" y="275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6" name="Freeform 1110">
                <a:extLst>
                  <a:ext uri="{FF2B5EF4-FFF2-40B4-BE49-F238E27FC236}">
                    <a16:creationId xmlns:a16="http://schemas.microsoft.com/office/drawing/2014/main" id="{DB8D4700-8D70-744E-7D76-A3E450E5B1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2729"/>
                <a:ext cx="370" cy="395"/>
              </a:xfrm>
              <a:custGeom>
                <a:avLst/>
                <a:gdLst>
                  <a:gd name="T0" fmla="*/ 6 w 370"/>
                  <a:gd name="T1" fmla="*/ 395 h 395"/>
                  <a:gd name="T2" fmla="*/ 6 w 370"/>
                  <a:gd name="T3" fmla="*/ 383 h 395"/>
                  <a:gd name="T4" fmla="*/ 6 w 370"/>
                  <a:gd name="T5" fmla="*/ 353 h 395"/>
                  <a:gd name="T6" fmla="*/ 0 w 370"/>
                  <a:gd name="T7" fmla="*/ 305 h 395"/>
                  <a:gd name="T8" fmla="*/ 6 w 370"/>
                  <a:gd name="T9" fmla="*/ 251 h 395"/>
                  <a:gd name="T10" fmla="*/ 12 w 370"/>
                  <a:gd name="T11" fmla="*/ 186 h 395"/>
                  <a:gd name="T12" fmla="*/ 24 w 370"/>
                  <a:gd name="T13" fmla="*/ 126 h 395"/>
                  <a:gd name="T14" fmla="*/ 48 w 370"/>
                  <a:gd name="T15" fmla="*/ 72 h 395"/>
                  <a:gd name="T16" fmla="*/ 90 w 370"/>
                  <a:gd name="T17" fmla="*/ 30 h 395"/>
                  <a:gd name="T18" fmla="*/ 119 w 370"/>
                  <a:gd name="T19" fmla="*/ 18 h 395"/>
                  <a:gd name="T20" fmla="*/ 155 w 370"/>
                  <a:gd name="T21" fmla="*/ 6 h 395"/>
                  <a:gd name="T22" fmla="*/ 197 w 370"/>
                  <a:gd name="T23" fmla="*/ 0 h 395"/>
                  <a:gd name="T24" fmla="*/ 245 w 370"/>
                  <a:gd name="T25" fmla="*/ 6 h 395"/>
                  <a:gd name="T26" fmla="*/ 293 w 370"/>
                  <a:gd name="T27" fmla="*/ 12 h 395"/>
                  <a:gd name="T28" fmla="*/ 329 w 370"/>
                  <a:gd name="T29" fmla="*/ 30 h 395"/>
                  <a:gd name="T30" fmla="*/ 358 w 370"/>
                  <a:gd name="T31" fmla="*/ 54 h 395"/>
                  <a:gd name="T32" fmla="*/ 370 w 370"/>
                  <a:gd name="T33" fmla="*/ 90 h 395"/>
                  <a:gd name="T34" fmla="*/ 370 w 370"/>
                  <a:gd name="T35" fmla="*/ 186 h 395"/>
                  <a:gd name="T36" fmla="*/ 370 w 370"/>
                  <a:gd name="T37" fmla="*/ 281 h 395"/>
                  <a:gd name="T38" fmla="*/ 370 w 370"/>
                  <a:gd name="T39" fmla="*/ 329 h 395"/>
                  <a:gd name="T40" fmla="*/ 370 w 370"/>
                  <a:gd name="T41" fmla="*/ 359 h 395"/>
                  <a:gd name="T42" fmla="*/ 370 w 370"/>
                  <a:gd name="T43" fmla="*/ 383 h 395"/>
                  <a:gd name="T44" fmla="*/ 370 w 370"/>
                  <a:gd name="T45" fmla="*/ 389 h 395"/>
                  <a:gd name="T46" fmla="*/ 6 w 370"/>
                  <a:gd name="T47" fmla="*/ 395 h 39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70" h="395">
                    <a:moveTo>
                      <a:pt x="6" y="395"/>
                    </a:moveTo>
                    <a:lnTo>
                      <a:pt x="6" y="383"/>
                    </a:lnTo>
                    <a:lnTo>
                      <a:pt x="6" y="353"/>
                    </a:lnTo>
                    <a:lnTo>
                      <a:pt x="0" y="305"/>
                    </a:lnTo>
                    <a:lnTo>
                      <a:pt x="6" y="251"/>
                    </a:lnTo>
                    <a:lnTo>
                      <a:pt x="12" y="186"/>
                    </a:lnTo>
                    <a:lnTo>
                      <a:pt x="24" y="126"/>
                    </a:lnTo>
                    <a:lnTo>
                      <a:pt x="48" y="72"/>
                    </a:lnTo>
                    <a:lnTo>
                      <a:pt x="90" y="30"/>
                    </a:lnTo>
                    <a:lnTo>
                      <a:pt x="119" y="18"/>
                    </a:lnTo>
                    <a:lnTo>
                      <a:pt x="155" y="6"/>
                    </a:lnTo>
                    <a:lnTo>
                      <a:pt x="197" y="0"/>
                    </a:lnTo>
                    <a:lnTo>
                      <a:pt x="245" y="6"/>
                    </a:lnTo>
                    <a:lnTo>
                      <a:pt x="293" y="12"/>
                    </a:lnTo>
                    <a:lnTo>
                      <a:pt x="329" y="30"/>
                    </a:lnTo>
                    <a:lnTo>
                      <a:pt x="358" y="54"/>
                    </a:lnTo>
                    <a:lnTo>
                      <a:pt x="370" y="90"/>
                    </a:lnTo>
                    <a:lnTo>
                      <a:pt x="370" y="186"/>
                    </a:lnTo>
                    <a:lnTo>
                      <a:pt x="370" y="281"/>
                    </a:lnTo>
                    <a:lnTo>
                      <a:pt x="370" y="329"/>
                    </a:lnTo>
                    <a:lnTo>
                      <a:pt x="370" y="359"/>
                    </a:lnTo>
                    <a:lnTo>
                      <a:pt x="370" y="383"/>
                    </a:lnTo>
                    <a:lnTo>
                      <a:pt x="370" y="389"/>
                    </a:lnTo>
                    <a:lnTo>
                      <a:pt x="6" y="395"/>
                    </a:lnTo>
                    <a:close/>
                  </a:path>
                </a:pathLst>
              </a:custGeom>
              <a:solidFill>
                <a:srgbClr val="6699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7" name="Freeform 1111">
                <a:extLst>
                  <a:ext uri="{FF2B5EF4-FFF2-40B4-BE49-F238E27FC236}">
                    <a16:creationId xmlns:a16="http://schemas.microsoft.com/office/drawing/2014/main" id="{D81B3BFD-0DD4-F571-4845-B7DD9172E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2729"/>
                <a:ext cx="370" cy="395"/>
              </a:xfrm>
              <a:custGeom>
                <a:avLst/>
                <a:gdLst>
                  <a:gd name="T0" fmla="*/ 6 w 370"/>
                  <a:gd name="T1" fmla="*/ 395 h 395"/>
                  <a:gd name="T2" fmla="*/ 6 w 370"/>
                  <a:gd name="T3" fmla="*/ 383 h 395"/>
                  <a:gd name="T4" fmla="*/ 6 w 370"/>
                  <a:gd name="T5" fmla="*/ 353 h 395"/>
                  <a:gd name="T6" fmla="*/ 0 w 370"/>
                  <a:gd name="T7" fmla="*/ 305 h 395"/>
                  <a:gd name="T8" fmla="*/ 6 w 370"/>
                  <a:gd name="T9" fmla="*/ 251 h 395"/>
                  <a:gd name="T10" fmla="*/ 12 w 370"/>
                  <a:gd name="T11" fmla="*/ 186 h 395"/>
                  <a:gd name="T12" fmla="*/ 24 w 370"/>
                  <a:gd name="T13" fmla="*/ 126 h 395"/>
                  <a:gd name="T14" fmla="*/ 48 w 370"/>
                  <a:gd name="T15" fmla="*/ 72 h 395"/>
                  <a:gd name="T16" fmla="*/ 90 w 370"/>
                  <a:gd name="T17" fmla="*/ 30 h 395"/>
                  <a:gd name="T18" fmla="*/ 119 w 370"/>
                  <a:gd name="T19" fmla="*/ 18 h 395"/>
                  <a:gd name="T20" fmla="*/ 155 w 370"/>
                  <a:gd name="T21" fmla="*/ 6 h 395"/>
                  <a:gd name="T22" fmla="*/ 197 w 370"/>
                  <a:gd name="T23" fmla="*/ 0 h 395"/>
                  <a:gd name="T24" fmla="*/ 245 w 370"/>
                  <a:gd name="T25" fmla="*/ 6 h 395"/>
                  <a:gd name="T26" fmla="*/ 293 w 370"/>
                  <a:gd name="T27" fmla="*/ 12 h 395"/>
                  <a:gd name="T28" fmla="*/ 329 w 370"/>
                  <a:gd name="T29" fmla="*/ 30 h 395"/>
                  <a:gd name="T30" fmla="*/ 358 w 370"/>
                  <a:gd name="T31" fmla="*/ 54 h 395"/>
                  <a:gd name="T32" fmla="*/ 370 w 370"/>
                  <a:gd name="T33" fmla="*/ 90 h 395"/>
                  <a:gd name="T34" fmla="*/ 370 w 370"/>
                  <a:gd name="T35" fmla="*/ 186 h 395"/>
                  <a:gd name="T36" fmla="*/ 370 w 370"/>
                  <a:gd name="T37" fmla="*/ 281 h 395"/>
                  <a:gd name="T38" fmla="*/ 370 w 370"/>
                  <a:gd name="T39" fmla="*/ 329 h 395"/>
                  <a:gd name="T40" fmla="*/ 370 w 370"/>
                  <a:gd name="T41" fmla="*/ 359 h 395"/>
                  <a:gd name="T42" fmla="*/ 370 w 370"/>
                  <a:gd name="T43" fmla="*/ 383 h 395"/>
                  <a:gd name="T44" fmla="*/ 370 w 370"/>
                  <a:gd name="T45" fmla="*/ 389 h 3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370" h="395">
                    <a:moveTo>
                      <a:pt x="6" y="395"/>
                    </a:moveTo>
                    <a:lnTo>
                      <a:pt x="6" y="383"/>
                    </a:lnTo>
                    <a:lnTo>
                      <a:pt x="6" y="353"/>
                    </a:lnTo>
                    <a:lnTo>
                      <a:pt x="0" y="305"/>
                    </a:lnTo>
                    <a:lnTo>
                      <a:pt x="6" y="251"/>
                    </a:lnTo>
                    <a:lnTo>
                      <a:pt x="12" y="186"/>
                    </a:lnTo>
                    <a:lnTo>
                      <a:pt x="24" y="126"/>
                    </a:lnTo>
                    <a:lnTo>
                      <a:pt x="48" y="72"/>
                    </a:lnTo>
                    <a:lnTo>
                      <a:pt x="90" y="30"/>
                    </a:lnTo>
                    <a:lnTo>
                      <a:pt x="119" y="18"/>
                    </a:lnTo>
                    <a:lnTo>
                      <a:pt x="155" y="6"/>
                    </a:lnTo>
                    <a:lnTo>
                      <a:pt x="197" y="0"/>
                    </a:lnTo>
                    <a:lnTo>
                      <a:pt x="245" y="6"/>
                    </a:lnTo>
                    <a:lnTo>
                      <a:pt x="293" y="12"/>
                    </a:lnTo>
                    <a:lnTo>
                      <a:pt x="329" y="30"/>
                    </a:lnTo>
                    <a:lnTo>
                      <a:pt x="358" y="54"/>
                    </a:lnTo>
                    <a:lnTo>
                      <a:pt x="370" y="90"/>
                    </a:lnTo>
                    <a:lnTo>
                      <a:pt x="370" y="186"/>
                    </a:lnTo>
                    <a:lnTo>
                      <a:pt x="370" y="281"/>
                    </a:lnTo>
                    <a:lnTo>
                      <a:pt x="370" y="329"/>
                    </a:lnTo>
                    <a:lnTo>
                      <a:pt x="370" y="359"/>
                    </a:lnTo>
                    <a:lnTo>
                      <a:pt x="370" y="383"/>
                    </a:lnTo>
                    <a:lnTo>
                      <a:pt x="370" y="389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8" name="Freeform 1112">
                <a:extLst>
                  <a:ext uri="{FF2B5EF4-FFF2-40B4-BE49-F238E27FC236}">
                    <a16:creationId xmlns:a16="http://schemas.microsoft.com/office/drawing/2014/main" id="{093174C3-8E2C-724C-2F57-74A21D15B7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8" y="2729"/>
                <a:ext cx="155" cy="138"/>
              </a:xfrm>
              <a:custGeom>
                <a:avLst/>
                <a:gdLst>
                  <a:gd name="T0" fmla="*/ 0 w 155"/>
                  <a:gd name="T1" fmla="*/ 30 h 138"/>
                  <a:gd name="T2" fmla="*/ 6 w 155"/>
                  <a:gd name="T3" fmla="*/ 48 h 138"/>
                  <a:gd name="T4" fmla="*/ 11 w 155"/>
                  <a:gd name="T5" fmla="*/ 78 h 138"/>
                  <a:gd name="T6" fmla="*/ 23 w 155"/>
                  <a:gd name="T7" fmla="*/ 114 h 138"/>
                  <a:gd name="T8" fmla="*/ 35 w 155"/>
                  <a:gd name="T9" fmla="*/ 138 h 138"/>
                  <a:gd name="T10" fmla="*/ 47 w 155"/>
                  <a:gd name="T11" fmla="*/ 138 h 138"/>
                  <a:gd name="T12" fmla="*/ 65 w 155"/>
                  <a:gd name="T13" fmla="*/ 126 h 138"/>
                  <a:gd name="T14" fmla="*/ 83 w 155"/>
                  <a:gd name="T15" fmla="*/ 114 h 138"/>
                  <a:gd name="T16" fmla="*/ 107 w 155"/>
                  <a:gd name="T17" fmla="*/ 90 h 138"/>
                  <a:gd name="T18" fmla="*/ 143 w 155"/>
                  <a:gd name="T19" fmla="*/ 48 h 138"/>
                  <a:gd name="T20" fmla="*/ 155 w 155"/>
                  <a:gd name="T21" fmla="*/ 30 h 138"/>
                  <a:gd name="T22" fmla="*/ 155 w 155"/>
                  <a:gd name="T23" fmla="*/ 18 h 138"/>
                  <a:gd name="T24" fmla="*/ 137 w 155"/>
                  <a:gd name="T25" fmla="*/ 6 h 138"/>
                  <a:gd name="T26" fmla="*/ 107 w 155"/>
                  <a:gd name="T27" fmla="*/ 0 h 138"/>
                  <a:gd name="T28" fmla="*/ 59 w 155"/>
                  <a:gd name="T29" fmla="*/ 6 h 138"/>
                  <a:gd name="T30" fmla="*/ 17 w 155"/>
                  <a:gd name="T31" fmla="*/ 24 h 138"/>
                  <a:gd name="T32" fmla="*/ 6 w 155"/>
                  <a:gd name="T33" fmla="*/ 30 h 138"/>
                  <a:gd name="T34" fmla="*/ 0 w 155"/>
                  <a:gd name="T35" fmla="*/ 30 h 138"/>
                  <a:gd name="T36" fmla="*/ 0 w 155"/>
                  <a:gd name="T37" fmla="*/ 30 h 13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55" h="138">
                    <a:moveTo>
                      <a:pt x="0" y="30"/>
                    </a:moveTo>
                    <a:lnTo>
                      <a:pt x="6" y="48"/>
                    </a:lnTo>
                    <a:lnTo>
                      <a:pt x="11" y="78"/>
                    </a:lnTo>
                    <a:lnTo>
                      <a:pt x="23" y="114"/>
                    </a:lnTo>
                    <a:lnTo>
                      <a:pt x="35" y="138"/>
                    </a:lnTo>
                    <a:lnTo>
                      <a:pt x="47" y="138"/>
                    </a:lnTo>
                    <a:lnTo>
                      <a:pt x="65" y="126"/>
                    </a:lnTo>
                    <a:lnTo>
                      <a:pt x="83" y="114"/>
                    </a:lnTo>
                    <a:lnTo>
                      <a:pt x="107" y="90"/>
                    </a:lnTo>
                    <a:lnTo>
                      <a:pt x="143" y="48"/>
                    </a:lnTo>
                    <a:lnTo>
                      <a:pt x="155" y="30"/>
                    </a:lnTo>
                    <a:lnTo>
                      <a:pt x="155" y="18"/>
                    </a:lnTo>
                    <a:lnTo>
                      <a:pt x="137" y="6"/>
                    </a:lnTo>
                    <a:lnTo>
                      <a:pt x="107" y="0"/>
                    </a:lnTo>
                    <a:lnTo>
                      <a:pt x="59" y="6"/>
                    </a:lnTo>
                    <a:lnTo>
                      <a:pt x="17" y="24"/>
                    </a:lnTo>
                    <a:lnTo>
                      <a:pt x="6" y="30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19" name="Freeform 1113">
                <a:extLst>
                  <a:ext uri="{FF2B5EF4-FFF2-40B4-BE49-F238E27FC236}">
                    <a16:creationId xmlns:a16="http://schemas.microsoft.com/office/drawing/2014/main" id="{63F188A1-1E96-36AC-51D7-CCACC9B913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5" y="2735"/>
                <a:ext cx="96" cy="72"/>
              </a:xfrm>
              <a:custGeom>
                <a:avLst/>
                <a:gdLst>
                  <a:gd name="T0" fmla="*/ 96 w 96"/>
                  <a:gd name="T1" fmla="*/ 72 h 72"/>
                  <a:gd name="T2" fmla="*/ 60 w 96"/>
                  <a:gd name="T3" fmla="*/ 0 h 72"/>
                  <a:gd name="T4" fmla="*/ 0 w 96"/>
                  <a:gd name="T5" fmla="*/ 60 h 72"/>
                  <a:gd name="T6" fmla="*/ 96 w 96"/>
                  <a:gd name="T7" fmla="*/ 72 h 7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6" h="72">
                    <a:moveTo>
                      <a:pt x="96" y="72"/>
                    </a:moveTo>
                    <a:lnTo>
                      <a:pt x="60" y="0"/>
                    </a:lnTo>
                    <a:lnTo>
                      <a:pt x="0" y="60"/>
                    </a:lnTo>
                    <a:lnTo>
                      <a:pt x="96" y="7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20" name="Freeform 1114">
                <a:extLst>
                  <a:ext uri="{FF2B5EF4-FFF2-40B4-BE49-F238E27FC236}">
                    <a16:creationId xmlns:a16="http://schemas.microsoft.com/office/drawing/2014/main" id="{B9F2AE54-0B9B-1E58-DBD0-018F49AD2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5" y="2735"/>
                <a:ext cx="96" cy="72"/>
              </a:xfrm>
              <a:custGeom>
                <a:avLst/>
                <a:gdLst>
                  <a:gd name="T0" fmla="*/ 96 w 96"/>
                  <a:gd name="T1" fmla="*/ 72 h 72"/>
                  <a:gd name="T2" fmla="*/ 60 w 96"/>
                  <a:gd name="T3" fmla="*/ 0 h 72"/>
                  <a:gd name="T4" fmla="*/ 0 w 96"/>
                  <a:gd name="T5" fmla="*/ 60 h 7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6" h="72">
                    <a:moveTo>
                      <a:pt x="96" y="72"/>
                    </a:moveTo>
                    <a:lnTo>
                      <a:pt x="60" y="0"/>
                    </a:lnTo>
                    <a:lnTo>
                      <a:pt x="0" y="6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21" name="Freeform 1115">
                <a:extLst>
                  <a:ext uri="{FF2B5EF4-FFF2-40B4-BE49-F238E27FC236}">
                    <a16:creationId xmlns:a16="http://schemas.microsoft.com/office/drawing/2014/main" id="{50ABDB8E-D79F-95D5-1ED5-7551707E6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7" y="2789"/>
                <a:ext cx="108" cy="120"/>
              </a:xfrm>
              <a:custGeom>
                <a:avLst/>
                <a:gdLst>
                  <a:gd name="T0" fmla="*/ 102 w 108"/>
                  <a:gd name="T1" fmla="*/ 0 h 120"/>
                  <a:gd name="T2" fmla="*/ 108 w 108"/>
                  <a:gd name="T3" fmla="*/ 66 h 120"/>
                  <a:gd name="T4" fmla="*/ 60 w 108"/>
                  <a:gd name="T5" fmla="*/ 66 h 120"/>
                  <a:gd name="T6" fmla="*/ 54 w 108"/>
                  <a:gd name="T7" fmla="*/ 102 h 120"/>
                  <a:gd name="T8" fmla="*/ 0 w 108"/>
                  <a:gd name="T9" fmla="*/ 120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8" h="120">
                    <a:moveTo>
                      <a:pt x="102" y="0"/>
                    </a:moveTo>
                    <a:lnTo>
                      <a:pt x="108" y="66"/>
                    </a:lnTo>
                    <a:lnTo>
                      <a:pt x="60" y="66"/>
                    </a:lnTo>
                    <a:lnTo>
                      <a:pt x="54" y="102"/>
                    </a:lnTo>
                    <a:lnTo>
                      <a:pt x="0" y="12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22" name="Freeform 1116">
                <a:extLst>
                  <a:ext uri="{FF2B5EF4-FFF2-40B4-BE49-F238E27FC236}">
                    <a16:creationId xmlns:a16="http://schemas.microsoft.com/office/drawing/2014/main" id="{FE98DAA0-56D2-DDBC-7714-5D92798A1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8" y="2819"/>
                <a:ext cx="59" cy="305"/>
              </a:xfrm>
              <a:custGeom>
                <a:avLst/>
                <a:gdLst>
                  <a:gd name="T0" fmla="*/ 6 w 59"/>
                  <a:gd name="T1" fmla="*/ 0 h 305"/>
                  <a:gd name="T2" fmla="*/ 0 w 59"/>
                  <a:gd name="T3" fmla="*/ 24 h 305"/>
                  <a:gd name="T4" fmla="*/ 0 w 59"/>
                  <a:gd name="T5" fmla="*/ 36 h 305"/>
                  <a:gd name="T6" fmla="*/ 0 w 59"/>
                  <a:gd name="T7" fmla="*/ 42 h 305"/>
                  <a:gd name="T8" fmla="*/ 0 w 59"/>
                  <a:gd name="T9" fmla="*/ 42 h 305"/>
                  <a:gd name="T10" fmla="*/ 12 w 59"/>
                  <a:gd name="T11" fmla="*/ 42 h 305"/>
                  <a:gd name="T12" fmla="*/ 24 w 59"/>
                  <a:gd name="T13" fmla="*/ 42 h 305"/>
                  <a:gd name="T14" fmla="*/ 24 w 59"/>
                  <a:gd name="T15" fmla="*/ 42 h 305"/>
                  <a:gd name="T16" fmla="*/ 24 w 59"/>
                  <a:gd name="T17" fmla="*/ 60 h 305"/>
                  <a:gd name="T18" fmla="*/ 24 w 59"/>
                  <a:gd name="T19" fmla="*/ 72 h 305"/>
                  <a:gd name="T20" fmla="*/ 24 w 59"/>
                  <a:gd name="T21" fmla="*/ 78 h 305"/>
                  <a:gd name="T22" fmla="*/ 30 w 59"/>
                  <a:gd name="T23" fmla="*/ 72 h 305"/>
                  <a:gd name="T24" fmla="*/ 47 w 59"/>
                  <a:gd name="T25" fmla="*/ 60 h 305"/>
                  <a:gd name="T26" fmla="*/ 59 w 59"/>
                  <a:gd name="T27" fmla="*/ 60 h 305"/>
                  <a:gd name="T28" fmla="*/ 59 w 59"/>
                  <a:gd name="T29" fmla="*/ 72 h 305"/>
                  <a:gd name="T30" fmla="*/ 53 w 59"/>
                  <a:gd name="T31" fmla="*/ 90 h 305"/>
                  <a:gd name="T32" fmla="*/ 47 w 59"/>
                  <a:gd name="T33" fmla="*/ 113 h 305"/>
                  <a:gd name="T34" fmla="*/ 47 w 59"/>
                  <a:gd name="T35" fmla="*/ 149 h 305"/>
                  <a:gd name="T36" fmla="*/ 41 w 59"/>
                  <a:gd name="T37" fmla="*/ 215 h 305"/>
                  <a:gd name="T38" fmla="*/ 47 w 59"/>
                  <a:gd name="T39" fmla="*/ 251 h 305"/>
                  <a:gd name="T40" fmla="*/ 47 w 59"/>
                  <a:gd name="T41" fmla="*/ 281 h 305"/>
                  <a:gd name="T42" fmla="*/ 47 w 59"/>
                  <a:gd name="T43" fmla="*/ 299 h 305"/>
                  <a:gd name="T44" fmla="*/ 47 w 59"/>
                  <a:gd name="T45" fmla="*/ 305 h 30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9" h="305">
                    <a:moveTo>
                      <a:pt x="6" y="0"/>
                    </a:moveTo>
                    <a:lnTo>
                      <a:pt x="0" y="24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12" y="42"/>
                    </a:lnTo>
                    <a:lnTo>
                      <a:pt x="24" y="42"/>
                    </a:lnTo>
                    <a:lnTo>
                      <a:pt x="24" y="60"/>
                    </a:lnTo>
                    <a:lnTo>
                      <a:pt x="24" y="72"/>
                    </a:lnTo>
                    <a:lnTo>
                      <a:pt x="24" y="78"/>
                    </a:lnTo>
                    <a:lnTo>
                      <a:pt x="30" y="72"/>
                    </a:lnTo>
                    <a:lnTo>
                      <a:pt x="47" y="60"/>
                    </a:lnTo>
                    <a:lnTo>
                      <a:pt x="59" y="60"/>
                    </a:lnTo>
                    <a:lnTo>
                      <a:pt x="59" y="72"/>
                    </a:lnTo>
                    <a:lnTo>
                      <a:pt x="53" y="90"/>
                    </a:lnTo>
                    <a:lnTo>
                      <a:pt x="47" y="113"/>
                    </a:lnTo>
                    <a:lnTo>
                      <a:pt x="47" y="149"/>
                    </a:lnTo>
                    <a:lnTo>
                      <a:pt x="41" y="215"/>
                    </a:lnTo>
                    <a:lnTo>
                      <a:pt x="47" y="251"/>
                    </a:lnTo>
                    <a:lnTo>
                      <a:pt x="47" y="281"/>
                    </a:lnTo>
                    <a:lnTo>
                      <a:pt x="47" y="299"/>
                    </a:lnTo>
                    <a:lnTo>
                      <a:pt x="47" y="305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23" name="Freeform 1117">
                <a:extLst>
                  <a:ext uri="{FF2B5EF4-FFF2-40B4-BE49-F238E27FC236}">
                    <a16:creationId xmlns:a16="http://schemas.microsoft.com/office/drawing/2014/main" id="{37D84060-12A9-3C3B-E86E-26BB0629E3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0" y="2369"/>
                <a:ext cx="281" cy="294"/>
              </a:xfrm>
              <a:custGeom>
                <a:avLst/>
                <a:gdLst>
                  <a:gd name="T0" fmla="*/ 6 w 281"/>
                  <a:gd name="T1" fmla="*/ 66 h 294"/>
                  <a:gd name="T2" fmla="*/ 6 w 281"/>
                  <a:gd name="T3" fmla="*/ 72 h 294"/>
                  <a:gd name="T4" fmla="*/ 0 w 281"/>
                  <a:gd name="T5" fmla="*/ 90 h 294"/>
                  <a:gd name="T6" fmla="*/ 0 w 281"/>
                  <a:gd name="T7" fmla="*/ 120 h 294"/>
                  <a:gd name="T8" fmla="*/ 0 w 281"/>
                  <a:gd name="T9" fmla="*/ 150 h 294"/>
                  <a:gd name="T10" fmla="*/ 6 w 281"/>
                  <a:gd name="T11" fmla="*/ 216 h 294"/>
                  <a:gd name="T12" fmla="*/ 18 w 281"/>
                  <a:gd name="T13" fmla="*/ 246 h 294"/>
                  <a:gd name="T14" fmla="*/ 42 w 281"/>
                  <a:gd name="T15" fmla="*/ 264 h 294"/>
                  <a:gd name="T16" fmla="*/ 101 w 281"/>
                  <a:gd name="T17" fmla="*/ 288 h 294"/>
                  <a:gd name="T18" fmla="*/ 161 w 281"/>
                  <a:gd name="T19" fmla="*/ 294 h 294"/>
                  <a:gd name="T20" fmla="*/ 227 w 281"/>
                  <a:gd name="T21" fmla="*/ 276 h 294"/>
                  <a:gd name="T22" fmla="*/ 251 w 281"/>
                  <a:gd name="T23" fmla="*/ 264 h 294"/>
                  <a:gd name="T24" fmla="*/ 269 w 281"/>
                  <a:gd name="T25" fmla="*/ 234 h 294"/>
                  <a:gd name="T26" fmla="*/ 275 w 281"/>
                  <a:gd name="T27" fmla="*/ 210 h 294"/>
                  <a:gd name="T28" fmla="*/ 281 w 281"/>
                  <a:gd name="T29" fmla="*/ 174 h 294"/>
                  <a:gd name="T30" fmla="*/ 275 w 281"/>
                  <a:gd name="T31" fmla="*/ 96 h 294"/>
                  <a:gd name="T32" fmla="*/ 269 w 281"/>
                  <a:gd name="T33" fmla="*/ 60 h 294"/>
                  <a:gd name="T34" fmla="*/ 263 w 281"/>
                  <a:gd name="T35" fmla="*/ 30 h 294"/>
                  <a:gd name="T36" fmla="*/ 263 w 281"/>
                  <a:gd name="T37" fmla="*/ 6 h 294"/>
                  <a:gd name="T38" fmla="*/ 257 w 281"/>
                  <a:gd name="T39" fmla="*/ 0 h 294"/>
                  <a:gd name="T40" fmla="*/ 251 w 281"/>
                  <a:gd name="T41" fmla="*/ 0 h 294"/>
                  <a:gd name="T42" fmla="*/ 221 w 281"/>
                  <a:gd name="T43" fmla="*/ 0 h 294"/>
                  <a:gd name="T44" fmla="*/ 185 w 281"/>
                  <a:gd name="T45" fmla="*/ 0 h 294"/>
                  <a:gd name="T46" fmla="*/ 143 w 281"/>
                  <a:gd name="T47" fmla="*/ 0 h 294"/>
                  <a:gd name="T48" fmla="*/ 95 w 281"/>
                  <a:gd name="T49" fmla="*/ 6 h 294"/>
                  <a:gd name="T50" fmla="*/ 59 w 281"/>
                  <a:gd name="T51" fmla="*/ 18 h 294"/>
                  <a:gd name="T52" fmla="*/ 24 w 281"/>
                  <a:gd name="T53" fmla="*/ 42 h 294"/>
                  <a:gd name="T54" fmla="*/ 6 w 281"/>
                  <a:gd name="T55" fmla="*/ 66 h 294"/>
                  <a:gd name="T56" fmla="*/ 6 w 281"/>
                  <a:gd name="T57" fmla="*/ 66 h 29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1" h="294">
                    <a:moveTo>
                      <a:pt x="6" y="66"/>
                    </a:moveTo>
                    <a:lnTo>
                      <a:pt x="6" y="72"/>
                    </a:lnTo>
                    <a:lnTo>
                      <a:pt x="0" y="90"/>
                    </a:lnTo>
                    <a:lnTo>
                      <a:pt x="0" y="120"/>
                    </a:lnTo>
                    <a:lnTo>
                      <a:pt x="0" y="150"/>
                    </a:lnTo>
                    <a:lnTo>
                      <a:pt x="6" y="216"/>
                    </a:lnTo>
                    <a:lnTo>
                      <a:pt x="18" y="246"/>
                    </a:lnTo>
                    <a:lnTo>
                      <a:pt x="42" y="264"/>
                    </a:lnTo>
                    <a:lnTo>
                      <a:pt x="101" y="288"/>
                    </a:lnTo>
                    <a:lnTo>
                      <a:pt x="161" y="294"/>
                    </a:lnTo>
                    <a:lnTo>
                      <a:pt x="227" y="276"/>
                    </a:lnTo>
                    <a:lnTo>
                      <a:pt x="251" y="264"/>
                    </a:lnTo>
                    <a:lnTo>
                      <a:pt x="269" y="234"/>
                    </a:lnTo>
                    <a:lnTo>
                      <a:pt x="275" y="210"/>
                    </a:lnTo>
                    <a:lnTo>
                      <a:pt x="281" y="174"/>
                    </a:lnTo>
                    <a:lnTo>
                      <a:pt x="275" y="96"/>
                    </a:lnTo>
                    <a:lnTo>
                      <a:pt x="269" y="60"/>
                    </a:lnTo>
                    <a:lnTo>
                      <a:pt x="263" y="30"/>
                    </a:lnTo>
                    <a:lnTo>
                      <a:pt x="263" y="6"/>
                    </a:lnTo>
                    <a:lnTo>
                      <a:pt x="257" y="0"/>
                    </a:lnTo>
                    <a:lnTo>
                      <a:pt x="251" y="0"/>
                    </a:lnTo>
                    <a:lnTo>
                      <a:pt x="221" y="0"/>
                    </a:lnTo>
                    <a:lnTo>
                      <a:pt x="185" y="0"/>
                    </a:lnTo>
                    <a:lnTo>
                      <a:pt x="143" y="0"/>
                    </a:lnTo>
                    <a:lnTo>
                      <a:pt x="95" y="6"/>
                    </a:lnTo>
                    <a:lnTo>
                      <a:pt x="59" y="18"/>
                    </a:lnTo>
                    <a:lnTo>
                      <a:pt x="24" y="42"/>
                    </a:lnTo>
                    <a:lnTo>
                      <a:pt x="6" y="66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24" name="Freeform 1118">
                <a:extLst>
                  <a:ext uri="{FF2B5EF4-FFF2-40B4-BE49-F238E27FC236}">
                    <a16:creationId xmlns:a16="http://schemas.microsoft.com/office/drawing/2014/main" id="{23616E68-F6B8-CE4F-FA40-E012A5FDD6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4" y="2255"/>
                <a:ext cx="298" cy="222"/>
              </a:xfrm>
              <a:custGeom>
                <a:avLst/>
                <a:gdLst>
                  <a:gd name="T0" fmla="*/ 227 w 298"/>
                  <a:gd name="T1" fmla="*/ 0 h 222"/>
                  <a:gd name="T2" fmla="*/ 215 w 298"/>
                  <a:gd name="T3" fmla="*/ 0 h 222"/>
                  <a:gd name="T4" fmla="*/ 191 w 298"/>
                  <a:gd name="T5" fmla="*/ 0 h 222"/>
                  <a:gd name="T6" fmla="*/ 137 w 298"/>
                  <a:gd name="T7" fmla="*/ 0 h 222"/>
                  <a:gd name="T8" fmla="*/ 77 w 298"/>
                  <a:gd name="T9" fmla="*/ 6 h 222"/>
                  <a:gd name="T10" fmla="*/ 59 w 298"/>
                  <a:gd name="T11" fmla="*/ 6 h 222"/>
                  <a:gd name="T12" fmla="*/ 42 w 298"/>
                  <a:gd name="T13" fmla="*/ 12 h 222"/>
                  <a:gd name="T14" fmla="*/ 24 w 298"/>
                  <a:gd name="T15" fmla="*/ 36 h 222"/>
                  <a:gd name="T16" fmla="*/ 6 w 298"/>
                  <a:gd name="T17" fmla="*/ 66 h 222"/>
                  <a:gd name="T18" fmla="*/ 0 w 298"/>
                  <a:gd name="T19" fmla="*/ 96 h 222"/>
                  <a:gd name="T20" fmla="*/ 0 w 298"/>
                  <a:gd name="T21" fmla="*/ 120 h 222"/>
                  <a:gd name="T22" fmla="*/ 0 w 298"/>
                  <a:gd name="T23" fmla="*/ 126 h 222"/>
                  <a:gd name="T24" fmla="*/ 0 w 298"/>
                  <a:gd name="T25" fmla="*/ 144 h 222"/>
                  <a:gd name="T26" fmla="*/ 0 w 298"/>
                  <a:gd name="T27" fmla="*/ 168 h 222"/>
                  <a:gd name="T28" fmla="*/ 12 w 298"/>
                  <a:gd name="T29" fmla="*/ 192 h 222"/>
                  <a:gd name="T30" fmla="*/ 18 w 298"/>
                  <a:gd name="T31" fmla="*/ 192 h 222"/>
                  <a:gd name="T32" fmla="*/ 30 w 298"/>
                  <a:gd name="T33" fmla="*/ 192 h 222"/>
                  <a:gd name="T34" fmla="*/ 42 w 298"/>
                  <a:gd name="T35" fmla="*/ 168 h 222"/>
                  <a:gd name="T36" fmla="*/ 48 w 298"/>
                  <a:gd name="T37" fmla="*/ 150 h 222"/>
                  <a:gd name="T38" fmla="*/ 54 w 298"/>
                  <a:gd name="T39" fmla="*/ 138 h 222"/>
                  <a:gd name="T40" fmla="*/ 59 w 298"/>
                  <a:gd name="T41" fmla="*/ 144 h 222"/>
                  <a:gd name="T42" fmla="*/ 71 w 298"/>
                  <a:gd name="T43" fmla="*/ 168 h 222"/>
                  <a:gd name="T44" fmla="*/ 83 w 298"/>
                  <a:gd name="T45" fmla="*/ 174 h 222"/>
                  <a:gd name="T46" fmla="*/ 95 w 298"/>
                  <a:gd name="T47" fmla="*/ 180 h 222"/>
                  <a:gd name="T48" fmla="*/ 107 w 298"/>
                  <a:gd name="T49" fmla="*/ 174 h 222"/>
                  <a:gd name="T50" fmla="*/ 113 w 298"/>
                  <a:gd name="T51" fmla="*/ 168 h 222"/>
                  <a:gd name="T52" fmla="*/ 119 w 298"/>
                  <a:gd name="T53" fmla="*/ 168 h 222"/>
                  <a:gd name="T54" fmla="*/ 125 w 298"/>
                  <a:gd name="T55" fmla="*/ 168 h 222"/>
                  <a:gd name="T56" fmla="*/ 137 w 298"/>
                  <a:gd name="T57" fmla="*/ 174 h 222"/>
                  <a:gd name="T58" fmla="*/ 155 w 298"/>
                  <a:gd name="T59" fmla="*/ 168 h 222"/>
                  <a:gd name="T60" fmla="*/ 161 w 298"/>
                  <a:gd name="T61" fmla="*/ 168 h 222"/>
                  <a:gd name="T62" fmla="*/ 173 w 298"/>
                  <a:gd name="T63" fmla="*/ 174 h 222"/>
                  <a:gd name="T64" fmla="*/ 191 w 298"/>
                  <a:gd name="T65" fmla="*/ 168 h 222"/>
                  <a:gd name="T66" fmla="*/ 203 w 298"/>
                  <a:gd name="T67" fmla="*/ 156 h 222"/>
                  <a:gd name="T68" fmla="*/ 233 w 298"/>
                  <a:gd name="T69" fmla="*/ 186 h 222"/>
                  <a:gd name="T70" fmla="*/ 239 w 298"/>
                  <a:gd name="T71" fmla="*/ 222 h 222"/>
                  <a:gd name="T72" fmla="*/ 275 w 298"/>
                  <a:gd name="T73" fmla="*/ 222 h 222"/>
                  <a:gd name="T74" fmla="*/ 293 w 298"/>
                  <a:gd name="T75" fmla="*/ 216 h 222"/>
                  <a:gd name="T76" fmla="*/ 298 w 298"/>
                  <a:gd name="T77" fmla="*/ 216 h 222"/>
                  <a:gd name="T78" fmla="*/ 298 w 298"/>
                  <a:gd name="T79" fmla="*/ 216 h 222"/>
                  <a:gd name="T80" fmla="*/ 227 w 298"/>
                  <a:gd name="T81" fmla="*/ 0 h 22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298" h="222">
                    <a:moveTo>
                      <a:pt x="227" y="0"/>
                    </a:moveTo>
                    <a:lnTo>
                      <a:pt x="215" y="0"/>
                    </a:lnTo>
                    <a:lnTo>
                      <a:pt x="191" y="0"/>
                    </a:lnTo>
                    <a:lnTo>
                      <a:pt x="137" y="0"/>
                    </a:lnTo>
                    <a:lnTo>
                      <a:pt x="77" y="6"/>
                    </a:lnTo>
                    <a:lnTo>
                      <a:pt x="59" y="6"/>
                    </a:lnTo>
                    <a:lnTo>
                      <a:pt x="42" y="12"/>
                    </a:lnTo>
                    <a:lnTo>
                      <a:pt x="24" y="36"/>
                    </a:lnTo>
                    <a:lnTo>
                      <a:pt x="6" y="66"/>
                    </a:lnTo>
                    <a:lnTo>
                      <a:pt x="0" y="96"/>
                    </a:lnTo>
                    <a:lnTo>
                      <a:pt x="0" y="120"/>
                    </a:lnTo>
                    <a:lnTo>
                      <a:pt x="0" y="126"/>
                    </a:lnTo>
                    <a:lnTo>
                      <a:pt x="0" y="144"/>
                    </a:lnTo>
                    <a:lnTo>
                      <a:pt x="0" y="168"/>
                    </a:lnTo>
                    <a:lnTo>
                      <a:pt x="12" y="192"/>
                    </a:lnTo>
                    <a:lnTo>
                      <a:pt x="18" y="192"/>
                    </a:lnTo>
                    <a:lnTo>
                      <a:pt x="30" y="192"/>
                    </a:lnTo>
                    <a:lnTo>
                      <a:pt x="42" y="168"/>
                    </a:lnTo>
                    <a:lnTo>
                      <a:pt x="48" y="150"/>
                    </a:lnTo>
                    <a:lnTo>
                      <a:pt x="54" y="138"/>
                    </a:lnTo>
                    <a:lnTo>
                      <a:pt x="59" y="144"/>
                    </a:lnTo>
                    <a:lnTo>
                      <a:pt x="71" y="168"/>
                    </a:lnTo>
                    <a:lnTo>
                      <a:pt x="83" y="174"/>
                    </a:lnTo>
                    <a:lnTo>
                      <a:pt x="95" y="180"/>
                    </a:lnTo>
                    <a:lnTo>
                      <a:pt x="107" y="174"/>
                    </a:lnTo>
                    <a:lnTo>
                      <a:pt x="113" y="168"/>
                    </a:lnTo>
                    <a:lnTo>
                      <a:pt x="119" y="168"/>
                    </a:lnTo>
                    <a:lnTo>
                      <a:pt x="125" y="168"/>
                    </a:lnTo>
                    <a:lnTo>
                      <a:pt x="137" y="174"/>
                    </a:lnTo>
                    <a:lnTo>
                      <a:pt x="155" y="168"/>
                    </a:lnTo>
                    <a:lnTo>
                      <a:pt x="161" y="168"/>
                    </a:lnTo>
                    <a:lnTo>
                      <a:pt x="173" y="174"/>
                    </a:lnTo>
                    <a:lnTo>
                      <a:pt x="191" y="168"/>
                    </a:lnTo>
                    <a:lnTo>
                      <a:pt x="203" y="156"/>
                    </a:lnTo>
                    <a:lnTo>
                      <a:pt x="233" y="186"/>
                    </a:lnTo>
                    <a:lnTo>
                      <a:pt x="239" y="222"/>
                    </a:lnTo>
                    <a:lnTo>
                      <a:pt x="275" y="222"/>
                    </a:lnTo>
                    <a:lnTo>
                      <a:pt x="293" y="216"/>
                    </a:lnTo>
                    <a:lnTo>
                      <a:pt x="298" y="216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25" name="Freeform 1119">
                <a:extLst>
                  <a:ext uri="{FF2B5EF4-FFF2-40B4-BE49-F238E27FC236}">
                    <a16:creationId xmlns:a16="http://schemas.microsoft.com/office/drawing/2014/main" id="{D9272D62-F55F-6FE7-1552-B8BC263DB3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9" y="2519"/>
                <a:ext cx="6" cy="48"/>
              </a:xfrm>
              <a:custGeom>
                <a:avLst/>
                <a:gdLst>
                  <a:gd name="T0" fmla="*/ 6 w 6"/>
                  <a:gd name="T1" fmla="*/ 0 h 48"/>
                  <a:gd name="T2" fmla="*/ 0 w 6"/>
                  <a:gd name="T3" fmla="*/ 12 h 48"/>
                  <a:gd name="T4" fmla="*/ 0 w 6"/>
                  <a:gd name="T5" fmla="*/ 24 h 48"/>
                  <a:gd name="T6" fmla="*/ 0 w 6"/>
                  <a:gd name="T7" fmla="*/ 36 h 48"/>
                  <a:gd name="T8" fmla="*/ 6 w 6"/>
                  <a:gd name="T9" fmla="*/ 48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48">
                    <a:moveTo>
                      <a:pt x="6" y="0"/>
                    </a:moveTo>
                    <a:lnTo>
                      <a:pt x="0" y="12"/>
                    </a:lnTo>
                    <a:lnTo>
                      <a:pt x="0" y="24"/>
                    </a:lnTo>
                    <a:lnTo>
                      <a:pt x="0" y="36"/>
                    </a:lnTo>
                    <a:lnTo>
                      <a:pt x="6" y="4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26" name="Freeform 1120">
                <a:extLst>
                  <a:ext uri="{FF2B5EF4-FFF2-40B4-BE49-F238E27FC236}">
                    <a16:creationId xmlns:a16="http://schemas.microsoft.com/office/drawing/2014/main" id="{A37ED2DE-3A33-B8D9-749F-A6792AC221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2339"/>
                <a:ext cx="239" cy="306"/>
              </a:xfrm>
              <a:custGeom>
                <a:avLst/>
                <a:gdLst>
                  <a:gd name="T0" fmla="*/ 18 w 239"/>
                  <a:gd name="T1" fmla="*/ 66 h 306"/>
                  <a:gd name="T2" fmla="*/ 12 w 239"/>
                  <a:gd name="T3" fmla="*/ 78 h 306"/>
                  <a:gd name="T4" fmla="*/ 6 w 239"/>
                  <a:gd name="T5" fmla="*/ 102 h 306"/>
                  <a:gd name="T6" fmla="*/ 6 w 239"/>
                  <a:gd name="T7" fmla="*/ 126 h 306"/>
                  <a:gd name="T8" fmla="*/ 0 w 239"/>
                  <a:gd name="T9" fmla="*/ 150 h 306"/>
                  <a:gd name="T10" fmla="*/ 6 w 239"/>
                  <a:gd name="T11" fmla="*/ 162 h 306"/>
                  <a:gd name="T12" fmla="*/ 12 w 239"/>
                  <a:gd name="T13" fmla="*/ 180 h 306"/>
                  <a:gd name="T14" fmla="*/ 30 w 239"/>
                  <a:gd name="T15" fmla="*/ 228 h 306"/>
                  <a:gd name="T16" fmla="*/ 54 w 239"/>
                  <a:gd name="T17" fmla="*/ 270 h 306"/>
                  <a:gd name="T18" fmla="*/ 60 w 239"/>
                  <a:gd name="T19" fmla="*/ 282 h 306"/>
                  <a:gd name="T20" fmla="*/ 72 w 239"/>
                  <a:gd name="T21" fmla="*/ 294 h 306"/>
                  <a:gd name="T22" fmla="*/ 96 w 239"/>
                  <a:gd name="T23" fmla="*/ 306 h 306"/>
                  <a:gd name="T24" fmla="*/ 125 w 239"/>
                  <a:gd name="T25" fmla="*/ 306 h 306"/>
                  <a:gd name="T26" fmla="*/ 161 w 239"/>
                  <a:gd name="T27" fmla="*/ 306 h 306"/>
                  <a:gd name="T28" fmla="*/ 191 w 239"/>
                  <a:gd name="T29" fmla="*/ 294 h 306"/>
                  <a:gd name="T30" fmla="*/ 203 w 239"/>
                  <a:gd name="T31" fmla="*/ 282 h 306"/>
                  <a:gd name="T32" fmla="*/ 215 w 239"/>
                  <a:gd name="T33" fmla="*/ 252 h 306"/>
                  <a:gd name="T34" fmla="*/ 221 w 239"/>
                  <a:gd name="T35" fmla="*/ 216 h 306"/>
                  <a:gd name="T36" fmla="*/ 227 w 239"/>
                  <a:gd name="T37" fmla="*/ 174 h 306"/>
                  <a:gd name="T38" fmla="*/ 233 w 239"/>
                  <a:gd name="T39" fmla="*/ 138 h 306"/>
                  <a:gd name="T40" fmla="*/ 233 w 239"/>
                  <a:gd name="T41" fmla="*/ 102 h 306"/>
                  <a:gd name="T42" fmla="*/ 239 w 239"/>
                  <a:gd name="T43" fmla="*/ 78 h 306"/>
                  <a:gd name="T44" fmla="*/ 239 w 239"/>
                  <a:gd name="T45" fmla="*/ 72 h 306"/>
                  <a:gd name="T46" fmla="*/ 197 w 239"/>
                  <a:gd name="T47" fmla="*/ 48 h 306"/>
                  <a:gd name="T48" fmla="*/ 167 w 239"/>
                  <a:gd name="T49" fmla="*/ 30 h 306"/>
                  <a:gd name="T50" fmla="*/ 149 w 239"/>
                  <a:gd name="T51" fmla="*/ 18 h 306"/>
                  <a:gd name="T52" fmla="*/ 131 w 239"/>
                  <a:gd name="T53" fmla="*/ 6 h 306"/>
                  <a:gd name="T54" fmla="*/ 120 w 239"/>
                  <a:gd name="T55" fmla="*/ 0 h 306"/>
                  <a:gd name="T56" fmla="*/ 120 w 239"/>
                  <a:gd name="T57" fmla="*/ 0 h 306"/>
                  <a:gd name="T58" fmla="*/ 18 w 239"/>
                  <a:gd name="T59" fmla="*/ 66 h 30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239" h="306">
                    <a:moveTo>
                      <a:pt x="18" y="66"/>
                    </a:moveTo>
                    <a:lnTo>
                      <a:pt x="12" y="78"/>
                    </a:lnTo>
                    <a:lnTo>
                      <a:pt x="6" y="102"/>
                    </a:lnTo>
                    <a:lnTo>
                      <a:pt x="6" y="126"/>
                    </a:lnTo>
                    <a:lnTo>
                      <a:pt x="0" y="150"/>
                    </a:lnTo>
                    <a:lnTo>
                      <a:pt x="6" y="162"/>
                    </a:lnTo>
                    <a:lnTo>
                      <a:pt x="12" y="180"/>
                    </a:lnTo>
                    <a:lnTo>
                      <a:pt x="30" y="228"/>
                    </a:lnTo>
                    <a:lnTo>
                      <a:pt x="54" y="270"/>
                    </a:lnTo>
                    <a:lnTo>
                      <a:pt x="60" y="282"/>
                    </a:lnTo>
                    <a:lnTo>
                      <a:pt x="72" y="294"/>
                    </a:lnTo>
                    <a:lnTo>
                      <a:pt x="96" y="306"/>
                    </a:lnTo>
                    <a:lnTo>
                      <a:pt x="125" y="306"/>
                    </a:lnTo>
                    <a:lnTo>
                      <a:pt x="161" y="306"/>
                    </a:lnTo>
                    <a:lnTo>
                      <a:pt x="191" y="294"/>
                    </a:lnTo>
                    <a:lnTo>
                      <a:pt x="203" y="282"/>
                    </a:lnTo>
                    <a:lnTo>
                      <a:pt x="215" y="252"/>
                    </a:lnTo>
                    <a:lnTo>
                      <a:pt x="221" y="216"/>
                    </a:lnTo>
                    <a:lnTo>
                      <a:pt x="227" y="174"/>
                    </a:lnTo>
                    <a:lnTo>
                      <a:pt x="233" y="138"/>
                    </a:lnTo>
                    <a:lnTo>
                      <a:pt x="233" y="102"/>
                    </a:lnTo>
                    <a:lnTo>
                      <a:pt x="239" y="78"/>
                    </a:lnTo>
                    <a:lnTo>
                      <a:pt x="239" y="72"/>
                    </a:lnTo>
                    <a:lnTo>
                      <a:pt x="197" y="48"/>
                    </a:lnTo>
                    <a:lnTo>
                      <a:pt x="167" y="30"/>
                    </a:lnTo>
                    <a:lnTo>
                      <a:pt x="149" y="18"/>
                    </a:lnTo>
                    <a:lnTo>
                      <a:pt x="131" y="6"/>
                    </a:lnTo>
                    <a:lnTo>
                      <a:pt x="120" y="0"/>
                    </a:lnTo>
                    <a:lnTo>
                      <a:pt x="18" y="66"/>
                    </a:lnTo>
                    <a:close/>
                  </a:path>
                </a:pathLst>
              </a:custGeom>
              <a:solidFill>
                <a:srgbClr val="FFE6BE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27" name="Freeform 1121">
                <a:extLst>
                  <a:ext uri="{FF2B5EF4-FFF2-40B4-BE49-F238E27FC236}">
                    <a16:creationId xmlns:a16="http://schemas.microsoft.com/office/drawing/2014/main" id="{D5C4E41E-91E2-EC0D-1282-A2CFF2AB8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7" y="2399"/>
                <a:ext cx="41" cy="18"/>
              </a:xfrm>
              <a:custGeom>
                <a:avLst/>
                <a:gdLst>
                  <a:gd name="T0" fmla="*/ 0 w 41"/>
                  <a:gd name="T1" fmla="*/ 0 h 18"/>
                  <a:gd name="T2" fmla="*/ 17 w 41"/>
                  <a:gd name="T3" fmla="*/ 0 h 18"/>
                  <a:gd name="T4" fmla="*/ 29 w 41"/>
                  <a:gd name="T5" fmla="*/ 0 h 18"/>
                  <a:gd name="T6" fmla="*/ 41 w 41"/>
                  <a:gd name="T7" fmla="*/ 18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1" h="18">
                    <a:moveTo>
                      <a:pt x="0" y="0"/>
                    </a:moveTo>
                    <a:lnTo>
                      <a:pt x="17" y="0"/>
                    </a:lnTo>
                    <a:lnTo>
                      <a:pt x="29" y="0"/>
                    </a:lnTo>
                    <a:lnTo>
                      <a:pt x="41" y="1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28" name="Freeform 1122">
                <a:extLst>
                  <a:ext uri="{FF2B5EF4-FFF2-40B4-BE49-F238E27FC236}">
                    <a16:creationId xmlns:a16="http://schemas.microsoft.com/office/drawing/2014/main" id="{5B909192-23A1-885A-5DB9-7CD9CD13EB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1" y="2399"/>
                <a:ext cx="48" cy="1"/>
              </a:xfrm>
              <a:custGeom>
                <a:avLst/>
                <a:gdLst>
                  <a:gd name="T0" fmla="*/ 48 w 48"/>
                  <a:gd name="T1" fmla="*/ 0 h 1"/>
                  <a:gd name="T2" fmla="*/ 42 w 48"/>
                  <a:gd name="T3" fmla="*/ 0 h 1"/>
                  <a:gd name="T4" fmla="*/ 24 w 48"/>
                  <a:gd name="T5" fmla="*/ 0 h 1"/>
                  <a:gd name="T6" fmla="*/ 12 w 48"/>
                  <a:gd name="T7" fmla="*/ 0 h 1"/>
                  <a:gd name="T8" fmla="*/ 0 w 48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" h="1">
                    <a:moveTo>
                      <a:pt x="48" y="0"/>
                    </a:moveTo>
                    <a:lnTo>
                      <a:pt x="42" y="0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29" name="Freeform 1123">
                <a:extLst>
                  <a:ext uri="{FF2B5EF4-FFF2-40B4-BE49-F238E27FC236}">
                    <a16:creationId xmlns:a16="http://schemas.microsoft.com/office/drawing/2014/main" id="{9B8F517A-11CC-CA1C-9F9C-7408C352A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9" y="2453"/>
                <a:ext cx="60" cy="78"/>
              </a:xfrm>
              <a:custGeom>
                <a:avLst/>
                <a:gdLst>
                  <a:gd name="T0" fmla="*/ 0 w 60"/>
                  <a:gd name="T1" fmla="*/ 12 h 78"/>
                  <a:gd name="T2" fmla="*/ 12 w 60"/>
                  <a:gd name="T3" fmla="*/ 6 h 78"/>
                  <a:gd name="T4" fmla="*/ 24 w 60"/>
                  <a:gd name="T5" fmla="*/ 0 h 78"/>
                  <a:gd name="T6" fmla="*/ 48 w 60"/>
                  <a:gd name="T7" fmla="*/ 0 h 78"/>
                  <a:gd name="T8" fmla="*/ 60 w 60"/>
                  <a:gd name="T9" fmla="*/ 12 h 78"/>
                  <a:gd name="T10" fmla="*/ 60 w 60"/>
                  <a:gd name="T11" fmla="*/ 24 h 78"/>
                  <a:gd name="T12" fmla="*/ 54 w 60"/>
                  <a:gd name="T13" fmla="*/ 48 h 78"/>
                  <a:gd name="T14" fmla="*/ 48 w 60"/>
                  <a:gd name="T15" fmla="*/ 60 h 78"/>
                  <a:gd name="T16" fmla="*/ 42 w 60"/>
                  <a:gd name="T17" fmla="*/ 72 h 78"/>
                  <a:gd name="T18" fmla="*/ 60 w 60"/>
                  <a:gd name="T19" fmla="*/ 78 h 78"/>
                  <a:gd name="T20" fmla="*/ 60 w 60"/>
                  <a:gd name="T21" fmla="*/ 78 h 7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0" h="78">
                    <a:moveTo>
                      <a:pt x="0" y="12"/>
                    </a:moveTo>
                    <a:lnTo>
                      <a:pt x="12" y="6"/>
                    </a:lnTo>
                    <a:lnTo>
                      <a:pt x="24" y="0"/>
                    </a:lnTo>
                    <a:lnTo>
                      <a:pt x="48" y="0"/>
                    </a:lnTo>
                    <a:lnTo>
                      <a:pt x="60" y="12"/>
                    </a:lnTo>
                    <a:lnTo>
                      <a:pt x="60" y="24"/>
                    </a:lnTo>
                    <a:lnTo>
                      <a:pt x="54" y="48"/>
                    </a:lnTo>
                    <a:lnTo>
                      <a:pt x="48" y="60"/>
                    </a:lnTo>
                    <a:lnTo>
                      <a:pt x="42" y="72"/>
                    </a:lnTo>
                    <a:lnTo>
                      <a:pt x="60" y="7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30" name="Freeform 1124">
                <a:extLst>
                  <a:ext uri="{FF2B5EF4-FFF2-40B4-BE49-F238E27FC236}">
                    <a16:creationId xmlns:a16="http://schemas.microsoft.com/office/drawing/2014/main" id="{AD444C81-855D-0A82-A2D4-1FB5E7520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" y="2465"/>
                <a:ext cx="42" cy="12"/>
              </a:xfrm>
              <a:custGeom>
                <a:avLst/>
                <a:gdLst>
                  <a:gd name="T0" fmla="*/ 0 w 42"/>
                  <a:gd name="T1" fmla="*/ 12 h 12"/>
                  <a:gd name="T2" fmla="*/ 6 w 42"/>
                  <a:gd name="T3" fmla="*/ 6 h 12"/>
                  <a:gd name="T4" fmla="*/ 18 w 42"/>
                  <a:gd name="T5" fmla="*/ 6 h 12"/>
                  <a:gd name="T6" fmla="*/ 30 w 42"/>
                  <a:gd name="T7" fmla="*/ 0 h 12"/>
                  <a:gd name="T8" fmla="*/ 42 w 42"/>
                  <a:gd name="T9" fmla="*/ 6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6" y="6"/>
                    </a:lnTo>
                    <a:lnTo>
                      <a:pt x="18" y="6"/>
                    </a:lnTo>
                    <a:lnTo>
                      <a:pt x="30" y="0"/>
                    </a:lnTo>
                    <a:lnTo>
                      <a:pt x="42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31" name="Freeform 1125">
                <a:extLst>
                  <a:ext uri="{FF2B5EF4-FFF2-40B4-BE49-F238E27FC236}">
                    <a16:creationId xmlns:a16="http://schemas.microsoft.com/office/drawing/2014/main" id="{3E8D76DD-A25D-9F4A-990A-A2DEF66E23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11" y="2573"/>
                <a:ext cx="71" cy="1"/>
              </a:xfrm>
              <a:custGeom>
                <a:avLst/>
                <a:gdLst>
                  <a:gd name="T0" fmla="*/ 0 w 71"/>
                  <a:gd name="T1" fmla="*/ 0 h 1"/>
                  <a:gd name="T2" fmla="*/ 12 w 71"/>
                  <a:gd name="T3" fmla="*/ 0 h 1"/>
                  <a:gd name="T4" fmla="*/ 30 w 71"/>
                  <a:gd name="T5" fmla="*/ 0 h 1"/>
                  <a:gd name="T6" fmla="*/ 54 w 71"/>
                  <a:gd name="T7" fmla="*/ 0 h 1"/>
                  <a:gd name="T8" fmla="*/ 71 w 71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1" h="1">
                    <a:moveTo>
                      <a:pt x="0" y="0"/>
                    </a:moveTo>
                    <a:lnTo>
                      <a:pt x="12" y="0"/>
                    </a:lnTo>
                    <a:lnTo>
                      <a:pt x="30" y="0"/>
                    </a:lnTo>
                    <a:lnTo>
                      <a:pt x="54" y="0"/>
                    </a:lnTo>
                    <a:lnTo>
                      <a:pt x="71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32" name="Freeform 1126">
                <a:extLst>
                  <a:ext uri="{FF2B5EF4-FFF2-40B4-BE49-F238E27FC236}">
                    <a16:creationId xmlns:a16="http://schemas.microsoft.com/office/drawing/2014/main" id="{82654F67-2E2A-98A7-69B0-5B1E4124A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3" y="2219"/>
                <a:ext cx="317" cy="198"/>
              </a:xfrm>
              <a:custGeom>
                <a:avLst/>
                <a:gdLst>
                  <a:gd name="T0" fmla="*/ 317 w 317"/>
                  <a:gd name="T1" fmla="*/ 42 h 198"/>
                  <a:gd name="T2" fmla="*/ 299 w 317"/>
                  <a:gd name="T3" fmla="*/ 30 h 198"/>
                  <a:gd name="T4" fmla="*/ 269 w 317"/>
                  <a:gd name="T5" fmla="*/ 24 h 198"/>
                  <a:gd name="T6" fmla="*/ 197 w 317"/>
                  <a:gd name="T7" fmla="*/ 0 h 198"/>
                  <a:gd name="T8" fmla="*/ 120 w 317"/>
                  <a:gd name="T9" fmla="*/ 0 h 198"/>
                  <a:gd name="T10" fmla="*/ 78 w 317"/>
                  <a:gd name="T11" fmla="*/ 6 h 198"/>
                  <a:gd name="T12" fmla="*/ 42 w 317"/>
                  <a:gd name="T13" fmla="*/ 24 h 198"/>
                  <a:gd name="T14" fmla="*/ 18 w 317"/>
                  <a:gd name="T15" fmla="*/ 48 h 198"/>
                  <a:gd name="T16" fmla="*/ 6 w 317"/>
                  <a:gd name="T17" fmla="*/ 72 h 198"/>
                  <a:gd name="T18" fmla="*/ 0 w 317"/>
                  <a:gd name="T19" fmla="*/ 102 h 198"/>
                  <a:gd name="T20" fmla="*/ 6 w 317"/>
                  <a:gd name="T21" fmla="*/ 132 h 198"/>
                  <a:gd name="T22" fmla="*/ 24 w 317"/>
                  <a:gd name="T23" fmla="*/ 180 h 198"/>
                  <a:gd name="T24" fmla="*/ 36 w 317"/>
                  <a:gd name="T25" fmla="*/ 192 h 198"/>
                  <a:gd name="T26" fmla="*/ 36 w 317"/>
                  <a:gd name="T27" fmla="*/ 198 h 198"/>
                  <a:gd name="T28" fmla="*/ 48 w 317"/>
                  <a:gd name="T29" fmla="*/ 192 h 198"/>
                  <a:gd name="T30" fmla="*/ 66 w 317"/>
                  <a:gd name="T31" fmla="*/ 174 h 198"/>
                  <a:gd name="T32" fmla="*/ 96 w 317"/>
                  <a:gd name="T33" fmla="*/ 162 h 198"/>
                  <a:gd name="T34" fmla="*/ 120 w 317"/>
                  <a:gd name="T35" fmla="*/ 162 h 198"/>
                  <a:gd name="T36" fmla="*/ 167 w 317"/>
                  <a:gd name="T37" fmla="*/ 180 h 198"/>
                  <a:gd name="T38" fmla="*/ 185 w 317"/>
                  <a:gd name="T39" fmla="*/ 192 h 198"/>
                  <a:gd name="T40" fmla="*/ 209 w 317"/>
                  <a:gd name="T41" fmla="*/ 192 h 198"/>
                  <a:gd name="T42" fmla="*/ 227 w 317"/>
                  <a:gd name="T43" fmla="*/ 180 h 198"/>
                  <a:gd name="T44" fmla="*/ 257 w 317"/>
                  <a:gd name="T45" fmla="*/ 168 h 198"/>
                  <a:gd name="T46" fmla="*/ 287 w 317"/>
                  <a:gd name="T47" fmla="*/ 162 h 198"/>
                  <a:gd name="T48" fmla="*/ 299 w 317"/>
                  <a:gd name="T49" fmla="*/ 156 h 198"/>
                  <a:gd name="T50" fmla="*/ 305 w 317"/>
                  <a:gd name="T51" fmla="*/ 150 h 198"/>
                  <a:gd name="T52" fmla="*/ 311 w 317"/>
                  <a:gd name="T53" fmla="*/ 132 h 198"/>
                  <a:gd name="T54" fmla="*/ 311 w 317"/>
                  <a:gd name="T55" fmla="*/ 96 h 198"/>
                  <a:gd name="T56" fmla="*/ 317 w 317"/>
                  <a:gd name="T57" fmla="*/ 60 h 198"/>
                  <a:gd name="T58" fmla="*/ 317 w 317"/>
                  <a:gd name="T59" fmla="*/ 48 h 198"/>
                  <a:gd name="T60" fmla="*/ 317 w 317"/>
                  <a:gd name="T61" fmla="*/ 42 h 198"/>
                  <a:gd name="T62" fmla="*/ 317 w 317"/>
                  <a:gd name="T63" fmla="*/ 42 h 19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317" h="198">
                    <a:moveTo>
                      <a:pt x="317" y="42"/>
                    </a:moveTo>
                    <a:lnTo>
                      <a:pt x="299" y="30"/>
                    </a:lnTo>
                    <a:lnTo>
                      <a:pt x="269" y="24"/>
                    </a:lnTo>
                    <a:lnTo>
                      <a:pt x="197" y="0"/>
                    </a:lnTo>
                    <a:lnTo>
                      <a:pt x="120" y="0"/>
                    </a:lnTo>
                    <a:lnTo>
                      <a:pt x="78" y="6"/>
                    </a:lnTo>
                    <a:lnTo>
                      <a:pt x="42" y="24"/>
                    </a:lnTo>
                    <a:lnTo>
                      <a:pt x="18" y="48"/>
                    </a:lnTo>
                    <a:lnTo>
                      <a:pt x="6" y="72"/>
                    </a:lnTo>
                    <a:lnTo>
                      <a:pt x="0" y="102"/>
                    </a:lnTo>
                    <a:lnTo>
                      <a:pt x="6" y="132"/>
                    </a:lnTo>
                    <a:lnTo>
                      <a:pt x="24" y="180"/>
                    </a:lnTo>
                    <a:lnTo>
                      <a:pt x="36" y="192"/>
                    </a:lnTo>
                    <a:lnTo>
                      <a:pt x="36" y="198"/>
                    </a:lnTo>
                    <a:lnTo>
                      <a:pt x="48" y="192"/>
                    </a:lnTo>
                    <a:lnTo>
                      <a:pt x="66" y="174"/>
                    </a:lnTo>
                    <a:lnTo>
                      <a:pt x="96" y="162"/>
                    </a:lnTo>
                    <a:lnTo>
                      <a:pt x="120" y="162"/>
                    </a:lnTo>
                    <a:lnTo>
                      <a:pt x="167" y="180"/>
                    </a:lnTo>
                    <a:lnTo>
                      <a:pt x="185" y="192"/>
                    </a:lnTo>
                    <a:lnTo>
                      <a:pt x="209" y="192"/>
                    </a:lnTo>
                    <a:lnTo>
                      <a:pt x="227" y="180"/>
                    </a:lnTo>
                    <a:lnTo>
                      <a:pt x="257" y="168"/>
                    </a:lnTo>
                    <a:lnTo>
                      <a:pt x="287" y="162"/>
                    </a:lnTo>
                    <a:lnTo>
                      <a:pt x="299" y="156"/>
                    </a:lnTo>
                    <a:lnTo>
                      <a:pt x="305" y="150"/>
                    </a:lnTo>
                    <a:lnTo>
                      <a:pt x="311" y="132"/>
                    </a:lnTo>
                    <a:lnTo>
                      <a:pt x="311" y="96"/>
                    </a:lnTo>
                    <a:lnTo>
                      <a:pt x="317" y="60"/>
                    </a:lnTo>
                    <a:lnTo>
                      <a:pt x="317" y="48"/>
                    </a:lnTo>
                    <a:lnTo>
                      <a:pt x="317" y="42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33" name="Freeform 1127">
                <a:extLst>
                  <a:ext uri="{FF2B5EF4-FFF2-40B4-BE49-F238E27FC236}">
                    <a16:creationId xmlns:a16="http://schemas.microsoft.com/office/drawing/2014/main" id="{66A38230-DCF6-4CA5-0584-CD59BBB5F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609"/>
                <a:ext cx="42" cy="1"/>
              </a:xfrm>
              <a:custGeom>
                <a:avLst/>
                <a:gdLst>
                  <a:gd name="T0" fmla="*/ 0 w 42"/>
                  <a:gd name="T1" fmla="*/ 0 h 1"/>
                  <a:gd name="T2" fmla="*/ 6 w 42"/>
                  <a:gd name="T3" fmla="*/ 0 h 1"/>
                  <a:gd name="T4" fmla="*/ 18 w 42"/>
                  <a:gd name="T5" fmla="*/ 0 h 1"/>
                  <a:gd name="T6" fmla="*/ 36 w 42"/>
                  <a:gd name="T7" fmla="*/ 0 h 1"/>
                  <a:gd name="T8" fmla="*/ 42 w 42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" h="1">
                    <a:moveTo>
                      <a:pt x="0" y="0"/>
                    </a:moveTo>
                    <a:lnTo>
                      <a:pt x="6" y="0"/>
                    </a:lnTo>
                    <a:lnTo>
                      <a:pt x="18" y="0"/>
                    </a:lnTo>
                    <a:lnTo>
                      <a:pt x="36" y="0"/>
                    </a:lnTo>
                    <a:lnTo>
                      <a:pt x="4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34" name="Freeform 1128">
                <a:extLst>
                  <a:ext uri="{FF2B5EF4-FFF2-40B4-BE49-F238E27FC236}">
                    <a16:creationId xmlns:a16="http://schemas.microsoft.com/office/drawing/2014/main" id="{7B48D63D-1A32-9E72-DDD3-302BEB0C5E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97" y="2471"/>
                <a:ext cx="30" cy="36"/>
              </a:xfrm>
              <a:custGeom>
                <a:avLst/>
                <a:gdLst>
                  <a:gd name="T0" fmla="*/ 30 w 30"/>
                  <a:gd name="T1" fmla="*/ 18 h 36"/>
                  <a:gd name="T2" fmla="*/ 30 w 30"/>
                  <a:gd name="T3" fmla="*/ 30 h 36"/>
                  <a:gd name="T4" fmla="*/ 18 w 30"/>
                  <a:gd name="T5" fmla="*/ 36 h 36"/>
                  <a:gd name="T6" fmla="*/ 6 w 30"/>
                  <a:gd name="T7" fmla="*/ 30 h 36"/>
                  <a:gd name="T8" fmla="*/ 0 w 30"/>
                  <a:gd name="T9" fmla="*/ 18 h 36"/>
                  <a:gd name="T10" fmla="*/ 6 w 30"/>
                  <a:gd name="T11" fmla="*/ 6 h 36"/>
                  <a:gd name="T12" fmla="*/ 18 w 30"/>
                  <a:gd name="T13" fmla="*/ 0 h 36"/>
                  <a:gd name="T14" fmla="*/ 30 w 30"/>
                  <a:gd name="T15" fmla="*/ 6 h 36"/>
                  <a:gd name="T16" fmla="*/ 30 w 30"/>
                  <a:gd name="T17" fmla="*/ 18 h 36"/>
                  <a:gd name="T18" fmla="*/ 30 w 30"/>
                  <a:gd name="T19" fmla="*/ 18 h 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" h="36">
                    <a:moveTo>
                      <a:pt x="30" y="18"/>
                    </a:moveTo>
                    <a:lnTo>
                      <a:pt x="30" y="30"/>
                    </a:lnTo>
                    <a:lnTo>
                      <a:pt x="18" y="36"/>
                    </a:lnTo>
                    <a:lnTo>
                      <a:pt x="6" y="30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18" y="0"/>
                    </a:lnTo>
                    <a:lnTo>
                      <a:pt x="30" y="6"/>
                    </a:ln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35" name="Freeform 1129">
                <a:extLst>
                  <a:ext uri="{FF2B5EF4-FFF2-40B4-BE49-F238E27FC236}">
                    <a16:creationId xmlns:a16="http://schemas.microsoft.com/office/drawing/2014/main" id="{4A0EDA30-527D-9458-FF58-8BA43A7610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" y="2465"/>
                <a:ext cx="29" cy="36"/>
              </a:xfrm>
              <a:custGeom>
                <a:avLst/>
                <a:gdLst>
                  <a:gd name="T0" fmla="*/ 29 w 29"/>
                  <a:gd name="T1" fmla="*/ 24 h 36"/>
                  <a:gd name="T2" fmla="*/ 29 w 29"/>
                  <a:gd name="T3" fmla="*/ 36 h 36"/>
                  <a:gd name="T4" fmla="*/ 18 w 29"/>
                  <a:gd name="T5" fmla="*/ 36 h 36"/>
                  <a:gd name="T6" fmla="*/ 6 w 29"/>
                  <a:gd name="T7" fmla="*/ 36 h 36"/>
                  <a:gd name="T8" fmla="*/ 0 w 29"/>
                  <a:gd name="T9" fmla="*/ 24 h 36"/>
                  <a:gd name="T10" fmla="*/ 6 w 29"/>
                  <a:gd name="T11" fmla="*/ 6 h 36"/>
                  <a:gd name="T12" fmla="*/ 18 w 29"/>
                  <a:gd name="T13" fmla="*/ 0 h 36"/>
                  <a:gd name="T14" fmla="*/ 29 w 29"/>
                  <a:gd name="T15" fmla="*/ 6 h 36"/>
                  <a:gd name="T16" fmla="*/ 29 w 29"/>
                  <a:gd name="T17" fmla="*/ 24 h 36"/>
                  <a:gd name="T18" fmla="*/ 29 w 29"/>
                  <a:gd name="T19" fmla="*/ 24 h 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9" h="36">
                    <a:moveTo>
                      <a:pt x="29" y="24"/>
                    </a:moveTo>
                    <a:lnTo>
                      <a:pt x="29" y="36"/>
                    </a:lnTo>
                    <a:lnTo>
                      <a:pt x="18" y="36"/>
                    </a:lnTo>
                    <a:lnTo>
                      <a:pt x="6" y="36"/>
                    </a:lnTo>
                    <a:lnTo>
                      <a:pt x="0" y="24"/>
                    </a:lnTo>
                    <a:lnTo>
                      <a:pt x="6" y="6"/>
                    </a:lnTo>
                    <a:lnTo>
                      <a:pt x="18" y="0"/>
                    </a:lnTo>
                    <a:lnTo>
                      <a:pt x="29" y="6"/>
                    </a:lnTo>
                    <a:lnTo>
                      <a:pt x="29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36" name="Freeform 1130">
                <a:extLst>
                  <a:ext uri="{FF2B5EF4-FFF2-40B4-BE49-F238E27FC236}">
                    <a16:creationId xmlns:a16="http://schemas.microsoft.com/office/drawing/2014/main" id="{4BF51D04-6B33-23F1-426F-28A371A3A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2" y="2387"/>
                <a:ext cx="281" cy="300"/>
              </a:xfrm>
              <a:custGeom>
                <a:avLst/>
                <a:gdLst>
                  <a:gd name="T0" fmla="*/ 12 w 281"/>
                  <a:gd name="T1" fmla="*/ 66 h 300"/>
                  <a:gd name="T2" fmla="*/ 12 w 281"/>
                  <a:gd name="T3" fmla="*/ 72 h 300"/>
                  <a:gd name="T4" fmla="*/ 6 w 281"/>
                  <a:gd name="T5" fmla="*/ 90 h 300"/>
                  <a:gd name="T6" fmla="*/ 6 w 281"/>
                  <a:gd name="T7" fmla="*/ 120 h 300"/>
                  <a:gd name="T8" fmla="*/ 0 w 281"/>
                  <a:gd name="T9" fmla="*/ 150 h 300"/>
                  <a:gd name="T10" fmla="*/ 12 w 281"/>
                  <a:gd name="T11" fmla="*/ 222 h 300"/>
                  <a:gd name="T12" fmla="*/ 24 w 281"/>
                  <a:gd name="T13" fmla="*/ 246 h 300"/>
                  <a:gd name="T14" fmla="*/ 42 w 281"/>
                  <a:gd name="T15" fmla="*/ 270 h 300"/>
                  <a:gd name="T16" fmla="*/ 102 w 281"/>
                  <a:gd name="T17" fmla="*/ 294 h 300"/>
                  <a:gd name="T18" fmla="*/ 168 w 281"/>
                  <a:gd name="T19" fmla="*/ 300 h 300"/>
                  <a:gd name="T20" fmla="*/ 227 w 281"/>
                  <a:gd name="T21" fmla="*/ 282 h 300"/>
                  <a:gd name="T22" fmla="*/ 251 w 281"/>
                  <a:gd name="T23" fmla="*/ 264 h 300"/>
                  <a:gd name="T24" fmla="*/ 269 w 281"/>
                  <a:gd name="T25" fmla="*/ 234 h 300"/>
                  <a:gd name="T26" fmla="*/ 281 w 281"/>
                  <a:gd name="T27" fmla="*/ 210 h 300"/>
                  <a:gd name="T28" fmla="*/ 281 w 281"/>
                  <a:gd name="T29" fmla="*/ 174 h 300"/>
                  <a:gd name="T30" fmla="*/ 281 w 281"/>
                  <a:gd name="T31" fmla="*/ 96 h 300"/>
                  <a:gd name="T32" fmla="*/ 269 w 281"/>
                  <a:gd name="T33" fmla="*/ 60 h 300"/>
                  <a:gd name="T34" fmla="*/ 269 w 281"/>
                  <a:gd name="T35" fmla="*/ 30 h 300"/>
                  <a:gd name="T36" fmla="*/ 263 w 281"/>
                  <a:gd name="T37" fmla="*/ 6 h 300"/>
                  <a:gd name="T38" fmla="*/ 263 w 281"/>
                  <a:gd name="T39" fmla="*/ 0 h 300"/>
                  <a:gd name="T40" fmla="*/ 251 w 281"/>
                  <a:gd name="T41" fmla="*/ 0 h 300"/>
                  <a:gd name="T42" fmla="*/ 227 w 281"/>
                  <a:gd name="T43" fmla="*/ 0 h 300"/>
                  <a:gd name="T44" fmla="*/ 191 w 281"/>
                  <a:gd name="T45" fmla="*/ 0 h 300"/>
                  <a:gd name="T46" fmla="*/ 144 w 281"/>
                  <a:gd name="T47" fmla="*/ 0 h 300"/>
                  <a:gd name="T48" fmla="*/ 102 w 281"/>
                  <a:gd name="T49" fmla="*/ 12 h 300"/>
                  <a:gd name="T50" fmla="*/ 60 w 281"/>
                  <a:gd name="T51" fmla="*/ 24 h 300"/>
                  <a:gd name="T52" fmla="*/ 30 w 281"/>
                  <a:gd name="T53" fmla="*/ 42 h 300"/>
                  <a:gd name="T54" fmla="*/ 12 w 281"/>
                  <a:gd name="T55" fmla="*/ 66 h 300"/>
                  <a:gd name="T56" fmla="*/ 12 w 281"/>
                  <a:gd name="T57" fmla="*/ 66 h 30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81" h="300">
                    <a:moveTo>
                      <a:pt x="12" y="66"/>
                    </a:moveTo>
                    <a:lnTo>
                      <a:pt x="12" y="72"/>
                    </a:lnTo>
                    <a:lnTo>
                      <a:pt x="6" y="90"/>
                    </a:lnTo>
                    <a:lnTo>
                      <a:pt x="6" y="120"/>
                    </a:lnTo>
                    <a:lnTo>
                      <a:pt x="0" y="150"/>
                    </a:lnTo>
                    <a:lnTo>
                      <a:pt x="12" y="222"/>
                    </a:lnTo>
                    <a:lnTo>
                      <a:pt x="24" y="246"/>
                    </a:lnTo>
                    <a:lnTo>
                      <a:pt x="42" y="270"/>
                    </a:lnTo>
                    <a:lnTo>
                      <a:pt x="102" y="294"/>
                    </a:lnTo>
                    <a:lnTo>
                      <a:pt x="168" y="300"/>
                    </a:lnTo>
                    <a:lnTo>
                      <a:pt x="227" y="282"/>
                    </a:lnTo>
                    <a:lnTo>
                      <a:pt x="251" y="264"/>
                    </a:lnTo>
                    <a:lnTo>
                      <a:pt x="269" y="234"/>
                    </a:lnTo>
                    <a:lnTo>
                      <a:pt x="281" y="210"/>
                    </a:lnTo>
                    <a:lnTo>
                      <a:pt x="281" y="174"/>
                    </a:lnTo>
                    <a:lnTo>
                      <a:pt x="281" y="96"/>
                    </a:lnTo>
                    <a:lnTo>
                      <a:pt x="269" y="60"/>
                    </a:lnTo>
                    <a:lnTo>
                      <a:pt x="269" y="30"/>
                    </a:lnTo>
                    <a:lnTo>
                      <a:pt x="263" y="6"/>
                    </a:lnTo>
                    <a:lnTo>
                      <a:pt x="263" y="0"/>
                    </a:lnTo>
                    <a:lnTo>
                      <a:pt x="251" y="0"/>
                    </a:lnTo>
                    <a:lnTo>
                      <a:pt x="227" y="0"/>
                    </a:lnTo>
                    <a:lnTo>
                      <a:pt x="191" y="0"/>
                    </a:lnTo>
                    <a:lnTo>
                      <a:pt x="144" y="0"/>
                    </a:lnTo>
                    <a:lnTo>
                      <a:pt x="102" y="12"/>
                    </a:lnTo>
                    <a:lnTo>
                      <a:pt x="60" y="24"/>
                    </a:lnTo>
                    <a:lnTo>
                      <a:pt x="30" y="42"/>
                    </a:lnTo>
                    <a:lnTo>
                      <a:pt x="12" y="66"/>
                    </a:lnTo>
                    <a:close/>
                  </a:path>
                </a:pathLst>
              </a:custGeom>
              <a:solidFill>
                <a:srgbClr val="FFE6BE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37" name="Freeform 1131">
                <a:extLst>
                  <a:ext uri="{FF2B5EF4-FFF2-40B4-BE49-F238E27FC236}">
                    <a16:creationId xmlns:a16="http://schemas.microsoft.com/office/drawing/2014/main" id="{2476380F-FAE5-EB43-CA0C-A73450B00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4" y="2405"/>
                <a:ext cx="239" cy="294"/>
              </a:xfrm>
              <a:custGeom>
                <a:avLst/>
                <a:gdLst>
                  <a:gd name="T0" fmla="*/ 6 w 239"/>
                  <a:gd name="T1" fmla="*/ 30 h 294"/>
                  <a:gd name="T2" fmla="*/ 0 w 239"/>
                  <a:gd name="T3" fmla="*/ 54 h 294"/>
                  <a:gd name="T4" fmla="*/ 6 w 239"/>
                  <a:gd name="T5" fmla="*/ 84 h 294"/>
                  <a:gd name="T6" fmla="*/ 6 w 239"/>
                  <a:gd name="T7" fmla="*/ 114 h 294"/>
                  <a:gd name="T8" fmla="*/ 6 w 239"/>
                  <a:gd name="T9" fmla="*/ 132 h 294"/>
                  <a:gd name="T10" fmla="*/ 12 w 239"/>
                  <a:gd name="T11" fmla="*/ 168 h 294"/>
                  <a:gd name="T12" fmla="*/ 17 w 239"/>
                  <a:gd name="T13" fmla="*/ 216 h 294"/>
                  <a:gd name="T14" fmla="*/ 29 w 239"/>
                  <a:gd name="T15" fmla="*/ 258 h 294"/>
                  <a:gd name="T16" fmla="*/ 41 w 239"/>
                  <a:gd name="T17" fmla="*/ 276 h 294"/>
                  <a:gd name="T18" fmla="*/ 53 w 239"/>
                  <a:gd name="T19" fmla="*/ 282 h 294"/>
                  <a:gd name="T20" fmla="*/ 83 w 239"/>
                  <a:gd name="T21" fmla="*/ 294 h 294"/>
                  <a:gd name="T22" fmla="*/ 131 w 239"/>
                  <a:gd name="T23" fmla="*/ 294 h 294"/>
                  <a:gd name="T24" fmla="*/ 179 w 239"/>
                  <a:gd name="T25" fmla="*/ 294 h 294"/>
                  <a:gd name="T26" fmla="*/ 221 w 239"/>
                  <a:gd name="T27" fmla="*/ 276 h 294"/>
                  <a:gd name="T28" fmla="*/ 233 w 239"/>
                  <a:gd name="T29" fmla="*/ 258 h 294"/>
                  <a:gd name="T30" fmla="*/ 239 w 239"/>
                  <a:gd name="T31" fmla="*/ 222 h 294"/>
                  <a:gd name="T32" fmla="*/ 233 w 239"/>
                  <a:gd name="T33" fmla="*/ 180 h 294"/>
                  <a:gd name="T34" fmla="*/ 233 w 239"/>
                  <a:gd name="T35" fmla="*/ 126 h 294"/>
                  <a:gd name="T36" fmla="*/ 221 w 239"/>
                  <a:gd name="T37" fmla="*/ 84 h 294"/>
                  <a:gd name="T38" fmla="*/ 215 w 239"/>
                  <a:gd name="T39" fmla="*/ 42 h 294"/>
                  <a:gd name="T40" fmla="*/ 209 w 239"/>
                  <a:gd name="T41" fmla="*/ 12 h 294"/>
                  <a:gd name="T42" fmla="*/ 203 w 239"/>
                  <a:gd name="T43" fmla="*/ 0 h 294"/>
                  <a:gd name="T44" fmla="*/ 191 w 239"/>
                  <a:gd name="T45" fmla="*/ 0 h 294"/>
                  <a:gd name="T46" fmla="*/ 167 w 239"/>
                  <a:gd name="T47" fmla="*/ 0 h 294"/>
                  <a:gd name="T48" fmla="*/ 137 w 239"/>
                  <a:gd name="T49" fmla="*/ 6 h 294"/>
                  <a:gd name="T50" fmla="*/ 101 w 239"/>
                  <a:gd name="T51" fmla="*/ 12 h 294"/>
                  <a:gd name="T52" fmla="*/ 65 w 239"/>
                  <a:gd name="T53" fmla="*/ 18 h 294"/>
                  <a:gd name="T54" fmla="*/ 35 w 239"/>
                  <a:gd name="T55" fmla="*/ 24 h 294"/>
                  <a:gd name="T56" fmla="*/ 12 w 239"/>
                  <a:gd name="T57" fmla="*/ 30 h 294"/>
                  <a:gd name="T58" fmla="*/ 6 w 239"/>
                  <a:gd name="T59" fmla="*/ 30 h 294"/>
                  <a:gd name="T60" fmla="*/ 6 w 239"/>
                  <a:gd name="T61" fmla="*/ 30 h 29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239" h="294">
                    <a:moveTo>
                      <a:pt x="6" y="30"/>
                    </a:moveTo>
                    <a:lnTo>
                      <a:pt x="0" y="54"/>
                    </a:lnTo>
                    <a:lnTo>
                      <a:pt x="6" y="84"/>
                    </a:lnTo>
                    <a:lnTo>
                      <a:pt x="6" y="114"/>
                    </a:lnTo>
                    <a:lnTo>
                      <a:pt x="6" y="132"/>
                    </a:lnTo>
                    <a:lnTo>
                      <a:pt x="12" y="168"/>
                    </a:lnTo>
                    <a:lnTo>
                      <a:pt x="17" y="216"/>
                    </a:lnTo>
                    <a:lnTo>
                      <a:pt x="29" y="258"/>
                    </a:lnTo>
                    <a:lnTo>
                      <a:pt x="41" y="276"/>
                    </a:lnTo>
                    <a:lnTo>
                      <a:pt x="53" y="282"/>
                    </a:lnTo>
                    <a:lnTo>
                      <a:pt x="83" y="294"/>
                    </a:lnTo>
                    <a:lnTo>
                      <a:pt x="131" y="294"/>
                    </a:lnTo>
                    <a:lnTo>
                      <a:pt x="179" y="294"/>
                    </a:lnTo>
                    <a:lnTo>
                      <a:pt x="221" y="276"/>
                    </a:lnTo>
                    <a:lnTo>
                      <a:pt x="233" y="258"/>
                    </a:lnTo>
                    <a:lnTo>
                      <a:pt x="239" y="222"/>
                    </a:lnTo>
                    <a:lnTo>
                      <a:pt x="233" y="180"/>
                    </a:lnTo>
                    <a:lnTo>
                      <a:pt x="233" y="126"/>
                    </a:lnTo>
                    <a:lnTo>
                      <a:pt x="221" y="84"/>
                    </a:lnTo>
                    <a:lnTo>
                      <a:pt x="215" y="42"/>
                    </a:lnTo>
                    <a:lnTo>
                      <a:pt x="209" y="12"/>
                    </a:lnTo>
                    <a:lnTo>
                      <a:pt x="203" y="0"/>
                    </a:lnTo>
                    <a:lnTo>
                      <a:pt x="191" y="0"/>
                    </a:lnTo>
                    <a:lnTo>
                      <a:pt x="167" y="0"/>
                    </a:lnTo>
                    <a:lnTo>
                      <a:pt x="137" y="6"/>
                    </a:lnTo>
                    <a:lnTo>
                      <a:pt x="101" y="12"/>
                    </a:lnTo>
                    <a:lnTo>
                      <a:pt x="65" y="18"/>
                    </a:lnTo>
                    <a:lnTo>
                      <a:pt x="35" y="24"/>
                    </a:lnTo>
                    <a:lnTo>
                      <a:pt x="12" y="30"/>
                    </a:lnTo>
                    <a:lnTo>
                      <a:pt x="6" y="30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38" name="Freeform 1132">
                <a:extLst>
                  <a:ext uri="{FF2B5EF4-FFF2-40B4-BE49-F238E27FC236}">
                    <a16:creationId xmlns:a16="http://schemas.microsoft.com/office/drawing/2014/main" id="{0EE3F906-B188-AAFE-CA10-A26B05BBD1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2" y="2537"/>
                <a:ext cx="6" cy="48"/>
              </a:xfrm>
              <a:custGeom>
                <a:avLst/>
                <a:gdLst>
                  <a:gd name="T0" fmla="*/ 6 w 6"/>
                  <a:gd name="T1" fmla="*/ 0 h 48"/>
                  <a:gd name="T2" fmla="*/ 6 w 6"/>
                  <a:gd name="T3" fmla="*/ 18 h 48"/>
                  <a:gd name="T4" fmla="*/ 0 w 6"/>
                  <a:gd name="T5" fmla="*/ 24 h 48"/>
                  <a:gd name="T6" fmla="*/ 0 w 6"/>
                  <a:gd name="T7" fmla="*/ 36 h 48"/>
                  <a:gd name="T8" fmla="*/ 6 w 6"/>
                  <a:gd name="T9" fmla="*/ 48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" h="48">
                    <a:moveTo>
                      <a:pt x="6" y="0"/>
                    </a:moveTo>
                    <a:lnTo>
                      <a:pt x="6" y="18"/>
                    </a:lnTo>
                    <a:lnTo>
                      <a:pt x="0" y="24"/>
                    </a:lnTo>
                    <a:lnTo>
                      <a:pt x="0" y="36"/>
                    </a:lnTo>
                    <a:lnTo>
                      <a:pt x="6" y="4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39" name="Freeform 1133">
                <a:extLst>
                  <a:ext uri="{FF2B5EF4-FFF2-40B4-BE49-F238E27FC236}">
                    <a16:creationId xmlns:a16="http://schemas.microsoft.com/office/drawing/2014/main" id="{6140C4AD-06EF-1813-2A81-12E65F24DF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4" y="2627"/>
                <a:ext cx="48" cy="6"/>
              </a:xfrm>
              <a:custGeom>
                <a:avLst/>
                <a:gdLst>
                  <a:gd name="T0" fmla="*/ 0 w 48"/>
                  <a:gd name="T1" fmla="*/ 6 h 6"/>
                  <a:gd name="T2" fmla="*/ 6 w 48"/>
                  <a:gd name="T3" fmla="*/ 6 h 6"/>
                  <a:gd name="T4" fmla="*/ 24 w 48"/>
                  <a:gd name="T5" fmla="*/ 0 h 6"/>
                  <a:gd name="T6" fmla="*/ 42 w 48"/>
                  <a:gd name="T7" fmla="*/ 0 h 6"/>
                  <a:gd name="T8" fmla="*/ 48 w 48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" h="6">
                    <a:moveTo>
                      <a:pt x="0" y="6"/>
                    </a:moveTo>
                    <a:lnTo>
                      <a:pt x="6" y="6"/>
                    </a:lnTo>
                    <a:lnTo>
                      <a:pt x="24" y="0"/>
                    </a:lnTo>
                    <a:lnTo>
                      <a:pt x="42" y="0"/>
                    </a:lnTo>
                    <a:lnTo>
                      <a:pt x="48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40" name="Freeform 1134">
                <a:extLst>
                  <a:ext uri="{FF2B5EF4-FFF2-40B4-BE49-F238E27FC236}">
                    <a16:creationId xmlns:a16="http://schemas.microsoft.com/office/drawing/2014/main" id="{9AFBAFA6-1FE0-8D5F-BCBF-4AEEE972B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6" y="2489"/>
                <a:ext cx="30" cy="36"/>
              </a:xfrm>
              <a:custGeom>
                <a:avLst/>
                <a:gdLst>
                  <a:gd name="T0" fmla="*/ 30 w 30"/>
                  <a:gd name="T1" fmla="*/ 18 h 36"/>
                  <a:gd name="T2" fmla="*/ 24 w 30"/>
                  <a:gd name="T3" fmla="*/ 36 h 36"/>
                  <a:gd name="T4" fmla="*/ 12 w 30"/>
                  <a:gd name="T5" fmla="*/ 36 h 36"/>
                  <a:gd name="T6" fmla="*/ 0 w 30"/>
                  <a:gd name="T7" fmla="*/ 36 h 36"/>
                  <a:gd name="T8" fmla="*/ 0 w 30"/>
                  <a:gd name="T9" fmla="*/ 18 h 36"/>
                  <a:gd name="T10" fmla="*/ 0 w 30"/>
                  <a:gd name="T11" fmla="*/ 6 h 36"/>
                  <a:gd name="T12" fmla="*/ 12 w 30"/>
                  <a:gd name="T13" fmla="*/ 0 h 36"/>
                  <a:gd name="T14" fmla="*/ 24 w 30"/>
                  <a:gd name="T15" fmla="*/ 6 h 36"/>
                  <a:gd name="T16" fmla="*/ 30 w 30"/>
                  <a:gd name="T17" fmla="*/ 18 h 36"/>
                  <a:gd name="T18" fmla="*/ 30 w 30"/>
                  <a:gd name="T19" fmla="*/ 18 h 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" h="36">
                    <a:moveTo>
                      <a:pt x="30" y="18"/>
                    </a:moveTo>
                    <a:lnTo>
                      <a:pt x="24" y="36"/>
                    </a:lnTo>
                    <a:lnTo>
                      <a:pt x="12" y="36"/>
                    </a:lnTo>
                    <a:lnTo>
                      <a:pt x="0" y="36"/>
                    </a:lnTo>
                    <a:lnTo>
                      <a:pt x="0" y="18"/>
                    </a:lnTo>
                    <a:lnTo>
                      <a:pt x="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41" name="Freeform 1135">
                <a:extLst>
                  <a:ext uri="{FF2B5EF4-FFF2-40B4-BE49-F238E27FC236}">
                    <a16:creationId xmlns:a16="http://schemas.microsoft.com/office/drawing/2014/main" id="{F3F76392-589D-C9C0-39EC-87913933A4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2489"/>
                <a:ext cx="30" cy="36"/>
              </a:xfrm>
              <a:custGeom>
                <a:avLst/>
                <a:gdLst>
                  <a:gd name="T0" fmla="*/ 30 w 30"/>
                  <a:gd name="T1" fmla="*/ 18 h 36"/>
                  <a:gd name="T2" fmla="*/ 24 w 30"/>
                  <a:gd name="T3" fmla="*/ 30 h 36"/>
                  <a:gd name="T4" fmla="*/ 12 w 30"/>
                  <a:gd name="T5" fmla="*/ 36 h 36"/>
                  <a:gd name="T6" fmla="*/ 6 w 30"/>
                  <a:gd name="T7" fmla="*/ 30 h 36"/>
                  <a:gd name="T8" fmla="*/ 0 w 30"/>
                  <a:gd name="T9" fmla="*/ 18 h 36"/>
                  <a:gd name="T10" fmla="*/ 6 w 30"/>
                  <a:gd name="T11" fmla="*/ 6 h 36"/>
                  <a:gd name="T12" fmla="*/ 12 w 30"/>
                  <a:gd name="T13" fmla="*/ 0 h 36"/>
                  <a:gd name="T14" fmla="*/ 24 w 30"/>
                  <a:gd name="T15" fmla="*/ 6 h 36"/>
                  <a:gd name="T16" fmla="*/ 30 w 30"/>
                  <a:gd name="T17" fmla="*/ 18 h 36"/>
                  <a:gd name="T18" fmla="*/ 30 w 30"/>
                  <a:gd name="T19" fmla="*/ 18 h 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" h="36">
                    <a:moveTo>
                      <a:pt x="30" y="18"/>
                    </a:moveTo>
                    <a:lnTo>
                      <a:pt x="24" y="30"/>
                    </a:lnTo>
                    <a:lnTo>
                      <a:pt x="12" y="36"/>
                    </a:lnTo>
                    <a:lnTo>
                      <a:pt x="6" y="30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42" name="Freeform 1136">
                <a:extLst>
                  <a:ext uri="{FF2B5EF4-FFF2-40B4-BE49-F238E27FC236}">
                    <a16:creationId xmlns:a16="http://schemas.microsoft.com/office/drawing/2014/main" id="{60C6396C-A45E-0D03-8A8D-09F98C323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0" y="2255"/>
                <a:ext cx="239" cy="204"/>
              </a:xfrm>
              <a:custGeom>
                <a:avLst/>
                <a:gdLst>
                  <a:gd name="T0" fmla="*/ 239 w 239"/>
                  <a:gd name="T1" fmla="*/ 12 h 204"/>
                  <a:gd name="T2" fmla="*/ 203 w 239"/>
                  <a:gd name="T3" fmla="*/ 6 h 204"/>
                  <a:gd name="T4" fmla="*/ 161 w 239"/>
                  <a:gd name="T5" fmla="*/ 0 h 204"/>
                  <a:gd name="T6" fmla="*/ 108 w 239"/>
                  <a:gd name="T7" fmla="*/ 6 h 204"/>
                  <a:gd name="T8" fmla="*/ 72 w 239"/>
                  <a:gd name="T9" fmla="*/ 18 h 204"/>
                  <a:gd name="T10" fmla="*/ 42 w 239"/>
                  <a:gd name="T11" fmla="*/ 42 h 204"/>
                  <a:gd name="T12" fmla="*/ 18 w 239"/>
                  <a:gd name="T13" fmla="*/ 72 h 204"/>
                  <a:gd name="T14" fmla="*/ 6 w 239"/>
                  <a:gd name="T15" fmla="*/ 102 h 204"/>
                  <a:gd name="T16" fmla="*/ 0 w 239"/>
                  <a:gd name="T17" fmla="*/ 120 h 204"/>
                  <a:gd name="T18" fmla="*/ 6 w 239"/>
                  <a:gd name="T19" fmla="*/ 168 h 204"/>
                  <a:gd name="T20" fmla="*/ 12 w 239"/>
                  <a:gd name="T21" fmla="*/ 192 h 204"/>
                  <a:gd name="T22" fmla="*/ 24 w 239"/>
                  <a:gd name="T23" fmla="*/ 204 h 204"/>
                  <a:gd name="T24" fmla="*/ 36 w 239"/>
                  <a:gd name="T25" fmla="*/ 204 h 204"/>
                  <a:gd name="T26" fmla="*/ 48 w 239"/>
                  <a:gd name="T27" fmla="*/ 204 h 204"/>
                  <a:gd name="T28" fmla="*/ 90 w 239"/>
                  <a:gd name="T29" fmla="*/ 204 h 204"/>
                  <a:gd name="T30" fmla="*/ 126 w 239"/>
                  <a:gd name="T31" fmla="*/ 198 h 204"/>
                  <a:gd name="T32" fmla="*/ 138 w 239"/>
                  <a:gd name="T33" fmla="*/ 192 h 204"/>
                  <a:gd name="T34" fmla="*/ 144 w 239"/>
                  <a:gd name="T35" fmla="*/ 192 h 204"/>
                  <a:gd name="T36" fmla="*/ 239 w 239"/>
                  <a:gd name="T37" fmla="*/ 12 h 20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39" h="204">
                    <a:moveTo>
                      <a:pt x="239" y="12"/>
                    </a:moveTo>
                    <a:lnTo>
                      <a:pt x="203" y="6"/>
                    </a:lnTo>
                    <a:lnTo>
                      <a:pt x="161" y="0"/>
                    </a:lnTo>
                    <a:lnTo>
                      <a:pt x="108" y="6"/>
                    </a:lnTo>
                    <a:lnTo>
                      <a:pt x="72" y="18"/>
                    </a:lnTo>
                    <a:lnTo>
                      <a:pt x="42" y="42"/>
                    </a:lnTo>
                    <a:lnTo>
                      <a:pt x="18" y="72"/>
                    </a:lnTo>
                    <a:lnTo>
                      <a:pt x="6" y="102"/>
                    </a:lnTo>
                    <a:lnTo>
                      <a:pt x="0" y="120"/>
                    </a:lnTo>
                    <a:lnTo>
                      <a:pt x="6" y="168"/>
                    </a:lnTo>
                    <a:lnTo>
                      <a:pt x="12" y="192"/>
                    </a:lnTo>
                    <a:lnTo>
                      <a:pt x="24" y="204"/>
                    </a:lnTo>
                    <a:lnTo>
                      <a:pt x="36" y="204"/>
                    </a:lnTo>
                    <a:lnTo>
                      <a:pt x="48" y="204"/>
                    </a:lnTo>
                    <a:lnTo>
                      <a:pt x="90" y="204"/>
                    </a:lnTo>
                    <a:lnTo>
                      <a:pt x="126" y="198"/>
                    </a:lnTo>
                    <a:lnTo>
                      <a:pt x="138" y="192"/>
                    </a:lnTo>
                    <a:lnTo>
                      <a:pt x="144" y="192"/>
                    </a:lnTo>
                    <a:lnTo>
                      <a:pt x="239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43" name="Freeform 1137">
                <a:extLst>
                  <a:ext uri="{FF2B5EF4-FFF2-40B4-BE49-F238E27FC236}">
                    <a16:creationId xmlns:a16="http://schemas.microsoft.com/office/drawing/2014/main" id="{856273FE-559B-4734-44FE-6BA4EE36E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1" y="2369"/>
                <a:ext cx="311" cy="366"/>
              </a:xfrm>
              <a:custGeom>
                <a:avLst/>
                <a:gdLst>
                  <a:gd name="T0" fmla="*/ 12 w 311"/>
                  <a:gd name="T1" fmla="*/ 60 h 366"/>
                  <a:gd name="T2" fmla="*/ 12 w 311"/>
                  <a:gd name="T3" fmla="*/ 66 h 366"/>
                  <a:gd name="T4" fmla="*/ 6 w 311"/>
                  <a:gd name="T5" fmla="*/ 78 h 366"/>
                  <a:gd name="T6" fmla="*/ 6 w 311"/>
                  <a:gd name="T7" fmla="*/ 120 h 366"/>
                  <a:gd name="T8" fmla="*/ 6 w 311"/>
                  <a:gd name="T9" fmla="*/ 162 h 366"/>
                  <a:gd name="T10" fmla="*/ 0 w 311"/>
                  <a:gd name="T11" fmla="*/ 180 h 366"/>
                  <a:gd name="T12" fmla="*/ 0 w 311"/>
                  <a:gd name="T13" fmla="*/ 192 h 366"/>
                  <a:gd name="T14" fmla="*/ 6 w 311"/>
                  <a:gd name="T15" fmla="*/ 198 h 366"/>
                  <a:gd name="T16" fmla="*/ 6 w 311"/>
                  <a:gd name="T17" fmla="*/ 216 h 366"/>
                  <a:gd name="T18" fmla="*/ 18 w 311"/>
                  <a:gd name="T19" fmla="*/ 258 h 366"/>
                  <a:gd name="T20" fmla="*/ 36 w 311"/>
                  <a:gd name="T21" fmla="*/ 300 h 366"/>
                  <a:gd name="T22" fmla="*/ 42 w 311"/>
                  <a:gd name="T23" fmla="*/ 318 h 366"/>
                  <a:gd name="T24" fmla="*/ 54 w 311"/>
                  <a:gd name="T25" fmla="*/ 330 h 366"/>
                  <a:gd name="T26" fmla="*/ 78 w 311"/>
                  <a:gd name="T27" fmla="*/ 348 h 366"/>
                  <a:gd name="T28" fmla="*/ 101 w 311"/>
                  <a:gd name="T29" fmla="*/ 354 h 366"/>
                  <a:gd name="T30" fmla="*/ 155 w 311"/>
                  <a:gd name="T31" fmla="*/ 366 h 366"/>
                  <a:gd name="T32" fmla="*/ 203 w 311"/>
                  <a:gd name="T33" fmla="*/ 360 h 366"/>
                  <a:gd name="T34" fmla="*/ 233 w 311"/>
                  <a:gd name="T35" fmla="*/ 354 h 366"/>
                  <a:gd name="T36" fmla="*/ 263 w 311"/>
                  <a:gd name="T37" fmla="*/ 330 h 366"/>
                  <a:gd name="T38" fmla="*/ 287 w 311"/>
                  <a:gd name="T39" fmla="*/ 300 h 366"/>
                  <a:gd name="T40" fmla="*/ 305 w 311"/>
                  <a:gd name="T41" fmla="*/ 270 h 366"/>
                  <a:gd name="T42" fmla="*/ 311 w 311"/>
                  <a:gd name="T43" fmla="*/ 258 h 366"/>
                  <a:gd name="T44" fmla="*/ 311 w 311"/>
                  <a:gd name="T45" fmla="*/ 252 h 366"/>
                  <a:gd name="T46" fmla="*/ 287 w 311"/>
                  <a:gd name="T47" fmla="*/ 174 h 366"/>
                  <a:gd name="T48" fmla="*/ 275 w 311"/>
                  <a:gd name="T49" fmla="*/ 108 h 366"/>
                  <a:gd name="T50" fmla="*/ 263 w 311"/>
                  <a:gd name="T51" fmla="*/ 66 h 366"/>
                  <a:gd name="T52" fmla="*/ 257 w 311"/>
                  <a:gd name="T53" fmla="*/ 30 h 366"/>
                  <a:gd name="T54" fmla="*/ 245 w 311"/>
                  <a:gd name="T55" fmla="*/ 18 h 366"/>
                  <a:gd name="T56" fmla="*/ 245 w 311"/>
                  <a:gd name="T57" fmla="*/ 6 h 366"/>
                  <a:gd name="T58" fmla="*/ 245 w 311"/>
                  <a:gd name="T59" fmla="*/ 0 h 366"/>
                  <a:gd name="T60" fmla="*/ 12 w 311"/>
                  <a:gd name="T61" fmla="*/ 60 h 36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311" h="366">
                    <a:moveTo>
                      <a:pt x="12" y="60"/>
                    </a:moveTo>
                    <a:lnTo>
                      <a:pt x="12" y="66"/>
                    </a:lnTo>
                    <a:lnTo>
                      <a:pt x="6" y="78"/>
                    </a:lnTo>
                    <a:lnTo>
                      <a:pt x="6" y="120"/>
                    </a:lnTo>
                    <a:lnTo>
                      <a:pt x="6" y="162"/>
                    </a:lnTo>
                    <a:lnTo>
                      <a:pt x="0" y="180"/>
                    </a:lnTo>
                    <a:lnTo>
                      <a:pt x="0" y="192"/>
                    </a:lnTo>
                    <a:lnTo>
                      <a:pt x="6" y="198"/>
                    </a:lnTo>
                    <a:lnTo>
                      <a:pt x="6" y="216"/>
                    </a:lnTo>
                    <a:lnTo>
                      <a:pt x="18" y="258"/>
                    </a:lnTo>
                    <a:lnTo>
                      <a:pt x="36" y="300"/>
                    </a:lnTo>
                    <a:lnTo>
                      <a:pt x="42" y="318"/>
                    </a:lnTo>
                    <a:lnTo>
                      <a:pt x="54" y="330"/>
                    </a:lnTo>
                    <a:lnTo>
                      <a:pt x="78" y="348"/>
                    </a:lnTo>
                    <a:lnTo>
                      <a:pt x="101" y="354"/>
                    </a:lnTo>
                    <a:lnTo>
                      <a:pt x="155" y="366"/>
                    </a:lnTo>
                    <a:lnTo>
                      <a:pt x="203" y="360"/>
                    </a:lnTo>
                    <a:lnTo>
                      <a:pt x="233" y="354"/>
                    </a:lnTo>
                    <a:lnTo>
                      <a:pt x="263" y="330"/>
                    </a:lnTo>
                    <a:lnTo>
                      <a:pt x="287" y="300"/>
                    </a:lnTo>
                    <a:lnTo>
                      <a:pt x="305" y="270"/>
                    </a:lnTo>
                    <a:lnTo>
                      <a:pt x="311" y="258"/>
                    </a:lnTo>
                    <a:lnTo>
                      <a:pt x="311" y="252"/>
                    </a:lnTo>
                    <a:lnTo>
                      <a:pt x="287" y="174"/>
                    </a:lnTo>
                    <a:lnTo>
                      <a:pt x="275" y="108"/>
                    </a:lnTo>
                    <a:lnTo>
                      <a:pt x="263" y="66"/>
                    </a:lnTo>
                    <a:lnTo>
                      <a:pt x="257" y="30"/>
                    </a:lnTo>
                    <a:lnTo>
                      <a:pt x="245" y="18"/>
                    </a:lnTo>
                    <a:lnTo>
                      <a:pt x="245" y="6"/>
                    </a:lnTo>
                    <a:lnTo>
                      <a:pt x="245" y="0"/>
                    </a:lnTo>
                    <a:lnTo>
                      <a:pt x="12" y="60"/>
                    </a:lnTo>
                    <a:close/>
                  </a:path>
                </a:pathLst>
              </a:custGeom>
              <a:solidFill>
                <a:srgbClr val="FFE6BE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44" name="Freeform 1138">
                <a:extLst>
                  <a:ext uri="{FF2B5EF4-FFF2-40B4-BE49-F238E27FC236}">
                    <a16:creationId xmlns:a16="http://schemas.microsoft.com/office/drawing/2014/main" id="{A9B368A4-5468-CCC1-AE4A-89DE937CF1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2495"/>
                <a:ext cx="48" cy="30"/>
              </a:xfrm>
              <a:custGeom>
                <a:avLst/>
                <a:gdLst>
                  <a:gd name="T0" fmla="*/ 48 w 48"/>
                  <a:gd name="T1" fmla="*/ 18 h 30"/>
                  <a:gd name="T2" fmla="*/ 36 w 48"/>
                  <a:gd name="T3" fmla="*/ 24 h 30"/>
                  <a:gd name="T4" fmla="*/ 24 w 48"/>
                  <a:gd name="T5" fmla="*/ 30 h 30"/>
                  <a:gd name="T6" fmla="*/ 12 w 48"/>
                  <a:gd name="T7" fmla="*/ 24 h 30"/>
                  <a:gd name="T8" fmla="*/ 0 w 48"/>
                  <a:gd name="T9" fmla="*/ 18 h 30"/>
                  <a:gd name="T10" fmla="*/ 12 w 48"/>
                  <a:gd name="T11" fmla="*/ 6 h 30"/>
                  <a:gd name="T12" fmla="*/ 24 w 48"/>
                  <a:gd name="T13" fmla="*/ 0 h 30"/>
                  <a:gd name="T14" fmla="*/ 36 w 48"/>
                  <a:gd name="T15" fmla="*/ 6 h 30"/>
                  <a:gd name="T16" fmla="*/ 48 w 48"/>
                  <a:gd name="T17" fmla="*/ 18 h 30"/>
                  <a:gd name="T18" fmla="*/ 48 w 48"/>
                  <a:gd name="T19" fmla="*/ 18 h 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8" h="30">
                    <a:moveTo>
                      <a:pt x="48" y="18"/>
                    </a:moveTo>
                    <a:lnTo>
                      <a:pt x="36" y="24"/>
                    </a:lnTo>
                    <a:lnTo>
                      <a:pt x="24" y="30"/>
                    </a:lnTo>
                    <a:lnTo>
                      <a:pt x="12" y="24"/>
                    </a:lnTo>
                    <a:lnTo>
                      <a:pt x="0" y="18"/>
                    </a:lnTo>
                    <a:lnTo>
                      <a:pt x="12" y="6"/>
                    </a:lnTo>
                    <a:lnTo>
                      <a:pt x="24" y="0"/>
                    </a:lnTo>
                    <a:lnTo>
                      <a:pt x="36" y="6"/>
                    </a:lnTo>
                    <a:lnTo>
                      <a:pt x="48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45" name="Freeform 1139">
                <a:extLst>
                  <a:ext uri="{FF2B5EF4-FFF2-40B4-BE49-F238E27FC236}">
                    <a16:creationId xmlns:a16="http://schemas.microsoft.com/office/drawing/2014/main" id="{768C17FB-D3BF-07D2-15B0-2C61D5B29D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8" y="2495"/>
                <a:ext cx="42" cy="30"/>
              </a:xfrm>
              <a:custGeom>
                <a:avLst/>
                <a:gdLst>
                  <a:gd name="T0" fmla="*/ 42 w 42"/>
                  <a:gd name="T1" fmla="*/ 18 h 30"/>
                  <a:gd name="T2" fmla="*/ 36 w 42"/>
                  <a:gd name="T3" fmla="*/ 24 h 30"/>
                  <a:gd name="T4" fmla="*/ 18 w 42"/>
                  <a:gd name="T5" fmla="*/ 30 h 30"/>
                  <a:gd name="T6" fmla="*/ 6 w 42"/>
                  <a:gd name="T7" fmla="*/ 24 h 30"/>
                  <a:gd name="T8" fmla="*/ 0 w 42"/>
                  <a:gd name="T9" fmla="*/ 18 h 30"/>
                  <a:gd name="T10" fmla="*/ 6 w 42"/>
                  <a:gd name="T11" fmla="*/ 6 h 30"/>
                  <a:gd name="T12" fmla="*/ 18 w 42"/>
                  <a:gd name="T13" fmla="*/ 0 h 30"/>
                  <a:gd name="T14" fmla="*/ 36 w 42"/>
                  <a:gd name="T15" fmla="*/ 6 h 30"/>
                  <a:gd name="T16" fmla="*/ 42 w 42"/>
                  <a:gd name="T17" fmla="*/ 18 h 30"/>
                  <a:gd name="T18" fmla="*/ 42 w 42"/>
                  <a:gd name="T19" fmla="*/ 18 h 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2" h="30">
                    <a:moveTo>
                      <a:pt x="42" y="18"/>
                    </a:moveTo>
                    <a:lnTo>
                      <a:pt x="36" y="24"/>
                    </a:lnTo>
                    <a:lnTo>
                      <a:pt x="18" y="30"/>
                    </a:lnTo>
                    <a:lnTo>
                      <a:pt x="6" y="24"/>
                    </a:lnTo>
                    <a:lnTo>
                      <a:pt x="0" y="18"/>
                    </a:lnTo>
                    <a:lnTo>
                      <a:pt x="6" y="6"/>
                    </a:lnTo>
                    <a:lnTo>
                      <a:pt x="18" y="0"/>
                    </a:lnTo>
                    <a:lnTo>
                      <a:pt x="36" y="6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46" name="Freeform 1140">
                <a:extLst>
                  <a:ext uri="{FF2B5EF4-FFF2-40B4-BE49-F238E27FC236}">
                    <a16:creationId xmlns:a16="http://schemas.microsoft.com/office/drawing/2014/main" id="{FB5E2F6C-E14C-B3B8-2DE2-F77297916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2" y="2447"/>
                <a:ext cx="42" cy="1"/>
              </a:xfrm>
              <a:custGeom>
                <a:avLst/>
                <a:gdLst>
                  <a:gd name="T0" fmla="*/ 0 w 42"/>
                  <a:gd name="T1" fmla="*/ 0 h 1"/>
                  <a:gd name="T2" fmla="*/ 0 w 42"/>
                  <a:gd name="T3" fmla="*/ 0 h 1"/>
                  <a:gd name="T4" fmla="*/ 12 w 42"/>
                  <a:gd name="T5" fmla="*/ 0 h 1"/>
                  <a:gd name="T6" fmla="*/ 42 w 42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2" h="1">
                    <a:moveTo>
                      <a:pt x="0" y="0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4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47" name="Freeform 1141">
                <a:extLst>
                  <a:ext uri="{FF2B5EF4-FFF2-40B4-BE49-F238E27FC236}">
                    <a16:creationId xmlns:a16="http://schemas.microsoft.com/office/drawing/2014/main" id="{B7C29533-FF3D-66D4-90E2-6AC5F7E78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7" y="2435"/>
                <a:ext cx="42" cy="12"/>
              </a:xfrm>
              <a:custGeom>
                <a:avLst/>
                <a:gdLst>
                  <a:gd name="T0" fmla="*/ 42 w 42"/>
                  <a:gd name="T1" fmla="*/ 12 h 12"/>
                  <a:gd name="T2" fmla="*/ 36 w 42"/>
                  <a:gd name="T3" fmla="*/ 6 h 12"/>
                  <a:gd name="T4" fmla="*/ 24 w 42"/>
                  <a:gd name="T5" fmla="*/ 6 h 12"/>
                  <a:gd name="T6" fmla="*/ 0 w 42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2" h="12">
                    <a:moveTo>
                      <a:pt x="42" y="12"/>
                    </a:moveTo>
                    <a:lnTo>
                      <a:pt x="36" y="6"/>
                    </a:lnTo>
                    <a:lnTo>
                      <a:pt x="24" y="6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48" name="Freeform 1142">
                <a:extLst>
                  <a:ext uri="{FF2B5EF4-FFF2-40B4-BE49-F238E27FC236}">
                    <a16:creationId xmlns:a16="http://schemas.microsoft.com/office/drawing/2014/main" id="{2A0B38E0-2956-D6EE-EF0C-FEECC7891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2477"/>
                <a:ext cx="30" cy="144"/>
              </a:xfrm>
              <a:custGeom>
                <a:avLst/>
                <a:gdLst>
                  <a:gd name="T0" fmla="*/ 30 w 30"/>
                  <a:gd name="T1" fmla="*/ 0 h 144"/>
                  <a:gd name="T2" fmla="*/ 24 w 30"/>
                  <a:gd name="T3" fmla="*/ 24 h 144"/>
                  <a:gd name="T4" fmla="*/ 12 w 30"/>
                  <a:gd name="T5" fmla="*/ 54 h 144"/>
                  <a:gd name="T6" fmla="*/ 0 w 30"/>
                  <a:gd name="T7" fmla="*/ 84 h 144"/>
                  <a:gd name="T8" fmla="*/ 0 w 30"/>
                  <a:gd name="T9" fmla="*/ 96 h 144"/>
                  <a:gd name="T10" fmla="*/ 0 w 30"/>
                  <a:gd name="T11" fmla="*/ 102 h 144"/>
                  <a:gd name="T12" fmla="*/ 12 w 30"/>
                  <a:gd name="T13" fmla="*/ 126 h 144"/>
                  <a:gd name="T14" fmla="*/ 18 w 30"/>
                  <a:gd name="T15" fmla="*/ 144 h 144"/>
                  <a:gd name="T16" fmla="*/ 24 w 30"/>
                  <a:gd name="T17" fmla="*/ 144 h 144"/>
                  <a:gd name="T18" fmla="*/ 24 w 30"/>
                  <a:gd name="T19" fmla="*/ 144 h 1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" h="144">
                    <a:moveTo>
                      <a:pt x="30" y="0"/>
                    </a:moveTo>
                    <a:lnTo>
                      <a:pt x="24" y="24"/>
                    </a:lnTo>
                    <a:lnTo>
                      <a:pt x="12" y="54"/>
                    </a:lnTo>
                    <a:lnTo>
                      <a:pt x="0" y="84"/>
                    </a:lnTo>
                    <a:lnTo>
                      <a:pt x="0" y="96"/>
                    </a:lnTo>
                    <a:lnTo>
                      <a:pt x="0" y="102"/>
                    </a:lnTo>
                    <a:lnTo>
                      <a:pt x="12" y="126"/>
                    </a:lnTo>
                    <a:lnTo>
                      <a:pt x="18" y="144"/>
                    </a:lnTo>
                    <a:lnTo>
                      <a:pt x="24" y="144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49" name="Freeform 1143">
                <a:extLst>
                  <a:ext uri="{FF2B5EF4-FFF2-40B4-BE49-F238E27FC236}">
                    <a16:creationId xmlns:a16="http://schemas.microsoft.com/office/drawing/2014/main" id="{B49CA3F3-232D-D031-9B5C-30DD02302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1" y="2639"/>
                <a:ext cx="89" cy="6"/>
              </a:xfrm>
              <a:custGeom>
                <a:avLst/>
                <a:gdLst>
                  <a:gd name="T0" fmla="*/ 0 w 89"/>
                  <a:gd name="T1" fmla="*/ 6 h 6"/>
                  <a:gd name="T2" fmla="*/ 12 w 89"/>
                  <a:gd name="T3" fmla="*/ 0 h 6"/>
                  <a:gd name="T4" fmla="*/ 35 w 89"/>
                  <a:gd name="T5" fmla="*/ 0 h 6"/>
                  <a:gd name="T6" fmla="*/ 71 w 89"/>
                  <a:gd name="T7" fmla="*/ 0 h 6"/>
                  <a:gd name="T8" fmla="*/ 89 w 89"/>
                  <a:gd name="T9" fmla="*/ 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9" h="6">
                    <a:moveTo>
                      <a:pt x="0" y="6"/>
                    </a:moveTo>
                    <a:lnTo>
                      <a:pt x="12" y="0"/>
                    </a:lnTo>
                    <a:lnTo>
                      <a:pt x="35" y="0"/>
                    </a:lnTo>
                    <a:lnTo>
                      <a:pt x="71" y="0"/>
                    </a:lnTo>
                    <a:lnTo>
                      <a:pt x="89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50" name="Freeform 1144">
                <a:extLst>
                  <a:ext uri="{FF2B5EF4-FFF2-40B4-BE49-F238E27FC236}">
                    <a16:creationId xmlns:a16="http://schemas.microsoft.com/office/drawing/2014/main" id="{7F2BA68E-FD1B-CE6D-3685-314FD1B19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7" y="2243"/>
                <a:ext cx="305" cy="198"/>
              </a:xfrm>
              <a:custGeom>
                <a:avLst/>
                <a:gdLst>
                  <a:gd name="T0" fmla="*/ 305 w 305"/>
                  <a:gd name="T1" fmla="*/ 48 h 198"/>
                  <a:gd name="T2" fmla="*/ 293 w 305"/>
                  <a:gd name="T3" fmla="*/ 42 h 198"/>
                  <a:gd name="T4" fmla="*/ 281 w 305"/>
                  <a:gd name="T5" fmla="*/ 24 h 198"/>
                  <a:gd name="T6" fmla="*/ 257 w 305"/>
                  <a:gd name="T7" fmla="*/ 6 h 198"/>
                  <a:gd name="T8" fmla="*/ 227 w 305"/>
                  <a:gd name="T9" fmla="*/ 0 h 198"/>
                  <a:gd name="T10" fmla="*/ 215 w 305"/>
                  <a:gd name="T11" fmla="*/ 0 h 198"/>
                  <a:gd name="T12" fmla="*/ 191 w 305"/>
                  <a:gd name="T13" fmla="*/ 0 h 198"/>
                  <a:gd name="T14" fmla="*/ 137 w 305"/>
                  <a:gd name="T15" fmla="*/ 0 h 198"/>
                  <a:gd name="T16" fmla="*/ 78 w 305"/>
                  <a:gd name="T17" fmla="*/ 6 h 198"/>
                  <a:gd name="T18" fmla="*/ 60 w 305"/>
                  <a:gd name="T19" fmla="*/ 12 h 198"/>
                  <a:gd name="T20" fmla="*/ 48 w 305"/>
                  <a:gd name="T21" fmla="*/ 18 h 198"/>
                  <a:gd name="T22" fmla="*/ 30 w 305"/>
                  <a:gd name="T23" fmla="*/ 36 h 198"/>
                  <a:gd name="T24" fmla="*/ 12 w 305"/>
                  <a:gd name="T25" fmla="*/ 66 h 198"/>
                  <a:gd name="T26" fmla="*/ 6 w 305"/>
                  <a:gd name="T27" fmla="*/ 90 h 198"/>
                  <a:gd name="T28" fmla="*/ 0 w 305"/>
                  <a:gd name="T29" fmla="*/ 102 h 198"/>
                  <a:gd name="T30" fmla="*/ 0 w 305"/>
                  <a:gd name="T31" fmla="*/ 102 h 198"/>
                  <a:gd name="T32" fmla="*/ 0 w 305"/>
                  <a:gd name="T33" fmla="*/ 132 h 198"/>
                  <a:gd name="T34" fmla="*/ 0 w 305"/>
                  <a:gd name="T35" fmla="*/ 156 h 198"/>
                  <a:gd name="T36" fmla="*/ 6 w 305"/>
                  <a:gd name="T37" fmla="*/ 186 h 198"/>
                  <a:gd name="T38" fmla="*/ 6 w 305"/>
                  <a:gd name="T39" fmla="*/ 198 h 198"/>
                  <a:gd name="T40" fmla="*/ 6 w 305"/>
                  <a:gd name="T41" fmla="*/ 198 h 198"/>
                  <a:gd name="T42" fmla="*/ 12 w 305"/>
                  <a:gd name="T43" fmla="*/ 198 h 198"/>
                  <a:gd name="T44" fmla="*/ 24 w 305"/>
                  <a:gd name="T45" fmla="*/ 192 h 198"/>
                  <a:gd name="T46" fmla="*/ 66 w 305"/>
                  <a:gd name="T47" fmla="*/ 180 h 198"/>
                  <a:gd name="T48" fmla="*/ 113 w 305"/>
                  <a:gd name="T49" fmla="*/ 174 h 198"/>
                  <a:gd name="T50" fmla="*/ 155 w 305"/>
                  <a:gd name="T51" fmla="*/ 180 h 198"/>
                  <a:gd name="T52" fmla="*/ 185 w 305"/>
                  <a:gd name="T53" fmla="*/ 186 h 198"/>
                  <a:gd name="T54" fmla="*/ 221 w 305"/>
                  <a:gd name="T55" fmla="*/ 180 h 198"/>
                  <a:gd name="T56" fmla="*/ 245 w 305"/>
                  <a:gd name="T57" fmla="*/ 168 h 198"/>
                  <a:gd name="T58" fmla="*/ 263 w 305"/>
                  <a:gd name="T59" fmla="*/ 156 h 198"/>
                  <a:gd name="T60" fmla="*/ 263 w 305"/>
                  <a:gd name="T61" fmla="*/ 144 h 198"/>
                  <a:gd name="T62" fmla="*/ 269 w 305"/>
                  <a:gd name="T63" fmla="*/ 132 h 198"/>
                  <a:gd name="T64" fmla="*/ 287 w 305"/>
                  <a:gd name="T65" fmla="*/ 96 h 198"/>
                  <a:gd name="T66" fmla="*/ 299 w 305"/>
                  <a:gd name="T67" fmla="*/ 60 h 198"/>
                  <a:gd name="T68" fmla="*/ 299 w 305"/>
                  <a:gd name="T69" fmla="*/ 54 h 198"/>
                  <a:gd name="T70" fmla="*/ 305 w 305"/>
                  <a:gd name="T71" fmla="*/ 48 h 198"/>
                  <a:gd name="T72" fmla="*/ 305 w 305"/>
                  <a:gd name="T73" fmla="*/ 48 h 198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305" h="198">
                    <a:moveTo>
                      <a:pt x="305" y="48"/>
                    </a:moveTo>
                    <a:lnTo>
                      <a:pt x="293" y="42"/>
                    </a:lnTo>
                    <a:lnTo>
                      <a:pt x="281" y="24"/>
                    </a:lnTo>
                    <a:lnTo>
                      <a:pt x="257" y="6"/>
                    </a:lnTo>
                    <a:lnTo>
                      <a:pt x="227" y="0"/>
                    </a:lnTo>
                    <a:lnTo>
                      <a:pt x="215" y="0"/>
                    </a:lnTo>
                    <a:lnTo>
                      <a:pt x="191" y="0"/>
                    </a:lnTo>
                    <a:lnTo>
                      <a:pt x="137" y="0"/>
                    </a:lnTo>
                    <a:lnTo>
                      <a:pt x="78" y="6"/>
                    </a:lnTo>
                    <a:lnTo>
                      <a:pt x="60" y="12"/>
                    </a:lnTo>
                    <a:lnTo>
                      <a:pt x="48" y="18"/>
                    </a:lnTo>
                    <a:lnTo>
                      <a:pt x="30" y="36"/>
                    </a:lnTo>
                    <a:lnTo>
                      <a:pt x="12" y="66"/>
                    </a:lnTo>
                    <a:lnTo>
                      <a:pt x="6" y="90"/>
                    </a:lnTo>
                    <a:lnTo>
                      <a:pt x="0" y="102"/>
                    </a:lnTo>
                    <a:lnTo>
                      <a:pt x="0" y="132"/>
                    </a:lnTo>
                    <a:lnTo>
                      <a:pt x="0" y="156"/>
                    </a:lnTo>
                    <a:lnTo>
                      <a:pt x="6" y="186"/>
                    </a:lnTo>
                    <a:lnTo>
                      <a:pt x="6" y="198"/>
                    </a:lnTo>
                    <a:lnTo>
                      <a:pt x="12" y="198"/>
                    </a:lnTo>
                    <a:lnTo>
                      <a:pt x="24" y="192"/>
                    </a:lnTo>
                    <a:lnTo>
                      <a:pt x="66" y="180"/>
                    </a:lnTo>
                    <a:lnTo>
                      <a:pt x="113" y="174"/>
                    </a:lnTo>
                    <a:lnTo>
                      <a:pt x="155" y="180"/>
                    </a:lnTo>
                    <a:lnTo>
                      <a:pt x="185" y="186"/>
                    </a:lnTo>
                    <a:lnTo>
                      <a:pt x="221" y="180"/>
                    </a:lnTo>
                    <a:lnTo>
                      <a:pt x="245" y="168"/>
                    </a:lnTo>
                    <a:lnTo>
                      <a:pt x="263" y="156"/>
                    </a:lnTo>
                    <a:lnTo>
                      <a:pt x="263" y="144"/>
                    </a:lnTo>
                    <a:lnTo>
                      <a:pt x="269" y="132"/>
                    </a:lnTo>
                    <a:lnTo>
                      <a:pt x="287" y="96"/>
                    </a:lnTo>
                    <a:lnTo>
                      <a:pt x="299" y="60"/>
                    </a:lnTo>
                    <a:lnTo>
                      <a:pt x="299" y="54"/>
                    </a:lnTo>
                    <a:lnTo>
                      <a:pt x="305" y="48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51" name="Line 1145">
                <a:extLst>
                  <a:ext uri="{FF2B5EF4-FFF2-40B4-BE49-F238E27FC236}">
                    <a16:creationId xmlns:a16="http://schemas.microsoft.com/office/drawing/2014/main" id="{DA678E84-E2FE-D462-29BA-97E70A3118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110" y="2453"/>
                <a:ext cx="47" cy="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52" name="Freeform 1146">
                <a:extLst>
                  <a:ext uri="{FF2B5EF4-FFF2-40B4-BE49-F238E27FC236}">
                    <a16:creationId xmlns:a16="http://schemas.microsoft.com/office/drawing/2014/main" id="{588E0099-82EC-59BF-66F7-60F80D344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4" y="2399"/>
                <a:ext cx="418" cy="360"/>
              </a:xfrm>
              <a:custGeom>
                <a:avLst/>
                <a:gdLst>
                  <a:gd name="T0" fmla="*/ 6 w 418"/>
                  <a:gd name="T1" fmla="*/ 0 h 360"/>
                  <a:gd name="T2" fmla="*/ 6 w 418"/>
                  <a:gd name="T3" fmla="*/ 6 h 360"/>
                  <a:gd name="T4" fmla="*/ 6 w 418"/>
                  <a:gd name="T5" fmla="*/ 24 h 360"/>
                  <a:gd name="T6" fmla="*/ 6 w 418"/>
                  <a:gd name="T7" fmla="*/ 54 h 360"/>
                  <a:gd name="T8" fmla="*/ 0 w 418"/>
                  <a:gd name="T9" fmla="*/ 90 h 360"/>
                  <a:gd name="T10" fmla="*/ 0 w 418"/>
                  <a:gd name="T11" fmla="*/ 156 h 360"/>
                  <a:gd name="T12" fmla="*/ 0 w 418"/>
                  <a:gd name="T13" fmla="*/ 192 h 360"/>
                  <a:gd name="T14" fmla="*/ 6 w 418"/>
                  <a:gd name="T15" fmla="*/ 210 h 360"/>
                  <a:gd name="T16" fmla="*/ 24 w 418"/>
                  <a:gd name="T17" fmla="*/ 246 h 360"/>
                  <a:gd name="T18" fmla="*/ 42 w 418"/>
                  <a:gd name="T19" fmla="*/ 294 h 360"/>
                  <a:gd name="T20" fmla="*/ 66 w 418"/>
                  <a:gd name="T21" fmla="*/ 330 h 360"/>
                  <a:gd name="T22" fmla="*/ 78 w 418"/>
                  <a:gd name="T23" fmla="*/ 348 h 360"/>
                  <a:gd name="T24" fmla="*/ 84 w 418"/>
                  <a:gd name="T25" fmla="*/ 360 h 360"/>
                  <a:gd name="T26" fmla="*/ 102 w 418"/>
                  <a:gd name="T27" fmla="*/ 360 h 360"/>
                  <a:gd name="T28" fmla="*/ 131 w 418"/>
                  <a:gd name="T29" fmla="*/ 360 h 360"/>
                  <a:gd name="T30" fmla="*/ 167 w 418"/>
                  <a:gd name="T31" fmla="*/ 360 h 360"/>
                  <a:gd name="T32" fmla="*/ 209 w 418"/>
                  <a:gd name="T33" fmla="*/ 360 h 360"/>
                  <a:gd name="T34" fmla="*/ 251 w 418"/>
                  <a:gd name="T35" fmla="*/ 354 h 360"/>
                  <a:gd name="T36" fmla="*/ 287 w 418"/>
                  <a:gd name="T37" fmla="*/ 348 h 360"/>
                  <a:gd name="T38" fmla="*/ 311 w 418"/>
                  <a:gd name="T39" fmla="*/ 342 h 360"/>
                  <a:gd name="T40" fmla="*/ 329 w 418"/>
                  <a:gd name="T41" fmla="*/ 336 h 360"/>
                  <a:gd name="T42" fmla="*/ 335 w 418"/>
                  <a:gd name="T43" fmla="*/ 324 h 360"/>
                  <a:gd name="T44" fmla="*/ 341 w 418"/>
                  <a:gd name="T45" fmla="*/ 312 h 360"/>
                  <a:gd name="T46" fmla="*/ 341 w 418"/>
                  <a:gd name="T47" fmla="*/ 300 h 360"/>
                  <a:gd name="T48" fmla="*/ 353 w 418"/>
                  <a:gd name="T49" fmla="*/ 300 h 360"/>
                  <a:gd name="T50" fmla="*/ 370 w 418"/>
                  <a:gd name="T51" fmla="*/ 300 h 360"/>
                  <a:gd name="T52" fmla="*/ 394 w 418"/>
                  <a:gd name="T53" fmla="*/ 300 h 360"/>
                  <a:gd name="T54" fmla="*/ 412 w 418"/>
                  <a:gd name="T55" fmla="*/ 288 h 360"/>
                  <a:gd name="T56" fmla="*/ 412 w 418"/>
                  <a:gd name="T57" fmla="*/ 276 h 360"/>
                  <a:gd name="T58" fmla="*/ 418 w 418"/>
                  <a:gd name="T59" fmla="*/ 258 h 360"/>
                  <a:gd name="T60" fmla="*/ 412 w 418"/>
                  <a:gd name="T61" fmla="*/ 216 h 360"/>
                  <a:gd name="T62" fmla="*/ 400 w 418"/>
                  <a:gd name="T63" fmla="*/ 198 h 360"/>
                  <a:gd name="T64" fmla="*/ 388 w 418"/>
                  <a:gd name="T65" fmla="*/ 186 h 360"/>
                  <a:gd name="T66" fmla="*/ 364 w 418"/>
                  <a:gd name="T67" fmla="*/ 180 h 360"/>
                  <a:gd name="T68" fmla="*/ 341 w 418"/>
                  <a:gd name="T69" fmla="*/ 186 h 360"/>
                  <a:gd name="T70" fmla="*/ 347 w 418"/>
                  <a:gd name="T71" fmla="*/ 132 h 360"/>
                  <a:gd name="T72" fmla="*/ 347 w 418"/>
                  <a:gd name="T73" fmla="*/ 96 h 360"/>
                  <a:gd name="T74" fmla="*/ 353 w 418"/>
                  <a:gd name="T75" fmla="*/ 66 h 360"/>
                  <a:gd name="T76" fmla="*/ 353 w 418"/>
                  <a:gd name="T77" fmla="*/ 48 h 360"/>
                  <a:gd name="T78" fmla="*/ 353 w 418"/>
                  <a:gd name="T79" fmla="*/ 36 h 360"/>
                  <a:gd name="T80" fmla="*/ 353 w 418"/>
                  <a:gd name="T81" fmla="*/ 30 h 360"/>
                  <a:gd name="T82" fmla="*/ 353 w 418"/>
                  <a:gd name="T83" fmla="*/ 24 h 360"/>
                  <a:gd name="T84" fmla="*/ 6 w 418"/>
                  <a:gd name="T85" fmla="*/ 0 h 36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418" h="360">
                    <a:moveTo>
                      <a:pt x="6" y="0"/>
                    </a:moveTo>
                    <a:lnTo>
                      <a:pt x="6" y="6"/>
                    </a:lnTo>
                    <a:lnTo>
                      <a:pt x="6" y="24"/>
                    </a:lnTo>
                    <a:lnTo>
                      <a:pt x="6" y="54"/>
                    </a:lnTo>
                    <a:lnTo>
                      <a:pt x="0" y="90"/>
                    </a:lnTo>
                    <a:lnTo>
                      <a:pt x="0" y="156"/>
                    </a:lnTo>
                    <a:lnTo>
                      <a:pt x="0" y="192"/>
                    </a:lnTo>
                    <a:lnTo>
                      <a:pt x="6" y="210"/>
                    </a:lnTo>
                    <a:lnTo>
                      <a:pt x="24" y="246"/>
                    </a:lnTo>
                    <a:lnTo>
                      <a:pt x="42" y="294"/>
                    </a:lnTo>
                    <a:lnTo>
                      <a:pt x="66" y="330"/>
                    </a:lnTo>
                    <a:lnTo>
                      <a:pt x="78" y="348"/>
                    </a:lnTo>
                    <a:lnTo>
                      <a:pt x="84" y="360"/>
                    </a:lnTo>
                    <a:lnTo>
                      <a:pt x="102" y="360"/>
                    </a:lnTo>
                    <a:lnTo>
                      <a:pt x="131" y="360"/>
                    </a:lnTo>
                    <a:lnTo>
                      <a:pt x="167" y="360"/>
                    </a:lnTo>
                    <a:lnTo>
                      <a:pt x="209" y="360"/>
                    </a:lnTo>
                    <a:lnTo>
                      <a:pt x="251" y="354"/>
                    </a:lnTo>
                    <a:lnTo>
                      <a:pt x="287" y="348"/>
                    </a:lnTo>
                    <a:lnTo>
                      <a:pt x="311" y="342"/>
                    </a:lnTo>
                    <a:lnTo>
                      <a:pt x="329" y="336"/>
                    </a:lnTo>
                    <a:lnTo>
                      <a:pt x="335" y="324"/>
                    </a:lnTo>
                    <a:lnTo>
                      <a:pt x="341" y="312"/>
                    </a:lnTo>
                    <a:lnTo>
                      <a:pt x="341" y="300"/>
                    </a:lnTo>
                    <a:lnTo>
                      <a:pt x="353" y="300"/>
                    </a:lnTo>
                    <a:lnTo>
                      <a:pt x="370" y="300"/>
                    </a:lnTo>
                    <a:lnTo>
                      <a:pt x="394" y="300"/>
                    </a:lnTo>
                    <a:lnTo>
                      <a:pt x="412" y="288"/>
                    </a:lnTo>
                    <a:lnTo>
                      <a:pt x="412" y="276"/>
                    </a:lnTo>
                    <a:lnTo>
                      <a:pt x="418" y="258"/>
                    </a:lnTo>
                    <a:lnTo>
                      <a:pt x="412" y="216"/>
                    </a:lnTo>
                    <a:lnTo>
                      <a:pt x="400" y="198"/>
                    </a:lnTo>
                    <a:lnTo>
                      <a:pt x="388" y="186"/>
                    </a:lnTo>
                    <a:lnTo>
                      <a:pt x="364" y="180"/>
                    </a:lnTo>
                    <a:lnTo>
                      <a:pt x="341" y="186"/>
                    </a:lnTo>
                    <a:lnTo>
                      <a:pt x="347" y="132"/>
                    </a:lnTo>
                    <a:lnTo>
                      <a:pt x="347" y="96"/>
                    </a:lnTo>
                    <a:lnTo>
                      <a:pt x="353" y="66"/>
                    </a:lnTo>
                    <a:lnTo>
                      <a:pt x="353" y="48"/>
                    </a:lnTo>
                    <a:lnTo>
                      <a:pt x="353" y="36"/>
                    </a:lnTo>
                    <a:lnTo>
                      <a:pt x="353" y="30"/>
                    </a:lnTo>
                    <a:lnTo>
                      <a:pt x="353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53" name="Freeform 1147">
                <a:extLst>
                  <a:ext uri="{FF2B5EF4-FFF2-40B4-BE49-F238E27FC236}">
                    <a16:creationId xmlns:a16="http://schemas.microsoft.com/office/drawing/2014/main" id="{646296FF-A4C5-7F10-94EF-DD559D055E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0" y="2255"/>
                <a:ext cx="442" cy="432"/>
              </a:xfrm>
              <a:custGeom>
                <a:avLst/>
                <a:gdLst>
                  <a:gd name="T0" fmla="*/ 12 w 442"/>
                  <a:gd name="T1" fmla="*/ 120 h 432"/>
                  <a:gd name="T2" fmla="*/ 18 w 442"/>
                  <a:gd name="T3" fmla="*/ 126 h 432"/>
                  <a:gd name="T4" fmla="*/ 36 w 442"/>
                  <a:gd name="T5" fmla="*/ 132 h 432"/>
                  <a:gd name="T6" fmla="*/ 60 w 442"/>
                  <a:gd name="T7" fmla="*/ 144 h 432"/>
                  <a:gd name="T8" fmla="*/ 89 w 442"/>
                  <a:gd name="T9" fmla="*/ 162 h 432"/>
                  <a:gd name="T10" fmla="*/ 149 w 442"/>
                  <a:gd name="T11" fmla="*/ 192 h 432"/>
                  <a:gd name="T12" fmla="*/ 173 w 442"/>
                  <a:gd name="T13" fmla="*/ 198 h 432"/>
                  <a:gd name="T14" fmla="*/ 185 w 442"/>
                  <a:gd name="T15" fmla="*/ 204 h 432"/>
                  <a:gd name="T16" fmla="*/ 197 w 442"/>
                  <a:gd name="T17" fmla="*/ 198 h 432"/>
                  <a:gd name="T18" fmla="*/ 221 w 442"/>
                  <a:gd name="T19" fmla="*/ 198 h 432"/>
                  <a:gd name="T20" fmla="*/ 251 w 442"/>
                  <a:gd name="T21" fmla="*/ 198 h 432"/>
                  <a:gd name="T22" fmla="*/ 269 w 442"/>
                  <a:gd name="T23" fmla="*/ 210 h 432"/>
                  <a:gd name="T24" fmla="*/ 269 w 442"/>
                  <a:gd name="T25" fmla="*/ 216 h 432"/>
                  <a:gd name="T26" fmla="*/ 263 w 442"/>
                  <a:gd name="T27" fmla="*/ 234 h 432"/>
                  <a:gd name="T28" fmla="*/ 257 w 442"/>
                  <a:gd name="T29" fmla="*/ 252 h 432"/>
                  <a:gd name="T30" fmla="*/ 245 w 442"/>
                  <a:gd name="T31" fmla="*/ 264 h 432"/>
                  <a:gd name="T32" fmla="*/ 269 w 442"/>
                  <a:gd name="T33" fmla="*/ 288 h 432"/>
                  <a:gd name="T34" fmla="*/ 281 w 442"/>
                  <a:gd name="T35" fmla="*/ 300 h 432"/>
                  <a:gd name="T36" fmla="*/ 287 w 442"/>
                  <a:gd name="T37" fmla="*/ 306 h 432"/>
                  <a:gd name="T38" fmla="*/ 287 w 442"/>
                  <a:gd name="T39" fmla="*/ 306 h 432"/>
                  <a:gd name="T40" fmla="*/ 275 w 442"/>
                  <a:gd name="T41" fmla="*/ 330 h 432"/>
                  <a:gd name="T42" fmla="*/ 275 w 442"/>
                  <a:gd name="T43" fmla="*/ 348 h 432"/>
                  <a:gd name="T44" fmla="*/ 269 w 442"/>
                  <a:gd name="T45" fmla="*/ 348 h 432"/>
                  <a:gd name="T46" fmla="*/ 269 w 442"/>
                  <a:gd name="T47" fmla="*/ 348 h 432"/>
                  <a:gd name="T48" fmla="*/ 287 w 442"/>
                  <a:gd name="T49" fmla="*/ 354 h 432"/>
                  <a:gd name="T50" fmla="*/ 293 w 442"/>
                  <a:gd name="T51" fmla="*/ 354 h 432"/>
                  <a:gd name="T52" fmla="*/ 299 w 442"/>
                  <a:gd name="T53" fmla="*/ 354 h 432"/>
                  <a:gd name="T54" fmla="*/ 299 w 442"/>
                  <a:gd name="T55" fmla="*/ 354 h 432"/>
                  <a:gd name="T56" fmla="*/ 299 w 442"/>
                  <a:gd name="T57" fmla="*/ 342 h 432"/>
                  <a:gd name="T58" fmla="*/ 305 w 442"/>
                  <a:gd name="T59" fmla="*/ 330 h 432"/>
                  <a:gd name="T60" fmla="*/ 323 w 442"/>
                  <a:gd name="T61" fmla="*/ 324 h 432"/>
                  <a:gd name="T62" fmla="*/ 352 w 442"/>
                  <a:gd name="T63" fmla="*/ 336 h 432"/>
                  <a:gd name="T64" fmla="*/ 370 w 442"/>
                  <a:gd name="T65" fmla="*/ 348 h 432"/>
                  <a:gd name="T66" fmla="*/ 376 w 442"/>
                  <a:gd name="T67" fmla="*/ 360 h 432"/>
                  <a:gd name="T68" fmla="*/ 382 w 442"/>
                  <a:gd name="T69" fmla="*/ 366 h 432"/>
                  <a:gd name="T70" fmla="*/ 382 w 442"/>
                  <a:gd name="T71" fmla="*/ 378 h 432"/>
                  <a:gd name="T72" fmla="*/ 382 w 442"/>
                  <a:gd name="T73" fmla="*/ 396 h 432"/>
                  <a:gd name="T74" fmla="*/ 382 w 442"/>
                  <a:gd name="T75" fmla="*/ 414 h 432"/>
                  <a:gd name="T76" fmla="*/ 376 w 442"/>
                  <a:gd name="T77" fmla="*/ 432 h 432"/>
                  <a:gd name="T78" fmla="*/ 382 w 442"/>
                  <a:gd name="T79" fmla="*/ 426 h 432"/>
                  <a:gd name="T80" fmla="*/ 400 w 442"/>
                  <a:gd name="T81" fmla="*/ 420 h 432"/>
                  <a:gd name="T82" fmla="*/ 418 w 442"/>
                  <a:gd name="T83" fmla="*/ 402 h 432"/>
                  <a:gd name="T84" fmla="*/ 430 w 442"/>
                  <a:gd name="T85" fmla="*/ 384 h 432"/>
                  <a:gd name="T86" fmla="*/ 430 w 442"/>
                  <a:gd name="T87" fmla="*/ 378 h 432"/>
                  <a:gd name="T88" fmla="*/ 430 w 442"/>
                  <a:gd name="T89" fmla="*/ 354 h 432"/>
                  <a:gd name="T90" fmla="*/ 442 w 442"/>
                  <a:gd name="T91" fmla="*/ 330 h 432"/>
                  <a:gd name="T92" fmla="*/ 442 w 442"/>
                  <a:gd name="T93" fmla="*/ 294 h 432"/>
                  <a:gd name="T94" fmla="*/ 442 w 442"/>
                  <a:gd name="T95" fmla="*/ 210 h 432"/>
                  <a:gd name="T96" fmla="*/ 430 w 442"/>
                  <a:gd name="T97" fmla="*/ 174 h 432"/>
                  <a:gd name="T98" fmla="*/ 418 w 442"/>
                  <a:gd name="T99" fmla="*/ 132 h 432"/>
                  <a:gd name="T100" fmla="*/ 370 w 442"/>
                  <a:gd name="T101" fmla="*/ 78 h 432"/>
                  <a:gd name="T102" fmla="*/ 317 w 442"/>
                  <a:gd name="T103" fmla="*/ 36 h 432"/>
                  <a:gd name="T104" fmla="*/ 263 w 442"/>
                  <a:gd name="T105" fmla="*/ 12 h 432"/>
                  <a:gd name="T106" fmla="*/ 215 w 442"/>
                  <a:gd name="T107" fmla="*/ 0 h 432"/>
                  <a:gd name="T108" fmla="*/ 185 w 442"/>
                  <a:gd name="T109" fmla="*/ 0 h 432"/>
                  <a:gd name="T110" fmla="*/ 155 w 442"/>
                  <a:gd name="T111" fmla="*/ 6 h 432"/>
                  <a:gd name="T112" fmla="*/ 84 w 442"/>
                  <a:gd name="T113" fmla="*/ 24 h 432"/>
                  <a:gd name="T114" fmla="*/ 54 w 442"/>
                  <a:gd name="T115" fmla="*/ 30 h 432"/>
                  <a:gd name="T116" fmla="*/ 30 w 442"/>
                  <a:gd name="T117" fmla="*/ 36 h 432"/>
                  <a:gd name="T118" fmla="*/ 6 w 442"/>
                  <a:gd name="T119" fmla="*/ 42 h 432"/>
                  <a:gd name="T120" fmla="*/ 0 w 442"/>
                  <a:gd name="T121" fmla="*/ 42 h 432"/>
                  <a:gd name="T122" fmla="*/ 12 w 442"/>
                  <a:gd name="T123" fmla="*/ 120 h 43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442" h="432">
                    <a:moveTo>
                      <a:pt x="12" y="120"/>
                    </a:moveTo>
                    <a:lnTo>
                      <a:pt x="18" y="126"/>
                    </a:lnTo>
                    <a:lnTo>
                      <a:pt x="36" y="132"/>
                    </a:lnTo>
                    <a:lnTo>
                      <a:pt x="60" y="144"/>
                    </a:lnTo>
                    <a:lnTo>
                      <a:pt x="89" y="162"/>
                    </a:lnTo>
                    <a:lnTo>
                      <a:pt x="149" y="192"/>
                    </a:lnTo>
                    <a:lnTo>
                      <a:pt x="173" y="198"/>
                    </a:lnTo>
                    <a:lnTo>
                      <a:pt x="185" y="204"/>
                    </a:lnTo>
                    <a:lnTo>
                      <a:pt x="197" y="198"/>
                    </a:lnTo>
                    <a:lnTo>
                      <a:pt x="221" y="198"/>
                    </a:lnTo>
                    <a:lnTo>
                      <a:pt x="251" y="198"/>
                    </a:lnTo>
                    <a:lnTo>
                      <a:pt x="269" y="210"/>
                    </a:lnTo>
                    <a:lnTo>
                      <a:pt x="269" y="216"/>
                    </a:lnTo>
                    <a:lnTo>
                      <a:pt x="263" y="234"/>
                    </a:lnTo>
                    <a:lnTo>
                      <a:pt x="257" y="252"/>
                    </a:lnTo>
                    <a:lnTo>
                      <a:pt x="245" y="264"/>
                    </a:lnTo>
                    <a:lnTo>
                      <a:pt x="269" y="288"/>
                    </a:lnTo>
                    <a:lnTo>
                      <a:pt x="281" y="300"/>
                    </a:lnTo>
                    <a:lnTo>
                      <a:pt x="287" y="306"/>
                    </a:lnTo>
                    <a:lnTo>
                      <a:pt x="275" y="330"/>
                    </a:lnTo>
                    <a:lnTo>
                      <a:pt x="275" y="348"/>
                    </a:lnTo>
                    <a:lnTo>
                      <a:pt x="269" y="348"/>
                    </a:lnTo>
                    <a:lnTo>
                      <a:pt x="287" y="354"/>
                    </a:lnTo>
                    <a:lnTo>
                      <a:pt x="293" y="354"/>
                    </a:lnTo>
                    <a:lnTo>
                      <a:pt x="299" y="354"/>
                    </a:lnTo>
                    <a:lnTo>
                      <a:pt x="299" y="342"/>
                    </a:lnTo>
                    <a:lnTo>
                      <a:pt x="305" y="330"/>
                    </a:lnTo>
                    <a:lnTo>
                      <a:pt x="323" y="324"/>
                    </a:lnTo>
                    <a:lnTo>
                      <a:pt x="352" y="336"/>
                    </a:lnTo>
                    <a:lnTo>
                      <a:pt x="370" y="348"/>
                    </a:lnTo>
                    <a:lnTo>
                      <a:pt x="376" y="360"/>
                    </a:lnTo>
                    <a:lnTo>
                      <a:pt x="382" y="366"/>
                    </a:lnTo>
                    <a:lnTo>
                      <a:pt x="382" y="378"/>
                    </a:lnTo>
                    <a:lnTo>
                      <a:pt x="382" y="396"/>
                    </a:lnTo>
                    <a:lnTo>
                      <a:pt x="382" y="414"/>
                    </a:lnTo>
                    <a:lnTo>
                      <a:pt x="376" y="432"/>
                    </a:lnTo>
                    <a:lnTo>
                      <a:pt x="382" y="426"/>
                    </a:lnTo>
                    <a:lnTo>
                      <a:pt x="400" y="420"/>
                    </a:lnTo>
                    <a:lnTo>
                      <a:pt x="418" y="402"/>
                    </a:lnTo>
                    <a:lnTo>
                      <a:pt x="430" y="384"/>
                    </a:lnTo>
                    <a:lnTo>
                      <a:pt x="430" y="378"/>
                    </a:lnTo>
                    <a:lnTo>
                      <a:pt x="430" y="354"/>
                    </a:lnTo>
                    <a:lnTo>
                      <a:pt x="442" y="330"/>
                    </a:lnTo>
                    <a:lnTo>
                      <a:pt x="442" y="294"/>
                    </a:lnTo>
                    <a:lnTo>
                      <a:pt x="442" y="210"/>
                    </a:lnTo>
                    <a:lnTo>
                      <a:pt x="430" y="174"/>
                    </a:lnTo>
                    <a:lnTo>
                      <a:pt x="418" y="132"/>
                    </a:lnTo>
                    <a:lnTo>
                      <a:pt x="370" y="78"/>
                    </a:lnTo>
                    <a:lnTo>
                      <a:pt x="317" y="36"/>
                    </a:lnTo>
                    <a:lnTo>
                      <a:pt x="263" y="12"/>
                    </a:lnTo>
                    <a:lnTo>
                      <a:pt x="215" y="0"/>
                    </a:lnTo>
                    <a:lnTo>
                      <a:pt x="185" y="0"/>
                    </a:lnTo>
                    <a:lnTo>
                      <a:pt x="155" y="6"/>
                    </a:lnTo>
                    <a:lnTo>
                      <a:pt x="84" y="24"/>
                    </a:lnTo>
                    <a:lnTo>
                      <a:pt x="54" y="30"/>
                    </a:lnTo>
                    <a:lnTo>
                      <a:pt x="30" y="36"/>
                    </a:lnTo>
                    <a:lnTo>
                      <a:pt x="6" y="42"/>
                    </a:lnTo>
                    <a:lnTo>
                      <a:pt x="0" y="42"/>
                    </a:lnTo>
                    <a:lnTo>
                      <a:pt x="12" y="120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54" name="Line 1148">
                <a:extLst>
                  <a:ext uri="{FF2B5EF4-FFF2-40B4-BE49-F238E27FC236}">
                    <a16:creationId xmlns:a16="http://schemas.microsoft.com/office/drawing/2014/main" id="{FB45F4C3-8441-B293-899E-4A6697DF97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492" y="2447"/>
                <a:ext cx="78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55" name="Freeform 1149">
                <a:extLst>
                  <a:ext uri="{FF2B5EF4-FFF2-40B4-BE49-F238E27FC236}">
                    <a16:creationId xmlns:a16="http://schemas.microsoft.com/office/drawing/2014/main" id="{85834DFE-C1EF-AA6E-1A81-BFF25B16C0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" y="2441"/>
                <a:ext cx="42" cy="12"/>
              </a:xfrm>
              <a:custGeom>
                <a:avLst/>
                <a:gdLst>
                  <a:gd name="T0" fmla="*/ 0 w 42"/>
                  <a:gd name="T1" fmla="*/ 12 h 12"/>
                  <a:gd name="T2" fmla="*/ 12 w 42"/>
                  <a:gd name="T3" fmla="*/ 6 h 12"/>
                  <a:gd name="T4" fmla="*/ 24 w 42"/>
                  <a:gd name="T5" fmla="*/ 6 h 12"/>
                  <a:gd name="T6" fmla="*/ 42 w 42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2" h="12">
                    <a:moveTo>
                      <a:pt x="0" y="12"/>
                    </a:moveTo>
                    <a:lnTo>
                      <a:pt x="12" y="6"/>
                    </a:lnTo>
                    <a:lnTo>
                      <a:pt x="24" y="6"/>
                    </a:lnTo>
                    <a:lnTo>
                      <a:pt x="4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56" name="Freeform 1150">
                <a:extLst>
                  <a:ext uri="{FF2B5EF4-FFF2-40B4-BE49-F238E27FC236}">
                    <a16:creationId xmlns:a16="http://schemas.microsoft.com/office/drawing/2014/main" id="{2A23B9F3-CD97-2EBF-9C58-F682EFA56A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3" y="2465"/>
                <a:ext cx="42" cy="6"/>
              </a:xfrm>
              <a:custGeom>
                <a:avLst/>
                <a:gdLst>
                  <a:gd name="T0" fmla="*/ 0 w 42"/>
                  <a:gd name="T1" fmla="*/ 0 h 6"/>
                  <a:gd name="T2" fmla="*/ 6 w 42"/>
                  <a:gd name="T3" fmla="*/ 0 h 6"/>
                  <a:gd name="T4" fmla="*/ 18 w 42"/>
                  <a:gd name="T5" fmla="*/ 0 h 6"/>
                  <a:gd name="T6" fmla="*/ 30 w 42"/>
                  <a:gd name="T7" fmla="*/ 0 h 6"/>
                  <a:gd name="T8" fmla="*/ 42 w 42"/>
                  <a:gd name="T9" fmla="*/ 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" h="6">
                    <a:moveTo>
                      <a:pt x="0" y="0"/>
                    </a:moveTo>
                    <a:lnTo>
                      <a:pt x="6" y="0"/>
                    </a:lnTo>
                    <a:lnTo>
                      <a:pt x="18" y="0"/>
                    </a:lnTo>
                    <a:lnTo>
                      <a:pt x="30" y="0"/>
                    </a:lnTo>
                    <a:lnTo>
                      <a:pt x="42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57" name="Freeform 1151">
                <a:extLst>
                  <a:ext uri="{FF2B5EF4-FFF2-40B4-BE49-F238E27FC236}">
                    <a16:creationId xmlns:a16="http://schemas.microsoft.com/office/drawing/2014/main" id="{FFA7C3F7-0F99-B5B0-FCA4-1B267D6D5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0" y="2555"/>
                <a:ext cx="42" cy="66"/>
              </a:xfrm>
              <a:custGeom>
                <a:avLst/>
                <a:gdLst>
                  <a:gd name="T0" fmla="*/ 42 w 42"/>
                  <a:gd name="T1" fmla="*/ 0 h 66"/>
                  <a:gd name="T2" fmla="*/ 36 w 42"/>
                  <a:gd name="T3" fmla="*/ 6 h 66"/>
                  <a:gd name="T4" fmla="*/ 24 w 42"/>
                  <a:gd name="T5" fmla="*/ 18 h 66"/>
                  <a:gd name="T6" fmla="*/ 6 w 42"/>
                  <a:gd name="T7" fmla="*/ 24 h 66"/>
                  <a:gd name="T8" fmla="*/ 0 w 42"/>
                  <a:gd name="T9" fmla="*/ 36 h 66"/>
                  <a:gd name="T10" fmla="*/ 0 w 42"/>
                  <a:gd name="T11" fmla="*/ 42 h 66"/>
                  <a:gd name="T12" fmla="*/ 6 w 42"/>
                  <a:gd name="T13" fmla="*/ 48 h 66"/>
                  <a:gd name="T14" fmla="*/ 18 w 42"/>
                  <a:gd name="T15" fmla="*/ 60 h 66"/>
                  <a:gd name="T16" fmla="*/ 24 w 42"/>
                  <a:gd name="T17" fmla="*/ 66 h 6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2" h="66">
                    <a:moveTo>
                      <a:pt x="42" y="0"/>
                    </a:moveTo>
                    <a:lnTo>
                      <a:pt x="36" y="6"/>
                    </a:lnTo>
                    <a:lnTo>
                      <a:pt x="24" y="18"/>
                    </a:lnTo>
                    <a:lnTo>
                      <a:pt x="6" y="24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6" y="48"/>
                    </a:lnTo>
                    <a:lnTo>
                      <a:pt x="18" y="60"/>
                    </a:lnTo>
                    <a:lnTo>
                      <a:pt x="24" y="6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58" name="Freeform 1152">
                <a:extLst>
                  <a:ext uri="{FF2B5EF4-FFF2-40B4-BE49-F238E27FC236}">
                    <a16:creationId xmlns:a16="http://schemas.microsoft.com/office/drawing/2014/main" id="{0407BFC5-A378-BD0E-6D89-4CD401F2A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3" y="1488"/>
                <a:ext cx="179" cy="330"/>
              </a:xfrm>
              <a:custGeom>
                <a:avLst/>
                <a:gdLst>
                  <a:gd name="T0" fmla="*/ 12 w 179"/>
                  <a:gd name="T1" fmla="*/ 12 h 330"/>
                  <a:gd name="T2" fmla="*/ 12 w 179"/>
                  <a:gd name="T3" fmla="*/ 30 h 330"/>
                  <a:gd name="T4" fmla="*/ 6 w 179"/>
                  <a:gd name="T5" fmla="*/ 54 h 330"/>
                  <a:gd name="T6" fmla="*/ 0 w 179"/>
                  <a:gd name="T7" fmla="*/ 96 h 330"/>
                  <a:gd name="T8" fmla="*/ 0 w 179"/>
                  <a:gd name="T9" fmla="*/ 144 h 330"/>
                  <a:gd name="T10" fmla="*/ 12 w 179"/>
                  <a:gd name="T11" fmla="*/ 240 h 330"/>
                  <a:gd name="T12" fmla="*/ 24 w 179"/>
                  <a:gd name="T13" fmla="*/ 276 h 330"/>
                  <a:gd name="T14" fmla="*/ 48 w 179"/>
                  <a:gd name="T15" fmla="*/ 312 h 330"/>
                  <a:gd name="T16" fmla="*/ 66 w 179"/>
                  <a:gd name="T17" fmla="*/ 324 h 330"/>
                  <a:gd name="T18" fmla="*/ 89 w 179"/>
                  <a:gd name="T19" fmla="*/ 330 h 330"/>
                  <a:gd name="T20" fmla="*/ 107 w 179"/>
                  <a:gd name="T21" fmla="*/ 324 h 330"/>
                  <a:gd name="T22" fmla="*/ 119 w 179"/>
                  <a:gd name="T23" fmla="*/ 312 h 330"/>
                  <a:gd name="T24" fmla="*/ 137 w 179"/>
                  <a:gd name="T25" fmla="*/ 276 h 330"/>
                  <a:gd name="T26" fmla="*/ 137 w 179"/>
                  <a:gd name="T27" fmla="*/ 264 h 330"/>
                  <a:gd name="T28" fmla="*/ 137 w 179"/>
                  <a:gd name="T29" fmla="*/ 264 h 330"/>
                  <a:gd name="T30" fmla="*/ 149 w 179"/>
                  <a:gd name="T31" fmla="*/ 174 h 330"/>
                  <a:gd name="T32" fmla="*/ 161 w 179"/>
                  <a:gd name="T33" fmla="*/ 108 h 330"/>
                  <a:gd name="T34" fmla="*/ 167 w 179"/>
                  <a:gd name="T35" fmla="*/ 66 h 330"/>
                  <a:gd name="T36" fmla="*/ 173 w 179"/>
                  <a:gd name="T37" fmla="*/ 36 h 330"/>
                  <a:gd name="T38" fmla="*/ 173 w 179"/>
                  <a:gd name="T39" fmla="*/ 18 h 330"/>
                  <a:gd name="T40" fmla="*/ 179 w 179"/>
                  <a:gd name="T41" fmla="*/ 6 h 330"/>
                  <a:gd name="T42" fmla="*/ 179 w 179"/>
                  <a:gd name="T43" fmla="*/ 0 h 330"/>
                  <a:gd name="T44" fmla="*/ 12 w 179"/>
                  <a:gd name="T45" fmla="*/ 12 h 33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79" h="330">
                    <a:moveTo>
                      <a:pt x="12" y="12"/>
                    </a:moveTo>
                    <a:lnTo>
                      <a:pt x="12" y="30"/>
                    </a:lnTo>
                    <a:lnTo>
                      <a:pt x="6" y="54"/>
                    </a:lnTo>
                    <a:lnTo>
                      <a:pt x="0" y="96"/>
                    </a:lnTo>
                    <a:lnTo>
                      <a:pt x="0" y="144"/>
                    </a:lnTo>
                    <a:lnTo>
                      <a:pt x="12" y="240"/>
                    </a:lnTo>
                    <a:lnTo>
                      <a:pt x="24" y="276"/>
                    </a:lnTo>
                    <a:lnTo>
                      <a:pt x="48" y="312"/>
                    </a:lnTo>
                    <a:lnTo>
                      <a:pt x="66" y="324"/>
                    </a:lnTo>
                    <a:lnTo>
                      <a:pt x="89" y="330"/>
                    </a:lnTo>
                    <a:lnTo>
                      <a:pt x="107" y="324"/>
                    </a:lnTo>
                    <a:lnTo>
                      <a:pt x="119" y="312"/>
                    </a:lnTo>
                    <a:lnTo>
                      <a:pt x="137" y="276"/>
                    </a:lnTo>
                    <a:lnTo>
                      <a:pt x="137" y="264"/>
                    </a:lnTo>
                    <a:lnTo>
                      <a:pt x="149" y="174"/>
                    </a:lnTo>
                    <a:lnTo>
                      <a:pt x="161" y="108"/>
                    </a:lnTo>
                    <a:lnTo>
                      <a:pt x="167" y="66"/>
                    </a:lnTo>
                    <a:lnTo>
                      <a:pt x="173" y="36"/>
                    </a:lnTo>
                    <a:lnTo>
                      <a:pt x="173" y="18"/>
                    </a:lnTo>
                    <a:lnTo>
                      <a:pt x="179" y="6"/>
                    </a:lnTo>
                    <a:lnTo>
                      <a:pt x="179" y="0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59" name="Freeform 1153">
                <a:extLst>
                  <a:ext uri="{FF2B5EF4-FFF2-40B4-BE49-F238E27FC236}">
                    <a16:creationId xmlns:a16="http://schemas.microsoft.com/office/drawing/2014/main" id="{CCF6D510-5D57-E0D3-8D09-022C0F5984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4" y="2507"/>
                <a:ext cx="42" cy="30"/>
              </a:xfrm>
              <a:custGeom>
                <a:avLst/>
                <a:gdLst>
                  <a:gd name="T0" fmla="*/ 42 w 42"/>
                  <a:gd name="T1" fmla="*/ 12 h 30"/>
                  <a:gd name="T2" fmla="*/ 36 w 42"/>
                  <a:gd name="T3" fmla="*/ 24 h 30"/>
                  <a:gd name="T4" fmla="*/ 24 w 42"/>
                  <a:gd name="T5" fmla="*/ 30 h 30"/>
                  <a:gd name="T6" fmla="*/ 12 w 42"/>
                  <a:gd name="T7" fmla="*/ 24 h 30"/>
                  <a:gd name="T8" fmla="*/ 0 w 42"/>
                  <a:gd name="T9" fmla="*/ 12 h 30"/>
                  <a:gd name="T10" fmla="*/ 12 w 42"/>
                  <a:gd name="T11" fmla="*/ 6 h 30"/>
                  <a:gd name="T12" fmla="*/ 24 w 42"/>
                  <a:gd name="T13" fmla="*/ 0 h 30"/>
                  <a:gd name="T14" fmla="*/ 36 w 42"/>
                  <a:gd name="T15" fmla="*/ 6 h 30"/>
                  <a:gd name="T16" fmla="*/ 42 w 42"/>
                  <a:gd name="T17" fmla="*/ 12 h 30"/>
                  <a:gd name="T18" fmla="*/ 42 w 42"/>
                  <a:gd name="T19" fmla="*/ 12 h 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2" h="30">
                    <a:moveTo>
                      <a:pt x="42" y="12"/>
                    </a:moveTo>
                    <a:lnTo>
                      <a:pt x="36" y="24"/>
                    </a:lnTo>
                    <a:lnTo>
                      <a:pt x="24" y="30"/>
                    </a:lnTo>
                    <a:lnTo>
                      <a:pt x="12" y="24"/>
                    </a:lnTo>
                    <a:lnTo>
                      <a:pt x="0" y="12"/>
                    </a:lnTo>
                    <a:lnTo>
                      <a:pt x="12" y="6"/>
                    </a:lnTo>
                    <a:lnTo>
                      <a:pt x="24" y="0"/>
                    </a:lnTo>
                    <a:lnTo>
                      <a:pt x="36" y="6"/>
                    </a:lnTo>
                    <a:lnTo>
                      <a:pt x="4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0" name="Freeform 1154">
                <a:extLst>
                  <a:ext uri="{FF2B5EF4-FFF2-40B4-BE49-F238E27FC236}">
                    <a16:creationId xmlns:a16="http://schemas.microsoft.com/office/drawing/2014/main" id="{F893FE2E-5AD8-B814-E464-12188D155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7" y="2525"/>
                <a:ext cx="42" cy="30"/>
              </a:xfrm>
              <a:custGeom>
                <a:avLst/>
                <a:gdLst>
                  <a:gd name="T0" fmla="*/ 42 w 42"/>
                  <a:gd name="T1" fmla="*/ 12 h 30"/>
                  <a:gd name="T2" fmla="*/ 36 w 42"/>
                  <a:gd name="T3" fmla="*/ 24 h 30"/>
                  <a:gd name="T4" fmla="*/ 18 w 42"/>
                  <a:gd name="T5" fmla="*/ 30 h 30"/>
                  <a:gd name="T6" fmla="*/ 6 w 42"/>
                  <a:gd name="T7" fmla="*/ 24 h 30"/>
                  <a:gd name="T8" fmla="*/ 0 w 42"/>
                  <a:gd name="T9" fmla="*/ 12 h 30"/>
                  <a:gd name="T10" fmla="*/ 6 w 42"/>
                  <a:gd name="T11" fmla="*/ 0 h 30"/>
                  <a:gd name="T12" fmla="*/ 18 w 42"/>
                  <a:gd name="T13" fmla="*/ 0 h 30"/>
                  <a:gd name="T14" fmla="*/ 36 w 42"/>
                  <a:gd name="T15" fmla="*/ 0 h 30"/>
                  <a:gd name="T16" fmla="*/ 42 w 42"/>
                  <a:gd name="T17" fmla="*/ 12 h 30"/>
                  <a:gd name="T18" fmla="*/ 42 w 42"/>
                  <a:gd name="T19" fmla="*/ 12 h 3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2" h="30">
                    <a:moveTo>
                      <a:pt x="42" y="12"/>
                    </a:moveTo>
                    <a:lnTo>
                      <a:pt x="36" y="24"/>
                    </a:lnTo>
                    <a:lnTo>
                      <a:pt x="18" y="30"/>
                    </a:lnTo>
                    <a:lnTo>
                      <a:pt x="6" y="24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18" y="0"/>
                    </a:lnTo>
                    <a:lnTo>
                      <a:pt x="36" y="0"/>
                    </a:lnTo>
                    <a:lnTo>
                      <a:pt x="42" y="1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1" name="Freeform 1155">
                <a:extLst>
                  <a:ext uri="{FF2B5EF4-FFF2-40B4-BE49-F238E27FC236}">
                    <a16:creationId xmlns:a16="http://schemas.microsoft.com/office/drawing/2014/main" id="{14860385-57F4-18E6-C322-3D0478AA0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5" y="2549"/>
                <a:ext cx="30" cy="54"/>
              </a:xfrm>
              <a:custGeom>
                <a:avLst/>
                <a:gdLst>
                  <a:gd name="T0" fmla="*/ 30 w 30"/>
                  <a:gd name="T1" fmla="*/ 0 h 54"/>
                  <a:gd name="T2" fmla="*/ 0 w 30"/>
                  <a:gd name="T3" fmla="*/ 30 h 54"/>
                  <a:gd name="T4" fmla="*/ 18 w 30"/>
                  <a:gd name="T5" fmla="*/ 54 h 5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54">
                    <a:moveTo>
                      <a:pt x="30" y="0"/>
                    </a:moveTo>
                    <a:lnTo>
                      <a:pt x="0" y="30"/>
                    </a:lnTo>
                    <a:lnTo>
                      <a:pt x="18" y="54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2" name="Freeform 1156">
                <a:extLst>
                  <a:ext uri="{FF2B5EF4-FFF2-40B4-BE49-F238E27FC236}">
                    <a16:creationId xmlns:a16="http://schemas.microsoft.com/office/drawing/2014/main" id="{21A9075A-758F-1938-D7F0-C4514AA66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" y="2633"/>
                <a:ext cx="54" cy="6"/>
              </a:xfrm>
              <a:custGeom>
                <a:avLst/>
                <a:gdLst>
                  <a:gd name="T0" fmla="*/ 0 w 54"/>
                  <a:gd name="T1" fmla="*/ 0 h 6"/>
                  <a:gd name="T2" fmla="*/ 6 w 54"/>
                  <a:gd name="T3" fmla="*/ 0 h 6"/>
                  <a:gd name="T4" fmla="*/ 18 w 54"/>
                  <a:gd name="T5" fmla="*/ 6 h 6"/>
                  <a:gd name="T6" fmla="*/ 36 w 54"/>
                  <a:gd name="T7" fmla="*/ 6 h 6"/>
                  <a:gd name="T8" fmla="*/ 54 w 54"/>
                  <a:gd name="T9" fmla="*/ 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6">
                    <a:moveTo>
                      <a:pt x="0" y="0"/>
                    </a:moveTo>
                    <a:lnTo>
                      <a:pt x="6" y="0"/>
                    </a:lnTo>
                    <a:lnTo>
                      <a:pt x="18" y="6"/>
                    </a:lnTo>
                    <a:lnTo>
                      <a:pt x="36" y="6"/>
                    </a:lnTo>
                    <a:lnTo>
                      <a:pt x="54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3" name="Freeform 1157">
                <a:extLst>
                  <a:ext uri="{FF2B5EF4-FFF2-40B4-BE49-F238E27FC236}">
                    <a16:creationId xmlns:a16="http://schemas.microsoft.com/office/drawing/2014/main" id="{0344B6FD-1679-8366-6AE9-A914C0EA8B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" y="2747"/>
                <a:ext cx="359" cy="365"/>
              </a:xfrm>
              <a:custGeom>
                <a:avLst/>
                <a:gdLst>
                  <a:gd name="T0" fmla="*/ 114 w 359"/>
                  <a:gd name="T1" fmla="*/ 18 h 365"/>
                  <a:gd name="T2" fmla="*/ 108 w 359"/>
                  <a:gd name="T3" fmla="*/ 18 h 365"/>
                  <a:gd name="T4" fmla="*/ 90 w 359"/>
                  <a:gd name="T5" fmla="*/ 18 h 365"/>
                  <a:gd name="T6" fmla="*/ 72 w 359"/>
                  <a:gd name="T7" fmla="*/ 24 h 365"/>
                  <a:gd name="T8" fmla="*/ 60 w 359"/>
                  <a:gd name="T9" fmla="*/ 42 h 365"/>
                  <a:gd name="T10" fmla="*/ 42 w 359"/>
                  <a:gd name="T11" fmla="*/ 72 h 365"/>
                  <a:gd name="T12" fmla="*/ 24 w 359"/>
                  <a:gd name="T13" fmla="*/ 108 h 365"/>
                  <a:gd name="T14" fmla="*/ 12 w 359"/>
                  <a:gd name="T15" fmla="*/ 138 h 365"/>
                  <a:gd name="T16" fmla="*/ 6 w 359"/>
                  <a:gd name="T17" fmla="*/ 144 h 365"/>
                  <a:gd name="T18" fmla="*/ 0 w 359"/>
                  <a:gd name="T19" fmla="*/ 150 h 365"/>
                  <a:gd name="T20" fmla="*/ 12 w 359"/>
                  <a:gd name="T21" fmla="*/ 191 h 365"/>
                  <a:gd name="T22" fmla="*/ 24 w 359"/>
                  <a:gd name="T23" fmla="*/ 227 h 365"/>
                  <a:gd name="T24" fmla="*/ 30 w 359"/>
                  <a:gd name="T25" fmla="*/ 251 h 365"/>
                  <a:gd name="T26" fmla="*/ 30 w 359"/>
                  <a:gd name="T27" fmla="*/ 263 h 365"/>
                  <a:gd name="T28" fmla="*/ 36 w 359"/>
                  <a:gd name="T29" fmla="*/ 281 h 365"/>
                  <a:gd name="T30" fmla="*/ 36 w 359"/>
                  <a:gd name="T31" fmla="*/ 281 h 365"/>
                  <a:gd name="T32" fmla="*/ 48 w 359"/>
                  <a:gd name="T33" fmla="*/ 317 h 365"/>
                  <a:gd name="T34" fmla="*/ 48 w 359"/>
                  <a:gd name="T35" fmla="*/ 335 h 365"/>
                  <a:gd name="T36" fmla="*/ 54 w 359"/>
                  <a:gd name="T37" fmla="*/ 341 h 365"/>
                  <a:gd name="T38" fmla="*/ 54 w 359"/>
                  <a:gd name="T39" fmla="*/ 341 h 365"/>
                  <a:gd name="T40" fmla="*/ 90 w 359"/>
                  <a:gd name="T41" fmla="*/ 347 h 365"/>
                  <a:gd name="T42" fmla="*/ 114 w 359"/>
                  <a:gd name="T43" fmla="*/ 353 h 365"/>
                  <a:gd name="T44" fmla="*/ 138 w 359"/>
                  <a:gd name="T45" fmla="*/ 359 h 365"/>
                  <a:gd name="T46" fmla="*/ 150 w 359"/>
                  <a:gd name="T47" fmla="*/ 365 h 365"/>
                  <a:gd name="T48" fmla="*/ 162 w 359"/>
                  <a:gd name="T49" fmla="*/ 365 h 365"/>
                  <a:gd name="T50" fmla="*/ 162 w 359"/>
                  <a:gd name="T51" fmla="*/ 365 h 365"/>
                  <a:gd name="T52" fmla="*/ 210 w 359"/>
                  <a:gd name="T53" fmla="*/ 365 h 365"/>
                  <a:gd name="T54" fmla="*/ 245 w 359"/>
                  <a:gd name="T55" fmla="*/ 365 h 365"/>
                  <a:gd name="T56" fmla="*/ 269 w 359"/>
                  <a:gd name="T57" fmla="*/ 365 h 365"/>
                  <a:gd name="T58" fmla="*/ 287 w 359"/>
                  <a:gd name="T59" fmla="*/ 365 h 365"/>
                  <a:gd name="T60" fmla="*/ 305 w 359"/>
                  <a:gd name="T61" fmla="*/ 365 h 365"/>
                  <a:gd name="T62" fmla="*/ 305 w 359"/>
                  <a:gd name="T63" fmla="*/ 365 h 365"/>
                  <a:gd name="T64" fmla="*/ 329 w 359"/>
                  <a:gd name="T65" fmla="*/ 359 h 365"/>
                  <a:gd name="T66" fmla="*/ 341 w 359"/>
                  <a:gd name="T67" fmla="*/ 353 h 365"/>
                  <a:gd name="T68" fmla="*/ 341 w 359"/>
                  <a:gd name="T69" fmla="*/ 353 h 365"/>
                  <a:gd name="T70" fmla="*/ 341 w 359"/>
                  <a:gd name="T71" fmla="*/ 353 h 365"/>
                  <a:gd name="T72" fmla="*/ 347 w 359"/>
                  <a:gd name="T73" fmla="*/ 347 h 365"/>
                  <a:gd name="T74" fmla="*/ 347 w 359"/>
                  <a:gd name="T75" fmla="*/ 323 h 365"/>
                  <a:gd name="T76" fmla="*/ 353 w 359"/>
                  <a:gd name="T77" fmla="*/ 269 h 365"/>
                  <a:gd name="T78" fmla="*/ 359 w 359"/>
                  <a:gd name="T79" fmla="*/ 251 h 365"/>
                  <a:gd name="T80" fmla="*/ 359 w 359"/>
                  <a:gd name="T81" fmla="*/ 233 h 365"/>
                  <a:gd name="T82" fmla="*/ 359 w 359"/>
                  <a:gd name="T83" fmla="*/ 179 h 365"/>
                  <a:gd name="T84" fmla="*/ 353 w 359"/>
                  <a:gd name="T85" fmla="*/ 138 h 365"/>
                  <a:gd name="T86" fmla="*/ 353 w 359"/>
                  <a:gd name="T87" fmla="*/ 120 h 365"/>
                  <a:gd name="T88" fmla="*/ 353 w 359"/>
                  <a:gd name="T89" fmla="*/ 120 h 365"/>
                  <a:gd name="T90" fmla="*/ 353 w 359"/>
                  <a:gd name="T91" fmla="*/ 102 h 365"/>
                  <a:gd name="T92" fmla="*/ 353 w 359"/>
                  <a:gd name="T93" fmla="*/ 102 h 365"/>
                  <a:gd name="T94" fmla="*/ 347 w 359"/>
                  <a:gd name="T95" fmla="*/ 78 h 365"/>
                  <a:gd name="T96" fmla="*/ 341 w 359"/>
                  <a:gd name="T97" fmla="*/ 66 h 365"/>
                  <a:gd name="T98" fmla="*/ 341 w 359"/>
                  <a:gd name="T99" fmla="*/ 66 h 365"/>
                  <a:gd name="T100" fmla="*/ 305 w 359"/>
                  <a:gd name="T101" fmla="*/ 30 h 365"/>
                  <a:gd name="T102" fmla="*/ 281 w 359"/>
                  <a:gd name="T103" fmla="*/ 12 h 365"/>
                  <a:gd name="T104" fmla="*/ 275 w 359"/>
                  <a:gd name="T105" fmla="*/ 0 h 365"/>
                  <a:gd name="T106" fmla="*/ 275 w 359"/>
                  <a:gd name="T107" fmla="*/ 0 h 365"/>
                  <a:gd name="T108" fmla="*/ 114 w 359"/>
                  <a:gd name="T109" fmla="*/ 18 h 36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359" h="365">
                    <a:moveTo>
                      <a:pt x="114" y="18"/>
                    </a:moveTo>
                    <a:lnTo>
                      <a:pt x="108" y="18"/>
                    </a:lnTo>
                    <a:lnTo>
                      <a:pt x="90" y="18"/>
                    </a:lnTo>
                    <a:lnTo>
                      <a:pt x="72" y="24"/>
                    </a:lnTo>
                    <a:lnTo>
                      <a:pt x="60" y="42"/>
                    </a:lnTo>
                    <a:lnTo>
                      <a:pt x="42" y="72"/>
                    </a:lnTo>
                    <a:lnTo>
                      <a:pt x="24" y="108"/>
                    </a:lnTo>
                    <a:lnTo>
                      <a:pt x="12" y="138"/>
                    </a:lnTo>
                    <a:lnTo>
                      <a:pt x="6" y="144"/>
                    </a:lnTo>
                    <a:lnTo>
                      <a:pt x="0" y="150"/>
                    </a:lnTo>
                    <a:lnTo>
                      <a:pt x="12" y="191"/>
                    </a:lnTo>
                    <a:lnTo>
                      <a:pt x="24" y="227"/>
                    </a:lnTo>
                    <a:lnTo>
                      <a:pt x="30" y="251"/>
                    </a:lnTo>
                    <a:lnTo>
                      <a:pt x="30" y="263"/>
                    </a:lnTo>
                    <a:lnTo>
                      <a:pt x="36" y="281"/>
                    </a:lnTo>
                    <a:lnTo>
                      <a:pt x="48" y="317"/>
                    </a:lnTo>
                    <a:lnTo>
                      <a:pt x="48" y="335"/>
                    </a:lnTo>
                    <a:lnTo>
                      <a:pt x="54" y="341"/>
                    </a:lnTo>
                    <a:lnTo>
                      <a:pt x="90" y="347"/>
                    </a:lnTo>
                    <a:lnTo>
                      <a:pt x="114" y="353"/>
                    </a:lnTo>
                    <a:lnTo>
                      <a:pt x="138" y="359"/>
                    </a:lnTo>
                    <a:lnTo>
                      <a:pt x="150" y="365"/>
                    </a:lnTo>
                    <a:lnTo>
                      <a:pt x="162" y="365"/>
                    </a:lnTo>
                    <a:lnTo>
                      <a:pt x="210" y="365"/>
                    </a:lnTo>
                    <a:lnTo>
                      <a:pt x="245" y="365"/>
                    </a:lnTo>
                    <a:lnTo>
                      <a:pt x="269" y="365"/>
                    </a:lnTo>
                    <a:lnTo>
                      <a:pt x="287" y="365"/>
                    </a:lnTo>
                    <a:lnTo>
                      <a:pt x="305" y="365"/>
                    </a:lnTo>
                    <a:lnTo>
                      <a:pt x="329" y="359"/>
                    </a:lnTo>
                    <a:lnTo>
                      <a:pt x="341" y="353"/>
                    </a:lnTo>
                    <a:lnTo>
                      <a:pt x="347" y="347"/>
                    </a:lnTo>
                    <a:lnTo>
                      <a:pt x="347" y="323"/>
                    </a:lnTo>
                    <a:lnTo>
                      <a:pt x="353" y="269"/>
                    </a:lnTo>
                    <a:lnTo>
                      <a:pt x="359" y="251"/>
                    </a:lnTo>
                    <a:lnTo>
                      <a:pt x="359" y="233"/>
                    </a:lnTo>
                    <a:lnTo>
                      <a:pt x="359" y="179"/>
                    </a:lnTo>
                    <a:lnTo>
                      <a:pt x="353" y="138"/>
                    </a:lnTo>
                    <a:lnTo>
                      <a:pt x="353" y="120"/>
                    </a:lnTo>
                    <a:lnTo>
                      <a:pt x="353" y="102"/>
                    </a:lnTo>
                    <a:lnTo>
                      <a:pt x="347" y="78"/>
                    </a:lnTo>
                    <a:lnTo>
                      <a:pt x="341" y="66"/>
                    </a:lnTo>
                    <a:lnTo>
                      <a:pt x="305" y="30"/>
                    </a:lnTo>
                    <a:lnTo>
                      <a:pt x="281" y="12"/>
                    </a:lnTo>
                    <a:lnTo>
                      <a:pt x="275" y="0"/>
                    </a:lnTo>
                    <a:lnTo>
                      <a:pt x="114" y="18"/>
                    </a:lnTo>
                    <a:close/>
                  </a:path>
                </a:pathLst>
              </a:custGeom>
              <a:solidFill>
                <a:srgbClr val="FFCC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4" name="Freeform 1158">
                <a:extLst>
                  <a:ext uri="{FF2B5EF4-FFF2-40B4-BE49-F238E27FC236}">
                    <a16:creationId xmlns:a16="http://schemas.microsoft.com/office/drawing/2014/main" id="{8B5CD25A-46D4-8409-D273-F5B3C1C57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" y="2759"/>
                <a:ext cx="90" cy="72"/>
              </a:xfrm>
              <a:custGeom>
                <a:avLst/>
                <a:gdLst>
                  <a:gd name="T0" fmla="*/ 90 w 90"/>
                  <a:gd name="T1" fmla="*/ 48 h 72"/>
                  <a:gd name="T2" fmla="*/ 72 w 90"/>
                  <a:gd name="T3" fmla="*/ 60 h 72"/>
                  <a:gd name="T4" fmla="*/ 48 w 90"/>
                  <a:gd name="T5" fmla="*/ 72 h 72"/>
                  <a:gd name="T6" fmla="*/ 24 w 90"/>
                  <a:gd name="T7" fmla="*/ 72 h 72"/>
                  <a:gd name="T8" fmla="*/ 18 w 90"/>
                  <a:gd name="T9" fmla="*/ 66 h 72"/>
                  <a:gd name="T10" fmla="*/ 6 w 90"/>
                  <a:gd name="T11" fmla="*/ 48 h 72"/>
                  <a:gd name="T12" fmla="*/ 0 w 90"/>
                  <a:gd name="T13" fmla="*/ 30 h 72"/>
                  <a:gd name="T14" fmla="*/ 6 w 90"/>
                  <a:gd name="T15" fmla="*/ 18 h 72"/>
                  <a:gd name="T16" fmla="*/ 24 w 90"/>
                  <a:gd name="T17" fmla="*/ 0 h 72"/>
                  <a:gd name="T18" fmla="*/ 42 w 90"/>
                  <a:gd name="T19" fmla="*/ 0 h 72"/>
                  <a:gd name="T20" fmla="*/ 54 w 90"/>
                  <a:gd name="T21" fmla="*/ 0 h 72"/>
                  <a:gd name="T22" fmla="*/ 90 w 90"/>
                  <a:gd name="T23" fmla="*/ 48 h 7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0" h="72">
                    <a:moveTo>
                      <a:pt x="90" y="48"/>
                    </a:moveTo>
                    <a:lnTo>
                      <a:pt x="72" y="60"/>
                    </a:lnTo>
                    <a:lnTo>
                      <a:pt x="48" y="72"/>
                    </a:lnTo>
                    <a:lnTo>
                      <a:pt x="24" y="72"/>
                    </a:lnTo>
                    <a:lnTo>
                      <a:pt x="18" y="66"/>
                    </a:lnTo>
                    <a:lnTo>
                      <a:pt x="6" y="48"/>
                    </a:lnTo>
                    <a:lnTo>
                      <a:pt x="0" y="30"/>
                    </a:lnTo>
                    <a:lnTo>
                      <a:pt x="6" y="18"/>
                    </a:lnTo>
                    <a:lnTo>
                      <a:pt x="24" y="0"/>
                    </a:lnTo>
                    <a:lnTo>
                      <a:pt x="42" y="0"/>
                    </a:lnTo>
                    <a:lnTo>
                      <a:pt x="54" y="0"/>
                    </a:lnTo>
                    <a:lnTo>
                      <a:pt x="90" y="48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5" name="Freeform 1159">
                <a:extLst>
                  <a:ext uri="{FF2B5EF4-FFF2-40B4-BE49-F238E27FC236}">
                    <a16:creationId xmlns:a16="http://schemas.microsoft.com/office/drawing/2014/main" id="{616869E3-9216-2FE9-3DDF-2959894CB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4" y="2753"/>
                <a:ext cx="66" cy="54"/>
              </a:xfrm>
              <a:custGeom>
                <a:avLst/>
                <a:gdLst>
                  <a:gd name="T0" fmla="*/ 24 w 66"/>
                  <a:gd name="T1" fmla="*/ 0 h 54"/>
                  <a:gd name="T2" fmla="*/ 0 w 66"/>
                  <a:gd name="T3" fmla="*/ 54 h 54"/>
                  <a:gd name="T4" fmla="*/ 66 w 66"/>
                  <a:gd name="T5" fmla="*/ 36 h 54"/>
                  <a:gd name="T6" fmla="*/ 24 w 66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6" h="54">
                    <a:moveTo>
                      <a:pt x="24" y="0"/>
                    </a:moveTo>
                    <a:lnTo>
                      <a:pt x="0" y="54"/>
                    </a:lnTo>
                    <a:lnTo>
                      <a:pt x="66" y="36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6" name="Freeform 1160">
                <a:extLst>
                  <a:ext uri="{FF2B5EF4-FFF2-40B4-BE49-F238E27FC236}">
                    <a16:creationId xmlns:a16="http://schemas.microsoft.com/office/drawing/2014/main" id="{3DEE4B86-8F43-0919-8FCB-788D7D01E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0" y="2687"/>
                <a:ext cx="113" cy="96"/>
              </a:xfrm>
              <a:custGeom>
                <a:avLst/>
                <a:gdLst>
                  <a:gd name="T0" fmla="*/ 0 w 113"/>
                  <a:gd name="T1" fmla="*/ 66 h 96"/>
                  <a:gd name="T2" fmla="*/ 6 w 113"/>
                  <a:gd name="T3" fmla="*/ 72 h 96"/>
                  <a:gd name="T4" fmla="*/ 18 w 113"/>
                  <a:gd name="T5" fmla="*/ 90 h 96"/>
                  <a:gd name="T6" fmla="*/ 30 w 113"/>
                  <a:gd name="T7" fmla="*/ 96 h 96"/>
                  <a:gd name="T8" fmla="*/ 48 w 113"/>
                  <a:gd name="T9" fmla="*/ 96 h 96"/>
                  <a:gd name="T10" fmla="*/ 66 w 113"/>
                  <a:gd name="T11" fmla="*/ 90 h 96"/>
                  <a:gd name="T12" fmla="*/ 95 w 113"/>
                  <a:gd name="T13" fmla="*/ 72 h 96"/>
                  <a:gd name="T14" fmla="*/ 107 w 113"/>
                  <a:gd name="T15" fmla="*/ 60 h 96"/>
                  <a:gd name="T16" fmla="*/ 113 w 113"/>
                  <a:gd name="T17" fmla="*/ 48 h 96"/>
                  <a:gd name="T18" fmla="*/ 113 w 113"/>
                  <a:gd name="T19" fmla="*/ 24 h 96"/>
                  <a:gd name="T20" fmla="*/ 107 w 113"/>
                  <a:gd name="T21" fmla="*/ 6 h 96"/>
                  <a:gd name="T22" fmla="*/ 101 w 113"/>
                  <a:gd name="T23" fmla="*/ 0 h 96"/>
                  <a:gd name="T24" fmla="*/ 0 w 113"/>
                  <a:gd name="T25" fmla="*/ 66 h 9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13" h="96">
                    <a:moveTo>
                      <a:pt x="0" y="66"/>
                    </a:moveTo>
                    <a:lnTo>
                      <a:pt x="6" y="72"/>
                    </a:lnTo>
                    <a:lnTo>
                      <a:pt x="18" y="90"/>
                    </a:lnTo>
                    <a:lnTo>
                      <a:pt x="30" y="96"/>
                    </a:lnTo>
                    <a:lnTo>
                      <a:pt x="48" y="96"/>
                    </a:lnTo>
                    <a:lnTo>
                      <a:pt x="66" y="90"/>
                    </a:lnTo>
                    <a:lnTo>
                      <a:pt x="95" y="72"/>
                    </a:lnTo>
                    <a:lnTo>
                      <a:pt x="107" y="60"/>
                    </a:lnTo>
                    <a:lnTo>
                      <a:pt x="113" y="48"/>
                    </a:lnTo>
                    <a:lnTo>
                      <a:pt x="113" y="24"/>
                    </a:lnTo>
                    <a:lnTo>
                      <a:pt x="107" y="6"/>
                    </a:lnTo>
                    <a:lnTo>
                      <a:pt x="101" y="0"/>
                    </a:lnTo>
                    <a:lnTo>
                      <a:pt x="0" y="66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7" name="Freeform 1161">
                <a:extLst>
                  <a:ext uri="{FF2B5EF4-FFF2-40B4-BE49-F238E27FC236}">
                    <a16:creationId xmlns:a16="http://schemas.microsoft.com/office/drawing/2014/main" id="{040398F0-8B91-CC97-713E-B591E6C01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6" y="2747"/>
                <a:ext cx="65" cy="66"/>
              </a:xfrm>
              <a:custGeom>
                <a:avLst/>
                <a:gdLst>
                  <a:gd name="T0" fmla="*/ 0 w 65"/>
                  <a:gd name="T1" fmla="*/ 42 h 66"/>
                  <a:gd name="T2" fmla="*/ 41 w 65"/>
                  <a:gd name="T3" fmla="*/ 66 h 66"/>
                  <a:gd name="T4" fmla="*/ 65 w 65"/>
                  <a:gd name="T5" fmla="*/ 0 h 66"/>
                  <a:gd name="T6" fmla="*/ 0 w 65"/>
                  <a:gd name="T7" fmla="*/ 42 h 6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5" h="66">
                    <a:moveTo>
                      <a:pt x="0" y="42"/>
                    </a:moveTo>
                    <a:lnTo>
                      <a:pt x="41" y="66"/>
                    </a:lnTo>
                    <a:lnTo>
                      <a:pt x="65" y="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8" name="Freeform 1162">
                <a:extLst>
                  <a:ext uri="{FF2B5EF4-FFF2-40B4-BE49-F238E27FC236}">
                    <a16:creationId xmlns:a16="http://schemas.microsoft.com/office/drawing/2014/main" id="{501504AB-A7CB-482E-163A-2B1A3E835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4" y="2441"/>
                <a:ext cx="251" cy="312"/>
              </a:xfrm>
              <a:custGeom>
                <a:avLst/>
                <a:gdLst>
                  <a:gd name="T0" fmla="*/ 0 w 251"/>
                  <a:gd name="T1" fmla="*/ 138 h 312"/>
                  <a:gd name="T2" fmla="*/ 0 w 251"/>
                  <a:gd name="T3" fmla="*/ 138 h 312"/>
                  <a:gd name="T4" fmla="*/ 6 w 251"/>
                  <a:gd name="T5" fmla="*/ 150 h 312"/>
                  <a:gd name="T6" fmla="*/ 12 w 251"/>
                  <a:gd name="T7" fmla="*/ 186 h 312"/>
                  <a:gd name="T8" fmla="*/ 12 w 251"/>
                  <a:gd name="T9" fmla="*/ 228 h 312"/>
                  <a:gd name="T10" fmla="*/ 24 w 251"/>
                  <a:gd name="T11" fmla="*/ 252 h 312"/>
                  <a:gd name="T12" fmla="*/ 36 w 251"/>
                  <a:gd name="T13" fmla="*/ 270 h 312"/>
                  <a:gd name="T14" fmla="*/ 66 w 251"/>
                  <a:gd name="T15" fmla="*/ 294 h 312"/>
                  <a:gd name="T16" fmla="*/ 108 w 251"/>
                  <a:gd name="T17" fmla="*/ 312 h 312"/>
                  <a:gd name="T18" fmla="*/ 138 w 251"/>
                  <a:gd name="T19" fmla="*/ 306 h 312"/>
                  <a:gd name="T20" fmla="*/ 168 w 251"/>
                  <a:gd name="T21" fmla="*/ 294 h 312"/>
                  <a:gd name="T22" fmla="*/ 198 w 251"/>
                  <a:gd name="T23" fmla="*/ 282 h 312"/>
                  <a:gd name="T24" fmla="*/ 215 w 251"/>
                  <a:gd name="T25" fmla="*/ 264 h 312"/>
                  <a:gd name="T26" fmla="*/ 245 w 251"/>
                  <a:gd name="T27" fmla="*/ 228 h 312"/>
                  <a:gd name="T28" fmla="*/ 251 w 251"/>
                  <a:gd name="T29" fmla="*/ 204 h 312"/>
                  <a:gd name="T30" fmla="*/ 251 w 251"/>
                  <a:gd name="T31" fmla="*/ 192 h 312"/>
                  <a:gd name="T32" fmla="*/ 251 w 251"/>
                  <a:gd name="T33" fmla="*/ 144 h 312"/>
                  <a:gd name="T34" fmla="*/ 251 w 251"/>
                  <a:gd name="T35" fmla="*/ 108 h 312"/>
                  <a:gd name="T36" fmla="*/ 251 w 251"/>
                  <a:gd name="T37" fmla="*/ 84 h 312"/>
                  <a:gd name="T38" fmla="*/ 245 w 251"/>
                  <a:gd name="T39" fmla="*/ 66 h 312"/>
                  <a:gd name="T40" fmla="*/ 245 w 251"/>
                  <a:gd name="T41" fmla="*/ 48 h 312"/>
                  <a:gd name="T42" fmla="*/ 245 w 251"/>
                  <a:gd name="T43" fmla="*/ 48 h 312"/>
                  <a:gd name="T44" fmla="*/ 168 w 251"/>
                  <a:gd name="T45" fmla="*/ 30 h 312"/>
                  <a:gd name="T46" fmla="*/ 108 w 251"/>
                  <a:gd name="T47" fmla="*/ 18 h 312"/>
                  <a:gd name="T48" fmla="*/ 66 w 251"/>
                  <a:gd name="T49" fmla="*/ 12 h 312"/>
                  <a:gd name="T50" fmla="*/ 36 w 251"/>
                  <a:gd name="T51" fmla="*/ 6 h 312"/>
                  <a:gd name="T52" fmla="*/ 18 w 251"/>
                  <a:gd name="T53" fmla="*/ 6 h 312"/>
                  <a:gd name="T54" fmla="*/ 12 w 251"/>
                  <a:gd name="T55" fmla="*/ 0 h 312"/>
                  <a:gd name="T56" fmla="*/ 6 w 251"/>
                  <a:gd name="T57" fmla="*/ 0 h 312"/>
                  <a:gd name="T58" fmla="*/ 0 w 251"/>
                  <a:gd name="T59" fmla="*/ 138 h 312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251" h="312">
                    <a:moveTo>
                      <a:pt x="0" y="138"/>
                    </a:moveTo>
                    <a:lnTo>
                      <a:pt x="0" y="138"/>
                    </a:lnTo>
                    <a:lnTo>
                      <a:pt x="6" y="150"/>
                    </a:lnTo>
                    <a:lnTo>
                      <a:pt x="12" y="186"/>
                    </a:lnTo>
                    <a:lnTo>
                      <a:pt x="12" y="228"/>
                    </a:lnTo>
                    <a:lnTo>
                      <a:pt x="24" y="252"/>
                    </a:lnTo>
                    <a:lnTo>
                      <a:pt x="36" y="270"/>
                    </a:lnTo>
                    <a:lnTo>
                      <a:pt x="66" y="294"/>
                    </a:lnTo>
                    <a:lnTo>
                      <a:pt x="108" y="312"/>
                    </a:lnTo>
                    <a:lnTo>
                      <a:pt x="138" y="306"/>
                    </a:lnTo>
                    <a:lnTo>
                      <a:pt x="168" y="294"/>
                    </a:lnTo>
                    <a:lnTo>
                      <a:pt x="198" y="282"/>
                    </a:lnTo>
                    <a:lnTo>
                      <a:pt x="215" y="264"/>
                    </a:lnTo>
                    <a:lnTo>
                      <a:pt x="245" y="228"/>
                    </a:lnTo>
                    <a:lnTo>
                      <a:pt x="251" y="204"/>
                    </a:lnTo>
                    <a:lnTo>
                      <a:pt x="251" y="192"/>
                    </a:lnTo>
                    <a:lnTo>
                      <a:pt x="251" y="144"/>
                    </a:lnTo>
                    <a:lnTo>
                      <a:pt x="251" y="108"/>
                    </a:lnTo>
                    <a:lnTo>
                      <a:pt x="251" y="84"/>
                    </a:lnTo>
                    <a:lnTo>
                      <a:pt x="245" y="66"/>
                    </a:lnTo>
                    <a:lnTo>
                      <a:pt x="245" y="48"/>
                    </a:lnTo>
                    <a:lnTo>
                      <a:pt x="168" y="30"/>
                    </a:lnTo>
                    <a:lnTo>
                      <a:pt x="108" y="18"/>
                    </a:lnTo>
                    <a:lnTo>
                      <a:pt x="66" y="12"/>
                    </a:lnTo>
                    <a:lnTo>
                      <a:pt x="36" y="6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138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9" name="Freeform 1163">
                <a:extLst>
                  <a:ext uri="{FF2B5EF4-FFF2-40B4-BE49-F238E27FC236}">
                    <a16:creationId xmlns:a16="http://schemas.microsoft.com/office/drawing/2014/main" id="{7531C9C0-3DCF-EFB6-DACB-13F8A9484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1" y="2345"/>
                <a:ext cx="418" cy="492"/>
              </a:xfrm>
              <a:custGeom>
                <a:avLst/>
                <a:gdLst>
                  <a:gd name="T0" fmla="*/ 53 w 418"/>
                  <a:gd name="T1" fmla="*/ 258 h 492"/>
                  <a:gd name="T2" fmla="*/ 53 w 418"/>
                  <a:gd name="T3" fmla="*/ 252 h 492"/>
                  <a:gd name="T4" fmla="*/ 59 w 418"/>
                  <a:gd name="T5" fmla="*/ 222 h 492"/>
                  <a:gd name="T6" fmla="*/ 65 w 418"/>
                  <a:gd name="T7" fmla="*/ 198 h 492"/>
                  <a:gd name="T8" fmla="*/ 77 w 418"/>
                  <a:gd name="T9" fmla="*/ 168 h 492"/>
                  <a:gd name="T10" fmla="*/ 95 w 418"/>
                  <a:gd name="T11" fmla="*/ 162 h 492"/>
                  <a:gd name="T12" fmla="*/ 113 w 418"/>
                  <a:gd name="T13" fmla="*/ 150 h 492"/>
                  <a:gd name="T14" fmla="*/ 131 w 418"/>
                  <a:gd name="T15" fmla="*/ 144 h 492"/>
                  <a:gd name="T16" fmla="*/ 143 w 418"/>
                  <a:gd name="T17" fmla="*/ 138 h 492"/>
                  <a:gd name="T18" fmla="*/ 125 w 418"/>
                  <a:gd name="T19" fmla="*/ 168 h 492"/>
                  <a:gd name="T20" fmla="*/ 119 w 418"/>
                  <a:gd name="T21" fmla="*/ 180 h 492"/>
                  <a:gd name="T22" fmla="*/ 113 w 418"/>
                  <a:gd name="T23" fmla="*/ 180 h 492"/>
                  <a:gd name="T24" fmla="*/ 113 w 418"/>
                  <a:gd name="T25" fmla="*/ 180 h 492"/>
                  <a:gd name="T26" fmla="*/ 119 w 418"/>
                  <a:gd name="T27" fmla="*/ 180 h 492"/>
                  <a:gd name="T28" fmla="*/ 131 w 418"/>
                  <a:gd name="T29" fmla="*/ 174 h 492"/>
                  <a:gd name="T30" fmla="*/ 167 w 418"/>
                  <a:gd name="T31" fmla="*/ 162 h 492"/>
                  <a:gd name="T32" fmla="*/ 215 w 418"/>
                  <a:gd name="T33" fmla="*/ 150 h 492"/>
                  <a:gd name="T34" fmla="*/ 239 w 418"/>
                  <a:gd name="T35" fmla="*/ 156 h 492"/>
                  <a:gd name="T36" fmla="*/ 256 w 418"/>
                  <a:gd name="T37" fmla="*/ 162 h 492"/>
                  <a:gd name="T38" fmla="*/ 268 w 418"/>
                  <a:gd name="T39" fmla="*/ 174 h 492"/>
                  <a:gd name="T40" fmla="*/ 268 w 418"/>
                  <a:gd name="T41" fmla="*/ 192 h 492"/>
                  <a:gd name="T42" fmla="*/ 268 w 418"/>
                  <a:gd name="T43" fmla="*/ 246 h 492"/>
                  <a:gd name="T44" fmla="*/ 268 w 418"/>
                  <a:gd name="T45" fmla="*/ 294 h 492"/>
                  <a:gd name="T46" fmla="*/ 262 w 418"/>
                  <a:gd name="T47" fmla="*/ 318 h 492"/>
                  <a:gd name="T48" fmla="*/ 251 w 418"/>
                  <a:gd name="T49" fmla="*/ 336 h 492"/>
                  <a:gd name="T50" fmla="*/ 251 w 418"/>
                  <a:gd name="T51" fmla="*/ 354 h 492"/>
                  <a:gd name="T52" fmla="*/ 256 w 418"/>
                  <a:gd name="T53" fmla="*/ 384 h 492"/>
                  <a:gd name="T54" fmla="*/ 268 w 418"/>
                  <a:gd name="T55" fmla="*/ 408 h 492"/>
                  <a:gd name="T56" fmla="*/ 274 w 418"/>
                  <a:gd name="T57" fmla="*/ 420 h 492"/>
                  <a:gd name="T58" fmla="*/ 310 w 418"/>
                  <a:gd name="T59" fmla="*/ 444 h 492"/>
                  <a:gd name="T60" fmla="*/ 334 w 418"/>
                  <a:gd name="T61" fmla="*/ 462 h 492"/>
                  <a:gd name="T62" fmla="*/ 352 w 418"/>
                  <a:gd name="T63" fmla="*/ 480 h 492"/>
                  <a:gd name="T64" fmla="*/ 364 w 418"/>
                  <a:gd name="T65" fmla="*/ 486 h 492"/>
                  <a:gd name="T66" fmla="*/ 376 w 418"/>
                  <a:gd name="T67" fmla="*/ 492 h 492"/>
                  <a:gd name="T68" fmla="*/ 376 w 418"/>
                  <a:gd name="T69" fmla="*/ 492 h 492"/>
                  <a:gd name="T70" fmla="*/ 376 w 418"/>
                  <a:gd name="T71" fmla="*/ 492 h 492"/>
                  <a:gd name="T72" fmla="*/ 382 w 418"/>
                  <a:gd name="T73" fmla="*/ 480 h 492"/>
                  <a:gd name="T74" fmla="*/ 382 w 418"/>
                  <a:gd name="T75" fmla="*/ 444 h 492"/>
                  <a:gd name="T76" fmla="*/ 394 w 418"/>
                  <a:gd name="T77" fmla="*/ 390 h 492"/>
                  <a:gd name="T78" fmla="*/ 400 w 418"/>
                  <a:gd name="T79" fmla="*/ 330 h 492"/>
                  <a:gd name="T80" fmla="*/ 412 w 418"/>
                  <a:gd name="T81" fmla="*/ 264 h 492"/>
                  <a:gd name="T82" fmla="*/ 412 w 418"/>
                  <a:gd name="T83" fmla="*/ 210 h 492"/>
                  <a:gd name="T84" fmla="*/ 418 w 418"/>
                  <a:gd name="T85" fmla="*/ 168 h 492"/>
                  <a:gd name="T86" fmla="*/ 412 w 418"/>
                  <a:gd name="T87" fmla="*/ 144 h 492"/>
                  <a:gd name="T88" fmla="*/ 406 w 418"/>
                  <a:gd name="T89" fmla="*/ 120 h 492"/>
                  <a:gd name="T90" fmla="*/ 394 w 418"/>
                  <a:gd name="T91" fmla="*/ 78 h 492"/>
                  <a:gd name="T92" fmla="*/ 370 w 418"/>
                  <a:gd name="T93" fmla="*/ 42 h 492"/>
                  <a:gd name="T94" fmla="*/ 334 w 418"/>
                  <a:gd name="T95" fmla="*/ 12 h 492"/>
                  <a:gd name="T96" fmla="*/ 304 w 418"/>
                  <a:gd name="T97" fmla="*/ 6 h 492"/>
                  <a:gd name="T98" fmla="*/ 268 w 418"/>
                  <a:gd name="T99" fmla="*/ 0 h 492"/>
                  <a:gd name="T100" fmla="*/ 191 w 418"/>
                  <a:gd name="T101" fmla="*/ 0 h 492"/>
                  <a:gd name="T102" fmla="*/ 107 w 418"/>
                  <a:gd name="T103" fmla="*/ 18 h 492"/>
                  <a:gd name="T104" fmla="*/ 77 w 418"/>
                  <a:gd name="T105" fmla="*/ 30 h 492"/>
                  <a:gd name="T106" fmla="*/ 47 w 418"/>
                  <a:gd name="T107" fmla="*/ 48 h 492"/>
                  <a:gd name="T108" fmla="*/ 12 w 418"/>
                  <a:gd name="T109" fmla="*/ 84 h 492"/>
                  <a:gd name="T110" fmla="*/ 0 w 418"/>
                  <a:gd name="T111" fmla="*/ 120 h 492"/>
                  <a:gd name="T112" fmla="*/ 0 w 418"/>
                  <a:gd name="T113" fmla="*/ 156 h 492"/>
                  <a:gd name="T114" fmla="*/ 6 w 418"/>
                  <a:gd name="T115" fmla="*/ 186 h 492"/>
                  <a:gd name="T116" fmla="*/ 17 w 418"/>
                  <a:gd name="T117" fmla="*/ 216 h 492"/>
                  <a:gd name="T118" fmla="*/ 35 w 418"/>
                  <a:gd name="T119" fmla="*/ 240 h 492"/>
                  <a:gd name="T120" fmla="*/ 53 w 418"/>
                  <a:gd name="T121" fmla="*/ 258 h 492"/>
                  <a:gd name="T122" fmla="*/ 53 w 418"/>
                  <a:gd name="T123" fmla="*/ 258 h 492"/>
                  <a:gd name="T124" fmla="*/ 53 w 418"/>
                  <a:gd name="T125" fmla="*/ 258 h 492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418" h="492">
                    <a:moveTo>
                      <a:pt x="53" y="258"/>
                    </a:moveTo>
                    <a:lnTo>
                      <a:pt x="53" y="252"/>
                    </a:lnTo>
                    <a:lnTo>
                      <a:pt x="59" y="222"/>
                    </a:lnTo>
                    <a:lnTo>
                      <a:pt x="65" y="198"/>
                    </a:lnTo>
                    <a:lnTo>
                      <a:pt x="77" y="168"/>
                    </a:lnTo>
                    <a:lnTo>
                      <a:pt x="95" y="162"/>
                    </a:lnTo>
                    <a:lnTo>
                      <a:pt x="113" y="150"/>
                    </a:lnTo>
                    <a:lnTo>
                      <a:pt x="131" y="144"/>
                    </a:lnTo>
                    <a:lnTo>
                      <a:pt x="143" y="138"/>
                    </a:lnTo>
                    <a:lnTo>
                      <a:pt x="125" y="168"/>
                    </a:lnTo>
                    <a:lnTo>
                      <a:pt x="119" y="180"/>
                    </a:lnTo>
                    <a:lnTo>
                      <a:pt x="113" y="180"/>
                    </a:lnTo>
                    <a:lnTo>
                      <a:pt x="119" y="180"/>
                    </a:lnTo>
                    <a:lnTo>
                      <a:pt x="131" y="174"/>
                    </a:lnTo>
                    <a:lnTo>
                      <a:pt x="167" y="162"/>
                    </a:lnTo>
                    <a:lnTo>
                      <a:pt x="215" y="150"/>
                    </a:lnTo>
                    <a:lnTo>
                      <a:pt x="239" y="156"/>
                    </a:lnTo>
                    <a:lnTo>
                      <a:pt x="256" y="162"/>
                    </a:lnTo>
                    <a:lnTo>
                      <a:pt x="268" y="174"/>
                    </a:lnTo>
                    <a:lnTo>
                      <a:pt x="268" y="192"/>
                    </a:lnTo>
                    <a:lnTo>
                      <a:pt x="268" y="246"/>
                    </a:lnTo>
                    <a:lnTo>
                      <a:pt x="268" y="294"/>
                    </a:lnTo>
                    <a:lnTo>
                      <a:pt x="262" y="318"/>
                    </a:lnTo>
                    <a:lnTo>
                      <a:pt x="251" y="336"/>
                    </a:lnTo>
                    <a:lnTo>
                      <a:pt x="251" y="354"/>
                    </a:lnTo>
                    <a:lnTo>
                      <a:pt x="256" y="384"/>
                    </a:lnTo>
                    <a:lnTo>
                      <a:pt x="268" y="408"/>
                    </a:lnTo>
                    <a:lnTo>
                      <a:pt x="274" y="420"/>
                    </a:lnTo>
                    <a:lnTo>
                      <a:pt x="310" y="444"/>
                    </a:lnTo>
                    <a:lnTo>
                      <a:pt x="334" y="462"/>
                    </a:lnTo>
                    <a:lnTo>
                      <a:pt x="352" y="480"/>
                    </a:lnTo>
                    <a:lnTo>
                      <a:pt x="364" y="486"/>
                    </a:lnTo>
                    <a:lnTo>
                      <a:pt x="376" y="492"/>
                    </a:lnTo>
                    <a:lnTo>
                      <a:pt x="382" y="480"/>
                    </a:lnTo>
                    <a:lnTo>
                      <a:pt x="382" y="444"/>
                    </a:lnTo>
                    <a:lnTo>
                      <a:pt x="394" y="390"/>
                    </a:lnTo>
                    <a:lnTo>
                      <a:pt x="400" y="330"/>
                    </a:lnTo>
                    <a:lnTo>
                      <a:pt x="412" y="264"/>
                    </a:lnTo>
                    <a:lnTo>
                      <a:pt x="412" y="210"/>
                    </a:lnTo>
                    <a:lnTo>
                      <a:pt x="418" y="168"/>
                    </a:lnTo>
                    <a:lnTo>
                      <a:pt x="412" y="144"/>
                    </a:lnTo>
                    <a:lnTo>
                      <a:pt x="406" y="120"/>
                    </a:lnTo>
                    <a:lnTo>
                      <a:pt x="394" y="78"/>
                    </a:lnTo>
                    <a:lnTo>
                      <a:pt x="370" y="42"/>
                    </a:lnTo>
                    <a:lnTo>
                      <a:pt x="334" y="12"/>
                    </a:lnTo>
                    <a:lnTo>
                      <a:pt x="304" y="6"/>
                    </a:lnTo>
                    <a:lnTo>
                      <a:pt x="268" y="0"/>
                    </a:lnTo>
                    <a:lnTo>
                      <a:pt x="191" y="0"/>
                    </a:lnTo>
                    <a:lnTo>
                      <a:pt x="107" y="18"/>
                    </a:lnTo>
                    <a:lnTo>
                      <a:pt x="77" y="30"/>
                    </a:lnTo>
                    <a:lnTo>
                      <a:pt x="47" y="48"/>
                    </a:lnTo>
                    <a:lnTo>
                      <a:pt x="12" y="84"/>
                    </a:lnTo>
                    <a:lnTo>
                      <a:pt x="0" y="120"/>
                    </a:lnTo>
                    <a:lnTo>
                      <a:pt x="0" y="156"/>
                    </a:lnTo>
                    <a:lnTo>
                      <a:pt x="6" y="186"/>
                    </a:lnTo>
                    <a:lnTo>
                      <a:pt x="17" y="216"/>
                    </a:lnTo>
                    <a:lnTo>
                      <a:pt x="35" y="240"/>
                    </a:lnTo>
                    <a:lnTo>
                      <a:pt x="53" y="258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0" name="Freeform 1164">
                <a:extLst>
                  <a:ext uri="{FF2B5EF4-FFF2-40B4-BE49-F238E27FC236}">
                    <a16:creationId xmlns:a16="http://schemas.microsoft.com/office/drawing/2014/main" id="{EE0E7A79-1A44-A1E1-E564-CFBD294C4F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4" y="2771"/>
                <a:ext cx="72" cy="317"/>
              </a:xfrm>
              <a:custGeom>
                <a:avLst/>
                <a:gdLst>
                  <a:gd name="T0" fmla="*/ 36 w 72"/>
                  <a:gd name="T1" fmla="*/ 0 h 317"/>
                  <a:gd name="T2" fmla="*/ 30 w 72"/>
                  <a:gd name="T3" fmla="*/ 12 h 317"/>
                  <a:gd name="T4" fmla="*/ 30 w 72"/>
                  <a:gd name="T5" fmla="*/ 30 h 317"/>
                  <a:gd name="T6" fmla="*/ 30 w 72"/>
                  <a:gd name="T7" fmla="*/ 48 h 317"/>
                  <a:gd name="T8" fmla="*/ 36 w 72"/>
                  <a:gd name="T9" fmla="*/ 54 h 317"/>
                  <a:gd name="T10" fmla="*/ 18 w 72"/>
                  <a:gd name="T11" fmla="*/ 84 h 317"/>
                  <a:gd name="T12" fmla="*/ 0 w 72"/>
                  <a:gd name="T13" fmla="*/ 120 h 317"/>
                  <a:gd name="T14" fmla="*/ 0 w 72"/>
                  <a:gd name="T15" fmla="*/ 138 h 317"/>
                  <a:gd name="T16" fmla="*/ 6 w 72"/>
                  <a:gd name="T17" fmla="*/ 161 h 317"/>
                  <a:gd name="T18" fmla="*/ 18 w 72"/>
                  <a:gd name="T19" fmla="*/ 179 h 317"/>
                  <a:gd name="T20" fmla="*/ 24 w 72"/>
                  <a:gd name="T21" fmla="*/ 197 h 317"/>
                  <a:gd name="T22" fmla="*/ 54 w 72"/>
                  <a:gd name="T23" fmla="*/ 221 h 317"/>
                  <a:gd name="T24" fmla="*/ 66 w 72"/>
                  <a:gd name="T25" fmla="*/ 233 h 317"/>
                  <a:gd name="T26" fmla="*/ 72 w 72"/>
                  <a:gd name="T27" fmla="*/ 245 h 317"/>
                  <a:gd name="T28" fmla="*/ 66 w 72"/>
                  <a:gd name="T29" fmla="*/ 287 h 317"/>
                  <a:gd name="T30" fmla="*/ 66 w 72"/>
                  <a:gd name="T31" fmla="*/ 311 h 317"/>
                  <a:gd name="T32" fmla="*/ 66 w 72"/>
                  <a:gd name="T33" fmla="*/ 317 h 317"/>
                  <a:gd name="T34" fmla="*/ 66 w 72"/>
                  <a:gd name="T35" fmla="*/ 317 h 317"/>
                  <a:gd name="T36" fmla="*/ 36 w 72"/>
                  <a:gd name="T37" fmla="*/ 0 h 31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72" h="317">
                    <a:moveTo>
                      <a:pt x="36" y="0"/>
                    </a:moveTo>
                    <a:lnTo>
                      <a:pt x="30" y="12"/>
                    </a:lnTo>
                    <a:lnTo>
                      <a:pt x="30" y="30"/>
                    </a:lnTo>
                    <a:lnTo>
                      <a:pt x="30" y="48"/>
                    </a:lnTo>
                    <a:lnTo>
                      <a:pt x="36" y="54"/>
                    </a:lnTo>
                    <a:lnTo>
                      <a:pt x="18" y="84"/>
                    </a:lnTo>
                    <a:lnTo>
                      <a:pt x="0" y="120"/>
                    </a:lnTo>
                    <a:lnTo>
                      <a:pt x="0" y="138"/>
                    </a:lnTo>
                    <a:lnTo>
                      <a:pt x="6" y="161"/>
                    </a:lnTo>
                    <a:lnTo>
                      <a:pt x="18" y="179"/>
                    </a:lnTo>
                    <a:lnTo>
                      <a:pt x="24" y="197"/>
                    </a:lnTo>
                    <a:lnTo>
                      <a:pt x="54" y="221"/>
                    </a:lnTo>
                    <a:lnTo>
                      <a:pt x="66" y="233"/>
                    </a:lnTo>
                    <a:lnTo>
                      <a:pt x="72" y="245"/>
                    </a:lnTo>
                    <a:lnTo>
                      <a:pt x="66" y="287"/>
                    </a:lnTo>
                    <a:lnTo>
                      <a:pt x="66" y="311"/>
                    </a:lnTo>
                    <a:lnTo>
                      <a:pt x="66" y="317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1" name="Freeform 1165">
                <a:extLst>
                  <a:ext uri="{FF2B5EF4-FFF2-40B4-BE49-F238E27FC236}">
                    <a16:creationId xmlns:a16="http://schemas.microsoft.com/office/drawing/2014/main" id="{18B8F13F-B827-F8B3-23C6-4AF190430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4" y="2771"/>
                <a:ext cx="72" cy="317"/>
              </a:xfrm>
              <a:custGeom>
                <a:avLst/>
                <a:gdLst>
                  <a:gd name="T0" fmla="*/ 36 w 72"/>
                  <a:gd name="T1" fmla="*/ 0 h 317"/>
                  <a:gd name="T2" fmla="*/ 30 w 72"/>
                  <a:gd name="T3" fmla="*/ 12 h 317"/>
                  <a:gd name="T4" fmla="*/ 30 w 72"/>
                  <a:gd name="T5" fmla="*/ 30 h 317"/>
                  <a:gd name="T6" fmla="*/ 30 w 72"/>
                  <a:gd name="T7" fmla="*/ 48 h 317"/>
                  <a:gd name="T8" fmla="*/ 36 w 72"/>
                  <a:gd name="T9" fmla="*/ 54 h 317"/>
                  <a:gd name="T10" fmla="*/ 18 w 72"/>
                  <a:gd name="T11" fmla="*/ 84 h 317"/>
                  <a:gd name="T12" fmla="*/ 0 w 72"/>
                  <a:gd name="T13" fmla="*/ 120 h 317"/>
                  <a:gd name="T14" fmla="*/ 0 w 72"/>
                  <a:gd name="T15" fmla="*/ 138 h 317"/>
                  <a:gd name="T16" fmla="*/ 6 w 72"/>
                  <a:gd name="T17" fmla="*/ 161 h 317"/>
                  <a:gd name="T18" fmla="*/ 18 w 72"/>
                  <a:gd name="T19" fmla="*/ 179 h 317"/>
                  <a:gd name="T20" fmla="*/ 24 w 72"/>
                  <a:gd name="T21" fmla="*/ 197 h 317"/>
                  <a:gd name="T22" fmla="*/ 54 w 72"/>
                  <a:gd name="T23" fmla="*/ 221 h 317"/>
                  <a:gd name="T24" fmla="*/ 66 w 72"/>
                  <a:gd name="T25" fmla="*/ 233 h 317"/>
                  <a:gd name="T26" fmla="*/ 72 w 72"/>
                  <a:gd name="T27" fmla="*/ 245 h 317"/>
                  <a:gd name="T28" fmla="*/ 66 w 72"/>
                  <a:gd name="T29" fmla="*/ 287 h 317"/>
                  <a:gd name="T30" fmla="*/ 66 w 72"/>
                  <a:gd name="T31" fmla="*/ 311 h 317"/>
                  <a:gd name="T32" fmla="*/ 66 w 72"/>
                  <a:gd name="T33" fmla="*/ 317 h 317"/>
                  <a:gd name="T34" fmla="*/ 66 w 72"/>
                  <a:gd name="T35" fmla="*/ 317 h 31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2" h="317">
                    <a:moveTo>
                      <a:pt x="36" y="0"/>
                    </a:moveTo>
                    <a:lnTo>
                      <a:pt x="30" y="12"/>
                    </a:lnTo>
                    <a:lnTo>
                      <a:pt x="30" y="30"/>
                    </a:lnTo>
                    <a:lnTo>
                      <a:pt x="30" y="48"/>
                    </a:lnTo>
                    <a:lnTo>
                      <a:pt x="36" y="54"/>
                    </a:lnTo>
                    <a:lnTo>
                      <a:pt x="18" y="84"/>
                    </a:lnTo>
                    <a:lnTo>
                      <a:pt x="0" y="120"/>
                    </a:lnTo>
                    <a:lnTo>
                      <a:pt x="0" y="138"/>
                    </a:lnTo>
                    <a:lnTo>
                      <a:pt x="6" y="161"/>
                    </a:lnTo>
                    <a:lnTo>
                      <a:pt x="18" y="179"/>
                    </a:lnTo>
                    <a:lnTo>
                      <a:pt x="24" y="197"/>
                    </a:lnTo>
                    <a:lnTo>
                      <a:pt x="54" y="221"/>
                    </a:lnTo>
                    <a:lnTo>
                      <a:pt x="66" y="233"/>
                    </a:lnTo>
                    <a:lnTo>
                      <a:pt x="72" y="245"/>
                    </a:lnTo>
                    <a:lnTo>
                      <a:pt x="66" y="287"/>
                    </a:lnTo>
                    <a:lnTo>
                      <a:pt x="66" y="311"/>
                    </a:lnTo>
                    <a:lnTo>
                      <a:pt x="66" y="317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2" name="Line 1166">
                <a:extLst>
                  <a:ext uri="{FF2B5EF4-FFF2-40B4-BE49-F238E27FC236}">
                    <a16:creationId xmlns:a16="http://schemas.microsoft.com/office/drawing/2014/main" id="{0F53B92B-DD41-B6F0-7C13-3C504E4CA6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3" y="3112"/>
                <a:ext cx="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3" name="Line 1167">
                <a:extLst>
                  <a:ext uri="{FF2B5EF4-FFF2-40B4-BE49-F238E27FC236}">
                    <a16:creationId xmlns:a16="http://schemas.microsoft.com/office/drawing/2014/main" id="{579213EB-4B9F-4D29-E698-4DAA920BC5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3" y="3112"/>
                <a:ext cx="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4" name="Freeform 1168">
                <a:extLst>
                  <a:ext uri="{FF2B5EF4-FFF2-40B4-BE49-F238E27FC236}">
                    <a16:creationId xmlns:a16="http://schemas.microsoft.com/office/drawing/2014/main" id="{36A44645-9A8B-389A-CFD5-4DB17F8C1C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7" y="2813"/>
                <a:ext cx="114" cy="317"/>
              </a:xfrm>
              <a:custGeom>
                <a:avLst/>
                <a:gdLst>
                  <a:gd name="T0" fmla="*/ 108 w 114"/>
                  <a:gd name="T1" fmla="*/ 42 h 317"/>
                  <a:gd name="T2" fmla="*/ 114 w 114"/>
                  <a:gd name="T3" fmla="*/ 54 h 317"/>
                  <a:gd name="T4" fmla="*/ 114 w 114"/>
                  <a:gd name="T5" fmla="*/ 84 h 317"/>
                  <a:gd name="T6" fmla="*/ 114 w 114"/>
                  <a:gd name="T7" fmla="*/ 119 h 317"/>
                  <a:gd name="T8" fmla="*/ 114 w 114"/>
                  <a:gd name="T9" fmla="*/ 167 h 317"/>
                  <a:gd name="T10" fmla="*/ 114 w 114"/>
                  <a:gd name="T11" fmla="*/ 203 h 317"/>
                  <a:gd name="T12" fmla="*/ 114 w 114"/>
                  <a:gd name="T13" fmla="*/ 239 h 317"/>
                  <a:gd name="T14" fmla="*/ 114 w 114"/>
                  <a:gd name="T15" fmla="*/ 263 h 317"/>
                  <a:gd name="T16" fmla="*/ 114 w 114"/>
                  <a:gd name="T17" fmla="*/ 275 h 317"/>
                  <a:gd name="T18" fmla="*/ 102 w 114"/>
                  <a:gd name="T19" fmla="*/ 287 h 317"/>
                  <a:gd name="T20" fmla="*/ 96 w 114"/>
                  <a:gd name="T21" fmla="*/ 287 h 317"/>
                  <a:gd name="T22" fmla="*/ 96 w 114"/>
                  <a:gd name="T23" fmla="*/ 293 h 317"/>
                  <a:gd name="T24" fmla="*/ 96 w 114"/>
                  <a:gd name="T25" fmla="*/ 305 h 317"/>
                  <a:gd name="T26" fmla="*/ 96 w 114"/>
                  <a:gd name="T27" fmla="*/ 311 h 317"/>
                  <a:gd name="T28" fmla="*/ 96 w 114"/>
                  <a:gd name="T29" fmla="*/ 317 h 317"/>
                  <a:gd name="T30" fmla="*/ 66 w 114"/>
                  <a:gd name="T31" fmla="*/ 311 h 317"/>
                  <a:gd name="T32" fmla="*/ 48 w 114"/>
                  <a:gd name="T33" fmla="*/ 311 h 317"/>
                  <a:gd name="T34" fmla="*/ 42 w 114"/>
                  <a:gd name="T35" fmla="*/ 311 h 317"/>
                  <a:gd name="T36" fmla="*/ 42 w 114"/>
                  <a:gd name="T37" fmla="*/ 311 h 317"/>
                  <a:gd name="T38" fmla="*/ 42 w 114"/>
                  <a:gd name="T39" fmla="*/ 299 h 317"/>
                  <a:gd name="T40" fmla="*/ 36 w 114"/>
                  <a:gd name="T41" fmla="*/ 293 h 317"/>
                  <a:gd name="T42" fmla="*/ 36 w 114"/>
                  <a:gd name="T43" fmla="*/ 287 h 317"/>
                  <a:gd name="T44" fmla="*/ 36 w 114"/>
                  <a:gd name="T45" fmla="*/ 287 h 317"/>
                  <a:gd name="T46" fmla="*/ 24 w 114"/>
                  <a:gd name="T47" fmla="*/ 281 h 317"/>
                  <a:gd name="T48" fmla="*/ 12 w 114"/>
                  <a:gd name="T49" fmla="*/ 275 h 317"/>
                  <a:gd name="T50" fmla="*/ 6 w 114"/>
                  <a:gd name="T51" fmla="*/ 263 h 317"/>
                  <a:gd name="T52" fmla="*/ 6 w 114"/>
                  <a:gd name="T53" fmla="*/ 251 h 317"/>
                  <a:gd name="T54" fmla="*/ 6 w 114"/>
                  <a:gd name="T55" fmla="*/ 227 h 317"/>
                  <a:gd name="T56" fmla="*/ 6 w 114"/>
                  <a:gd name="T57" fmla="*/ 167 h 317"/>
                  <a:gd name="T58" fmla="*/ 0 w 114"/>
                  <a:gd name="T59" fmla="*/ 108 h 317"/>
                  <a:gd name="T60" fmla="*/ 0 w 114"/>
                  <a:gd name="T61" fmla="*/ 78 h 317"/>
                  <a:gd name="T62" fmla="*/ 0 w 114"/>
                  <a:gd name="T63" fmla="*/ 66 h 317"/>
                  <a:gd name="T64" fmla="*/ 6 w 114"/>
                  <a:gd name="T65" fmla="*/ 42 h 317"/>
                  <a:gd name="T66" fmla="*/ 18 w 114"/>
                  <a:gd name="T67" fmla="*/ 18 h 317"/>
                  <a:gd name="T68" fmla="*/ 36 w 114"/>
                  <a:gd name="T69" fmla="*/ 6 h 317"/>
                  <a:gd name="T70" fmla="*/ 54 w 114"/>
                  <a:gd name="T71" fmla="*/ 0 h 317"/>
                  <a:gd name="T72" fmla="*/ 72 w 114"/>
                  <a:gd name="T73" fmla="*/ 0 h 317"/>
                  <a:gd name="T74" fmla="*/ 90 w 114"/>
                  <a:gd name="T75" fmla="*/ 12 h 317"/>
                  <a:gd name="T76" fmla="*/ 108 w 114"/>
                  <a:gd name="T77" fmla="*/ 42 h 317"/>
                  <a:gd name="T78" fmla="*/ 108 w 114"/>
                  <a:gd name="T79" fmla="*/ 42 h 31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14" h="317">
                    <a:moveTo>
                      <a:pt x="108" y="42"/>
                    </a:moveTo>
                    <a:lnTo>
                      <a:pt x="114" y="54"/>
                    </a:lnTo>
                    <a:lnTo>
                      <a:pt x="114" y="84"/>
                    </a:lnTo>
                    <a:lnTo>
                      <a:pt x="114" y="119"/>
                    </a:lnTo>
                    <a:lnTo>
                      <a:pt x="114" y="167"/>
                    </a:lnTo>
                    <a:lnTo>
                      <a:pt x="114" y="203"/>
                    </a:lnTo>
                    <a:lnTo>
                      <a:pt x="114" y="239"/>
                    </a:lnTo>
                    <a:lnTo>
                      <a:pt x="114" y="263"/>
                    </a:lnTo>
                    <a:lnTo>
                      <a:pt x="114" y="275"/>
                    </a:lnTo>
                    <a:lnTo>
                      <a:pt x="102" y="287"/>
                    </a:lnTo>
                    <a:lnTo>
                      <a:pt x="96" y="287"/>
                    </a:lnTo>
                    <a:lnTo>
                      <a:pt x="96" y="293"/>
                    </a:lnTo>
                    <a:lnTo>
                      <a:pt x="96" y="305"/>
                    </a:lnTo>
                    <a:lnTo>
                      <a:pt x="96" y="311"/>
                    </a:lnTo>
                    <a:lnTo>
                      <a:pt x="96" y="317"/>
                    </a:lnTo>
                    <a:lnTo>
                      <a:pt x="66" y="311"/>
                    </a:lnTo>
                    <a:lnTo>
                      <a:pt x="48" y="311"/>
                    </a:lnTo>
                    <a:lnTo>
                      <a:pt x="42" y="311"/>
                    </a:lnTo>
                    <a:lnTo>
                      <a:pt x="42" y="299"/>
                    </a:lnTo>
                    <a:lnTo>
                      <a:pt x="36" y="293"/>
                    </a:lnTo>
                    <a:lnTo>
                      <a:pt x="36" y="287"/>
                    </a:lnTo>
                    <a:lnTo>
                      <a:pt x="24" y="281"/>
                    </a:lnTo>
                    <a:lnTo>
                      <a:pt x="12" y="275"/>
                    </a:lnTo>
                    <a:lnTo>
                      <a:pt x="6" y="263"/>
                    </a:lnTo>
                    <a:lnTo>
                      <a:pt x="6" y="251"/>
                    </a:lnTo>
                    <a:lnTo>
                      <a:pt x="6" y="227"/>
                    </a:lnTo>
                    <a:lnTo>
                      <a:pt x="6" y="167"/>
                    </a:lnTo>
                    <a:lnTo>
                      <a:pt x="0" y="108"/>
                    </a:lnTo>
                    <a:lnTo>
                      <a:pt x="0" y="78"/>
                    </a:lnTo>
                    <a:lnTo>
                      <a:pt x="0" y="66"/>
                    </a:lnTo>
                    <a:lnTo>
                      <a:pt x="6" y="42"/>
                    </a:lnTo>
                    <a:lnTo>
                      <a:pt x="18" y="18"/>
                    </a:lnTo>
                    <a:lnTo>
                      <a:pt x="36" y="6"/>
                    </a:lnTo>
                    <a:lnTo>
                      <a:pt x="54" y="0"/>
                    </a:lnTo>
                    <a:lnTo>
                      <a:pt x="72" y="0"/>
                    </a:lnTo>
                    <a:lnTo>
                      <a:pt x="90" y="12"/>
                    </a:lnTo>
                    <a:lnTo>
                      <a:pt x="108" y="42"/>
                    </a:lnTo>
                    <a:close/>
                  </a:path>
                </a:pathLst>
              </a:custGeom>
              <a:solidFill>
                <a:srgbClr val="FFCC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5" name="Freeform 1169">
                <a:extLst>
                  <a:ext uri="{FF2B5EF4-FFF2-40B4-BE49-F238E27FC236}">
                    <a16:creationId xmlns:a16="http://schemas.microsoft.com/office/drawing/2014/main" id="{F7CB8260-9457-FC46-5252-1345EAD98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0" y="2603"/>
                <a:ext cx="24" cy="66"/>
              </a:xfrm>
              <a:custGeom>
                <a:avLst/>
                <a:gdLst>
                  <a:gd name="T0" fmla="*/ 18 w 24"/>
                  <a:gd name="T1" fmla="*/ 0 h 66"/>
                  <a:gd name="T2" fmla="*/ 12 w 24"/>
                  <a:gd name="T3" fmla="*/ 18 h 66"/>
                  <a:gd name="T4" fmla="*/ 0 w 24"/>
                  <a:gd name="T5" fmla="*/ 42 h 66"/>
                  <a:gd name="T6" fmla="*/ 0 w 24"/>
                  <a:gd name="T7" fmla="*/ 48 h 66"/>
                  <a:gd name="T8" fmla="*/ 12 w 24"/>
                  <a:gd name="T9" fmla="*/ 54 h 66"/>
                  <a:gd name="T10" fmla="*/ 18 w 24"/>
                  <a:gd name="T11" fmla="*/ 60 h 66"/>
                  <a:gd name="T12" fmla="*/ 24 w 24"/>
                  <a:gd name="T13" fmla="*/ 66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4" h="66">
                    <a:moveTo>
                      <a:pt x="18" y="0"/>
                    </a:moveTo>
                    <a:lnTo>
                      <a:pt x="12" y="18"/>
                    </a:lnTo>
                    <a:lnTo>
                      <a:pt x="0" y="42"/>
                    </a:lnTo>
                    <a:lnTo>
                      <a:pt x="0" y="48"/>
                    </a:lnTo>
                    <a:lnTo>
                      <a:pt x="12" y="54"/>
                    </a:lnTo>
                    <a:lnTo>
                      <a:pt x="18" y="60"/>
                    </a:lnTo>
                    <a:lnTo>
                      <a:pt x="24" y="6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6" name="Freeform 1170">
                <a:extLst>
                  <a:ext uri="{FF2B5EF4-FFF2-40B4-BE49-F238E27FC236}">
                    <a16:creationId xmlns:a16="http://schemas.microsoft.com/office/drawing/2014/main" id="{74DA2FCE-F1DF-27A8-9255-E012D19DAC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" y="2525"/>
                <a:ext cx="60" cy="12"/>
              </a:xfrm>
              <a:custGeom>
                <a:avLst/>
                <a:gdLst>
                  <a:gd name="T0" fmla="*/ 0 w 60"/>
                  <a:gd name="T1" fmla="*/ 12 h 12"/>
                  <a:gd name="T2" fmla="*/ 12 w 60"/>
                  <a:gd name="T3" fmla="*/ 6 h 12"/>
                  <a:gd name="T4" fmla="*/ 24 w 60"/>
                  <a:gd name="T5" fmla="*/ 6 h 12"/>
                  <a:gd name="T6" fmla="*/ 48 w 60"/>
                  <a:gd name="T7" fmla="*/ 0 h 12"/>
                  <a:gd name="T8" fmla="*/ 60 w 60"/>
                  <a:gd name="T9" fmla="*/ 6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12">
                    <a:moveTo>
                      <a:pt x="0" y="12"/>
                    </a:moveTo>
                    <a:lnTo>
                      <a:pt x="12" y="6"/>
                    </a:lnTo>
                    <a:lnTo>
                      <a:pt x="24" y="6"/>
                    </a:lnTo>
                    <a:lnTo>
                      <a:pt x="48" y="0"/>
                    </a:lnTo>
                    <a:lnTo>
                      <a:pt x="6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7" name="Line 1171">
                <a:extLst>
                  <a:ext uri="{FF2B5EF4-FFF2-40B4-BE49-F238E27FC236}">
                    <a16:creationId xmlns:a16="http://schemas.microsoft.com/office/drawing/2014/main" id="{4AC0FA4C-95F5-7533-045A-ED704B3C8C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3880" y="2531"/>
                <a:ext cx="30" cy="6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8" name="Freeform 1172">
                <a:extLst>
                  <a:ext uri="{FF2B5EF4-FFF2-40B4-BE49-F238E27FC236}">
                    <a16:creationId xmlns:a16="http://schemas.microsoft.com/office/drawing/2014/main" id="{F95FAEC0-43A3-2726-6F69-003FD641D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8" y="2567"/>
                <a:ext cx="42" cy="6"/>
              </a:xfrm>
              <a:custGeom>
                <a:avLst/>
                <a:gdLst>
                  <a:gd name="T0" fmla="*/ 0 w 42"/>
                  <a:gd name="T1" fmla="*/ 0 h 6"/>
                  <a:gd name="T2" fmla="*/ 6 w 42"/>
                  <a:gd name="T3" fmla="*/ 0 h 6"/>
                  <a:gd name="T4" fmla="*/ 18 w 42"/>
                  <a:gd name="T5" fmla="*/ 0 h 6"/>
                  <a:gd name="T6" fmla="*/ 30 w 42"/>
                  <a:gd name="T7" fmla="*/ 6 h 6"/>
                  <a:gd name="T8" fmla="*/ 42 w 42"/>
                  <a:gd name="T9" fmla="*/ 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2" h="6">
                    <a:moveTo>
                      <a:pt x="0" y="0"/>
                    </a:moveTo>
                    <a:lnTo>
                      <a:pt x="6" y="0"/>
                    </a:lnTo>
                    <a:lnTo>
                      <a:pt x="18" y="0"/>
                    </a:lnTo>
                    <a:lnTo>
                      <a:pt x="30" y="6"/>
                    </a:lnTo>
                    <a:lnTo>
                      <a:pt x="42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9" name="Line 1173">
                <a:extLst>
                  <a:ext uri="{FF2B5EF4-FFF2-40B4-BE49-F238E27FC236}">
                    <a16:creationId xmlns:a16="http://schemas.microsoft.com/office/drawing/2014/main" id="{4AA8D301-D26F-0E4B-5F4F-4838BD2342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74" y="2567"/>
                <a:ext cx="36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0" name="Freeform 1174">
                <a:extLst>
                  <a:ext uri="{FF2B5EF4-FFF2-40B4-BE49-F238E27FC236}">
                    <a16:creationId xmlns:a16="http://schemas.microsoft.com/office/drawing/2014/main" id="{B4C68ADF-6AC4-3D0C-F55B-04E2BED347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" y="2573"/>
                <a:ext cx="12" cy="18"/>
              </a:xfrm>
              <a:custGeom>
                <a:avLst/>
                <a:gdLst>
                  <a:gd name="T0" fmla="*/ 0 w 12"/>
                  <a:gd name="T1" fmla="*/ 0 h 18"/>
                  <a:gd name="T2" fmla="*/ 0 w 12"/>
                  <a:gd name="T3" fmla="*/ 18 h 18"/>
                  <a:gd name="T4" fmla="*/ 12 w 12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8">
                    <a:moveTo>
                      <a:pt x="0" y="0"/>
                    </a:moveTo>
                    <a:lnTo>
                      <a:pt x="0" y="18"/>
                    </a:lnTo>
                    <a:lnTo>
                      <a:pt x="12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1" name="Freeform 1175">
                <a:extLst>
                  <a:ext uri="{FF2B5EF4-FFF2-40B4-BE49-F238E27FC236}">
                    <a16:creationId xmlns:a16="http://schemas.microsoft.com/office/drawing/2014/main" id="{B9D0B14A-CE02-5D35-DBA9-2AD095E424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8" y="2573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6 w 6"/>
                  <a:gd name="T3" fmla="*/ 18 h 18"/>
                  <a:gd name="T4" fmla="*/ 0 w 6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6" y="18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2" name="Line 1176">
                <a:extLst>
                  <a:ext uri="{FF2B5EF4-FFF2-40B4-BE49-F238E27FC236}">
                    <a16:creationId xmlns:a16="http://schemas.microsoft.com/office/drawing/2014/main" id="{58133B65-7CEE-B367-FF4F-08D54D11FF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34" y="2675"/>
                <a:ext cx="72" cy="2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3" name="Freeform 1177">
                <a:extLst>
                  <a:ext uri="{FF2B5EF4-FFF2-40B4-BE49-F238E27FC236}">
                    <a16:creationId xmlns:a16="http://schemas.microsoft.com/office/drawing/2014/main" id="{8153770C-FCA7-D3CA-00DA-9D60A150B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6" y="2255"/>
                <a:ext cx="239" cy="192"/>
              </a:xfrm>
              <a:custGeom>
                <a:avLst/>
                <a:gdLst>
                  <a:gd name="T0" fmla="*/ 12 w 239"/>
                  <a:gd name="T1" fmla="*/ 174 h 192"/>
                  <a:gd name="T2" fmla="*/ 24 w 239"/>
                  <a:gd name="T3" fmla="*/ 180 h 192"/>
                  <a:gd name="T4" fmla="*/ 41 w 239"/>
                  <a:gd name="T5" fmla="*/ 180 h 192"/>
                  <a:gd name="T6" fmla="*/ 95 w 239"/>
                  <a:gd name="T7" fmla="*/ 186 h 192"/>
                  <a:gd name="T8" fmla="*/ 149 w 239"/>
                  <a:gd name="T9" fmla="*/ 192 h 192"/>
                  <a:gd name="T10" fmla="*/ 191 w 239"/>
                  <a:gd name="T11" fmla="*/ 186 h 192"/>
                  <a:gd name="T12" fmla="*/ 215 w 239"/>
                  <a:gd name="T13" fmla="*/ 174 h 192"/>
                  <a:gd name="T14" fmla="*/ 227 w 239"/>
                  <a:gd name="T15" fmla="*/ 150 h 192"/>
                  <a:gd name="T16" fmla="*/ 233 w 239"/>
                  <a:gd name="T17" fmla="*/ 132 h 192"/>
                  <a:gd name="T18" fmla="*/ 239 w 239"/>
                  <a:gd name="T19" fmla="*/ 120 h 192"/>
                  <a:gd name="T20" fmla="*/ 221 w 239"/>
                  <a:gd name="T21" fmla="*/ 84 h 192"/>
                  <a:gd name="T22" fmla="*/ 215 w 239"/>
                  <a:gd name="T23" fmla="*/ 60 h 192"/>
                  <a:gd name="T24" fmla="*/ 203 w 239"/>
                  <a:gd name="T25" fmla="*/ 42 h 192"/>
                  <a:gd name="T26" fmla="*/ 203 w 239"/>
                  <a:gd name="T27" fmla="*/ 30 h 192"/>
                  <a:gd name="T28" fmla="*/ 197 w 239"/>
                  <a:gd name="T29" fmla="*/ 18 h 192"/>
                  <a:gd name="T30" fmla="*/ 197 w 239"/>
                  <a:gd name="T31" fmla="*/ 18 h 192"/>
                  <a:gd name="T32" fmla="*/ 191 w 239"/>
                  <a:gd name="T33" fmla="*/ 12 h 192"/>
                  <a:gd name="T34" fmla="*/ 179 w 239"/>
                  <a:gd name="T35" fmla="*/ 12 h 192"/>
                  <a:gd name="T36" fmla="*/ 125 w 239"/>
                  <a:gd name="T37" fmla="*/ 0 h 192"/>
                  <a:gd name="T38" fmla="*/ 71 w 239"/>
                  <a:gd name="T39" fmla="*/ 0 h 192"/>
                  <a:gd name="T40" fmla="*/ 24 w 239"/>
                  <a:gd name="T41" fmla="*/ 0 h 192"/>
                  <a:gd name="T42" fmla="*/ 12 w 239"/>
                  <a:gd name="T43" fmla="*/ 12 h 192"/>
                  <a:gd name="T44" fmla="*/ 0 w 239"/>
                  <a:gd name="T45" fmla="*/ 36 h 192"/>
                  <a:gd name="T46" fmla="*/ 0 w 239"/>
                  <a:gd name="T47" fmla="*/ 96 h 192"/>
                  <a:gd name="T48" fmla="*/ 0 w 239"/>
                  <a:gd name="T49" fmla="*/ 120 h 192"/>
                  <a:gd name="T50" fmla="*/ 6 w 239"/>
                  <a:gd name="T51" fmla="*/ 150 h 192"/>
                  <a:gd name="T52" fmla="*/ 6 w 239"/>
                  <a:gd name="T53" fmla="*/ 168 h 192"/>
                  <a:gd name="T54" fmla="*/ 12 w 239"/>
                  <a:gd name="T55" fmla="*/ 174 h 192"/>
                  <a:gd name="T56" fmla="*/ 12 w 239"/>
                  <a:gd name="T57" fmla="*/ 174 h 19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39" h="192">
                    <a:moveTo>
                      <a:pt x="12" y="174"/>
                    </a:moveTo>
                    <a:lnTo>
                      <a:pt x="24" y="180"/>
                    </a:lnTo>
                    <a:lnTo>
                      <a:pt x="41" y="180"/>
                    </a:lnTo>
                    <a:lnTo>
                      <a:pt x="95" y="186"/>
                    </a:lnTo>
                    <a:lnTo>
                      <a:pt x="149" y="192"/>
                    </a:lnTo>
                    <a:lnTo>
                      <a:pt x="191" y="186"/>
                    </a:lnTo>
                    <a:lnTo>
                      <a:pt x="215" y="174"/>
                    </a:lnTo>
                    <a:lnTo>
                      <a:pt x="227" y="150"/>
                    </a:lnTo>
                    <a:lnTo>
                      <a:pt x="233" y="132"/>
                    </a:lnTo>
                    <a:lnTo>
                      <a:pt x="239" y="120"/>
                    </a:lnTo>
                    <a:lnTo>
                      <a:pt x="221" y="84"/>
                    </a:lnTo>
                    <a:lnTo>
                      <a:pt x="215" y="60"/>
                    </a:lnTo>
                    <a:lnTo>
                      <a:pt x="203" y="42"/>
                    </a:lnTo>
                    <a:lnTo>
                      <a:pt x="203" y="30"/>
                    </a:lnTo>
                    <a:lnTo>
                      <a:pt x="197" y="18"/>
                    </a:lnTo>
                    <a:lnTo>
                      <a:pt x="191" y="12"/>
                    </a:lnTo>
                    <a:lnTo>
                      <a:pt x="179" y="12"/>
                    </a:lnTo>
                    <a:lnTo>
                      <a:pt x="125" y="0"/>
                    </a:lnTo>
                    <a:lnTo>
                      <a:pt x="71" y="0"/>
                    </a:lnTo>
                    <a:lnTo>
                      <a:pt x="24" y="0"/>
                    </a:lnTo>
                    <a:lnTo>
                      <a:pt x="12" y="12"/>
                    </a:lnTo>
                    <a:lnTo>
                      <a:pt x="0" y="36"/>
                    </a:lnTo>
                    <a:lnTo>
                      <a:pt x="0" y="96"/>
                    </a:lnTo>
                    <a:lnTo>
                      <a:pt x="0" y="120"/>
                    </a:lnTo>
                    <a:lnTo>
                      <a:pt x="6" y="150"/>
                    </a:lnTo>
                    <a:lnTo>
                      <a:pt x="6" y="168"/>
                    </a:lnTo>
                    <a:lnTo>
                      <a:pt x="12" y="174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4" name="Freeform 1178">
                <a:extLst>
                  <a:ext uri="{FF2B5EF4-FFF2-40B4-BE49-F238E27FC236}">
                    <a16:creationId xmlns:a16="http://schemas.microsoft.com/office/drawing/2014/main" id="{E5794594-21A1-F2F7-D511-CF144FB81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" y="2507"/>
                <a:ext cx="42" cy="42"/>
              </a:xfrm>
              <a:custGeom>
                <a:avLst/>
                <a:gdLst>
                  <a:gd name="T0" fmla="*/ 42 w 42"/>
                  <a:gd name="T1" fmla="*/ 18 h 42"/>
                  <a:gd name="T2" fmla="*/ 36 w 42"/>
                  <a:gd name="T3" fmla="*/ 36 h 42"/>
                  <a:gd name="T4" fmla="*/ 24 w 42"/>
                  <a:gd name="T5" fmla="*/ 42 h 42"/>
                  <a:gd name="T6" fmla="*/ 12 w 42"/>
                  <a:gd name="T7" fmla="*/ 36 h 42"/>
                  <a:gd name="T8" fmla="*/ 0 w 42"/>
                  <a:gd name="T9" fmla="*/ 18 h 42"/>
                  <a:gd name="T10" fmla="*/ 12 w 42"/>
                  <a:gd name="T11" fmla="*/ 6 h 42"/>
                  <a:gd name="T12" fmla="*/ 24 w 42"/>
                  <a:gd name="T13" fmla="*/ 0 h 42"/>
                  <a:gd name="T14" fmla="*/ 36 w 42"/>
                  <a:gd name="T15" fmla="*/ 6 h 42"/>
                  <a:gd name="T16" fmla="*/ 42 w 42"/>
                  <a:gd name="T17" fmla="*/ 18 h 42"/>
                  <a:gd name="T18" fmla="*/ 42 w 42"/>
                  <a:gd name="T19" fmla="*/ 18 h 4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2" h="42">
                    <a:moveTo>
                      <a:pt x="42" y="18"/>
                    </a:moveTo>
                    <a:lnTo>
                      <a:pt x="36" y="36"/>
                    </a:lnTo>
                    <a:lnTo>
                      <a:pt x="24" y="42"/>
                    </a:lnTo>
                    <a:lnTo>
                      <a:pt x="12" y="36"/>
                    </a:lnTo>
                    <a:lnTo>
                      <a:pt x="0" y="18"/>
                    </a:lnTo>
                    <a:lnTo>
                      <a:pt x="12" y="6"/>
                    </a:lnTo>
                    <a:lnTo>
                      <a:pt x="24" y="0"/>
                    </a:lnTo>
                    <a:lnTo>
                      <a:pt x="36" y="6"/>
                    </a:lnTo>
                    <a:lnTo>
                      <a:pt x="42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5" name="Freeform 1179">
                <a:extLst>
                  <a:ext uri="{FF2B5EF4-FFF2-40B4-BE49-F238E27FC236}">
                    <a16:creationId xmlns:a16="http://schemas.microsoft.com/office/drawing/2014/main" id="{ADC2F4A2-E3F4-E979-D154-BF376C204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2" y="1998"/>
                <a:ext cx="263" cy="263"/>
              </a:xfrm>
              <a:custGeom>
                <a:avLst/>
                <a:gdLst>
                  <a:gd name="T0" fmla="*/ 227 w 263"/>
                  <a:gd name="T1" fmla="*/ 30 h 263"/>
                  <a:gd name="T2" fmla="*/ 227 w 263"/>
                  <a:gd name="T3" fmla="*/ 36 h 263"/>
                  <a:gd name="T4" fmla="*/ 239 w 263"/>
                  <a:gd name="T5" fmla="*/ 54 h 263"/>
                  <a:gd name="T6" fmla="*/ 245 w 263"/>
                  <a:gd name="T7" fmla="*/ 84 h 263"/>
                  <a:gd name="T8" fmla="*/ 251 w 263"/>
                  <a:gd name="T9" fmla="*/ 114 h 263"/>
                  <a:gd name="T10" fmla="*/ 263 w 263"/>
                  <a:gd name="T11" fmla="*/ 191 h 263"/>
                  <a:gd name="T12" fmla="*/ 263 w 263"/>
                  <a:gd name="T13" fmla="*/ 227 h 263"/>
                  <a:gd name="T14" fmla="*/ 245 w 263"/>
                  <a:gd name="T15" fmla="*/ 263 h 263"/>
                  <a:gd name="T16" fmla="*/ 239 w 263"/>
                  <a:gd name="T17" fmla="*/ 251 h 263"/>
                  <a:gd name="T18" fmla="*/ 209 w 263"/>
                  <a:gd name="T19" fmla="*/ 227 h 263"/>
                  <a:gd name="T20" fmla="*/ 173 w 263"/>
                  <a:gd name="T21" fmla="*/ 191 h 263"/>
                  <a:gd name="T22" fmla="*/ 131 w 263"/>
                  <a:gd name="T23" fmla="*/ 156 h 263"/>
                  <a:gd name="T24" fmla="*/ 89 w 263"/>
                  <a:gd name="T25" fmla="*/ 108 h 263"/>
                  <a:gd name="T26" fmla="*/ 47 w 263"/>
                  <a:gd name="T27" fmla="*/ 66 h 263"/>
                  <a:gd name="T28" fmla="*/ 18 w 263"/>
                  <a:gd name="T29" fmla="*/ 30 h 263"/>
                  <a:gd name="T30" fmla="*/ 0 w 263"/>
                  <a:gd name="T31" fmla="*/ 0 h 263"/>
                  <a:gd name="T32" fmla="*/ 227 w 263"/>
                  <a:gd name="T33" fmla="*/ 30 h 26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63" h="263">
                    <a:moveTo>
                      <a:pt x="227" y="30"/>
                    </a:moveTo>
                    <a:lnTo>
                      <a:pt x="227" y="36"/>
                    </a:lnTo>
                    <a:lnTo>
                      <a:pt x="239" y="54"/>
                    </a:lnTo>
                    <a:lnTo>
                      <a:pt x="245" y="84"/>
                    </a:lnTo>
                    <a:lnTo>
                      <a:pt x="251" y="114"/>
                    </a:lnTo>
                    <a:lnTo>
                      <a:pt x="263" y="191"/>
                    </a:lnTo>
                    <a:lnTo>
                      <a:pt x="263" y="227"/>
                    </a:lnTo>
                    <a:lnTo>
                      <a:pt x="245" y="263"/>
                    </a:lnTo>
                    <a:lnTo>
                      <a:pt x="239" y="251"/>
                    </a:lnTo>
                    <a:lnTo>
                      <a:pt x="209" y="227"/>
                    </a:lnTo>
                    <a:lnTo>
                      <a:pt x="173" y="191"/>
                    </a:lnTo>
                    <a:lnTo>
                      <a:pt x="131" y="156"/>
                    </a:lnTo>
                    <a:lnTo>
                      <a:pt x="89" y="108"/>
                    </a:lnTo>
                    <a:lnTo>
                      <a:pt x="47" y="66"/>
                    </a:lnTo>
                    <a:lnTo>
                      <a:pt x="18" y="30"/>
                    </a:lnTo>
                    <a:lnTo>
                      <a:pt x="0" y="0"/>
                    </a:lnTo>
                    <a:lnTo>
                      <a:pt x="227" y="3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6" name="Freeform 1180">
                <a:extLst>
                  <a:ext uri="{FF2B5EF4-FFF2-40B4-BE49-F238E27FC236}">
                    <a16:creationId xmlns:a16="http://schemas.microsoft.com/office/drawing/2014/main" id="{11AC4E1B-2BF8-E15E-7A3E-4B52F7921D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" y="2663"/>
                <a:ext cx="83" cy="18"/>
              </a:xfrm>
              <a:custGeom>
                <a:avLst/>
                <a:gdLst>
                  <a:gd name="T0" fmla="*/ 0 w 83"/>
                  <a:gd name="T1" fmla="*/ 0 h 18"/>
                  <a:gd name="T2" fmla="*/ 0 w 83"/>
                  <a:gd name="T3" fmla="*/ 0 h 18"/>
                  <a:gd name="T4" fmla="*/ 6 w 83"/>
                  <a:gd name="T5" fmla="*/ 0 h 18"/>
                  <a:gd name="T6" fmla="*/ 36 w 83"/>
                  <a:gd name="T7" fmla="*/ 6 h 18"/>
                  <a:gd name="T8" fmla="*/ 65 w 83"/>
                  <a:gd name="T9" fmla="*/ 6 h 18"/>
                  <a:gd name="T10" fmla="*/ 77 w 83"/>
                  <a:gd name="T11" fmla="*/ 12 h 18"/>
                  <a:gd name="T12" fmla="*/ 83 w 83"/>
                  <a:gd name="T13" fmla="*/ 18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3" h="18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36" y="6"/>
                    </a:lnTo>
                    <a:lnTo>
                      <a:pt x="65" y="6"/>
                    </a:lnTo>
                    <a:lnTo>
                      <a:pt x="77" y="12"/>
                    </a:lnTo>
                    <a:lnTo>
                      <a:pt x="83" y="1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7" name="Freeform 1181">
                <a:extLst>
                  <a:ext uri="{FF2B5EF4-FFF2-40B4-BE49-F238E27FC236}">
                    <a16:creationId xmlns:a16="http://schemas.microsoft.com/office/drawing/2014/main" id="{D91FE7E9-63C6-0E83-514F-11AD31165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" y="1369"/>
                <a:ext cx="681" cy="671"/>
              </a:xfrm>
              <a:custGeom>
                <a:avLst/>
                <a:gdLst>
                  <a:gd name="T0" fmla="*/ 675 w 681"/>
                  <a:gd name="T1" fmla="*/ 95 h 671"/>
                  <a:gd name="T2" fmla="*/ 675 w 681"/>
                  <a:gd name="T3" fmla="*/ 101 h 671"/>
                  <a:gd name="T4" fmla="*/ 675 w 681"/>
                  <a:gd name="T5" fmla="*/ 107 h 671"/>
                  <a:gd name="T6" fmla="*/ 681 w 681"/>
                  <a:gd name="T7" fmla="*/ 149 h 671"/>
                  <a:gd name="T8" fmla="*/ 681 w 681"/>
                  <a:gd name="T9" fmla="*/ 197 h 671"/>
                  <a:gd name="T10" fmla="*/ 681 w 681"/>
                  <a:gd name="T11" fmla="*/ 263 h 671"/>
                  <a:gd name="T12" fmla="*/ 681 w 681"/>
                  <a:gd name="T13" fmla="*/ 329 h 671"/>
                  <a:gd name="T14" fmla="*/ 681 w 681"/>
                  <a:gd name="T15" fmla="*/ 389 h 671"/>
                  <a:gd name="T16" fmla="*/ 675 w 681"/>
                  <a:gd name="T17" fmla="*/ 443 h 671"/>
                  <a:gd name="T18" fmla="*/ 669 w 681"/>
                  <a:gd name="T19" fmla="*/ 479 h 671"/>
                  <a:gd name="T20" fmla="*/ 633 w 681"/>
                  <a:gd name="T21" fmla="*/ 533 h 671"/>
                  <a:gd name="T22" fmla="*/ 591 w 681"/>
                  <a:gd name="T23" fmla="*/ 599 h 671"/>
                  <a:gd name="T24" fmla="*/ 567 w 681"/>
                  <a:gd name="T25" fmla="*/ 623 h 671"/>
                  <a:gd name="T26" fmla="*/ 543 w 681"/>
                  <a:gd name="T27" fmla="*/ 647 h 671"/>
                  <a:gd name="T28" fmla="*/ 525 w 681"/>
                  <a:gd name="T29" fmla="*/ 665 h 671"/>
                  <a:gd name="T30" fmla="*/ 514 w 681"/>
                  <a:gd name="T31" fmla="*/ 671 h 671"/>
                  <a:gd name="T32" fmla="*/ 472 w 681"/>
                  <a:gd name="T33" fmla="*/ 671 h 671"/>
                  <a:gd name="T34" fmla="*/ 424 w 681"/>
                  <a:gd name="T35" fmla="*/ 671 h 671"/>
                  <a:gd name="T36" fmla="*/ 310 w 681"/>
                  <a:gd name="T37" fmla="*/ 653 h 671"/>
                  <a:gd name="T38" fmla="*/ 263 w 681"/>
                  <a:gd name="T39" fmla="*/ 641 h 671"/>
                  <a:gd name="T40" fmla="*/ 215 w 681"/>
                  <a:gd name="T41" fmla="*/ 629 h 671"/>
                  <a:gd name="T42" fmla="*/ 179 w 681"/>
                  <a:gd name="T43" fmla="*/ 617 h 671"/>
                  <a:gd name="T44" fmla="*/ 161 w 681"/>
                  <a:gd name="T45" fmla="*/ 605 h 671"/>
                  <a:gd name="T46" fmla="*/ 149 w 681"/>
                  <a:gd name="T47" fmla="*/ 575 h 671"/>
                  <a:gd name="T48" fmla="*/ 131 w 681"/>
                  <a:gd name="T49" fmla="*/ 545 h 671"/>
                  <a:gd name="T50" fmla="*/ 119 w 681"/>
                  <a:gd name="T51" fmla="*/ 521 h 671"/>
                  <a:gd name="T52" fmla="*/ 113 w 681"/>
                  <a:gd name="T53" fmla="*/ 515 h 671"/>
                  <a:gd name="T54" fmla="*/ 89 w 681"/>
                  <a:gd name="T55" fmla="*/ 521 h 671"/>
                  <a:gd name="T56" fmla="*/ 71 w 681"/>
                  <a:gd name="T57" fmla="*/ 521 h 671"/>
                  <a:gd name="T58" fmla="*/ 36 w 681"/>
                  <a:gd name="T59" fmla="*/ 497 h 671"/>
                  <a:gd name="T60" fmla="*/ 6 w 681"/>
                  <a:gd name="T61" fmla="*/ 467 h 671"/>
                  <a:gd name="T62" fmla="*/ 0 w 681"/>
                  <a:gd name="T63" fmla="*/ 437 h 671"/>
                  <a:gd name="T64" fmla="*/ 12 w 681"/>
                  <a:gd name="T65" fmla="*/ 407 h 671"/>
                  <a:gd name="T66" fmla="*/ 36 w 681"/>
                  <a:gd name="T67" fmla="*/ 371 h 671"/>
                  <a:gd name="T68" fmla="*/ 53 w 681"/>
                  <a:gd name="T69" fmla="*/ 359 h 671"/>
                  <a:gd name="T70" fmla="*/ 71 w 681"/>
                  <a:gd name="T71" fmla="*/ 353 h 671"/>
                  <a:gd name="T72" fmla="*/ 89 w 681"/>
                  <a:gd name="T73" fmla="*/ 365 h 671"/>
                  <a:gd name="T74" fmla="*/ 107 w 681"/>
                  <a:gd name="T75" fmla="*/ 383 h 671"/>
                  <a:gd name="T76" fmla="*/ 107 w 681"/>
                  <a:gd name="T77" fmla="*/ 377 h 671"/>
                  <a:gd name="T78" fmla="*/ 113 w 681"/>
                  <a:gd name="T79" fmla="*/ 365 h 671"/>
                  <a:gd name="T80" fmla="*/ 119 w 681"/>
                  <a:gd name="T81" fmla="*/ 329 h 671"/>
                  <a:gd name="T82" fmla="*/ 125 w 681"/>
                  <a:gd name="T83" fmla="*/ 281 h 671"/>
                  <a:gd name="T84" fmla="*/ 131 w 681"/>
                  <a:gd name="T85" fmla="*/ 221 h 671"/>
                  <a:gd name="T86" fmla="*/ 143 w 681"/>
                  <a:gd name="T87" fmla="*/ 167 h 671"/>
                  <a:gd name="T88" fmla="*/ 149 w 681"/>
                  <a:gd name="T89" fmla="*/ 113 h 671"/>
                  <a:gd name="T90" fmla="*/ 161 w 681"/>
                  <a:gd name="T91" fmla="*/ 77 h 671"/>
                  <a:gd name="T92" fmla="*/ 167 w 681"/>
                  <a:gd name="T93" fmla="*/ 65 h 671"/>
                  <a:gd name="T94" fmla="*/ 167 w 681"/>
                  <a:gd name="T95" fmla="*/ 59 h 671"/>
                  <a:gd name="T96" fmla="*/ 173 w 681"/>
                  <a:gd name="T97" fmla="*/ 59 h 671"/>
                  <a:gd name="T98" fmla="*/ 197 w 681"/>
                  <a:gd name="T99" fmla="*/ 53 h 671"/>
                  <a:gd name="T100" fmla="*/ 221 w 681"/>
                  <a:gd name="T101" fmla="*/ 47 h 671"/>
                  <a:gd name="T102" fmla="*/ 251 w 681"/>
                  <a:gd name="T103" fmla="*/ 47 h 671"/>
                  <a:gd name="T104" fmla="*/ 328 w 681"/>
                  <a:gd name="T105" fmla="*/ 35 h 671"/>
                  <a:gd name="T106" fmla="*/ 418 w 681"/>
                  <a:gd name="T107" fmla="*/ 29 h 671"/>
                  <a:gd name="T108" fmla="*/ 508 w 681"/>
                  <a:gd name="T109" fmla="*/ 18 h 671"/>
                  <a:gd name="T110" fmla="*/ 585 w 681"/>
                  <a:gd name="T111" fmla="*/ 6 h 671"/>
                  <a:gd name="T112" fmla="*/ 609 w 681"/>
                  <a:gd name="T113" fmla="*/ 6 h 671"/>
                  <a:gd name="T114" fmla="*/ 633 w 681"/>
                  <a:gd name="T115" fmla="*/ 6 h 671"/>
                  <a:gd name="T116" fmla="*/ 651 w 681"/>
                  <a:gd name="T117" fmla="*/ 0 h 671"/>
                  <a:gd name="T118" fmla="*/ 657 w 681"/>
                  <a:gd name="T119" fmla="*/ 0 h 671"/>
                  <a:gd name="T120" fmla="*/ 675 w 681"/>
                  <a:gd name="T121" fmla="*/ 95 h 67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681" h="671">
                    <a:moveTo>
                      <a:pt x="675" y="95"/>
                    </a:moveTo>
                    <a:lnTo>
                      <a:pt x="675" y="101"/>
                    </a:lnTo>
                    <a:lnTo>
                      <a:pt x="675" y="107"/>
                    </a:lnTo>
                    <a:lnTo>
                      <a:pt x="681" y="149"/>
                    </a:lnTo>
                    <a:lnTo>
                      <a:pt x="681" y="197"/>
                    </a:lnTo>
                    <a:lnTo>
                      <a:pt x="681" y="263"/>
                    </a:lnTo>
                    <a:lnTo>
                      <a:pt x="681" y="329"/>
                    </a:lnTo>
                    <a:lnTo>
                      <a:pt x="681" y="389"/>
                    </a:lnTo>
                    <a:lnTo>
                      <a:pt x="675" y="443"/>
                    </a:lnTo>
                    <a:lnTo>
                      <a:pt x="669" y="479"/>
                    </a:lnTo>
                    <a:lnTo>
                      <a:pt x="633" y="533"/>
                    </a:lnTo>
                    <a:lnTo>
                      <a:pt x="591" y="599"/>
                    </a:lnTo>
                    <a:lnTo>
                      <a:pt x="567" y="623"/>
                    </a:lnTo>
                    <a:lnTo>
                      <a:pt x="543" y="647"/>
                    </a:lnTo>
                    <a:lnTo>
                      <a:pt x="525" y="665"/>
                    </a:lnTo>
                    <a:lnTo>
                      <a:pt x="514" y="671"/>
                    </a:lnTo>
                    <a:lnTo>
                      <a:pt x="472" y="671"/>
                    </a:lnTo>
                    <a:lnTo>
                      <a:pt x="424" y="671"/>
                    </a:lnTo>
                    <a:lnTo>
                      <a:pt x="310" y="653"/>
                    </a:lnTo>
                    <a:lnTo>
                      <a:pt x="263" y="641"/>
                    </a:lnTo>
                    <a:lnTo>
                      <a:pt x="215" y="629"/>
                    </a:lnTo>
                    <a:lnTo>
                      <a:pt x="179" y="617"/>
                    </a:lnTo>
                    <a:lnTo>
                      <a:pt x="161" y="605"/>
                    </a:lnTo>
                    <a:lnTo>
                      <a:pt x="149" y="575"/>
                    </a:lnTo>
                    <a:lnTo>
                      <a:pt x="131" y="545"/>
                    </a:lnTo>
                    <a:lnTo>
                      <a:pt x="119" y="521"/>
                    </a:lnTo>
                    <a:lnTo>
                      <a:pt x="113" y="515"/>
                    </a:lnTo>
                    <a:lnTo>
                      <a:pt x="89" y="521"/>
                    </a:lnTo>
                    <a:lnTo>
                      <a:pt x="71" y="521"/>
                    </a:lnTo>
                    <a:lnTo>
                      <a:pt x="36" y="497"/>
                    </a:lnTo>
                    <a:lnTo>
                      <a:pt x="6" y="467"/>
                    </a:lnTo>
                    <a:lnTo>
                      <a:pt x="0" y="437"/>
                    </a:lnTo>
                    <a:lnTo>
                      <a:pt x="12" y="407"/>
                    </a:lnTo>
                    <a:lnTo>
                      <a:pt x="36" y="371"/>
                    </a:lnTo>
                    <a:lnTo>
                      <a:pt x="53" y="359"/>
                    </a:lnTo>
                    <a:lnTo>
                      <a:pt x="71" y="353"/>
                    </a:lnTo>
                    <a:lnTo>
                      <a:pt x="89" y="365"/>
                    </a:lnTo>
                    <a:lnTo>
                      <a:pt x="107" y="383"/>
                    </a:lnTo>
                    <a:lnTo>
                      <a:pt x="107" y="377"/>
                    </a:lnTo>
                    <a:lnTo>
                      <a:pt x="113" y="365"/>
                    </a:lnTo>
                    <a:lnTo>
                      <a:pt x="119" y="329"/>
                    </a:lnTo>
                    <a:lnTo>
                      <a:pt x="125" y="281"/>
                    </a:lnTo>
                    <a:lnTo>
                      <a:pt x="131" y="221"/>
                    </a:lnTo>
                    <a:lnTo>
                      <a:pt x="143" y="167"/>
                    </a:lnTo>
                    <a:lnTo>
                      <a:pt x="149" y="113"/>
                    </a:lnTo>
                    <a:lnTo>
                      <a:pt x="161" y="77"/>
                    </a:lnTo>
                    <a:lnTo>
                      <a:pt x="167" y="65"/>
                    </a:lnTo>
                    <a:lnTo>
                      <a:pt x="167" y="59"/>
                    </a:lnTo>
                    <a:lnTo>
                      <a:pt x="173" y="59"/>
                    </a:lnTo>
                    <a:lnTo>
                      <a:pt x="197" y="53"/>
                    </a:lnTo>
                    <a:lnTo>
                      <a:pt x="221" y="47"/>
                    </a:lnTo>
                    <a:lnTo>
                      <a:pt x="251" y="47"/>
                    </a:lnTo>
                    <a:lnTo>
                      <a:pt x="328" y="35"/>
                    </a:lnTo>
                    <a:lnTo>
                      <a:pt x="418" y="29"/>
                    </a:lnTo>
                    <a:lnTo>
                      <a:pt x="508" y="18"/>
                    </a:lnTo>
                    <a:lnTo>
                      <a:pt x="585" y="6"/>
                    </a:lnTo>
                    <a:lnTo>
                      <a:pt x="609" y="6"/>
                    </a:lnTo>
                    <a:lnTo>
                      <a:pt x="633" y="6"/>
                    </a:lnTo>
                    <a:lnTo>
                      <a:pt x="651" y="0"/>
                    </a:lnTo>
                    <a:lnTo>
                      <a:pt x="657" y="0"/>
                    </a:lnTo>
                    <a:lnTo>
                      <a:pt x="675" y="95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8" name="Freeform 1182">
                <a:extLst>
                  <a:ext uri="{FF2B5EF4-FFF2-40B4-BE49-F238E27FC236}">
                    <a16:creationId xmlns:a16="http://schemas.microsoft.com/office/drawing/2014/main" id="{5BA804B1-C513-E823-B9AD-63635E99F7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5" y="2507"/>
                <a:ext cx="42" cy="48"/>
              </a:xfrm>
              <a:custGeom>
                <a:avLst/>
                <a:gdLst>
                  <a:gd name="T0" fmla="*/ 42 w 42"/>
                  <a:gd name="T1" fmla="*/ 24 h 48"/>
                  <a:gd name="T2" fmla="*/ 36 w 42"/>
                  <a:gd name="T3" fmla="*/ 36 h 48"/>
                  <a:gd name="T4" fmla="*/ 18 w 42"/>
                  <a:gd name="T5" fmla="*/ 48 h 48"/>
                  <a:gd name="T6" fmla="*/ 6 w 42"/>
                  <a:gd name="T7" fmla="*/ 36 h 48"/>
                  <a:gd name="T8" fmla="*/ 0 w 42"/>
                  <a:gd name="T9" fmla="*/ 24 h 48"/>
                  <a:gd name="T10" fmla="*/ 6 w 42"/>
                  <a:gd name="T11" fmla="*/ 6 h 48"/>
                  <a:gd name="T12" fmla="*/ 18 w 42"/>
                  <a:gd name="T13" fmla="*/ 0 h 48"/>
                  <a:gd name="T14" fmla="*/ 36 w 42"/>
                  <a:gd name="T15" fmla="*/ 6 h 48"/>
                  <a:gd name="T16" fmla="*/ 42 w 42"/>
                  <a:gd name="T17" fmla="*/ 24 h 48"/>
                  <a:gd name="T18" fmla="*/ 42 w 42"/>
                  <a:gd name="T19" fmla="*/ 24 h 4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2" h="48">
                    <a:moveTo>
                      <a:pt x="42" y="24"/>
                    </a:moveTo>
                    <a:lnTo>
                      <a:pt x="36" y="36"/>
                    </a:lnTo>
                    <a:lnTo>
                      <a:pt x="18" y="48"/>
                    </a:lnTo>
                    <a:lnTo>
                      <a:pt x="6" y="36"/>
                    </a:lnTo>
                    <a:lnTo>
                      <a:pt x="0" y="24"/>
                    </a:lnTo>
                    <a:lnTo>
                      <a:pt x="6" y="6"/>
                    </a:lnTo>
                    <a:lnTo>
                      <a:pt x="18" y="0"/>
                    </a:lnTo>
                    <a:lnTo>
                      <a:pt x="36" y="6"/>
                    </a:lnTo>
                    <a:lnTo>
                      <a:pt x="42" y="2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9" name="Freeform 1183">
                <a:extLst>
                  <a:ext uri="{FF2B5EF4-FFF2-40B4-BE49-F238E27FC236}">
                    <a16:creationId xmlns:a16="http://schemas.microsoft.com/office/drawing/2014/main" id="{09783465-A4BC-BA92-453C-CF79C3694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5" y="2771"/>
                <a:ext cx="401" cy="407"/>
              </a:xfrm>
              <a:custGeom>
                <a:avLst/>
                <a:gdLst>
                  <a:gd name="T0" fmla="*/ 126 w 401"/>
                  <a:gd name="T1" fmla="*/ 12 h 407"/>
                  <a:gd name="T2" fmla="*/ 120 w 401"/>
                  <a:gd name="T3" fmla="*/ 12 h 407"/>
                  <a:gd name="T4" fmla="*/ 102 w 401"/>
                  <a:gd name="T5" fmla="*/ 12 h 407"/>
                  <a:gd name="T6" fmla="*/ 78 w 401"/>
                  <a:gd name="T7" fmla="*/ 24 h 407"/>
                  <a:gd name="T8" fmla="*/ 60 w 401"/>
                  <a:gd name="T9" fmla="*/ 42 h 407"/>
                  <a:gd name="T10" fmla="*/ 42 w 401"/>
                  <a:gd name="T11" fmla="*/ 78 h 407"/>
                  <a:gd name="T12" fmla="*/ 24 w 401"/>
                  <a:gd name="T13" fmla="*/ 114 h 407"/>
                  <a:gd name="T14" fmla="*/ 6 w 401"/>
                  <a:gd name="T15" fmla="*/ 150 h 407"/>
                  <a:gd name="T16" fmla="*/ 0 w 401"/>
                  <a:gd name="T17" fmla="*/ 155 h 407"/>
                  <a:gd name="T18" fmla="*/ 0 w 401"/>
                  <a:gd name="T19" fmla="*/ 161 h 407"/>
                  <a:gd name="T20" fmla="*/ 12 w 401"/>
                  <a:gd name="T21" fmla="*/ 215 h 407"/>
                  <a:gd name="T22" fmla="*/ 18 w 401"/>
                  <a:gd name="T23" fmla="*/ 251 h 407"/>
                  <a:gd name="T24" fmla="*/ 30 w 401"/>
                  <a:gd name="T25" fmla="*/ 275 h 407"/>
                  <a:gd name="T26" fmla="*/ 30 w 401"/>
                  <a:gd name="T27" fmla="*/ 299 h 407"/>
                  <a:gd name="T28" fmla="*/ 36 w 401"/>
                  <a:gd name="T29" fmla="*/ 311 h 407"/>
                  <a:gd name="T30" fmla="*/ 36 w 401"/>
                  <a:gd name="T31" fmla="*/ 311 h 407"/>
                  <a:gd name="T32" fmla="*/ 36 w 401"/>
                  <a:gd name="T33" fmla="*/ 317 h 407"/>
                  <a:gd name="T34" fmla="*/ 48 w 401"/>
                  <a:gd name="T35" fmla="*/ 353 h 407"/>
                  <a:gd name="T36" fmla="*/ 54 w 401"/>
                  <a:gd name="T37" fmla="*/ 371 h 407"/>
                  <a:gd name="T38" fmla="*/ 54 w 401"/>
                  <a:gd name="T39" fmla="*/ 377 h 407"/>
                  <a:gd name="T40" fmla="*/ 54 w 401"/>
                  <a:gd name="T41" fmla="*/ 377 h 407"/>
                  <a:gd name="T42" fmla="*/ 96 w 401"/>
                  <a:gd name="T43" fmla="*/ 389 h 407"/>
                  <a:gd name="T44" fmla="*/ 132 w 401"/>
                  <a:gd name="T45" fmla="*/ 395 h 407"/>
                  <a:gd name="T46" fmla="*/ 150 w 401"/>
                  <a:gd name="T47" fmla="*/ 401 h 407"/>
                  <a:gd name="T48" fmla="*/ 168 w 401"/>
                  <a:gd name="T49" fmla="*/ 407 h 407"/>
                  <a:gd name="T50" fmla="*/ 180 w 401"/>
                  <a:gd name="T51" fmla="*/ 407 h 407"/>
                  <a:gd name="T52" fmla="*/ 180 w 401"/>
                  <a:gd name="T53" fmla="*/ 407 h 407"/>
                  <a:gd name="T54" fmla="*/ 233 w 401"/>
                  <a:gd name="T55" fmla="*/ 407 h 407"/>
                  <a:gd name="T56" fmla="*/ 275 w 401"/>
                  <a:gd name="T57" fmla="*/ 407 h 407"/>
                  <a:gd name="T58" fmla="*/ 299 w 401"/>
                  <a:gd name="T59" fmla="*/ 407 h 407"/>
                  <a:gd name="T60" fmla="*/ 323 w 401"/>
                  <a:gd name="T61" fmla="*/ 407 h 407"/>
                  <a:gd name="T62" fmla="*/ 335 w 401"/>
                  <a:gd name="T63" fmla="*/ 407 h 407"/>
                  <a:gd name="T64" fmla="*/ 341 w 401"/>
                  <a:gd name="T65" fmla="*/ 407 h 407"/>
                  <a:gd name="T66" fmla="*/ 341 w 401"/>
                  <a:gd name="T67" fmla="*/ 407 h 407"/>
                  <a:gd name="T68" fmla="*/ 371 w 401"/>
                  <a:gd name="T69" fmla="*/ 401 h 407"/>
                  <a:gd name="T70" fmla="*/ 383 w 401"/>
                  <a:gd name="T71" fmla="*/ 401 h 407"/>
                  <a:gd name="T72" fmla="*/ 389 w 401"/>
                  <a:gd name="T73" fmla="*/ 401 h 407"/>
                  <a:gd name="T74" fmla="*/ 389 w 401"/>
                  <a:gd name="T75" fmla="*/ 401 h 407"/>
                  <a:gd name="T76" fmla="*/ 389 w 401"/>
                  <a:gd name="T77" fmla="*/ 389 h 407"/>
                  <a:gd name="T78" fmla="*/ 389 w 401"/>
                  <a:gd name="T79" fmla="*/ 365 h 407"/>
                  <a:gd name="T80" fmla="*/ 395 w 401"/>
                  <a:gd name="T81" fmla="*/ 329 h 407"/>
                  <a:gd name="T82" fmla="*/ 401 w 401"/>
                  <a:gd name="T83" fmla="*/ 299 h 407"/>
                  <a:gd name="T84" fmla="*/ 401 w 401"/>
                  <a:gd name="T85" fmla="*/ 281 h 407"/>
                  <a:gd name="T86" fmla="*/ 401 w 401"/>
                  <a:gd name="T87" fmla="*/ 257 h 407"/>
                  <a:gd name="T88" fmla="*/ 401 w 401"/>
                  <a:gd name="T89" fmla="*/ 197 h 407"/>
                  <a:gd name="T90" fmla="*/ 401 w 401"/>
                  <a:gd name="T91" fmla="*/ 173 h 407"/>
                  <a:gd name="T92" fmla="*/ 401 w 401"/>
                  <a:gd name="T93" fmla="*/ 150 h 407"/>
                  <a:gd name="T94" fmla="*/ 401 w 401"/>
                  <a:gd name="T95" fmla="*/ 132 h 407"/>
                  <a:gd name="T96" fmla="*/ 401 w 401"/>
                  <a:gd name="T97" fmla="*/ 126 h 407"/>
                  <a:gd name="T98" fmla="*/ 395 w 401"/>
                  <a:gd name="T99" fmla="*/ 108 h 407"/>
                  <a:gd name="T100" fmla="*/ 395 w 401"/>
                  <a:gd name="T101" fmla="*/ 108 h 407"/>
                  <a:gd name="T102" fmla="*/ 389 w 401"/>
                  <a:gd name="T103" fmla="*/ 84 h 407"/>
                  <a:gd name="T104" fmla="*/ 383 w 401"/>
                  <a:gd name="T105" fmla="*/ 72 h 407"/>
                  <a:gd name="T106" fmla="*/ 383 w 401"/>
                  <a:gd name="T107" fmla="*/ 66 h 407"/>
                  <a:gd name="T108" fmla="*/ 383 w 401"/>
                  <a:gd name="T109" fmla="*/ 66 h 407"/>
                  <a:gd name="T110" fmla="*/ 341 w 401"/>
                  <a:gd name="T111" fmla="*/ 24 h 407"/>
                  <a:gd name="T112" fmla="*/ 323 w 401"/>
                  <a:gd name="T113" fmla="*/ 6 h 407"/>
                  <a:gd name="T114" fmla="*/ 311 w 401"/>
                  <a:gd name="T115" fmla="*/ 0 h 407"/>
                  <a:gd name="T116" fmla="*/ 311 w 401"/>
                  <a:gd name="T117" fmla="*/ 0 h 407"/>
                  <a:gd name="T118" fmla="*/ 126 w 401"/>
                  <a:gd name="T119" fmla="*/ 12 h 407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01" h="407">
                    <a:moveTo>
                      <a:pt x="126" y="12"/>
                    </a:moveTo>
                    <a:lnTo>
                      <a:pt x="120" y="12"/>
                    </a:lnTo>
                    <a:lnTo>
                      <a:pt x="102" y="12"/>
                    </a:lnTo>
                    <a:lnTo>
                      <a:pt x="78" y="24"/>
                    </a:lnTo>
                    <a:lnTo>
                      <a:pt x="60" y="42"/>
                    </a:lnTo>
                    <a:lnTo>
                      <a:pt x="42" y="78"/>
                    </a:lnTo>
                    <a:lnTo>
                      <a:pt x="24" y="114"/>
                    </a:lnTo>
                    <a:lnTo>
                      <a:pt x="6" y="150"/>
                    </a:lnTo>
                    <a:lnTo>
                      <a:pt x="0" y="155"/>
                    </a:lnTo>
                    <a:lnTo>
                      <a:pt x="0" y="161"/>
                    </a:lnTo>
                    <a:lnTo>
                      <a:pt x="12" y="215"/>
                    </a:lnTo>
                    <a:lnTo>
                      <a:pt x="18" y="251"/>
                    </a:lnTo>
                    <a:lnTo>
                      <a:pt x="30" y="275"/>
                    </a:lnTo>
                    <a:lnTo>
                      <a:pt x="30" y="299"/>
                    </a:lnTo>
                    <a:lnTo>
                      <a:pt x="36" y="311"/>
                    </a:lnTo>
                    <a:lnTo>
                      <a:pt x="36" y="317"/>
                    </a:lnTo>
                    <a:lnTo>
                      <a:pt x="48" y="353"/>
                    </a:lnTo>
                    <a:lnTo>
                      <a:pt x="54" y="371"/>
                    </a:lnTo>
                    <a:lnTo>
                      <a:pt x="54" y="377"/>
                    </a:lnTo>
                    <a:lnTo>
                      <a:pt x="96" y="389"/>
                    </a:lnTo>
                    <a:lnTo>
                      <a:pt x="132" y="395"/>
                    </a:lnTo>
                    <a:lnTo>
                      <a:pt x="150" y="401"/>
                    </a:lnTo>
                    <a:lnTo>
                      <a:pt x="168" y="407"/>
                    </a:lnTo>
                    <a:lnTo>
                      <a:pt x="180" y="407"/>
                    </a:lnTo>
                    <a:lnTo>
                      <a:pt x="233" y="407"/>
                    </a:lnTo>
                    <a:lnTo>
                      <a:pt x="275" y="407"/>
                    </a:lnTo>
                    <a:lnTo>
                      <a:pt x="299" y="407"/>
                    </a:lnTo>
                    <a:lnTo>
                      <a:pt x="323" y="407"/>
                    </a:lnTo>
                    <a:lnTo>
                      <a:pt x="335" y="407"/>
                    </a:lnTo>
                    <a:lnTo>
                      <a:pt x="341" y="407"/>
                    </a:lnTo>
                    <a:lnTo>
                      <a:pt x="371" y="401"/>
                    </a:lnTo>
                    <a:lnTo>
                      <a:pt x="383" y="401"/>
                    </a:lnTo>
                    <a:lnTo>
                      <a:pt x="389" y="401"/>
                    </a:lnTo>
                    <a:lnTo>
                      <a:pt x="389" y="389"/>
                    </a:lnTo>
                    <a:lnTo>
                      <a:pt x="389" y="365"/>
                    </a:lnTo>
                    <a:lnTo>
                      <a:pt x="395" y="329"/>
                    </a:lnTo>
                    <a:lnTo>
                      <a:pt x="401" y="299"/>
                    </a:lnTo>
                    <a:lnTo>
                      <a:pt x="401" y="281"/>
                    </a:lnTo>
                    <a:lnTo>
                      <a:pt x="401" y="257"/>
                    </a:lnTo>
                    <a:lnTo>
                      <a:pt x="401" y="197"/>
                    </a:lnTo>
                    <a:lnTo>
                      <a:pt x="401" y="173"/>
                    </a:lnTo>
                    <a:lnTo>
                      <a:pt x="401" y="150"/>
                    </a:lnTo>
                    <a:lnTo>
                      <a:pt x="401" y="132"/>
                    </a:lnTo>
                    <a:lnTo>
                      <a:pt x="401" y="126"/>
                    </a:lnTo>
                    <a:lnTo>
                      <a:pt x="395" y="108"/>
                    </a:lnTo>
                    <a:lnTo>
                      <a:pt x="389" y="84"/>
                    </a:lnTo>
                    <a:lnTo>
                      <a:pt x="383" y="72"/>
                    </a:lnTo>
                    <a:lnTo>
                      <a:pt x="383" y="66"/>
                    </a:lnTo>
                    <a:lnTo>
                      <a:pt x="341" y="24"/>
                    </a:lnTo>
                    <a:lnTo>
                      <a:pt x="323" y="6"/>
                    </a:lnTo>
                    <a:lnTo>
                      <a:pt x="311" y="0"/>
                    </a:lnTo>
                    <a:lnTo>
                      <a:pt x="126" y="12"/>
                    </a:lnTo>
                    <a:close/>
                  </a:path>
                </a:pathLst>
              </a:custGeom>
              <a:solidFill>
                <a:srgbClr val="FFCC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0" name="Freeform 1184">
                <a:extLst>
                  <a:ext uri="{FF2B5EF4-FFF2-40B4-BE49-F238E27FC236}">
                    <a16:creationId xmlns:a16="http://schemas.microsoft.com/office/drawing/2014/main" id="{000F2AC4-70EC-D4FF-2633-97D9C8D8EE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7" y="2777"/>
                <a:ext cx="95" cy="84"/>
              </a:xfrm>
              <a:custGeom>
                <a:avLst/>
                <a:gdLst>
                  <a:gd name="T0" fmla="*/ 95 w 95"/>
                  <a:gd name="T1" fmla="*/ 60 h 84"/>
                  <a:gd name="T2" fmla="*/ 77 w 95"/>
                  <a:gd name="T3" fmla="*/ 72 h 84"/>
                  <a:gd name="T4" fmla="*/ 48 w 95"/>
                  <a:gd name="T5" fmla="*/ 84 h 84"/>
                  <a:gd name="T6" fmla="*/ 24 w 95"/>
                  <a:gd name="T7" fmla="*/ 84 h 84"/>
                  <a:gd name="T8" fmla="*/ 12 w 95"/>
                  <a:gd name="T9" fmla="*/ 72 h 84"/>
                  <a:gd name="T10" fmla="*/ 0 w 95"/>
                  <a:gd name="T11" fmla="*/ 54 h 84"/>
                  <a:gd name="T12" fmla="*/ 0 w 95"/>
                  <a:gd name="T13" fmla="*/ 36 h 84"/>
                  <a:gd name="T14" fmla="*/ 0 w 95"/>
                  <a:gd name="T15" fmla="*/ 18 h 84"/>
                  <a:gd name="T16" fmla="*/ 18 w 95"/>
                  <a:gd name="T17" fmla="*/ 0 h 84"/>
                  <a:gd name="T18" fmla="*/ 42 w 95"/>
                  <a:gd name="T19" fmla="*/ 0 h 84"/>
                  <a:gd name="T20" fmla="*/ 54 w 95"/>
                  <a:gd name="T21" fmla="*/ 0 h 84"/>
                  <a:gd name="T22" fmla="*/ 54 w 95"/>
                  <a:gd name="T23" fmla="*/ 0 h 84"/>
                  <a:gd name="T24" fmla="*/ 95 w 95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5" h="84">
                    <a:moveTo>
                      <a:pt x="95" y="60"/>
                    </a:moveTo>
                    <a:lnTo>
                      <a:pt x="77" y="72"/>
                    </a:lnTo>
                    <a:lnTo>
                      <a:pt x="48" y="84"/>
                    </a:lnTo>
                    <a:lnTo>
                      <a:pt x="24" y="84"/>
                    </a:lnTo>
                    <a:lnTo>
                      <a:pt x="12" y="72"/>
                    </a:lnTo>
                    <a:lnTo>
                      <a:pt x="0" y="54"/>
                    </a:lnTo>
                    <a:lnTo>
                      <a:pt x="0" y="36"/>
                    </a:lnTo>
                    <a:lnTo>
                      <a:pt x="0" y="18"/>
                    </a:lnTo>
                    <a:lnTo>
                      <a:pt x="18" y="0"/>
                    </a:lnTo>
                    <a:lnTo>
                      <a:pt x="42" y="0"/>
                    </a:lnTo>
                    <a:lnTo>
                      <a:pt x="54" y="0"/>
                    </a:lnTo>
                    <a:lnTo>
                      <a:pt x="95" y="6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1" name="Freeform 1185">
                <a:extLst>
                  <a:ext uri="{FF2B5EF4-FFF2-40B4-BE49-F238E27FC236}">
                    <a16:creationId xmlns:a16="http://schemas.microsoft.com/office/drawing/2014/main" id="{EE516475-592F-CB40-0369-A29C87003C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39" y="2771"/>
                <a:ext cx="72" cy="66"/>
              </a:xfrm>
              <a:custGeom>
                <a:avLst/>
                <a:gdLst>
                  <a:gd name="T0" fmla="*/ 24 w 72"/>
                  <a:gd name="T1" fmla="*/ 0 h 66"/>
                  <a:gd name="T2" fmla="*/ 0 w 72"/>
                  <a:gd name="T3" fmla="*/ 66 h 66"/>
                  <a:gd name="T4" fmla="*/ 72 w 72"/>
                  <a:gd name="T5" fmla="*/ 42 h 66"/>
                  <a:gd name="T6" fmla="*/ 24 w 72"/>
                  <a:gd name="T7" fmla="*/ 0 h 6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2" h="66">
                    <a:moveTo>
                      <a:pt x="24" y="0"/>
                    </a:moveTo>
                    <a:lnTo>
                      <a:pt x="0" y="66"/>
                    </a:lnTo>
                    <a:lnTo>
                      <a:pt x="72" y="42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2" name="Freeform 1186">
                <a:extLst>
                  <a:ext uri="{FF2B5EF4-FFF2-40B4-BE49-F238E27FC236}">
                    <a16:creationId xmlns:a16="http://schemas.microsoft.com/office/drawing/2014/main" id="{38714B61-A2F0-9AAB-D295-1F0CDDCB26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2771"/>
                <a:ext cx="78" cy="66"/>
              </a:xfrm>
              <a:custGeom>
                <a:avLst/>
                <a:gdLst>
                  <a:gd name="T0" fmla="*/ 0 w 78"/>
                  <a:gd name="T1" fmla="*/ 42 h 66"/>
                  <a:gd name="T2" fmla="*/ 48 w 78"/>
                  <a:gd name="T3" fmla="*/ 66 h 66"/>
                  <a:gd name="T4" fmla="*/ 78 w 78"/>
                  <a:gd name="T5" fmla="*/ 0 h 66"/>
                  <a:gd name="T6" fmla="*/ 0 w 78"/>
                  <a:gd name="T7" fmla="*/ 42 h 6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8" h="66">
                    <a:moveTo>
                      <a:pt x="0" y="42"/>
                    </a:moveTo>
                    <a:lnTo>
                      <a:pt x="48" y="66"/>
                    </a:lnTo>
                    <a:lnTo>
                      <a:pt x="78" y="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3" name="Freeform 1187">
                <a:extLst>
                  <a:ext uri="{FF2B5EF4-FFF2-40B4-BE49-F238E27FC236}">
                    <a16:creationId xmlns:a16="http://schemas.microsoft.com/office/drawing/2014/main" id="{D3767D3C-DC2D-8DAC-8BA9-416BB8D0A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1" y="2699"/>
                <a:ext cx="125" cy="108"/>
              </a:xfrm>
              <a:custGeom>
                <a:avLst/>
                <a:gdLst>
                  <a:gd name="T0" fmla="*/ 0 w 125"/>
                  <a:gd name="T1" fmla="*/ 72 h 108"/>
                  <a:gd name="T2" fmla="*/ 0 w 125"/>
                  <a:gd name="T3" fmla="*/ 72 h 108"/>
                  <a:gd name="T4" fmla="*/ 0 w 125"/>
                  <a:gd name="T5" fmla="*/ 84 h 108"/>
                  <a:gd name="T6" fmla="*/ 18 w 125"/>
                  <a:gd name="T7" fmla="*/ 102 h 108"/>
                  <a:gd name="T8" fmla="*/ 30 w 125"/>
                  <a:gd name="T9" fmla="*/ 108 h 108"/>
                  <a:gd name="T10" fmla="*/ 47 w 125"/>
                  <a:gd name="T11" fmla="*/ 108 h 108"/>
                  <a:gd name="T12" fmla="*/ 77 w 125"/>
                  <a:gd name="T13" fmla="*/ 96 h 108"/>
                  <a:gd name="T14" fmla="*/ 107 w 125"/>
                  <a:gd name="T15" fmla="*/ 78 h 108"/>
                  <a:gd name="T16" fmla="*/ 119 w 125"/>
                  <a:gd name="T17" fmla="*/ 60 h 108"/>
                  <a:gd name="T18" fmla="*/ 125 w 125"/>
                  <a:gd name="T19" fmla="*/ 48 h 108"/>
                  <a:gd name="T20" fmla="*/ 125 w 125"/>
                  <a:gd name="T21" fmla="*/ 24 h 108"/>
                  <a:gd name="T22" fmla="*/ 119 w 125"/>
                  <a:gd name="T23" fmla="*/ 6 h 108"/>
                  <a:gd name="T24" fmla="*/ 113 w 125"/>
                  <a:gd name="T25" fmla="*/ 0 h 108"/>
                  <a:gd name="T26" fmla="*/ 0 w 125"/>
                  <a:gd name="T27" fmla="*/ 72 h 10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25" h="108">
                    <a:moveTo>
                      <a:pt x="0" y="72"/>
                    </a:moveTo>
                    <a:lnTo>
                      <a:pt x="0" y="72"/>
                    </a:lnTo>
                    <a:lnTo>
                      <a:pt x="0" y="84"/>
                    </a:lnTo>
                    <a:lnTo>
                      <a:pt x="18" y="102"/>
                    </a:lnTo>
                    <a:lnTo>
                      <a:pt x="30" y="108"/>
                    </a:lnTo>
                    <a:lnTo>
                      <a:pt x="47" y="108"/>
                    </a:lnTo>
                    <a:lnTo>
                      <a:pt x="77" y="96"/>
                    </a:lnTo>
                    <a:lnTo>
                      <a:pt x="107" y="78"/>
                    </a:lnTo>
                    <a:lnTo>
                      <a:pt x="119" y="60"/>
                    </a:lnTo>
                    <a:lnTo>
                      <a:pt x="125" y="48"/>
                    </a:lnTo>
                    <a:lnTo>
                      <a:pt x="125" y="24"/>
                    </a:lnTo>
                    <a:lnTo>
                      <a:pt x="119" y="6"/>
                    </a:lnTo>
                    <a:lnTo>
                      <a:pt x="113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4" name="Freeform 1188">
                <a:extLst>
                  <a:ext uri="{FF2B5EF4-FFF2-40B4-BE49-F238E27FC236}">
                    <a16:creationId xmlns:a16="http://schemas.microsoft.com/office/drawing/2014/main" id="{985D827F-AEC8-0367-06F5-83CBA88EB6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7" y="2417"/>
                <a:ext cx="287" cy="354"/>
              </a:xfrm>
              <a:custGeom>
                <a:avLst/>
                <a:gdLst>
                  <a:gd name="T0" fmla="*/ 0 w 287"/>
                  <a:gd name="T1" fmla="*/ 156 h 354"/>
                  <a:gd name="T2" fmla="*/ 0 w 287"/>
                  <a:gd name="T3" fmla="*/ 162 h 354"/>
                  <a:gd name="T4" fmla="*/ 6 w 287"/>
                  <a:gd name="T5" fmla="*/ 174 h 354"/>
                  <a:gd name="T6" fmla="*/ 6 w 287"/>
                  <a:gd name="T7" fmla="*/ 210 h 354"/>
                  <a:gd name="T8" fmla="*/ 18 w 287"/>
                  <a:gd name="T9" fmla="*/ 258 h 354"/>
                  <a:gd name="T10" fmla="*/ 18 w 287"/>
                  <a:gd name="T11" fmla="*/ 276 h 354"/>
                  <a:gd name="T12" fmla="*/ 24 w 287"/>
                  <a:gd name="T13" fmla="*/ 282 h 354"/>
                  <a:gd name="T14" fmla="*/ 42 w 287"/>
                  <a:gd name="T15" fmla="*/ 312 h 354"/>
                  <a:gd name="T16" fmla="*/ 72 w 287"/>
                  <a:gd name="T17" fmla="*/ 336 h 354"/>
                  <a:gd name="T18" fmla="*/ 120 w 287"/>
                  <a:gd name="T19" fmla="*/ 354 h 354"/>
                  <a:gd name="T20" fmla="*/ 150 w 287"/>
                  <a:gd name="T21" fmla="*/ 348 h 354"/>
                  <a:gd name="T22" fmla="*/ 185 w 287"/>
                  <a:gd name="T23" fmla="*/ 336 h 354"/>
                  <a:gd name="T24" fmla="*/ 221 w 287"/>
                  <a:gd name="T25" fmla="*/ 318 h 354"/>
                  <a:gd name="T26" fmla="*/ 245 w 287"/>
                  <a:gd name="T27" fmla="*/ 300 h 354"/>
                  <a:gd name="T28" fmla="*/ 263 w 287"/>
                  <a:gd name="T29" fmla="*/ 282 h 354"/>
                  <a:gd name="T30" fmla="*/ 275 w 287"/>
                  <a:gd name="T31" fmla="*/ 264 h 354"/>
                  <a:gd name="T32" fmla="*/ 281 w 287"/>
                  <a:gd name="T33" fmla="*/ 234 h 354"/>
                  <a:gd name="T34" fmla="*/ 287 w 287"/>
                  <a:gd name="T35" fmla="*/ 222 h 354"/>
                  <a:gd name="T36" fmla="*/ 281 w 287"/>
                  <a:gd name="T37" fmla="*/ 168 h 354"/>
                  <a:gd name="T38" fmla="*/ 281 w 287"/>
                  <a:gd name="T39" fmla="*/ 126 h 354"/>
                  <a:gd name="T40" fmla="*/ 281 w 287"/>
                  <a:gd name="T41" fmla="*/ 96 h 354"/>
                  <a:gd name="T42" fmla="*/ 281 w 287"/>
                  <a:gd name="T43" fmla="*/ 72 h 354"/>
                  <a:gd name="T44" fmla="*/ 281 w 287"/>
                  <a:gd name="T45" fmla="*/ 60 h 354"/>
                  <a:gd name="T46" fmla="*/ 281 w 287"/>
                  <a:gd name="T47" fmla="*/ 54 h 354"/>
                  <a:gd name="T48" fmla="*/ 281 w 287"/>
                  <a:gd name="T49" fmla="*/ 54 h 354"/>
                  <a:gd name="T50" fmla="*/ 185 w 287"/>
                  <a:gd name="T51" fmla="*/ 36 h 354"/>
                  <a:gd name="T52" fmla="*/ 120 w 287"/>
                  <a:gd name="T53" fmla="*/ 24 h 354"/>
                  <a:gd name="T54" fmla="*/ 72 w 287"/>
                  <a:gd name="T55" fmla="*/ 18 h 354"/>
                  <a:gd name="T56" fmla="*/ 42 w 287"/>
                  <a:gd name="T57" fmla="*/ 6 h 354"/>
                  <a:gd name="T58" fmla="*/ 18 w 287"/>
                  <a:gd name="T59" fmla="*/ 6 h 354"/>
                  <a:gd name="T60" fmla="*/ 6 w 287"/>
                  <a:gd name="T61" fmla="*/ 0 h 354"/>
                  <a:gd name="T62" fmla="*/ 6 w 287"/>
                  <a:gd name="T63" fmla="*/ 0 h 354"/>
                  <a:gd name="T64" fmla="*/ 0 w 287"/>
                  <a:gd name="T65" fmla="*/ 156 h 354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87" h="354">
                    <a:moveTo>
                      <a:pt x="0" y="156"/>
                    </a:moveTo>
                    <a:lnTo>
                      <a:pt x="0" y="162"/>
                    </a:lnTo>
                    <a:lnTo>
                      <a:pt x="6" y="174"/>
                    </a:lnTo>
                    <a:lnTo>
                      <a:pt x="6" y="210"/>
                    </a:lnTo>
                    <a:lnTo>
                      <a:pt x="18" y="258"/>
                    </a:lnTo>
                    <a:lnTo>
                      <a:pt x="18" y="276"/>
                    </a:lnTo>
                    <a:lnTo>
                      <a:pt x="24" y="282"/>
                    </a:lnTo>
                    <a:lnTo>
                      <a:pt x="42" y="312"/>
                    </a:lnTo>
                    <a:lnTo>
                      <a:pt x="72" y="336"/>
                    </a:lnTo>
                    <a:lnTo>
                      <a:pt x="120" y="354"/>
                    </a:lnTo>
                    <a:lnTo>
                      <a:pt x="150" y="348"/>
                    </a:lnTo>
                    <a:lnTo>
                      <a:pt x="185" y="336"/>
                    </a:lnTo>
                    <a:lnTo>
                      <a:pt x="221" y="318"/>
                    </a:lnTo>
                    <a:lnTo>
                      <a:pt x="245" y="300"/>
                    </a:lnTo>
                    <a:lnTo>
                      <a:pt x="263" y="282"/>
                    </a:lnTo>
                    <a:lnTo>
                      <a:pt x="275" y="264"/>
                    </a:lnTo>
                    <a:lnTo>
                      <a:pt x="281" y="234"/>
                    </a:lnTo>
                    <a:lnTo>
                      <a:pt x="287" y="222"/>
                    </a:lnTo>
                    <a:lnTo>
                      <a:pt x="281" y="168"/>
                    </a:lnTo>
                    <a:lnTo>
                      <a:pt x="281" y="126"/>
                    </a:lnTo>
                    <a:lnTo>
                      <a:pt x="281" y="96"/>
                    </a:lnTo>
                    <a:lnTo>
                      <a:pt x="281" y="72"/>
                    </a:lnTo>
                    <a:lnTo>
                      <a:pt x="281" y="60"/>
                    </a:lnTo>
                    <a:lnTo>
                      <a:pt x="281" y="54"/>
                    </a:lnTo>
                    <a:lnTo>
                      <a:pt x="185" y="36"/>
                    </a:lnTo>
                    <a:lnTo>
                      <a:pt x="120" y="24"/>
                    </a:lnTo>
                    <a:lnTo>
                      <a:pt x="72" y="18"/>
                    </a:lnTo>
                    <a:lnTo>
                      <a:pt x="42" y="6"/>
                    </a:lnTo>
                    <a:lnTo>
                      <a:pt x="18" y="6"/>
                    </a:lnTo>
                    <a:lnTo>
                      <a:pt x="6" y="0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5" name="Freeform 1189">
                <a:extLst>
                  <a:ext uri="{FF2B5EF4-FFF2-40B4-BE49-F238E27FC236}">
                    <a16:creationId xmlns:a16="http://schemas.microsoft.com/office/drawing/2014/main" id="{E4532D22-A90D-7B37-9B42-CCFB5DCB64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07" y="2309"/>
                <a:ext cx="443" cy="492"/>
              </a:xfrm>
              <a:custGeom>
                <a:avLst/>
                <a:gdLst>
                  <a:gd name="T0" fmla="*/ 30 w 443"/>
                  <a:gd name="T1" fmla="*/ 222 h 492"/>
                  <a:gd name="T2" fmla="*/ 30 w 443"/>
                  <a:gd name="T3" fmla="*/ 222 h 492"/>
                  <a:gd name="T4" fmla="*/ 36 w 443"/>
                  <a:gd name="T5" fmla="*/ 216 h 492"/>
                  <a:gd name="T6" fmla="*/ 48 w 443"/>
                  <a:gd name="T7" fmla="*/ 180 h 492"/>
                  <a:gd name="T8" fmla="*/ 66 w 443"/>
                  <a:gd name="T9" fmla="*/ 156 h 492"/>
                  <a:gd name="T10" fmla="*/ 78 w 443"/>
                  <a:gd name="T11" fmla="*/ 144 h 492"/>
                  <a:gd name="T12" fmla="*/ 84 w 443"/>
                  <a:gd name="T13" fmla="*/ 138 h 492"/>
                  <a:gd name="T14" fmla="*/ 96 w 443"/>
                  <a:gd name="T15" fmla="*/ 138 h 492"/>
                  <a:gd name="T16" fmla="*/ 114 w 443"/>
                  <a:gd name="T17" fmla="*/ 144 h 492"/>
                  <a:gd name="T18" fmla="*/ 168 w 443"/>
                  <a:gd name="T19" fmla="*/ 156 h 492"/>
                  <a:gd name="T20" fmla="*/ 221 w 443"/>
                  <a:gd name="T21" fmla="*/ 174 h 492"/>
                  <a:gd name="T22" fmla="*/ 245 w 443"/>
                  <a:gd name="T23" fmla="*/ 180 h 492"/>
                  <a:gd name="T24" fmla="*/ 257 w 443"/>
                  <a:gd name="T25" fmla="*/ 180 h 492"/>
                  <a:gd name="T26" fmla="*/ 263 w 443"/>
                  <a:gd name="T27" fmla="*/ 186 h 492"/>
                  <a:gd name="T28" fmla="*/ 263 w 443"/>
                  <a:gd name="T29" fmla="*/ 192 h 492"/>
                  <a:gd name="T30" fmla="*/ 257 w 443"/>
                  <a:gd name="T31" fmla="*/ 204 h 492"/>
                  <a:gd name="T32" fmla="*/ 239 w 443"/>
                  <a:gd name="T33" fmla="*/ 216 h 492"/>
                  <a:gd name="T34" fmla="*/ 233 w 443"/>
                  <a:gd name="T35" fmla="*/ 222 h 492"/>
                  <a:gd name="T36" fmla="*/ 239 w 443"/>
                  <a:gd name="T37" fmla="*/ 228 h 492"/>
                  <a:gd name="T38" fmla="*/ 245 w 443"/>
                  <a:gd name="T39" fmla="*/ 234 h 492"/>
                  <a:gd name="T40" fmla="*/ 257 w 443"/>
                  <a:gd name="T41" fmla="*/ 252 h 492"/>
                  <a:gd name="T42" fmla="*/ 263 w 443"/>
                  <a:gd name="T43" fmla="*/ 282 h 492"/>
                  <a:gd name="T44" fmla="*/ 263 w 443"/>
                  <a:gd name="T45" fmla="*/ 336 h 492"/>
                  <a:gd name="T46" fmla="*/ 263 w 443"/>
                  <a:gd name="T47" fmla="*/ 360 h 492"/>
                  <a:gd name="T48" fmla="*/ 251 w 443"/>
                  <a:gd name="T49" fmla="*/ 378 h 492"/>
                  <a:gd name="T50" fmla="*/ 251 w 443"/>
                  <a:gd name="T51" fmla="*/ 402 h 492"/>
                  <a:gd name="T52" fmla="*/ 263 w 443"/>
                  <a:gd name="T53" fmla="*/ 432 h 492"/>
                  <a:gd name="T54" fmla="*/ 275 w 443"/>
                  <a:gd name="T55" fmla="*/ 462 h 492"/>
                  <a:gd name="T56" fmla="*/ 275 w 443"/>
                  <a:gd name="T57" fmla="*/ 474 h 492"/>
                  <a:gd name="T58" fmla="*/ 281 w 443"/>
                  <a:gd name="T59" fmla="*/ 480 h 492"/>
                  <a:gd name="T60" fmla="*/ 287 w 443"/>
                  <a:gd name="T61" fmla="*/ 480 h 492"/>
                  <a:gd name="T62" fmla="*/ 293 w 443"/>
                  <a:gd name="T63" fmla="*/ 480 h 492"/>
                  <a:gd name="T64" fmla="*/ 329 w 443"/>
                  <a:gd name="T65" fmla="*/ 486 h 492"/>
                  <a:gd name="T66" fmla="*/ 377 w 443"/>
                  <a:gd name="T67" fmla="*/ 492 h 492"/>
                  <a:gd name="T68" fmla="*/ 407 w 443"/>
                  <a:gd name="T69" fmla="*/ 480 h 492"/>
                  <a:gd name="T70" fmla="*/ 413 w 443"/>
                  <a:gd name="T71" fmla="*/ 462 h 492"/>
                  <a:gd name="T72" fmla="*/ 425 w 443"/>
                  <a:gd name="T73" fmla="*/ 426 h 492"/>
                  <a:gd name="T74" fmla="*/ 431 w 443"/>
                  <a:gd name="T75" fmla="*/ 378 h 492"/>
                  <a:gd name="T76" fmla="*/ 437 w 443"/>
                  <a:gd name="T77" fmla="*/ 324 h 492"/>
                  <a:gd name="T78" fmla="*/ 443 w 443"/>
                  <a:gd name="T79" fmla="*/ 270 h 492"/>
                  <a:gd name="T80" fmla="*/ 443 w 443"/>
                  <a:gd name="T81" fmla="*/ 222 h 492"/>
                  <a:gd name="T82" fmla="*/ 443 w 443"/>
                  <a:gd name="T83" fmla="*/ 186 h 492"/>
                  <a:gd name="T84" fmla="*/ 437 w 443"/>
                  <a:gd name="T85" fmla="*/ 168 h 492"/>
                  <a:gd name="T86" fmla="*/ 431 w 443"/>
                  <a:gd name="T87" fmla="*/ 138 h 492"/>
                  <a:gd name="T88" fmla="*/ 413 w 443"/>
                  <a:gd name="T89" fmla="*/ 90 h 492"/>
                  <a:gd name="T90" fmla="*/ 389 w 443"/>
                  <a:gd name="T91" fmla="*/ 48 h 492"/>
                  <a:gd name="T92" fmla="*/ 347 w 443"/>
                  <a:gd name="T93" fmla="*/ 12 h 492"/>
                  <a:gd name="T94" fmla="*/ 311 w 443"/>
                  <a:gd name="T95" fmla="*/ 6 h 492"/>
                  <a:gd name="T96" fmla="*/ 275 w 443"/>
                  <a:gd name="T97" fmla="*/ 0 h 492"/>
                  <a:gd name="T98" fmla="*/ 180 w 443"/>
                  <a:gd name="T99" fmla="*/ 0 h 492"/>
                  <a:gd name="T100" fmla="*/ 90 w 443"/>
                  <a:gd name="T101" fmla="*/ 18 h 492"/>
                  <a:gd name="T102" fmla="*/ 48 w 443"/>
                  <a:gd name="T103" fmla="*/ 36 h 492"/>
                  <a:gd name="T104" fmla="*/ 24 w 443"/>
                  <a:gd name="T105" fmla="*/ 54 h 492"/>
                  <a:gd name="T106" fmla="*/ 6 w 443"/>
                  <a:gd name="T107" fmla="*/ 78 h 492"/>
                  <a:gd name="T108" fmla="*/ 0 w 443"/>
                  <a:gd name="T109" fmla="*/ 108 h 492"/>
                  <a:gd name="T110" fmla="*/ 6 w 443"/>
                  <a:gd name="T111" fmla="*/ 162 h 492"/>
                  <a:gd name="T112" fmla="*/ 18 w 443"/>
                  <a:gd name="T113" fmla="*/ 210 h 492"/>
                  <a:gd name="T114" fmla="*/ 24 w 443"/>
                  <a:gd name="T115" fmla="*/ 222 h 492"/>
                  <a:gd name="T116" fmla="*/ 30 w 443"/>
                  <a:gd name="T117" fmla="*/ 222 h 492"/>
                  <a:gd name="T118" fmla="*/ 30 w 443"/>
                  <a:gd name="T119" fmla="*/ 222 h 49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443" h="492">
                    <a:moveTo>
                      <a:pt x="30" y="222"/>
                    </a:moveTo>
                    <a:lnTo>
                      <a:pt x="30" y="222"/>
                    </a:lnTo>
                    <a:lnTo>
                      <a:pt x="36" y="216"/>
                    </a:lnTo>
                    <a:lnTo>
                      <a:pt x="48" y="180"/>
                    </a:lnTo>
                    <a:lnTo>
                      <a:pt x="66" y="156"/>
                    </a:lnTo>
                    <a:lnTo>
                      <a:pt x="78" y="144"/>
                    </a:lnTo>
                    <a:lnTo>
                      <a:pt x="84" y="138"/>
                    </a:lnTo>
                    <a:lnTo>
                      <a:pt x="96" y="138"/>
                    </a:lnTo>
                    <a:lnTo>
                      <a:pt x="114" y="144"/>
                    </a:lnTo>
                    <a:lnTo>
                      <a:pt x="168" y="156"/>
                    </a:lnTo>
                    <a:lnTo>
                      <a:pt x="221" y="174"/>
                    </a:lnTo>
                    <a:lnTo>
                      <a:pt x="245" y="180"/>
                    </a:lnTo>
                    <a:lnTo>
                      <a:pt x="257" y="180"/>
                    </a:lnTo>
                    <a:lnTo>
                      <a:pt x="263" y="186"/>
                    </a:lnTo>
                    <a:lnTo>
                      <a:pt x="263" y="192"/>
                    </a:lnTo>
                    <a:lnTo>
                      <a:pt x="257" y="204"/>
                    </a:lnTo>
                    <a:lnTo>
                      <a:pt x="239" y="216"/>
                    </a:lnTo>
                    <a:lnTo>
                      <a:pt x="233" y="222"/>
                    </a:lnTo>
                    <a:lnTo>
                      <a:pt x="239" y="228"/>
                    </a:lnTo>
                    <a:lnTo>
                      <a:pt x="245" y="234"/>
                    </a:lnTo>
                    <a:lnTo>
                      <a:pt x="257" y="252"/>
                    </a:lnTo>
                    <a:lnTo>
                      <a:pt x="263" y="282"/>
                    </a:lnTo>
                    <a:lnTo>
                      <a:pt x="263" y="336"/>
                    </a:lnTo>
                    <a:lnTo>
                      <a:pt x="263" y="360"/>
                    </a:lnTo>
                    <a:lnTo>
                      <a:pt x="251" y="378"/>
                    </a:lnTo>
                    <a:lnTo>
                      <a:pt x="251" y="402"/>
                    </a:lnTo>
                    <a:lnTo>
                      <a:pt x="263" y="432"/>
                    </a:lnTo>
                    <a:lnTo>
                      <a:pt x="275" y="462"/>
                    </a:lnTo>
                    <a:lnTo>
                      <a:pt x="275" y="474"/>
                    </a:lnTo>
                    <a:lnTo>
                      <a:pt x="281" y="480"/>
                    </a:lnTo>
                    <a:lnTo>
                      <a:pt x="287" y="480"/>
                    </a:lnTo>
                    <a:lnTo>
                      <a:pt x="293" y="480"/>
                    </a:lnTo>
                    <a:lnTo>
                      <a:pt x="329" y="486"/>
                    </a:lnTo>
                    <a:lnTo>
                      <a:pt x="377" y="492"/>
                    </a:lnTo>
                    <a:lnTo>
                      <a:pt x="407" y="480"/>
                    </a:lnTo>
                    <a:lnTo>
                      <a:pt x="413" y="462"/>
                    </a:lnTo>
                    <a:lnTo>
                      <a:pt x="425" y="426"/>
                    </a:lnTo>
                    <a:lnTo>
                      <a:pt x="431" y="378"/>
                    </a:lnTo>
                    <a:lnTo>
                      <a:pt x="437" y="324"/>
                    </a:lnTo>
                    <a:lnTo>
                      <a:pt x="443" y="270"/>
                    </a:lnTo>
                    <a:lnTo>
                      <a:pt x="443" y="222"/>
                    </a:lnTo>
                    <a:lnTo>
                      <a:pt x="443" y="186"/>
                    </a:lnTo>
                    <a:lnTo>
                      <a:pt x="437" y="168"/>
                    </a:lnTo>
                    <a:lnTo>
                      <a:pt x="431" y="138"/>
                    </a:lnTo>
                    <a:lnTo>
                      <a:pt x="413" y="90"/>
                    </a:lnTo>
                    <a:lnTo>
                      <a:pt x="389" y="48"/>
                    </a:lnTo>
                    <a:lnTo>
                      <a:pt x="347" y="12"/>
                    </a:lnTo>
                    <a:lnTo>
                      <a:pt x="311" y="6"/>
                    </a:lnTo>
                    <a:lnTo>
                      <a:pt x="275" y="0"/>
                    </a:lnTo>
                    <a:lnTo>
                      <a:pt x="180" y="0"/>
                    </a:lnTo>
                    <a:lnTo>
                      <a:pt x="90" y="18"/>
                    </a:lnTo>
                    <a:lnTo>
                      <a:pt x="48" y="36"/>
                    </a:lnTo>
                    <a:lnTo>
                      <a:pt x="24" y="54"/>
                    </a:lnTo>
                    <a:lnTo>
                      <a:pt x="6" y="78"/>
                    </a:lnTo>
                    <a:lnTo>
                      <a:pt x="0" y="108"/>
                    </a:lnTo>
                    <a:lnTo>
                      <a:pt x="6" y="162"/>
                    </a:lnTo>
                    <a:lnTo>
                      <a:pt x="18" y="210"/>
                    </a:lnTo>
                    <a:lnTo>
                      <a:pt x="24" y="222"/>
                    </a:lnTo>
                    <a:lnTo>
                      <a:pt x="30" y="222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6" name="Freeform 1190">
                <a:extLst>
                  <a:ext uri="{FF2B5EF4-FFF2-40B4-BE49-F238E27FC236}">
                    <a16:creationId xmlns:a16="http://schemas.microsoft.com/office/drawing/2014/main" id="{F1804ACD-8414-FA77-9B1C-EF29AB25C0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3" y="2507"/>
                <a:ext cx="198" cy="102"/>
              </a:xfrm>
              <a:custGeom>
                <a:avLst/>
                <a:gdLst>
                  <a:gd name="T0" fmla="*/ 6 w 198"/>
                  <a:gd name="T1" fmla="*/ 0 h 102"/>
                  <a:gd name="T2" fmla="*/ 12 w 198"/>
                  <a:gd name="T3" fmla="*/ 0 h 102"/>
                  <a:gd name="T4" fmla="*/ 30 w 198"/>
                  <a:gd name="T5" fmla="*/ 0 h 102"/>
                  <a:gd name="T6" fmla="*/ 54 w 198"/>
                  <a:gd name="T7" fmla="*/ 0 h 102"/>
                  <a:gd name="T8" fmla="*/ 90 w 198"/>
                  <a:gd name="T9" fmla="*/ 0 h 102"/>
                  <a:gd name="T10" fmla="*/ 150 w 198"/>
                  <a:gd name="T11" fmla="*/ 0 h 102"/>
                  <a:gd name="T12" fmla="*/ 168 w 198"/>
                  <a:gd name="T13" fmla="*/ 0 h 102"/>
                  <a:gd name="T14" fmla="*/ 186 w 198"/>
                  <a:gd name="T15" fmla="*/ 0 h 102"/>
                  <a:gd name="T16" fmla="*/ 198 w 198"/>
                  <a:gd name="T17" fmla="*/ 18 h 102"/>
                  <a:gd name="T18" fmla="*/ 198 w 198"/>
                  <a:gd name="T19" fmla="*/ 42 h 102"/>
                  <a:gd name="T20" fmla="*/ 198 w 198"/>
                  <a:gd name="T21" fmla="*/ 72 h 102"/>
                  <a:gd name="T22" fmla="*/ 192 w 198"/>
                  <a:gd name="T23" fmla="*/ 90 h 102"/>
                  <a:gd name="T24" fmla="*/ 180 w 198"/>
                  <a:gd name="T25" fmla="*/ 96 h 102"/>
                  <a:gd name="T26" fmla="*/ 162 w 198"/>
                  <a:gd name="T27" fmla="*/ 102 h 102"/>
                  <a:gd name="T28" fmla="*/ 144 w 198"/>
                  <a:gd name="T29" fmla="*/ 96 h 102"/>
                  <a:gd name="T30" fmla="*/ 132 w 198"/>
                  <a:gd name="T31" fmla="*/ 96 h 102"/>
                  <a:gd name="T32" fmla="*/ 126 w 198"/>
                  <a:gd name="T33" fmla="*/ 84 h 102"/>
                  <a:gd name="T34" fmla="*/ 126 w 198"/>
                  <a:gd name="T35" fmla="*/ 66 h 102"/>
                  <a:gd name="T36" fmla="*/ 126 w 198"/>
                  <a:gd name="T37" fmla="*/ 54 h 102"/>
                  <a:gd name="T38" fmla="*/ 126 w 198"/>
                  <a:gd name="T39" fmla="*/ 48 h 102"/>
                  <a:gd name="T40" fmla="*/ 90 w 198"/>
                  <a:gd name="T41" fmla="*/ 48 h 102"/>
                  <a:gd name="T42" fmla="*/ 66 w 198"/>
                  <a:gd name="T43" fmla="*/ 42 h 102"/>
                  <a:gd name="T44" fmla="*/ 60 w 198"/>
                  <a:gd name="T45" fmla="*/ 42 h 102"/>
                  <a:gd name="T46" fmla="*/ 60 w 198"/>
                  <a:gd name="T47" fmla="*/ 42 h 102"/>
                  <a:gd name="T48" fmla="*/ 60 w 198"/>
                  <a:gd name="T49" fmla="*/ 60 h 102"/>
                  <a:gd name="T50" fmla="*/ 60 w 198"/>
                  <a:gd name="T51" fmla="*/ 72 h 102"/>
                  <a:gd name="T52" fmla="*/ 60 w 198"/>
                  <a:gd name="T53" fmla="*/ 72 h 102"/>
                  <a:gd name="T54" fmla="*/ 54 w 198"/>
                  <a:gd name="T55" fmla="*/ 72 h 102"/>
                  <a:gd name="T56" fmla="*/ 36 w 198"/>
                  <a:gd name="T57" fmla="*/ 78 h 102"/>
                  <a:gd name="T58" fmla="*/ 18 w 198"/>
                  <a:gd name="T59" fmla="*/ 78 h 102"/>
                  <a:gd name="T60" fmla="*/ 6 w 198"/>
                  <a:gd name="T61" fmla="*/ 72 h 102"/>
                  <a:gd name="T62" fmla="*/ 6 w 198"/>
                  <a:gd name="T63" fmla="*/ 60 h 102"/>
                  <a:gd name="T64" fmla="*/ 0 w 198"/>
                  <a:gd name="T65" fmla="*/ 36 h 102"/>
                  <a:gd name="T66" fmla="*/ 6 w 198"/>
                  <a:gd name="T67" fmla="*/ 12 h 102"/>
                  <a:gd name="T68" fmla="*/ 6 w 198"/>
                  <a:gd name="T69" fmla="*/ 0 h 102"/>
                  <a:gd name="T70" fmla="*/ 6 w 198"/>
                  <a:gd name="T71" fmla="*/ 0 h 10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98" h="102">
                    <a:moveTo>
                      <a:pt x="6" y="0"/>
                    </a:moveTo>
                    <a:lnTo>
                      <a:pt x="12" y="0"/>
                    </a:lnTo>
                    <a:lnTo>
                      <a:pt x="30" y="0"/>
                    </a:lnTo>
                    <a:lnTo>
                      <a:pt x="54" y="0"/>
                    </a:lnTo>
                    <a:lnTo>
                      <a:pt x="90" y="0"/>
                    </a:lnTo>
                    <a:lnTo>
                      <a:pt x="150" y="0"/>
                    </a:lnTo>
                    <a:lnTo>
                      <a:pt x="168" y="0"/>
                    </a:lnTo>
                    <a:lnTo>
                      <a:pt x="186" y="0"/>
                    </a:lnTo>
                    <a:lnTo>
                      <a:pt x="198" y="18"/>
                    </a:lnTo>
                    <a:lnTo>
                      <a:pt x="198" y="42"/>
                    </a:lnTo>
                    <a:lnTo>
                      <a:pt x="198" y="72"/>
                    </a:lnTo>
                    <a:lnTo>
                      <a:pt x="192" y="90"/>
                    </a:lnTo>
                    <a:lnTo>
                      <a:pt x="180" y="96"/>
                    </a:lnTo>
                    <a:lnTo>
                      <a:pt x="162" y="102"/>
                    </a:lnTo>
                    <a:lnTo>
                      <a:pt x="144" y="96"/>
                    </a:lnTo>
                    <a:lnTo>
                      <a:pt x="132" y="96"/>
                    </a:lnTo>
                    <a:lnTo>
                      <a:pt x="126" y="84"/>
                    </a:lnTo>
                    <a:lnTo>
                      <a:pt x="126" y="66"/>
                    </a:lnTo>
                    <a:lnTo>
                      <a:pt x="126" y="54"/>
                    </a:lnTo>
                    <a:lnTo>
                      <a:pt x="126" y="48"/>
                    </a:lnTo>
                    <a:lnTo>
                      <a:pt x="90" y="48"/>
                    </a:lnTo>
                    <a:lnTo>
                      <a:pt x="66" y="42"/>
                    </a:lnTo>
                    <a:lnTo>
                      <a:pt x="60" y="42"/>
                    </a:lnTo>
                    <a:lnTo>
                      <a:pt x="60" y="60"/>
                    </a:lnTo>
                    <a:lnTo>
                      <a:pt x="60" y="72"/>
                    </a:lnTo>
                    <a:lnTo>
                      <a:pt x="54" y="72"/>
                    </a:lnTo>
                    <a:lnTo>
                      <a:pt x="36" y="78"/>
                    </a:lnTo>
                    <a:lnTo>
                      <a:pt x="18" y="78"/>
                    </a:lnTo>
                    <a:lnTo>
                      <a:pt x="6" y="72"/>
                    </a:lnTo>
                    <a:lnTo>
                      <a:pt x="6" y="60"/>
                    </a:lnTo>
                    <a:lnTo>
                      <a:pt x="0" y="36"/>
                    </a:lnTo>
                    <a:lnTo>
                      <a:pt x="6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C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7" name="Freeform 1191">
                <a:extLst>
                  <a:ext uri="{FF2B5EF4-FFF2-40B4-BE49-F238E27FC236}">
                    <a16:creationId xmlns:a16="http://schemas.microsoft.com/office/drawing/2014/main" id="{8AD95532-8489-0667-E11E-CDCB774A5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9" y="2621"/>
                <a:ext cx="1" cy="30"/>
              </a:xfrm>
              <a:custGeom>
                <a:avLst/>
                <a:gdLst>
                  <a:gd name="T0" fmla="*/ 0 w 1"/>
                  <a:gd name="T1" fmla="*/ 0 h 30"/>
                  <a:gd name="T2" fmla="*/ 0 w 1"/>
                  <a:gd name="T3" fmla="*/ 30 h 30"/>
                  <a:gd name="T4" fmla="*/ 0 w 1"/>
                  <a:gd name="T5" fmla="*/ 0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30">
                    <a:moveTo>
                      <a:pt x="0" y="0"/>
                    </a:moveTo>
                    <a:lnTo>
                      <a:pt x="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8" name="Line 1192">
                <a:extLst>
                  <a:ext uri="{FF2B5EF4-FFF2-40B4-BE49-F238E27FC236}">
                    <a16:creationId xmlns:a16="http://schemas.microsoft.com/office/drawing/2014/main" id="{8C1A4B3A-BCEB-6E0A-F878-0C5EF648D0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79" y="2621"/>
                <a:ext cx="1" cy="3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9" name="Freeform 1193">
                <a:extLst>
                  <a:ext uri="{FF2B5EF4-FFF2-40B4-BE49-F238E27FC236}">
                    <a16:creationId xmlns:a16="http://schemas.microsoft.com/office/drawing/2014/main" id="{88124812-6DD8-D384-9718-417484DBE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" y="2681"/>
                <a:ext cx="54" cy="6"/>
              </a:xfrm>
              <a:custGeom>
                <a:avLst/>
                <a:gdLst>
                  <a:gd name="T0" fmla="*/ 0 w 54"/>
                  <a:gd name="T1" fmla="*/ 0 h 6"/>
                  <a:gd name="T2" fmla="*/ 6 w 54"/>
                  <a:gd name="T3" fmla="*/ 0 h 6"/>
                  <a:gd name="T4" fmla="*/ 24 w 54"/>
                  <a:gd name="T5" fmla="*/ 0 h 6"/>
                  <a:gd name="T6" fmla="*/ 42 w 54"/>
                  <a:gd name="T7" fmla="*/ 0 h 6"/>
                  <a:gd name="T8" fmla="*/ 54 w 54"/>
                  <a:gd name="T9" fmla="*/ 6 h 6"/>
                  <a:gd name="T10" fmla="*/ 0 w 54"/>
                  <a:gd name="T11" fmla="*/ 0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4" h="6">
                    <a:moveTo>
                      <a:pt x="0" y="0"/>
                    </a:moveTo>
                    <a:lnTo>
                      <a:pt x="6" y="0"/>
                    </a:lnTo>
                    <a:lnTo>
                      <a:pt x="24" y="0"/>
                    </a:lnTo>
                    <a:lnTo>
                      <a:pt x="42" y="0"/>
                    </a:lnTo>
                    <a:lnTo>
                      <a:pt x="54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0" name="Freeform 1194">
                <a:extLst>
                  <a:ext uri="{FF2B5EF4-FFF2-40B4-BE49-F238E27FC236}">
                    <a16:creationId xmlns:a16="http://schemas.microsoft.com/office/drawing/2014/main" id="{98FDAB0E-E118-1DA7-CC08-275493B68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" y="2681"/>
                <a:ext cx="54" cy="6"/>
              </a:xfrm>
              <a:custGeom>
                <a:avLst/>
                <a:gdLst>
                  <a:gd name="T0" fmla="*/ 0 w 54"/>
                  <a:gd name="T1" fmla="*/ 0 h 6"/>
                  <a:gd name="T2" fmla="*/ 6 w 54"/>
                  <a:gd name="T3" fmla="*/ 0 h 6"/>
                  <a:gd name="T4" fmla="*/ 24 w 54"/>
                  <a:gd name="T5" fmla="*/ 0 h 6"/>
                  <a:gd name="T6" fmla="*/ 42 w 54"/>
                  <a:gd name="T7" fmla="*/ 0 h 6"/>
                  <a:gd name="T8" fmla="*/ 54 w 54"/>
                  <a:gd name="T9" fmla="*/ 6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4" h="6">
                    <a:moveTo>
                      <a:pt x="0" y="0"/>
                    </a:moveTo>
                    <a:lnTo>
                      <a:pt x="6" y="0"/>
                    </a:lnTo>
                    <a:lnTo>
                      <a:pt x="24" y="0"/>
                    </a:lnTo>
                    <a:lnTo>
                      <a:pt x="42" y="0"/>
                    </a:lnTo>
                    <a:lnTo>
                      <a:pt x="54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1" name="Line 1195">
                <a:extLst>
                  <a:ext uri="{FF2B5EF4-FFF2-40B4-BE49-F238E27FC236}">
                    <a16:creationId xmlns:a16="http://schemas.microsoft.com/office/drawing/2014/main" id="{0A28CE26-A441-4518-DF72-D0C750181D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6" y="2537"/>
                <a:ext cx="78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2" name="Freeform 1196">
                <a:extLst>
                  <a:ext uri="{FF2B5EF4-FFF2-40B4-BE49-F238E27FC236}">
                    <a16:creationId xmlns:a16="http://schemas.microsoft.com/office/drawing/2014/main" id="{917466A6-9D37-20CF-421C-1F951B5250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7" y="2789"/>
                <a:ext cx="78" cy="365"/>
              </a:xfrm>
              <a:custGeom>
                <a:avLst/>
                <a:gdLst>
                  <a:gd name="T0" fmla="*/ 48 w 78"/>
                  <a:gd name="T1" fmla="*/ 0 h 365"/>
                  <a:gd name="T2" fmla="*/ 36 w 78"/>
                  <a:gd name="T3" fmla="*/ 18 h 365"/>
                  <a:gd name="T4" fmla="*/ 36 w 78"/>
                  <a:gd name="T5" fmla="*/ 42 h 365"/>
                  <a:gd name="T6" fmla="*/ 36 w 78"/>
                  <a:gd name="T7" fmla="*/ 54 h 365"/>
                  <a:gd name="T8" fmla="*/ 42 w 78"/>
                  <a:gd name="T9" fmla="*/ 60 h 365"/>
                  <a:gd name="T10" fmla="*/ 18 w 78"/>
                  <a:gd name="T11" fmla="*/ 102 h 365"/>
                  <a:gd name="T12" fmla="*/ 6 w 78"/>
                  <a:gd name="T13" fmla="*/ 137 h 365"/>
                  <a:gd name="T14" fmla="*/ 0 w 78"/>
                  <a:gd name="T15" fmla="*/ 155 h 365"/>
                  <a:gd name="T16" fmla="*/ 12 w 78"/>
                  <a:gd name="T17" fmla="*/ 185 h 365"/>
                  <a:gd name="T18" fmla="*/ 18 w 78"/>
                  <a:gd name="T19" fmla="*/ 209 h 365"/>
                  <a:gd name="T20" fmla="*/ 30 w 78"/>
                  <a:gd name="T21" fmla="*/ 221 h 365"/>
                  <a:gd name="T22" fmla="*/ 60 w 78"/>
                  <a:gd name="T23" fmla="*/ 257 h 365"/>
                  <a:gd name="T24" fmla="*/ 72 w 78"/>
                  <a:gd name="T25" fmla="*/ 269 h 365"/>
                  <a:gd name="T26" fmla="*/ 78 w 78"/>
                  <a:gd name="T27" fmla="*/ 281 h 365"/>
                  <a:gd name="T28" fmla="*/ 78 w 78"/>
                  <a:gd name="T29" fmla="*/ 311 h 365"/>
                  <a:gd name="T30" fmla="*/ 78 w 78"/>
                  <a:gd name="T31" fmla="*/ 329 h 365"/>
                  <a:gd name="T32" fmla="*/ 78 w 78"/>
                  <a:gd name="T33" fmla="*/ 353 h 365"/>
                  <a:gd name="T34" fmla="*/ 78 w 78"/>
                  <a:gd name="T35" fmla="*/ 359 h 365"/>
                  <a:gd name="T36" fmla="*/ 78 w 78"/>
                  <a:gd name="T37" fmla="*/ 365 h 365"/>
                  <a:gd name="T38" fmla="*/ 48 w 78"/>
                  <a:gd name="T39" fmla="*/ 0 h 365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78" h="365">
                    <a:moveTo>
                      <a:pt x="48" y="0"/>
                    </a:moveTo>
                    <a:lnTo>
                      <a:pt x="36" y="18"/>
                    </a:lnTo>
                    <a:lnTo>
                      <a:pt x="36" y="42"/>
                    </a:lnTo>
                    <a:lnTo>
                      <a:pt x="36" y="54"/>
                    </a:lnTo>
                    <a:lnTo>
                      <a:pt x="42" y="60"/>
                    </a:lnTo>
                    <a:lnTo>
                      <a:pt x="18" y="102"/>
                    </a:lnTo>
                    <a:lnTo>
                      <a:pt x="6" y="137"/>
                    </a:lnTo>
                    <a:lnTo>
                      <a:pt x="0" y="155"/>
                    </a:lnTo>
                    <a:lnTo>
                      <a:pt x="12" y="185"/>
                    </a:lnTo>
                    <a:lnTo>
                      <a:pt x="18" y="209"/>
                    </a:lnTo>
                    <a:lnTo>
                      <a:pt x="30" y="221"/>
                    </a:lnTo>
                    <a:lnTo>
                      <a:pt x="60" y="257"/>
                    </a:lnTo>
                    <a:lnTo>
                      <a:pt x="72" y="269"/>
                    </a:lnTo>
                    <a:lnTo>
                      <a:pt x="78" y="281"/>
                    </a:lnTo>
                    <a:lnTo>
                      <a:pt x="78" y="311"/>
                    </a:lnTo>
                    <a:lnTo>
                      <a:pt x="78" y="329"/>
                    </a:lnTo>
                    <a:lnTo>
                      <a:pt x="78" y="353"/>
                    </a:lnTo>
                    <a:lnTo>
                      <a:pt x="78" y="359"/>
                    </a:lnTo>
                    <a:lnTo>
                      <a:pt x="78" y="365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3" name="Freeform 1197">
                <a:extLst>
                  <a:ext uri="{FF2B5EF4-FFF2-40B4-BE49-F238E27FC236}">
                    <a16:creationId xmlns:a16="http://schemas.microsoft.com/office/drawing/2014/main" id="{AC1BD441-F79A-3F61-721F-91DCAE5D6D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67" y="2789"/>
                <a:ext cx="78" cy="365"/>
              </a:xfrm>
              <a:custGeom>
                <a:avLst/>
                <a:gdLst>
                  <a:gd name="T0" fmla="*/ 48 w 78"/>
                  <a:gd name="T1" fmla="*/ 0 h 365"/>
                  <a:gd name="T2" fmla="*/ 36 w 78"/>
                  <a:gd name="T3" fmla="*/ 18 h 365"/>
                  <a:gd name="T4" fmla="*/ 36 w 78"/>
                  <a:gd name="T5" fmla="*/ 42 h 365"/>
                  <a:gd name="T6" fmla="*/ 36 w 78"/>
                  <a:gd name="T7" fmla="*/ 54 h 365"/>
                  <a:gd name="T8" fmla="*/ 42 w 78"/>
                  <a:gd name="T9" fmla="*/ 60 h 365"/>
                  <a:gd name="T10" fmla="*/ 18 w 78"/>
                  <a:gd name="T11" fmla="*/ 102 h 365"/>
                  <a:gd name="T12" fmla="*/ 6 w 78"/>
                  <a:gd name="T13" fmla="*/ 137 h 365"/>
                  <a:gd name="T14" fmla="*/ 0 w 78"/>
                  <a:gd name="T15" fmla="*/ 155 h 365"/>
                  <a:gd name="T16" fmla="*/ 12 w 78"/>
                  <a:gd name="T17" fmla="*/ 185 h 365"/>
                  <a:gd name="T18" fmla="*/ 18 w 78"/>
                  <a:gd name="T19" fmla="*/ 209 h 365"/>
                  <a:gd name="T20" fmla="*/ 30 w 78"/>
                  <a:gd name="T21" fmla="*/ 221 h 365"/>
                  <a:gd name="T22" fmla="*/ 60 w 78"/>
                  <a:gd name="T23" fmla="*/ 257 h 365"/>
                  <a:gd name="T24" fmla="*/ 72 w 78"/>
                  <a:gd name="T25" fmla="*/ 269 h 365"/>
                  <a:gd name="T26" fmla="*/ 78 w 78"/>
                  <a:gd name="T27" fmla="*/ 281 h 365"/>
                  <a:gd name="T28" fmla="*/ 78 w 78"/>
                  <a:gd name="T29" fmla="*/ 311 h 365"/>
                  <a:gd name="T30" fmla="*/ 78 w 78"/>
                  <a:gd name="T31" fmla="*/ 329 h 365"/>
                  <a:gd name="T32" fmla="*/ 78 w 78"/>
                  <a:gd name="T33" fmla="*/ 353 h 365"/>
                  <a:gd name="T34" fmla="*/ 78 w 78"/>
                  <a:gd name="T35" fmla="*/ 359 h 365"/>
                  <a:gd name="T36" fmla="*/ 78 w 78"/>
                  <a:gd name="T37" fmla="*/ 365 h 365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78" h="365">
                    <a:moveTo>
                      <a:pt x="48" y="0"/>
                    </a:moveTo>
                    <a:lnTo>
                      <a:pt x="36" y="18"/>
                    </a:lnTo>
                    <a:lnTo>
                      <a:pt x="36" y="42"/>
                    </a:lnTo>
                    <a:lnTo>
                      <a:pt x="36" y="54"/>
                    </a:lnTo>
                    <a:lnTo>
                      <a:pt x="42" y="60"/>
                    </a:lnTo>
                    <a:lnTo>
                      <a:pt x="18" y="102"/>
                    </a:lnTo>
                    <a:lnTo>
                      <a:pt x="6" y="137"/>
                    </a:lnTo>
                    <a:lnTo>
                      <a:pt x="0" y="155"/>
                    </a:lnTo>
                    <a:lnTo>
                      <a:pt x="12" y="185"/>
                    </a:lnTo>
                    <a:lnTo>
                      <a:pt x="18" y="209"/>
                    </a:lnTo>
                    <a:lnTo>
                      <a:pt x="30" y="221"/>
                    </a:lnTo>
                    <a:lnTo>
                      <a:pt x="60" y="257"/>
                    </a:lnTo>
                    <a:lnTo>
                      <a:pt x="72" y="269"/>
                    </a:lnTo>
                    <a:lnTo>
                      <a:pt x="78" y="281"/>
                    </a:lnTo>
                    <a:lnTo>
                      <a:pt x="78" y="311"/>
                    </a:lnTo>
                    <a:lnTo>
                      <a:pt x="78" y="329"/>
                    </a:lnTo>
                    <a:lnTo>
                      <a:pt x="78" y="353"/>
                    </a:lnTo>
                    <a:lnTo>
                      <a:pt x="78" y="359"/>
                    </a:lnTo>
                    <a:lnTo>
                      <a:pt x="78" y="365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4" name="Freeform 1198">
                <a:extLst>
                  <a:ext uri="{FF2B5EF4-FFF2-40B4-BE49-F238E27FC236}">
                    <a16:creationId xmlns:a16="http://schemas.microsoft.com/office/drawing/2014/main" id="{685BD0AC-0309-2799-6CC1-78C9E25F7B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12" y="2837"/>
                <a:ext cx="138" cy="359"/>
              </a:xfrm>
              <a:custGeom>
                <a:avLst/>
                <a:gdLst>
                  <a:gd name="T0" fmla="*/ 126 w 138"/>
                  <a:gd name="T1" fmla="*/ 48 h 359"/>
                  <a:gd name="T2" fmla="*/ 132 w 138"/>
                  <a:gd name="T3" fmla="*/ 66 h 359"/>
                  <a:gd name="T4" fmla="*/ 132 w 138"/>
                  <a:gd name="T5" fmla="*/ 101 h 359"/>
                  <a:gd name="T6" fmla="*/ 138 w 138"/>
                  <a:gd name="T7" fmla="*/ 143 h 359"/>
                  <a:gd name="T8" fmla="*/ 138 w 138"/>
                  <a:gd name="T9" fmla="*/ 191 h 359"/>
                  <a:gd name="T10" fmla="*/ 132 w 138"/>
                  <a:gd name="T11" fmla="*/ 233 h 359"/>
                  <a:gd name="T12" fmla="*/ 132 w 138"/>
                  <a:gd name="T13" fmla="*/ 275 h 359"/>
                  <a:gd name="T14" fmla="*/ 132 w 138"/>
                  <a:gd name="T15" fmla="*/ 305 h 359"/>
                  <a:gd name="T16" fmla="*/ 132 w 138"/>
                  <a:gd name="T17" fmla="*/ 311 h 359"/>
                  <a:gd name="T18" fmla="*/ 114 w 138"/>
                  <a:gd name="T19" fmla="*/ 323 h 359"/>
                  <a:gd name="T20" fmla="*/ 108 w 138"/>
                  <a:gd name="T21" fmla="*/ 335 h 359"/>
                  <a:gd name="T22" fmla="*/ 108 w 138"/>
                  <a:gd name="T23" fmla="*/ 335 h 359"/>
                  <a:gd name="T24" fmla="*/ 108 w 138"/>
                  <a:gd name="T25" fmla="*/ 347 h 359"/>
                  <a:gd name="T26" fmla="*/ 108 w 138"/>
                  <a:gd name="T27" fmla="*/ 359 h 359"/>
                  <a:gd name="T28" fmla="*/ 108 w 138"/>
                  <a:gd name="T29" fmla="*/ 359 h 359"/>
                  <a:gd name="T30" fmla="*/ 78 w 138"/>
                  <a:gd name="T31" fmla="*/ 359 h 359"/>
                  <a:gd name="T32" fmla="*/ 60 w 138"/>
                  <a:gd name="T33" fmla="*/ 359 h 359"/>
                  <a:gd name="T34" fmla="*/ 48 w 138"/>
                  <a:gd name="T35" fmla="*/ 359 h 359"/>
                  <a:gd name="T36" fmla="*/ 48 w 138"/>
                  <a:gd name="T37" fmla="*/ 359 h 359"/>
                  <a:gd name="T38" fmla="*/ 48 w 138"/>
                  <a:gd name="T39" fmla="*/ 341 h 359"/>
                  <a:gd name="T40" fmla="*/ 48 w 138"/>
                  <a:gd name="T41" fmla="*/ 335 h 359"/>
                  <a:gd name="T42" fmla="*/ 48 w 138"/>
                  <a:gd name="T43" fmla="*/ 335 h 359"/>
                  <a:gd name="T44" fmla="*/ 42 w 138"/>
                  <a:gd name="T45" fmla="*/ 329 h 359"/>
                  <a:gd name="T46" fmla="*/ 24 w 138"/>
                  <a:gd name="T47" fmla="*/ 323 h 359"/>
                  <a:gd name="T48" fmla="*/ 12 w 138"/>
                  <a:gd name="T49" fmla="*/ 311 h 359"/>
                  <a:gd name="T50" fmla="*/ 6 w 138"/>
                  <a:gd name="T51" fmla="*/ 299 h 359"/>
                  <a:gd name="T52" fmla="*/ 6 w 138"/>
                  <a:gd name="T53" fmla="*/ 287 h 359"/>
                  <a:gd name="T54" fmla="*/ 6 w 138"/>
                  <a:gd name="T55" fmla="*/ 263 h 359"/>
                  <a:gd name="T56" fmla="*/ 6 w 138"/>
                  <a:gd name="T57" fmla="*/ 227 h 359"/>
                  <a:gd name="T58" fmla="*/ 6 w 138"/>
                  <a:gd name="T59" fmla="*/ 191 h 359"/>
                  <a:gd name="T60" fmla="*/ 0 w 138"/>
                  <a:gd name="T61" fmla="*/ 119 h 359"/>
                  <a:gd name="T62" fmla="*/ 0 w 138"/>
                  <a:gd name="T63" fmla="*/ 95 h 359"/>
                  <a:gd name="T64" fmla="*/ 0 w 138"/>
                  <a:gd name="T65" fmla="*/ 78 h 359"/>
                  <a:gd name="T66" fmla="*/ 6 w 138"/>
                  <a:gd name="T67" fmla="*/ 48 h 359"/>
                  <a:gd name="T68" fmla="*/ 18 w 138"/>
                  <a:gd name="T69" fmla="*/ 24 h 359"/>
                  <a:gd name="T70" fmla="*/ 42 w 138"/>
                  <a:gd name="T71" fmla="*/ 6 h 359"/>
                  <a:gd name="T72" fmla="*/ 66 w 138"/>
                  <a:gd name="T73" fmla="*/ 0 h 359"/>
                  <a:gd name="T74" fmla="*/ 84 w 138"/>
                  <a:gd name="T75" fmla="*/ 6 h 359"/>
                  <a:gd name="T76" fmla="*/ 102 w 138"/>
                  <a:gd name="T77" fmla="*/ 12 h 359"/>
                  <a:gd name="T78" fmla="*/ 126 w 138"/>
                  <a:gd name="T79" fmla="*/ 48 h 359"/>
                  <a:gd name="T80" fmla="*/ 126 w 138"/>
                  <a:gd name="T81" fmla="*/ 48 h 359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38" h="359">
                    <a:moveTo>
                      <a:pt x="126" y="48"/>
                    </a:moveTo>
                    <a:lnTo>
                      <a:pt x="132" y="66"/>
                    </a:lnTo>
                    <a:lnTo>
                      <a:pt x="132" y="101"/>
                    </a:lnTo>
                    <a:lnTo>
                      <a:pt x="138" y="143"/>
                    </a:lnTo>
                    <a:lnTo>
                      <a:pt x="138" y="191"/>
                    </a:lnTo>
                    <a:lnTo>
                      <a:pt x="132" y="233"/>
                    </a:lnTo>
                    <a:lnTo>
                      <a:pt x="132" y="275"/>
                    </a:lnTo>
                    <a:lnTo>
                      <a:pt x="132" y="305"/>
                    </a:lnTo>
                    <a:lnTo>
                      <a:pt x="132" y="311"/>
                    </a:lnTo>
                    <a:lnTo>
                      <a:pt x="114" y="323"/>
                    </a:lnTo>
                    <a:lnTo>
                      <a:pt x="108" y="335"/>
                    </a:lnTo>
                    <a:lnTo>
                      <a:pt x="108" y="347"/>
                    </a:lnTo>
                    <a:lnTo>
                      <a:pt x="108" y="359"/>
                    </a:lnTo>
                    <a:lnTo>
                      <a:pt x="78" y="359"/>
                    </a:lnTo>
                    <a:lnTo>
                      <a:pt x="60" y="359"/>
                    </a:lnTo>
                    <a:lnTo>
                      <a:pt x="48" y="359"/>
                    </a:lnTo>
                    <a:lnTo>
                      <a:pt x="48" y="341"/>
                    </a:lnTo>
                    <a:lnTo>
                      <a:pt x="48" y="335"/>
                    </a:lnTo>
                    <a:lnTo>
                      <a:pt x="42" y="329"/>
                    </a:lnTo>
                    <a:lnTo>
                      <a:pt x="24" y="323"/>
                    </a:lnTo>
                    <a:lnTo>
                      <a:pt x="12" y="311"/>
                    </a:lnTo>
                    <a:lnTo>
                      <a:pt x="6" y="299"/>
                    </a:lnTo>
                    <a:lnTo>
                      <a:pt x="6" y="287"/>
                    </a:lnTo>
                    <a:lnTo>
                      <a:pt x="6" y="263"/>
                    </a:lnTo>
                    <a:lnTo>
                      <a:pt x="6" y="227"/>
                    </a:lnTo>
                    <a:lnTo>
                      <a:pt x="6" y="191"/>
                    </a:lnTo>
                    <a:lnTo>
                      <a:pt x="0" y="119"/>
                    </a:lnTo>
                    <a:lnTo>
                      <a:pt x="0" y="95"/>
                    </a:lnTo>
                    <a:lnTo>
                      <a:pt x="0" y="78"/>
                    </a:lnTo>
                    <a:lnTo>
                      <a:pt x="6" y="48"/>
                    </a:lnTo>
                    <a:lnTo>
                      <a:pt x="18" y="24"/>
                    </a:lnTo>
                    <a:lnTo>
                      <a:pt x="42" y="6"/>
                    </a:lnTo>
                    <a:lnTo>
                      <a:pt x="66" y="0"/>
                    </a:lnTo>
                    <a:lnTo>
                      <a:pt x="84" y="6"/>
                    </a:lnTo>
                    <a:lnTo>
                      <a:pt x="102" y="12"/>
                    </a:lnTo>
                    <a:lnTo>
                      <a:pt x="126" y="48"/>
                    </a:lnTo>
                    <a:close/>
                  </a:path>
                </a:pathLst>
              </a:custGeom>
              <a:solidFill>
                <a:srgbClr val="FFCC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5" name="Line 1199">
                <a:extLst>
                  <a:ext uri="{FF2B5EF4-FFF2-40B4-BE49-F238E27FC236}">
                    <a16:creationId xmlns:a16="http://schemas.microsoft.com/office/drawing/2014/main" id="{A998C191-88AB-901F-D031-E8DC75D8EE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4" y="3178"/>
                <a:ext cx="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6" name="Line 1200">
                <a:extLst>
                  <a:ext uri="{FF2B5EF4-FFF2-40B4-BE49-F238E27FC236}">
                    <a16:creationId xmlns:a16="http://schemas.microsoft.com/office/drawing/2014/main" id="{618844AD-F806-FA31-C633-18AE1323C1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4" y="3178"/>
                <a:ext cx="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7" name="Freeform 1201">
                <a:extLst>
                  <a:ext uri="{FF2B5EF4-FFF2-40B4-BE49-F238E27FC236}">
                    <a16:creationId xmlns:a16="http://schemas.microsoft.com/office/drawing/2014/main" id="{68812987-8C05-C5F2-1D7F-85A43528C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60" y="2783"/>
                <a:ext cx="472" cy="485"/>
              </a:xfrm>
              <a:custGeom>
                <a:avLst/>
                <a:gdLst>
                  <a:gd name="T0" fmla="*/ 149 w 472"/>
                  <a:gd name="T1" fmla="*/ 18 h 485"/>
                  <a:gd name="T2" fmla="*/ 143 w 472"/>
                  <a:gd name="T3" fmla="*/ 18 h 485"/>
                  <a:gd name="T4" fmla="*/ 125 w 472"/>
                  <a:gd name="T5" fmla="*/ 24 h 485"/>
                  <a:gd name="T6" fmla="*/ 101 w 472"/>
                  <a:gd name="T7" fmla="*/ 30 h 485"/>
                  <a:gd name="T8" fmla="*/ 78 w 472"/>
                  <a:gd name="T9" fmla="*/ 54 h 485"/>
                  <a:gd name="T10" fmla="*/ 54 w 472"/>
                  <a:gd name="T11" fmla="*/ 96 h 485"/>
                  <a:gd name="T12" fmla="*/ 30 w 472"/>
                  <a:gd name="T13" fmla="*/ 143 h 485"/>
                  <a:gd name="T14" fmla="*/ 12 w 472"/>
                  <a:gd name="T15" fmla="*/ 179 h 485"/>
                  <a:gd name="T16" fmla="*/ 6 w 472"/>
                  <a:gd name="T17" fmla="*/ 191 h 485"/>
                  <a:gd name="T18" fmla="*/ 0 w 472"/>
                  <a:gd name="T19" fmla="*/ 197 h 485"/>
                  <a:gd name="T20" fmla="*/ 18 w 472"/>
                  <a:gd name="T21" fmla="*/ 257 h 485"/>
                  <a:gd name="T22" fmla="*/ 30 w 472"/>
                  <a:gd name="T23" fmla="*/ 299 h 485"/>
                  <a:gd name="T24" fmla="*/ 36 w 472"/>
                  <a:gd name="T25" fmla="*/ 329 h 485"/>
                  <a:gd name="T26" fmla="*/ 42 w 472"/>
                  <a:gd name="T27" fmla="*/ 353 h 485"/>
                  <a:gd name="T28" fmla="*/ 42 w 472"/>
                  <a:gd name="T29" fmla="*/ 365 h 485"/>
                  <a:gd name="T30" fmla="*/ 48 w 472"/>
                  <a:gd name="T31" fmla="*/ 377 h 485"/>
                  <a:gd name="T32" fmla="*/ 48 w 472"/>
                  <a:gd name="T33" fmla="*/ 377 h 485"/>
                  <a:gd name="T34" fmla="*/ 54 w 472"/>
                  <a:gd name="T35" fmla="*/ 401 h 485"/>
                  <a:gd name="T36" fmla="*/ 60 w 472"/>
                  <a:gd name="T37" fmla="*/ 419 h 485"/>
                  <a:gd name="T38" fmla="*/ 66 w 472"/>
                  <a:gd name="T39" fmla="*/ 443 h 485"/>
                  <a:gd name="T40" fmla="*/ 66 w 472"/>
                  <a:gd name="T41" fmla="*/ 449 h 485"/>
                  <a:gd name="T42" fmla="*/ 66 w 472"/>
                  <a:gd name="T43" fmla="*/ 455 h 485"/>
                  <a:gd name="T44" fmla="*/ 119 w 472"/>
                  <a:gd name="T45" fmla="*/ 467 h 485"/>
                  <a:gd name="T46" fmla="*/ 155 w 472"/>
                  <a:gd name="T47" fmla="*/ 473 h 485"/>
                  <a:gd name="T48" fmla="*/ 179 w 472"/>
                  <a:gd name="T49" fmla="*/ 479 h 485"/>
                  <a:gd name="T50" fmla="*/ 197 w 472"/>
                  <a:gd name="T51" fmla="*/ 485 h 485"/>
                  <a:gd name="T52" fmla="*/ 215 w 472"/>
                  <a:gd name="T53" fmla="*/ 485 h 485"/>
                  <a:gd name="T54" fmla="*/ 215 w 472"/>
                  <a:gd name="T55" fmla="*/ 485 h 485"/>
                  <a:gd name="T56" fmla="*/ 281 w 472"/>
                  <a:gd name="T57" fmla="*/ 485 h 485"/>
                  <a:gd name="T58" fmla="*/ 323 w 472"/>
                  <a:gd name="T59" fmla="*/ 485 h 485"/>
                  <a:gd name="T60" fmla="*/ 358 w 472"/>
                  <a:gd name="T61" fmla="*/ 485 h 485"/>
                  <a:gd name="T62" fmla="*/ 382 w 472"/>
                  <a:gd name="T63" fmla="*/ 485 h 485"/>
                  <a:gd name="T64" fmla="*/ 394 w 472"/>
                  <a:gd name="T65" fmla="*/ 485 h 485"/>
                  <a:gd name="T66" fmla="*/ 406 w 472"/>
                  <a:gd name="T67" fmla="*/ 485 h 485"/>
                  <a:gd name="T68" fmla="*/ 406 w 472"/>
                  <a:gd name="T69" fmla="*/ 485 h 485"/>
                  <a:gd name="T70" fmla="*/ 436 w 472"/>
                  <a:gd name="T71" fmla="*/ 479 h 485"/>
                  <a:gd name="T72" fmla="*/ 448 w 472"/>
                  <a:gd name="T73" fmla="*/ 473 h 485"/>
                  <a:gd name="T74" fmla="*/ 454 w 472"/>
                  <a:gd name="T75" fmla="*/ 473 h 485"/>
                  <a:gd name="T76" fmla="*/ 454 w 472"/>
                  <a:gd name="T77" fmla="*/ 473 h 485"/>
                  <a:gd name="T78" fmla="*/ 460 w 472"/>
                  <a:gd name="T79" fmla="*/ 461 h 485"/>
                  <a:gd name="T80" fmla="*/ 460 w 472"/>
                  <a:gd name="T81" fmla="*/ 431 h 485"/>
                  <a:gd name="T82" fmla="*/ 466 w 472"/>
                  <a:gd name="T83" fmla="*/ 395 h 485"/>
                  <a:gd name="T84" fmla="*/ 472 w 472"/>
                  <a:gd name="T85" fmla="*/ 359 h 485"/>
                  <a:gd name="T86" fmla="*/ 472 w 472"/>
                  <a:gd name="T87" fmla="*/ 335 h 485"/>
                  <a:gd name="T88" fmla="*/ 472 w 472"/>
                  <a:gd name="T89" fmla="*/ 305 h 485"/>
                  <a:gd name="T90" fmla="*/ 472 w 472"/>
                  <a:gd name="T91" fmla="*/ 239 h 485"/>
                  <a:gd name="T92" fmla="*/ 472 w 472"/>
                  <a:gd name="T93" fmla="*/ 209 h 485"/>
                  <a:gd name="T94" fmla="*/ 472 w 472"/>
                  <a:gd name="T95" fmla="*/ 179 h 485"/>
                  <a:gd name="T96" fmla="*/ 472 w 472"/>
                  <a:gd name="T97" fmla="*/ 161 h 485"/>
                  <a:gd name="T98" fmla="*/ 472 w 472"/>
                  <a:gd name="T99" fmla="*/ 155 h 485"/>
                  <a:gd name="T100" fmla="*/ 472 w 472"/>
                  <a:gd name="T101" fmla="*/ 143 h 485"/>
                  <a:gd name="T102" fmla="*/ 472 w 472"/>
                  <a:gd name="T103" fmla="*/ 138 h 485"/>
                  <a:gd name="T104" fmla="*/ 472 w 472"/>
                  <a:gd name="T105" fmla="*/ 132 h 485"/>
                  <a:gd name="T106" fmla="*/ 460 w 472"/>
                  <a:gd name="T107" fmla="*/ 108 h 485"/>
                  <a:gd name="T108" fmla="*/ 454 w 472"/>
                  <a:gd name="T109" fmla="*/ 90 h 485"/>
                  <a:gd name="T110" fmla="*/ 454 w 472"/>
                  <a:gd name="T111" fmla="*/ 84 h 485"/>
                  <a:gd name="T112" fmla="*/ 454 w 472"/>
                  <a:gd name="T113" fmla="*/ 84 h 485"/>
                  <a:gd name="T114" fmla="*/ 424 w 472"/>
                  <a:gd name="T115" fmla="*/ 54 h 485"/>
                  <a:gd name="T116" fmla="*/ 406 w 472"/>
                  <a:gd name="T117" fmla="*/ 36 h 485"/>
                  <a:gd name="T118" fmla="*/ 382 w 472"/>
                  <a:gd name="T119" fmla="*/ 12 h 485"/>
                  <a:gd name="T120" fmla="*/ 370 w 472"/>
                  <a:gd name="T121" fmla="*/ 6 h 485"/>
                  <a:gd name="T122" fmla="*/ 370 w 472"/>
                  <a:gd name="T123" fmla="*/ 0 h 485"/>
                  <a:gd name="T124" fmla="*/ 149 w 472"/>
                  <a:gd name="T125" fmla="*/ 18 h 485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472" h="485">
                    <a:moveTo>
                      <a:pt x="149" y="18"/>
                    </a:moveTo>
                    <a:lnTo>
                      <a:pt x="143" y="18"/>
                    </a:lnTo>
                    <a:lnTo>
                      <a:pt x="125" y="24"/>
                    </a:lnTo>
                    <a:lnTo>
                      <a:pt x="101" y="30"/>
                    </a:lnTo>
                    <a:lnTo>
                      <a:pt x="78" y="54"/>
                    </a:lnTo>
                    <a:lnTo>
                      <a:pt x="54" y="96"/>
                    </a:lnTo>
                    <a:lnTo>
                      <a:pt x="30" y="143"/>
                    </a:lnTo>
                    <a:lnTo>
                      <a:pt x="12" y="179"/>
                    </a:lnTo>
                    <a:lnTo>
                      <a:pt x="6" y="191"/>
                    </a:lnTo>
                    <a:lnTo>
                      <a:pt x="0" y="197"/>
                    </a:lnTo>
                    <a:lnTo>
                      <a:pt x="18" y="257"/>
                    </a:lnTo>
                    <a:lnTo>
                      <a:pt x="30" y="299"/>
                    </a:lnTo>
                    <a:lnTo>
                      <a:pt x="36" y="329"/>
                    </a:lnTo>
                    <a:lnTo>
                      <a:pt x="42" y="353"/>
                    </a:lnTo>
                    <a:lnTo>
                      <a:pt x="42" y="365"/>
                    </a:lnTo>
                    <a:lnTo>
                      <a:pt x="48" y="377"/>
                    </a:lnTo>
                    <a:lnTo>
                      <a:pt x="54" y="401"/>
                    </a:lnTo>
                    <a:lnTo>
                      <a:pt x="60" y="419"/>
                    </a:lnTo>
                    <a:lnTo>
                      <a:pt x="66" y="443"/>
                    </a:lnTo>
                    <a:lnTo>
                      <a:pt x="66" y="449"/>
                    </a:lnTo>
                    <a:lnTo>
                      <a:pt x="66" y="455"/>
                    </a:lnTo>
                    <a:lnTo>
                      <a:pt x="119" y="467"/>
                    </a:lnTo>
                    <a:lnTo>
                      <a:pt x="155" y="473"/>
                    </a:lnTo>
                    <a:lnTo>
                      <a:pt x="179" y="479"/>
                    </a:lnTo>
                    <a:lnTo>
                      <a:pt x="197" y="485"/>
                    </a:lnTo>
                    <a:lnTo>
                      <a:pt x="215" y="485"/>
                    </a:lnTo>
                    <a:lnTo>
                      <a:pt x="281" y="485"/>
                    </a:lnTo>
                    <a:lnTo>
                      <a:pt x="323" y="485"/>
                    </a:lnTo>
                    <a:lnTo>
                      <a:pt x="358" y="485"/>
                    </a:lnTo>
                    <a:lnTo>
                      <a:pt x="382" y="485"/>
                    </a:lnTo>
                    <a:lnTo>
                      <a:pt x="394" y="485"/>
                    </a:lnTo>
                    <a:lnTo>
                      <a:pt x="406" y="485"/>
                    </a:lnTo>
                    <a:lnTo>
                      <a:pt x="436" y="479"/>
                    </a:lnTo>
                    <a:lnTo>
                      <a:pt x="448" y="473"/>
                    </a:lnTo>
                    <a:lnTo>
                      <a:pt x="454" y="473"/>
                    </a:lnTo>
                    <a:lnTo>
                      <a:pt x="460" y="461"/>
                    </a:lnTo>
                    <a:lnTo>
                      <a:pt x="460" y="431"/>
                    </a:lnTo>
                    <a:lnTo>
                      <a:pt x="466" y="395"/>
                    </a:lnTo>
                    <a:lnTo>
                      <a:pt x="472" y="359"/>
                    </a:lnTo>
                    <a:lnTo>
                      <a:pt x="472" y="335"/>
                    </a:lnTo>
                    <a:lnTo>
                      <a:pt x="472" y="305"/>
                    </a:lnTo>
                    <a:lnTo>
                      <a:pt x="472" y="239"/>
                    </a:lnTo>
                    <a:lnTo>
                      <a:pt x="472" y="209"/>
                    </a:lnTo>
                    <a:lnTo>
                      <a:pt x="472" y="179"/>
                    </a:lnTo>
                    <a:lnTo>
                      <a:pt x="472" y="161"/>
                    </a:lnTo>
                    <a:lnTo>
                      <a:pt x="472" y="155"/>
                    </a:lnTo>
                    <a:lnTo>
                      <a:pt x="472" y="143"/>
                    </a:lnTo>
                    <a:lnTo>
                      <a:pt x="472" y="138"/>
                    </a:lnTo>
                    <a:lnTo>
                      <a:pt x="472" y="132"/>
                    </a:lnTo>
                    <a:lnTo>
                      <a:pt x="460" y="108"/>
                    </a:lnTo>
                    <a:lnTo>
                      <a:pt x="454" y="90"/>
                    </a:lnTo>
                    <a:lnTo>
                      <a:pt x="454" y="84"/>
                    </a:lnTo>
                    <a:lnTo>
                      <a:pt x="424" y="54"/>
                    </a:lnTo>
                    <a:lnTo>
                      <a:pt x="406" y="36"/>
                    </a:lnTo>
                    <a:lnTo>
                      <a:pt x="382" y="12"/>
                    </a:lnTo>
                    <a:lnTo>
                      <a:pt x="370" y="6"/>
                    </a:lnTo>
                    <a:lnTo>
                      <a:pt x="370" y="0"/>
                    </a:lnTo>
                    <a:lnTo>
                      <a:pt x="149" y="18"/>
                    </a:lnTo>
                    <a:close/>
                  </a:path>
                </a:pathLst>
              </a:custGeom>
              <a:solidFill>
                <a:srgbClr val="FFCC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8" name="Freeform 1202">
                <a:extLst>
                  <a:ext uri="{FF2B5EF4-FFF2-40B4-BE49-F238E27FC236}">
                    <a16:creationId xmlns:a16="http://schemas.microsoft.com/office/drawing/2014/main" id="{2D4C5016-CC46-C852-FEA5-67E9BDEA0C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5" y="2795"/>
                <a:ext cx="114" cy="102"/>
              </a:xfrm>
              <a:custGeom>
                <a:avLst/>
                <a:gdLst>
                  <a:gd name="T0" fmla="*/ 114 w 114"/>
                  <a:gd name="T1" fmla="*/ 72 h 102"/>
                  <a:gd name="T2" fmla="*/ 90 w 114"/>
                  <a:gd name="T3" fmla="*/ 84 h 102"/>
                  <a:gd name="T4" fmla="*/ 60 w 114"/>
                  <a:gd name="T5" fmla="*/ 102 h 102"/>
                  <a:gd name="T6" fmla="*/ 48 w 114"/>
                  <a:gd name="T7" fmla="*/ 102 h 102"/>
                  <a:gd name="T8" fmla="*/ 30 w 114"/>
                  <a:gd name="T9" fmla="*/ 102 h 102"/>
                  <a:gd name="T10" fmla="*/ 18 w 114"/>
                  <a:gd name="T11" fmla="*/ 90 h 102"/>
                  <a:gd name="T12" fmla="*/ 6 w 114"/>
                  <a:gd name="T13" fmla="*/ 66 h 102"/>
                  <a:gd name="T14" fmla="*/ 0 w 114"/>
                  <a:gd name="T15" fmla="*/ 42 h 102"/>
                  <a:gd name="T16" fmla="*/ 0 w 114"/>
                  <a:gd name="T17" fmla="*/ 24 h 102"/>
                  <a:gd name="T18" fmla="*/ 24 w 114"/>
                  <a:gd name="T19" fmla="*/ 6 h 102"/>
                  <a:gd name="T20" fmla="*/ 48 w 114"/>
                  <a:gd name="T21" fmla="*/ 0 h 102"/>
                  <a:gd name="T22" fmla="*/ 60 w 114"/>
                  <a:gd name="T23" fmla="*/ 0 h 102"/>
                  <a:gd name="T24" fmla="*/ 66 w 114"/>
                  <a:gd name="T25" fmla="*/ 0 h 102"/>
                  <a:gd name="T26" fmla="*/ 114 w 114"/>
                  <a:gd name="T27" fmla="*/ 72 h 10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14" h="102">
                    <a:moveTo>
                      <a:pt x="114" y="72"/>
                    </a:moveTo>
                    <a:lnTo>
                      <a:pt x="90" y="84"/>
                    </a:lnTo>
                    <a:lnTo>
                      <a:pt x="60" y="102"/>
                    </a:lnTo>
                    <a:lnTo>
                      <a:pt x="48" y="102"/>
                    </a:lnTo>
                    <a:lnTo>
                      <a:pt x="30" y="102"/>
                    </a:lnTo>
                    <a:lnTo>
                      <a:pt x="18" y="90"/>
                    </a:lnTo>
                    <a:lnTo>
                      <a:pt x="6" y="66"/>
                    </a:lnTo>
                    <a:lnTo>
                      <a:pt x="0" y="42"/>
                    </a:lnTo>
                    <a:lnTo>
                      <a:pt x="0" y="24"/>
                    </a:lnTo>
                    <a:lnTo>
                      <a:pt x="24" y="6"/>
                    </a:lnTo>
                    <a:lnTo>
                      <a:pt x="48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114" y="72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9" name="Freeform 1203">
                <a:extLst>
                  <a:ext uri="{FF2B5EF4-FFF2-40B4-BE49-F238E27FC236}">
                    <a16:creationId xmlns:a16="http://schemas.microsoft.com/office/drawing/2014/main" id="{F5347CC6-C2F1-0FE4-1B9D-3EBA0CA0B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2789"/>
                <a:ext cx="90" cy="78"/>
              </a:xfrm>
              <a:custGeom>
                <a:avLst/>
                <a:gdLst>
                  <a:gd name="T0" fmla="*/ 36 w 90"/>
                  <a:gd name="T1" fmla="*/ 0 h 78"/>
                  <a:gd name="T2" fmla="*/ 0 w 90"/>
                  <a:gd name="T3" fmla="*/ 78 h 78"/>
                  <a:gd name="T4" fmla="*/ 90 w 90"/>
                  <a:gd name="T5" fmla="*/ 48 h 78"/>
                  <a:gd name="T6" fmla="*/ 36 w 90"/>
                  <a:gd name="T7" fmla="*/ 0 h 7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0" h="78">
                    <a:moveTo>
                      <a:pt x="36" y="0"/>
                    </a:moveTo>
                    <a:lnTo>
                      <a:pt x="0" y="78"/>
                    </a:lnTo>
                    <a:lnTo>
                      <a:pt x="90" y="48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0" name="Freeform 1204">
                <a:extLst>
                  <a:ext uri="{FF2B5EF4-FFF2-40B4-BE49-F238E27FC236}">
                    <a16:creationId xmlns:a16="http://schemas.microsoft.com/office/drawing/2014/main" id="{683CE03B-673D-2712-A895-CFB4ECC50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5" y="2705"/>
                <a:ext cx="149" cy="126"/>
              </a:xfrm>
              <a:custGeom>
                <a:avLst/>
                <a:gdLst>
                  <a:gd name="T0" fmla="*/ 0 w 149"/>
                  <a:gd name="T1" fmla="*/ 84 h 126"/>
                  <a:gd name="T2" fmla="*/ 0 w 149"/>
                  <a:gd name="T3" fmla="*/ 90 h 126"/>
                  <a:gd name="T4" fmla="*/ 6 w 149"/>
                  <a:gd name="T5" fmla="*/ 96 h 126"/>
                  <a:gd name="T6" fmla="*/ 24 w 149"/>
                  <a:gd name="T7" fmla="*/ 120 h 126"/>
                  <a:gd name="T8" fmla="*/ 36 w 149"/>
                  <a:gd name="T9" fmla="*/ 126 h 126"/>
                  <a:gd name="T10" fmla="*/ 60 w 149"/>
                  <a:gd name="T11" fmla="*/ 126 h 126"/>
                  <a:gd name="T12" fmla="*/ 90 w 149"/>
                  <a:gd name="T13" fmla="*/ 114 h 126"/>
                  <a:gd name="T14" fmla="*/ 126 w 149"/>
                  <a:gd name="T15" fmla="*/ 90 h 126"/>
                  <a:gd name="T16" fmla="*/ 144 w 149"/>
                  <a:gd name="T17" fmla="*/ 72 h 126"/>
                  <a:gd name="T18" fmla="*/ 149 w 149"/>
                  <a:gd name="T19" fmla="*/ 60 h 126"/>
                  <a:gd name="T20" fmla="*/ 149 w 149"/>
                  <a:gd name="T21" fmla="*/ 30 h 126"/>
                  <a:gd name="T22" fmla="*/ 138 w 149"/>
                  <a:gd name="T23" fmla="*/ 6 h 126"/>
                  <a:gd name="T24" fmla="*/ 132 w 149"/>
                  <a:gd name="T25" fmla="*/ 0 h 126"/>
                  <a:gd name="T26" fmla="*/ 0 w 149"/>
                  <a:gd name="T27" fmla="*/ 84 h 12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49" h="126">
                    <a:moveTo>
                      <a:pt x="0" y="84"/>
                    </a:moveTo>
                    <a:lnTo>
                      <a:pt x="0" y="90"/>
                    </a:lnTo>
                    <a:lnTo>
                      <a:pt x="6" y="96"/>
                    </a:lnTo>
                    <a:lnTo>
                      <a:pt x="24" y="120"/>
                    </a:lnTo>
                    <a:lnTo>
                      <a:pt x="36" y="126"/>
                    </a:lnTo>
                    <a:lnTo>
                      <a:pt x="60" y="126"/>
                    </a:lnTo>
                    <a:lnTo>
                      <a:pt x="90" y="114"/>
                    </a:lnTo>
                    <a:lnTo>
                      <a:pt x="126" y="90"/>
                    </a:lnTo>
                    <a:lnTo>
                      <a:pt x="144" y="72"/>
                    </a:lnTo>
                    <a:lnTo>
                      <a:pt x="149" y="60"/>
                    </a:lnTo>
                    <a:lnTo>
                      <a:pt x="149" y="30"/>
                    </a:lnTo>
                    <a:lnTo>
                      <a:pt x="138" y="6"/>
                    </a:lnTo>
                    <a:lnTo>
                      <a:pt x="132" y="0"/>
                    </a:lnTo>
                    <a:lnTo>
                      <a:pt x="0" y="84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1" name="Freeform 1205">
                <a:extLst>
                  <a:ext uri="{FF2B5EF4-FFF2-40B4-BE49-F238E27FC236}">
                    <a16:creationId xmlns:a16="http://schemas.microsoft.com/office/drawing/2014/main" id="{EF4E5AA9-97CB-D82E-D92D-FBCBD23763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" y="2783"/>
                <a:ext cx="90" cy="84"/>
              </a:xfrm>
              <a:custGeom>
                <a:avLst/>
                <a:gdLst>
                  <a:gd name="T0" fmla="*/ 0 w 90"/>
                  <a:gd name="T1" fmla="*/ 54 h 84"/>
                  <a:gd name="T2" fmla="*/ 54 w 90"/>
                  <a:gd name="T3" fmla="*/ 84 h 84"/>
                  <a:gd name="T4" fmla="*/ 90 w 90"/>
                  <a:gd name="T5" fmla="*/ 0 h 84"/>
                  <a:gd name="T6" fmla="*/ 0 w 90"/>
                  <a:gd name="T7" fmla="*/ 54 h 8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90" h="84">
                    <a:moveTo>
                      <a:pt x="0" y="54"/>
                    </a:moveTo>
                    <a:lnTo>
                      <a:pt x="54" y="84"/>
                    </a:lnTo>
                    <a:lnTo>
                      <a:pt x="90" y="0"/>
                    </a:lnTo>
                    <a:lnTo>
                      <a:pt x="0" y="54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2" name="Freeform 1206">
                <a:extLst>
                  <a:ext uri="{FF2B5EF4-FFF2-40B4-BE49-F238E27FC236}">
                    <a16:creationId xmlns:a16="http://schemas.microsoft.com/office/drawing/2014/main" id="{DDDDEF3B-1CB4-E5DB-091A-22F3B1B33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78" y="2375"/>
                <a:ext cx="334" cy="414"/>
              </a:xfrm>
              <a:custGeom>
                <a:avLst/>
                <a:gdLst>
                  <a:gd name="T0" fmla="*/ 0 w 334"/>
                  <a:gd name="T1" fmla="*/ 180 h 414"/>
                  <a:gd name="T2" fmla="*/ 0 w 334"/>
                  <a:gd name="T3" fmla="*/ 186 h 414"/>
                  <a:gd name="T4" fmla="*/ 6 w 334"/>
                  <a:gd name="T5" fmla="*/ 204 h 414"/>
                  <a:gd name="T6" fmla="*/ 6 w 334"/>
                  <a:gd name="T7" fmla="*/ 246 h 414"/>
                  <a:gd name="T8" fmla="*/ 18 w 334"/>
                  <a:gd name="T9" fmla="*/ 300 h 414"/>
                  <a:gd name="T10" fmla="*/ 24 w 334"/>
                  <a:gd name="T11" fmla="*/ 318 h 414"/>
                  <a:gd name="T12" fmla="*/ 24 w 334"/>
                  <a:gd name="T13" fmla="*/ 336 h 414"/>
                  <a:gd name="T14" fmla="*/ 48 w 334"/>
                  <a:gd name="T15" fmla="*/ 360 h 414"/>
                  <a:gd name="T16" fmla="*/ 83 w 334"/>
                  <a:gd name="T17" fmla="*/ 396 h 414"/>
                  <a:gd name="T18" fmla="*/ 107 w 334"/>
                  <a:gd name="T19" fmla="*/ 408 h 414"/>
                  <a:gd name="T20" fmla="*/ 137 w 334"/>
                  <a:gd name="T21" fmla="*/ 414 h 414"/>
                  <a:gd name="T22" fmla="*/ 173 w 334"/>
                  <a:gd name="T23" fmla="*/ 408 h 414"/>
                  <a:gd name="T24" fmla="*/ 215 w 334"/>
                  <a:gd name="T25" fmla="*/ 396 h 414"/>
                  <a:gd name="T26" fmla="*/ 257 w 334"/>
                  <a:gd name="T27" fmla="*/ 372 h 414"/>
                  <a:gd name="T28" fmla="*/ 287 w 334"/>
                  <a:gd name="T29" fmla="*/ 348 h 414"/>
                  <a:gd name="T30" fmla="*/ 305 w 334"/>
                  <a:gd name="T31" fmla="*/ 330 h 414"/>
                  <a:gd name="T32" fmla="*/ 322 w 334"/>
                  <a:gd name="T33" fmla="*/ 306 h 414"/>
                  <a:gd name="T34" fmla="*/ 328 w 334"/>
                  <a:gd name="T35" fmla="*/ 270 h 414"/>
                  <a:gd name="T36" fmla="*/ 334 w 334"/>
                  <a:gd name="T37" fmla="*/ 264 h 414"/>
                  <a:gd name="T38" fmla="*/ 334 w 334"/>
                  <a:gd name="T39" fmla="*/ 258 h 414"/>
                  <a:gd name="T40" fmla="*/ 328 w 334"/>
                  <a:gd name="T41" fmla="*/ 192 h 414"/>
                  <a:gd name="T42" fmla="*/ 328 w 334"/>
                  <a:gd name="T43" fmla="*/ 144 h 414"/>
                  <a:gd name="T44" fmla="*/ 328 w 334"/>
                  <a:gd name="T45" fmla="*/ 108 h 414"/>
                  <a:gd name="T46" fmla="*/ 328 w 334"/>
                  <a:gd name="T47" fmla="*/ 84 h 414"/>
                  <a:gd name="T48" fmla="*/ 328 w 334"/>
                  <a:gd name="T49" fmla="*/ 72 h 414"/>
                  <a:gd name="T50" fmla="*/ 328 w 334"/>
                  <a:gd name="T51" fmla="*/ 60 h 414"/>
                  <a:gd name="T52" fmla="*/ 328 w 334"/>
                  <a:gd name="T53" fmla="*/ 60 h 414"/>
                  <a:gd name="T54" fmla="*/ 275 w 334"/>
                  <a:gd name="T55" fmla="*/ 48 h 414"/>
                  <a:gd name="T56" fmla="*/ 221 w 334"/>
                  <a:gd name="T57" fmla="*/ 42 h 414"/>
                  <a:gd name="T58" fmla="*/ 137 w 334"/>
                  <a:gd name="T59" fmla="*/ 24 h 414"/>
                  <a:gd name="T60" fmla="*/ 83 w 334"/>
                  <a:gd name="T61" fmla="*/ 12 h 414"/>
                  <a:gd name="T62" fmla="*/ 42 w 334"/>
                  <a:gd name="T63" fmla="*/ 6 h 414"/>
                  <a:gd name="T64" fmla="*/ 18 w 334"/>
                  <a:gd name="T65" fmla="*/ 0 h 414"/>
                  <a:gd name="T66" fmla="*/ 6 w 334"/>
                  <a:gd name="T67" fmla="*/ 0 h 414"/>
                  <a:gd name="T68" fmla="*/ 6 w 334"/>
                  <a:gd name="T69" fmla="*/ 0 h 414"/>
                  <a:gd name="T70" fmla="*/ 6 w 334"/>
                  <a:gd name="T71" fmla="*/ 0 h 414"/>
                  <a:gd name="T72" fmla="*/ 0 w 334"/>
                  <a:gd name="T73" fmla="*/ 180 h 414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334" h="414">
                    <a:moveTo>
                      <a:pt x="0" y="180"/>
                    </a:moveTo>
                    <a:lnTo>
                      <a:pt x="0" y="186"/>
                    </a:lnTo>
                    <a:lnTo>
                      <a:pt x="6" y="204"/>
                    </a:lnTo>
                    <a:lnTo>
                      <a:pt x="6" y="246"/>
                    </a:lnTo>
                    <a:lnTo>
                      <a:pt x="18" y="300"/>
                    </a:lnTo>
                    <a:lnTo>
                      <a:pt x="24" y="318"/>
                    </a:lnTo>
                    <a:lnTo>
                      <a:pt x="24" y="336"/>
                    </a:lnTo>
                    <a:lnTo>
                      <a:pt x="48" y="360"/>
                    </a:lnTo>
                    <a:lnTo>
                      <a:pt x="83" y="396"/>
                    </a:lnTo>
                    <a:lnTo>
                      <a:pt x="107" y="408"/>
                    </a:lnTo>
                    <a:lnTo>
                      <a:pt x="137" y="414"/>
                    </a:lnTo>
                    <a:lnTo>
                      <a:pt x="173" y="408"/>
                    </a:lnTo>
                    <a:lnTo>
                      <a:pt x="215" y="396"/>
                    </a:lnTo>
                    <a:lnTo>
                      <a:pt x="257" y="372"/>
                    </a:lnTo>
                    <a:lnTo>
                      <a:pt x="287" y="348"/>
                    </a:lnTo>
                    <a:lnTo>
                      <a:pt x="305" y="330"/>
                    </a:lnTo>
                    <a:lnTo>
                      <a:pt x="322" y="306"/>
                    </a:lnTo>
                    <a:lnTo>
                      <a:pt x="328" y="270"/>
                    </a:lnTo>
                    <a:lnTo>
                      <a:pt x="334" y="264"/>
                    </a:lnTo>
                    <a:lnTo>
                      <a:pt x="334" y="258"/>
                    </a:lnTo>
                    <a:lnTo>
                      <a:pt x="328" y="192"/>
                    </a:lnTo>
                    <a:lnTo>
                      <a:pt x="328" y="144"/>
                    </a:lnTo>
                    <a:lnTo>
                      <a:pt x="328" y="108"/>
                    </a:lnTo>
                    <a:lnTo>
                      <a:pt x="328" y="84"/>
                    </a:lnTo>
                    <a:lnTo>
                      <a:pt x="328" y="72"/>
                    </a:lnTo>
                    <a:lnTo>
                      <a:pt x="328" y="60"/>
                    </a:lnTo>
                    <a:lnTo>
                      <a:pt x="275" y="48"/>
                    </a:lnTo>
                    <a:lnTo>
                      <a:pt x="221" y="42"/>
                    </a:lnTo>
                    <a:lnTo>
                      <a:pt x="137" y="24"/>
                    </a:lnTo>
                    <a:lnTo>
                      <a:pt x="83" y="12"/>
                    </a:lnTo>
                    <a:lnTo>
                      <a:pt x="42" y="6"/>
                    </a:lnTo>
                    <a:lnTo>
                      <a:pt x="18" y="0"/>
                    </a:lnTo>
                    <a:lnTo>
                      <a:pt x="6" y="0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3" name="Freeform 1207">
                <a:extLst>
                  <a:ext uri="{FF2B5EF4-FFF2-40B4-BE49-F238E27FC236}">
                    <a16:creationId xmlns:a16="http://schemas.microsoft.com/office/drawing/2014/main" id="{93343745-A162-2C26-9529-82D6225F8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00" y="2243"/>
                <a:ext cx="562" cy="660"/>
              </a:xfrm>
              <a:custGeom>
                <a:avLst/>
                <a:gdLst>
                  <a:gd name="T0" fmla="*/ 78 w 562"/>
                  <a:gd name="T1" fmla="*/ 348 h 660"/>
                  <a:gd name="T2" fmla="*/ 84 w 562"/>
                  <a:gd name="T3" fmla="*/ 300 h 660"/>
                  <a:gd name="T4" fmla="*/ 108 w 562"/>
                  <a:gd name="T5" fmla="*/ 228 h 660"/>
                  <a:gd name="T6" fmla="*/ 155 w 562"/>
                  <a:gd name="T7" fmla="*/ 204 h 660"/>
                  <a:gd name="T8" fmla="*/ 191 w 562"/>
                  <a:gd name="T9" fmla="*/ 192 h 660"/>
                  <a:gd name="T10" fmla="*/ 173 w 562"/>
                  <a:gd name="T11" fmla="*/ 222 h 660"/>
                  <a:gd name="T12" fmla="*/ 155 w 562"/>
                  <a:gd name="T13" fmla="*/ 246 h 660"/>
                  <a:gd name="T14" fmla="*/ 161 w 562"/>
                  <a:gd name="T15" fmla="*/ 246 h 660"/>
                  <a:gd name="T16" fmla="*/ 203 w 562"/>
                  <a:gd name="T17" fmla="*/ 228 h 660"/>
                  <a:gd name="T18" fmla="*/ 293 w 562"/>
                  <a:gd name="T19" fmla="*/ 204 h 660"/>
                  <a:gd name="T20" fmla="*/ 347 w 562"/>
                  <a:gd name="T21" fmla="*/ 216 h 660"/>
                  <a:gd name="T22" fmla="*/ 359 w 562"/>
                  <a:gd name="T23" fmla="*/ 264 h 660"/>
                  <a:gd name="T24" fmla="*/ 359 w 562"/>
                  <a:gd name="T25" fmla="*/ 330 h 660"/>
                  <a:gd name="T26" fmla="*/ 353 w 562"/>
                  <a:gd name="T27" fmla="*/ 426 h 660"/>
                  <a:gd name="T28" fmla="*/ 335 w 562"/>
                  <a:gd name="T29" fmla="*/ 456 h 660"/>
                  <a:gd name="T30" fmla="*/ 353 w 562"/>
                  <a:gd name="T31" fmla="*/ 516 h 660"/>
                  <a:gd name="T32" fmla="*/ 371 w 562"/>
                  <a:gd name="T33" fmla="*/ 558 h 660"/>
                  <a:gd name="T34" fmla="*/ 418 w 562"/>
                  <a:gd name="T35" fmla="*/ 600 h 660"/>
                  <a:gd name="T36" fmla="*/ 472 w 562"/>
                  <a:gd name="T37" fmla="*/ 636 h 660"/>
                  <a:gd name="T38" fmla="*/ 502 w 562"/>
                  <a:gd name="T39" fmla="*/ 660 h 660"/>
                  <a:gd name="T40" fmla="*/ 508 w 562"/>
                  <a:gd name="T41" fmla="*/ 660 h 660"/>
                  <a:gd name="T42" fmla="*/ 514 w 562"/>
                  <a:gd name="T43" fmla="*/ 624 h 660"/>
                  <a:gd name="T44" fmla="*/ 526 w 562"/>
                  <a:gd name="T45" fmla="*/ 528 h 660"/>
                  <a:gd name="T46" fmla="*/ 550 w 562"/>
                  <a:gd name="T47" fmla="*/ 360 h 660"/>
                  <a:gd name="T48" fmla="*/ 562 w 562"/>
                  <a:gd name="T49" fmla="*/ 228 h 660"/>
                  <a:gd name="T50" fmla="*/ 556 w 562"/>
                  <a:gd name="T51" fmla="*/ 198 h 660"/>
                  <a:gd name="T52" fmla="*/ 526 w 562"/>
                  <a:gd name="T53" fmla="*/ 108 h 660"/>
                  <a:gd name="T54" fmla="*/ 448 w 562"/>
                  <a:gd name="T55" fmla="*/ 18 h 660"/>
                  <a:gd name="T56" fmla="*/ 365 w 562"/>
                  <a:gd name="T57" fmla="*/ 0 h 660"/>
                  <a:gd name="T58" fmla="*/ 150 w 562"/>
                  <a:gd name="T59" fmla="*/ 30 h 660"/>
                  <a:gd name="T60" fmla="*/ 72 w 562"/>
                  <a:gd name="T61" fmla="*/ 66 h 660"/>
                  <a:gd name="T62" fmla="*/ 24 w 562"/>
                  <a:gd name="T63" fmla="*/ 114 h 660"/>
                  <a:gd name="T64" fmla="*/ 0 w 562"/>
                  <a:gd name="T65" fmla="*/ 210 h 660"/>
                  <a:gd name="T66" fmla="*/ 30 w 562"/>
                  <a:gd name="T67" fmla="*/ 294 h 660"/>
                  <a:gd name="T68" fmla="*/ 72 w 562"/>
                  <a:gd name="T69" fmla="*/ 342 h 660"/>
                  <a:gd name="T70" fmla="*/ 78 w 562"/>
                  <a:gd name="T71" fmla="*/ 348 h 66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562" h="660">
                    <a:moveTo>
                      <a:pt x="78" y="348"/>
                    </a:moveTo>
                    <a:lnTo>
                      <a:pt x="78" y="348"/>
                    </a:lnTo>
                    <a:lnTo>
                      <a:pt x="78" y="336"/>
                    </a:lnTo>
                    <a:lnTo>
                      <a:pt x="84" y="300"/>
                    </a:lnTo>
                    <a:lnTo>
                      <a:pt x="90" y="264"/>
                    </a:lnTo>
                    <a:lnTo>
                      <a:pt x="108" y="228"/>
                    </a:lnTo>
                    <a:lnTo>
                      <a:pt x="126" y="222"/>
                    </a:lnTo>
                    <a:lnTo>
                      <a:pt x="155" y="204"/>
                    </a:lnTo>
                    <a:lnTo>
                      <a:pt x="185" y="192"/>
                    </a:lnTo>
                    <a:lnTo>
                      <a:pt x="191" y="192"/>
                    </a:lnTo>
                    <a:lnTo>
                      <a:pt x="173" y="222"/>
                    </a:lnTo>
                    <a:lnTo>
                      <a:pt x="161" y="240"/>
                    </a:lnTo>
                    <a:lnTo>
                      <a:pt x="155" y="246"/>
                    </a:lnTo>
                    <a:lnTo>
                      <a:pt x="161" y="246"/>
                    </a:lnTo>
                    <a:lnTo>
                      <a:pt x="179" y="234"/>
                    </a:lnTo>
                    <a:lnTo>
                      <a:pt x="203" y="228"/>
                    </a:lnTo>
                    <a:lnTo>
                      <a:pt x="227" y="216"/>
                    </a:lnTo>
                    <a:lnTo>
                      <a:pt x="293" y="204"/>
                    </a:lnTo>
                    <a:lnTo>
                      <a:pt x="317" y="210"/>
                    </a:lnTo>
                    <a:lnTo>
                      <a:pt x="347" y="216"/>
                    </a:lnTo>
                    <a:lnTo>
                      <a:pt x="359" y="234"/>
                    </a:lnTo>
                    <a:lnTo>
                      <a:pt x="359" y="264"/>
                    </a:lnTo>
                    <a:lnTo>
                      <a:pt x="359" y="294"/>
                    </a:lnTo>
                    <a:lnTo>
                      <a:pt x="359" y="330"/>
                    </a:lnTo>
                    <a:lnTo>
                      <a:pt x="359" y="402"/>
                    </a:lnTo>
                    <a:lnTo>
                      <a:pt x="353" y="426"/>
                    </a:lnTo>
                    <a:lnTo>
                      <a:pt x="341" y="450"/>
                    </a:lnTo>
                    <a:lnTo>
                      <a:pt x="335" y="456"/>
                    </a:lnTo>
                    <a:lnTo>
                      <a:pt x="341" y="474"/>
                    </a:lnTo>
                    <a:lnTo>
                      <a:pt x="353" y="516"/>
                    </a:lnTo>
                    <a:lnTo>
                      <a:pt x="365" y="546"/>
                    </a:lnTo>
                    <a:lnTo>
                      <a:pt x="371" y="558"/>
                    </a:lnTo>
                    <a:lnTo>
                      <a:pt x="371" y="564"/>
                    </a:lnTo>
                    <a:lnTo>
                      <a:pt x="418" y="600"/>
                    </a:lnTo>
                    <a:lnTo>
                      <a:pt x="448" y="624"/>
                    </a:lnTo>
                    <a:lnTo>
                      <a:pt x="472" y="636"/>
                    </a:lnTo>
                    <a:lnTo>
                      <a:pt x="490" y="648"/>
                    </a:lnTo>
                    <a:lnTo>
                      <a:pt x="502" y="660"/>
                    </a:lnTo>
                    <a:lnTo>
                      <a:pt x="508" y="660"/>
                    </a:lnTo>
                    <a:lnTo>
                      <a:pt x="508" y="642"/>
                    </a:lnTo>
                    <a:lnTo>
                      <a:pt x="514" y="624"/>
                    </a:lnTo>
                    <a:lnTo>
                      <a:pt x="514" y="594"/>
                    </a:lnTo>
                    <a:lnTo>
                      <a:pt x="526" y="528"/>
                    </a:lnTo>
                    <a:lnTo>
                      <a:pt x="538" y="444"/>
                    </a:lnTo>
                    <a:lnTo>
                      <a:pt x="550" y="360"/>
                    </a:lnTo>
                    <a:lnTo>
                      <a:pt x="556" y="288"/>
                    </a:lnTo>
                    <a:lnTo>
                      <a:pt x="562" y="228"/>
                    </a:lnTo>
                    <a:lnTo>
                      <a:pt x="562" y="210"/>
                    </a:lnTo>
                    <a:lnTo>
                      <a:pt x="556" y="198"/>
                    </a:lnTo>
                    <a:lnTo>
                      <a:pt x="544" y="162"/>
                    </a:lnTo>
                    <a:lnTo>
                      <a:pt x="526" y="108"/>
                    </a:lnTo>
                    <a:lnTo>
                      <a:pt x="496" y="54"/>
                    </a:lnTo>
                    <a:lnTo>
                      <a:pt x="448" y="18"/>
                    </a:lnTo>
                    <a:lnTo>
                      <a:pt x="406" y="12"/>
                    </a:lnTo>
                    <a:lnTo>
                      <a:pt x="365" y="0"/>
                    </a:lnTo>
                    <a:lnTo>
                      <a:pt x="257" y="6"/>
                    </a:lnTo>
                    <a:lnTo>
                      <a:pt x="150" y="30"/>
                    </a:lnTo>
                    <a:lnTo>
                      <a:pt x="102" y="48"/>
                    </a:lnTo>
                    <a:lnTo>
                      <a:pt x="72" y="66"/>
                    </a:lnTo>
                    <a:lnTo>
                      <a:pt x="42" y="90"/>
                    </a:lnTo>
                    <a:lnTo>
                      <a:pt x="24" y="114"/>
                    </a:lnTo>
                    <a:lnTo>
                      <a:pt x="0" y="162"/>
                    </a:lnTo>
                    <a:lnTo>
                      <a:pt x="0" y="210"/>
                    </a:lnTo>
                    <a:lnTo>
                      <a:pt x="12" y="252"/>
                    </a:lnTo>
                    <a:lnTo>
                      <a:pt x="30" y="294"/>
                    </a:lnTo>
                    <a:lnTo>
                      <a:pt x="54" y="324"/>
                    </a:lnTo>
                    <a:lnTo>
                      <a:pt x="72" y="342"/>
                    </a:lnTo>
                    <a:lnTo>
                      <a:pt x="78" y="348"/>
                    </a:lnTo>
                    <a:close/>
                  </a:path>
                </a:pathLst>
              </a:custGeom>
              <a:solidFill>
                <a:srgbClr val="000000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4" name="Freeform 1208">
                <a:extLst>
                  <a:ext uri="{FF2B5EF4-FFF2-40B4-BE49-F238E27FC236}">
                    <a16:creationId xmlns:a16="http://schemas.microsoft.com/office/drawing/2014/main" id="{765900DB-E99C-779A-B24D-81B4674B5E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4" y="2813"/>
                <a:ext cx="95" cy="425"/>
              </a:xfrm>
              <a:custGeom>
                <a:avLst/>
                <a:gdLst>
                  <a:gd name="T0" fmla="*/ 53 w 95"/>
                  <a:gd name="T1" fmla="*/ 0 h 425"/>
                  <a:gd name="T2" fmla="*/ 41 w 95"/>
                  <a:gd name="T3" fmla="*/ 24 h 425"/>
                  <a:gd name="T4" fmla="*/ 41 w 95"/>
                  <a:gd name="T5" fmla="*/ 42 h 425"/>
                  <a:gd name="T6" fmla="*/ 47 w 95"/>
                  <a:gd name="T7" fmla="*/ 66 h 425"/>
                  <a:gd name="T8" fmla="*/ 47 w 95"/>
                  <a:gd name="T9" fmla="*/ 72 h 425"/>
                  <a:gd name="T10" fmla="*/ 24 w 95"/>
                  <a:gd name="T11" fmla="*/ 119 h 425"/>
                  <a:gd name="T12" fmla="*/ 12 w 95"/>
                  <a:gd name="T13" fmla="*/ 143 h 425"/>
                  <a:gd name="T14" fmla="*/ 0 w 95"/>
                  <a:gd name="T15" fmla="*/ 161 h 425"/>
                  <a:gd name="T16" fmla="*/ 0 w 95"/>
                  <a:gd name="T17" fmla="*/ 185 h 425"/>
                  <a:gd name="T18" fmla="*/ 6 w 95"/>
                  <a:gd name="T19" fmla="*/ 215 h 425"/>
                  <a:gd name="T20" fmla="*/ 18 w 95"/>
                  <a:gd name="T21" fmla="*/ 245 h 425"/>
                  <a:gd name="T22" fmla="*/ 36 w 95"/>
                  <a:gd name="T23" fmla="*/ 263 h 425"/>
                  <a:gd name="T24" fmla="*/ 47 w 95"/>
                  <a:gd name="T25" fmla="*/ 275 h 425"/>
                  <a:gd name="T26" fmla="*/ 71 w 95"/>
                  <a:gd name="T27" fmla="*/ 299 h 425"/>
                  <a:gd name="T28" fmla="*/ 89 w 95"/>
                  <a:gd name="T29" fmla="*/ 317 h 425"/>
                  <a:gd name="T30" fmla="*/ 95 w 95"/>
                  <a:gd name="T31" fmla="*/ 329 h 425"/>
                  <a:gd name="T32" fmla="*/ 89 w 95"/>
                  <a:gd name="T33" fmla="*/ 359 h 425"/>
                  <a:gd name="T34" fmla="*/ 89 w 95"/>
                  <a:gd name="T35" fmla="*/ 383 h 425"/>
                  <a:gd name="T36" fmla="*/ 89 w 95"/>
                  <a:gd name="T37" fmla="*/ 413 h 425"/>
                  <a:gd name="T38" fmla="*/ 89 w 95"/>
                  <a:gd name="T39" fmla="*/ 425 h 425"/>
                  <a:gd name="T40" fmla="*/ 89 w 95"/>
                  <a:gd name="T41" fmla="*/ 425 h 425"/>
                  <a:gd name="T42" fmla="*/ 53 w 95"/>
                  <a:gd name="T43" fmla="*/ 0 h 425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95" h="425">
                    <a:moveTo>
                      <a:pt x="53" y="0"/>
                    </a:moveTo>
                    <a:lnTo>
                      <a:pt x="41" y="24"/>
                    </a:lnTo>
                    <a:lnTo>
                      <a:pt x="41" y="42"/>
                    </a:lnTo>
                    <a:lnTo>
                      <a:pt x="47" y="66"/>
                    </a:lnTo>
                    <a:lnTo>
                      <a:pt x="47" y="72"/>
                    </a:lnTo>
                    <a:lnTo>
                      <a:pt x="24" y="119"/>
                    </a:lnTo>
                    <a:lnTo>
                      <a:pt x="12" y="143"/>
                    </a:lnTo>
                    <a:lnTo>
                      <a:pt x="0" y="161"/>
                    </a:lnTo>
                    <a:lnTo>
                      <a:pt x="0" y="185"/>
                    </a:lnTo>
                    <a:lnTo>
                      <a:pt x="6" y="215"/>
                    </a:lnTo>
                    <a:lnTo>
                      <a:pt x="18" y="245"/>
                    </a:lnTo>
                    <a:lnTo>
                      <a:pt x="36" y="263"/>
                    </a:lnTo>
                    <a:lnTo>
                      <a:pt x="47" y="275"/>
                    </a:lnTo>
                    <a:lnTo>
                      <a:pt x="71" y="299"/>
                    </a:lnTo>
                    <a:lnTo>
                      <a:pt x="89" y="317"/>
                    </a:lnTo>
                    <a:lnTo>
                      <a:pt x="95" y="329"/>
                    </a:lnTo>
                    <a:lnTo>
                      <a:pt x="89" y="359"/>
                    </a:lnTo>
                    <a:lnTo>
                      <a:pt x="89" y="383"/>
                    </a:lnTo>
                    <a:lnTo>
                      <a:pt x="89" y="413"/>
                    </a:lnTo>
                    <a:lnTo>
                      <a:pt x="89" y="425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FFCC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5" name="Freeform 1209">
                <a:extLst>
                  <a:ext uri="{FF2B5EF4-FFF2-40B4-BE49-F238E27FC236}">
                    <a16:creationId xmlns:a16="http://schemas.microsoft.com/office/drawing/2014/main" id="{CDFEB75E-46AA-CF25-957E-AE7438269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4" y="2813"/>
                <a:ext cx="95" cy="425"/>
              </a:xfrm>
              <a:custGeom>
                <a:avLst/>
                <a:gdLst>
                  <a:gd name="T0" fmla="*/ 53 w 95"/>
                  <a:gd name="T1" fmla="*/ 0 h 425"/>
                  <a:gd name="T2" fmla="*/ 41 w 95"/>
                  <a:gd name="T3" fmla="*/ 24 h 425"/>
                  <a:gd name="T4" fmla="*/ 41 w 95"/>
                  <a:gd name="T5" fmla="*/ 42 h 425"/>
                  <a:gd name="T6" fmla="*/ 47 w 95"/>
                  <a:gd name="T7" fmla="*/ 66 h 425"/>
                  <a:gd name="T8" fmla="*/ 47 w 95"/>
                  <a:gd name="T9" fmla="*/ 72 h 425"/>
                  <a:gd name="T10" fmla="*/ 24 w 95"/>
                  <a:gd name="T11" fmla="*/ 119 h 425"/>
                  <a:gd name="T12" fmla="*/ 12 w 95"/>
                  <a:gd name="T13" fmla="*/ 143 h 425"/>
                  <a:gd name="T14" fmla="*/ 0 w 95"/>
                  <a:gd name="T15" fmla="*/ 161 h 425"/>
                  <a:gd name="T16" fmla="*/ 0 w 95"/>
                  <a:gd name="T17" fmla="*/ 185 h 425"/>
                  <a:gd name="T18" fmla="*/ 6 w 95"/>
                  <a:gd name="T19" fmla="*/ 215 h 425"/>
                  <a:gd name="T20" fmla="*/ 18 w 95"/>
                  <a:gd name="T21" fmla="*/ 245 h 425"/>
                  <a:gd name="T22" fmla="*/ 36 w 95"/>
                  <a:gd name="T23" fmla="*/ 263 h 425"/>
                  <a:gd name="T24" fmla="*/ 47 w 95"/>
                  <a:gd name="T25" fmla="*/ 275 h 425"/>
                  <a:gd name="T26" fmla="*/ 71 w 95"/>
                  <a:gd name="T27" fmla="*/ 299 h 425"/>
                  <a:gd name="T28" fmla="*/ 89 w 95"/>
                  <a:gd name="T29" fmla="*/ 317 h 425"/>
                  <a:gd name="T30" fmla="*/ 95 w 95"/>
                  <a:gd name="T31" fmla="*/ 329 h 425"/>
                  <a:gd name="T32" fmla="*/ 89 w 95"/>
                  <a:gd name="T33" fmla="*/ 359 h 425"/>
                  <a:gd name="T34" fmla="*/ 89 w 95"/>
                  <a:gd name="T35" fmla="*/ 383 h 425"/>
                  <a:gd name="T36" fmla="*/ 89 w 95"/>
                  <a:gd name="T37" fmla="*/ 413 h 425"/>
                  <a:gd name="T38" fmla="*/ 89 w 95"/>
                  <a:gd name="T39" fmla="*/ 425 h 425"/>
                  <a:gd name="T40" fmla="*/ 89 w 95"/>
                  <a:gd name="T41" fmla="*/ 425 h 425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95" h="425">
                    <a:moveTo>
                      <a:pt x="53" y="0"/>
                    </a:moveTo>
                    <a:lnTo>
                      <a:pt x="41" y="24"/>
                    </a:lnTo>
                    <a:lnTo>
                      <a:pt x="41" y="42"/>
                    </a:lnTo>
                    <a:lnTo>
                      <a:pt x="47" y="66"/>
                    </a:lnTo>
                    <a:lnTo>
                      <a:pt x="47" y="72"/>
                    </a:lnTo>
                    <a:lnTo>
                      <a:pt x="24" y="119"/>
                    </a:lnTo>
                    <a:lnTo>
                      <a:pt x="12" y="143"/>
                    </a:lnTo>
                    <a:lnTo>
                      <a:pt x="0" y="161"/>
                    </a:lnTo>
                    <a:lnTo>
                      <a:pt x="0" y="185"/>
                    </a:lnTo>
                    <a:lnTo>
                      <a:pt x="6" y="215"/>
                    </a:lnTo>
                    <a:lnTo>
                      <a:pt x="18" y="245"/>
                    </a:lnTo>
                    <a:lnTo>
                      <a:pt x="36" y="263"/>
                    </a:lnTo>
                    <a:lnTo>
                      <a:pt x="47" y="275"/>
                    </a:lnTo>
                    <a:lnTo>
                      <a:pt x="71" y="299"/>
                    </a:lnTo>
                    <a:lnTo>
                      <a:pt x="89" y="317"/>
                    </a:lnTo>
                    <a:lnTo>
                      <a:pt x="95" y="329"/>
                    </a:lnTo>
                    <a:lnTo>
                      <a:pt x="89" y="359"/>
                    </a:lnTo>
                    <a:lnTo>
                      <a:pt x="89" y="383"/>
                    </a:lnTo>
                    <a:lnTo>
                      <a:pt x="89" y="413"/>
                    </a:lnTo>
                    <a:lnTo>
                      <a:pt x="89" y="425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6" name="Line 1210">
                <a:extLst>
                  <a:ext uri="{FF2B5EF4-FFF2-40B4-BE49-F238E27FC236}">
                    <a16:creationId xmlns:a16="http://schemas.microsoft.com/office/drawing/2014/main" id="{723EF3C0-C4FD-79A4-393A-3EF19F7C0D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56" y="3268"/>
                <a:ext cx="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7" name="Line 1211">
                <a:extLst>
                  <a:ext uri="{FF2B5EF4-FFF2-40B4-BE49-F238E27FC236}">
                    <a16:creationId xmlns:a16="http://schemas.microsoft.com/office/drawing/2014/main" id="{8257CF69-CF59-BE6C-9594-0B372EB6C2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56" y="3268"/>
                <a:ext cx="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8" name="Freeform 1212">
                <a:extLst>
                  <a:ext uri="{FF2B5EF4-FFF2-40B4-BE49-F238E27FC236}">
                    <a16:creationId xmlns:a16="http://schemas.microsoft.com/office/drawing/2014/main" id="{97195748-5E08-E9D1-9D5C-D8195FD3E0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3" y="2867"/>
                <a:ext cx="161" cy="425"/>
              </a:xfrm>
              <a:custGeom>
                <a:avLst/>
                <a:gdLst>
                  <a:gd name="T0" fmla="*/ 149 w 161"/>
                  <a:gd name="T1" fmla="*/ 59 h 425"/>
                  <a:gd name="T2" fmla="*/ 155 w 161"/>
                  <a:gd name="T3" fmla="*/ 77 h 425"/>
                  <a:gd name="T4" fmla="*/ 161 w 161"/>
                  <a:gd name="T5" fmla="*/ 119 h 425"/>
                  <a:gd name="T6" fmla="*/ 161 w 161"/>
                  <a:gd name="T7" fmla="*/ 167 h 425"/>
                  <a:gd name="T8" fmla="*/ 161 w 161"/>
                  <a:gd name="T9" fmla="*/ 221 h 425"/>
                  <a:gd name="T10" fmla="*/ 161 w 161"/>
                  <a:gd name="T11" fmla="*/ 275 h 425"/>
                  <a:gd name="T12" fmla="*/ 161 w 161"/>
                  <a:gd name="T13" fmla="*/ 323 h 425"/>
                  <a:gd name="T14" fmla="*/ 155 w 161"/>
                  <a:gd name="T15" fmla="*/ 359 h 425"/>
                  <a:gd name="T16" fmla="*/ 155 w 161"/>
                  <a:gd name="T17" fmla="*/ 371 h 425"/>
                  <a:gd name="T18" fmla="*/ 137 w 161"/>
                  <a:gd name="T19" fmla="*/ 383 h 425"/>
                  <a:gd name="T20" fmla="*/ 131 w 161"/>
                  <a:gd name="T21" fmla="*/ 389 h 425"/>
                  <a:gd name="T22" fmla="*/ 125 w 161"/>
                  <a:gd name="T23" fmla="*/ 395 h 425"/>
                  <a:gd name="T24" fmla="*/ 131 w 161"/>
                  <a:gd name="T25" fmla="*/ 413 h 425"/>
                  <a:gd name="T26" fmla="*/ 131 w 161"/>
                  <a:gd name="T27" fmla="*/ 419 h 425"/>
                  <a:gd name="T28" fmla="*/ 131 w 161"/>
                  <a:gd name="T29" fmla="*/ 425 h 425"/>
                  <a:gd name="T30" fmla="*/ 89 w 161"/>
                  <a:gd name="T31" fmla="*/ 425 h 425"/>
                  <a:gd name="T32" fmla="*/ 71 w 161"/>
                  <a:gd name="T33" fmla="*/ 425 h 425"/>
                  <a:gd name="T34" fmla="*/ 59 w 161"/>
                  <a:gd name="T35" fmla="*/ 425 h 425"/>
                  <a:gd name="T36" fmla="*/ 59 w 161"/>
                  <a:gd name="T37" fmla="*/ 425 h 425"/>
                  <a:gd name="T38" fmla="*/ 59 w 161"/>
                  <a:gd name="T39" fmla="*/ 401 h 425"/>
                  <a:gd name="T40" fmla="*/ 53 w 161"/>
                  <a:gd name="T41" fmla="*/ 395 h 425"/>
                  <a:gd name="T42" fmla="*/ 53 w 161"/>
                  <a:gd name="T43" fmla="*/ 389 h 425"/>
                  <a:gd name="T44" fmla="*/ 47 w 161"/>
                  <a:gd name="T45" fmla="*/ 389 h 425"/>
                  <a:gd name="T46" fmla="*/ 35 w 161"/>
                  <a:gd name="T47" fmla="*/ 383 h 425"/>
                  <a:gd name="T48" fmla="*/ 17 w 161"/>
                  <a:gd name="T49" fmla="*/ 371 h 425"/>
                  <a:gd name="T50" fmla="*/ 11 w 161"/>
                  <a:gd name="T51" fmla="*/ 353 h 425"/>
                  <a:gd name="T52" fmla="*/ 11 w 161"/>
                  <a:gd name="T53" fmla="*/ 335 h 425"/>
                  <a:gd name="T54" fmla="*/ 11 w 161"/>
                  <a:gd name="T55" fmla="*/ 305 h 425"/>
                  <a:gd name="T56" fmla="*/ 6 w 161"/>
                  <a:gd name="T57" fmla="*/ 269 h 425"/>
                  <a:gd name="T58" fmla="*/ 6 w 161"/>
                  <a:gd name="T59" fmla="*/ 227 h 425"/>
                  <a:gd name="T60" fmla="*/ 0 w 161"/>
                  <a:gd name="T61" fmla="*/ 143 h 425"/>
                  <a:gd name="T62" fmla="*/ 0 w 161"/>
                  <a:gd name="T63" fmla="*/ 113 h 425"/>
                  <a:gd name="T64" fmla="*/ 0 w 161"/>
                  <a:gd name="T65" fmla="*/ 89 h 425"/>
                  <a:gd name="T66" fmla="*/ 6 w 161"/>
                  <a:gd name="T67" fmla="*/ 59 h 425"/>
                  <a:gd name="T68" fmla="*/ 23 w 161"/>
                  <a:gd name="T69" fmla="*/ 30 h 425"/>
                  <a:gd name="T70" fmla="*/ 47 w 161"/>
                  <a:gd name="T71" fmla="*/ 6 h 425"/>
                  <a:gd name="T72" fmla="*/ 77 w 161"/>
                  <a:gd name="T73" fmla="*/ 0 h 425"/>
                  <a:gd name="T74" fmla="*/ 101 w 161"/>
                  <a:gd name="T75" fmla="*/ 6 h 425"/>
                  <a:gd name="T76" fmla="*/ 119 w 161"/>
                  <a:gd name="T77" fmla="*/ 18 h 425"/>
                  <a:gd name="T78" fmla="*/ 149 w 161"/>
                  <a:gd name="T79" fmla="*/ 59 h 425"/>
                  <a:gd name="T80" fmla="*/ 149 w 161"/>
                  <a:gd name="T81" fmla="*/ 59 h 425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61" h="425">
                    <a:moveTo>
                      <a:pt x="149" y="59"/>
                    </a:moveTo>
                    <a:lnTo>
                      <a:pt x="155" y="77"/>
                    </a:lnTo>
                    <a:lnTo>
                      <a:pt x="161" y="119"/>
                    </a:lnTo>
                    <a:lnTo>
                      <a:pt x="161" y="167"/>
                    </a:lnTo>
                    <a:lnTo>
                      <a:pt x="161" y="221"/>
                    </a:lnTo>
                    <a:lnTo>
                      <a:pt x="161" y="275"/>
                    </a:lnTo>
                    <a:lnTo>
                      <a:pt x="161" y="323"/>
                    </a:lnTo>
                    <a:lnTo>
                      <a:pt x="155" y="359"/>
                    </a:lnTo>
                    <a:lnTo>
                      <a:pt x="155" y="371"/>
                    </a:lnTo>
                    <a:lnTo>
                      <a:pt x="137" y="383"/>
                    </a:lnTo>
                    <a:lnTo>
                      <a:pt x="131" y="389"/>
                    </a:lnTo>
                    <a:lnTo>
                      <a:pt x="125" y="395"/>
                    </a:lnTo>
                    <a:lnTo>
                      <a:pt x="131" y="413"/>
                    </a:lnTo>
                    <a:lnTo>
                      <a:pt x="131" y="419"/>
                    </a:lnTo>
                    <a:lnTo>
                      <a:pt x="131" y="425"/>
                    </a:lnTo>
                    <a:lnTo>
                      <a:pt x="89" y="425"/>
                    </a:lnTo>
                    <a:lnTo>
                      <a:pt x="71" y="425"/>
                    </a:lnTo>
                    <a:lnTo>
                      <a:pt x="59" y="425"/>
                    </a:lnTo>
                    <a:lnTo>
                      <a:pt x="59" y="401"/>
                    </a:lnTo>
                    <a:lnTo>
                      <a:pt x="53" y="395"/>
                    </a:lnTo>
                    <a:lnTo>
                      <a:pt x="53" y="389"/>
                    </a:lnTo>
                    <a:lnTo>
                      <a:pt x="47" y="389"/>
                    </a:lnTo>
                    <a:lnTo>
                      <a:pt x="35" y="383"/>
                    </a:lnTo>
                    <a:lnTo>
                      <a:pt x="17" y="371"/>
                    </a:lnTo>
                    <a:lnTo>
                      <a:pt x="11" y="353"/>
                    </a:lnTo>
                    <a:lnTo>
                      <a:pt x="11" y="335"/>
                    </a:lnTo>
                    <a:lnTo>
                      <a:pt x="11" y="305"/>
                    </a:lnTo>
                    <a:lnTo>
                      <a:pt x="6" y="269"/>
                    </a:lnTo>
                    <a:lnTo>
                      <a:pt x="6" y="227"/>
                    </a:lnTo>
                    <a:lnTo>
                      <a:pt x="0" y="143"/>
                    </a:lnTo>
                    <a:lnTo>
                      <a:pt x="0" y="113"/>
                    </a:lnTo>
                    <a:lnTo>
                      <a:pt x="0" y="89"/>
                    </a:lnTo>
                    <a:lnTo>
                      <a:pt x="6" y="59"/>
                    </a:lnTo>
                    <a:lnTo>
                      <a:pt x="23" y="30"/>
                    </a:lnTo>
                    <a:lnTo>
                      <a:pt x="47" y="6"/>
                    </a:lnTo>
                    <a:lnTo>
                      <a:pt x="77" y="0"/>
                    </a:lnTo>
                    <a:lnTo>
                      <a:pt x="101" y="6"/>
                    </a:lnTo>
                    <a:lnTo>
                      <a:pt x="119" y="18"/>
                    </a:lnTo>
                    <a:lnTo>
                      <a:pt x="149" y="59"/>
                    </a:lnTo>
                    <a:close/>
                  </a:path>
                </a:pathLst>
              </a:custGeom>
              <a:solidFill>
                <a:srgbClr val="FFCC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9" name="Freeform 1213">
                <a:extLst>
                  <a:ext uri="{FF2B5EF4-FFF2-40B4-BE49-F238E27FC236}">
                    <a16:creationId xmlns:a16="http://schemas.microsoft.com/office/drawing/2014/main" id="{040824F1-7D21-2362-6B4D-FFA1360F92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26" y="2591"/>
                <a:ext cx="29" cy="84"/>
              </a:xfrm>
              <a:custGeom>
                <a:avLst/>
                <a:gdLst>
                  <a:gd name="T0" fmla="*/ 18 w 29"/>
                  <a:gd name="T1" fmla="*/ 0 h 84"/>
                  <a:gd name="T2" fmla="*/ 12 w 29"/>
                  <a:gd name="T3" fmla="*/ 30 h 84"/>
                  <a:gd name="T4" fmla="*/ 0 w 29"/>
                  <a:gd name="T5" fmla="*/ 54 h 84"/>
                  <a:gd name="T6" fmla="*/ 0 w 29"/>
                  <a:gd name="T7" fmla="*/ 66 h 84"/>
                  <a:gd name="T8" fmla="*/ 12 w 29"/>
                  <a:gd name="T9" fmla="*/ 78 h 84"/>
                  <a:gd name="T10" fmla="*/ 24 w 29"/>
                  <a:gd name="T11" fmla="*/ 84 h 84"/>
                  <a:gd name="T12" fmla="*/ 29 w 29"/>
                  <a:gd name="T13" fmla="*/ 84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9" h="84">
                    <a:moveTo>
                      <a:pt x="18" y="0"/>
                    </a:moveTo>
                    <a:lnTo>
                      <a:pt x="12" y="30"/>
                    </a:lnTo>
                    <a:lnTo>
                      <a:pt x="0" y="54"/>
                    </a:lnTo>
                    <a:lnTo>
                      <a:pt x="0" y="66"/>
                    </a:lnTo>
                    <a:lnTo>
                      <a:pt x="12" y="78"/>
                    </a:lnTo>
                    <a:lnTo>
                      <a:pt x="24" y="84"/>
                    </a:lnTo>
                    <a:lnTo>
                      <a:pt x="29" y="84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0" name="Freeform 1214">
                <a:extLst>
                  <a:ext uri="{FF2B5EF4-FFF2-40B4-BE49-F238E27FC236}">
                    <a16:creationId xmlns:a16="http://schemas.microsoft.com/office/drawing/2014/main" id="{5A412AA7-097F-2461-6CE7-49CC8CB82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5" y="2489"/>
                <a:ext cx="78" cy="12"/>
              </a:xfrm>
              <a:custGeom>
                <a:avLst/>
                <a:gdLst>
                  <a:gd name="T0" fmla="*/ 0 w 78"/>
                  <a:gd name="T1" fmla="*/ 12 h 12"/>
                  <a:gd name="T2" fmla="*/ 6 w 78"/>
                  <a:gd name="T3" fmla="*/ 12 h 12"/>
                  <a:gd name="T4" fmla="*/ 30 w 78"/>
                  <a:gd name="T5" fmla="*/ 6 h 12"/>
                  <a:gd name="T6" fmla="*/ 60 w 78"/>
                  <a:gd name="T7" fmla="*/ 0 h 12"/>
                  <a:gd name="T8" fmla="*/ 78 w 78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8" h="12">
                    <a:moveTo>
                      <a:pt x="0" y="12"/>
                    </a:moveTo>
                    <a:lnTo>
                      <a:pt x="6" y="12"/>
                    </a:lnTo>
                    <a:lnTo>
                      <a:pt x="30" y="6"/>
                    </a:lnTo>
                    <a:lnTo>
                      <a:pt x="60" y="0"/>
                    </a:lnTo>
                    <a:lnTo>
                      <a:pt x="78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1" name="Line 1215">
                <a:extLst>
                  <a:ext uri="{FF2B5EF4-FFF2-40B4-BE49-F238E27FC236}">
                    <a16:creationId xmlns:a16="http://schemas.microsoft.com/office/drawing/2014/main" id="{357A83B0-495D-7688-AC81-D94508BE73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484" y="2489"/>
                <a:ext cx="36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2" name="Freeform 1216">
                <a:extLst>
                  <a:ext uri="{FF2B5EF4-FFF2-40B4-BE49-F238E27FC236}">
                    <a16:creationId xmlns:a16="http://schemas.microsoft.com/office/drawing/2014/main" id="{98F04837-6CF4-5B96-65C9-60DA71FDC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7" y="2543"/>
                <a:ext cx="60" cy="12"/>
              </a:xfrm>
              <a:custGeom>
                <a:avLst/>
                <a:gdLst>
                  <a:gd name="T0" fmla="*/ 0 w 60"/>
                  <a:gd name="T1" fmla="*/ 0 h 12"/>
                  <a:gd name="T2" fmla="*/ 6 w 60"/>
                  <a:gd name="T3" fmla="*/ 0 h 12"/>
                  <a:gd name="T4" fmla="*/ 24 w 60"/>
                  <a:gd name="T5" fmla="*/ 0 h 12"/>
                  <a:gd name="T6" fmla="*/ 42 w 60"/>
                  <a:gd name="T7" fmla="*/ 6 h 12"/>
                  <a:gd name="T8" fmla="*/ 60 w 60"/>
                  <a:gd name="T9" fmla="*/ 12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0" h="12">
                    <a:moveTo>
                      <a:pt x="0" y="0"/>
                    </a:moveTo>
                    <a:lnTo>
                      <a:pt x="6" y="0"/>
                    </a:lnTo>
                    <a:lnTo>
                      <a:pt x="24" y="0"/>
                    </a:lnTo>
                    <a:lnTo>
                      <a:pt x="42" y="6"/>
                    </a:lnTo>
                    <a:lnTo>
                      <a:pt x="60" y="1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3" name="Line 1217">
                <a:extLst>
                  <a:ext uri="{FF2B5EF4-FFF2-40B4-BE49-F238E27FC236}">
                    <a16:creationId xmlns:a16="http://schemas.microsoft.com/office/drawing/2014/main" id="{76003AC8-7CAA-8912-DC70-15372FB1CC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478" y="2543"/>
                <a:ext cx="48" cy="1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4" name="Freeform 1218">
                <a:extLst>
                  <a:ext uri="{FF2B5EF4-FFF2-40B4-BE49-F238E27FC236}">
                    <a16:creationId xmlns:a16="http://schemas.microsoft.com/office/drawing/2014/main" id="{9D7A2CC8-8FB5-4F62-11AD-7FE57AEAD9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1" y="2549"/>
                <a:ext cx="18" cy="30"/>
              </a:xfrm>
              <a:custGeom>
                <a:avLst/>
                <a:gdLst>
                  <a:gd name="T0" fmla="*/ 0 w 18"/>
                  <a:gd name="T1" fmla="*/ 0 h 30"/>
                  <a:gd name="T2" fmla="*/ 0 w 18"/>
                  <a:gd name="T3" fmla="*/ 30 h 30"/>
                  <a:gd name="T4" fmla="*/ 18 w 18"/>
                  <a:gd name="T5" fmla="*/ 6 h 3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8" h="30">
                    <a:moveTo>
                      <a:pt x="0" y="0"/>
                    </a:moveTo>
                    <a:lnTo>
                      <a:pt x="0" y="30"/>
                    </a:lnTo>
                    <a:lnTo>
                      <a:pt x="18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5" name="Freeform 1219">
                <a:extLst>
                  <a:ext uri="{FF2B5EF4-FFF2-40B4-BE49-F238E27FC236}">
                    <a16:creationId xmlns:a16="http://schemas.microsoft.com/office/drawing/2014/main" id="{7C39F6E0-B077-2421-C0F6-8DA9DFC68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2" y="2555"/>
                <a:ext cx="12" cy="18"/>
              </a:xfrm>
              <a:custGeom>
                <a:avLst/>
                <a:gdLst>
                  <a:gd name="T0" fmla="*/ 12 w 12"/>
                  <a:gd name="T1" fmla="*/ 0 h 18"/>
                  <a:gd name="T2" fmla="*/ 12 w 12"/>
                  <a:gd name="T3" fmla="*/ 18 h 18"/>
                  <a:gd name="T4" fmla="*/ 0 w 12"/>
                  <a:gd name="T5" fmla="*/ 0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2" h="18">
                    <a:moveTo>
                      <a:pt x="12" y="0"/>
                    </a:moveTo>
                    <a:lnTo>
                      <a:pt x="12" y="18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6" name="Line 1220">
                <a:extLst>
                  <a:ext uri="{FF2B5EF4-FFF2-40B4-BE49-F238E27FC236}">
                    <a16:creationId xmlns:a16="http://schemas.microsoft.com/office/drawing/2014/main" id="{1DA38D0D-969E-13AF-7F73-7B2AE0AEA2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555" y="2693"/>
                <a:ext cx="96" cy="2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7" name="Freeform 1221">
                <a:extLst>
                  <a:ext uri="{FF2B5EF4-FFF2-40B4-BE49-F238E27FC236}">
                    <a16:creationId xmlns:a16="http://schemas.microsoft.com/office/drawing/2014/main" id="{9C16222E-65C6-D20B-B6D7-36C1BD8F39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" y="1129"/>
                <a:ext cx="747" cy="401"/>
              </a:xfrm>
              <a:custGeom>
                <a:avLst/>
                <a:gdLst>
                  <a:gd name="T0" fmla="*/ 747 w 747"/>
                  <a:gd name="T1" fmla="*/ 281 h 401"/>
                  <a:gd name="T2" fmla="*/ 747 w 747"/>
                  <a:gd name="T3" fmla="*/ 287 h 401"/>
                  <a:gd name="T4" fmla="*/ 747 w 747"/>
                  <a:gd name="T5" fmla="*/ 281 h 401"/>
                  <a:gd name="T6" fmla="*/ 747 w 747"/>
                  <a:gd name="T7" fmla="*/ 269 h 401"/>
                  <a:gd name="T8" fmla="*/ 747 w 747"/>
                  <a:gd name="T9" fmla="*/ 246 h 401"/>
                  <a:gd name="T10" fmla="*/ 741 w 747"/>
                  <a:gd name="T11" fmla="*/ 192 h 401"/>
                  <a:gd name="T12" fmla="*/ 741 w 747"/>
                  <a:gd name="T13" fmla="*/ 132 h 401"/>
                  <a:gd name="T14" fmla="*/ 735 w 747"/>
                  <a:gd name="T15" fmla="*/ 114 h 401"/>
                  <a:gd name="T16" fmla="*/ 729 w 747"/>
                  <a:gd name="T17" fmla="*/ 102 h 401"/>
                  <a:gd name="T18" fmla="*/ 711 w 747"/>
                  <a:gd name="T19" fmla="*/ 78 h 401"/>
                  <a:gd name="T20" fmla="*/ 663 w 747"/>
                  <a:gd name="T21" fmla="*/ 42 h 401"/>
                  <a:gd name="T22" fmla="*/ 603 w 747"/>
                  <a:gd name="T23" fmla="*/ 12 h 401"/>
                  <a:gd name="T24" fmla="*/ 562 w 747"/>
                  <a:gd name="T25" fmla="*/ 0 h 401"/>
                  <a:gd name="T26" fmla="*/ 520 w 747"/>
                  <a:gd name="T27" fmla="*/ 0 h 401"/>
                  <a:gd name="T28" fmla="*/ 460 w 747"/>
                  <a:gd name="T29" fmla="*/ 12 h 401"/>
                  <a:gd name="T30" fmla="*/ 394 w 747"/>
                  <a:gd name="T31" fmla="*/ 18 h 401"/>
                  <a:gd name="T32" fmla="*/ 317 w 747"/>
                  <a:gd name="T33" fmla="*/ 30 h 401"/>
                  <a:gd name="T34" fmla="*/ 239 w 747"/>
                  <a:gd name="T35" fmla="*/ 48 h 401"/>
                  <a:gd name="T36" fmla="*/ 167 w 747"/>
                  <a:gd name="T37" fmla="*/ 66 h 401"/>
                  <a:gd name="T38" fmla="*/ 101 w 747"/>
                  <a:gd name="T39" fmla="*/ 78 h 401"/>
                  <a:gd name="T40" fmla="*/ 54 w 747"/>
                  <a:gd name="T41" fmla="*/ 96 h 401"/>
                  <a:gd name="T42" fmla="*/ 24 w 747"/>
                  <a:gd name="T43" fmla="*/ 114 h 401"/>
                  <a:gd name="T44" fmla="*/ 12 w 747"/>
                  <a:gd name="T45" fmla="*/ 138 h 401"/>
                  <a:gd name="T46" fmla="*/ 0 w 747"/>
                  <a:gd name="T47" fmla="*/ 174 h 401"/>
                  <a:gd name="T48" fmla="*/ 0 w 747"/>
                  <a:gd name="T49" fmla="*/ 222 h 401"/>
                  <a:gd name="T50" fmla="*/ 0 w 747"/>
                  <a:gd name="T51" fmla="*/ 269 h 401"/>
                  <a:gd name="T52" fmla="*/ 0 w 747"/>
                  <a:gd name="T53" fmla="*/ 323 h 401"/>
                  <a:gd name="T54" fmla="*/ 6 w 747"/>
                  <a:gd name="T55" fmla="*/ 359 h 401"/>
                  <a:gd name="T56" fmla="*/ 12 w 747"/>
                  <a:gd name="T57" fmla="*/ 389 h 401"/>
                  <a:gd name="T58" fmla="*/ 12 w 747"/>
                  <a:gd name="T59" fmla="*/ 401 h 401"/>
                  <a:gd name="T60" fmla="*/ 747 w 747"/>
                  <a:gd name="T61" fmla="*/ 281 h 401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47" h="401">
                    <a:moveTo>
                      <a:pt x="747" y="281"/>
                    </a:moveTo>
                    <a:lnTo>
                      <a:pt x="747" y="287"/>
                    </a:lnTo>
                    <a:lnTo>
                      <a:pt x="747" y="281"/>
                    </a:lnTo>
                    <a:lnTo>
                      <a:pt x="747" y="269"/>
                    </a:lnTo>
                    <a:lnTo>
                      <a:pt x="747" y="246"/>
                    </a:lnTo>
                    <a:lnTo>
                      <a:pt x="741" y="192"/>
                    </a:lnTo>
                    <a:lnTo>
                      <a:pt x="741" y="132"/>
                    </a:lnTo>
                    <a:lnTo>
                      <a:pt x="735" y="114"/>
                    </a:lnTo>
                    <a:lnTo>
                      <a:pt x="729" y="102"/>
                    </a:lnTo>
                    <a:lnTo>
                      <a:pt x="711" y="78"/>
                    </a:lnTo>
                    <a:lnTo>
                      <a:pt x="663" y="42"/>
                    </a:lnTo>
                    <a:lnTo>
                      <a:pt x="603" y="12"/>
                    </a:lnTo>
                    <a:lnTo>
                      <a:pt x="562" y="0"/>
                    </a:lnTo>
                    <a:lnTo>
                      <a:pt x="520" y="0"/>
                    </a:lnTo>
                    <a:lnTo>
                      <a:pt x="460" y="12"/>
                    </a:lnTo>
                    <a:lnTo>
                      <a:pt x="394" y="18"/>
                    </a:lnTo>
                    <a:lnTo>
                      <a:pt x="317" y="30"/>
                    </a:lnTo>
                    <a:lnTo>
                      <a:pt x="239" y="48"/>
                    </a:lnTo>
                    <a:lnTo>
                      <a:pt x="167" y="66"/>
                    </a:lnTo>
                    <a:lnTo>
                      <a:pt x="101" y="78"/>
                    </a:lnTo>
                    <a:lnTo>
                      <a:pt x="54" y="96"/>
                    </a:lnTo>
                    <a:lnTo>
                      <a:pt x="24" y="114"/>
                    </a:lnTo>
                    <a:lnTo>
                      <a:pt x="12" y="138"/>
                    </a:lnTo>
                    <a:lnTo>
                      <a:pt x="0" y="174"/>
                    </a:lnTo>
                    <a:lnTo>
                      <a:pt x="0" y="222"/>
                    </a:lnTo>
                    <a:lnTo>
                      <a:pt x="0" y="269"/>
                    </a:lnTo>
                    <a:lnTo>
                      <a:pt x="0" y="323"/>
                    </a:lnTo>
                    <a:lnTo>
                      <a:pt x="6" y="359"/>
                    </a:lnTo>
                    <a:lnTo>
                      <a:pt x="12" y="389"/>
                    </a:lnTo>
                    <a:lnTo>
                      <a:pt x="12" y="401"/>
                    </a:lnTo>
                    <a:lnTo>
                      <a:pt x="747" y="281"/>
                    </a:lnTo>
                    <a:close/>
                  </a:path>
                </a:pathLst>
              </a:custGeom>
              <a:solidFill>
                <a:srgbClr val="CC9966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8" name="Freeform 1222">
                <a:extLst>
                  <a:ext uri="{FF2B5EF4-FFF2-40B4-BE49-F238E27FC236}">
                    <a16:creationId xmlns:a16="http://schemas.microsoft.com/office/drawing/2014/main" id="{8A806496-7516-1B4C-63D8-3932D7B53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3" y="1387"/>
                <a:ext cx="376" cy="77"/>
              </a:xfrm>
              <a:custGeom>
                <a:avLst/>
                <a:gdLst>
                  <a:gd name="T0" fmla="*/ 0 w 376"/>
                  <a:gd name="T1" fmla="*/ 65 h 77"/>
                  <a:gd name="T2" fmla="*/ 66 w 376"/>
                  <a:gd name="T3" fmla="*/ 71 h 77"/>
                  <a:gd name="T4" fmla="*/ 125 w 376"/>
                  <a:gd name="T5" fmla="*/ 71 h 77"/>
                  <a:gd name="T6" fmla="*/ 173 w 376"/>
                  <a:gd name="T7" fmla="*/ 71 h 77"/>
                  <a:gd name="T8" fmla="*/ 215 w 376"/>
                  <a:gd name="T9" fmla="*/ 71 h 77"/>
                  <a:gd name="T10" fmla="*/ 281 w 376"/>
                  <a:gd name="T11" fmla="*/ 71 h 77"/>
                  <a:gd name="T12" fmla="*/ 323 w 376"/>
                  <a:gd name="T13" fmla="*/ 77 h 77"/>
                  <a:gd name="T14" fmla="*/ 352 w 376"/>
                  <a:gd name="T15" fmla="*/ 77 h 77"/>
                  <a:gd name="T16" fmla="*/ 364 w 376"/>
                  <a:gd name="T17" fmla="*/ 77 h 77"/>
                  <a:gd name="T18" fmla="*/ 370 w 376"/>
                  <a:gd name="T19" fmla="*/ 77 h 77"/>
                  <a:gd name="T20" fmla="*/ 370 w 376"/>
                  <a:gd name="T21" fmla="*/ 77 h 77"/>
                  <a:gd name="T22" fmla="*/ 370 w 376"/>
                  <a:gd name="T23" fmla="*/ 71 h 77"/>
                  <a:gd name="T24" fmla="*/ 376 w 376"/>
                  <a:gd name="T25" fmla="*/ 59 h 77"/>
                  <a:gd name="T26" fmla="*/ 376 w 376"/>
                  <a:gd name="T27" fmla="*/ 47 h 77"/>
                  <a:gd name="T28" fmla="*/ 370 w 376"/>
                  <a:gd name="T29" fmla="*/ 41 h 77"/>
                  <a:gd name="T30" fmla="*/ 358 w 376"/>
                  <a:gd name="T31" fmla="*/ 41 h 77"/>
                  <a:gd name="T32" fmla="*/ 340 w 376"/>
                  <a:gd name="T33" fmla="*/ 29 h 77"/>
                  <a:gd name="T34" fmla="*/ 293 w 376"/>
                  <a:gd name="T35" fmla="*/ 17 h 77"/>
                  <a:gd name="T36" fmla="*/ 239 w 376"/>
                  <a:gd name="T37" fmla="*/ 6 h 77"/>
                  <a:gd name="T38" fmla="*/ 185 w 376"/>
                  <a:gd name="T39" fmla="*/ 0 h 77"/>
                  <a:gd name="T40" fmla="*/ 131 w 376"/>
                  <a:gd name="T41" fmla="*/ 11 h 77"/>
                  <a:gd name="T42" fmla="*/ 72 w 376"/>
                  <a:gd name="T43" fmla="*/ 35 h 77"/>
                  <a:gd name="T44" fmla="*/ 48 w 376"/>
                  <a:gd name="T45" fmla="*/ 47 h 77"/>
                  <a:gd name="T46" fmla="*/ 24 w 376"/>
                  <a:gd name="T47" fmla="*/ 59 h 77"/>
                  <a:gd name="T48" fmla="*/ 6 w 376"/>
                  <a:gd name="T49" fmla="*/ 65 h 77"/>
                  <a:gd name="T50" fmla="*/ 0 w 376"/>
                  <a:gd name="T51" fmla="*/ 65 h 77"/>
                  <a:gd name="T52" fmla="*/ 0 w 376"/>
                  <a:gd name="T53" fmla="*/ 65 h 7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376" h="77">
                    <a:moveTo>
                      <a:pt x="0" y="65"/>
                    </a:moveTo>
                    <a:lnTo>
                      <a:pt x="66" y="71"/>
                    </a:lnTo>
                    <a:lnTo>
                      <a:pt x="125" y="71"/>
                    </a:lnTo>
                    <a:lnTo>
                      <a:pt x="173" y="71"/>
                    </a:lnTo>
                    <a:lnTo>
                      <a:pt x="215" y="71"/>
                    </a:lnTo>
                    <a:lnTo>
                      <a:pt x="281" y="71"/>
                    </a:lnTo>
                    <a:lnTo>
                      <a:pt x="323" y="77"/>
                    </a:lnTo>
                    <a:lnTo>
                      <a:pt x="352" y="77"/>
                    </a:lnTo>
                    <a:lnTo>
                      <a:pt x="364" y="77"/>
                    </a:lnTo>
                    <a:lnTo>
                      <a:pt x="370" y="77"/>
                    </a:lnTo>
                    <a:lnTo>
                      <a:pt x="370" y="71"/>
                    </a:lnTo>
                    <a:lnTo>
                      <a:pt x="376" y="59"/>
                    </a:lnTo>
                    <a:lnTo>
                      <a:pt x="376" y="47"/>
                    </a:lnTo>
                    <a:lnTo>
                      <a:pt x="370" y="41"/>
                    </a:lnTo>
                    <a:lnTo>
                      <a:pt x="358" y="41"/>
                    </a:lnTo>
                    <a:lnTo>
                      <a:pt x="340" y="29"/>
                    </a:lnTo>
                    <a:lnTo>
                      <a:pt x="293" y="17"/>
                    </a:lnTo>
                    <a:lnTo>
                      <a:pt x="239" y="6"/>
                    </a:lnTo>
                    <a:lnTo>
                      <a:pt x="185" y="0"/>
                    </a:lnTo>
                    <a:lnTo>
                      <a:pt x="131" y="11"/>
                    </a:lnTo>
                    <a:lnTo>
                      <a:pt x="72" y="35"/>
                    </a:lnTo>
                    <a:lnTo>
                      <a:pt x="48" y="47"/>
                    </a:lnTo>
                    <a:lnTo>
                      <a:pt x="24" y="59"/>
                    </a:lnTo>
                    <a:lnTo>
                      <a:pt x="6" y="65"/>
                    </a:lnTo>
                    <a:lnTo>
                      <a:pt x="0" y="65"/>
                    </a:lnTo>
                    <a:close/>
                  </a:path>
                </a:pathLst>
              </a:custGeom>
              <a:solidFill>
                <a:srgbClr val="CC9966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9" name="Freeform 1223">
                <a:extLst>
                  <a:ext uri="{FF2B5EF4-FFF2-40B4-BE49-F238E27FC236}">
                    <a16:creationId xmlns:a16="http://schemas.microsoft.com/office/drawing/2014/main" id="{0F43215C-34C4-6630-CA9E-667935E7A5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" y="1518"/>
                <a:ext cx="90" cy="18"/>
              </a:xfrm>
              <a:custGeom>
                <a:avLst/>
                <a:gdLst>
                  <a:gd name="T0" fmla="*/ 90 w 90"/>
                  <a:gd name="T1" fmla="*/ 12 h 18"/>
                  <a:gd name="T2" fmla="*/ 84 w 90"/>
                  <a:gd name="T3" fmla="*/ 12 h 18"/>
                  <a:gd name="T4" fmla="*/ 60 w 90"/>
                  <a:gd name="T5" fmla="*/ 0 h 18"/>
                  <a:gd name="T6" fmla="*/ 36 w 90"/>
                  <a:gd name="T7" fmla="*/ 0 h 18"/>
                  <a:gd name="T8" fmla="*/ 18 w 90"/>
                  <a:gd name="T9" fmla="*/ 6 h 18"/>
                  <a:gd name="T10" fmla="*/ 0 w 90"/>
                  <a:gd name="T11" fmla="*/ 18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90" h="18">
                    <a:moveTo>
                      <a:pt x="90" y="12"/>
                    </a:moveTo>
                    <a:lnTo>
                      <a:pt x="84" y="12"/>
                    </a:lnTo>
                    <a:lnTo>
                      <a:pt x="6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0" y="1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30" name="Freeform 1224">
                <a:extLst>
                  <a:ext uri="{FF2B5EF4-FFF2-40B4-BE49-F238E27FC236}">
                    <a16:creationId xmlns:a16="http://schemas.microsoft.com/office/drawing/2014/main" id="{43859E9B-21DB-A974-FB44-4062A89954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" y="1494"/>
                <a:ext cx="90" cy="30"/>
              </a:xfrm>
              <a:custGeom>
                <a:avLst/>
                <a:gdLst>
                  <a:gd name="T0" fmla="*/ 0 w 90"/>
                  <a:gd name="T1" fmla="*/ 30 h 30"/>
                  <a:gd name="T2" fmla="*/ 18 w 90"/>
                  <a:gd name="T3" fmla="*/ 12 h 30"/>
                  <a:gd name="T4" fmla="*/ 42 w 90"/>
                  <a:gd name="T5" fmla="*/ 0 h 30"/>
                  <a:gd name="T6" fmla="*/ 66 w 90"/>
                  <a:gd name="T7" fmla="*/ 0 h 30"/>
                  <a:gd name="T8" fmla="*/ 90 w 90"/>
                  <a:gd name="T9" fmla="*/ 6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0" h="30">
                    <a:moveTo>
                      <a:pt x="0" y="30"/>
                    </a:moveTo>
                    <a:lnTo>
                      <a:pt x="18" y="12"/>
                    </a:lnTo>
                    <a:lnTo>
                      <a:pt x="42" y="0"/>
                    </a:lnTo>
                    <a:lnTo>
                      <a:pt x="66" y="0"/>
                    </a:lnTo>
                    <a:lnTo>
                      <a:pt x="90" y="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31" name="Freeform 1225">
                <a:extLst>
                  <a:ext uri="{FF2B5EF4-FFF2-40B4-BE49-F238E27FC236}">
                    <a16:creationId xmlns:a16="http://schemas.microsoft.com/office/drawing/2014/main" id="{46554149-B897-1381-2E3D-DE950CFFFE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4" y="1578"/>
                <a:ext cx="514" cy="192"/>
              </a:xfrm>
              <a:custGeom>
                <a:avLst/>
                <a:gdLst>
                  <a:gd name="T0" fmla="*/ 514 w 514"/>
                  <a:gd name="T1" fmla="*/ 30 h 192"/>
                  <a:gd name="T2" fmla="*/ 490 w 514"/>
                  <a:gd name="T3" fmla="*/ 24 h 192"/>
                  <a:gd name="T4" fmla="*/ 448 w 514"/>
                  <a:gd name="T5" fmla="*/ 12 h 192"/>
                  <a:gd name="T6" fmla="*/ 388 w 514"/>
                  <a:gd name="T7" fmla="*/ 6 h 192"/>
                  <a:gd name="T8" fmla="*/ 323 w 514"/>
                  <a:gd name="T9" fmla="*/ 0 h 192"/>
                  <a:gd name="T10" fmla="*/ 245 w 514"/>
                  <a:gd name="T11" fmla="*/ 0 h 192"/>
                  <a:gd name="T12" fmla="*/ 167 w 514"/>
                  <a:gd name="T13" fmla="*/ 6 h 192"/>
                  <a:gd name="T14" fmla="*/ 95 w 514"/>
                  <a:gd name="T15" fmla="*/ 24 h 192"/>
                  <a:gd name="T16" fmla="*/ 24 w 514"/>
                  <a:gd name="T17" fmla="*/ 48 h 192"/>
                  <a:gd name="T18" fmla="*/ 6 w 514"/>
                  <a:gd name="T19" fmla="*/ 72 h 192"/>
                  <a:gd name="T20" fmla="*/ 0 w 514"/>
                  <a:gd name="T21" fmla="*/ 114 h 192"/>
                  <a:gd name="T22" fmla="*/ 12 w 514"/>
                  <a:gd name="T23" fmla="*/ 150 h 192"/>
                  <a:gd name="T24" fmla="*/ 36 w 514"/>
                  <a:gd name="T25" fmla="*/ 174 h 192"/>
                  <a:gd name="T26" fmla="*/ 54 w 514"/>
                  <a:gd name="T27" fmla="*/ 180 h 192"/>
                  <a:gd name="T28" fmla="*/ 78 w 514"/>
                  <a:gd name="T29" fmla="*/ 186 h 192"/>
                  <a:gd name="T30" fmla="*/ 137 w 514"/>
                  <a:gd name="T31" fmla="*/ 192 h 192"/>
                  <a:gd name="T32" fmla="*/ 191 w 514"/>
                  <a:gd name="T33" fmla="*/ 192 h 192"/>
                  <a:gd name="T34" fmla="*/ 215 w 514"/>
                  <a:gd name="T35" fmla="*/ 192 h 192"/>
                  <a:gd name="T36" fmla="*/ 233 w 514"/>
                  <a:gd name="T37" fmla="*/ 186 h 192"/>
                  <a:gd name="T38" fmla="*/ 251 w 514"/>
                  <a:gd name="T39" fmla="*/ 174 h 192"/>
                  <a:gd name="T40" fmla="*/ 263 w 514"/>
                  <a:gd name="T41" fmla="*/ 150 h 192"/>
                  <a:gd name="T42" fmla="*/ 287 w 514"/>
                  <a:gd name="T43" fmla="*/ 90 h 192"/>
                  <a:gd name="T44" fmla="*/ 299 w 514"/>
                  <a:gd name="T45" fmla="*/ 66 h 192"/>
                  <a:gd name="T46" fmla="*/ 305 w 514"/>
                  <a:gd name="T47" fmla="*/ 42 h 192"/>
                  <a:gd name="T48" fmla="*/ 311 w 514"/>
                  <a:gd name="T49" fmla="*/ 24 h 192"/>
                  <a:gd name="T50" fmla="*/ 311 w 514"/>
                  <a:gd name="T51" fmla="*/ 18 h 192"/>
                  <a:gd name="T52" fmla="*/ 311 w 514"/>
                  <a:gd name="T53" fmla="*/ 24 h 192"/>
                  <a:gd name="T54" fmla="*/ 317 w 514"/>
                  <a:gd name="T55" fmla="*/ 36 h 192"/>
                  <a:gd name="T56" fmla="*/ 329 w 514"/>
                  <a:gd name="T57" fmla="*/ 72 h 192"/>
                  <a:gd name="T58" fmla="*/ 346 w 514"/>
                  <a:gd name="T59" fmla="*/ 114 h 192"/>
                  <a:gd name="T60" fmla="*/ 352 w 514"/>
                  <a:gd name="T61" fmla="*/ 132 h 192"/>
                  <a:gd name="T62" fmla="*/ 364 w 514"/>
                  <a:gd name="T63" fmla="*/ 144 h 192"/>
                  <a:gd name="T64" fmla="*/ 388 w 514"/>
                  <a:gd name="T65" fmla="*/ 162 h 192"/>
                  <a:gd name="T66" fmla="*/ 424 w 514"/>
                  <a:gd name="T67" fmla="*/ 174 h 192"/>
                  <a:gd name="T68" fmla="*/ 466 w 514"/>
                  <a:gd name="T69" fmla="*/ 174 h 192"/>
                  <a:gd name="T70" fmla="*/ 484 w 514"/>
                  <a:gd name="T71" fmla="*/ 162 h 192"/>
                  <a:gd name="T72" fmla="*/ 496 w 514"/>
                  <a:gd name="T73" fmla="*/ 144 h 192"/>
                  <a:gd name="T74" fmla="*/ 514 w 514"/>
                  <a:gd name="T75" fmla="*/ 102 h 192"/>
                  <a:gd name="T76" fmla="*/ 514 w 514"/>
                  <a:gd name="T77" fmla="*/ 66 h 192"/>
                  <a:gd name="T78" fmla="*/ 514 w 514"/>
                  <a:gd name="T79" fmla="*/ 42 h 192"/>
                  <a:gd name="T80" fmla="*/ 514 w 514"/>
                  <a:gd name="T81" fmla="*/ 30 h 192"/>
                  <a:gd name="T82" fmla="*/ 514 w 514"/>
                  <a:gd name="T83" fmla="*/ 30 h 19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514" h="192">
                    <a:moveTo>
                      <a:pt x="514" y="30"/>
                    </a:moveTo>
                    <a:lnTo>
                      <a:pt x="490" y="24"/>
                    </a:lnTo>
                    <a:lnTo>
                      <a:pt x="448" y="12"/>
                    </a:lnTo>
                    <a:lnTo>
                      <a:pt x="388" y="6"/>
                    </a:lnTo>
                    <a:lnTo>
                      <a:pt x="323" y="0"/>
                    </a:lnTo>
                    <a:lnTo>
                      <a:pt x="245" y="0"/>
                    </a:lnTo>
                    <a:lnTo>
                      <a:pt x="167" y="6"/>
                    </a:lnTo>
                    <a:lnTo>
                      <a:pt x="95" y="24"/>
                    </a:lnTo>
                    <a:lnTo>
                      <a:pt x="24" y="48"/>
                    </a:lnTo>
                    <a:lnTo>
                      <a:pt x="6" y="72"/>
                    </a:lnTo>
                    <a:lnTo>
                      <a:pt x="0" y="114"/>
                    </a:lnTo>
                    <a:lnTo>
                      <a:pt x="12" y="150"/>
                    </a:lnTo>
                    <a:lnTo>
                      <a:pt x="36" y="174"/>
                    </a:lnTo>
                    <a:lnTo>
                      <a:pt x="54" y="180"/>
                    </a:lnTo>
                    <a:lnTo>
                      <a:pt x="78" y="186"/>
                    </a:lnTo>
                    <a:lnTo>
                      <a:pt x="137" y="192"/>
                    </a:lnTo>
                    <a:lnTo>
                      <a:pt x="191" y="192"/>
                    </a:lnTo>
                    <a:lnTo>
                      <a:pt x="215" y="192"/>
                    </a:lnTo>
                    <a:lnTo>
                      <a:pt x="233" y="186"/>
                    </a:lnTo>
                    <a:lnTo>
                      <a:pt x="251" y="174"/>
                    </a:lnTo>
                    <a:lnTo>
                      <a:pt x="263" y="150"/>
                    </a:lnTo>
                    <a:lnTo>
                      <a:pt x="287" y="90"/>
                    </a:lnTo>
                    <a:lnTo>
                      <a:pt x="299" y="66"/>
                    </a:lnTo>
                    <a:lnTo>
                      <a:pt x="305" y="42"/>
                    </a:lnTo>
                    <a:lnTo>
                      <a:pt x="311" y="24"/>
                    </a:lnTo>
                    <a:lnTo>
                      <a:pt x="311" y="18"/>
                    </a:lnTo>
                    <a:lnTo>
                      <a:pt x="311" y="24"/>
                    </a:lnTo>
                    <a:lnTo>
                      <a:pt x="317" y="36"/>
                    </a:lnTo>
                    <a:lnTo>
                      <a:pt x="329" y="72"/>
                    </a:lnTo>
                    <a:lnTo>
                      <a:pt x="346" y="114"/>
                    </a:lnTo>
                    <a:lnTo>
                      <a:pt x="352" y="132"/>
                    </a:lnTo>
                    <a:lnTo>
                      <a:pt x="364" y="144"/>
                    </a:lnTo>
                    <a:lnTo>
                      <a:pt x="388" y="162"/>
                    </a:lnTo>
                    <a:lnTo>
                      <a:pt x="424" y="174"/>
                    </a:lnTo>
                    <a:lnTo>
                      <a:pt x="466" y="174"/>
                    </a:lnTo>
                    <a:lnTo>
                      <a:pt x="484" y="162"/>
                    </a:lnTo>
                    <a:lnTo>
                      <a:pt x="496" y="144"/>
                    </a:lnTo>
                    <a:lnTo>
                      <a:pt x="514" y="102"/>
                    </a:lnTo>
                    <a:lnTo>
                      <a:pt x="514" y="66"/>
                    </a:lnTo>
                    <a:lnTo>
                      <a:pt x="514" y="42"/>
                    </a:lnTo>
                    <a:lnTo>
                      <a:pt x="514" y="3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32" name="Freeform 1226">
                <a:extLst>
                  <a:ext uri="{FF2B5EF4-FFF2-40B4-BE49-F238E27FC236}">
                    <a16:creationId xmlns:a16="http://schemas.microsoft.com/office/drawing/2014/main" id="{0EDF2A6D-47B9-6835-1397-481EF87EE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5" y="1650"/>
                <a:ext cx="102" cy="18"/>
              </a:xfrm>
              <a:custGeom>
                <a:avLst/>
                <a:gdLst>
                  <a:gd name="T0" fmla="*/ 102 w 102"/>
                  <a:gd name="T1" fmla="*/ 6 h 18"/>
                  <a:gd name="T2" fmla="*/ 78 w 102"/>
                  <a:gd name="T3" fmla="*/ 0 h 18"/>
                  <a:gd name="T4" fmla="*/ 54 w 102"/>
                  <a:gd name="T5" fmla="*/ 0 h 18"/>
                  <a:gd name="T6" fmla="*/ 24 w 102"/>
                  <a:gd name="T7" fmla="*/ 6 h 18"/>
                  <a:gd name="T8" fmla="*/ 0 w 102"/>
                  <a:gd name="T9" fmla="*/ 18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2" h="18">
                    <a:moveTo>
                      <a:pt x="102" y="6"/>
                    </a:moveTo>
                    <a:lnTo>
                      <a:pt x="78" y="0"/>
                    </a:lnTo>
                    <a:lnTo>
                      <a:pt x="54" y="0"/>
                    </a:lnTo>
                    <a:lnTo>
                      <a:pt x="24" y="6"/>
                    </a:lnTo>
                    <a:lnTo>
                      <a:pt x="0" y="1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33" name="Line 1227">
                <a:extLst>
                  <a:ext uri="{FF2B5EF4-FFF2-40B4-BE49-F238E27FC236}">
                    <a16:creationId xmlns:a16="http://schemas.microsoft.com/office/drawing/2014/main" id="{A9934B1A-F482-058B-9CC0-EEC5C01D85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0" y="1668"/>
                <a:ext cx="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34" name="Line 1228">
                <a:extLst>
                  <a:ext uri="{FF2B5EF4-FFF2-40B4-BE49-F238E27FC236}">
                    <a16:creationId xmlns:a16="http://schemas.microsoft.com/office/drawing/2014/main" id="{41082696-CE4C-FFEA-DD5D-2488F4A984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08" y="1620"/>
                <a:ext cx="1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35" name="Freeform 1229">
                <a:extLst>
                  <a:ext uri="{FF2B5EF4-FFF2-40B4-BE49-F238E27FC236}">
                    <a16:creationId xmlns:a16="http://schemas.microsoft.com/office/drawing/2014/main" id="{A87DB6EF-0934-9D56-7A85-FF2CBDC49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6" y="1644"/>
                <a:ext cx="84" cy="24"/>
              </a:xfrm>
              <a:custGeom>
                <a:avLst/>
                <a:gdLst>
                  <a:gd name="T0" fmla="*/ 0 w 84"/>
                  <a:gd name="T1" fmla="*/ 0 h 24"/>
                  <a:gd name="T2" fmla="*/ 12 w 84"/>
                  <a:gd name="T3" fmla="*/ 6 h 24"/>
                  <a:gd name="T4" fmla="*/ 36 w 84"/>
                  <a:gd name="T5" fmla="*/ 6 h 24"/>
                  <a:gd name="T6" fmla="*/ 60 w 84"/>
                  <a:gd name="T7" fmla="*/ 12 h 24"/>
                  <a:gd name="T8" fmla="*/ 84 w 84"/>
                  <a:gd name="T9" fmla="*/ 24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4" h="24">
                    <a:moveTo>
                      <a:pt x="0" y="0"/>
                    </a:moveTo>
                    <a:lnTo>
                      <a:pt x="12" y="6"/>
                    </a:lnTo>
                    <a:lnTo>
                      <a:pt x="36" y="6"/>
                    </a:lnTo>
                    <a:lnTo>
                      <a:pt x="60" y="12"/>
                    </a:lnTo>
                    <a:lnTo>
                      <a:pt x="84" y="24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36" name="Freeform 1230">
                <a:extLst>
                  <a:ext uri="{FF2B5EF4-FFF2-40B4-BE49-F238E27FC236}">
                    <a16:creationId xmlns:a16="http://schemas.microsoft.com/office/drawing/2014/main" id="{C6A02348-F181-58AB-32E0-52486D389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1650"/>
                <a:ext cx="71" cy="168"/>
              </a:xfrm>
              <a:custGeom>
                <a:avLst/>
                <a:gdLst>
                  <a:gd name="T0" fmla="*/ 18 w 71"/>
                  <a:gd name="T1" fmla="*/ 0 h 168"/>
                  <a:gd name="T2" fmla="*/ 71 w 71"/>
                  <a:gd name="T3" fmla="*/ 168 h 168"/>
                  <a:gd name="T4" fmla="*/ 0 w 71"/>
                  <a:gd name="T5" fmla="*/ 168 h 16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1" h="168">
                    <a:moveTo>
                      <a:pt x="18" y="0"/>
                    </a:moveTo>
                    <a:lnTo>
                      <a:pt x="71" y="168"/>
                    </a:lnTo>
                    <a:lnTo>
                      <a:pt x="0" y="16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37" name="Freeform 1231">
                <a:extLst>
                  <a:ext uri="{FF2B5EF4-FFF2-40B4-BE49-F238E27FC236}">
                    <a16:creationId xmlns:a16="http://schemas.microsoft.com/office/drawing/2014/main" id="{C34F5FEE-B58F-AD07-7445-AD445360BF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" y="2717"/>
                <a:ext cx="36" cy="162"/>
              </a:xfrm>
              <a:custGeom>
                <a:avLst/>
                <a:gdLst>
                  <a:gd name="T0" fmla="*/ 36 w 36"/>
                  <a:gd name="T1" fmla="*/ 0 h 162"/>
                  <a:gd name="T2" fmla="*/ 36 w 36"/>
                  <a:gd name="T3" fmla="*/ 6 h 162"/>
                  <a:gd name="T4" fmla="*/ 36 w 36"/>
                  <a:gd name="T5" fmla="*/ 24 h 162"/>
                  <a:gd name="T6" fmla="*/ 30 w 36"/>
                  <a:gd name="T7" fmla="*/ 48 h 162"/>
                  <a:gd name="T8" fmla="*/ 24 w 36"/>
                  <a:gd name="T9" fmla="*/ 78 h 162"/>
                  <a:gd name="T10" fmla="*/ 12 w 36"/>
                  <a:gd name="T11" fmla="*/ 132 h 162"/>
                  <a:gd name="T12" fmla="*/ 0 w 36"/>
                  <a:gd name="T13" fmla="*/ 150 h 162"/>
                  <a:gd name="T14" fmla="*/ 0 w 36"/>
                  <a:gd name="T15" fmla="*/ 162 h 162"/>
                  <a:gd name="T16" fmla="*/ 36 w 36"/>
                  <a:gd name="T17" fmla="*/ 0 h 16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162">
                    <a:moveTo>
                      <a:pt x="36" y="0"/>
                    </a:moveTo>
                    <a:lnTo>
                      <a:pt x="36" y="6"/>
                    </a:lnTo>
                    <a:lnTo>
                      <a:pt x="36" y="24"/>
                    </a:lnTo>
                    <a:lnTo>
                      <a:pt x="30" y="48"/>
                    </a:lnTo>
                    <a:lnTo>
                      <a:pt x="24" y="78"/>
                    </a:lnTo>
                    <a:lnTo>
                      <a:pt x="12" y="132"/>
                    </a:lnTo>
                    <a:lnTo>
                      <a:pt x="0" y="150"/>
                    </a:lnTo>
                    <a:lnTo>
                      <a:pt x="0" y="162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AD28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38" name="Freeform 1232">
                <a:extLst>
                  <a:ext uri="{FF2B5EF4-FFF2-40B4-BE49-F238E27FC236}">
                    <a16:creationId xmlns:a16="http://schemas.microsoft.com/office/drawing/2014/main" id="{6D5F7D44-EC2E-8E3F-B0EC-797D88B6F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7" y="2717"/>
                <a:ext cx="36" cy="162"/>
              </a:xfrm>
              <a:custGeom>
                <a:avLst/>
                <a:gdLst>
                  <a:gd name="T0" fmla="*/ 36 w 36"/>
                  <a:gd name="T1" fmla="*/ 0 h 162"/>
                  <a:gd name="T2" fmla="*/ 36 w 36"/>
                  <a:gd name="T3" fmla="*/ 6 h 162"/>
                  <a:gd name="T4" fmla="*/ 36 w 36"/>
                  <a:gd name="T5" fmla="*/ 24 h 162"/>
                  <a:gd name="T6" fmla="*/ 30 w 36"/>
                  <a:gd name="T7" fmla="*/ 48 h 162"/>
                  <a:gd name="T8" fmla="*/ 24 w 36"/>
                  <a:gd name="T9" fmla="*/ 78 h 162"/>
                  <a:gd name="T10" fmla="*/ 12 w 36"/>
                  <a:gd name="T11" fmla="*/ 132 h 162"/>
                  <a:gd name="T12" fmla="*/ 0 w 36"/>
                  <a:gd name="T13" fmla="*/ 150 h 162"/>
                  <a:gd name="T14" fmla="*/ 0 w 36"/>
                  <a:gd name="T15" fmla="*/ 162 h 16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6" h="162">
                    <a:moveTo>
                      <a:pt x="36" y="0"/>
                    </a:moveTo>
                    <a:lnTo>
                      <a:pt x="36" y="6"/>
                    </a:lnTo>
                    <a:lnTo>
                      <a:pt x="36" y="24"/>
                    </a:lnTo>
                    <a:lnTo>
                      <a:pt x="30" y="48"/>
                    </a:lnTo>
                    <a:lnTo>
                      <a:pt x="24" y="78"/>
                    </a:lnTo>
                    <a:lnTo>
                      <a:pt x="12" y="132"/>
                    </a:lnTo>
                    <a:lnTo>
                      <a:pt x="0" y="150"/>
                    </a:lnTo>
                    <a:lnTo>
                      <a:pt x="0" y="162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39" name="Freeform 1233">
                <a:extLst>
                  <a:ext uri="{FF2B5EF4-FFF2-40B4-BE49-F238E27FC236}">
                    <a16:creationId xmlns:a16="http://schemas.microsoft.com/office/drawing/2014/main" id="{2F6486DD-B39B-F467-BD74-B07769808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" y="2543"/>
                <a:ext cx="132" cy="48"/>
              </a:xfrm>
              <a:custGeom>
                <a:avLst/>
                <a:gdLst>
                  <a:gd name="T0" fmla="*/ 132 w 132"/>
                  <a:gd name="T1" fmla="*/ 0 h 48"/>
                  <a:gd name="T2" fmla="*/ 0 w 132"/>
                  <a:gd name="T3" fmla="*/ 6 h 48"/>
                  <a:gd name="T4" fmla="*/ 0 w 132"/>
                  <a:gd name="T5" fmla="*/ 48 h 48"/>
                  <a:gd name="T6" fmla="*/ 126 w 132"/>
                  <a:gd name="T7" fmla="*/ 48 h 4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2" h="48">
                    <a:moveTo>
                      <a:pt x="132" y="0"/>
                    </a:moveTo>
                    <a:lnTo>
                      <a:pt x="0" y="6"/>
                    </a:lnTo>
                    <a:lnTo>
                      <a:pt x="0" y="48"/>
                    </a:lnTo>
                    <a:lnTo>
                      <a:pt x="126" y="48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40" name="Freeform 1234">
                <a:extLst>
                  <a:ext uri="{FF2B5EF4-FFF2-40B4-BE49-F238E27FC236}">
                    <a16:creationId xmlns:a16="http://schemas.microsoft.com/office/drawing/2014/main" id="{116F7BE2-2485-98BF-FEC1-CC4C2AABA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" y="1992"/>
                <a:ext cx="490" cy="275"/>
              </a:xfrm>
              <a:custGeom>
                <a:avLst/>
                <a:gdLst>
                  <a:gd name="T0" fmla="*/ 0 w 490"/>
                  <a:gd name="T1" fmla="*/ 0 h 275"/>
                  <a:gd name="T2" fmla="*/ 30 w 490"/>
                  <a:gd name="T3" fmla="*/ 150 h 275"/>
                  <a:gd name="T4" fmla="*/ 126 w 490"/>
                  <a:gd name="T5" fmla="*/ 132 h 275"/>
                  <a:gd name="T6" fmla="*/ 132 w 490"/>
                  <a:gd name="T7" fmla="*/ 173 h 275"/>
                  <a:gd name="T8" fmla="*/ 359 w 490"/>
                  <a:gd name="T9" fmla="*/ 275 h 275"/>
                  <a:gd name="T10" fmla="*/ 490 w 490"/>
                  <a:gd name="T11" fmla="*/ 245 h 2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90" h="275">
                    <a:moveTo>
                      <a:pt x="0" y="0"/>
                    </a:moveTo>
                    <a:lnTo>
                      <a:pt x="30" y="150"/>
                    </a:lnTo>
                    <a:lnTo>
                      <a:pt x="126" y="132"/>
                    </a:lnTo>
                    <a:lnTo>
                      <a:pt x="132" y="173"/>
                    </a:lnTo>
                    <a:lnTo>
                      <a:pt x="359" y="275"/>
                    </a:lnTo>
                    <a:lnTo>
                      <a:pt x="490" y="245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41" name="Freeform 1235">
                <a:extLst>
                  <a:ext uri="{FF2B5EF4-FFF2-40B4-BE49-F238E27FC236}">
                    <a16:creationId xmlns:a16="http://schemas.microsoft.com/office/drawing/2014/main" id="{A4B4F367-A250-41CE-00A7-68B58FBB9C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6" y="2225"/>
                <a:ext cx="340" cy="354"/>
              </a:xfrm>
              <a:custGeom>
                <a:avLst/>
                <a:gdLst>
                  <a:gd name="T0" fmla="*/ 0 w 340"/>
                  <a:gd name="T1" fmla="*/ 78 h 354"/>
                  <a:gd name="T2" fmla="*/ 18 w 340"/>
                  <a:gd name="T3" fmla="*/ 60 h 354"/>
                  <a:gd name="T4" fmla="*/ 54 w 340"/>
                  <a:gd name="T5" fmla="*/ 36 h 354"/>
                  <a:gd name="T6" fmla="*/ 89 w 340"/>
                  <a:gd name="T7" fmla="*/ 12 h 354"/>
                  <a:gd name="T8" fmla="*/ 125 w 340"/>
                  <a:gd name="T9" fmla="*/ 0 h 354"/>
                  <a:gd name="T10" fmla="*/ 125 w 340"/>
                  <a:gd name="T11" fmla="*/ 6 h 354"/>
                  <a:gd name="T12" fmla="*/ 137 w 340"/>
                  <a:gd name="T13" fmla="*/ 18 h 354"/>
                  <a:gd name="T14" fmla="*/ 149 w 340"/>
                  <a:gd name="T15" fmla="*/ 42 h 354"/>
                  <a:gd name="T16" fmla="*/ 173 w 340"/>
                  <a:gd name="T17" fmla="*/ 66 h 354"/>
                  <a:gd name="T18" fmla="*/ 203 w 340"/>
                  <a:gd name="T19" fmla="*/ 84 h 354"/>
                  <a:gd name="T20" fmla="*/ 239 w 340"/>
                  <a:gd name="T21" fmla="*/ 102 h 354"/>
                  <a:gd name="T22" fmla="*/ 287 w 340"/>
                  <a:gd name="T23" fmla="*/ 114 h 354"/>
                  <a:gd name="T24" fmla="*/ 340 w 340"/>
                  <a:gd name="T25" fmla="*/ 114 h 354"/>
                  <a:gd name="T26" fmla="*/ 340 w 340"/>
                  <a:gd name="T27" fmla="*/ 120 h 354"/>
                  <a:gd name="T28" fmla="*/ 340 w 340"/>
                  <a:gd name="T29" fmla="*/ 150 h 354"/>
                  <a:gd name="T30" fmla="*/ 334 w 340"/>
                  <a:gd name="T31" fmla="*/ 186 h 354"/>
                  <a:gd name="T32" fmla="*/ 328 w 340"/>
                  <a:gd name="T33" fmla="*/ 228 h 354"/>
                  <a:gd name="T34" fmla="*/ 310 w 340"/>
                  <a:gd name="T35" fmla="*/ 270 h 354"/>
                  <a:gd name="T36" fmla="*/ 287 w 340"/>
                  <a:gd name="T37" fmla="*/ 306 h 354"/>
                  <a:gd name="T38" fmla="*/ 251 w 340"/>
                  <a:gd name="T39" fmla="*/ 336 h 354"/>
                  <a:gd name="T40" fmla="*/ 203 w 340"/>
                  <a:gd name="T41" fmla="*/ 354 h 35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40" h="354">
                    <a:moveTo>
                      <a:pt x="0" y="78"/>
                    </a:moveTo>
                    <a:lnTo>
                      <a:pt x="18" y="60"/>
                    </a:lnTo>
                    <a:lnTo>
                      <a:pt x="54" y="36"/>
                    </a:lnTo>
                    <a:lnTo>
                      <a:pt x="89" y="12"/>
                    </a:lnTo>
                    <a:lnTo>
                      <a:pt x="125" y="0"/>
                    </a:lnTo>
                    <a:lnTo>
                      <a:pt x="125" y="6"/>
                    </a:lnTo>
                    <a:lnTo>
                      <a:pt x="137" y="18"/>
                    </a:lnTo>
                    <a:lnTo>
                      <a:pt x="149" y="42"/>
                    </a:lnTo>
                    <a:lnTo>
                      <a:pt x="173" y="66"/>
                    </a:lnTo>
                    <a:lnTo>
                      <a:pt x="203" y="84"/>
                    </a:lnTo>
                    <a:lnTo>
                      <a:pt x="239" y="102"/>
                    </a:lnTo>
                    <a:lnTo>
                      <a:pt x="287" y="114"/>
                    </a:lnTo>
                    <a:lnTo>
                      <a:pt x="340" y="114"/>
                    </a:lnTo>
                    <a:lnTo>
                      <a:pt x="340" y="120"/>
                    </a:lnTo>
                    <a:lnTo>
                      <a:pt x="340" y="150"/>
                    </a:lnTo>
                    <a:lnTo>
                      <a:pt x="334" y="186"/>
                    </a:lnTo>
                    <a:lnTo>
                      <a:pt x="328" y="228"/>
                    </a:lnTo>
                    <a:lnTo>
                      <a:pt x="310" y="270"/>
                    </a:lnTo>
                    <a:lnTo>
                      <a:pt x="287" y="306"/>
                    </a:lnTo>
                    <a:lnTo>
                      <a:pt x="251" y="336"/>
                    </a:lnTo>
                    <a:lnTo>
                      <a:pt x="203" y="354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42" name="Freeform 1236">
                <a:extLst>
                  <a:ext uri="{FF2B5EF4-FFF2-40B4-BE49-F238E27FC236}">
                    <a16:creationId xmlns:a16="http://schemas.microsoft.com/office/drawing/2014/main" id="{3748B4DF-6AAF-FCD7-7E28-4682AED7E1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1" y="2267"/>
                <a:ext cx="53" cy="426"/>
              </a:xfrm>
              <a:custGeom>
                <a:avLst/>
                <a:gdLst>
                  <a:gd name="T0" fmla="*/ 0 w 53"/>
                  <a:gd name="T1" fmla="*/ 0 h 426"/>
                  <a:gd name="T2" fmla="*/ 18 w 53"/>
                  <a:gd name="T3" fmla="*/ 36 h 426"/>
                  <a:gd name="T4" fmla="*/ 36 w 53"/>
                  <a:gd name="T5" fmla="*/ 90 h 426"/>
                  <a:gd name="T6" fmla="*/ 42 w 53"/>
                  <a:gd name="T7" fmla="*/ 144 h 426"/>
                  <a:gd name="T8" fmla="*/ 47 w 53"/>
                  <a:gd name="T9" fmla="*/ 210 h 426"/>
                  <a:gd name="T10" fmla="*/ 53 w 53"/>
                  <a:gd name="T11" fmla="*/ 276 h 426"/>
                  <a:gd name="T12" fmla="*/ 53 w 53"/>
                  <a:gd name="T13" fmla="*/ 336 h 426"/>
                  <a:gd name="T14" fmla="*/ 42 w 53"/>
                  <a:gd name="T15" fmla="*/ 384 h 426"/>
                  <a:gd name="T16" fmla="*/ 30 w 53"/>
                  <a:gd name="T17" fmla="*/ 426 h 4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3" h="426">
                    <a:moveTo>
                      <a:pt x="0" y="0"/>
                    </a:moveTo>
                    <a:lnTo>
                      <a:pt x="18" y="36"/>
                    </a:lnTo>
                    <a:lnTo>
                      <a:pt x="36" y="90"/>
                    </a:lnTo>
                    <a:lnTo>
                      <a:pt x="42" y="144"/>
                    </a:lnTo>
                    <a:lnTo>
                      <a:pt x="47" y="210"/>
                    </a:lnTo>
                    <a:lnTo>
                      <a:pt x="53" y="276"/>
                    </a:lnTo>
                    <a:lnTo>
                      <a:pt x="53" y="336"/>
                    </a:lnTo>
                    <a:lnTo>
                      <a:pt x="42" y="384"/>
                    </a:lnTo>
                    <a:lnTo>
                      <a:pt x="30" y="42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43" name="Freeform 1237">
                <a:extLst>
                  <a:ext uri="{FF2B5EF4-FFF2-40B4-BE49-F238E27FC236}">
                    <a16:creationId xmlns:a16="http://schemas.microsoft.com/office/drawing/2014/main" id="{44265A06-25CA-5035-B694-2E6DDE417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" y="2142"/>
                <a:ext cx="48" cy="53"/>
              </a:xfrm>
              <a:custGeom>
                <a:avLst/>
                <a:gdLst>
                  <a:gd name="T0" fmla="*/ 30 w 48"/>
                  <a:gd name="T1" fmla="*/ 0 h 53"/>
                  <a:gd name="T2" fmla="*/ 0 w 48"/>
                  <a:gd name="T3" fmla="*/ 29 h 53"/>
                  <a:gd name="T4" fmla="*/ 48 w 48"/>
                  <a:gd name="T5" fmla="*/ 53 h 53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8" h="53">
                    <a:moveTo>
                      <a:pt x="30" y="0"/>
                    </a:moveTo>
                    <a:lnTo>
                      <a:pt x="0" y="29"/>
                    </a:lnTo>
                    <a:lnTo>
                      <a:pt x="48" y="53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44" name="Freeform 1238">
                <a:extLst>
                  <a:ext uri="{FF2B5EF4-FFF2-40B4-BE49-F238E27FC236}">
                    <a16:creationId xmlns:a16="http://schemas.microsoft.com/office/drawing/2014/main" id="{E6FFA7C2-C504-8052-D059-53BDB26C9F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" y="2076"/>
                <a:ext cx="317" cy="263"/>
              </a:xfrm>
              <a:custGeom>
                <a:avLst/>
                <a:gdLst>
                  <a:gd name="T0" fmla="*/ 0 w 317"/>
                  <a:gd name="T1" fmla="*/ 149 h 263"/>
                  <a:gd name="T2" fmla="*/ 0 w 317"/>
                  <a:gd name="T3" fmla="*/ 113 h 263"/>
                  <a:gd name="T4" fmla="*/ 30 w 317"/>
                  <a:gd name="T5" fmla="*/ 72 h 263"/>
                  <a:gd name="T6" fmla="*/ 72 w 317"/>
                  <a:gd name="T7" fmla="*/ 30 h 263"/>
                  <a:gd name="T8" fmla="*/ 96 w 317"/>
                  <a:gd name="T9" fmla="*/ 12 h 263"/>
                  <a:gd name="T10" fmla="*/ 120 w 317"/>
                  <a:gd name="T11" fmla="*/ 0 h 263"/>
                  <a:gd name="T12" fmla="*/ 168 w 317"/>
                  <a:gd name="T13" fmla="*/ 0 h 263"/>
                  <a:gd name="T14" fmla="*/ 221 w 317"/>
                  <a:gd name="T15" fmla="*/ 18 h 263"/>
                  <a:gd name="T16" fmla="*/ 263 w 317"/>
                  <a:gd name="T17" fmla="*/ 36 h 263"/>
                  <a:gd name="T18" fmla="*/ 287 w 317"/>
                  <a:gd name="T19" fmla="*/ 54 h 263"/>
                  <a:gd name="T20" fmla="*/ 305 w 317"/>
                  <a:gd name="T21" fmla="*/ 84 h 263"/>
                  <a:gd name="T22" fmla="*/ 317 w 317"/>
                  <a:gd name="T23" fmla="*/ 101 h 263"/>
                  <a:gd name="T24" fmla="*/ 317 w 317"/>
                  <a:gd name="T25" fmla="*/ 125 h 263"/>
                  <a:gd name="T26" fmla="*/ 311 w 317"/>
                  <a:gd name="T27" fmla="*/ 155 h 263"/>
                  <a:gd name="T28" fmla="*/ 287 w 317"/>
                  <a:gd name="T29" fmla="*/ 191 h 263"/>
                  <a:gd name="T30" fmla="*/ 269 w 317"/>
                  <a:gd name="T31" fmla="*/ 203 h 263"/>
                  <a:gd name="T32" fmla="*/ 251 w 317"/>
                  <a:gd name="T33" fmla="*/ 209 h 263"/>
                  <a:gd name="T34" fmla="*/ 251 w 317"/>
                  <a:gd name="T35" fmla="*/ 215 h 263"/>
                  <a:gd name="T36" fmla="*/ 239 w 317"/>
                  <a:gd name="T37" fmla="*/ 233 h 263"/>
                  <a:gd name="T38" fmla="*/ 233 w 317"/>
                  <a:gd name="T39" fmla="*/ 251 h 263"/>
                  <a:gd name="T40" fmla="*/ 215 w 317"/>
                  <a:gd name="T41" fmla="*/ 263 h 263"/>
                  <a:gd name="T42" fmla="*/ 191 w 317"/>
                  <a:gd name="T43" fmla="*/ 263 h 263"/>
                  <a:gd name="T44" fmla="*/ 162 w 317"/>
                  <a:gd name="T45" fmla="*/ 263 h 263"/>
                  <a:gd name="T46" fmla="*/ 96 w 317"/>
                  <a:gd name="T47" fmla="*/ 245 h 263"/>
                  <a:gd name="T48" fmla="*/ 36 w 317"/>
                  <a:gd name="T49" fmla="*/ 203 h 263"/>
                  <a:gd name="T50" fmla="*/ 12 w 317"/>
                  <a:gd name="T51" fmla="*/ 179 h 263"/>
                  <a:gd name="T52" fmla="*/ 0 w 317"/>
                  <a:gd name="T53" fmla="*/ 149 h 263"/>
                  <a:gd name="T54" fmla="*/ 0 w 317"/>
                  <a:gd name="T55" fmla="*/ 149 h 263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17" h="263">
                    <a:moveTo>
                      <a:pt x="0" y="149"/>
                    </a:moveTo>
                    <a:lnTo>
                      <a:pt x="0" y="113"/>
                    </a:lnTo>
                    <a:lnTo>
                      <a:pt x="30" y="72"/>
                    </a:lnTo>
                    <a:lnTo>
                      <a:pt x="72" y="30"/>
                    </a:lnTo>
                    <a:lnTo>
                      <a:pt x="96" y="12"/>
                    </a:lnTo>
                    <a:lnTo>
                      <a:pt x="120" y="0"/>
                    </a:lnTo>
                    <a:lnTo>
                      <a:pt x="168" y="0"/>
                    </a:lnTo>
                    <a:lnTo>
                      <a:pt x="221" y="18"/>
                    </a:lnTo>
                    <a:lnTo>
                      <a:pt x="263" y="36"/>
                    </a:lnTo>
                    <a:lnTo>
                      <a:pt x="287" y="54"/>
                    </a:lnTo>
                    <a:lnTo>
                      <a:pt x="305" y="84"/>
                    </a:lnTo>
                    <a:lnTo>
                      <a:pt x="317" y="101"/>
                    </a:lnTo>
                    <a:lnTo>
                      <a:pt x="317" y="125"/>
                    </a:lnTo>
                    <a:lnTo>
                      <a:pt x="311" y="155"/>
                    </a:lnTo>
                    <a:lnTo>
                      <a:pt x="287" y="191"/>
                    </a:lnTo>
                    <a:lnTo>
                      <a:pt x="269" y="203"/>
                    </a:lnTo>
                    <a:lnTo>
                      <a:pt x="251" y="209"/>
                    </a:lnTo>
                    <a:lnTo>
                      <a:pt x="251" y="215"/>
                    </a:lnTo>
                    <a:lnTo>
                      <a:pt x="239" y="233"/>
                    </a:lnTo>
                    <a:lnTo>
                      <a:pt x="233" y="251"/>
                    </a:lnTo>
                    <a:lnTo>
                      <a:pt x="215" y="263"/>
                    </a:lnTo>
                    <a:lnTo>
                      <a:pt x="191" y="263"/>
                    </a:lnTo>
                    <a:lnTo>
                      <a:pt x="162" y="263"/>
                    </a:lnTo>
                    <a:lnTo>
                      <a:pt x="96" y="245"/>
                    </a:lnTo>
                    <a:lnTo>
                      <a:pt x="36" y="203"/>
                    </a:lnTo>
                    <a:lnTo>
                      <a:pt x="12" y="179"/>
                    </a:lnTo>
                    <a:lnTo>
                      <a:pt x="0" y="149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45" name="Freeform 1239">
                <a:extLst>
                  <a:ext uri="{FF2B5EF4-FFF2-40B4-BE49-F238E27FC236}">
                    <a16:creationId xmlns:a16="http://schemas.microsoft.com/office/drawing/2014/main" id="{C66EC032-0DB6-62D0-7FE8-427A43EFE4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0" y="2207"/>
                <a:ext cx="42" cy="66"/>
              </a:xfrm>
              <a:custGeom>
                <a:avLst/>
                <a:gdLst>
                  <a:gd name="T0" fmla="*/ 42 w 42"/>
                  <a:gd name="T1" fmla="*/ 18 h 66"/>
                  <a:gd name="T2" fmla="*/ 42 w 42"/>
                  <a:gd name="T3" fmla="*/ 12 h 66"/>
                  <a:gd name="T4" fmla="*/ 36 w 42"/>
                  <a:gd name="T5" fmla="*/ 6 h 66"/>
                  <a:gd name="T6" fmla="*/ 18 w 42"/>
                  <a:gd name="T7" fmla="*/ 0 h 66"/>
                  <a:gd name="T8" fmla="*/ 6 w 42"/>
                  <a:gd name="T9" fmla="*/ 6 h 66"/>
                  <a:gd name="T10" fmla="*/ 0 w 42"/>
                  <a:gd name="T11" fmla="*/ 12 h 66"/>
                  <a:gd name="T12" fmla="*/ 0 w 42"/>
                  <a:gd name="T13" fmla="*/ 36 h 66"/>
                  <a:gd name="T14" fmla="*/ 12 w 42"/>
                  <a:gd name="T15" fmla="*/ 66 h 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2" h="66">
                    <a:moveTo>
                      <a:pt x="42" y="18"/>
                    </a:moveTo>
                    <a:lnTo>
                      <a:pt x="42" y="12"/>
                    </a:lnTo>
                    <a:lnTo>
                      <a:pt x="36" y="6"/>
                    </a:lnTo>
                    <a:lnTo>
                      <a:pt x="18" y="0"/>
                    </a:lnTo>
                    <a:lnTo>
                      <a:pt x="6" y="6"/>
                    </a:lnTo>
                    <a:lnTo>
                      <a:pt x="0" y="12"/>
                    </a:lnTo>
                    <a:lnTo>
                      <a:pt x="0" y="36"/>
                    </a:lnTo>
                    <a:lnTo>
                      <a:pt x="12" y="66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46" name="Freeform 1240">
                <a:extLst>
                  <a:ext uri="{FF2B5EF4-FFF2-40B4-BE49-F238E27FC236}">
                    <a16:creationId xmlns:a16="http://schemas.microsoft.com/office/drawing/2014/main" id="{B5343B5B-C307-4278-69B9-48783375D7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130"/>
                <a:ext cx="18" cy="167"/>
              </a:xfrm>
              <a:custGeom>
                <a:avLst/>
                <a:gdLst>
                  <a:gd name="T0" fmla="*/ 6 w 18"/>
                  <a:gd name="T1" fmla="*/ 167 h 167"/>
                  <a:gd name="T2" fmla="*/ 0 w 18"/>
                  <a:gd name="T3" fmla="*/ 155 h 167"/>
                  <a:gd name="T4" fmla="*/ 0 w 18"/>
                  <a:gd name="T5" fmla="*/ 137 h 167"/>
                  <a:gd name="T6" fmla="*/ 0 w 18"/>
                  <a:gd name="T7" fmla="*/ 83 h 167"/>
                  <a:gd name="T8" fmla="*/ 6 w 18"/>
                  <a:gd name="T9" fmla="*/ 30 h 167"/>
                  <a:gd name="T10" fmla="*/ 12 w 18"/>
                  <a:gd name="T11" fmla="*/ 12 h 167"/>
                  <a:gd name="T12" fmla="*/ 18 w 18"/>
                  <a:gd name="T13" fmla="*/ 0 h 167"/>
                  <a:gd name="T14" fmla="*/ 6 w 18"/>
                  <a:gd name="T15" fmla="*/ 167 h 16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8" h="167">
                    <a:moveTo>
                      <a:pt x="6" y="167"/>
                    </a:moveTo>
                    <a:lnTo>
                      <a:pt x="0" y="155"/>
                    </a:lnTo>
                    <a:lnTo>
                      <a:pt x="0" y="137"/>
                    </a:lnTo>
                    <a:lnTo>
                      <a:pt x="0" y="83"/>
                    </a:lnTo>
                    <a:lnTo>
                      <a:pt x="6" y="30"/>
                    </a:lnTo>
                    <a:lnTo>
                      <a:pt x="12" y="12"/>
                    </a:lnTo>
                    <a:lnTo>
                      <a:pt x="18" y="0"/>
                    </a:lnTo>
                    <a:lnTo>
                      <a:pt x="6" y="167"/>
                    </a:lnTo>
                    <a:close/>
                  </a:path>
                </a:pathLst>
              </a:custGeom>
              <a:solidFill>
                <a:srgbClr val="CC9966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47" name="Freeform 1241">
                <a:extLst>
                  <a:ext uri="{FF2B5EF4-FFF2-40B4-BE49-F238E27FC236}">
                    <a16:creationId xmlns:a16="http://schemas.microsoft.com/office/drawing/2014/main" id="{FFF71187-9CEF-03A9-2075-35306C25D6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8" y="2130"/>
                <a:ext cx="18" cy="167"/>
              </a:xfrm>
              <a:custGeom>
                <a:avLst/>
                <a:gdLst>
                  <a:gd name="T0" fmla="*/ 6 w 18"/>
                  <a:gd name="T1" fmla="*/ 167 h 167"/>
                  <a:gd name="T2" fmla="*/ 0 w 18"/>
                  <a:gd name="T3" fmla="*/ 155 h 167"/>
                  <a:gd name="T4" fmla="*/ 0 w 18"/>
                  <a:gd name="T5" fmla="*/ 137 h 167"/>
                  <a:gd name="T6" fmla="*/ 0 w 18"/>
                  <a:gd name="T7" fmla="*/ 83 h 167"/>
                  <a:gd name="T8" fmla="*/ 6 w 18"/>
                  <a:gd name="T9" fmla="*/ 30 h 167"/>
                  <a:gd name="T10" fmla="*/ 12 w 18"/>
                  <a:gd name="T11" fmla="*/ 12 h 167"/>
                  <a:gd name="T12" fmla="*/ 18 w 18"/>
                  <a:gd name="T13" fmla="*/ 0 h 16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" h="167">
                    <a:moveTo>
                      <a:pt x="6" y="167"/>
                    </a:moveTo>
                    <a:lnTo>
                      <a:pt x="0" y="155"/>
                    </a:lnTo>
                    <a:lnTo>
                      <a:pt x="0" y="137"/>
                    </a:lnTo>
                    <a:lnTo>
                      <a:pt x="0" y="83"/>
                    </a:lnTo>
                    <a:lnTo>
                      <a:pt x="6" y="30"/>
                    </a:lnTo>
                    <a:lnTo>
                      <a:pt x="12" y="12"/>
                    </a:lnTo>
                    <a:lnTo>
                      <a:pt x="18" y="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48" name="Freeform 1242">
                <a:extLst>
                  <a:ext uri="{FF2B5EF4-FFF2-40B4-BE49-F238E27FC236}">
                    <a16:creationId xmlns:a16="http://schemas.microsoft.com/office/drawing/2014/main" id="{1365B5FA-CED1-11FE-6382-0929C16B9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1" y="1848"/>
                <a:ext cx="251" cy="365"/>
              </a:xfrm>
              <a:custGeom>
                <a:avLst/>
                <a:gdLst>
                  <a:gd name="T0" fmla="*/ 0 w 251"/>
                  <a:gd name="T1" fmla="*/ 168 h 365"/>
                  <a:gd name="T2" fmla="*/ 0 w 251"/>
                  <a:gd name="T3" fmla="*/ 198 h 365"/>
                  <a:gd name="T4" fmla="*/ 12 w 251"/>
                  <a:gd name="T5" fmla="*/ 240 h 365"/>
                  <a:gd name="T6" fmla="*/ 24 w 251"/>
                  <a:gd name="T7" fmla="*/ 282 h 365"/>
                  <a:gd name="T8" fmla="*/ 48 w 251"/>
                  <a:gd name="T9" fmla="*/ 312 h 365"/>
                  <a:gd name="T10" fmla="*/ 78 w 251"/>
                  <a:gd name="T11" fmla="*/ 335 h 365"/>
                  <a:gd name="T12" fmla="*/ 120 w 251"/>
                  <a:gd name="T13" fmla="*/ 353 h 365"/>
                  <a:gd name="T14" fmla="*/ 161 w 251"/>
                  <a:gd name="T15" fmla="*/ 365 h 365"/>
                  <a:gd name="T16" fmla="*/ 191 w 251"/>
                  <a:gd name="T17" fmla="*/ 359 h 365"/>
                  <a:gd name="T18" fmla="*/ 203 w 251"/>
                  <a:gd name="T19" fmla="*/ 347 h 365"/>
                  <a:gd name="T20" fmla="*/ 215 w 251"/>
                  <a:gd name="T21" fmla="*/ 329 h 365"/>
                  <a:gd name="T22" fmla="*/ 233 w 251"/>
                  <a:gd name="T23" fmla="*/ 276 h 365"/>
                  <a:gd name="T24" fmla="*/ 245 w 251"/>
                  <a:gd name="T25" fmla="*/ 222 h 365"/>
                  <a:gd name="T26" fmla="*/ 245 w 251"/>
                  <a:gd name="T27" fmla="*/ 204 h 365"/>
                  <a:gd name="T28" fmla="*/ 251 w 251"/>
                  <a:gd name="T29" fmla="*/ 192 h 365"/>
                  <a:gd name="T30" fmla="*/ 251 w 251"/>
                  <a:gd name="T31" fmla="*/ 174 h 365"/>
                  <a:gd name="T32" fmla="*/ 245 w 251"/>
                  <a:gd name="T33" fmla="*/ 156 h 365"/>
                  <a:gd name="T34" fmla="*/ 239 w 251"/>
                  <a:gd name="T35" fmla="*/ 102 h 365"/>
                  <a:gd name="T36" fmla="*/ 227 w 251"/>
                  <a:gd name="T37" fmla="*/ 48 h 365"/>
                  <a:gd name="T38" fmla="*/ 221 w 251"/>
                  <a:gd name="T39" fmla="*/ 30 h 365"/>
                  <a:gd name="T40" fmla="*/ 209 w 251"/>
                  <a:gd name="T41" fmla="*/ 12 h 365"/>
                  <a:gd name="T42" fmla="*/ 179 w 251"/>
                  <a:gd name="T43" fmla="*/ 0 h 365"/>
                  <a:gd name="T44" fmla="*/ 144 w 251"/>
                  <a:gd name="T45" fmla="*/ 6 h 365"/>
                  <a:gd name="T46" fmla="*/ 108 w 251"/>
                  <a:gd name="T47" fmla="*/ 24 h 365"/>
                  <a:gd name="T48" fmla="*/ 102 w 251"/>
                  <a:gd name="T49" fmla="*/ 36 h 365"/>
                  <a:gd name="T50" fmla="*/ 96 w 251"/>
                  <a:gd name="T51" fmla="*/ 48 h 365"/>
                  <a:gd name="T52" fmla="*/ 90 w 251"/>
                  <a:gd name="T53" fmla="*/ 54 h 365"/>
                  <a:gd name="T54" fmla="*/ 78 w 251"/>
                  <a:gd name="T55" fmla="*/ 60 h 365"/>
                  <a:gd name="T56" fmla="*/ 48 w 251"/>
                  <a:gd name="T57" fmla="*/ 90 h 365"/>
                  <a:gd name="T58" fmla="*/ 12 w 251"/>
                  <a:gd name="T59" fmla="*/ 132 h 365"/>
                  <a:gd name="T60" fmla="*/ 6 w 251"/>
                  <a:gd name="T61" fmla="*/ 150 h 365"/>
                  <a:gd name="T62" fmla="*/ 0 w 251"/>
                  <a:gd name="T63" fmla="*/ 168 h 365"/>
                  <a:gd name="T64" fmla="*/ 0 w 251"/>
                  <a:gd name="T65" fmla="*/ 168 h 365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1" h="365">
                    <a:moveTo>
                      <a:pt x="0" y="168"/>
                    </a:moveTo>
                    <a:lnTo>
                      <a:pt x="0" y="198"/>
                    </a:lnTo>
                    <a:lnTo>
                      <a:pt x="12" y="240"/>
                    </a:lnTo>
                    <a:lnTo>
                      <a:pt x="24" y="282"/>
                    </a:lnTo>
                    <a:lnTo>
                      <a:pt x="48" y="312"/>
                    </a:lnTo>
                    <a:lnTo>
                      <a:pt x="78" y="335"/>
                    </a:lnTo>
                    <a:lnTo>
                      <a:pt x="120" y="353"/>
                    </a:lnTo>
                    <a:lnTo>
                      <a:pt x="161" y="365"/>
                    </a:lnTo>
                    <a:lnTo>
                      <a:pt x="191" y="359"/>
                    </a:lnTo>
                    <a:lnTo>
                      <a:pt x="203" y="347"/>
                    </a:lnTo>
                    <a:lnTo>
                      <a:pt x="215" y="329"/>
                    </a:lnTo>
                    <a:lnTo>
                      <a:pt x="233" y="276"/>
                    </a:lnTo>
                    <a:lnTo>
                      <a:pt x="245" y="222"/>
                    </a:lnTo>
                    <a:lnTo>
                      <a:pt x="245" y="204"/>
                    </a:lnTo>
                    <a:lnTo>
                      <a:pt x="251" y="192"/>
                    </a:lnTo>
                    <a:lnTo>
                      <a:pt x="251" y="174"/>
                    </a:lnTo>
                    <a:lnTo>
                      <a:pt x="245" y="156"/>
                    </a:lnTo>
                    <a:lnTo>
                      <a:pt x="239" y="102"/>
                    </a:lnTo>
                    <a:lnTo>
                      <a:pt x="227" y="48"/>
                    </a:lnTo>
                    <a:lnTo>
                      <a:pt x="221" y="30"/>
                    </a:lnTo>
                    <a:lnTo>
                      <a:pt x="209" y="12"/>
                    </a:lnTo>
                    <a:lnTo>
                      <a:pt x="179" y="0"/>
                    </a:lnTo>
                    <a:lnTo>
                      <a:pt x="144" y="6"/>
                    </a:lnTo>
                    <a:lnTo>
                      <a:pt x="108" y="24"/>
                    </a:lnTo>
                    <a:lnTo>
                      <a:pt x="102" y="36"/>
                    </a:lnTo>
                    <a:lnTo>
                      <a:pt x="96" y="48"/>
                    </a:lnTo>
                    <a:lnTo>
                      <a:pt x="90" y="54"/>
                    </a:lnTo>
                    <a:lnTo>
                      <a:pt x="78" y="60"/>
                    </a:lnTo>
                    <a:lnTo>
                      <a:pt x="48" y="90"/>
                    </a:lnTo>
                    <a:lnTo>
                      <a:pt x="12" y="132"/>
                    </a:lnTo>
                    <a:lnTo>
                      <a:pt x="6" y="15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49" name="Freeform 1243">
                <a:extLst>
                  <a:ext uri="{FF2B5EF4-FFF2-40B4-BE49-F238E27FC236}">
                    <a16:creationId xmlns:a16="http://schemas.microsoft.com/office/drawing/2014/main" id="{79F1B79E-B8B1-518D-A131-D040989EE4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2034"/>
                <a:ext cx="143" cy="114"/>
              </a:xfrm>
              <a:custGeom>
                <a:avLst/>
                <a:gdLst>
                  <a:gd name="T0" fmla="*/ 77 w 143"/>
                  <a:gd name="T1" fmla="*/ 60 h 114"/>
                  <a:gd name="T2" fmla="*/ 65 w 143"/>
                  <a:gd name="T3" fmla="*/ 96 h 114"/>
                  <a:gd name="T4" fmla="*/ 53 w 143"/>
                  <a:gd name="T5" fmla="*/ 108 h 114"/>
                  <a:gd name="T6" fmla="*/ 42 w 143"/>
                  <a:gd name="T7" fmla="*/ 114 h 114"/>
                  <a:gd name="T8" fmla="*/ 30 w 143"/>
                  <a:gd name="T9" fmla="*/ 108 h 114"/>
                  <a:gd name="T10" fmla="*/ 18 w 143"/>
                  <a:gd name="T11" fmla="*/ 102 h 114"/>
                  <a:gd name="T12" fmla="*/ 12 w 143"/>
                  <a:gd name="T13" fmla="*/ 78 h 114"/>
                  <a:gd name="T14" fmla="*/ 0 w 143"/>
                  <a:gd name="T15" fmla="*/ 54 h 114"/>
                  <a:gd name="T16" fmla="*/ 6 w 143"/>
                  <a:gd name="T17" fmla="*/ 24 h 114"/>
                  <a:gd name="T18" fmla="*/ 24 w 143"/>
                  <a:gd name="T19" fmla="*/ 6 h 114"/>
                  <a:gd name="T20" fmla="*/ 59 w 143"/>
                  <a:gd name="T21" fmla="*/ 0 h 114"/>
                  <a:gd name="T22" fmla="*/ 89 w 143"/>
                  <a:gd name="T23" fmla="*/ 0 h 114"/>
                  <a:gd name="T24" fmla="*/ 125 w 143"/>
                  <a:gd name="T25" fmla="*/ 12 h 114"/>
                  <a:gd name="T26" fmla="*/ 143 w 143"/>
                  <a:gd name="T27" fmla="*/ 24 h 114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43" h="114">
                    <a:moveTo>
                      <a:pt x="77" y="60"/>
                    </a:moveTo>
                    <a:lnTo>
                      <a:pt x="65" y="96"/>
                    </a:lnTo>
                    <a:lnTo>
                      <a:pt x="53" y="108"/>
                    </a:lnTo>
                    <a:lnTo>
                      <a:pt x="42" y="114"/>
                    </a:lnTo>
                    <a:lnTo>
                      <a:pt x="30" y="108"/>
                    </a:lnTo>
                    <a:lnTo>
                      <a:pt x="18" y="102"/>
                    </a:lnTo>
                    <a:lnTo>
                      <a:pt x="12" y="78"/>
                    </a:lnTo>
                    <a:lnTo>
                      <a:pt x="0" y="54"/>
                    </a:lnTo>
                    <a:lnTo>
                      <a:pt x="6" y="24"/>
                    </a:lnTo>
                    <a:lnTo>
                      <a:pt x="24" y="6"/>
                    </a:lnTo>
                    <a:lnTo>
                      <a:pt x="59" y="0"/>
                    </a:lnTo>
                    <a:lnTo>
                      <a:pt x="89" y="0"/>
                    </a:lnTo>
                    <a:lnTo>
                      <a:pt x="125" y="12"/>
                    </a:lnTo>
                    <a:lnTo>
                      <a:pt x="143" y="24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50" name="Freeform 1244">
                <a:extLst>
                  <a:ext uri="{FF2B5EF4-FFF2-40B4-BE49-F238E27FC236}">
                    <a16:creationId xmlns:a16="http://schemas.microsoft.com/office/drawing/2014/main" id="{4FDDA0FB-AF47-1E58-17B7-D7582F6CDE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89" y="1908"/>
                <a:ext cx="96" cy="126"/>
              </a:xfrm>
              <a:custGeom>
                <a:avLst/>
                <a:gdLst>
                  <a:gd name="T0" fmla="*/ 84 w 96"/>
                  <a:gd name="T1" fmla="*/ 12 h 126"/>
                  <a:gd name="T2" fmla="*/ 66 w 96"/>
                  <a:gd name="T3" fmla="*/ 0 h 126"/>
                  <a:gd name="T4" fmla="*/ 36 w 96"/>
                  <a:gd name="T5" fmla="*/ 0 h 126"/>
                  <a:gd name="T6" fmla="*/ 12 w 96"/>
                  <a:gd name="T7" fmla="*/ 18 h 126"/>
                  <a:gd name="T8" fmla="*/ 0 w 96"/>
                  <a:gd name="T9" fmla="*/ 48 h 126"/>
                  <a:gd name="T10" fmla="*/ 6 w 96"/>
                  <a:gd name="T11" fmla="*/ 78 h 126"/>
                  <a:gd name="T12" fmla="*/ 18 w 96"/>
                  <a:gd name="T13" fmla="*/ 102 h 126"/>
                  <a:gd name="T14" fmla="*/ 42 w 96"/>
                  <a:gd name="T15" fmla="*/ 120 h 126"/>
                  <a:gd name="T16" fmla="*/ 66 w 96"/>
                  <a:gd name="T17" fmla="*/ 126 h 126"/>
                  <a:gd name="T18" fmla="*/ 72 w 96"/>
                  <a:gd name="T19" fmla="*/ 120 h 126"/>
                  <a:gd name="T20" fmla="*/ 84 w 96"/>
                  <a:gd name="T21" fmla="*/ 108 h 126"/>
                  <a:gd name="T22" fmla="*/ 96 w 96"/>
                  <a:gd name="T23" fmla="*/ 78 h 126"/>
                  <a:gd name="T24" fmla="*/ 96 w 96"/>
                  <a:gd name="T25" fmla="*/ 36 h 126"/>
                  <a:gd name="T26" fmla="*/ 84 w 96"/>
                  <a:gd name="T27" fmla="*/ 12 h 126"/>
                  <a:gd name="T28" fmla="*/ 84 w 96"/>
                  <a:gd name="T29" fmla="*/ 12 h 12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6" h="126">
                    <a:moveTo>
                      <a:pt x="84" y="12"/>
                    </a:moveTo>
                    <a:lnTo>
                      <a:pt x="66" y="0"/>
                    </a:lnTo>
                    <a:lnTo>
                      <a:pt x="36" y="0"/>
                    </a:lnTo>
                    <a:lnTo>
                      <a:pt x="12" y="18"/>
                    </a:lnTo>
                    <a:lnTo>
                      <a:pt x="0" y="48"/>
                    </a:lnTo>
                    <a:lnTo>
                      <a:pt x="6" y="78"/>
                    </a:lnTo>
                    <a:lnTo>
                      <a:pt x="18" y="102"/>
                    </a:lnTo>
                    <a:lnTo>
                      <a:pt x="42" y="120"/>
                    </a:lnTo>
                    <a:lnTo>
                      <a:pt x="66" y="126"/>
                    </a:lnTo>
                    <a:lnTo>
                      <a:pt x="72" y="120"/>
                    </a:lnTo>
                    <a:lnTo>
                      <a:pt x="84" y="108"/>
                    </a:lnTo>
                    <a:lnTo>
                      <a:pt x="96" y="78"/>
                    </a:lnTo>
                    <a:lnTo>
                      <a:pt x="96" y="36"/>
                    </a:lnTo>
                    <a:lnTo>
                      <a:pt x="84" y="12"/>
                    </a:lnTo>
                    <a:close/>
                  </a:path>
                </a:pathLst>
              </a:custGeom>
              <a:solidFill>
                <a:srgbClr val="FAD28D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51" name="Freeform 1245">
                <a:extLst>
                  <a:ext uri="{FF2B5EF4-FFF2-40B4-BE49-F238E27FC236}">
                    <a16:creationId xmlns:a16="http://schemas.microsoft.com/office/drawing/2014/main" id="{B1F5FFD8-9D9B-1229-4D6C-0783212E72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9" y="1902"/>
                <a:ext cx="119" cy="30"/>
              </a:xfrm>
              <a:custGeom>
                <a:avLst/>
                <a:gdLst>
                  <a:gd name="T0" fmla="*/ 119 w 119"/>
                  <a:gd name="T1" fmla="*/ 6 h 30"/>
                  <a:gd name="T2" fmla="*/ 113 w 119"/>
                  <a:gd name="T3" fmla="*/ 6 h 30"/>
                  <a:gd name="T4" fmla="*/ 101 w 119"/>
                  <a:gd name="T5" fmla="*/ 6 h 30"/>
                  <a:gd name="T6" fmla="*/ 65 w 119"/>
                  <a:gd name="T7" fmla="*/ 0 h 30"/>
                  <a:gd name="T8" fmla="*/ 30 w 119"/>
                  <a:gd name="T9" fmla="*/ 6 h 30"/>
                  <a:gd name="T10" fmla="*/ 12 w 119"/>
                  <a:gd name="T11" fmla="*/ 12 h 30"/>
                  <a:gd name="T12" fmla="*/ 0 w 119"/>
                  <a:gd name="T13" fmla="*/ 30 h 30"/>
                  <a:gd name="T14" fmla="*/ 119 w 119"/>
                  <a:gd name="T15" fmla="*/ 6 h 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9" h="30">
                    <a:moveTo>
                      <a:pt x="119" y="6"/>
                    </a:moveTo>
                    <a:lnTo>
                      <a:pt x="113" y="6"/>
                    </a:lnTo>
                    <a:lnTo>
                      <a:pt x="101" y="6"/>
                    </a:lnTo>
                    <a:lnTo>
                      <a:pt x="65" y="0"/>
                    </a:lnTo>
                    <a:lnTo>
                      <a:pt x="30" y="6"/>
                    </a:lnTo>
                    <a:lnTo>
                      <a:pt x="12" y="12"/>
                    </a:lnTo>
                    <a:lnTo>
                      <a:pt x="0" y="30"/>
                    </a:lnTo>
                    <a:lnTo>
                      <a:pt x="119" y="6"/>
                    </a:lnTo>
                    <a:close/>
                  </a:path>
                </a:pathLst>
              </a:custGeom>
              <a:solidFill>
                <a:srgbClr val="FAD28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52" name="Freeform 1246">
                <a:extLst>
                  <a:ext uri="{FF2B5EF4-FFF2-40B4-BE49-F238E27FC236}">
                    <a16:creationId xmlns:a16="http://schemas.microsoft.com/office/drawing/2014/main" id="{88BD8B4A-A3F9-4D39-C1AA-B9C1189C7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9" y="1902"/>
                <a:ext cx="119" cy="30"/>
              </a:xfrm>
              <a:custGeom>
                <a:avLst/>
                <a:gdLst>
                  <a:gd name="T0" fmla="*/ 119 w 119"/>
                  <a:gd name="T1" fmla="*/ 6 h 30"/>
                  <a:gd name="T2" fmla="*/ 113 w 119"/>
                  <a:gd name="T3" fmla="*/ 6 h 30"/>
                  <a:gd name="T4" fmla="*/ 101 w 119"/>
                  <a:gd name="T5" fmla="*/ 6 h 30"/>
                  <a:gd name="T6" fmla="*/ 65 w 119"/>
                  <a:gd name="T7" fmla="*/ 0 h 30"/>
                  <a:gd name="T8" fmla="*/ 30 w 119"/>
                  <a:gd name="T9" fmla="*/ 6 h 30"/>
                  <a:gd name="T10" fmla="*/ 12 w 119"/>
                  <a:gd name="T11" fmla="*/ 12 h 30"/>
                  <a:gd name="T12" fmla="*/ 0 w 119"/>
                  <a:gd name="T13" fmla="*/ 30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9" h="30">
                    <a:moveTo>
                      <a:pt x="119" y="6"/>
                    </a:moveTo>
                    <a:lnTo>
                      <a:pt x="113" y="6"/>
                    </a:lnTo>
                    <a:lnTo>
                      <a:pt x="101" y="6"/>
                    </a:lnTo>
                    <a:lnTo>
                      <a:pt x="65" y="0"/>
                    </a:lnTo>
                    <a:lnTo>
                      <a:pt x="30" y="6"/>
                    </a:lnTo>
                    <a:lnTo>
                      <a:pt x="12" y="12"/>
                    </a:lnTo>
                    <a:lnTo>
                      <a:pt x="0" y="30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53" name="Freeform 1247">
                <a:extLst>
                  <a:ext uri="{FF2B5EF4-FFF2-40B4-BE49-F238E27FC236}">
                    <a16:creationId xmlns:a16="http://schemas.microsoft.com/office/drawing/2014/main" id="{1DB5BB75-DDC4-4BDD-31F6-4FF0C5BEFB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1944"/>
                <a:ext cx="119" cy="24"/>
              </a:xfrm>
              <a:custGeom>
                <a:avLst/>
                <a:gdLst>
                  <a:gd name="T0" fmla="*/ 119 w 119"/>
                  <a:gd name="T1" fmla="*/ 12 h 24"/>
                  <a:gd name="T2" fmla="*/ 119 w 119"/>
                  <a:gd name="T3" fmla="*/ 12 h 24"/>
                  <a:gd name="T4" fmla="*/ 107 w 119"/>
                  <a:gd name="T5" fmla="*/ 6 h 24"/>
                  <a:gd name="T6" fmla="*/ 77 w 119"/>
                  <a:gd name="T7" fmla="*/ 0 h 24"/>
                  <a:gd name="T8" fmla="*/ 36 w 119"/>
                  <a:gd name="T9" fmla="*/ 6 h 24"/>
                  <a:gd name="T10" fmla="*/ 0 w 119"/>
                  <a:gd name="T11" fmla="*/ 24 h 24"/>
                  <a:gd name="T12" fmla="*/ 119 w 119"/>
                  <a:gd name="T13" fmla="*/ 12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19" h="24">
                    <a:moveTo>
                      <a:pt x="119" y="12"/>
                    </a:moveTo>
                    <a:lnTo>
                      <a:pt x="119" y="12"/>
                    </a:lnTo>
                    <a:lnTo>
                      <a:pt x="107" y="6"/>
                    </a:lnTo>
                    <a:lnTo>
                      <a:pt x="77" y="0"/>
                    </a:lnTo>
                    <a:lnTo>
                      <a:pt x="36" y="6"/>
                    </a:lnTo>
                    <a:lnTo>
                      <a:pt x="0" y="24"/>
                    </a:lnTo>
                    <a:lnTo>
                      <a:pt x="119" y="12"/>
                    </a:lnTo>
                    <a:close/>
                  </a:path>
                </a:pathLst>
              </a:custGeom>
              <a:solidFill>
                <a:srgbClr val="FAD28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54" name="Freeform 1248">
                <a:extLst>
                  <a:ext uri="{FF2B5EF4-FFF2-40B4-BE49-F238E27FC236}">
                    <a16:creationId xmlns:a16="http://schemas.microsoft.com/office/drawing/2014/main" id="{A6F34AEA-0A4A-459F-3E0D-4AF84ED47A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" y="1944"/>
                <a:ext cx="119" cy="24"/>
              </a:xfrm>
              <a:custGeom>
                <a:avLst/>
                <a:gdLst>
                  <a:gd name="T0" fmla="*/ 119 w 119"/>
                  <a:gd name="T1" fmla="*/ 12 h 24"/>
                  <a:gd name="T2" fmla="*/ 119 w 119"/>
                  <a:gd name="T3" fmla="*/ 12 h 24"/>
                  <a:gd name="T4" fmla="*/ 107 w 119"/>
                  <a:gd name="T5" fmla="*/ 6 h 24"/>
                  <a:gd name="T6" fmla="*/ 77 w 119"/>
                  <a:gd name="T7" fmla="*/ 0 h 24"/>
                  <a:gd name="T8" fmla="*/ 36 w 119"/>
                  <a:gd name="T9" fmla="*/ 6 h 24"/>
                  <a:gd name="T10" fmla="*/ 0 w 119"/>
                  <a:gd name="T11" fmla="*/ 24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" h="24">
                    <a:moveTo>
                      <a:pt x="119" y="12"/>
                    </a:moveTo>
                    <a:lnTo>
                      <a:pt x="119" y="12"/>
                    </a:lnTo>
                    <a:lnTo>
                      <a:pt x="107" y="6"/>
                    </a:lnTo>
                    <a:lnTo>
                      <a:pt x="77" y="0"/>
                    </a:lnTo>
                    <a:lnTo>
                      <a:pt x="36" y="6"/>
                    </a:lnTo>
                    <a:lnTo>
                      <a:pt x="0" y="24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55" name="Freeform 1249">
                <a:extLst>
                  <a:ext uri="{FF2B5EF4-FFF2-40B4-BE49-F238E27FC236}">
                    <a16:creationId xmlns:a16="http://schemas.microsoft.com/office/drawing/2014/main" id="{E395F8B0-46CE-0136-2367-FE351F3AA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1992"/>
                <a:ext cx="143" cy="24"/>
              </a:xfrm>
              <a:custGeom>
                <a:avLst/>
                <a:gdLst>
                  <a:gd name="T0" fmla="*/ 143 w 143"/>
                  <a:gd name="T1" fmla="*/ 6 h 24"/>
                  <a:gd name="T2" fmla="*/ 143 w 143"/>
                  <a:gd name="T3" fmla="*/ 6 h 24"/>
                  <a:gd name="T4" fmla="*/ 131 w 143"/>
                  <a:gd name="T5" fmla="*/ 6 h 24"/>
                  <a:gd name="T6" fmla="*/ 89 w 143"/>
                  <a:gd name="T7" fmla="*/ 0 h 24"/>
                  <a:gd name="T8" fmla="*/ 42 w 143"/>
                  <a:gd name="T9" fmla="*/ 0 h 24"/>
                  <a:gd name="T10" fmla="*/ 18 w 143"/>
                  <a:gd name="T11" fmla="*/ 6 h 24"/>
                  <a:gd name="T12" fmla="*/ 0 w 143"/>
                  <a:gd name="T13" fmla="*/ 24 h 24"/>
                  <a:gd name="T14" fmla="*/ 143 w 143"/>
                  <a:gd name="T15" fmla="*/ 6 h 2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43" h="24">
                    <a:moveTo>
                      <a:pt x="143" y="6"/>
                    </a:moveTo>
                    <a:lnTo>
                      <a:pt x="143" y="6"/>
                    </a:lnTo>
                    <a:lnTo>
                      <a:pt x="131" y="6"/>
                    </a:lnTo>
                    <a:lnTo>
                      <a:pt x="89" y="0"/>
                    </a:lnTo>
                    <a:lnTo>
                      <a:pt x="42" y="0"/>
                    </a:lnTo>
                    <a:lnTo>
                      <a:pt x="18" y="6"/>
                    </a:lnTo>
                    <a:lnTo>
                      <a:pt x="0" y="24"/>
                    </a:lnTo>
                    <a:lnTo>
                      <a:pt x="143" y="6"/>
                    </a:lnTo>
                    <a:close/>
                  </a:path>
                </a:pathLst>
              </a:custGeom>
              <a:solidFill>
                <a:srgbClr val="FAD28D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56" name="Freeform 1250">
                <a:extLst>
                  <a:ext uri="{FF2B5EF4-FFF2-40B4-BE49-F238E27FC236}">
                    <a16:creationId xmlns:a16="http://schemas.microsoft.com/office/drawing/2014/main" id="{61357401-F822-89C4-43EE-DD54E0744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3" y="1992"/>
                <a:ext cx="143" cy="24"/>
              </a:xfrm>
              <a:custGeom>
                <a:avLst/>
                <a:gdLst>
                  <a:gd name="T0" fmla="*/ 143 w 143"/>
                  <a:gd name="T1" fmla="*/ 6 h 24"/>
                  <a:gd name="T2" fmla="*/ 143 w 143"/>
                  <a:gd name="T3" fmla="*/ 6 h 24"/>
                  <a:gd name="T4" fmla="*/ 131 w 143"/>
                  <a:gd name="T5" fmla="*/ 6 h 24"/>
                  <a:gd name="T6" fmla="*/ 89 w 143"/>
                  <a:gd name="T7" fmla="*/ 0 h 24"/>
                  <a:gd name="T8" fmla="*/ 42 w 143"/>
                  <a:gd name="T9" fmla="*/ 0 h 24"/>
                  <a:gd name="T10" fmla="*/ 18 w 143"/>
                  <a:gd name="T11" fmla="*/ 6 h 24"/>
                  <a:gd name="T12" fmla="*/ 0 w 143"/>
                  <a:gd name="T13" fmla="*/ 2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3" h="24">
                    <a:moveTo>
                      <a:pt x="143" y="6"/>
                    </a:moveTo>
                    <a:lnTo>
                      <a:pt x="143" y="6"/>
                    </a:lnTo>
                    <a:lnTo>
                      <a:pt x="131" y="6"/>
                    </a:lnTo>
                    <a:lnTo>
                      <a:pt x="89" y="0"/>
                    </a:lnTo>
                    <a:lnTo>
                      <a:pt x="42" y="0"/>
                    </a:lnTo>
                    <a:lnTo>
                      <a:pt x="18" y="6"/>
                    </a:lnTo>
                    <a:lnTo>
                      <a:pt x="0" y="24"/>
                    </a:lnTo>
                  </a:path>
                </a:pathLst>
              </a:custGeom>
              <a:noFill/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57" name="Freeform 1251">
                <a:extLst>
                  <a:ext uri="{FF2B5EF4-FFF2-40B4-BE49-F238E27FC236}">
                    <a16:creationId xmlns:a16="http://schemas.microsoft.com/office/drawing/2014/main" id="{CC27EF23-01A7-F351-783C-1351FDD544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3" y="1842"/>
                <a:ext cx="167" cy="90"/>
              </a:xfrm>
              <a:custGeom>
                <a:avLst/>
                <a:gdLst>
                  <a:gd name="T0" fmla="*/ 167 w 167"/>
                  <a:gd name="T1" fmla="*/ 0 h 90"/>
                  <a:gd name="T2" fmla="*/ 161 w 167"/>
                  <a:gd name="T3" fmla="*/ 0 h 90"/>
                  <a:gd name="T4" fmla="*/ 150 w 167"/>
                  <a:gd name="T5" fmla="*/ 0 h 90"/>
                  <a:gd name="T6" fmla="*/ 96 w 167"/>
                  <a:gd name="T7" fmla="*/ 0 h 90"/>
                  <a:gd name="T8" fmla="*/ 42 w 167"/>
                  <a:gd name="T9" fmla="*/ 6 h 90"/>
                  <a:gd name="T10" fmla="*/ 18 w 167"/>
                  <a:gd name="T11" fmla="*/ 0 h 90"/>
                  <a:gd name="T12" fmla="*/ 0 w 167"/>
                  <a:gd name="T13" fmla="*/ 0 h 90"/>
                  <a:gd name="T14" fmla="*/ 6 w 167"/>
                  <a:gd name="T15" fmla="*/ 6 h 90"/>
                  <a:gd name="T16" fmla="*/ 12 w 167"/>
                  <a:gd name="T17" fmla="*/ 12 h 90"/>
                  <a:gd name="T18" fmla="*/ 42 w 167"/>
                  <a:gd name="T19" fmla="*/ 48 h 90"/>
                  <a:gd name="T20" fmla="*/ 84 w 167"/>
                  <a:gd name="T21" fmla="*/ 72 h 90"/>
                  <a:gd name="T22" fmla="*/ 114 w 167"/>
                  <a:gd name="T23" fmla="*/ 84 h 90"/>
                  <a:gd name="T24" fmla="*/ 144 w 167"/>
                  <a:gd name="T25" fmla="*/ 90 h 90"/>
                  <a:gd name="T26" fmla="*/ 150 w 167"/>
                  <a:gd name="T27" fmla="*/ 84 h 90"/>
                  <a:gd name="T28" fmla="*/ 155 w 167"/>
                  <a:gd name="T29" fmla="*/ 72 h 90"/>
                  <a:gd name="T30" fmla="*/ 161 w 167"/>
                  <a:gd name="T31" fmla="*/ 48 h 90"/>
                  <a:gd name="T32" fmla="*/ 167 w 167"/>
                  <a:gd name="T33" fmla="*/ 12 h 90"/>
                  <a:gd name="T34" fmla="*/ 167 w 167"/>
                  <a:gd name="T35" fmla="*/ 6 h 90"/>
                  <a:gd name="T36" fmla="*/ 167 w 167"/>
                  <a:gd name="T37" fmla="*/ 0 h 90"/>
                  <a:gd name="T38" fmla="*/ 167 w 167"/>
                  <a:gd name="T39" fmla="*/ 0 h 9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67" h="90">
                    <a:moveTo>
                      <a:pt x="167" y="0"/>
                    </a:moveTo>
                    <a:lnTo>
                      <a:pt x="161" y="0"/>
                    </a:lnTo>
                    <a:lnTo>
                      <a:pt x="150" y="0"/>
                    </a:lnTo>
                    <a:lnTo>
                      <a:pt x="96" y="0"/>
                    </a:lnTo>
                    <a:lnTo>
                      <a:pt x="42" y="6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12" y="12"/>
                    </a:lnTo>
                    <a:lnTo>
                      <a:pt x="42" y="48"/>
                    </a:lnTo>
                    <a:lnTo>
                      <a:pt x="84" y="72"/>
                    </a:lnTo>
                    <a:lnTo>
                      <a:pt x="114" y="84"/>
                    </a:lnTo>
                    <a:lnTo>
                      <a:pt x="144" y="90"/>
                    </a:lnTo>
                    <a:lnTo>
                      <a:pt x="150" y="84"/>
                    </a:lnTo>
                    <a:lnTo>
                      <a:pt x="155" y="72"/>
                    </a:lnTo>
                    <a:lnTo>
                      <a:pt x="161" y="48"/>
                    </a:lnTo>
                    <a:lnTo>
                      <a:pt x="167" y="12"/>
                    </a:lnTo>
                    <a:lnTo>
                      <a:pt x="167" y="6"/>
                    </a:lnTo>
                    <a:lnTo>
                      <a:pt x="167" y="0"/>
                    </a:lnTo>
                    <a:close/>
                  </a:path>
                </a:pathLst>
              </a:custGeom>
              <a:solidFill>
                <a:srgbClr val="FFCCCC"/>
              </a:solidFill>
              <a:ln w="3175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3277" name="AutoShape 1252">
              <a:extLst>
                <a:ext uri="{FF2B5EF4-FFF2-40B4-BE49-F238E27FC236}">
                  <a16:creationId xmlns:a16="http://schemas.microsoft.com/office/drawing/2014/main" id="{E748B116-D06B-0447-BB6E-6584538F9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2723"/>
              <a:ext cx="1187" cy="480"/>
            </a:xfrm>
            <a:prstGeom prst="wedgeRoundRectCallout">
              <a:avLst>
                <a:gd name="adj1" fmla="val -69375"/>
                <a:gd name="adj2" fmla="val 35000"/>
                <a:gd name="adj3" fmla="val 16667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b="1">
                  <a:latin typeface="Meiryo UI" panose="020B0604030504040204" pitchFamily="50" charset="-128"/>
                  <a:ea typeface="Meiryo UI" panose="020B0604030504040204" pitchFamily="50" charset="-128"/>
                </a:rPr>
                <a:t>より早く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000" b="1">
                  <a:latin typeface="Meiryo UI" panose="020B0604030504040204" pitchFamily="50" charset="-128"/>
                  <a:ea typeface="Meiryo UI" panose="020B0604030504040204" pitchFamily="50" charset="-128"/>
                </a:rPr>
                <a:t>お届けしよう</a:t>
              </a:r>
            </a:p>
          </p:txBody>
        </p: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55E1CAA5-641C-B43E-BFDC-607571FEF5F1}"/>
              </a:ext>
            </a:extLst>
          </p:cNvPr>
          <p:cNvGraphicFramePr>
            <a:graphicFrameLocks noGrp="1"/>
          </p:cNvGraphicFramePr>
          <p:nvPr/>
        </p:nvGraphicFramePr>
        <p:xfrm>
          <a:off x="250825" y="2133600"/>
          <a:ext cx="8610600" cy="146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90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47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522"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51" marR="91451" marT="45611" marB="4561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課題達成型ＱＣストーリー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が目指していない事例</a:t>
                      </a:r>
                      <a:endParaRPr kumimoji="1" lang="ja-JP" altLang="en-US" sz="18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51" marR="91451" marT="45611" marB="4561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：思い付きのアイデアだけでできるから</a:t>
                      </a:r>
                      <a:endParaRPr kumimoji="1" lang="ja-JP" altLang="en-US" sz="18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51" marR="91451" marT="45611" marB="4561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522">
                <a:tc vMerge="1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：数値データを取らなくてもできる</a:t>
                      </a:r>
                      <a:endParaRPr kumimoji="1" lang="ja-JP" altLang="en-US" sz="18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51" marR="91451" marT="45611" marB="4561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522">
                <a:tc vMerge="1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：原因究明が面倒だから</a:t>
                      </a:r>
                      <a:endParaRPr kumimoji="1" lang="ja-JP" altLang="en-US" sz="18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91451" marR="91451" marT="45611" marB="4561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522">
                <a:tc vMerge="1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：上司から与えられたテーマだから</a:t>
                      </a:r>
                    </a:p>
                  </a:txBody>
                  <a:tcPr marL="91451" marR="91451" marT="45611" marB="45611" anchor="ctr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4290" name="角丸四角形 10">
            <a:extLst>
              <a:ext uri="{FF2B5EF4-FFF2-40B4-BE49-F238E27FC236}">
                <a16:creationId xmlns:a16="http://schemas.microsoft.com/office/drawing/2014/main" id="{BECF1DE7-64EF-F510-CCAF-70FE803640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133600"/>
            <a:ext cx="8594725" cy="1512888"/>
          </a:xfrm>
          <a:prstGeom prst="roundRect">
            <a:avLst>
              <a:gd name="adj" fmla="val 6866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4000" b="1">
              <a:solidFill>
                <a:srgbClr val="8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4291" name="テキスト ボックス 3">
            <a:extLst>
              <a:ext uri="{FF2B5EF4-FFF2-40B4-BE49-F238E27FC236}">
                <a16:creationId xmlns:a16="http://schemas.microsoft.com/office/drawing/2014/main" id="{2957E556-62E9-4DC3-3CC4-DAE97276D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" y="658813"/>
            <a:ext cx="8805863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　課題達成型ＱＣストーリーを</a:t>
            </a:r>
            <a:r>
              <a:rPr lang="ja-JP" altLang="en-US" sz="22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安易に使うと想定した効果が得られなかったり、真因にたどりつけず的外れな対策を講じてしまう</a:t>
            </a: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など、メリットを活かすことができません。また、これまでの活用事例を見ますと、以下の理由などから「課題達成で取り組みました」という事例も多く見られます。</a:t>
            </a:r>
          </a:p>
        </p:txBody>
      </p:sp>
      <p:sp>
        <p:nvSpPr>
          <p:cNvPr id="54292" name="テキスト ボックス 5">
            <a:extLst>
              <a:ext uri="{FF2B5EF4-FFF2-40B4-BE49-F238E27FC236}">
                <a16:creationId xmlns:a16="http://schemas.microsoft.com/office/drawing/2014/main" id="{7D72EA55-DA37-8504-18F7-3C31B2D914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15888"/>
            <a:ext cx="5616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800" b="1">
                <a:latin typeface="Meiryo UI" panose="020B0604030504040204" pitchFamily="50" charset="-128"/>
                <a:ea typeface="Meiryo UI" panose="020B0604030504040204" pitchFamily="50" charset="-128"/>
              </a:rPr>
              <a:t>Ⅲ</a:t>
            </a:r>
            <a:r>
              <a:rPr lang="ja-JP" altLang="en-US" sz="2800" b="1">
                <a:latin typeface="Meiryo UI" panose="020B0604030504040204" pitchFamily="50" charset="-128"/>
                <a:ea typeface="Meiryo UI" panose="020B0604030504040204" pitchFamily="50" charset="-128"/>
              </a:rPr>
              <a:t>．適用手順の使い分けの注意</a:t>
            </a:r>
            <a:endParaRPr lang="en-US" altLang="ja-JP" sz="2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4293" name="テキスト ボックス 6">
            <a:extLst>
              <a:ext uri="{FF2B5EF4-FFF2-40B4-BE49-F238E27FC236}">
                <a16:creationId xmlns:a16="http://schemas.microsoft.com/office/drawing/2014/main" id="{53543D98-4D4E-6AC1-A207-ABB2376A35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225" y="3789363"/>
            <a:ext cx="8688388" cy="795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200" b="1" u="sng">
                <a:latin typeface="Meiryo UI" panose="020B0604030504040204" pitchFamily="50" charset="-128"/>
                <a:ea typeface="Meiryo UI" panose="020B0604030504040204" pitchFamily="50" charset="-128"/>
              </a:rPr>
              <a:t>課題達成型ＱＣストーリー</a:t>
            </a: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の目指していることは、</a:t>
            </a:r>
            <a:r>
              <a:rPr lang="ja-JP" altLang="en-US" sz="2200" b="1" u="sng">
                <a:latin typeface="Meiryo UI" panose="020B0604030504040204" pitchFamily="50" charset="-128"/>
                <a:ea typeface="Meiryo UI" panose="020B0604030504040204" pitchFamily="50" charset="-128"/>
              </a:rPr>
              <a:t>現状の水準に比べて、</a:t>
            </a:r>
          </a:p>
          <a:p>
            <a:pPr>
              <a:spcBef>
                <a:spcPts val="200"/>
              </a:spcBef>
              <a:buFontTx/>
              <a:buNone/>
            </a:pPr>
            <a:r>
              <a:rPr lang="ja-JP" altLang="en-US" sz="2200" b="1" u="sng">
                <a:latin typeface="Meiryo UI" panose="020B0604030504040204" pitchFamily="50" charset="-128"/>
                <a:ea typeface="Meiryo UI" panose="020B0604030504040204" pitchFamily="50" charset="-128"/>
              </a:rPr>
              <a:t>大幅な水準の向上であり、新しい仕事における目標の達成</a:t>
            </a: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です。</a:t>
            </a:r>
          </a:p>
        </p:txBody>
      </p:sp>
      <p:sp>
        <p:nvSpPr>
          <p:cNvPr id="54294" name="テキスト ボックス 7">
            <a:extLst>
              <a:ext uri="{FF2B5EF4-FFF2-40B4-BE49-F238E27FC236}">
                <a16:creationId xmlns:a16="http://schemas.microsoft.com/office/drawing/2014/main" id="{09A7B4CA-6B56-A64F-F817-FED717FEB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225" y="4625975"/>
            <a:ext cx="8569325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　課題達成型ＱＣストーリーは、十分に固有技術を駆使し、</a:t>
            </a:r>
            <a:r>
              <a:rPr lang="ja-JP" altLang="en-US" sz="22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問題解決型ＱＣストーリーで実績をもっているＱＣサークルが活用することで、より成果を上げる</a:t>
            </a: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ことができると思います。</a:t>
            </a:r>
          </a:p>
        </p:txBody>
      </p:sp>
      <p:sp>
        <p:nvSpPr>
          <p:cNvPr id="54295" name="テキスト ボックス 8">
            <a:extLst>
              <a:ext uri="{FF2B5EF4-FFF2-40B4-BE49-F238E27FC236}">
                <a16:creationId xmlns:a16="http://schemas.microsoft.com/office/drawing/2014/main" id="{2A7FD31F-494E-46BF-B74F-866A693D60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225" y="5827713"/>
            <a:ext cx="85693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　課題達成型ＱＣストーリーは、問題解決型ＱＣストーリーにとって変わるものではありません。問題解決に適した手順を選択しましょう。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utoShape 3">
            <a:extLst>
              <a:ext uri="{FF2B5EF4-FFF2-40B4-BE49-F238E27FC236}">
                <a16:creationId xmlns:a16="http://schemas.microsoft.com/office/drawing/2014/main" id="{25A4B9A9-289A-E63D-EAE5-541F03A64616}"/>
              </a:ext>
            </a:extLst>
          </p:cNvPr>
          <p:cNvSpPr>
            <a:spLocks noChangeArrowheads="1"/>
          </p:cNvSpPr>
          <p:nvPr/>
        </p:nvSpPr>
        <p:spPr bwMode="auto">
          <a:xfrm rot="10800000" flipH="1">
            <a:off x="6443663" y="1628775"/>
            <a:ext cx="865187" cy="576263"/>
          </a:xfrm>
          <a:prstGeom prst="bentUpArrow">
            <a:avLst>
              <a:gd name="adj1" fmla="val 25000"/>
              <a:gd name="adj2" fmla="val 34505"/>
              <a:gd name="adj3" fmla="val 27775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defRPr/>
            </a:pPr>
            <a:endParaRPr lang="ja-JP" altLang="en-US" sz="2200" b="1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1" name="AutoShape 3">
            <a:extLst>
              <a:ext uri="{FF2B5EF4-FFF2-40B4-BE49-F238E27FC236}">
                <a16:creationId xmlns:a16="http://schemas.microsoft.com/office/drawing/2014/main" id="{AECD4251-DC4A-7D09-CDCC-14190ACFAA7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1835150" y="1628775"/>
            <a:ext cx="865188" cy="576263"/>
          </a:xfrm>
          <a:prstGeom prst="bentUpArrow">
            <a:avLst>
              <a:gd name="adj1" fmla="val 25000"/>
              <a:gd name="adj2" fmla="val 34505"/>
              <a:gd name="adj3" fmla="val 27775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defRPr/>
            </a:pPr>
            <a:endParaRPr lang="ja-JP" altLang="en-US" sz="2200" b="1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5300" name="テキスト ボックス 93">
            <a:extLst>
              <a:ext uri="{FF2B5EF4-FFF2-40B4-BE49-F238E27FC236}">
                <a16:creationId xmlns:a16="http://schemas.microsoft.com/office/drawing/2014/main" id="{044A90A8-DD7F-005D-A1DC-261265770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849313"/>
            <a:ext cx="29162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問題解決型</a:t>
            </a:r>
            <a:b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ＱＣストーリー</a:t>
            </a:r>
          </a:p>
        </p:txBody>
      </p:sp>
      <p:sp>
        <p:nvSpPr>
          <p:cNvPr id="55301" name="Rectangle 11">
            <a:extLst>
              <a:ext uri="{FF2B5EF4-FFF2-40B4-BE49-F238E27FC236}">
                <a16:creationId xmlns:a16="http://schemas.microsoft.com/office/drawing/2014/main" id="{874EBDBC-6971-D65A-869B-74925753C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2205038"/>
            <a:ext cx="35274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現状の把握と目標の設定</a:t>
            </a:r>
          </a:p>
        </p:txBody>
      </p:sp>
      <p:sp>
        <p:nvSpPr>
          <p:cNvPr id="55302" name="Rectangle 12">
            <a:extLst>
              <a:ext uri="{FF2B5EF4-FFF2-40B4-BE49-F238E27FC236}">
                <a16:creationId xmlns:a16="http://schemas.microsoft.com/office/drawing/2014/main" id="{67D42EFB-29D2-5652-BB5B-F87E02F874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2925763"/>
            <a:ext cx="35274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要因の解析</a:t>
            </a:r>
          </a:p>
        </p:txBody>
      </p:sp>
      <p:sp>
        <p:nvSpPr>
          <p:cNvPr id="55303" name="Rectangle 13">
            <a:extLst>
              <a:ext uri="{FF2B5EF4-FFF2-40B4-BE49-F238E27FC236}">
                <a16:creationId xmlns:a16="http://schemas.microsoft.com/office/drawing/2014/main" id="{64D14C9F-9F9B-D78D-39AA-05884B579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3644900"/>
            <a:ext cx="3527425" cy="431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対策の立案</a:t>
            </a:r>
          </a:p>
        </p:txBody>
      </p:sp>
      <p:sp>
        <p:nvSpPr>
          <p:cNvPr id="55304" name="Rectangle 5">
            <a:extLst>
              <a:ext uri="{FF2B5EF4-FFF2-40B4-BE49-F238E27FC236}">
                <a16:creationId xmlns:a16="http://schemas.microsoft.com/office/drawing/2014/main" id="{EB0CA197-6915-A8EA-CF06-CFB6C0C7AF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205038"/>
            <a:ext cx="3384550" cy="431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攻め所と目標の設定</a:t>
            </a:r>
          </a:p>
        </p:txBody>
      </p:sp>
      <p:sp>
        <p:nvSpPr>
          <p:cNvPr id="55305" name="Rectangle 6">
            <a:extLst>
              <a:ext uri="{FF2B5EF4-FFF2-40B4-BE49-F238E27FC236}">
                <a16:creationId xmlns:a16="http://schemas.microsoft.com/office/drawing/2014/main" id="{349FA101-4676-99AF-8965-D84FD90447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617913"/>
            <a:ext cx="3384550" cy="431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成功シナリオの追究</a:t>
            </a:r>
          </a:p>
        </p:txBody>
      </p:sp>
      <p:sp>
        <p:nvSpPr>
          <p:cNvPr id="55306" name="Rectangle 8">
            <a:extLst>
              <a:ext uri="{FF2B5EF4-FFF2-40B4-BE49-F238E27FC236}">
                <a16:creationId xmlns:a16="http://schemas.microsoft.com/office/drawing/2014/main" id="{FA6508DF-8F80-7A2D-187D-FDDCFAE646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5661025"/>
            <a:ext cx="2808288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標準化と管理の定着</a:t>
            </a:r>
          </a:p>
        </p:txBody>
      </p:sp>
      <p:sp>
        <p:nvSpPr>
          <p:cNvPr id="55307" name="Rectangle 10">
            <a:extLst>
              <a:ext uri="{FF2B5EF4-FFF2-40B4-BE49-F238E27FC236}">
                <a16:creationId xmlns:a16="http://schemas.microsoft.com/office/drawing/2014/main" id="{42C57BB6-C567-AA7E-4475-23267F65C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6308725"/>
            <a:ext cx="2808288" cy="433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反省と今後の対応</a:t>
            </a:r>
          </a:p>
        </p:txBody>
      </p:sp>
      <p:sp>
        <p:nvSpPr>
          <p:cNvPr id="55308" name="Rectangle 13">
            <a:extLst>
              <a:ext uri="{FF2B5EF4-FFF2-40B4-BE49-F238E27FC236}">
                <a16:creationId xmlns:a16="http://schemas.microsoft.com/office/drawing/2014/main" id="{FBB871A8-2487-25B1-99DF-2975C9013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925763"/>
            <a:ext cx="3384550" cy="431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方策の立案</a:t>
            </a:r>
          </a:p>
        </p:txBody>
      </p:sp>
      <p:sp>
        <p:nvSpPr>
          <p:cNvPr id="55309" name="テキスト ボックス 90">
            <a:extLst>
              <a:ext uri="{FF2B5EF4-FFF2-40B4-BE49-F238E27FC236}">
                <a16:creationId xmlns:a16="http://schemas.microsoft.com/office/drawing/2014/main" id="{E408F622-75F1-9843-F280-C926ED36D8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836613"/>
            <a:ext cx="29162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課題達成型</a:t>
            </a:r>
            <a:b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ＱＣストーリー</a:t>
            </a:r>
          </a:p>
        </p:txBody>
      </p:sp>
      <p:sp>
        <p:nvSpPr>
          <p:cNvPr id="55310" name="AutoShape 9">
            <a:extLst>
              <a:ext uri="{FF2B5EF4-FFF2-40B4-BE49-F238E27FC236}">
                <a16:creationId xmlns:a16="http://schemas.microsoft.com/office/drawing/2014/main" id="{5B1F662C-71D8-5AB0-8E1E-E101870D9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6425" y="2636838"/>
            <a:ext cx="381000" cy="225425"/>
          </a:xfrm>
          <a:prstGeom prst="downArrow">
            <a:avLst>
              <a:gd name="adj1" fmla="val 33333"/>
              <a:gd name="adj2" fmla="val 57884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311" name="AutoShape 9">
            <a:extLst>
              <a:ext uri="{FF2B5EF4-FFF2-40B4-BE49-F238E27FC236}">
                <a16:creationId xmlns:a16="http://schemas.microsoft.com/office/drawing/2014/main" id="{13ABC613-718D-D24D-DF01-5F8CAFB5A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7538" y="3357563"/>
            <a:ext cx="381000" cy="225425"/>
          </a:xfrm>
          <a:prstGeom prst="downArrow">
            <a:avLst>
              <a:gd name="adj1" fmla="val 33333"/>
              <a:gd name="adj2" fmla="val 57884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312" name="AutoShape 9">
            <a:extLst>
              <a:ext uri="{FF2B5EF4-FFF2-40B4-BE49-F238E27FC236}">
                <a16:creationId xmlns:a16="http://schemas.microsoft.com/office/drawing/2014/main" id="{B39CD8A4-1DDB-1C79-AB43-3C55B7548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1188" y="4076700"/>
            <a:ext cx="381000" cy="225425"/>
          </a:xfrm>
          <a:prstGeom prst="downArrow">
            <a:avLst>
              <a:gd name="adj1" fmla="val 33333"/>
              <a:gd name="adj2" fmla="val 57884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313" name="AutoShape 9">
            <a:extLst>
              <a:ext uri="{FF2B5EF4-FFF2-40B4-BE49-F238E27FC236}">
                <a16:creationId xmlns:a16="http://schemas.microsoft.com/office/drawing/2014/main" id="{7AB45BE5-6968-53E8-F81C-0F1235849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2636838"/>
            <a:ext cx="381000" cy="225425"/>
          </a:xfrm>
          <a:prstGeom prst="downArrow">
            <a:avLst>
              <a:gd name="adj1" fmla="val 33333"/>
              <a:gd name="adj2" fmla="val 57884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314" name="AutoShape 9">
            <a:extLst>
              <a:ext uri="{FF2B5EF4-FFF2-40B4-BE49-F238E27FC236}">
                <a16:creationId xmlns:a16="http://schemas.microsoft.com/office/drawing/2014/main" id="{8E7E4331-8008-116A-817D-1F30F4B68D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3348038"/>
            <a:ext cx="381000" cy="225425"/>
          </a:xfrm>
          <a:prstGeom prst="downArrow">
            <a:avLst>
              <a:gd name="adj1" fmla="val 33333"/>
              <a:gd name="adj2" fmla="val 57884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315" name="AutoShape 9">
            <a:extLst>
              <a:ext uri="{FF2B5EF4-FFF2-40B4-BE49-F238E27FC236}">
                <a16:creationId xmlns:a16="http://schemas.microsoft.com/office/drawing/2014/main" id="{F8AF7D74-6688-1877-2811-34644174E0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4076700"/>
            <a:ext cx="381000" cy="225425"/>
          </a:xfrm>
          <a:prstGeom prst="downArrow">
            <a:avLst>
              <a:gd name="adj1" fmla="val 33333"/>
              <a:gd name="adj2" fmla="val 57884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316" name="AutoShape 9">
            <a:extLst>
              <a:ext uri="{FF2B5EF4-FFF2-40B4-BE49-F238E27FC236}">
                <a16:creationId xmlns:a16="http://schemas.microsoft.com/office/drawing/2014/main" id="{3E164F3F-AC9A-FD50-DD24-DD28977FB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1975" y="1114425"/>
            <a:ext cx="381000" cy="227013"/>
          </a:xfrm>
          <a:prstGeom prst="downArrow">
            <a:avLst>
              <a:gd name="adj1" fmla="val 33333"/>
              <a:gd name="adj2" fmla="val 57884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317" name="AutoShape 9">
            <a:extLst>
              <a:ext uri="{FF2B5EF4-FFF2-40B4-BE49-F238E27FC236}">
                <a16:creationId xmlns:a16="http://schemas.microsoft.com/office/drawing/2014/main" id="{857CE185-D3B5-D938-0CC4-FF99A19F7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000" y="5462588"/>
            <a:ext cx="381000" cy="225425"/>
          </a:xfrm>
          <a:prstGeom prst="downArrow">
            <a:avLst>
              <a:gd name="adj1" fmla="val 33333"/>
              <a:gd name="adj2" fmla="val 57884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318" name="AutoShape 9">
            <a:extLst>
              <a:ext uri="{FF2B5EF4-FFF2-40B4-BE49-F238E27FC236}">
                <a16:creationId xmlns:a16="http://schemas.microsoft.com/office/drawing/2014/main" id="{3DEB9308-5054-8833-02A5-0CB49C685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000" y="6092825"/>
            <a:ext cx="381000" cy="225425"/>
          </a:xfrm>
          <a:prstGeom prst="downArrow">
            <a:avLst>
              <a:gd name="adj1" fmla="val 33333"/>
              <a:gd name="adj2" fmla="val 57884"/>
            </a:avLst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319" name="Rectangle 4">
            <a:extLst>
              <a:ext uri="{FF2B5EF4-FFF2-40B4-BE49-F238E27FC236}">
                <a16:creationId xmlns:a16="http://schemas.microsoft.com/office/drawing/2014/main" id="{8796F689-F451-8056-435D-CA0611FD8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657225"/>
            <a:ext cx="3400425" cy="4683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テーマの選定</a:t>
            </a:r>
          </a:p>
        </p:txBody>
      </p:sp>
      <p:sp>
        <p:nvSpPr>
          <p:cNvPr id="55320" name="Rectangle 4">
            <a:extLst>
              <a:ext uri="{FF2B5EF4-FFF2-40B4-BE49-F238E27FC236}">
                <a16:creationId xmlns:a16="http://schemas.microsoft.com/office/drawing/2014/main" id="{7CF27812-042F-FB99-AA3A-345F83084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1349375"/>
            <a:ext cx="3865562" cy="711200"/>
          </a:xfrm>
          <a:prstGeom prst="diamond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ＱＣストーリーの選定</a:t>
            </a:r>
          </a:p>
        </p:txBody>
      </p:sp>
      <p:sp>
        <p:nvSpPr>
          <p:cNvPr id="33" name="AutoShape 3">
            <a:extLst>
              <a:ext uri="{FF2B5EF4-FFF2-40B4-BE49-F238E27FC236}">
                <a16:creationId xmlns:a16="http://schemas.microsoft.com/office/drawing/2014/main" id="{E0BEAB35-A144-6DCE-44FF-0B6117602B99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6264275" y="4473576"/>
            <a:ext cx="719137" cy="1223962"/>
          </a:xfrm>
          <a:prstGeom prst="bentUpArrow">
            <a:avLst>
              <a:gd name="adj1" fmla="val 18386"/>
              <a:gd name="adj2" fmla="val 25245"/>
              <a:gd name="adj3" fmla="val 17523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defRPr/>
            </a:pPr>
            <a:endParaRPr lang="ja-JP" altLang="en-US" sz="2200" b="1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5322" name="Rectangle 14">
            <a:extLst>
              <a:ext uri="{FF2B5EF4-FFF2-40B4-BE49-F238E27FC236}">
                <a16:creationId xmlns:a16="http://schemas.microsoft.com/office/drawing/2014/main" id="{BC039169-164B-84EB-68EB-565AF653B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4329113"/>
            <a:ext cx="35274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対策の実施</a:t>
            </a:r>
          </a:p>
        </p:txBody>
      </p:sp>
      <p:sp>
        <p:nvSpPr>
          <p:cNvPr id="35" name="AutoShape 3">
            <a:extLst>
              <a:ext uri="{FF2B5EF4-FFF2-40B4-BE49-F238E27FC236}">
                <a16:creationId xmlns:a16="http://schemas.microsoft.com/office/drawing/2014/main" id="{FECD80BB-9442-6BB2-46B1-A623AC64CA73}"/>
              </a:ext>
            </a:extLst>
          </p:cNvPr>
          <p:cNvSpPr>
            <a:spLocks noChangeArrowheads="1"/>
          </p:cNvSpPr>
          <p:nvPr/>
        </p:nvSpPr>
        <p:spPr bwMode="auto">
          <a:xfrm rot="16200000" flipH="1" flipV="1">
            <a:off x="2231231" y="4472782"/>
            <a:ext cx="720725" cy="1223962"/>
          </a:xfrm>
          <a:prstGeom prst="bentUpArrow">
            <a:avLst>
              <a:gd name="adj1" fmla="val 18386"/>
              <a:gd name="adj2" fmla="val 25245"/>
              <a:gd name="adj3" fmla="val 17523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defRPr/>
            </a:pPr>
            <a:endParaRPr lang="ja-JP" altLang="en-US" sz="2200" b="1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5324" name="Rectangle 7">
            <a:extLst>
              <a:ext uri="{FF2B5EF4-FFF2-40B4-BE49-F238E27FC236}">
                <a16:creationId xmlns:a16="http://schemas.microsoft.com/office/drawing/2014/main" id="{4D4AB603-F4B0-5BFC-4B70-B4B4DC3E1B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4338638"/>
            <a:ext cx="3384550" cy="431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成功シナリオの実施</a:t>
            </a:r>
          </a:p>
        </p:txBody>
      </p:sp>
      <p:sp>
        <p:nvSpPr>
          <p:cNvPr id="55325" name="Rectangle 8">
            <a:extLst>
              <a:ext uri="{FF2B5EF4-FFF2-40B4-BE49-F238E27FC236}">
                <a16:creationId xmlns:a16="http://schemas.microsoft.com/office/drawing/2014/main" id="{A8DB0DC4-C4CF-5AC0-4DD4-7AFBB84DDC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5013325"/>
            <a:ext cx="2808288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効果の確認</a:t>
            </a:r>
          </a:p>
        </p:txBody>
      </p:sp>
      <p:sp>
        <p:nvSpPr>
          <p:cNvPr id="55326" name="テキスト ボックス 35">
            <a:extLst>
              <a:ext uri="{FF2B5EF4-FFF2-40B4-BE49-F238E27FC236}">
                <a16:creationId xmlns:a16="http://schemas.microsoft.com/office/drawing/2014/main" id="{BE573206-87A2-4554-50B3-791D35AC6B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15888"/>
            <a:ext cx="7564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800" b="1">
                <a:latin typeface="Meiryo UI" panose="020B0604030504040204" pitchFamily="50" charset="-128"/>
                <a:ea typeface="Meiryo UI" panose="020B0604030504040204" pitchFamily="50" charset="-128"/>
              </a:rPr>
              <a:t>Ⅳ</a:t>
            </a:r>
            <a:r>
              <a:rPr lang="ja-JP" altLang="en-US" sz="2800" b="1">
                <a:latin typeface="Meiryo UI" panose="020B0604030504040204" pitchFamily="50" charset="-128"/>
                <a:ea typeface="Meiryo UI" panose="020B0604030504040204" pitchFamily="50" charset="-128"/>
              </a:rPr>
              <a:t>．課題達成型ＱＣストーリーの手順とポイント</a:t>
            </a:r>
          </a:p>
        </p:txBody>
      </p:sp>
      <p:sp>
        <p:nvSpPr>
          <p:cNvPr id="55327" name="Text Box 29">
            <a:extLst>
              <a:ext uri="{FF2B5EF4-FFF2-40B4-BE49-F238E27FC236}">
                <a16:creationId xmlns:a16="http://schemas.microsoft.com/office/drawing/2014/main" id="{EA73002E-ECA6-F286-A22C-CD84BA3F58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5589588"/>
            <a:ext cx="2879725" cy="70802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問題解決型と対比して</a:t>
            </a:r>
            <a:br>
              <a:rPr lang="ja-JP" altLang="en-US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 大きく違う手順</a:t>
            </a:r>
          </a:p>
        </p:txBody>
      </p:sp>
      <p:sp>
        <p:nvSpPr>
          <p:cNvPr id="55328" name="Text Box 29">
            <a:extLst>
              <a:ext uri="{FF2B5EF4-FFF2-40B4-BE49-F238E27FC236}">
                <a16:creationId xmlns:a16="http://schemas.microsoft.com/office/drawing/2014/main" id="{CC492F0E-F8E1-FF48-F51C-570D958A6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924175"/>
            <a:ext cx="64770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endParaRPr lang="ja-JP" altLang="en-US" sz="2000" b="1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329" name="Text Box 29">
            <a:extLst>
              <a:ext uri="{FF2B5EF4-FFF2-40B4-BE49-F238E27FC236}">
                <a16:creationId xmlns:a16="http://schemas.microsoft.com/office/drawing/2014/main" id="{33FC90EA-43B2-E284-E337-FD4C96111D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205038"/>
            <a:ext cx="647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endParaRPr lang="ja-JP" altLang="en-US" sz="2000" b="1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5330" name="Text Box 29">
            <a:extLst>
              <a:ext uri="{FF2B5EF4-FFF2-40B4-BE49-F238E27FC236}">
                <a16:creationId xmlns:a16="http://schemas.microsoft.com/office/drawing/2014/main" id="{1A868B66-EBC8-A280-DBCF-33F45D6B1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644900"/>
            <a:ext cx="647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US" altLang="ja-JP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endParaRPr lang="ja-JP" altLang="en-US" sz="2000" b="1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C83AA93-556C-BDA2-5592-BC71B18761C6}"/>
              </a:ext>
            </a:extLst>
          </p:cNvPr>
          <p:cNvSpPr/>
          <p:nvPr/>
        </p:nvSpPr>
        <p:spPr>
          <a:xfrm>
            <a:off x="107950" y="5157788"/>
            <a:ext cx="8928100" cy="12239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1B977B2-EE50-BA95-5ACB-D34DE05EDA2F}"/>
              </a:ext>
            </a:extLst>
          </p:cNvPr>
          <p:cNvSpPr/>
          <p:nvPr/>
        </p:nvSpPr>
        <p:spPr>
          <a:xfrm>
            <a:off x="107950" y="3644900"/>
            <a:ext cx="8928100" cy="1223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4344E35-1BB1-0A0D-F5E1-6982C8FCC174}"/>
              </a:ext>
            </a:extLst>
          </p:cNvPr>
          <p:cNvSpPr/>
          <p:nvPr/>
        </p:nvSpPr>
        <p:spPr>
          <a:xfrm>
            <a:off x="107950" y="1773238"/>
            <a:ext cx="8928100" cy="15478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325" name="Rectangle 3">
            <a:extLst>
              <a:ext uri="{FF2B5EF4-FFF2-40B4-BE49-F238E27FC236}">
                <a16:creationId xmlns:a16="http://schemas.microsoft.com/office/drawing/2014/main" id="{AD7608B1-605B-5826-89EA-922981A003A9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250825" y="2016125"/>
            <a:ext cx="8713788" cy="4437063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20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①</a:t>
            </a:r>
            <a:r>
              <a:rPr lang="ja-JP" altLang="en-US" sz="20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攻め所をいかに明確化できるかで活動の成否が決まる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　　課題を分解し、ポイントとなる要素をいろいろ分析して、攻め所を明確にできるかどうかが課題達成全体の成否を左右する。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　　「攻め所と目標の設定」は、</a:t>
            </a:r>
            <a:r>
              <a:rPr lang="ja-JP" altLang="en-US" sz="20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最重要ステップ</a:t>
            </a: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である。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000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000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②発想の転換や創造的なアイデアが大きな成果を生み出す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　　新規の創造や現状打破が目的なだけに、攻め所に焦点を当てて、どれだけ発想豊かなアイデアが出せるかで、成功シナリオに到達できるかが決まる。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000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000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③粘り強い取り組みこそが成功シナリオを実現できる</a:t>
            </a:r>
            <a:endParaRPr lang="en-US" altLang="ja-JP" sz="2000" b="1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　　効果の大きな方策の障害・副作用を粘り強く排除しないと、成功シナリオに到達できなくなる。</a:t>
            </a:r>
          </a:p>
        </p:txBody>
      </p:sp>
      <p:sp>
        <p:nvSpPr>
          <p:cNvPr id="56326" name="テキスト ボックス 4">
            <a:extLst>
              <a:ext uri="{FF2B5EF4-FFF2-40B4-BE49-F238E27FC236}">
                <a16:creationId xmlns:a16="http://schemas.microsoft.com/office/drawing/2014/main" id="{D0918E1E-2393-7C73-8958-48A85EE3E9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15888"/>
            <a:ext cx="4464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800" b="1">
                <a:latin typeface="Meiryo UI" panose="020B0604030504040204" pitchFamily="50" charset="-128"/>
                <a:ea typeface="Meiryo UI" panose="020B0604030504040204" pitchFamily="50" charset="-128"/>
              </a:rPr>
              <a:t>課題達成型の手順の特徴</a:t>
            </a:r>
          </a:p>
        </p:txBody>
      </p:sp>
      <p:sp>
        <p:nvSpPr>
          <p:cNvPr id="56327" name="Text Box 27">
            <a:extLst>
              <a:ext uri="{FF2B5EF4-FFF2-40B4-BE49-F238E27FC236}">
                <a16:creationId xmlns:a16="http://schemas.microsoft.com/office/drawing/2014/main" id="{75C47345-1E6B-C7F4-DA45-D66834085F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506413"/>
            <a:ext cx="8748712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1858" tIns="118695" rIns="161858" bIns="118695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課題達成が問題解決と大きく異なる３つのステップに焦点を絞って、</a:t>
            </a:r>
            <a:b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その特徴を見てみる</a:t>
            </a:r>
          </a:p>
        </p:txBody>
      </p:sp>
      <p:sp>
        <p:nvSpPr>
          <p:cNvPr id="56328" name="Rectangle 5">
            <a:extLst>
              <a:ext uri="{FF2B5EF4-FFF2-40B4-BE49-F238E27FC236}">
                <a16:creationId xmlns:a16="http://schemas.microsoft.com/office/drawing/2014/main" id="{DE26A962-0D4E-0DBB-DE75-FF481A0B7E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557338"/>
            <a:ext cx="3241675" cy="431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　攻め所と目標の設定</a:t>
            </a:r>
          </a:p>
        </p:txBody>
      </p:sp>
      <p:sp>
        <p:nvSpPr>
          <p:cNvPr id="56329" name="Rectangle 6">
            <a:extLst>
              <a:ext uri="{FF2B5EF4-FFF2-40B4-BE49-F238E27FC236}">
                <a16:creationId xmlns:a16="http://schemas.microsoft.com/office/drawing/2014/main" id="{C7C8ECD4-24FD-0662-B61F-7D888E75C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941888"/>
            <a:ext cx="3241675" cy="431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成功シナリオの追究</a:t>
            </a:r>
          </a:p>
        </p:txBody>
      </p:sp>
      <p:sp>
        <p:nvSpPr>
          <p:cNvPr id="56330" name="Rectangle 13">
            <a:extLst>
              <a:ext uri="{FF2B5EF4-FFF2-40B4-BE49-F238E27FC236}">
                <a16:creationId xmlns:a16="http://schemas.microsoft.com/office/drawing/2014/main" id="{04DAF9C9-8BAF-8E7A-C041-E6E4E2025D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429000"/>
            <a:ext cx="3241675" cy="431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200" b="1">
                <a:latin typeface="Meiryo UI" panose="020B0604030504040204" pitchFamily="50" charset="-128"/>
                <a:ea typeface="Meiryo UI" panose="020B0604030504040204" pitchFamily="50" charset="-128"/>
              </a:rPr>
              <a:t>方策の立案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テキスト ボックス 2">
            <a:extLst>
              <a:ext uri="{FF2B5EF4-FFF2-40B4-BE49-F238E27FC236}">
                <a16:creationId xmlns:a16="http://schemas.microsoft.com/office/drawing/2014/main" id="{B01D88B5-8BB8-90A5-5ACA-E33259237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620713"/>
            <a:ext cx="7200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　（</a:t>
            </a:r>
            <a:r>
              <a:rPr lang="en-US" altLang="ja-JP" sz="2400" b="1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）ブレーンストーミング法（ＢＳ法）</a:t>
            </a:r>
          </a:p>
        </p:txBody>
      </p:sp>
      <p:sp>
        <p:nvSpPr>
          <p:cNvPr id="57347" name="テキスト ボックス 3">
            <a:extLst>
              <a:ext uri="{FF2B5EF4-FFF2-40B4-BE49-F238E27FC236}">
                <a16:creationId xmlns:a16="http://schemas.microsoft.com/office/drawing/2014/main" id="{9390B855-02CC-2B45-942B-3E0EC4B0C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00" y="1054100"/>
            <a:ext cx="88931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　ブレーンストーミングとは、あるテーマに対して参加者が自由に発言した内容をそのまま記録し、幅広くたくさんのアイデアを出す手法です</a:t>
            </a:r>
          </a:p>
        </p:txBody>
      </p:sp>
      <p:sp>
        <p:nvSpPr>
          <p:cNvPr id="57348" name="テキスト ボックス 5">
            <a:extLst>
              <a:ext uri="{FF2B5EF4-FFF2-40B4-BE49-F238E27FC236}">
                <a16:creationId xmlns:a16="http://schemas.microsoft.com/office/drawing/2014/main" id="{1B885CD4-3576-AB1D-E9B6-CB81CF0B3F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04988"/>
            <a:ext cx="4248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①参加者・準備品・場所</a:t>
            </a:r>
          </a:p>
        </p:txBody>
      </p:sp>
      <p:pic>
        <p:nvPicPr>
          <p:cNvPr id="57349" name="Picture 8" descr="クリックすると新しいウィンドウで開きます">
            <a:extLst>
              <a:ext uri="{FF2B5EF4-FFF2-40B4-BE49-F238E27FC236}">
                <a16:creationId xmlns:a16="http://schemas.microsoft.com/office/drawing/2014/main" id="{5070B909-0BB4-A4AB-1C79-1CFAC1E312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924175"/>
            <a:ext cx="3541712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E58C430-D324-CD3F-9F30-DF6AFB3FCADD}"/>
              </a:ext>
            </a:extLst>
          </p:cNvPr>
          <p:cNvSpPr txBox="1"/>
          <p:nvPr/>
        </p:nvSpPr>
        <p:spPr>
          <a:xfrm>
            <a:off x="120650" y="2382838"/>
            <a:ext cx="3497263" cy="974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200"/>
              </a:spcBef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 司会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リーダーシップのある人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全員から発言を引き出せる人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9BD9479-2201-F714-EF5D-0D73764C8E82}"/>
              </a:ext>
            </a:extLst>
          </p:cNvPr>
          <p:cNvSpPr txBox="1"/>
          <p:nvPr/>
        </p:nvSpPr>
        <p:spPr>
          <a:xfrm>
            <a:off x="5003800" y="1628775"/>
            <a:ext cx="4321175" cy="1277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200"/>
              </a:spcBef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 準備品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ホワイトボードとボードマーカー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模造紙とフェルトペン</a:t>
            </a:r>
          </a:p>
          <a:p>
            <a:pPr>
              <a:spcBef>
                <a:spcPts val="200"/>
              </a:spcBef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（全員から記録がよく見えること）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48FCDE8-B77F-1B89-957B-6D387D8AF719}"/>
              </a:ext>
            </a:extLst>
          </p:cNvPr>
          <p:cNvSpPr txBox="1"/>
          <p:nvPr/>
        </p:nvSpPr>
        <p:spPr>
          <a:xfrm>
            <a:off x="6300788" y="5694363"/>
            <a:ext cx="2954337" cy="974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200"/>
              </a:spcBef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 書記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内容をまとめられる人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記録できる人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7DEEAC7-1B29-2477-1A03-5F5713AD7A8F}"/>
              </a:ext>
            </a:extLst>
          </p:cNvPr>
          <p:cNvSpPr txBox="1"/>
          <p:nvPr/>
        </p:nvSpPr>
        <p:spPr>
          <a:xfrm>
            <a:off x="6011863" y="3101975"/>
            <a:ext cx="3097212" cy="1277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spcBef>
                <a:spcPts val="200"/>
              </a:spcBef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 場所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全員の顔が見える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記録したものが見える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車座に座ることができる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8148175-B8D2-B851-AEFC-04B99FBC94C9}"/>
              </a:ext>
            </a:extLst>
          </p:cNvPr>
          <p:cNvSpPr txBox="1"/>
          <p:nvPr/>
        </p:nvSpPr>
        <p:spPr>
          <a:xfrm>
            <a:off x="107950" y="3938588"/>
            <a:ext cx="2790825" cy="1252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200"/>
              </a:spcBef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 参加者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４～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10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名程度</a:t>
            </a:r>
          </a:p>
          <a:p>
            <a:pPr marL="285750" indent="-285750">
              <a:spcBef>
                <a:spcPts val="200"/>
              </a:spcBef>
              <a:buFont typeface="Arial" panose="020B0604020202020204" pitchFamily="34" charset="0"/>
              <a:buChar char="•"/>
              <a:defRPr/>
            </a:pP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経験、知識、専門分野が違う方が良い</a:t>
            </a:r>
          </a:p>
        </p:txBody>
      </p:sp>
      <p:cxnSp>
        <p:nvCxnSpPr>
          <p:cNvPr id="57355" name="直線矢印コネクタ 19">
            <a:extLst>
              <a:ext uri="{FF2B5EF4-FFF2-40B4-BE49-F238E27FC236}">
                <a16:creationId xmlns:a16="http://schemas.microsoft.com/office/drawing/2014/main" id="{14329B01-11EE-B59C-E662-266AC0B1855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572000" y="2028825"/>
            <a:ext cx="431800" cy="84137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356" name="直線矢印コネクタ 21">
            <a:extLst>
              <a:ext uri="{FF2B5EF4-FFF2-40B4-BE49-F238E27FC236}">
                <a16:creationId xmlns:a16="http://schemas.microsoft.com/office/drawing/2014/main" id="{C75C167E-5FD6-582D-669A-FFE03EABCE5C}"/>
              </a:ext>
            </a:extLst>
          </p:cNvPr>
          <p:cNvCxnSpPr>
            <a:cxnSpLocks noChangeShapeType="1"/>
            <a:stCxn id="18" idx="2"/>
          </p:cNvCxnSpPr>
          <p:nvPr/>
        </p:nvCxnSpPr>
        <p:spPr bwMode="auto">
          <a:xfrm flipH="1">
            <a:off x="6170613" y="4379913"/>
            <a:ext cx="1389062" cy="62230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357" name="直線矢印コネクタ 23">
            <a:extLst>
              <a:ext uri="{FF2B5EF4-FFF2-40B4-BE49-F238E27FC236}">
                <a16:creationId xmlns:a16="http://schemas.microsoft.com/office/drawing/2014/main" id="{90707F37-D462-4403-86AC-632B451E7F1C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384800" y="5910263"/>
            <a:ext cx="915988" cy="2889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358" name="直線矢印コネクタ 29">
            <a:extLst>
              <a:ext uri="{FF2B5EF4-FFF2-40B4-BE49-F238E27FC236}">
                <a16:creationId xmlns:a16="http://schemas.microsoft.com/office/drawing/2014/main" id="{6989FA94-D65B-94A3-54EB-F69837860FE9}"/>
              </a:ext>
            </a:extLst>
          </p:cNvPr>
          <p:cNvCxnSpPr>
            <a:cxnSpLocks noChangeShapeType="1"/>
            <a:stCxn id="14" idx="2"/>
          </p:cNvCxnSpPr>
          <p:nvPr/>
        </p:nvCxnSpPr>
        <p:spPr bwMode="auto">
          <a:xfrm>
            <a:off x="1868488" y="3357563"/>
            <a:ext cx="1317625" cy="5556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359" name="直線矢印コネクタ 32">
            <a:extLst>
              <a:ext uri="{FF2B5EF4-FFF2-40B4-BE49-F238E27FC236}">
                <a16:creationId xmlns:a16="http://schemas.microsoft.com/office/drawing/2014/main" id="{458D318C-8D0A-3849-A150-8B6B3B43703D}"/>
              </a:ext>
            </a:extLst>
          </p:cNvPr>
          <p:cNvCxnSpPr>
            <a:cxnSpLocks noChangeShapeType="1"/>
            <a:stCxn id="19" idx="2"/>
          </p:cNvCxnSpPr>
          <p:nvPr/>
        </p:nvCxnSpPr>
        <p:spPr bwMode="auto">
          <a:xfrm>
            <a:off x="1503363" y="5191125"/>
            <a:ext cx="938212" cy="44450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360" name="Rectangle 4">
            <a:extLst>
              <a:ext uri="{FF2B5EF4-FFF2-40B4-BE49-F238E27FC236}">
                <a16:creationId xmlns:a16="http://schemas.microsoft.com/office/drawing/2014/main" id="{05ADB398-B7FB-4648-20A7-BA36CBF13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15888"/>
            <a:ext cx="6948488" cy="523875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200"/>
              </a:spcBef>
              <a:buFontTx/>
              <a:buNone/>
            </a:pPr>
            <a:r>
              <a:rPr lang="ja-JP" altLang="en-US" sz="2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参考．「方策の立案」に役立つアイデア発想法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テキスト ボックス 7">
            <a:extLst>
              <a:ext uri="{FF2B5EF4-FFF2-40B4-BE49-F238E27FC236}">
                <a16:creationId xmlns:a16="http://schemas.microsoft.com/office/drawing/2014/main" id="{DFDAEBC5-A44C-2DB3-9B7B-2EFEDC3C1E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2779713"/>
            <a:ext cx="7408863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③ブレーンストーミングの４原則</a:t>
            </a:r>
          </a:p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・批判禁止</a:t>
            </a:r>
            <a:r>
              <a:rPr lang="ja-JP" altLang="en-US" sz="1600" b="1">
                <a:latin typeface="Meiryo UI" panose="020B0604030504040204" pitchFamily="50" charset="-128"/>
                <a:ea typeface="Meiryo UI" panose="020B0604030504040204" pitchFamily="50" charset="-128"/>
              </a:rPr>
              <a:t>　  ：出されたアイデアに対して良し悪しの批判をしない</a:t>
            </a:r>
          </a:p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・自由奔放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1600" b="1">
                <a:latin typeface="Meiryo UI" panose="020B0604030504040204" pitchFamily="50" charset="-128"/>
                <a:ea typeface="Meiryo UI" panose="020B0604030504040204" pitchFamily="50" charset="-128"/>
              </a:rPr>
              <a:t> ：何でも自由に言い、あらゆる視点からアイデアを出す</a:t>
            </a:r>
          </a:p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・質より量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1600" b="1">
                <a:latin typeface="Meiryo UI" panose="020B0604030504040204" pitchFamily="50" charset="-128"/>
                <a:ea typeface="Meiryo UI" panose="020B0604030504040204" pitchFamily="50" charset="-128"/>
              </a:rPr>
              <a:t>　 ：アイデアの数が多いほど良いアイデアが出る</a:t>
            </a:r>
          </a:p>
          <a:p>
            <a:pPr>
              <a:spcBef>
                <a:spcPts val="200"/>
              </a:spcBef>
              <a:buFontTx/>
              <a:buNone/>
            </a:pPr>
            <a:r>
              <a:rPr lang="ja-JP" altLang="en-US" sz="1600" b="1">
                <a:latin typeface="Meiryo UI" panose="020B0604030504040204" pitchFamily="50" charset="-128"/>
                <a:ea typeface="Meiryo UI" panose="020B0604030504040204" pitchFamily="50" charset="-128"/>
              </a:rPr>
              <a:t>　 </a:t>
            </a:r>
            <a:r>
              <a:rPr lang="ja-JP" altLang="en-US" sz="24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・結合・改善 </a:t>
            </a:r>
            <a:r>
              <a:rPr lang="ja-JP" altLang="en-US" sz="1600" b="1">
                <a:latin typeface="Meiryo UI" panose="020B0604030504040204" pitchFamily="50" charset="-128"/>
                <a:ea typeface="Meiryo UI" panose="020B0604030504040204" pitchFamily="50" charset="-128"/>
              </a:rPr>
              <a:t>：他の人のアイデアをヒントにして、新しいアイデアを出す</a:t>
            </a:r>
          </a:p>
        </p:txBody>
      </p:sp>
      <p:sp>
        <p:nvSpPr>
          <p:cNvPr id="58371" name="テキスト ボックス 8">
            <a:extLst>
              <a:ext uri="{FF2B5EF4-FFF2-40B4-BE49-F238E27FC236}">
                <a16:creationId xmlns:a16="http://schemas.microsoft.com/office/drawing/2014/main" id="{AF154C4C-45C1-0B67-CA90-ABB28E879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250" y="1125538"/>
            <a:ext cx="5535613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0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②ブレーンストーミングのポイント</a:t>
            </a:r>
            <a:br>
              <a:rPr lang="ja-JP" altLang="en-US" sz="16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600" b="1">
                <a:latin typeface="Meiryo UI" panose="020B0604030504040204" pitchFamily="50" charset="-128"/>
                <a:ea typeface="Meiryo UI" panose="020B0604030504040204" pitchFamily="50" charset="-128"/>
              </a:rPr>
              <a:t>　・テーマを絞って具体的にする（目的の明確化と共有化）</a:t>
            </a:r>
          </a:p>
          <a:p>
            <a:pPr>
              <a:spcBef>
                <a:spcPts val="200"/>
              </a:spcBef>
              <a:buFontTx/>
              <a:buNone/>
            </a:pPr>
            <a:r>
              <a:rPr lang="ja-JP" altLang="en-US" sz="1600" b="1">
                <a:latin typeface="Meiryo UI" panose="020B0604030504040204" pitchFamily="50" charset="-128"/>
                <a:ea typeface="Meiryo UI" panose="020B0604030504040204" pitchFamily="50" charset="-128"/>
              </a:rPr>
              <a:t>　・参加者は事前準備をしておく</a:t>
            </a:r>
          </a:p>
          <a:p>
            <a:pPr>
              <a:spcBef>
                <a:spcPts val="200"/>
              </a:spcBef>
              <a:buFontTx/>
              <a:buNone/>
            </a:pPr>
            <a:r>
              <a:rPr lang="ja-JP" altLang="en-US" sz="1600" b="1">
                <a:latin typeface="Meiryo UI" panose="020B0604030504040204" pitchFamily="50" charset="-128"/>
                <a:ea typeface="Meiryo UI" panose="020B0604030504040204" pitchFamily="50" charset="-128"/>
              </a:rPr>
              <a:t>　・リーダーは会議を計画的に運営する</a:t>
            </a:r>
          </a:p>
          <a:p>
            <a:pPr>
              <a:spcBef>
                <a:spcPts val="200"/>
              </a:spcBef>
              <a:buFontTx/>
              <a:buNone/>
            </a:pPr>
            <a:r>
              <a:rPr lang="ja-JP" altLang="en-US" sz="1600" b="1">
                <a:latin typeface="Meiryo UI" panose="020B0604030504040204" pitchFamily="50" charset="-128"/>
                <a:ea typeface="Meiryo UI" panose="020B0604030504040204" pitchFamily="50" charset="-128"/>
              </a:rPr>
              <a:t>　・時間を決めて時間内に終わらせる（通常は１時間以内）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C0E18BF-5C32-BE31-0D7E-8CCC8AB27607}"/>
              </a:ext>
            </a:extLst>
          </p:cNvPr>
          <p:cNvSpPr txBox="1"/>
          <p:nvPr/>
        </p:nvSpPr>
        <p:spPr>
          <a:xfrm>
            <a:off x="468313" y="4837113"/>
            <a:ext cx="7920037" cy="1760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200"/>
              </a:spcBef>
              <a:defRPr/>
            </a:pPr>
            <a:r>
              <a:rPr lang="ja-JP" altLang="en-US" sz="20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④ブレーンストーミングの進め方</a:t>
            </a:r>
          </a:p>
          <a:p>
            <a:pPr>
              <a:spcBef>
                <a:spcPts val="200"/>
              </a:spcBef>
              <a:defRPr/>
            </a:pP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・全員が参加し、考え、刺激しあう</a:t>
            </a:r>
          </a:p>
          <a:p>
            <a:pPr>
              <a:spcBef>
                <a:spcPts val="200"/>
              </a:spcBef>
              <a:defRPr/>
            </a:pP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・新しいアイデアを求めるステップでは、良し悪しを評価せずに、とにかく量を多く出す</a:t>
            </a:r>
          </a:p>
          <a:p>
            <a:pPr>
              <a:spcBef>
                <a:spcPts val="200"/>
              </a:spcBef>
              <a:defRPr/>
            </a:pP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・多くのアイデアを集めた後に、１つずつ評価して、質を高める</a:t>
            </a:r>
          </a:p>
          <a:p>
            <a:pPr marL="268288" indent="-268288">
              <a:spcBef>
                <a:spcPts val="200"/>
              </a:spcBef>
              <a:defRPr/>
            </a:pP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・評価は「効果性」と「実現可能性」で決めるが、新しいアイデアを求める。時には「独自性」、</a:t>
            </a:r>
            <a:endParaRPr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268288" indent="-268288">
              <a:spcBef>
                <a:spcPts val="200"/>
              </a:spcBef>
              <a:defRPr/>
            </a:pP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「独創性」、「新奇性」なども考慮する</a:t>
            </a:r>
          </a:p>
        </p:txBody>
      </p:sp>
      <p:sp>
        <p:nvSpPr>
          <p:cNvPr id="58373" name="Rectangle 4">
            <a:extLst>
              <a:ext uri="{FF2B5EF4-FFF2-40B4-BE49-F238E27FC236}">
                <a16:creationId xmlns:a16="http://schemas.microsoft.com/office/drawing/2014/main" id="{B7A4138D-0286-6AB4-6C7F-BDFD9A8A6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15888"/>
            <a:ext cx="6948488" cy="523875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200"/>
              </a:spcBef>
              <a:buFontTx/>
              <a:buNone/>
            </a:pPr>
            <a:r>
              <a:rPr lang="ja-JP" altLang="en-US" sz="2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参考．「方策の立案」に役立つアイデア発想法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テキスト ボックス 44">
            <a:extLst>
              <a:ext uri="{FF2B5EF4-FFF2-40B4-BE49-F238E27FC236}">
                <a16:creationId xmlns:a16="http://schemas.microsoft.com/office/drawing/2014/main" id="{09C679C3-AF63-25DD-5C3B-C137E048A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620713"/>
            <a:ext cx="41417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（２）連想の法則</a:t>
            </a:r>
          </a:p>
        </p:txBody>
      </p:sp>
      <p:sp>
        <p:nvSpPr>
          <p:cNvPr id="59395" name="テキスト ボックス 40">
            <a:extLst>
              <a:ext uri="{FF2B5EF4-FFF2-40B4-BE49-F238E27FC236}">
                <a16:creationId xmlns:a16="http://schemas.microsoft.com/office/drawing/2014/main" id="{EB502CFB-6B73-054A-EB0B-07B1748ED0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052513"/>
            <a:ext cx="78501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アイデアが出てくるには、一定の法則がある</a:t>
            </a:r>
          </a:p>
        </p:txBody>
      </p:sp>
      <p:sp>
        <p:nvSpPr>
          <p:cNvPr id="59396" name="テキスト ボックス 41">
            <a:extLst>
              <a:ext uri="{FF2B5EF4-FFF2-40B4-BE49-F238E27FC236}">
                <a16:creationId xmlns:a16="http://schemas.microsoft.com/office/drawing/2014/main" id="{127D9C50-34F3-7D78-B3D9-0B9479EF4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349500"/>
            <a:ext cx="78486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③近接連想の法則</a:t>
            </a: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：　猫　→　コタツ、　　　机　→　椅子</a:t>
            </a:r>
          </a:p>
        </p:txBody>
      </p:sp>
      <p:sp>
        <p:nvSpPr>
          <p:cNvPr id="59397" name="テキスト ボックス 42">
            <a:extLst>
              <a:ext uri="{FF2B5EF4-FFF2-40B4-BE49-F238E27FC236}">
                <a16:creationId xmlns:a16="http://schemas.microsoft.com/office/drawing/2014/main" id="{BE3F6DA1-F323-245B-D07F-B301B4AD87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1916113"/>
            <a:ext cx="784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②反対連想の法則</a:t>
            </a: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：　猫　→　犬、　　　　　右　→　左</a:t>
            </a:r>
          </a:p>
        </p:txBody>
      </p:sp>
      <p:sp>
        <p:nvSpPr>
          <p:cNvPr id="59398" name="テキスト ボックス 43">
            <a:extLst>
              <a:ext uri="{FF2B5EF4-FFF2-40B4-BE49-F238E27FC236}">
                <a16:creationId xmlns:a16="http://schemas.microsoft.com/office/drawing/2014/main" id="{390021D5-40E4-501F-8233-14D86662E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2781300"/>
            <a:ext cx="7848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④因果関係の法則</a:t>
            </a: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：　猫　→　三味線、　めがね　→　秀才</a:t>
            </a:r>
          </a:p>
        </p:txBody>
      </p:sp>
      <p:sp>
        <p:nvSpPr>
          <p:cNvPr id="59399" name="テキスト ボックス 48">
            <a:extLst>
              <a:ext uri="{FF2B5EF4-FFF2-40B4-BE49-F238E27FC236}">
                <a16:creationId xmlns:a16="http://schemas.microsoft.com/office/drawing/2014/main" id="{1A2371C4-04B9-5BA4-8AC2-A754A6D44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1484313"/>
            <a:ext cx="7848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①類似連想の法則</a:t>
            </a: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：　猫　→　虎、　　コーヒー　→　ココア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6BACD87-7E0A-B0D2-7845-D0F7F6CA27D1}"/>
              </a:ext>
            </a:extLst>
          </p:cNvPr>
          <p:cNvGrpSpPr/>
          <p:nvPr/>
        </p:nvGrpSpPr>
        <p:grpSpPr>
          <a:xfrm>
            <a:off x="251520" y="3573016"/>
            <a:ext cx="2952328" cy="2773363"/>
            <a:chOff x="215516" y="3491580"/>
            <a:chExt cx="2952328" cy="2773363"/>
          </a:xfrm>
          <a:scene3d>
            <a:camera prst="perspectiveHeroicExtremeRightFacing"/>
            <a:lightRig rig="threePt" dir="t"/>
          </a:scene3d>
        </p:grpSpPr>
        <p:sp>
          <p:nvSpPr>
            <p:cNvPr id="14" name="直方体 13">
              <a:extLst>
                <a:ext uri="{FF2B5EF4-FFF2-40B4-BE49-F238E27FC236}">
                  <a16:creationId xmlns:a16="http://schemas.microsoft.com/office/drawing/2014/main" id="{BD59646C-297F-6035-34C5-526DF82BCAF9}"/>
                </a:ext>
              </a:extLst>
            </p:cNvPr>
            <p:cNvSpPr/>
            <p:nvPr/>
          </p:nvSpPr>
          <p:spPr bwMode="auto">
            <a:xfrm>
              <a:off x="215516" y="3491580"/>
              <a:ext cx="2952328" cy="2773363"/>
            </a:xfrm>
            <a:prstGeom prst="cube">
              <a:avLst>
                <a:gd name="adj" fmla="val 3935"/>
              </a:avLst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482FFA4D-75D9-56B6-3E92-C17560C03D4D}"/>
                </a:ext>
              </a:extLst>
            </p:cNvPr>
            <p:cNvSpPr/>
            <p:nvPr/>
          </p:nvSpPr>
          <p:spPr bwMode="auto">
            <a:xfrm>
              <a:off x="331764" y="3717032"/>
              <a:ext cx="2584052" cy="24482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pic>
          <p:nvPicPr>
            <p:cNvPr id="3074" name="Picture 2" descr="クリックすると新しいウィンドウで開きます">
              <a:extLst>
                <a:ext uri="{FF2B5EF4-FFF2-40B4-BE49-F238E27FC236}">
                  <a16:creationId xmlns:a16="http://schemas.microsoft.com/office/drawing/2014/main" id="{68CDDBB1-310B-D847-F3F4-6036310B87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67891" y="4293096"/>
              <a:ext cx="2267905" cy="1729609"/>
            </a:xfrm>
            <a:prstGeom prst="rect">
              <a:avLst/>
            </a:prstGeom>
            <a:noFill/>
          </p:spPr>
        </p:pic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498DEBA9-F458-DFE0-8263-B432200E4291}"/>
                </a:ext>
              </a:extLst>
            </p:cNvPr>
            <p:cNvSpPr txBox="1"/>
            <p:nvPr/>
          </p:nvSpPr>
          <p:spPr>
            <a:xfrm>
              <a:off x="331765" y="3717032"/>
              <a:ext cx="2584052" cy="46166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spcBef>
                  <a:spcPts val="200"/>
                </a:spcBef>
                <a:defRPr/>
              </a:pPr>
              <a:r>
                <a:rPr lang="ja-JP" altLang="en-US" sz="24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類似連想の鏡</a:t>
              </a: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0A13819-6991-FC8B-D63C-AC078EEC3CD7}"/>
              </a:ext>
            </a:extLst>
          </p:cNvPr>
          <p:cNvGrpSpPr/>
          <p:nvPr/>
        </p:nvGrpSpPr>
        <p:grpSpPr>
          <a:xfrm>
            <a:off x="5868144" y="3573016"/>
            <a:ext cx="2952328" cy="2773363"/>
            <a:chOff x="5652120" y="3895377"/>
            <a:chExt cx="2952328" cy="2773363"/>
          </a:xfrm>
          <a:scene3d>
            <a:camera prst="perspectiveHeroicExtremeLeftFacing"/>
            <a:lightRig rig="threePt" dir="t"/>
          </a:scene3d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EE5B550-762F-90FD-12E9-748D865FE30B}"/>
                </a:ext>
              </a:extLst>
            </p:cNvPr>
            <p:cNvGrpSpPr/>
            <p:nvPr/>
          </p:nvGrpSpPr>
          <p:grpSpPr>
            <a:xfrm>
              <a:off x="5652120" y="3895377"/>
              <a:ext cx="2952328" cy="2773363"/>
              <a:chOff x="6120544" y="3490960"/>
              <a:chExt cx="2952328" cy="2773363"/>
            </a:xfrm>
          </p:grpSpPr>
          <p:sp>
            <p:nvSpPr>
              <p:cNvPr id="4" name="直方体 3">
                <a:extLst>
                  <a:ext uri="{FF2B5EF4-FFF2-40B4-BE49-F238E27FC236}">
                    <a16:creationId xmlns:a16="http://schemas.microsoft.com/office/drawing/2014/main" id="{008706CB-8C1C-2E4C-2844-63900A5B59CD}"/>
                  </a:ext>
                </a:extLst>
              </p:cNvPr>
              <p:cNvSpPr/>
              <p:nvPr/>
            </p:nvSpPr>
            <p:spPr bwMode="auto">
              <a:xfrm>
                <a:off x="6120544" y="3490960"/>
                <a:ext cx="2952328" cy="2773363"/>
              </a:xfrm>
              <a:prstGeom prst="cube">
                <a:avLst>
                  <a:gd name="adj" fmla="val 3935"/>
                </a:avLst>
              </a:prstGeom>
              <a:solidFill>
                <a:srgbClr val="FFFFC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9727AB3C-9BE5-08A0-B997-69BB10A9982F}"/>
                  </a:ext>
                </a:extLst>
              </p:cNvPr>
              <p:cNvSpPr/>
              <p:nvPr/>
            </p:nvSpPr>
            <p:spPr bwMode="auto">
              <a:xfrm>
                <a:off x="6231930" y="3717032"/>
                <a:ext cx="2584052" cy="244827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>
                  <a:defRPr/>
                </a:pPr>
                <a:endParaRPr lang="ja-JP" altLang="en-US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F6FFD274-1A4F-7EA6-37B3-F0EAFC3A9843}"/>
                  </a:ext>
                </a:extLst>
              </p:cNvPr>
              <p:cNvSpPr txBox="1"/>
              <p:nvPr/>
            </p:nvSpPr>
            <p:spPr>
              <a:xfrm>
                <a:off x="6231931" y="3717032"/>
                <a:ext cx="2588542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ts val="200"/>
                  </a:spcBef>
                  <a:defRPr/>
                </a:pPr>
                <a:r>
                  <a:rPr lang="ja-JP" altLang="en-US" sz="2400" b="1" dirty="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反対連想の鏡</a:t>
                </a:r>
              </a:p>
            </p:txBody>
          </p:sp>
        </p:grpSp>
        <p:pic>
          <p:nvPicPr>
            <p:cNvPr id="3084" name="Picture 12" descr="http://ord.yahoo.co.jp/o/image/RV=1/RE=1475825276/RH=b3JkLnlhaG9vLmNvLmpw/RB=/RU=aHR0cDovLzAxLmdhdGFnLm5ldC9pbWcvMjAxNTA3LzA2bC9nYXRhZy0wMDAwOTcyMi5qcGc-/RS=%5EADB3w7TwcfFhK4ijulmSKXus1tHVG8-;_ylc=X3IDMgRmc3QDMARpZHgDMARvaWQDQU5kOUdjUklHQzJlVW1GR1g5UW5uc3JSTFNMNEVRUkN1MXl5dmF3bTdJcHE4cGlkTWozVGdjZkd1bHZtd3g4BHADNTRxc0lPT0NwT09EcWVPQ3VlT0RpQ0RqZzVYamc2cmpnN3ctBHBvcwMxOTAEc2VjA3NodwRzbGsDcmk-">
              <a:extLst>
                <a:ext uri="{FF2B5EF4-FFF2-40B4-BE49-F238E27FC236}">
                  <a16:creationId xmlns:a16="http://schemas.microsoft.com/office/drawing/2014/main" id="{13EC3046-0BF0-82FD-D8A5-A170907DDE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975784" y="4699326"/>
              <a:ext cx="2190316" cy="1609994"/>
            </a:xfrm>
            <a:prstGeom prst="rect">
              <a:avLst/>
            </a:prstGeom>
            <a:noFill/>
          </p:spPr>
        </p:pic>
      </p:grpSp>
      <p:pic>
        <p:nvPicPr>
          <p:cNvPr id="59402" name="Picture 19" descr="http://ord.yahoo.co.jp/o/image/RV=1/RE=1475825732/RH=b3JkLnlhaG9vLmNvLmpw/RB=/RU=aHR0cDovL2lsbHBvcC5jb20vaW1nX2lsbHVzdC9hbmltYWwyL2NhdF9hMTIucG5n/RS=%5EADBfrRF8ylQvbx.PmvSPlwLrIIqji0-;_ylc=X3IDMgRmc3QDMARpZHgDMARvaWQDQU5kOUdjUTZRR1U0anBCSTktVkdIME5iUDBQbnlhTmtBb3FUVlNPcUNNVkdmcEw1X1dueHZORVVBbHowUXBxdwRwAzU0eXJJT09DcE9PRHFlT0N1ZU9EaUNEamc1WGpnNnJqZzd3LQRwb3MDOTcEc2VjA3NodwRzbGsDcmk-">
            <a:extLst>
              <a:ext uri="{FF2B5EF4-FFF2-40B4-BE49-F238E27FC236}">
                <a16:creationId xmlns:a16="http://schemas.microsoft.com/office/drawing/2014/main" id="{A47F3B7F-3089-8E48-E48F-1EE24B8A30FD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3454400"/>
            <a:ext cx="273685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3" name="Rectangle 4">
            <a:extLst>
              <a:ext uri="{FF2B5EF4-FFF2-40B4-BE49-F238E27FC236}">
                <a16:creationId xmlns:a16="http://schemas.microsoft.com/office/drawing/2014/main" id="{215C53AA-2441-1D42-CED6-29FFC5603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15888"/>
            <a:ext cx="6948488" cy="523875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1200"/>
              </a:spcBef>
              <a:buFontTx/>
              <a:buNone/>
            </a:pPr>
            <a:r>
              <a:rPr lang="ja-JP" altLang="en-US" sz="2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参考．「方策の立案」に役立つアイデア発想法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121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314">
            <a:extLst>
              <a:ext uri="{FF2B5EF4-FFF2-40B4-BE49-F238E27FC236}">
                <a16:creationId xmlns:a16="http://schemas.microsoft.com/office/drawing/2014/main" id="{2703C6C2-F7FD-461B-EB91-33A752CE3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6638" y="1917700"/>
            <a:ext cx="1763712" cy="755650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（手順②）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現状の把握と目標設定</a:t>
            </a:r>
          </a:p>
        </p:txBody>
      </p:sp>
      <p:sp>
        <p:nvSpPr>
          <p:cNvPr id="44035" name="AutoShape 350">
            <a:extLst>
              <a:ext uri="{FF2B5EF4-FFF2-40B4-BE49-F238E27FC236}">
                <a16:creationId xmlns:a16="http://schemas.microsoft.com/office/drawing/2014/main" id="{57D27800-2249-D77B-19A4-DAF5234A4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04813"/>
            <a:ext cx="3024187" cy="6407150"/>
          </a:xfrm>
          <a:prstGeom prst="roundRect">
            <a:avLst>
              <a:gd name="adj" fmla="val 3579"/>
            </a:avLst>
          </a:prstGeom>
          <a:noFill/>
          <a:ln w="57150">
            <a:solidFill>
              <a:srgbClr val="0000FF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200" b="1">
              <a:solidFill>
                <a:srgbClr val="000000"/>
              </a:solidFill>
              <a:ea typeface="HG丸ｺﾞｼｯｸM-PRO" panose="020F0600000000000000" pitchFamily="50" charset="-128"/>
            </a:endParaRPr>
          </a:p>
        </p:txBody>
      </p:sp>
      <p:sp>
        <p:nvSpPr>
          <p:cNvPr id="44036" name="AutoShape 335">
            <a:extLst>
              <a:ext uri="{FF2B5EF4-FFF2-40B4-BE49-F238E27FC236}">
                <a16:creationId xmlns:a16="http://schemas.microsoft.com/office/drawing/2014/main" id="{C9BF39CD-0467-0A58-B550-2B8CA0FF7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1917700"/>
            <a:ext cx="2736850" cy="755650"/>
          </a:xfrm>
          <a:prstGeom prst="roundRect">
            <a:avLst>
              <a:gd name="adj" fmla="val 8458"/>
            </a:avLst>
          </a:prstGeom>
          <a:solidFill>
            <a:schemeClr val="bg1">
              <a:alpha val="2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ea typeface="HG丸ｺﾞｼｯｸM-PRO" panose="020F0600000000000000" pitchFamily="50" charset="-128"/>
              </a:rPr>
              <a:t>（手順② 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ea typeface="HG丸ｺﾞｼｯｸM-PRO" panose="020F0600000000000000" pitchFamily="50" charset="-128"/>
              </a:rPr>
              <a:t>攻め所と目標設定</a:t>
            </a:r>
            <a:br>
              <a:rPr lang="ja-JP" altLang="en-US" sz="1200" b="1">
                <a:ea typeface="HG丸ｺﾞｼｯｸM-PRO" panose="020F0600000000000000" pitchFamily="50" charset="-128"/>
              </a:rPr>
            </a:br>
            <a:r>
              <a:rPr lang="ja-JP" altLang="en-US" sz="1000" b="1">
                <a:ea typeface="HG丸ｺﾞｼｯｸM-PRO" panose="020F0600000000000000" pitchFamily="50" charset="-128"/>
              </a:rPr>
              <a:t>（</a:t>
            </a:r>
            <a: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ありたい姿と現在の差のから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攻め所を明確化</a:t>
            </a:r>
            <a:r>
              <a:rPr lang="ja-JP" altLang="en-US" sz="1000" b="1">
                <a:ea typeface="HG丸ｺﾞｼｯｸM-PRO" panose="020F0600000000000000" pitchFamily="50" charset="-128"/>
              </a:rPr>
              <a:t>し、目標を設定する）</a:t>
            </a:r>
            <a:endParaRPr lang="en-US" altLang="ja-JP" sz="1000" b="1">
              <a:ea typeface="HG丸ｺﾞｼｯｸM-PRO" panose="020F0600000000000000" pitchFamily="50" charset="-128"/>
            </a:endParaRPr>
          </a:p>
        </p:txBody>
      </p:sp>
      <p:sp>
        <p:nvSpPr>
          <p:cNvPr id="44037" name="Text Box 4">
            <a:extLst>
              <a:ext uri="{FF2B5EF4-FFF2-40B4-BE49-F238E27FC236}">
                <a16:creationId xmlns:a16="http://schemas.microsoft.com/office/drawing/2014/main" id="{76C14386-87B3-CBFD-DE50-150745C7F6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-26988"/>
            <a:ext cx="62452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問題解決の基本ステップとＱＣストーリーの比較</a:t>
            </a:r>
          </a:p>
        </p:txBody>
      </p:sp>
      <p:sp>
        <p:nvSpPr>
          <p:cNvPr id="44038" name="AutoShape 298" descr="5%">
            <a:extLst>
              <a:ext uri="{FF2B5EF4-FFF2-40B4-BE49-F238E27FC236}">
                <a16:creationId xmlns:a16="http://schemas.microsoft.com/office/drawing/2014/main" id="{B3DE9DD4-0980-8D60-C826-4EC00DC63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963" y="908050"/>
            <a:ext cx="1655762" cy="757238"/>
          </a:xfrm>
          <a:prstGeom prst="roundRect">
            <a:avLst>
              <a:gd name="adj" fmla="val 7356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目的の明確化</a:t>
            </a:r>
          </a:p>
        </p:txBody>
      </p:sp>
      <p:sp>
        <p:nvSpPr>
          <p:cNvPr id="44039" name="AutoShape 299" descr="5%">
            <a:extLst>
              <a:ext uri="{FF2B5EF4-FFF2-40B4-BE49-F238E27FC236}">
                <a16:creationId xmlns:a16="http://schemas.microsoft.com/office/drawing/2014/main" id="{937880D2-73D0-7BCB-B5FC-66A23755C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917700"/>
            <a:ext cx="1655763" cy="755650"/>
          </a:xfrm>
          <a:prstGeom prst="roundRect">
            <a:avLst>
              <a:gd name="adj" fmla="val 7356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現状把握と</a:t>
            </a:r>
            <a:endParaRPr lang="en-US" altLang="ja-JP" sz="1200" b="1">
              <a:solidFill>
                <a:srgbClr val="000000"/>
              </a:solidFill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目標設定</a:t>
            </a:r>
          </a:p>
        </p:txBody>
      </p:sp>
      <p:sp>
        <p:nvSpPr>
          <p:cNvPr id="44040" name="AutoShape 300" descr="5%">
            <a:extLst>
              <a:ext uri="{FF2B5EF4-FFF2-40B4-BE49-F238E27FC236}">
                <a16:creationId xmlns:a16="http://schemas.microsoft.com/office/drawing/2014/main" id="{AE22AEE5-0C95-36AB-60F0-D95D3E973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082925"/>
            <a:ext cx="1655763" cy="454025"/>
          </a:xfrm>
          <a:prstGeom prst="roundRect">
            <a:avLst>
              <a:gd name="adj" fmla="val 7356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スケジュールの作成</a:t>
            </a:r>
          </a:p>
        </p:txBody>
      </p:sp>
      <p:sp>
        <p:nvSpPr>
          <p:cNvPr id="44041" name="AutoShape 301" descr="5%">
            <a:extLst>
              <a:ext uri="{FF2B5EF4-FFF2-40B4-BE49-F238E27FC236}">
                <a16:creationId xmlns:a16="http://schemas.microsoft.com/office/drawing/2014/main" id="{175AFB34-C696-5F68-F491-1BC04DBD6E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825875"/>
            <a:ext cx="1655763" cy="755650"/>
          </a:xfrm>
          <a:prstGeom prst="roundRect">
            <a:avLst>
              <a:gd name="adj" fmla="val 7356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要因の究明</a:t>
            </a:r>
            <a:endParaRPr lang="en-US" altLang="ja-JP" sz="1200" b="1">
              <a:solidFill>
                <a:srgbClr val="000000"/>
              </a:solidFill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（因果関係の究明）</a:t>
            </a:r>
          </a:p>
        </p:txBody>
      </p:sp>
      <p:sp>
        <p:nvSpPr>
          <p:cNvPr id="44042" name="AutoShape 302" descr="5%">
            <a:extLst>
              <a:ext uri="{FF2B5EF4-FFF2-40B4-BE49-F238E27FC236}">
                <a16:creationId xmlns:a16="http://schemas.microsoft.com/office/drawing/2014/main" id="{D2B56A0D-6562-CBD4-90F7-A1134E78AF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4868863"/>
            <a:ext cx="1655763" cy="454025"/>
          </a:xfrm>
          <a:prstGeom prst="roundRect">
            <a:avLst>
              <a:gd name="adj" fmla="val 7356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対策検討と実施</a:t>
            </a:r>
          </a:p>
        </p:txBody>
      </p:sp>
      <p:sp>
        <p:nvSpPr>
          <p:cNvPr id="44043" name="AutoShape 303" descr="5%">
            <a:extLst>
              <a:ext uri="{FF2B5EF4-FFF2-40B4-BE49-F238E27FC236}">
                <a16:creationId xmlns:a16="http://schemas.microsoft.com/office/drawing/2014/main" id="{86383647-4B6F-6714-7C6D-7F6C98778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5703888"/>
            <a:ext cx="1655763" cy="454025"/>
          </a:xfrm>
          <a:prstGeom prst="roundRect">
            <a:avLst>
              <a:gd name="adj" fmla="val 7356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効果確認</a:t>
            </a:r>
          </a:p>
        </p:txBody>
      </p:sp>
      <p:sp>
        <p:nvSpPr>
          <p:cNvPr id="44044" name="AutoShape 304" descr="5%">
            <a:extLst>
              <a:ext uri="{FF2B5EF4-FFF2-40B4-BE49-F238E27FC236}">
                <a16:creationId xmlns:a16="http://schemas.microsoft.com/office/drawing/2014/main" id="{21B549C2-0E19-F4B8-ECA5-CDCAB3C11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963" y="6359525"/>
            <a:ext cx="1655762" cy="454025"/>
          </a:xfrm>
          <a:prstGeom prst="roundRect">
            <a:avLst>
              <a:gd name="adj" fmla="val 7356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標準化と管理の定着</a:t>
            </a:r>
          </a:p>
        </p:txBody>
      </p:sp>
      <p:sp>
        <p:nvSpPr>
          <p:cNvPr id="44045" name="Text Box 305">
            <a:extLst>
              <a:ext uri="{FF2B5EF4-FFF2-40B4-BE49-F238E27FC236}">
                <a16:creationId xmlns:a16="http://schemas.microsoft.com/office/drawing/2014/main" id="{F5E4C417-7A16-2FB8-D348-3A8F25F55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468313"/>
            <a:ext cx="14366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問題解決の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基本ステップ</a:t>
            </a:r>
          </a:p>
        </p:txBody>
      </p:sp>
      <p:sp>
        <p:nvSpPr>
          <p:cNvPr id="44046" name="AutoShape 307">
            <a:extLst>
              <a:ext uri="{FF2B5EF4-FFF2-40B4-BE49-F238E27FC236}">
                <a16:creationId xmlns:a16="http://schemas.microsoft.com/office/drawing/2014/main" id="{1748448B-DFF9-803C-7EFD-D1D248C12542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71550" y="1736725"/>
            <a:ext cx="360363" cy="107950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47" name="AutoShape 310">
            <a:extLst>
              <a:ext uri="{FF2B5EF4-FFF2-40B4-BE49-F238E27FC236}">
                <a16:creationId xmlns:a16="http://schemas.microsoft.com/office/drawing/2014/main" id="{D03FE01E-E0F7-441D-2C37-371F2F098CB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71550" y="4689475"/>
            <a:ext cx="360363" cy="107950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48" name="AutoShape 312">
            <a:extLst>
              <a:ext uri="{FF2B5EF4-FFF2-40B4-BE49-F238E27FC236}">
                <a16:creationId xmlns:a16="http://schemas.microsoft.com/office/drawing/2014/main" id="{7879CCBA-5D6D-2C2F-C2BE-62EC8D32040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71550" y="6200775"/>
            <a:ext cx="360363" cy="107950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49" name="AutoShape 313">
            <a:extLst>
              <a:ext uri="{FF2B5EF4-FFF2-40B4-BE49-F238E27FC236}">
                <a16:creationId xmlns:a16="http://schemas.microsoft.com/office/drawing/2014/main" id="{CAF903BF-1261-4A87-8970-A76181E7C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8863" y="908050"/>
            <a:ext cx="1763712" cy="757238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（手順①）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テーマの選定</a:t>
            </a:r>
          </a:p>
        </p:txBody>
      </p:sp>
      <p:sp>
        <p:nvSpPr>
          <p:cNvPr id="44050" name="AutoShape 315">
            <a:extLst>
              <a:ext uri="{FF2B5EF4-FFF2-40B4-BE49-F238E27FC236}">
                <a16:creationId xmlns:a16="http://schemas.microsoft.com/office/drawing/2014/main" id="{4D782258-8F66-81DE-5D2E-0853608DF7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08225" y="3082925"/>
            <a:ext cx="1763713" cy="454025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（手順③）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活動計画の作成</a:t>
            </a:r>
          </a:p>
        </p:txBody>
      </p:sp>
      <p:sp>
        <p:nvSpPr>
          <p:cNvPr id="44051" name="AutoShape 316">
            <a:extLst>
              <a:ext uri="{FF2B5EF4-FFF2-40B4-BE49-F238E27FC236}">
                <a16:creationId xmlns:a16="http://schemas.microsoft.com/office/drawing/2014/main" id="{DDEDF6C9-54AE-C4D6-E979-93EB2AC60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3825875"/>
            <a:ext cx="1763713" cy="755650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（手順④）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要因の解析</a:t>
            </a:r>
            <a:endParaRPr lang="en-US" altLang="ja-JP" sz="1200" b="1">
              <a:solidFill>
                <a:srgbClr val="000000"/>
              </a:solidFill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（あるべき姿と現在の差は</a:t>
            </a:r>
            <a:br>
              <a:rPr lang="en-US" altLang="ja-JP" sz="1000" b="1">
                <a:solidFill>
                  <a:srgbClr val="000000"/>
                </a:solidFill>
                <a:ea typeface="HG丸ｺﾞｼｯｸM-PRO" panose="020F0600000000000000" pitchFamily="50" charset="-128"/>
              </a:rPr>
            </a:br>
            <a:r>
              <a:rPr lang="ja-JP" altLang="en-US" sz="10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なぜ発生？悪さの要因は？）</a:t>
            </a:r>
          </a:p>
        </p:txBody>
      </p:sp>
      <p:sp>
        <p:nvSpPr>
          <p:cNvPr id="44052" name="AutoShape 317">
            <a:extLst>
              <a:ext uri="{FF2B5EF4-FFF2-40B4-BE49-F238E27FC236}">
                <a16:creationId xmlns:a16="http://schemas.microsoft.com/office/drawing/2014/main" id="{AB067E26-8EF9-CA5D-352F-AEA4A45958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4868863"/>
            <a:ext cx="1763713" cy="454025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（手順⑤）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対策の検討と実施</a:t>
            </a:r>
          </a:p>
        </p:txBody>
      </p:sp>
      <p:sp>
        <p:nvSpPr>
          <p:cNvPr id="44053" name="AutoShape 318">
            <a:extLst>
              <a:ext uri="{FF2B5EF4-FFF2-40B4-BE49-F238E27FC236}">
                <a16:creationId xmlns:a16="http://schemas.microsoft.com/office/drawing/2014/main" id="{E9055131-781C-3E9A-6722-F114BB08B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5703888"/>
            <a:ext cx="1763713" cy="454025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（手順⑥）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効果の確認</a:t>
            </a:r>
          </a:p>
        </p:txBody>
      </p:sp>
      <p:sp>
        <p:nvSpPr>
          <p:cNvPr id="44054" name="AutoShape 319">
            <a:extLst>
              <a:ext uri="{FF2B5EF4-FFF2-40B4-BE49-F238E27FC236}">
                <a16:creationId xmlns:a16="http://schemas.microsoft.com/office/drawing/2014/main" id="{07212841-423E-A351-5C77-9822E9E4F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6488" y="6359525"/>
            <a:ext cx="1763712" cy="454025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　（手順⑦）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標準化と管理の定着</a:t>
            </a:r>
          </a:p>
        </p:txBody>
      </p:sp>
      <p:sp>
        <p:nvSpPr>
          <p:cNvPr id="44055" name="Oval 326">
            <a:extLst>
              <a:ext uri="{FF2B5EF4-FFF2-40B4-BE49-F238E27FC236}">
                <a16:creationId xmlns:a16="http://schemas.microsoft.com/office/drawing/2014/main" id="{545FB6ED-2AA6-691C-365E-92FA47E77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468313"/>
            <a:ext cx="1763712" cy="3603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ea typeface="HG丸ｺﾞｼｯｸM-PRO" panose="020F0600000000000000" pitchFamily="50" charset="-128"/>
              </a:rPr>
              <a:t>問題解決型</a:t>
            </a:r>
          </a:p>
        </p:txBody>
      </p:sp>
      <p:sp>
        <p:nvSpPr>
          <p:cNvPr id="44056" name="AutoShape 327">
            <a:extLst>
              <a:ext uri="{FF2B5EF4-FFF2-40B4-BE49-F238E27FC236}">
                <a16:creationId xmlns:a16="http://schemas.microsoft.com/office/drawing/2014/main" id="{CF844A3D-9579-D830-B87B-44A5279B63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900" y="1736725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57" name="AutoShape 349">
            <a:extLst>
              <a:ext uri="{FF2B5EF4-FFF2-40B4-BE49-F238E27FC236}">
                <a16:creationId xmlns:a16="http://schemas.microsoft.com/office/drawing/2014/main" id="{C14D4994-1641-860E-FB10-02A14038F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0288" y="908050"/>
            <a:ext cx="1655762" cy="757238"/>
          </a:xfrm>
          <a:prstGeom prst="roundRect">
            <a:avLst>
              <a:gd name="adj" fmla="val 1365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（手順①）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テーマの選定</a:t>
            </a:r>
          </a:p>
        </p:txBody>
      </p:sp>
      <p:sp>
        <p:nvSpPr>
          <p:cNvPr id="44058" name="AutoShape 350">
            <a:extLst>
              <a:ext uri="{FF2B5EF4-FFF2-40B4-BE49-F238E27FC236}">
                <a16:creationId xmlns:a16="http://schemas.microsoft.com/office/drawing/2014/main" id="{062EA153-32ED-4EE1-C231-0EBAB33540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0288" y="1917700"/>
            <a:ext cx="1655762" cy="755650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（手順②）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現状把握と</a:t>
            </a:r>
            <a:endParaRPr lang="en-US" altLang="ja-JP" sz="1200" b="1">
              <a:solidFill>
                <a:srgbClr val="000000"/>
              </a:solidFill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対策のねらい所</a:t>
            </a:r>
            <a:endParaRPr lang="en-US" altLang="ja-JP" sz="1200" b="1">
              <a:solidFill>
                <a:srgbClr val="000000"/>
              </a:solidFill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目標設定</a:t>
            </a:r>
          </a:p>
        </p:txBody>
      </p:sp>
      <p:sp>
        <p:nvSpPr>
          <p:cNvPr id="44059" name="AutoShape 353">
            <a:extLst>
              <a:ext uri="{FF2B5EF4-FFF2-40B4-BE49-F238E27FC236}">
                <a16:creationId xmlns:a16="http://schemas.microsoft.com/office/drawing/2014/main" id="{F0F20F9E-7409-142B-29E2-21674B3F5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5525" y="4868863"/>
            <a:ext cx="1655763" cy="454025"/>
          </a:xfrm>
          <a:prstGeom prst="roundRect">
            <a:avLst>
              <a:gd name="adj" fmla="val 945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（手順③）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対策の検討と実施</a:t>
            </a:r>
          </a:p>
        </p:txBody>
      </p:sp>
      <p:sp>
        <p:nvSpPr>
          <p:cNvPr id="44060" name="AutoShape 354">
            <a:extLst>
              <a:ext uri="{FF2B5EF4-FFF2-40B4-BE49-F238E27FC236}">
                <a16:creationId xmlns:a16="http://schemas.microsoft.com/office/drawing/2014/main" id="{19E1667B-B00C-3C55-0417-43D3D8501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7113" y="5703888"/>
            <a:ext cx="1655762" cy="454025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（手順④）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効果の確認</a:t>
            </a:r>
          </a:p>
        </p:txBody>
      </p:sp>
      <p:sp>
        <p:nvSpPr>
          <p:cNvPr id="44061" name="AutoShape 355">
            <a:extLst>
              <a:ext uri="{FF2B5EF4-FFF2-40B4-BE49-F238E27FC236}">
                <a16:creationId xmlns:a16="http://schemas.microsoft.com/office/drawing/2014/main" id="{85129EDA-E86D-FE78-4CF8-8831138A41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6000" y="6359525"/>
            <a:ext cx="1655763" cy="454025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（手順⑤）</a:t>
            </a:r>
            <a:endParaRPr lang="en-US" altLang="ja-JP" sz="1200" b="1">
              <a:solidFill>
                <a:srgbClr val="000000"/>
              </a:solidFill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標準化と管理の定着</a:t>
            </a:r>
          </a:p>
        </p:txBody>
      </p:sp>
      <p:sp>
        <p:nvSpPr>
          <p:cNvPr id="44062" name="Oval 356">
            <a:extLst>
              <a:ext uri="{FF2B5EF4-FFF2-40B4-BE49-F238E27FC236}">
                <a16:creationId xmlns:a16="http://schemas.microsoft.com/office/drawing/2014/main" id="{425BA11B-D802-8229-BE07-08C8B2D80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0288" y="468313"/>
            <a:ext cx="1655762" cy="360362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ea typeface="HG丸ｺﾞｼｯｸM-PRO" panose="020F0600000000000000" pitchFamily="50" charset="-128"/>
              </a:rPr>
              <a:t>施策実行型</a:t>
            </a:r>
          </a:p>
        </p:txBody>
      </p:sp>
      <p:sp>
        <p:nvSpPr>
          <p:cNvPr id="44063" name="AutoShape 334">
            <a:extLst>
              <a:ext uri="{FF2B5EF4-FFF2-40B4-BE49-F238E27FC236}">
                <a16:creationId xmlns:a16="http://schemas.microsoft.com/office/drawing/2014/main" id="{632FC992-E14E-8E44-1F1A-6FD4260CB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908050"/>
            <a:ext cx="2736850" cy="757238"/>
          </a:xfrm>
          <a:prstGeom prst="roundRect">
            <a:avLst>
              <a:gd name="adj" fmla="val 10565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ea typeface="HG丸ｺﾞｼｯｸM-PRO" panose="020F0600000000000000" pitchFamily="50" charset="-128"/>
              </a:rPr>
              <a:t>（手順①）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ea typeface="HG丸ｺﾞｼｯｸM-PRO" panose="020F0600000000000000" pitchFamily="50" charset="-128"/>
              </a:rPr>
              <a:t>テーマの選定</a:t>
            </a:r>
            <a:endParaRPr lang="ja-JP" altLang="en-US" sz="1000" b="1"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000" b="1">
                <a:ea typeface="HG丸ｺﾞｼｯｸM-PRO" panose="020F0600000000000000" pitchFamily="50" charset="-128"/>
              </a:rPr>
              <a:t>（絞り込んだテーマに</a:t>
            </a:r>
            <a: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取り組む必要性を事実</a:t>
            </a:r>
            <a:b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</a:br>
            <a:r>
              <a:rPr lang="ja-JP" altLang="en-US" sz="1000" b="1">
                <a:solidFill>
                  <a:srgbClr val="0000FF"/>
                </a:solidFill>
                <a:ea typeface="HG丸ｺﾞｼｯｸM-PRO" panose="020F0600000000000000" pitchFamily="50" charset="-128"/>
              </a:rPr>
              <a:t>　</a:t>
            </a:r>
            <a: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やデータで調査</a:t>
            </a:r>
            <a:r>
              <a:rPr lang="en-US" altLang="ja-JP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(</a:t>
            </a:r>
            <a: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現状把握</a:t>
            </a:r>
            <a:r>
              <a:rPr lang="en-US" altLang="ja-JP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)</a:t>
            </a:r>
            <a:r>
              <a:rPr lang="ja-JP" altLang="en-US" sz="1000" b="1">
                <a:ea typeface="HG丸ｺﾞｼｯｸM-PRO" panose="020F0600000000000000" pitchFamily="50" charset="-128"/>
              </a:rPr>
              <a:t>し</a:t>
            </a:r>
            <a:r>
              <a:rPr lang="ja-JP" altLang="en-US" sz="800" b="1">
                <a:ea typeface="HG丸ｺﾞｼｯｸM-PRO" panose="020F0600000000000000" pitchFamily="50" charset="-128"/>
              </a:rPr>
              <a:t>、</a:t>
            </a:r>
            <a:r>
              <a:rPr lang="ja-JP" altLang="en-US" sz="1000" b="1">
                <a:ea typeface="HG丸ｺﾞｼｯｸM-PRO" panose="020F0600000000000000" pitchFamily="50" charset="-128"/>
              </a:rPr>
              <a:t>明確化する）</a:t>
            </a:r>
          </a:p>
        </p:txBody>
      </p:sp>
      <p:sp>
        <p:nvSpPr>
          <p:cNvPr id="44064" name="AutoShape 339">
            <a:extLst>
              <a:ext uri="{FF2B5EF4-FFF2-40B4-BE49-F238E27FC236}">
                <a16:creationId xmlns:a16="http://schemas.microsoft.com/office/drawing/2014/main" id="{18B341D6-419D-6BE5-FF10-B3530D094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5703888"/>
            <a:ext cx="2736850" cy="454025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（手順⑥ 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効果の確認</a:t>
            </a:r>
          </a:p>
        </p:txBody>
      </p:sp>
      <p:sp>
        <p:nvSpPr>
          <p:cNvPr id="44065" name="AutoShape 340">
            <a:extLst>
              <a:ext uri="{FF2B5EF4-FFF2-40B4-BE49-F238E27FC236}">
                <a16:creationId xmlns:a16="http://schemas.microsoft.com/office/drawing/2014/main" id="{41277349-6124-CEBB-2D36-2FE0A80DD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6359525"/>
            <a:ext cx="2736850" cy="454025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（手順⑦）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標準化と管理の定着</a:t>
            </a:r>
          </a:p>
        </p:txBody>
      </p:sp>
      <p:sp>
        <p:nvSpPr>
          <p:cNvPr id="44066" name="AutoShape 337">
            <a:extLst>
              <a:ext uri="{FF2B5EF4-FFF2-40B4-BE49-F238E27FC236}">
                <a16:creationId xmlns:a16="http://schemas.microsoft.com/office/drawing/2014/main" id="{F1780747-0306-CF58-8E87-F1503B5B4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4797425"/>
            <a:ext cx="2736850" cy="755650"/>
          </a:xfrm>
          <a:prstGeom prst="roundRect">
            <a:avLst>
              <a:gd name="adj" fmla="val 7356"/>
            </a:avLst>
          </a:prstGeom>
          <a:solidFill>
            <a:schemeClr val="bg1">
              <a:alpha val="2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ea typeface="HG丸ｺﾞｼｯｸM-PRO" panose="020F0600000000000000" pitchFamily="50" charset="-128"/>
              </a:rPr>
              <a:t>（手順</a:t>
            </a: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⑤ </a:t>
            </a:r>
            <a:r>
              <a:rPr lang="ja-JP" altLang="en-US" sz="1200" b="1">
                <a:ea typeface="HG丸ｺﾞｼｯｸM-PRO" panose="020F0600000000000000" pitchFamily="50" charset="-128"/>
              </a:rPr>
              <a:t>）</a:t>
            </a:r>
            <a:endParaRPr lang="en-US" altLang="ja-JP" sz="1200" b="1"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ea typeface="HG丸ｺﾞｼｯｸM-PRO" panose="020F0600000000000000" pitchFamily="50" charset="-128"/>
              </a:rPr>
              <a:t>成功シナリオの追究と実施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b="1">
                <a:ea typeface="HG丸ｺﾞｼｯｸM-PRO" panose="020F0600000000000000" pitchFamily="50" charset="-128"/>
              </a:rPr>
              <a:t>（シナリオの</a:t>
            </a:r>
            <a: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具体策と障害予測と回避策を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検討</a:t>
            </a:r>
            <a:r>
              <a:rPr lang="ja-JP" altLang="en-US" sz="1000" b="1">
                <a:ea typeface="HG丸ｺﾞｼｯｸM-PRO" panose="020F0600000000000000" pitchFamily="50" charset="-128"/>
              </a:rPr>
              <a:t>し総合的に選定の上、実施する）</a:t>
            </a:r>
          </a:p>
        </p:txBody>
      </p:sp>
      <p:sp>
        <p:nvSpPr>
          <p:cNvPr id="44067" name="AutoShape 312">
            <a:extLst>
              <a:ext uri="{FF2B5EF4-FFF2-40B4-BE49-F238E27FC236}">
                <a16:creationId xmlns:a16="http://schemas.microsoft.com/office/drawing/2014/main" id="{8CB69E41-4937-16E8-3D52-33820502685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71550" y="5448300"/>
            <a:ext cx="360363" cy="107950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68" name="AutoShape 307">
            <a:extLst>
              <a:ext uri="{FF2B5EF4-FFF2-40B4-BE49-F238E27FC236}">
                <a16:creationId xmlns:a16="http://schemas.microsoft.com/office/drawing/2014/main" id="{80F32B6A-7DC2-B027-10D5-D70A0858BB7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71550" y="2744788"/>
            <a:ext cx="360363" cy="107950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69" name="AutoShape 337">
            <a:extLst>
              <a:ext uri="{FF2B5EF4-FFF2-40B4-BE49-F238E27FC236}">
                <a16:creationId xmlns:a16="http://schemas.microsoft.com/office/drawing/2014/main" id="{15B63C7A-89B7-F8F3-14A8-79BAC9AF9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3825875"/>
            <a:ext cx="2736850" cy="755650"/>
          </a:xfrm>
          <a:prstGeom prst="roundRect">
            <a:avLst>
              <a:gd name="adj" fmla="val 7356"/>
            </a:avLst>
          </a:prstGeom>
          <a:solidFill>
            <a:schemeClr val="bg1">
              <a:alpha val="2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ea typeface="HG丸ｺﾞｼｯｸM-PRO" panose="020F0600000000000000" pitchFamily="50" charset="-128"/>
              </a:rPr>
              <a:t>（手順④ ）</a:t>
            </a:r>
            <a:endParaRPr lang="en-US" altLang="ja-JP" sz="1200" b="1">
              <a:ea typeface="HG丸ｺﾞｼｯｸM-PRO" panose="020F0600000000000000" pitchFamily="50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ea typeface="HG丸ｺﾞｼｯｸM-PRO" panose="020F0600000000000000" pitchFamily="50" charset="-128"/>
              </a:rPr>
              <a:t>方策の立案</a:t>
            </a:r>
            <a:br>
              <a:rPr lang="en-US" altLang="ja-JP" sz="1200" b="1">
                <a:ea typeface="HG丸ｺﾞｼｯｸM-PRO" panose="020F0600000000000000" pitchFamily="50" charset="-128"/>
              </a:rPr>
            </a:br>
            <a:r>
              <a:rPr lang="ja-JP" altLang="en-US" sz="1000" b="1">
                <a:ea typeface="HG丸ｺﾞｼｯｸM-PRO" panose="020F0600000000000000" pitchFamily="50" charset="-128"/>
              </a:rPr>
              <a:t>（攻め所に焦点を当てた</a:t>
            </a:r>
            <a: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期待効果の大きい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方策案</a:t>
            </a:r>
            <a:r>
              <a:rPr lang="en-US" altLang="ja-JP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(</a:t>
            </a:r>
            <a: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アイデア</a:t>
            </a:r>
            <a:r>
              <a:rPr lang="en-US" altLang="ja-JP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)</a:t>
            </a:r>
            <a:r>
              <a:rPr lang="ja-JP" altLang="en-US" sz="1000" b="1" u="sng">
                <a:solidFill>
                  <a:srgbClr val="0000FF"/>
                </a:solidFill>
                <a:ea typeface="HG丸ｺﾞｼｯｸM-PRO" panose="020F0600000000000000" pitchFamily="50" charset="-128"/>
              </a:rPr>
              <a:t>はどれ？</a:t>
            </a:r>
            <a:r>
              <a:rPr lang="ja-JP" altLang="en-US" sz="1000" b="1">
                <a:ea typeface="HG丸ｺﾞｼｯｸM-PRO" panose="020F0600000000000000" pitchFamily="50" charset="-128"/>
              </a:rPr>
              <a:t>）</a:t>
            </a:r>
          </a:p>
        </p:txBody>
      </p:sp>
      <p:sp>
        <p:nvSpPr>
          <p:cNvPr id="44070" name="AutoShape 327">
            <a:extLst>
              <a:ext uri="{FF2B5EF4-FFF2-40B4-BE49-F238E27FC236}">
                <a16:creationId xmlns:a16="http://schemas.microsoft.com/office/drawing/2014/main" id="{C62B62F1-690F-4D88-5607-83E83CF68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900" y="3644900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71" name="AutoShape 327">
            <a:extLst>
              <a:ext uri="{FF2B5EF4-FFF2-40B4-BE49-F238E27FC236}">
                <a16:creationId xmlns:a16="http://schemas.microsoft.com/office/drawing/2014/main" id="{4126E5A9-39BC-F92D-D2D7-C526D92CAF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900" y="4689475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72" name="AutoShape 327">
            <a:extLst>
              <a:ext uri="{FF2B5EF4-FFF2-40B4-BE49-F238E27FC236}">
                <a16:creationId xmlns:a16="http://schemas.microsoft.com/office/drawing/2014/main" id="{AFC6D458-8BD7-0697-5FD6-58C6EA15B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900" y="5445125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73" name="AutoShape 327">
            <a:extLst>
              <a:ext uri="{FF2B5EF4-FFF2-40B4-BE49-F238E27FC236}">
                <a16:creationId xmlns:a16="http://schemas.microsoft.com/office/drawing/2014/main" id="{957CB2AB-8091-E4B8-4628-4F26DEB1FC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900" y="6200775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74" name="Oval 326">
            <a:extLst>
              <a:ext uri="{FF2B5EF4-FFF2-40B4-BE49-F238E27FC236}">
                <a16:creationId xmlns:a16="http://schemas.microsoft.com/office/drawing/2014/main" id="{BBDC09F4-502C-C572-7773-8C3407BB02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468313"/>
            <a:ext cx="2519362" cy="360362"/>
          </a:xfrm>
          <a:prstGeom prst="ellipse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solidFill>
                  <a:schemeClr val="bg1"/>
                </a:solidFill>
                <a:ea typeface="HG丸ｺﾞｼｯｸM-PRO" panose="020F0600000000000000" pitchFamily="50" charset="-128"/>
              </a:rPr>
              <a:t>課題達成型</a:t>
            </a:r>
          </a:p>
        </p:txBody>
      </p:sp>
      <p:sp>
        <p:nvSpPr>
          <p:cNvPr id="44075" name="AutoShape 327">
            <a:extLst>
              <a:ext uri="{FF2B5EF4-FFF2-40B4-BE49-F238E27FC236}">
                <a16:creationId xmlns:a16="http://schemas.microsoft.com/office/drawing/2014/main" id="{AE19FE02-3B98-D4E9-52D9-854896B3C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2816225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76" name="AutoShape 327">
            <a:extLst>
              <a:ext uri="{FF2B5EF4-FFF2-40B4-BE49-F238E27FC236}">
                <a16:creationId xmlns:a16="http://schemas.microsoft.com/office/drawing/2014/main" id="{EC1B4842-0C54-4888-2F22-C7034EC83B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4652963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77" name="AutoShape 327">
            <a:extLst>
              <a:ext uri="{FF2B5EF4-FFF2-40B4-BE49-F238E27FC236}">
                <a16:creationId xmlns:a16="http://schemas.microsoft.com/office/drawing/2014/main" id="{2E4D08AF-2B65-DF37-B08A-F51A1C304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5589588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78" name="AutoShape 327">
            <a:extLst>
              <a:ext uri="{FF2B5EF4-FFF2-40B4-BE49-F238E27FC236}">
                <a16:creationId xmlns:a16="http://schemas.microsoft.com/office/drawing/2014/main" id="{DA0FAFA3-4DA0-CF23-239D-89325A4A96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6200775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79" name="AutoShape 327">
            <a:extLst>
              <a:ext uri="{FF2B5EF4-FFF2-40B4-BE49-F238E27FC236}">
                <a16:creationId xmlns:a16="http://schemas.microsoft.com/office/drawing/2014/main" id="{50E4E03C-DC3C-F3A6-8A75-ED8E6625A3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3644900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80" name="AutoShape 327">
            <a:extLst>
              <a:ext uri="{FF2B5EF4-FFF2-40B4-BE49-F238E27FC236}">
                <a16:creationId xmlns:a16="http://schemas.microsoft.com/office/drawing/2014/main" id="{0ED80889-A47F-E335-47D7-3D273E27C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375" y="1736725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81" name="AutoShape 327">
            <a:extLst>
              <a:ext uri="{FF2B5EF4-FFF2-40B4-BE49-F238E27FC236}">
                <a16:creationId xmlns:a16="http://schemas.microsoft.com/office/drawing/2014/main" id="{39DCAE94-990C-B819-605A-50927532BE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375" y="5445125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82" name="AutoShape 327">
            <a:extLst>
              <a:ext uri="{FF2B5EF4-FFF2-40B4-BE49-F238E27FC236}">
                <a16:creationId xmlns:a16="http://schemas.microsoft.com/office/drawing/2014/main" id="{A85AF220-406E-6345-3C45-32B70C868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375" y="6200775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83" name="AutoShape 327">
            <a:extLst>
              <a:ext uri="{FF2B5EF4-FFF2-40B4-BE49-F238E27FC236}">
                <a16:creationId xmlns:a16="http://schemas.microsoft.com/office/drawing/2014/main" id="{8A2CA2AE-62F6-75E8-E955-EEABD1815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3375" y="2817813"/>
            <a:ext cx="482600" cy="1906587"/>
          </a:xfrm>
          <a:prstGeom prst="downArrow">
            <a:avLst>
              <a:gd name="adj1" fmla="val 50000"/>
              <a:gd name="adj2" fmla="val 15144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84" name="AutoShape 307">
            <a:extLst>
              <a:ext uri="{FF2B5EF4-FFF2-40B4-BE49-F238E27FC236}">
                <a16:creationId xmlns:a16="http://schemas.microsoft.com/office/drawing/2014/main" id="{33BFAF7B-F8E2-83EA-3B53-A99691C3ACD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71550" y="3644900"/>
            <a:ext cx="360363" cy="107950"/>
          </a:xfrm>
          <a:prstGeom prst="triangle">
            <a:avLst>
              <a:gd name="adj" fmla="val 50000"/>
            </a:avLst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85" name="AutoShape 315">
            <a:extLst>
              <a:ext uri="{FF2B5EF4-FFF2-40B4-BE49-F238E27FC236}">
                <a16:creationId xmlns:a16="http://schemas.microsoft.com/office/drawing/2014/main" id="{616B9FF9-90DC-1038-0A5D-24472773D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3082925"/>
            <a:ext cx="2736850" cy="454025"/>
          </a:xfrm>
          <a:prstGeom prst="roundRect">
            <a:avLst>
              <a:gd name="adj" fmla="val 7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（手順③ ）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b="1">
                <a:solidFill>
                  <a:srgbClr val="000000"/>
                </a:solidFill>
                <a:ea typeface="HG丸ｺﾞｼｯｸM-PRO" panose="020F0600000000000000" pitchFamily="50" charset="-128"/>
              </a:rPr>
              <a:t>活動計画の作成</a:t>
            </a:r>
          </a:p>
        </p:txBody>
      </p:sp>
      <p:sp>
        <p:nvSpPr>
          <p:cNvPr id="44086" name="AutoShape 327">
            <a:extLst>
              <a:ext uri="{FF2B5EF4-FFF2-40B4-BE49-F238E27FC236}">
                <a16:creationId xmlns:a16="http://schemas.microsoft.com/office/drawing/2014/main" id="{EB26B3A7-126D-AAA2-A7BC-DE29ADB10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1736725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44087" name="正方形/長方形 1">
            <a:extLst>
              <a:ext uri="{FF2B5EF4-FFF2-40B4-BE49-F238E27FC236}">
                <a16:creationId xmlns:a16="http://schemas.microsoft.com/office/drawing/2014/main" id="{CC0F4660-AB25-F839-1F1D-78EC050BE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38" y="2859088"/>
            <a:ext cx="457200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None/>
            </a:pPr>
            <a:r>
              <a:rPr lang="ja-JP" altLang="en-US" sz="1000" b="1">
                <a:solidFill>
                  <a:srgbClr val="000000"/>
                </a:solidFill>
              </a:rPr>
              <a:t>注）</a:t>
            </a:r>
            <a:r>
              <a:rPr lang="ja-JP" altLang="en-US" sz="1000" b="1">
                <a:latin typeface="Meiryo UI" panose="020B0604030504040204" pitchFamily="50" charset="-128"/>
                <a:ea typeface="Meiryo UI" panose="020B0604030504040204" pitchFamily="50" charset="-128"/>
              </a:rPr>
              <a:t>活動計画の作成時期は、問題によって手順①②③が入れ替わる場合もある</a:t>
            </a:r>
          </a:p>
        </p:txBody>
      </p:sp>
      <p:sp>
        <p:nvSpPr>
          <p:cNvPr id="44088" name="AutoShape 327">
            <a:extLst>
              <a:ext uri="{FF2B5EF4-FFF2-40B4-BE49-F238E27FC236}">
                <a16:creationId xmlns:a16="http://schemas.microsoft.com/office/drawing/2014/main" id="{B07D2CB6-EA09-570E-127A-90A252802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9900" y="2744788"/>
            <a:ext cx="482600" cy="107950"/>
          </a:xfrm>
          <a:prstGeom prst="downArrow">
            <a:avLst>
              <a:gd name="adj1" fmla="val 50000"/>
              <a:gd name="adj2" fmla="val 57259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1800">
              <a:solidFill>
                <a:srgbClr val="000000"/>
              </a:solidFill>
            </a:endParaRPr>
          </a:p>
        </p:txBody>
      </p:sp>
      <p:sp>
        <p:nvSpPr>
          <p:cNvPr id="64" name="角丸四角形吹き出し 63">
            <a:extLst>
              <a:ext uri="{FF2B5EF4-FFF2-40B4-BE49-F238E27FC236}">
                <a16:creationId xmlns:a16="http://schemas.microsoft.com/office/drawing/2014/main" id="{3685E606-CC04-7D98-976A-95B4A1FF8147}"/>
              </a:ext>
            </a:extLst>
          </p:cNvPr>
          <p:cNvSpPr/>
          <p:nvPr/>
        </p:nvSpPr>
        <p:spPr>
          <a:xfrm>
            <a:off x="3995738" y="836613"/>
            <a:ext cx="1187450" cy="396875"/>
          </a:xfrm>
          <a:prstGeom prst="wedgeRoundRectCallout">
            <a:avLst>
              <a:gd name="adj1" fmla="val 39535"/>
              <a:gd name="adj2" fmla="val 60918"/>
              <a:gd name="adj3" fmla="val 16667"/>
            </a:avLst>
          </a:prstGeom>
          <a:solidFill>
            <a:srgbClr val="0000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取り組む必要性を現状把握で確認</a:t>
            </a:r>
          </a:p>
        </p:txBody>
      </p:sp>
      <p:sp>
        <p:nvSpPr>
          <p:cNvPr id="3" name="角丸四角形吹き出し 2">
            <a:extLst>
              <a:ext uri="{FF2B5EF4-FFF2-40B4-BE49-F238E27FC236}">
                <a16:creationId xmlns:a16="http://schemas.microsoft.com/office/drawing/2014/main" id="{216A5AF4-B247-E098-D5E5-BDCACFF7CD29}"/>
              </a:ext>
            </a:extLst>
          </p:cNvPr>
          <p:cNvSpPr/>
          <p:nvPr/>
        </p:nvSpPr>
        <p:spPr>
          <a:xfrm>
            <a:off x="3995738" y="1844675"/>
            <a:ext cx="1187450" cy="396875"/>
          </a:xfrm>
          <a:prstGeom prst="wedgeRoundRectCallout">
            <a:avLst>
              <a:gd name="adj1" fmla="val 39535"/>
              <a:gd name="adj2" fmla="val 60918"/>
              <a:gd name="adj3" fmla="val 16667"/>
            </a:avLst>
          </a:prstGeom>
          <a:solidFill>
            <a:srgbClr val="0000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解決の糸口に</a:t>
            </a:r>
            <a:br>
              <a:rPr lang="ja-JP" altLang="en-US" sz="1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1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なるのが攻め所</a:t>
            </a:r>
          </a:p>
        </p:txBody>
      </p:sp>
      <p:sp>
        <p:nvSpPr>
          <p:cNvPr id="65" name="角丸四角形吹き出し 64">
            <a:extLst>
              <a:ext uri="{FF2B5EF4-FFF2-40B4-BE49-F238E27FC236}">
                <a16:creationId xmlns:a16="http://schemas.microsoft.com/office/drawing/2014/main" id="{FD033190-2323-9B74-448F-01F9BC67CD8A}"/>
              </a:ext>
            </a:extLst>
          </p:cNvPr>
          <p:cNvSpPr/>
          <p:nvPr/>
        </p:nvSpPr>
        <p:spPr>
          <a:xfrm>
            <a:off x="3995738" y="3681413"/>
            <a:ext cx="1187450" cy="395287"/>
          </a:xfrm>
          <a:prstGeom prst="wedgeRoundRectCallout">
            <a:avLst>
              <a:gd name="adj1" fmla="val 39535"/>
              <a:gd name="adj2" fmla="val 60918"/>
              <a:gd name="adj3" fmla="val 16667"/>
            </a:avLst>
          </a:prstGeom>
          <a:solidFill>
            <a:srgbClr val="0000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実現性を考えずに</a:t>
            </a:r>
          </a:p>
          <a:p>
            <a:pPr algn="ctr">
              <a:defRPr/>
            </a:pPr>
            <a:r>
              <a:rPr lang="ja-JP" altLang="en-US" sz="1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アイデアを多く出す</a:t>
            </a:r>
          </a:p>
        </p:txBody>
      </p:sp>
      <p:sp>
        <p:nvSpPr>
          <p:cNvPr id="67" name="角丸四角形吹き出し 66">
            <a:extLst>
              <a:ext uri="{FF2B5EF4-FFF2-40B4-BE49-F238E27FC236}">
                <a16:creationId xmlns:a16="http://schemas.microsoft.com/office/drawing/2014/main" id="{E255251E-7217-DB3B-D05C-8F23F154A305}"/>
              </a:ext>
            </a:extLst>
          </p:cNvPr>
          <p:cNvSpPr/>
          <p:nvPr/>
        </p:nvSpPr>
        <p:spPr>
          <a:xfrm>
            <a:off x="4032250" y="4724400"/>
            <a:ext cx="1187450" cy="217488"/>
          </a:xfrm>
          <a:prstGeom prst="wedgeRoundRectCallout">
            <a:avLst>
              <a:gd name="adj1" fmla="val 39535"/>
              <a:gd name="adj2" fmla="val 60918"/>
              <a:gd name="adj3" fmla="val 16667"/>
            </a:avLst>
          </a:prstGeom>
          <a:solidFill>
            <a:srgbClr val="0000F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0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成功に至る道筋！</a:t>
            </a:r>
            <a:endParaRPr lang="en-US" altLang="ja-JP" sz="10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角丸四角形 1">
            <a:extLst>
              <a:ext uri="{FF2B5EF4-FFF2-40B4-BE49-F238E27FC236}">
                <a16:creationId xmlns:a16="http://schemas.microsoft.com/office/drawing/2014/main" id="{C8C9988D-FF8E-0747-E4AB-4D5D240DD6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716338"/>
            <a:ext cx="8713788" cy="2736850"/>
          </a:xfrm>
          <a:prstGeom prst="roundRect">
            <a:avLst>
              <a:gd name="adj" fmla="val 6866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ja-JP" altLang="en-US" sz="2400" b="1" u="sng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ＪＨＳ部門の活動の主な特徴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は、以下の３点がある</a:t>
            </a:r>
            <a:b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800" b="1">
                <a:latin typeface="Meiryo UI" panose="020B0604030504040204" pitchFamily="50" charset="-128"/>
                <a:ea typeface="Meiryo UI" panose="020B0604030504040204" pitchFamily="50" charset="-128"/>
              </a:rPr>
              <a:t>① 繰り返しのある作業よりも、</a:t>
            </a:r>
            <a:r>
              <a:rPr lang="ja-JP" altLang="en-US" sz="2800" b="1" u="sng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初めての仕事</a:t>
            </a:r>
            <a:r>
              <a:rPr lang="ja-JP" altLang="en-US" sz="2800" b="1">
                <a:latin typeface="Meiryo UI" panose="020B0604030504040204" pitchFamily="50" charset="-128"/>
                <a:ea typeface="Meiryo UI" panose="020B0604030504040204" pitchFamily="50" charset="-128"/>
              </a:rPr>
              <a:t>の方が多い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ja-JP" altLang="en-US" sz="2800" b="1">
                <a:latin typeface="Meiryo UI" panose="020B0604030504040204" pitchFamily="50" charset="-128"/>
                <a:ea typeface="Meiryo UI" panose="020B0604030504040204" pitchFamily="50" charset="-128"/>
              </a:rPr>
              <a:t>　② 仕事の</a:t>
            </a:r>
            <a:r>
              <a:rPr lang="ja-JP" altLang="en-US" sz="2800" b="1" u="sng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悪さがハッキリ見えない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ja-JP" altLang="en-US" sz="2800" b="1">
                <a:latin typeface="Meiryo UI" panose="020B0604030504040204" pitchFamily="50" charset="-128"/>
                <a:ea typeface="Meiryo UI" panose="020B0604030504040204" pitchFamily="50" charset="-128"/>
              </a:rPr>
              <a:t>　③ 仕事の</a:t>
            </a:r>
            <a:r>
              <a:rPr lang="ja-JP" altLang="en-US" sz="2800" b="1" u="sng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良さの追求</a:t>
            </a:r>
            <a:r>
              <a:rPr lang="ja-JP" altLang="en-US" sz="2800" b="1">
                <a:latin typeface="Meiryo UI" panose="020B0604030504040204" pitchFamily="50" charset="-128"/>
                <a:ea typeface="Meiryo UI" panose="020B0604030504040204" pitchFamily="50" charset="-128"/>
              </a:rPr>
              <a:t>に関するテーマが多い</a:t>
            </a:r>
          </a:p>
        </p:txBody>
      </p:sp>
      <p:sp>
        <p:nvSpPr>
          <p:cNvPr id="46083" name="テキスト ボックス 7">
            <a:extLst>
              <a:ext uri="{FF2B5EF4-FFF2-40B4-BE49-F238E27FC236}">
                <a16:creationId xmlns:a16="http://schemas.microsoft.com/office/drawing/2014/main" id="{B5AAF008-39FF-8799-6F4C-408138C99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492375"/>
            <a:ext cx="87137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　この課題達成型の手順は、事務・販売・サービス（以下、ＪＨＳと表す）部門のＱＣサークル活動で「従来の問題解決型では、活動しにくい」という声に応えるため考案されました。</a:t>
            </a:r>
          </a:p>
        </p:txBody>
      </p:sp>
      <p:sp>
        <p:nvSpPr>
          <p:cNvPr id="46084" name="テキスト ボックス 6">
            <a:extLst>
              <a:ext uri="{FF2B5EF4-FFF2-40B4-BE49-F238E27FC236}">
                <a16:creationId xmlns:a16="http://schemas.microsoft.com/office/drawing/2014/main" id="{B7F89193-E65D-4B4E-54B4-14469A2C3C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938" y="779463"/>
            <a:ext cx="86312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　環境の変化とともに、従来経験したことのない</a:t>
            </a:r>
            <a:r>
              <a:rPr lang="ja-JP" altLang="en-US" sz="2400" b="1" u="sng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新規業務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への対応や現状のデータが取りにくく、</a:t>
            </a:r>
            <a:r>
              <a:rPr lang="ja-JP" altLang="en-US" sz="2400" b="1" u="sng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要因の解析が困難な問題・課題への対応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が増えてきている。そのような問題・課題に取り組むため、提唱されたのが課題達成型の手順です。</a:t>
            </a:r>
          </a:p>
        </p:txBody>
      </p:sp>
      <p:sp>
        <p:nvSpPr>
          <p:cNvPr id="46085" name="Text Box 73">
            <a:extLst>
              <a:ext uri="{FF2B5EF4-FFF2-40B4-BE49-F238E27FC236}">
                <a16:creationId xmlns:a16="http://schemas.microsoft.com/office/drawing/2014/main" id="{26254554-F39F-F2F7-F0DE-126447045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88" y="96838"/>
            <a:ext cx="573087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8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Ⅰ</a:t>
            </a:r>
            <a:r>
              <a:rPr lang="ja-JP" altLang="en-US" sz="28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．課題達成型の誕生の経緯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角丸四角形 72">
            <a:extLst>
              <a:ext uri="{FF2B5EF4-FFF2-40B4-BE49-F238E27FC236}">
                <a16:creationId xmlns:a16="http://schemas.microsoft.com/office/drawing/2014/main" id="{FF5EBD98-C8AF-6CDB-8DDB-58090C003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25" y="692150"/>
            <a:ext cx="4464050" cy="6119813"/>
          </a:xfrm>
          <a:prstGeom prst="roundRect">
            <a:avLst>
              <a:gd name="adj" fmla="val 365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400" b="1">
              <a:solidFill>
                <a:srgbClr val="8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07" name="正方形/長方形 11">
            <a:extLst>
              <a:ext uri="{FF2B5EF4-FFF2-40B4-BE49-F238E27FC236}">
                <a16:creationId xmlns:a16="http://schemas.microsoft.com/office/drawing/2014/main" id="{B4E7EE42-9E67-265D-2BD0-105FC4C7CBD8}"/>
              </a:ext>
            </a:extLst>
          </p:cNvPr>
          <p:cNvSpPr>
            <a:spLocks/>
          </p:cNvSpPr>
          <p:nvPr/>
        </p:nvSpPr>
        <p:spPr bwMode="auto">
          <a:xfrm>
            <a:off x="539750" y="1760538"/>
            <a:ext cx="3600450" cy="4125912"/>
          </a:xfrm>
          <a:custGeom>
            <a:avLst/>
            <a:gdLst>
              <a:gd name="T0" fmla="*/ 156424 w 5328592"/>
              <a:gd name="T1" fmla="*/ 2147483646 h 1872208"/>
              <a:gd name="T2" fmla="*/ 0 w 5328592"/>
              <a:gd name="T3" fmla="*/ 2147483646 h 1872208"/>
              <a:gd name="T4" fmla="*/ 0 w 5328592"/>
              <a:gd name="T5" fmla="*/ 0 h 18722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328592" h="1872208">
                <a:moveTo>
                  <a:pt x="5328592" y="1872208"/>
                </a:moveTo>
                <a:lnTo>
                  <a:pt x="0" y="1872208"/>
                </a:lnTo>
                <a:lnTo>
                  <a:pt x="0" y="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08" name="正方形/長方形 43">
            <a:extLst>
              <a:ext uri="{FF2B5EF4-FFF2-40B4-BE49-F238E27FC236}">
                <a16:creationId xmlns:a16="http://schemas.microsoft.com/office/drawing/2014/main" id="{169FF955-81BD-D34B-EF20-DCCC60B750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388" y="1925638"/>
            <a:ext cx="574675" cy="3960812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400" b="1">
              <a:solidFill>
                <a:srgbClr val="8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09" name="正方形/長方形 44">
            <a:extLst>
              <a:ext uri="{FF2B5EF4-FFF2-40B4-BE49-F238E27FC236}">
                <a16:creationId xmlns:a16="http://schemas.microsoft.com/office/drawing/2014/main" id="{D9DC41DE-A218-5F10-FE0F-AC3DF0F2C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3268663"/>
            <a:ext cx="576262" cy="2616200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400" b="1">
              <a:solidFill>
                <a:srgbClr val="8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10" name="正方形/長方形 45">
            <a:extLst>
              <a:ext uri="{FF2B5EF4-FFF2-40B4-BE49-F238E27FC236}">
                <a16:creationId xmlns:a16="http://schemas.microsoft.com/office/drawing/2014/main" id="{3E3F8975-EF4E-7687-2BFC-25E8B4FD2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7075" y="4797425"/>
            <a:ext cx="576263" cy="1089025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400" b="1">
              <a:solidFill>
                <a:srgbClr val="8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11" name="正方形/長方形 13">
            <a:extLst>
              <a:ext uri="{FF2B5EF4-FFF2-40B4-BE49-F238E27FC236}">
                <a16:creationId xmlns:a16="http://schemas.microsoft.com/office/drawing/2014/main" id="{1AE9DAD2-0A89-1AC3-C130-A8A77FED6813}"/>
              </a:ext>
            </a:extLst>
          </p:cNvPr>
          <p:cNvSpPr>
            <a:spLocks/>
          </p:cNvSpPr>
          <p:nvPr/>
        </p:nvSpPr>
        <p:spPr bwMode="auto">
          <a:xfrm>
            <a:off x="2592388" y="4797425"/>
            <a:ext cx="719137" cy="0"/>
          </a:xfrm>
          <a:custGeom>
            <a:avLst/>
            <a:gdLst>
              <a:gd name="T0" fmla="*/ 0 w 2880320"/>
              <a:gd name="T1" fmla="*/ 11 w 288032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2880320">
                <a:moveTo>
                  <a:pt x="0" y="0"/>
                </a:moveTo>
                <a:lnTo>
                  <a:pt x="2880320" y="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47112" name="グループ化 7">
            <a:extLst>
              <a:ext uri="{FF2B5EF4-FFF2-40B4-BE49-F238E27FC236}">
                <a16:creationId xmlns:a16="http://schemas.microsoft.com/office/drawing/2014/main" id="{A5C8DAC3-9C17-CE31-D0D8-47F103EC8683}"/>
              </a:ext>
            </a:extLst>
          </p:cNvPr>
          <p:cNvGrpSpPr>
            <a:grpSpLocks/>
          </p:cNvGrpSpPr>
          <p:nvPr/>
        </p:nvGrpSpPr>
        <p:grpSpPr bwMode="auto">
          <a:xfrm>
            <a:off x="1258888" y="1928813"/>
            <a:ext cx="1677987" cy="1331912"/>
            <a:chOff x="1397210" y="1928797"/>
            <a:chExt cx="1676950" cy="1332082"/>
          </a:xfrm>
        </p:grpSpPr>
        <p:sp>
          <p:nvSpPr>
            <p:cNvPr id="47186" name="正方形/長方形 13">
              <a:extLst>
                <a:ext uri="{FF2B5EF4-FFF2-40B4-BE49-F238E27FC236}">
                  <a16:creationId xmlns:a16="http://schemas.microsoft.com/office/drawing/2014/main" id="{22CEFCCF-DF87-F4E2-0CE8-2D5C9DA12E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7210" y="1928797"/>
              <a:ext cx="1676950" cy="0"/>
            </a:xfrm>
            <a:custGeom>
              <a:avLst/>
              <a:gdLst>
                <a:gd name="T0" fmla="*/ 0 w 2880320"/>
                <a:gd name="T1" fmla="*/ 22139 w 2880320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2880320">
                  <a:moveTo>
                    <a:pt x="0" y="0"/>
                  </a:moveTo>
                  <a:lnTo>
                    <a:pt x="2880320" y="0"/>
                  </a:ln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cxnSp>
          <p:nvCxnSpPr>
            <p:cNvPr id="47187" name="直線矢印コネクタ 52">
              <a:extLst>
                <a:ext uri="{FF2B5EF4-FFF2-40B4-BE49-F238E27FC236}">
                  <a16:creationId xmlns:a16="http://schemas.microsoft.com/office/drawing/2014/main" id="{5A8C2A1C-7E29-FF85-242D-2CC490A23A0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541226" y="1928879"/>
              <a:ext cx="0" cy="1332000"/>
            </a:xfrm>
            <a:prstGeom prst="straightConnector1">
              <a:avLst/>
            </a:prstGeom>
            <a:noFill/>
            <a:ln w="76200" algn="ctr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7113" name="グループ化 5">
            <a:extLst>
              <a:ext uri="{FF2B5EF4-FFF2-40B4-BE49-F238E27FC236}">
                <a16:creationId xmlns:a16="http://schemas.microsoft.com/office/drawing/2014/main" id="{41BB420A-B948-1313-9592-F2A058DA2479}"/>
              </a:ext>
            </a:extLst>
          </p:cNvPr>
          <p:cNvGrpSpPr>
            <a:grpSpLocks/>
          </p:cNvGrpSpPr>
          <p:nvPr/>
        </p:nvGrpSpPr>
        <p:grpSpPr bwMode="auto">
          <a:xfrm>
            <a:off x="1042988" y="5915025"/>
            <a:ext cx="1044575" cy="323850"/>
            <a:chOff x="1043608" y="5914515"/>
            <a:chExt cx="1044000" cy="324000"/>
          </a:xfrm>
        </p:grpSpPr>
        <p:cxnSp>
          <p:nvCxnSpPr>
            <p:cNvPr id="47183" name="直線矢印コネクタ 63">
              <a:extLst>
                <a:ext uri="{FF2B5EF4-FFF2-40B4-BE49-F238E27FC236}">
                  <a16:creationId xmlns:a16="http://schemas.microsoft.com/office/drawing/2014/main" id="{67E69E3A-6F8C-34DE-DB3B-647E1E3525E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43608" y="5914515"/>
              <a:ext cx="0" cy="32400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184" name="直線矢印コネクタ 64">
              <a:extLst>
                <a:ext uri="{FF2B5EF4-FFF2-40B4-BE49-F238E27FC236}">
                  <a16:creationId xmlns:a16="http://schemas.microsoft.com/office/drawing/2014/main" id="{EDB17F0E-C219-2598-E757-396A49FD42D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087608" y="5914515"/>
              <a:ext cx="0" cy="32400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185" name="直線矢印コネクタ 65">
              <a:extLst>
                <a:ext uri="{FF2B5EF4-FFF2-40B4-BE49-F238E27FC236}">
                  <a16:creationId xmlns:a16="http://schemas.microsoft.com/office/drawing/2014/main" id="{AAAEC59C-6017-6DB7-833F-D3EE7022F72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1043608" y="6228061"/>
              <a:ext cx="1044000" cy="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7114" name="グループ化 4">
            <a:extLst>
              <a:ext uri="{FF2B5EF4-FFF2-40B4-BE49-F238E27FC236}">
                <a16:creationId xmlns:a16="http://schemas.microsoft.com/office/drawing/2014/main" id="{281EA5F5-806C-F4B2-F563-07E87CB39019}"/>
              </a:ext>
            </a:extLst>
          </p:cNvPr>
          <p:cNvGrpSpPr>
            <a:grpSpLocks/>
          </p:cNvGrpSpPr>
          <p:nvPr/>
        </p:nvGrpSpPr>
        <p:grpSpPr bwMode="auto">
          <a:xfrm>
            <a:off x="2459038" y="5900738"/>
            <a:ext cx="1044575" cy="323850"/>
            <a:chOff x="2603506" y="5900765"/>
            <a:chExt cx="1044000" cy="324000"/>
          </a:xfrm>
        </p:grpSpPr>
        <p:cxnSp>
          <p:nvCxnSpPr>
            <p:cNvPr id="47180" name="直線矢印コネクタ 67">
              <a:extLst>
                <a:ext uri="{FF2B5EF4-FFF2-40B4-BE49-F238E27FC236}">
                  <a16:creationId xmlns:a16="http://schemas.microsoft.com/office/drawing/2014/main" id="{3CB82C78-B371-87D9-3171-873AA6C6315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603506" y="5900765"/>
              <a:ext cx="0" cy="32400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181" name="直線矢印コネクタ 68">
              <a:extLst>
                <a:ext uri="{FF2B5EF4-FFF2-40B4-BE49-F238E27FC236}">
                  <a16:creationId xmlns:a16="http://schemas.microsoft.com/office/drawing/2014/main" id="{96E0CCFB-ACF3-1EEA-E5F9-C8452A9A28ED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647506" y="5900765"/>
              <a:ext cx="0" cy="32400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182" name="直線矢印コネクタ 69">
              <a:extLst>
                <a:ext uri="{FF2B5EF4-FFF2-40B4-BE49-F238E27FC236}">
                  <a16:creationId xmlns:a16="http://schemas.microsoft.com/office/drawing/2014/main" id="{A739D760-361C-D29C-CCF2-117850066ED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603506" y="6214311"/>
              <a:ext cx="1044000" cy="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7115" name="テキスト ボックス 49">
            <a:extLst>
              <a:ext uri="{FF2B5EF4-FFF2-40B4-BE49-F238E27FC236}">
                <a16:creationId xmlns:a16="http://schemas.microsoft.com/office/drawing/2014/main" id="{9C31A3D8-25FF-4373-4712-3B3937880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7950" y="1441450"/>
            <a:ext cx="7921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（高）</a:t>
            </a:r>
          </a:p>
        </p:txBody>
      </p:sp>
      <p:sp>
        <p:nvSpPr>
          <p:cNvPr id="47116" name="テキスト ボックス 50">
            <a:extLst>
              <a:ext uri="{FF2B5EF4-FFF2-40B4-BE49-F238E27FC236}">
                <a16:creationId xmlns:a16="http://schemas.microsoft.com/office/drawing/2014/main" id="{A38D54CF-687A-2973-5F26-6734DD10B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07950" y="5697538"/>
            <a:ext cx="792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（低）</a:t>
            </a:r>
          </a:p>
        </p:txBody>
      </p:sp>
      <p:sp>
        <p:nvSpPr>
          <p:cNvPr id="47117" name="テキスト ボックス 51">
            <a:extLst>
              <a:ext uri="{FF2B5EF4-FFF2-40B4-BE49-F238E27FC236}">
                <a16:creationId xmlns:a16="http://schemas.microsoft.com/office/drawing/2014/main" id="{DA722F3C-798F-1844-8538-482A176F04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3357563"/>
            <a:ext cx="401638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 anchorCtr="1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経　費</a:t>
            </a:r>
          </a:p>
        </p:txBody>
      </p:sp>
      <p:sp>
        <p:nvSpPr>
          <p:cNvPr id="47118" name="テキスト ボックス 54">
            <a:extLst>
              <a:ext uri="{FF2B5EF4-FFF2-40B4-BE49-F238E27FC236}">
                <a16:creationId xmlns:a16="http://schemas.microsoft.com/office/drawing/2014/main" id="{508E38E7-3F2F-EDD7-557C-947E7FB11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3182938"/>
            <a:ext cx="574675" cy="16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 anchorCtr="1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実績</a:t>
            </a:r>
          </a:p>
        </p:txBody>
      </p:sp>
      <p:sp>
        <p:nvSpPr>
          <p:cNvPr id="47119" name="テキスト ボックス 55">
            <a:extLst>
              <a:ext uri="{FF2B5EF4-FFF2-40B4-BE49-F238E27FC236}">
                <a16:creationId xmlns:a16="http://schemas.microsoft.com/office/drawing/2014/main" id="{BB167C32-2A1E-DC43-C1A6-CBC93C3CB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3789363"/>
            <a:ext cx="576262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 anchorCtr="1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予算</a:t>
            </a:r>
          </a:p>
        </p:txBody>
      </p:sp>
      <p:sp>
        <p:nvSpPr>
          <p:cNvPr id="47120" name="テキスト ボックス 56">
            <a:extLst>
              <a:ext uri="{FF2B5EF4-FFF2-40B4-BE49-F238E27FC236}">
                <a16:creationId xmlns:a16="http://schemas.microsoft.com/office/drawing/2014/main" id="{0AF8A3AD-6660-3132-9B8D-ED671A2F2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4941888"/>
            <a:ext cx="5746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 anchorCtr="1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</a:p>
        </p:txBody>
      </p:sp>
      <p:sp>
        <p:nvSpPr>
          <p:cNvPr id="47121" name="テキスト ボックス 57">
            <a:extLst>
              <a:ext uri="{FF2B5EF4-FFF2-40B4-BE49-F238E27FC236}">
                <a16:creationId xmlns:a16="http://schemas.microsoft.com/office/drawing/2014/main" id="{008B5DCC-63D6-8CCD-9BEC-5499F7224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2060575"/>
            <a:ext cx="1919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ムダ経費の削減</a:t>
            </a:r>
            <a:br>
              <a:rPr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（ギャップの解消）</a:t>
            </a:r>
          </a:p>
        </p:txBody>
      </p:sp>
      <p:sp>
        <p:nvSpPr>
          <p:cNvPr id="47122" name="テキスト ボックス 58">
            <a:extLst>
              <a:ext uri="{FF2B5EF4-FFF2-40B4-BE49-F238E27FC236}">
                <a16:creationId xmlns:a16="http://schemas.microsoft.com/office/drawing/2014/main" id="{5CF2DA56-31E1-13E4-E709-7BA0F210A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554413"/>
            <a:ext cx="16954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経費を更に削減</a:t>
            </a:r>
            <a:br>
              <a:rPr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（ギャップの解消）</a:t>
            </a:r>
          </a:p>
        </p:txBody>
      </p:sp>
      <p:sp>
        <p:nvSpPr>
          <p:cNvPr id="47123" name="テキスト ボックス 59">
            <a:extLst>
              <a:ext uri="{FF2B5EF4-FFF2-40B4-BE49-F238E27FC236}">
                <a16:creationId xmlns:a16="http://schemas.microsoft.com/office/drawing/2014/main" id="{739F16CC-AE40-F3C8-2DD2-A86BB6F3C8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806450"/>
            <a:ext cx="29511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　経費削減の考え方</a:t>
            </a:r>
          </a:p>
        </p:txBody>
      </p:sp>
      <p:sp>
        <p:nvSpPr>
          <p:cNvPr id="47124" name="テキスト ボックス 60">
            <a:extLst>
              <a:ext uri="{FF2B5EF4-FFF2-40B4-BE49-F238E27FC236}">
                <a16:creationId xmlns:a16="http://schemas.microsoft.com/office/drawing/2014/main" id="{0807D48B-7A4B-91C4-958D-F3675AE9D1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6345238"/>
            <a:ext cx="1295400" cy="3079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問題解決型</a:t>
            </a:r>
          </a:p>
        </p:txBody>
      </p:sp>
      <p:sp>
        <p:nvSpPr>
          <p:cNvPr id="47125" name="テキスト ボックス 61">
            <a:extLst>
              <a:ext uri="{FF2B5EF4-FFF2-40B4-BE49-F238E27FC236}">
                <a16:creationId xmlns:a16="http://schemas.microsoft.com/office/drawing/2014/main" id="{C3D95A9B-E727-10CD-EAD6-712669B3E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6345238"/>
            <a:ext cx="1295400" cy="307975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課題達成型</a:t>
            </a:r>
          </a:p>
        </p:txBody>
      </p:sp>
      <p:cxnSp>
        <p:nvCxnSpPr>
          <p:cNvPr id="47126" name="直線矢印コネクタ 70">
            <a:extLst>
              <a:ext uri="{FF2B5EF4-FFF2-40B4-BE49-F238E27FC236}">
                <a16:creationId xmlns:a16="http://schemas.microsoft.com/office/drawing/2014/main" id="{65330978-4C69-277C-277C-481AF9DA7E4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700338" y="3267075"/>
            <a:ext cx="0" cy="1512888"/>
          </a:xfrm>
          <a:prstGeom prst="straightConnector1">
            <a:avLst/>
          </a:prstGeom>
          <a:noFill/>
          <a:ln w="76200" algn="ctr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7127" name="グループ化 6">
            <a:extLst>
              <a:ext uri="{FF2B5EF4-FFF2-40B4-BE49-F238E27FC236}">
                <a16:creationId xmlns:a16="http://schemas.microsoft.com/office/drawing/2014/main" id="{3FB1513E-7098-6B6F-6C0C-EEAB018FE554}"/>
              </a:ext>
            </a:extLst>
          </p:cNvPr>
          <p:cNvGrpSpPr>
            <a:grpSpLocks/>
          </p:cNvGrpSpPr>
          <p:nvPr/>
        </p:nvGrpSpPr>
        <p:grpSpPr bwMode="auto">
          <a:xfrm>
            <a:off x="1258888" y="3267075"/>
            <a:ext cx="2233612" cy="0"/>
            <a:chOff x="1403560" y="3267423"/>
            <a:chExt cx="2232248" cy="0"/>
          </a:xfrm>
        </p:grpSpPr>
        <p:sp>
          <p:nvSpPr>
            <p:cNvPr id="47178" name="正方形/長方形 13">
              <a:extLst>
                <a:ext uri="{FF2B5EF4-FFF2-40B4-BE49-F238E27FC236}">
                  <a16:creationId xmlns:a16="http://schemas.microsoft.com/office/drawing/2014/main" id="{1A20B829-EFA3-B146-7256-BD4CAD681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3560" y="3267423"/>
              <a:ext cx="720000" cy="0"/>
            </a:xfrm>
            <a:custGeom>
              <a:avLst/>
              <a:gdLst>
                <a:gd name="T0" fmla="*/ 0 w 2880320"/>
                <a:gd name="T1" fmla="*/ 11 w 2880320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2880320">
                  <a:moveTo>
                    <a:pt x="0" y="0"/>
                  </a:moveTo>
                  <a:lnTo>
                    <a:pt x="2880320" y="0"/>
                  </a:ln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7179" name="正方形/長方形 13">
              <a:extLst>
                <a:ext uri="{FF2B5EF4-FFF2-40B4-BE49-F238E27FC236}">
                  <a16:creationId xmlns:a16="http://schemas.microsoft.com/office/drawing/2014/main" id="{5FB6ACAD-F933-A59A-1C02-F40DCD5F7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2835" y="3267423"/>
              <a:ext cx="902973" cy="0"/>
            </a:xfrm>
            <a:custGeom>
              <a:avLst/>
              <a:gdLst>
                <a:gd name="T0" fmla="*/ 0 w 2880320"/>
                <a:gd name="T1" fmla="*/ 84 w 2880320"/>
                <a:gd name="T2" fmla="*/ 0 60000 65536"/>
                <a:gd name="T3" fmla="*/ 0 60000 65536"/>
              </a:gdLst>
              <a:ahLst/>
              <a:cxnLst>
                <a:cxn ang="T2">
                  <a:pos x="T0" y="0"/>
                </a:cxn>
                <a:cxn ang="T3">
                  <a:pos x="T1" y="0"/>
                </a:cxn>
              </a:cxnLst>
              <a:rect l="0" t="0" r="r" b="b"/>
              <a:pathLst>
                <a:path w="2880320">
                  <a:moveTo>
                    <a:pt x="0" y="0"/>
                  </a:moveTo>
                  <a:lnTo>
                    <a:pt x="2880320" y="0"/>
                  </a:lnTo>
                </a:path>
              </a:pathLst>
            </a:custGeom>
            <a:noFill/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47128" name="Text Box 73">
            <a:extLst>
              <a:ext uri="{FF2B5EF4-FFF2-40B4-BE49-F238E27FC236}">
                <a16:creationId xmlns:a16="http://schemas.microsoft.com/office/drawing/2014/main" id="{5AC79CC0-A652-C9F5-F1EB-CAA31F60A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0" y="96838"/>
            <a:ext cx="90424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8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「問題」と「課題」の考え方（概念図）</a:t>
            </a:r>
          </a:p>
        </p:txBody>
      </p:sp>
      <p:sp>
        <p:nvSpPr>
          <p:cNvPr id="47129" name="角丸四角形 37">
            <a:extLst>
              <a:ext uri="{FF2B5EF4-FFF2-40B4-BE49-F238E27FC236}">
                <a16:creationId xmlns:a16="http://schemas.microsoft.com/office/drawing/2014/main" id="{C50394C4-AE9F-6F10-9C10-290FB3822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692150"/>
            <a:ext cx="4500563" cy="6119813"/>
          </a:xfrm>
          <a:prstGeom prst="roundRect">
            <a:avLst>
              <a:gd name="adj" fmla="val 365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400" b="1">
              <a:solidFill>
                <a:srgbClr val="8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30" name="正方形/長方形 11">
            <a:extLst>
              <a:ext uri="{FF2B5EF4-FFF2-40B4-BE49-F238E27FC236}">
                <a16:creationId xmlns:a16="http://schemas.microsoft.com/office/drawing/2014/main" id="{60CCD0DD-25AB-821F-EC8D-8AD774D07B3F}"/>
              </a:ext>
            </a:extLst>
          </p:cNvPr>
          <p:cNvSpPr>
            <a:spLocks/>
          </p:cNvSpPr>
          <p:nvPr/>
        </p:nvSpPr>
        <p:spPr bwMode="auto">
          <a:xfrm>
            <a:off x="5384800" y="1757363"/>
            <a:ext cx="3435350" cy="4119562"/>
          </a:xfrm>
          <a:custGeom>
            <a:avLst/>
            <a:gdLst>
              <a:gd name="T0" fmla="*/ 102518 w 5328592"/>
              <a:gd name="T1" fmla="*/ 2147483646 h 1872208"/>
              <a:gd name="T2" fmla="*/ 0 w 5328592"/>
              <a:gd name="T3" fmla="*/ 2147483646 h 1872208"/>
              <a:gd name="T4" fmla="*/ 0 w 5328592"/>
              <a:gd name="T5" fmla="*/ 0 h 187220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328592" h="1872208">
                <a:moveTo>
                  <a:pt x="5328592" y="1872208"/>
                </a:moveTo>
                <a:lnTo>
                  <a:pt x="0" y="1872208"/>
                </a:lnTo>
                <a:lnTo>
                  <a:pt x="0" y="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31" name="正方形/長方形 39">
            <a:extLst>
              <a:ext uri="{FF2B5EF4-FFF2-40B4-BE49-F238E27FC236}">
                <a16:creationId xmlns:a16="http://schemas.microsoft.com/office/drawing/2014/main" id="{DBE76395-ABE1-7B80-710A-E2EEB2ED9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3213" y="1943100"/>
            <a:ext cx="719137" cy="3943350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400" b="1">
              <a:solidFill>
                <a:srgbClr val="8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32" name="正方形/長方形 40">
            <a:extLst>
              <a:ext uri="{FF2B5EF4-FFF2-40B4-BE49-F238E27FC236}">
                <a16:creationId xmlns:a16="http://schemas.microsoft.com/office/drawing/2014/main" id="{63BAC2DE-E7D3-A235-6C87-39389F4F5E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7050" y="3933825"/>
            <a:ext cx="719138" cy="1938338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400" b="1">
              <a:solidFill>
                <a:srgbClr val="8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33" name="正方形/長方形 41">
            <a:extLst>
              <a:ext uri="{FF2B5EF4-FFF2-40B4-BE49-F238E27FC236}">
                <a16:creationId xmlns:a16="http://schemas.microsoft.com/office/drawing/2014/main" id="{A4CC683B-1A72-94E0-3A23-FE6D63361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063" y="4906963"/>
            <a:ext cx="720725" cy="966787"/>
          </a:xfrm>
          <a:prstGeom prst="rect">
            <a:avLst/>
          </a:prstGeom>
          <a:solidFill>
            <a:srgbClr val="FFFFCC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400" b="1">
              <a:solidFill>
                <a:srgbClr val="8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34" name="正方形/長方形 13">
            <a:extLst>
              <a:ext uri="{FF2B5EF4-FFF2-40B4-BE49-F238E27FC236}">
                <a16:creationId xmlns:a16="http://schemas.microsoft.com/office/drawing/2014/main" id="{8380B7E9-B599-BB1B-CF68-A22CB99AB4C5}"/>
              </a:ext>
            </a:extLst>
          </p:cNvPr>
          <p:cNvSpPr>
            <a:spLocks/>
          </p:cNvSpPr>
          <p:nvPr/>
        </p:nvSpPr>
        <p:spPr bwMode="auto">
          <a:xfrm>
            <a:off x="6227763" y="1938338"/>
            <a:ext cx="1679575" cy="0"/>
          </a:xfrm>
          <a:custGeom>
            <a:avLst/>
            <a:gdLst>
              <a:gd name="T0" fmla="*/ 0 w 2880320"/>
              <a:gd name="T1" fmla="*/ 22437 w 288032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2880320">
                <a:moveTo>
                  <a:pt x="0" y="0"/>
                </a:moveTo>
                <a:lnTo>
                  <a:pt x="2880320" y="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35" name="正方形/長方形 13">
            <a:extLst>
              <a:ext uri="{FF2B5EF4-FFF2-40B4-BE49-F238E27FC236}">
                <a16:creationId xmlns:a16="http://schemas.microsoft.com/office/drawing/2014/main" id="{2EBA36A4-EB1E-FED3-5A27-FAF1854C68B3}"/>
              </a:ext>
            </a:extLst>
          </p:cNvPr>
          <p:cNvSpPr>
            <a:spLocks/>
          </p:cNvSpPr>
          <p:nvPr/>
        </p:nvSpPr>
        <p:spPr bwMode="auto">
          <a:xfrm>
            <a:off x="6300788" y="4910138"/>
            <a:ext cx="503237" cy="0"/>
          </a:xfrm>
          <a:custGeom>
            <a:avLst/>
            <a:gdLst>
              <a:gd name="T0" fmla="*/ 0 w 2880320"/>
              <a:gd name="T1" fmla="*/ 0 w 288032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2880320">
                <a:moveTo>
                  <a:pt x="0" y="0"/>
                </a:moveTo>
                <a:lnTo>
                  <a:pt x="2880320" y="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cxnSp>
        <p:nvCxnSpPr>
          <p:cNvPr id="47136" name="直線矢印コネクタ 75">
            <a:extLst>
              <a:ext uri="{FF2B5EF4-FFF2-40B4-BE49-F238E27FC236}">
                <a16:creationId xmlns:a16="http://schemas.microsoft.com/office/drawing/2014/main" id="{806FE00D-EDF1-0929-F9EE-E3E8C1FDA0B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740650" y="1908175"/>
            <a:ext cx="0" cy="2016125"/>
          </a:xfrm>
          <a:prstGeom prst="straightConnector1">
            <a:avLst/>
          </a:prstGeom>
          <a:noFill/>
          <a:ln w="76200" algn="ctr">
            <a:solidFill>
              <a:srgbClr val="0000FF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7137" name="グループ化 3">
            <a:extLst>
              <a:ext uri="{FF2B5EF4-FFF2-40B4-BE49-F238E27FC236}">
                <a16:creationId xmlns:a16="http://schemas.microsoft.com/office/drawing/2014/main" id="{C8AA0344-CFEE-0CD4-CA0A-61B15EA69088}"/>
              </a:ext>
            </a:extLst>
          </p:cNvPr>
          <p:cNvGrpSpPr>
            <a:grpSpLocks/>
          </p:cNvGrpSpPr>
          <p:nvPr/>
        </p:nvGrpSpPr>
        <p:grpSpPr bwMode="auto">
          <a:xfrm>
            <a:off x="6011863" y="5907088"/>
            <a:ext cx="1044575" cy="323850"/>
            <a:chOff x="5868144" y="5906715"/>
            <a:chExt cx="1044000" cy="324000"/>
          </a:xfrm>
        </p:grpSpPr>
        <p:cxnSp>
          <p:nvCxnSpPr>
            <p:cNvPr id="47175" name="直線矢印コネクタ 109">
              <a:extLst>
                <a:ext uri="{FF2B5EF4-FFF2-40B4-BE49-F238E27FC236}">
                  <a16:creationId xmlns:a16="http://schemas.microsoft.com/office/drawing/2014/main" id="{7F99E6E8-CD7D-AA77-1712-A0CC86D28B92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868144" y="5906715"/>
              <a:ext cx="0" cy="32400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176" name="直線矢印コネクタ 110">
              <a:extLst>
                <a:ext uri="{FF2B5EF4-FFF2-40B4-BE49-F238E27FC236}">
                  <a16:creationId xmlns:a16="http://schemas.microsoft.com/office/drawing/2014/main" id="{4EC72596-006F-28FA-3776-8B285F0E7A6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6912144" y="5906715"/>
              <a:ext cx="0" cy="32400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177" name="直線矢印コネクタ 111">
              <a:extLst>
                <a:ext uri="{FF2B5EF4-FFF2-40B4-BE49-F238E27FC236}">
                  <a16:creationId xmlns:a16="http://schemas.microsoft.com/office/drawing/2014/main" id="{5A4DB596-8C4A-7A63-E0F9-B2A0E9B27A7F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868144" y="6220261"/>
              <a:ext cx="1044000" cy="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47138" name="グループ化 2">
            <a:extLst>
              <a:ext uri="{FF2B5EF4-FFF2-40B4-BE49-F238E27FC236}">
                <a16:creationId xmlns:a16="http://schemas.microsoft.com/office/drawing/2014/main" id="{1CDA2764-087E-AF46-3962-9EA0D716298C}"/>
              </a:ext>
            </a:extLst>
          </p:cNvPr>
          <p:cNvGrpSpPr>
            <a:grpSpLocks/>
          </p:cNvGrpSpPr>
          <p:nvPr/>
        </p:nvGrpSpPr>
        <p:grpSpPr bwMode="auto">
          <a:xfrm>
            <a:off x="7416800" y="5892800"/>
            <a:ext cx="1042988" cy="323850"/>
            <a:chOff x="7344424" y="5892988"/>
            <a:chExt cx="1044000" cy="324000"/>
          </a:xfrm>
        </p:grpSpPr>
        <p:cxnSp>
          <p:nvCxnSpPr>
            <p:cNvPr id="47172" name="直線矢印コネクタ 106">
              <a:extLst>
                <a:ext uri="{FF2B5EF4-FFF2-40B4-BE49-F238E27FC236}">
                  <a16:creationId xmlns:a16="http://schemas.microsoft.com/office/drawing/2014/main" id="{1FF57D98-852C-5497-18F8-75236EDDC6C4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344424" y="5892988"/>
              <a:ext cx="0" cy="32400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173" name="直線矢印コネクタ 107">
              <a:extLst>
                <a:ext uri="{FF2B5EF4-FFF2-40B4-BE49-F238E27FC236}">
                  <a16:creationId xmlns:a16="http://schemas.microsoft.com/office/drawing/2014/main" id="{52D1A31D-5645-EFBF-CD8C-8BECA326CCAA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388424" y="5892988"/>
              <a:ext cx="0" cy="32400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174" name="直線矢印コネクタ 108">
              <a:extLst>
                <a:ext uri="{FF2B5EF4-FFF2-40B4-BE49-F238E27FC236}">
                  <a16:creationId xmlns:a16="http://schemas.microsoft.com/office/drawing/2014/main" id="{E30805A2-5C4F-5215-4C9B-2C272A13750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344424" y="6206534"/>
              <a:ext cx="1044000" cy="0"/>
            </a:xfrm>
            <a:prstGeom prst="straightConnector1">
              <a:avLst/>
            </a:prstGeom>
            <a:noFill/>
            <a:ln w="57150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47139" name="テキスト ボックス 80">
            <a:extLst>
              <a:ext uri="{FF2B5EF4-FFF2-40B4-BE49-F238E27FC236}">
                <a16:creationId xmlns:a16="http://schemas.microsoft.com/office/drawing/2014/main" id="{EA6452CC-0480-954A-2719-3254D60AEB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24413" y="1965325"/>
            <a:ext cx="7556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000" b="1">
                <a:latin typeface="Meiryo UI" panose="020B0604030504040204" pitchFamily="50" charset="-128"/>
                <a:ea typeface="Meiryo UI" panose="020B0604030504040204" pitchFamily="50" charset="-128"/>
              </a:rPr>
              <a:t>（個）</a:t>
            </a:r>
          </a:p>
        </p:txBody>
      </p:sp>
      <p:sp>
        <p:nvSpPr>
          <p:cNvPr id="47140" name="テキスト ボックス 81">
            <a:extLst>
              <a:ext uri="{FF2B5EF4-FFF2-40B4-BE49-F238E27FC236}">
                <a16:creationId xmlns:a16="http://schemas.microsoft.com/office/drawing/2014/main" id="{A07BD1A1-134E-84E1-DEC2-87D64F3346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3163" y="5710238"/>
            <a:ext cx="401637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  <a:t>0</a:t>
            </a:r>
            <a:endParaRPr lang="ja-JP" altLang="en-US" sz="14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41" name="テキスト ボックス 82">
            <a:extLst>
              <a:ext uri="{FF2B5EF4-FFF2-40B4-BE49-F238E27FC236}">
                <a16:creationId xmlns:a16="http://schemas.microsoft.com/office/drawing/2014/main" id="{F7A04787-2885-7B73-19FB-D9845022D7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6600" y="2936875"/>
            <a:ext cx="400050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 anchorCtr="1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生 産 量</a:t>
            </a:r>
          </a:p>
        </p:txBody>
      </p:sp>
      <p:sp>
        <p:nvSpPr>
          <p:cNvPr id="47142" name="テキスト ボックス 83">
            <a:extLst>
              <a:ext uri="{FF2B5EF4-FFF2-40B4-BE49-F238E27FC236}">
                <a16:creationId xmlns:a16="http://schemas.microsoft.com/office/drawing/2014/main" id="{09864C02-65CE-0165-0BCB-45C9F5C3C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8625" y="1917700"/>
            <a:ext cx="461963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 anchorCtr="1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</a:p>
        </p:txBody>
      </p:sp>
      <p:sp>
        <p:nvSpPr>
          <p:cNvPr id="47143" name="テキスト ボックス 84">
            <a:extLst>
              <a:ext uri="{FF2B5EF4-FFF2-40B4-BE49-F238E27FC236}">
                <a16:creationId xmlns:a16="http://schemas.microsoft.com/office/drawing/2014/main" id="{04154B43-4F40-1D60-7770-2902B3B917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5638" y="4292600"/>
            <a:ext cx="461962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 anchorCtr="1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計画</a:t>
            </a:r>
          </a:p>
        </p:txBody>
      </p:sp>
      <p:sp>
        <p:nvSpPr>
          <p:cNvPr id="47144" name="テキスト ボックス 85">
            <a:extLst>
              <a:ext uri="{FF2B5EF4-FFF2-40B4-BE49-F238E27FC236}">
                <a16:creationId xmlns:a16="http://schemas.microsoft.com/office/drawing/2014/main" id="{96DE36F9-640C-C00A-B46D-2696B5AF85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8650" y="5013325"/>
            <a:ext cx="461963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 anchorCtr="1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実績</a:t>
            </a:r>
          </a:p>
        </p:txBody>
      </p:sp>
      <p:sp>
        <p:nvSpPr>
          <p:cNvPr id="47145" name="テキスト ボックス 86">
            <a:extLst>
              <a:ext uri="{FF2B5EF4-FFF2-40B4-BE49-F238E27FC236}">
                <a16:creationId xmlns:a16="http://schemas.microsoft.com/office/drawing/2014/main" id="{345D440D-B908-B220-BF0E-0C5AA91E8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4005263"/>
            <a:ext cx="1619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200" b="1">
                <a:latin typeface="Meiryo UI" panose="020B0604030504040204" pitchFamily="50" charset="-128"/>
                <a:ea typeface="Meiryo UI" panose="020B0604030504040204" pitchFamily="50" charset="-128"/>
              </a:rPr>
              <a:t>生産未達の増加</a:t>
            </a:r>
            <a:br>
              <a:rPr lang="en-US" altLang="ja-JP" sz="12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200" b="1">
                <a:latin typeface="Meiryo UI" panose="020B0604030504040204" pitchFamily="50" charset="-128"/>
                <a:ea typeface="Meiryo UI" panose="020B0604030504040204" pitchFamily="50" charset="-128"/>
              </a:rPr>
              <a:t>（ギャップの解消）</a:t>
            </a:r>
          </a:p>
        </p:txBody>
      </p:sp>
      <p:sp>
        <p:nvSpPr>
          <p:cNvPr id="47146" name="テキスト ボックス 87">
            <a:extLst>
              <a:ext uri="{FF2B5EF4-FFF2-40B4-BE49-F238E27FC236}">
                <a16:creationId xmlns:a16="http://schemas.microsoft.com/office/drawing/2014/main" id="{2418706A-B13E-4E5B-1B4A-CF2DD0C25F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4163" y="806450"/>
            <a:ext cx="2952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生産増加の考え方</a:t>
            </a:r>
          </a:p>
        </p:txBody>
      </p:sp>
      <p:sp>
        <p:nvSpPr>
          <p:cNvPr id="47147" name="テキスト ボックス 88">
            <a:extLst>
              <a:ext uri="{FF2B5EF4-FFF2-40B4-BE49-F238E27FC236}">
                <a16:creationId xmlns:a16="http://schemas.microsoft.com/office/drawing/2014/main" id="{030EDF20-D9DB-25C5-4A6F-237D0D7A2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08850" y="6345238"/>
            <a:ext cx="1295400" cy="307975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課題達成型</a:t>
            </a:r>
          </a:p>
        </p:txBody>
      </p:sp>
      <p:sp>
        <p:nvSpPr>
          <p:cNvPr id="47148" name="テキスト ボックス 89">
            <a:extLst>
              <a:ext uri="{FF2B5EF4-FFF2-40B4-BE49-F238E27FC236}">
                <a16:creationId xmlns:a16="http://schemas.microsoft.com/office/drawing/2014/main" id="{870E3967-DC61-0EB8-355E-B42A5EC4D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5963" y="6345238"/>
            <a:ext cx="1296987" cy="3079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4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問題解決型</a:t>
            </a:r>
          </a:p>
        </p:txBody>
      </p:sp>
      <p:cxnSp>
        <p:nvCxnSpPr>
          <p:cNvPr id="47149" name="直線矢印コネクタ 90">
            <a:extLst>
              <a:ext uri="{FF2B5EF4-FFF2-40B4-BE49-F238E27FC236}">
                <a16:creationId xmlns:a16="http://schemas.microsoft.com/office/drawing/2014/main" id="{DAF0CE53-DFF9-FD26-6E21-6CC6E2B91AB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32588" y="3933825"/>
            <a:ext cx="0" cy="971550"/>
          </a:xfrm>
          <a:prstGeom prst="straightConnector1">
            <a:avLst/>
          </a:prstGeom>
          <a:noFill/>
          <a:ln w="76200" algn="ctr">
            <a:solidFill>
              <a:srgbClr val="FF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150" name="正方形/長方形 13">
            <a:extLst>
              <a:ext uri="{FF2B5EF4-FFF2-40B4-BE49-F238E27FC236}">
                <a16:creationId xmlns:a16="http://schemas.microsoft.com/office/drawing/2014/main" id="{ACB54834-0ADD-F1EA-EDCD-CBC77024ED5F}"/>
              </a:ext>
            </a:extLst>
          </p:cNvPr>
          <p:cNvSpPr>
            <a:spLocks/>
          </p:cNvSpPr>
          <p:nvPr/>
        </p:nvSpPr>
        <p:spPr bwMode="auto">
          <a:xfrm>
            <a:off x="5867400" y="3933825"/>
            <a:ext cx="1044575" cy="0"/>
          </a:xfrm>
          <a:custGeom>
            <a:avLst/>
            <a:gdLst>
              <a:gd name="T0" fmla="*/ 0 w 2880320"/>
              <a:gd name="T1" fmla="*/ 312 w 288032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2880320">
                <a:moveTo>
                  <a:pt x="0" y="0"/>
                </a:moveTo>
                <a:lnTo>
                  <a:pt x="2880320" y="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51" name="正方形/長方形 13">
            <a:extLst>
              <a:ext uri="{FF2B5EF4-FFF2-40B4-BE49-F238E27FC236}">
                <a16:creationId xmlns:a16="http://schemas.microsoft.com/office/drawing/2014/main" id="{6675DA87-F572-B8A6-1EE2-0486613798E4}"/>
              </a:ext>
            </a:extLst>
          </p:cNvPr>
          <p:cNvSpPr>
            <a:spLocks/>
          </p:cNvSpPr>
          <p:nvPr/>
        </p:nvSpPr>
        <p:spPr bwMode="auto">
          <a:xfrm>
            <a:off x="7019925" y="3933825"/>
            <a:ext cx="904875" cy="0"/>
          </a:xfrm>
          <a:custGeom>
            <a:avLst/>
            <a:gdLst>
              <a:gd name="T0" fmla="*/ 0 w 2880320"/>
              <a:gd name="T1" fmla="*/ 86 w 2880320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2880320">
                <a:moveTo>
                  <a:pt x="0" y="0"/>
                </a:moveTo>
                <a:lnTo>
                  <a:pt x="2880320" y="0"/>
                </a:lnTo>
              </a:path>
            </a:pathLst>
          </a:cu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7152" name="テキスト ボックス 92">
            <a:extLst>
              <a:ext uri="{FF2B5EF4-FFF2-40B4-BE49-F238E27FC236}">
                <a16:creationId xmlns:a16="http://schemas.microsoft.com/office/drawing/2014/main" id="{6ADE0CE1-62F9-B9C0-0C0C-45895CB31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1762125"/>
            <a:ext cx="86360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  <a:t>400</a:t>
            </a:r>
            <a:endParaRPr lang="ja-JP" altLang="en-US" sz="14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53" name="テキスト ボックス 93">
            <a:extLst>
              <a:ext uri="{FF2B5EF4-FFF2-40B4-BE49-F238E27FC236}">
                <a16:creationId xmlns:a16="http://schemas.microsoft.com/office/drawing/2014/main" id="{B40F2CE9-9127-A0B3-3B58-1D0E18FD11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8975" y="2781300"/>
            <a:ext cx="8636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  <a:t>300</a:t>
            </a:r>
            <a:endParaRPr lang="ja-JP" altLang="en-US" sz="14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54" name="テキスト ボックス 94">
            <a:extLst>
              <a:ext uri="{FF2B5EF4-FFF2-40B4-BE49-F238E27FC236}">
                <a16:creationId xmlns:a16="http://schemas.microsoft.com/office/drawing/2014/main" id="{17CF02CD-FF4D-0667-FD9F-D24D72D4F7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9450" y="3765550"/>
            <a:ext cx="8636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endParaRPr lang="ja-JP" altLang="en-US" sz="14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155" name="テキスト ボックス 95">
            <a:extLst>
              <a:ext uri="{FF2B5EF4-FFF2-40B4-BE49-F238E27FC236}">
                <a16:creationId xmlns:a16="http://schemas.microsoft.com/office/drawing/2014/main" id="{962CD089-4A96-45D6-048C-92858A250F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4724400"/>
            <a:ext cx="86360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endParaRPr lang="ja-JP" altLang="en-US" sz="14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7156" name="直線矢印コネクタ 96">
            <a:extLst>
              <a:ext uri="{FF2B5EF4-FFF2-40B4-BE49-F238E27FC236}">
                <a16:creationId xmlns:a16="http://schemas.microsoft.com/office/drawing/2014/main" id="{034CADB6-BAB5-B33A-78EA-E848B3B5FD5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86388" y="1941513"/>
            <a:ext cx="55562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157" name="直線矢印コネクタ 97">
            <a:extLst>
              <a:ext uri="{FF2B5EF4-FFF2-40B4-BE49-F238E27FC236}">
                <a16:creationId xmlns:a16="http://schemas.microsoft.com/office/drawing/2014/main" id="{280B811A-8C83-A3C8-629E-CCDB2678801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84800" y="2952750"/>
            <a:ext cx="55563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158" name="直線矢印コネクタ 98">
            <a:extLst>
              <a:ext uri="{FF2B5EF4-FFF2-40B4-BE49-F238E27FC236}">
                <a16:creationId xmlns:a16="http://schemas.microsoft.com/office/drawing/2014/main" id="{D0C1F5CB-6E71-3777-0CED-DDF9C282250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84800" y="3930650"/>
            <a:ext cx="55563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159" name="直線矢印コネクタ 99">
            <a:extLst>
              <a:ext uri="{FF2B5EF4-FFF2-40B4-BE49-F238E27FC236}">
                <a16:creationId xmlns:a16="http://schemas.microsoft.com/office/drawing/2014/main" id="{E23211B4-F154-20FB-1017-296F58E76B7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84800" y="4899025"/>
            <a:ext cx="55563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160" name="テキスト ボックス 100">
            <a:extLst>
              <a:ext uri="{FF2B5EF4-FFF2-40B4-BE49-F238E27FC236}">
                <a16:creationId xmlns:a16="http://schemas.microsoft.com/office/drawing/2014/main" id="{03445604-FCBC-447A-E85C-6E5D1DEB5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2055813"/>
            <a:ext cx="719138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ja-JP" sz="1300" b="1">
                <a:latin typeface="Meiryo UI" panose="020B0604030504040204" pitchFamily="50" charset="-128"/>
                <a:ea typeface="Meiryo UI" panose="020B0604030504040204" pitchFamily="50" charset="-128"/>
              </a:rPr>
              <a:t>400</a:t>
            </a:r>
            <a:r>
              <a:rPr lang="ja-JP" altLang="en-US" sz="1300" b="1">
                <a:latin typeface="Meiryo UI" panose="020B0604030504040204" pitchFamily="50" charset="-128"/>
                <a:ea typeface="Meiryo UI" panose="020B0604030504040204" pitchFamily="50" charset="-128"/>
              </a:rPr>
              <a:t>個</a:t>
            </a:r>
          </a:p>
        </p:txBody>
      </p:sp>
      <p:sp>
        <p:nvSpPr>
          <p:cNvPr id="47161" name="テキスト ボックス 101">
            <a:extLst>
              <a:ext uri="{FF2B5EF4-FFF2-40B4-BE49-F238E27FC236}">
                <a16:creationId xmlns:a16="http://schemas.microsoft.com/office/drawing/2014/main" id="{76EE3B85-A4D3-0509-2FE0-CC349652C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6338" y="2060575"/>
            <a:ext cx="184467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生産を更に増産</a:t>
            </a:r>
            <a:br>
              <a:rPr lang="en-US" altLang="ja-JP" sz="14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（ギャップの解消）</a:t>
            </a:r>
          </a:p>
        </p:txBody>
      </p:sp>
      <p:sp>
        <p:nvSpPr>
          <p:cNvPr id="47162" name="テキスト ボックス 102">
            <a:extLst>
              <a:ext uri="{FF2B5EF4-FFF2-40B4-BE49-F238E27FC236}">
                <a16:creationId xmlns:a16="http://schemas.microsoft.com/office/drawing/2014/main" id="{16F6A454-7DCD-A3EC-E9A2-68A1F255D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7050" y="4071938"/>
            <a:ext cx="719138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ja-JP" sz="1300" b="1">
                <a:latin typeface="Meiryo UI" panose="020B0604030504040204" pitchFamily="50" charset="-128"/>
                <a:ea typeface="Meiryo UI" panose="020B0604030504040204" pitchFamily="50" charset="-128"/>
              </a:rPr>
              <a:t>200</a:t>
            </a:r>
            <a:r>
              <a:rPr lang="ja-JP" altLang="en-US" sz="1300" b="1">
                <a:latin typeface="Meiryo UI" panose="020B0604030504040204" pitchFamily="50" charset="-128"/>
                <a:ea typeface="Meiryo UI" panose="020B0604030504040204" pitchFamily="50" charset="-128"/>
              </a:rPr>
              <a:t>個</a:t>
            </a:r>
          </a:p>
        </p:txBody>
      </p:sp>
      <p:sp>
        <p:nvSpPr>
          <p:cNvPr id="47163" name="テキスト ボックス 103">
            <a:extLst>
              <a:ext uri="{FF2B5EF4-FFF2-40B4-BE49-F238E27FC236}">
                <a16:creationId xmlns:a16="http://schemas.microsoft.com/office/drawing/2014/main" id="{9EBA2413-C960-6AF6-5217-029054249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4941888"/>
            <a:ext cx="7207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ja-JP" sz="1300" b="1">
                <a:latin typeface="Meiryo UI" panose="020B0604030504040204" pitchFamily="50" charset="-128"/>
                <a:ea typeface="Meiryo UI" panose="020B0604030504040204" pitchFamily="50" charset="-128"/>
              </a:rPr>
              <a:t>100</a:t>
            </a:r>
            <a:r>
              <a:rPr lang="ja-JP" altLang="en-US" sz="1300" b="1">
                <a:latin typeface="Meiryo UI" panose="020B0604030504040204" pitchFamily="50" charset="-128"/>
                <a:ea typeface="Meiryo UI" panose="020B0604030504040204" pitchFamily="50" charset="-128"/>
              </a:rPr>
              <a:t>個</a:t>
            </a:r>
          </a:p>
        </p:txBody>
      </p:sp>
      <p:sp>
        <p:nvSpPr>
          <p:cNvPr id="47164" name="テキスト ボックス 104">
            <a:extLst>
              <a:ext uri="{FF2B5EF4-FFF2-40B4-BE49-F238E27FC236}">
                <a16:creationId xmlns:a16="http://schemas.microsoft.com/office/drawing/2014/main" id="{97CFD10F-5D6B-07FB-70DC-FCCC933F2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1441450"/>
            <a:ext cx="79216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（多）</a:t>
            </a:r>
          </a:p>
        </p:txBody>
      </p:sp>
      <p:sp>
        <p:nvSpPr>
          <p:cNvPr id="47165" name="テキスト ボックス 105">
            <a:extLst>
              <a:ext uri="{FF2B5EF4-FFF2-40B4-BE49-F238E27FC236}">
                <a16:creationId xmlns:a16="http://schemas.microsoft.com/office/drawing/2014/main" id="{6C0D4B4F-B68F-BA0B-0424-88F7136ABC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5697538"/>
            <a:ext cx="792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ja-JP" altLang="en-US" sz="1400" b="1">
                <a:latin typeface="Meiryo UI" panose="020B0604030504040204" pitchFamily="50" charset="-128"/>
                <a:ea typeface="Meiryo UI" panose="020B0604030504040204" pitchFamily="50" charset="-128"/>
              </a:rPr>
              <a:t>（少）</a:t>
            </a:r>
          </a:p>
        </p:txBody>
      </p:sp>
      <p:sp>
        <p:nvSpPr>
          <p:cNvPr id="117" name="角丸四角形吹き出し 116">
            <a:extLst>
              <a:ext uri="{FF2B5EF4-FFF2-40B4-BE49-F238E27FC236}">
                <a16:creationId xmlns:a16="http://schemas.microsoft.com/office/drawing/2014/main" id="{3B74AC3F-EF36-CB80-355E-317EB8EC3A8A}"/>
              </a:ext>
            </a:extLst>
          </p:cNvPr>
          <p:cNvSpPr/>
          <p:nvPr/>
        </p:nvSpPr>
        <p:spPr>
          <a:xfrm>
            <a:off x="2916238" y="4221163"/>
            <a:ext cx="1547812" cy="503237"/>
          </a:xfrm>
          <a:prstGeom prst="wedgeRoundRectCallout">
            <a:avLst>
              <a:gd name="adj1" fmla="val -1757"/>
              <a:gd name="adj2" fmla="val 83813"/>
              <a:gd name="adj3" fmla="val 16667"/>
            </a:avLst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将来めざす目標“ありたい姿”</a:t>
            </a:r>
          </a:p>
        </p:txBody>
      </p:sp>
      <p:sp>
        <p:nvSpPr>
          <p:cNvPr id="119" name="角丸四角形吹き出し 118">
            <a:extLst>
              <a:ext uri="{FF2B5EF4-FFF2-40B4-BE49-F238E27FC236}">
                <a16:creationId xmlns:a16="http://schemas.microsoft.com/office/drawing/2014/main" id="{020B30AF-B9C0-E9EA-0694-AFD176E332CB}"/>
              </a:ext>
            </a:extLst>
          </p:cNvPr>
          <p:cNvSpPr/>
          <p:nvPr/>
        </p:nvSpPr>
        <p:spPr>
          <a:xfrm>
            <a:off x="2124075" y="2636838"/>
            <a:ext cx="2051050" cy="504825"/>
          </a:xfrm>
          <a:prstGeom prst="wedgeRoundRectCallout">
            <a:avLst>
              <a:gd name="adj1" fmla="val -46059"/>
              <a:gd name="adj2" fmla="val 83813"/>
              <a:gd name="adj3" fmla="val 1666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現状の目標</a:t>
            </a:r>
            <a:r>
              <a:rPr lang="en-US" altLang="ja-JP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正常値</a:t>
            </a:r>
            <a:r>
              <a:rPr lang="en-US" altLang="ja-JP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4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>
              <a:defRPr/>
            </a:pP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“あるべき姿”</a:t>
            </a:r>
          </a:p>
        </p:txBody>
      </p:sp>
      <p:sp>
        <p:nvSpPr>
          <p:cNvPr id="123" name="角丸四角形吹き出し 122">
            <a:extLst>
              <a:ext uri="{FF2B5EF4-FFF2-40B4-BE49-F238E27FC236}">
                <a16:creationId xmlns:a16="http://schemas.microsoft.com/office/drawing/2014/main" id="{E9D454F9-151D-AC9B-F518-082BD0798DA7}"/>
              </a:ext>
            </a:extLst>
          </p:cNvPr>
          <p:cNvSpPr/>
          <p:nvPr/>
        </p:nvSpPr>
        <p:spPr>
          <a:xfrm>
            <a:off x="757238" y="1581150"/>
            <a:ext cx="1116012" cy="287338"/>
          </a:xfrm>
          <a:prstGeom prst="wedgeRoundRectCallout">
            <a:avLst>
              <a:gd name="adj1" fmla="val -46059"/>
              <a:gd name="adj2" fmla="val 83813"/>
              <a:gd name="adj3" fmla="val 166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現状の水準</a:t>
            </a:r>
          </a:p>
        </p:txBody>
      </p:sp>
      <p:sp>
        <p:nvSpPr>
          <p:cNvPr id="125" name="角丸四角形吹き出し 124">
            <a:extLst>
              <a:ext uri="{FF2B5EF4-FFF2-40B4-BE49-F238E27FC236}">
                <a16:creationId xmlns:a16="http://schemas.microsoft.com/office/drawing/2014/main" id="{AA5D2A2A-CD7D-6FF2-1680-59DE73A7E767}"/>
              </a:ext>
            </a:extLst>
          </p:cNvPr>
          <p:cNvSpPr/>
          <p:nvPr/>
        </p:nvSpPr>
        <p:spPr>
          <a:xfrm>
            <a:off x="5435600" y="3284538"/>
            <a:ext cx="2052638" cy="504825"/>
          </a:xfrm>
          <a:prstGeom prst="wedgeRoundRectCallout">
            <a:avLst>
              <a:gd name="adj1" fmla="val 45762"/>
              <a:gd name="adj2" fmla="val 72817"/>
              <a:gd name="adj3" fmla="val 16667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現状の目標</a:t>
            </a:r>
            <a:r>
              <a:rPr lang="en-US" altLang="ja-JP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正常値</a:t>
            </a:r>
            <a:r>
              <a:rPr lang="en-US" altLang="ja-JP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ja-JP" altLang="en-US" sz="14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>
              <a:defRPr/>
            </a:pP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“あるべき姿”</a:t>
            </a:r>
          </a:p>
        </p:txBody>
      </p:sp>
      <p:sp>
        <p:nvSpPr>
          <p:cNvPr id="126" name="角丸四角形吹き出し 125">
            <a:extLst>
              <a:ext uri="{FF2B5EF4-FFF2-40B4-BE49-F238E27FC236}">
                <a16:creationId xmlns:a16="http://schemas.microsoft.com/office/drawing/2014/main" id="{68F99EFE-1FB0-DBF7-688C-740CF1432D1F}"/>
              </a:ext>
            </a:extLst>
          </p:cNvPr>
          <p:cNvSpPr/>
          <p:nvPr/>
        </p:nvSpPr>
        <p:spPr>
          <a:xfrm>
            <a:off x="5472113" y="4546600"/>
            <a:ext cx="1116012" cy="288925"/>
          </a:xfrm>
          <a:prstGeom prst="wedgeRoundRectCallout">
            <a:avLst>
              <a:gd name="adj1" fmla="val -3881"/>
              <a:gd name="adj2" fmla="val 98335"/>
              <a:gd name="adj3" fmla="val 166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現状の水準</a:t>
            </a:r>
          </a:p>
        </p:txBody>
      </p:sp>
      <p:sp>
        <p:nvSpPr>
          <p:cNvPr id="181" name="角丸四角形吹き出し 180">
            <a:extLst>
              <a:ext uri="{FF2B5EF4-FFF2-40B4-BE49-F238E27FC236}">
                <a16:creationId xmlns:a16="http://schemas.microsoft.com/office/drawing/2014/main" id="{C686BC25-D316-7458-3DF7-6EF467646332}"/>
              </a:ext>
            </a:extLst>
          </p:cNvPr>
          <p:cNvSpPr/>
          <p:nvPr/>
        </p:nvSpPr>
        <p:spPr>
          <a:xfrm>
            <a:off x="7488238" y="1341438"/>
            <a:ext cx="1547812" cy="503237"/>
          </a:xfrm>
          <a:prstGeom prst="wedgeRoundRectCallout">
            <a:avLst>
              <a:gd name="adj1" fmla="val -1757"/>
              <a:gd name="adj2" fmla="val 83813"/>
              <a:gd name="adj3" fmla="val 16667"/>
            </a:avLst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ja-JP" altLang="en-US" sz="14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将来めざす目標“ありたい姿”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>
            <a:extLst>
              <a:ext uri="{FF2B5EF4-FFF2-40B4-BE49-F238E27FC236}">
                <a16:creationId xmlns:a16="http://schemas.microsoft.com/office/drawing/2014/main" id="{E120CAE7-CA09-F720-06E3-9E598DF3D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620713"/>
            <a:ext cx="5303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131" name="Text Box 3">
            <a:extLst>
              <a:ext uri="{FF2B5EF4-FFF2-40B4-BE49-F238E27FC236}">
                <a16:creationId xmlns:a16="http://schemas.microsoft.com/office/drawing/2014/main" id="{ACFF54D8-CB7B-4818-2862-ECF10C493B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050" y="669925"/>
            <a:ext cx="6119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職場の問題点をつかみ、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テーマを決める</a:t>
            </a:r>
          </a:p>
        </p:txBody>
      </p:sp>
      <p:sp>
        <p:nvSpPr>
          <p:cNvPr id="48132" name="Text Box 5">
            <a:extLst>
              <a:ext uri="{FF2B5EF4-FFF2-40B4-BE49-F238E27FC236}">
                <a16:creationId xmlns:a16="http://schemas.microsoft.com/office/drawing/2014/main" id="{B6606025-9069-C12A-09D2-0AD5BE95CD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050" y="1223963"/>
            <a:ext cx="6119813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･</a:t>
            </a:r>
            <a:r>
              <a:rPr kumimoji="0" lang="ja-JP" altLang="en-US" sz="2800" b="1" u="sng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問題点の現状を調査</a:t>
            </a: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し、解決すべきことを決める　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･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改善したい目標を決める</a:t>
            </a:r>
          </a:p>
        </p:txBody>
      </p:sp>
      <p:sp>
        <p:nvSpPr>
          <p:cNvPr id="48133" name="Text Box 6">
            <a:extLst>
              <a:ext uri="{FF2B5EF4-FFF2-40B4-BE49-F238E27FC236}">
                <a16:creationId xmlns:a16="http://schemas.microsoft.com/office/drawing/2014/main" id="{8305549D-1296-312D-624E-A647AFA8E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050" y="2208213"/>
            <a:ext cx="61198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いつまでにどうするか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計画し、役割分担を決める</a:t>
            </a:r>
          </a:p>
        </p:txBody>
      </p:sp>
      <p:sp>
        <p:nvSpPr>
          <p:cNvPr id="48134" name="Text Box 7">
            <a:extLst>
              <a:ext uri="{FF2B5EF4-FFF2-40B4-BE49-F238E27FC236}">
                <a16:creationId xmlns:a16="http://schemas.microsoft.com/office/drawing/2014/main" id="{9C51EF7C-7885-F507-424F-8B33ECE503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050" y="2873375"/>
            <a:ext cx="61198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問題を発生させている</a:t>
            </a:r>
            <a:r>
              <a:rPr kumimoji="0" lang="ja-JP" altLang="en-US" sz="2800" b="1" u="sng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原因を探す</a:t>
            </a:r>
          </a:p>
        </p:txBody>
      </p:sp>
      <p:sp>
        <p:nvSpPr>
          <p:cNvPr id="48135" name="Text Box 8">
            <a:extLst>
              <a:ext uri="{FF2B5EF4-FFF2-40B4-BE49-F238E27FC236}">
                <a16:creationId xmlns:a16="http://schemas.microsoft.com/office/drawing/2014/main" id="{B989FC12-8909-2FD8-3670-E3C3638FD5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050" y="3552825"/>
            <a:ext cx="61198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原因をつぶすための</a:t>
            </a:r>
            <a:r>
              <a:rPr kumimoji="0" lang="ja-JP" altLang="en-US" sz="2800" b="1" u="sng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対策を検討し、実施</a:t>
            </a: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する</a:t>
            </a:r>
          </a:p>
        </p:txBody>
      </p:sp>
      <p:sp>
        <p:nvSpPr>
          <p:cNvPr id="48136" name="Text Box 9">
            <a:extLst>
              <a:ext uri="{FF2B5EF4-FFF2-40B4-BE49-F238E27FC236}">
                <a16:creationId xmlns:a16="http://schemas.microsoft.com/office/drawing/2014/main" id="{ECA49803-A32C-B0B8-1A85-C974A9F23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050" y="4221163"/>
            <a:ext cx="6119813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対策実施後の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結果を調べ、効果の有無を確認する</a:t>
            </a:r>
            <a:endParaRPr kumimoji="0" lang="en-US" altLang="ja-JP" sz="2000" b="1" u="sng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137" name="Text Box 10">
            <a:extLst>
              <a:ext uri="{FF2B5EF4-FFF2-40B4-BE49-F238E27FC236}">
                <a16:creationId xmlns:a16="http://schemas.microsoft.com/office/drawing/2014/main" id="{299F85B0-F804-FC48-C3E1-EA61160731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050" y="4879975"/>
            <a:ext cx="6119813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同じ問題が２度と発生しないように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ルールを決め、</a:t>
            </a:r>
            <a:b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標準書を作り、標準作業にする</a:t>
            </a:r>
          </a:p>
        </p:txBody>
      </p:sp>
      <p:sp>
        <p:nvSpPr>
          <p:cNvPr id="48138" name="AutoShape 9">
            <a:extLst>
              <a:ext uri="{FF2B5EF4-FFF2-40B4-BE49-F238E27FC236}">
                <a16:creationId xmlns:a16="http://schemas.microsoft.com/office/drawing/2014/main" id="{DA8FD107-BE5E-1890-989E-05ABA8F3F8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0" y="765175"/>
            <a:ext cx="349250" cy="4895850"/>
          </a:xfrm>
          <a:prstGeom prst="downArrow">
            <a:avLst>
              <a:gd name="adj1" fmla="val 33333"/>
              <a:gd name="adj2" fmla="val 5782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139" name="Rectangle 10">
            <a:extLst>
              <a:ext uri="{FF2B5EF4-FFF2-40B4-BE49-F238E27FC236}">
                <a16:creationId xmlns:a16="http://schemas.microsoft.com/office/drawing/2014/main" id="{6C142822-AE53-02CE-AE05-C060163C0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661988"/>
            <a:ext cx="2555875" cy="468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①テーマの選定</a:t>
            </a:r>
          </a:p>
        </p:txBody>
      </p:sp>
      <p:sp>
        <p:nvSpPr>
          <p:cNvPr id="48140" name="Rectangle 11">
            <a:extLst>
              <a:ext uri="{FF2B5EF4-FFF2-40B4-BE49-F238E27FC236}">
                <a16:creationId xmlns:a16="http://schemas.microsoft.com/office/drawing/2014/main" id="{66376D43-FC89-0AE4-879F-70703D0BD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373188"/>
            <a:ext cx="2555875" cy="466725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300"/>
              </a:spcBef>
              <a:buFontTx/>
              <a:buNone/>
            </a:pPr>
            <a:r>
              <a:rPr lang="ja-JP" altLang="en-US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②現状把握と目標設定</a:t>
            </a:r>
          </a:p>
        </p:txBody>
      </p:sp>
      <p:sp>
        <p:nvSpPr>
          <p:cNvPr id="48141" name="Rectangle 12">
            <a:extLst>
              <a:ext uri="{FF2B5EF4-FFF2-40B4-BE49-F238E27FC236}">
                <a16:creationId xmlns:a16="http://schemas.microsoft.com/office/drawing/2014/main" id="{614BA3A1-6749-1E45-42F9-D165873F8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2111375"/>
            <a:ext cx="2555875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③活動計画の作成</a:t>
            </a:r>
          </a:p>
        </p:txBody>
      </p:sp>
      <p:sp>
        <p:nvSpPr>
          <p:cNvPr id="48142" name="Rectangle 13">
            <a:extLst>
              <a:ext uri="{FF2B5EF4-FFF2-40B4-BE49-F238E27FC236}">
                <a16:creationId xmlns:a16="http://schemas.microsoft.com/office/drawing/2014/main" id="{62687FCA-B265-261A-6F57-6D0F305BD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2794000"/>
            <a:ext cx="2555875" cy="46831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④要因の解析</a:t>
            </a:r>
          </a:p>
        </p:txBody>
      </p:sp>
      <p:sp>
        <p:nvSpPr>
          <p:cNvPr id="48143" name="Rectangle 14">
            <a:extLst>
              <a:ext uri="{FF2B5EF4-FFF2-40B4-BE49-F238E27FC236}">
                <a16:creationId xmlns:a16="http://schemas.microsoft.com/office/drawing/2014/main" id="{29B30512-C050-3B8F-F7AA-BD2A4B114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3478213"/>
            <a:ext cx="2555875" cy="468312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⑤対策の立案と実施</a:t>
            </a:r>
          </a:p>
        </p:txBody>
      </p:sp>
      <p:sp>
        <p:nvSpPr>
          <p:cNvPr id="48144" name="Rectangle 15">
            <a:extLst>
              <a:ext uri="{FF2B5EF4-FFF2-40B4-BE49-F238E27FC236}">
                <a16:creationId xmlns:a16="http://schemas.microsoft.com/office/drawing/2014/main" id="{013A2378-9B78-94C9-2EAD-9A278D3D2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4168775"/>
            <a:ext cx="2555875" cy="4683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⑥効果の確認</a:t>
            </a:r>
          </a:p>
        </p:txBody>
      </p:sp>
      <p:sp>
        <p:nvSpPr>
          <p:cNvPr id="48145" name="Rectangle 16">
            <a:extLst>
              <a:ext uri="{FF2B5EF4-FFF2-40B4-BE49-F238E27FC236}">
                <a16:creationId xmlns:a16="http://schemas.microsoft.com/office/drawing/2014/main" id="{DF85AD2A-1963-4641-02D6-8D9BAB152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4895850"/>
            <a:ext cx="2555875" cy="4683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30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⑦標準化と管理の定着</a:t>
            </a:r>
          </a:p>
        </p:txBody>
      </p:sp>
      <p:sp>
        <p:nvSpPr>
          <p:cNvPr id="48146" name="Text Box 13">
            <a:extLst>
              <a:ext uri="{FF2B5EF4-FFF2-40B4-BE49-F238E27FC236}">
                <a16:creationId xmlns:a16="http://schemas.microsoft.com/office/drawing/2014/main" id="{897B4A63-8D80-2D65-C7B9-318524CA0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6050" y="5445125"/>
            <a:ext cx="6119813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･今回の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活動を反省</a:t>
            </a: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し残された問題を整理する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･反省や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残された問題点を今後の活動に活かす</a:t>
            </a:r>
          </a:p>
        </p:txBody>
      </p:sp>
      <p:sp>
        <p:nvSpPr>
          <p:cNvPr id="48147" name="Rectangle 16">
            <a:extLst>
              <a:ext uri="{FF2B5EF4-FFF2-40B4-BE49-F238E27FC236}">
                <a16:creationId xmlns:a16="http://schemas.microsoft.com/office/drawing/2014/main" id="{36E2D54F-3551-4B79-48A4-1C28DEF9E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5697538"/>
            <a:ext cx="2555875" cy="468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30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⑧反省と今後の対応</a:t>
            </a:r>
          </a:p>
        </p:txBody>
      </p:sp>
      <p:sp>
        <p:nvSpPr>
          <p:cNvPr id="48148" name="Text Box 73">
            <a:extLst>
              <a:ext uri="{FF2B5EF4-FFF2-40B4-BE49-F238E27FC236}">
                <a16:creationId xmlns:a16="http://schemas.microsoft.com/office/drawing/2014/main" id="{C630363D-CDE5-A6FF-47C0-AC233B5556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50" y="96838"/>
            <a:ext cx="44640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8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問題解決型の手順（要点）</a:t>
            </a:r>
          </a:p>
        </p:txBody>
      </p:sp>
      <p:sp>
        <p:nvSpPr>
          <p:cNvPr id="48149" name="正方形/長方形 1">
            <a:extLst>
              <a:ext uri="{FF2B5EF4-FFF2-40B4-BE49-F238E27FC236}">
                <a16:creationId xmlns:a16="http://schemas.microsoft.com/office/drawing/2014/main" id="{C75D4632-21EB-FC58-B2B2-AA2CAC5C3F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138" y="6381750"/>
            <a:ext cx="74803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ts val="600"/>
              </a:spcBef>
              <a:buFontTx/>
              <a:buNone/>
            </a:pPr>
            <a:r>
              <a:rPr lang="ja-JP" altLang="en-US" sz="24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「悪さ」の原因を追究してそれを取り除く活動</a:t>
            </a:r>
            <a:r>
              <a:rPr lang="en-US" altLang="ja-JP" sz="24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24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原因究明型</a:t>
            </a:r>
            <a:r>
              <a:rPr lang="en-US" altLang="ja-JP" sz="24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endParaRPr lang="ja-JP" altLang="en-US" sz="2400" b="1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>
            <a:extLst>
              <a:ext uri="{FF2B5EF4-FFF2-40B4-BE49-F238E27FC236}">
                <a16:creationId xmlns:a16="http://schemas.microsoft.com/office/drawing/2014/main" id="{ADC00F31-89C5-EA86-2BF5-DBB5BF7C8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714375"/>
            <a:ext cx="5303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n-US" sz="24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155" name="Text Box 3">
            <a:extLst>
              <a:ext uri="{FF2B5EF4-FFF2-40B4-BE49-F238E27FC236}">
                <a16:creationId xmlns:a16="http://schemas.microsoft.com/office/drawing/2014/main" id="{B8DCC0A7-DD4A-F675-77F6-DAFEDDC27C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650875"/>
            <a:ext cx="6121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職場の問題点をつかみ、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テーマを決める</a:t>
            </a:r>
          </a:p>
        </p:txBody>
      </p:sp>
      <p:sp>
        <p:nvSpPr>
          <p:cNvPr id="49156" name="Text Box 5">
            <a:extLst>
              <a:ext uri="{FF2B5EF4-FFF2-40B4-BE49-F238E27FC236}">
                <a16:creationId xmlns:a16="http://schemas.microsoft.com/office/drawing/2014/main" id="{F7AACE12-5360-3F2E-AF3D-2627385ED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1219200"/>
            <a:ext cx="676910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ありたい姿と現在の姿</a:t>
            </a:r>
            <a:r>
              <a:rPr kumimoji="0" lang="en-US" altLang="ja-JP" sz="20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0" lang="ja-JP" altLang="en-US" sz="20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現状把握</a:t>
            </a:r>
            <a:r>
              <a:rPr kumimoji="0" lang="en-US" altLang="ja-JP" sz="20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kumimoji="0" lang="ja-JP" altLang="en-US" sz="20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のギャップを明確</a:t>
            </a: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にして、</a:t>
            </a:r>
            <a:b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どこを重点にして方策案を検討していくのか</a:t>
            </a:r>
            <a:br>
              <a:rPr kumimoji="0" lang="ja-JP" altLang="en-US" sz="2000" b="1" i="1" u="sng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28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”攻め所” </a:t>
            </a:r>
            <a:r>
              <a:rPr kumimoji="0" lang="ja-JP" altLang="en-US" sz="20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を決め、</a:t>
            </a: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達成したい目標を決める</a:t>
            </a:r>
          </a:p>
        </p:txBody>
      </p:sp>
      <p:sp>
        <p:nvSpPr>
          <p:cNvPr id="49157" name="Text Box 6">
            <a:extLst>
              <a:ext uri="{FF2B5EF4-FFF2-40B4-BE49-F238E27FC236}">
                <a16:creationId xmlns:a16="http://schemas.microsoft.com/office/drawing/2014/main" id="{430B2154-6EB5-F340-ED7D-B7576B961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2243138"/>
            <a:ext cx="6121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いつまでにどうするか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計画し、役割分担を決める</a:t>
            </a:r>
          </a:p>
        </p:txBody>
      </p:sp>
      <p:sp>
        <p:nvSpPr>
          <p:cNvPr id="49158" name="Text Box 7">
            <a:extLst>
              <a:ext uri="{FF2B5EF4-FFF2-40B4-BE49-F238E27FC236}">
                <a16:creationId xmlns:a16="http://schemas.microsoft.com/office/drawing/2014/main" id="{FBF29444-0011-EC1A-B98B-B2C48D26DB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2801938"/>
            <a:ext cx="5400675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攻め所に焦点を当て、目標達成可能と思われる</a:t>
            </a:r>
            <a:b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28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方策案（アイデア）</a:t>
            </a: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をたくさん出す</a:t>
            </a:r>
          </a:p>
        </p:txBody>
      </p:sp>
      <p:sp>
        <p:nvSpPr>
          <p:cNvPr id="49159" name="Text Box 8">
            <a:extLst>
              <a:ext uri="{FF2B5EF4-FFF2-40B4-BE49-F238E27FC236}">
                <a16:creationId xmlns:a16="http://schemas.microsoft.com/office/drawing/2014/main" id="{3805F54D-D0E8-89B2-C284-124FEDCAE4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3519488"/>
            <a:ext cx="61214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方策を実現させるシナリオを</a:t>
            </a:r>
            <a:r>
              <a:rPr kumimoji="0" lang="ja-JP" altLang="en-US" sz="28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具体的に検討</a:t>
            </a: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して、</a:t>
            </a:r>
            <a:b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20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障害・悪影響を排除</a:t>
            </a: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の上、成功シナリオを</a:t>
            </a:r>
            <a:r>
              <a:rPr kumimoji="0" lang="ja-JP" altLang="en-US" sz="2800" b="1" u="sng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実施</a:t>
            </a: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する</a:t>
            </a:r>
          </a:p>
        </p:txBody>
      </p:sp>
      <p:sp>
        <p:nvSpPr>
          <p:cNvPr id="49160" name="Text Box 9">
            <a:extLst>
              <a:ext uri="{FF2B5EF4-FFF2-40B4-BE49-F238E27FC236}">
                <a16:creationId xmlns:a16="http://schemas.microsoft.com/office/drawing/2014/main" id="{CD2C7632-F97F-6E28-4F47-AAF4E12AA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4367213"/>
            <a:ext cx="61214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シナリオ実施後の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結果を調べ、効果の有無を確認する</a:t>
            </a:r>
            <a:endParaRPr kumimoji="0" lang="en-US" altLang="ja-JP" sz="2000" b="1" u="sng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161" name="Text Box 10">
            <a:extLst>
              <a:ext uri="{FF2B5EF4-FFF2-40B4-BE49-F238E27FC236}">
                <a16:creationId xmlns:a16="http://schemas.microsoft.com/office/drawing/2014/main" id="{4389B3AA-0715-DDEF-8623-5D6F55ADA3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4973638"/>
            <a:ext cx="61214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効果が元に戻らないように、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効果のあったシナリオの維持・</a:t>
            </a:r>
            <a:b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管理する方法を検討・実施</a:t>
            </a: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し、効果の維持を確認する</a:t>
            </a:r>
          </a:p>
        </p:txBody>
      </p:sp>
      <p:sp>
        <p:nvSpPr>
          <p:cNvPr id="49162" name="AutoShape 9">
            <a:extLst>
              <a:ext uri="{FF2B5EF4-FFF2-40B4-BE49-F238E27FC236}">
                <a16:creationId xmlns:a16="http://schemas.microsoft.com/office/drawing/2014/main" id="{F4CF8B75-FD4E-B7DB-1227-D781011E00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0" y="858838"/>
            <a:ext cx="349250" cy="4895850"/>
          </a:xfrm>
          <a:prstGeom prst="downArrow">
            <a:avLst>
              <a:gd name="adj1" fmla="val 33333"/>
              <a:gd name="adj2" fmla="val 57825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9163" name="Rectangle 10">
            <a:extLst>
              <a:ext uri="{FF2B5EF4-FFF2-40B4-BE49-F238E27FC236}">
                <a16:creationId xmlns:a16="http://schemas.microsoft.com/office/drawing/2014/main" id="{1C894DCB-44E4-7059-D607-76D00C215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642938"/>
            <a:ext cx="2916238" cy="468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①テーマの選定</a:t>
            </a:r>
          </a:p>
        </p:txBody>
      </p:sp>
      <p:sp>
        <p:nvSpPr>
          <p:cNvPr id="49164" name="Rectangle 11">
            <a:extLst>
              <a:ext uri="{FF2B5EF4-FFF2-40B4-BE49-F238E27FC236}">
                <a16:creationId xmlns:a16="http://schemas.microsoft.com/office/drawing/2014/main" id="{AF091327-A6A7-D0CB-8502-8E14879340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1366838"/>
            <a:ext cx="2916238" cy="468312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300"/>
              </a:spcBef>
              <a:buFontTx/>
              <a:buNone/>
            </a:pPr>
            <a:r>
              <a:rPr lang="ja-JP" altLang="en-US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②攻め所と目標設定</a:t>
            </a:r>
          </a:p>
        </p:txBody>
      </p:sp>
      <p:sp>
        <p:nvSpPr>
          <p:cNvPr id="49165" name="Rectangle 12">
            <a:extLst>
              <a:ext uri="{FF2B5EF4-FFF2-40B4-BE49-F238E27FC236}">
                <a16:creationId xmlns:a16="http://schemas.microsoft.com/office/drawing/2014/main" id="{7EBDDCFE-55C3-5198-3209-CE06BD560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2205038"/>
            <a:ext cx="2916238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③活動計画の作成</a:t>
            </a:r>
          </a:p>
        </p:txBody>
      </p:sp>
      <p:sp>
        <p:nvSpPr>
          <p:cNvPr id="49166" name="Rectangle 13">
            <a:extLst>
              <a:ext uri="{FF2B5EF4-FFF2-40B4-BE49-F238E27FC236}">
                <a16:creationId xmlns:a16="http://schemas.microsoft.com/office/drawing/2014/main" id="{CE65E623-B5E9-4865-6998-CB6070096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2838450"/>
            <a:ext cx="2916238" cy="468313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④方策の立案</a:t>
            </a:r>
          </a:p>
        </p:txBody>
      </p:sp>
      <p:sp>
        <p:nvSpPr>
          <p:cNvPr id="49167" name="Rectangle 14">
            <a:extLst>
              <a:ext uri="{FF2B5EF4-FFF2-40B4-BE49-F238E27FC236}">
                <a16:creationId xmlns:a16="http://schemas.microsoft.com/office/drawing/2014/main" id="{DB4B3601-61D2-C4DF-10D8-4D5F385D87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3641725"/>
            <a:ext cx="2916238" cy="468313"/>
          </a:xfrm>
          <a:prstGeom prst="rect">
            <a:avLst/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⑤成功シナリオの追究と実施</a:t>
            </a:r>
          </a:p>
        </p:txBody>
      </p:sp>
      <p:sp>
        <p:nvSpPr>
          <p:cNvPr id="49168" name="Rectangle 15">
            <a:extLst>
              <a:ext uri="{FF2B5EF4-FFF2-40B4-BE49-F238E27FC236}">
                <a16:creationId xmlns:a16="http://schemas.microsoft.com/office/drawing/2014/main" id="{1FFC120C-1C8A-9D22-9150-7BD7A1440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4314825"/>
            <a:ext cx="2916238" cy="4683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⑥効果の確認</a:t>
            </a:r>
          </a:p>
        </p:txBody>
      </p:sp>
      <p:sp>
        <p:nvSpPr>
          <p:cNvPr id="49169" name="Rectangle 16">
            <a:extLst>
              <a:ext uri="{FF2B5EF4-FFF2-40B4-BE49-F238E27FC236}">
                <a16:creationId xmlns:a16="http://schemas.microsoft.com/office/drawing/2014/main" id="{27A80CA6-BCBA-15BD-7CA2-FB3E3F822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4989513"/>
            <a:ext cx="2916238" cy="468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30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⑦標準化と管理の定着</a:t>
            </a:r>
          </a:p>
        </p:txBody>
      </p:sp>
      <p:sp>
        <p:nvSpPr>
          <p:cNvPr id="49170" name="Text Box 13">
            <a:extLst>
              <a:ext uri="{FF2B5EF4-FFF2-40B4-BE49-F238E27FC236}">
                <a16:creationId xmlns:a16="http://schemas.microsoft.com/office/drawing/2014/main" id="{271A5B9A-7931-61FD-B239-5161A8C71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5538788"/>
            <a:ext cx="6121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295" tIns="8890" rIns="74295" bIns="8890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･今回の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活動を反省</a:t>
            </a: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し残された問題を整理する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kumimoji="0" lang="ja-JP" altLang="en-US" sz="2000" b="1">
                <a:latin typeface="Meiryo UI" panose="020B0604030504040204" pitchFamily="50" charset="-128"/>
                <a:ea typeface="Meiryo UI" panose="020B0604030504040204" pitchFamily="50" charset="-128"/>
              </a:rPr>
              <a:t>･反省や</a:t>
            </a:r>
            <a:r>
              <a:rPr kumimoji="0" lang="ja-JP" altLang="en-US" sz="2000" b="1" u="sng">
                <a:latin typeface="Meiryo UI" panose="020B0604030504040204" pitchFamily="50" charset="-128"/>
                <a:ea typeface="Meiryo UI" panose="020B0604030504040204" pitchFamily="50" charset="-128"/>
              </a:rPr>
              <a:t>残された問題点を今後の活動に活かす</a:t>
            </a:r>
          </a:p>
        </p:txBody>
      </p:sp>
      <p:sp>
        <p:nvSpPr>
          <p:cNvPr id="49171" name="Rectangle 16">
            <a:extLst>
              <a:ext uri="{FF2B5EF4-FFF2-40B4-BE49-F238E27FC236}">
                <a16:creationId xmlns:a16="http://schemas.microsoft.com/office/drawing/2014/main" id="{23E711D1-8918-2510-B6E2-E99192C0C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5791200"/>
            <a:ext cx="2916238" cy="4683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ts val="30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⑧反省と今後の対応</a:t>
            </a:r>
          </a:p>
        </p:txBody>
      </p:sp>
      <p:sp>
        <p:nvSpPr>
          <p:cNvPr id="49172" name="正方形/長方形 1">
            <a:extLst>
              <a:ext uri="{FF2B5EF4-FFF2-40B4-BE49-F238E27FC236}">
                <a16:creationId xmlns:a16="http://schemas.microsoft.com/office/drawing/2014/main" id="{9CD48C57-1C12-9A4F-11DF-21DA815F7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44575" y="6381750"/>
            <a:ext cx="11161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ts val="600"/>
              </a:spcBef>
              <a:buFontTx/>
              <a:buNone/>
            </a:pPr>
            <a:r>
              <a:rPr lang="ja-JP" altLang="en-US" sz="24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「良さ」を追求して、ありたい姿を実現する活動 </a:t>
            </a:r>
            <a:r>
              <a:rPr lang="en-US" altLang="ja-JP" sz="24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24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方策追究型</a:t>
            </a:r>
            <a:r>
              <a:rPr lang="en-US" altLang="ja-JP" sz="24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49173" name="Text Box 73">
            <a:extLst>
              <a:ext uri="{FF2B5EF4-FFF2-40B4-BE49-F238E27FC236}">
                <a16:creationId xmlns:a16="http://schemas.microsoft.com/office/drawing/2014/main" id="{C48FB513-2211-1432-E96A-F5CE053084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250" y="96838"/>
            <a:ext cx="44640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sz="28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課題達成型の手順（要点）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テキスト ボックス 2">
            <a:extLst>
              <a:ext uri="{FF2B5EF4-FFF2-40B4-BE49-F238E27FC236}">
                <a16:creationId xmlns:a16="http://schemas.microsoft.com/office/drawing/2014/main" id="{F37C29EA-464E-99BE-E199-A9CDAEAA56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" y="869950"/>
            <a:ext cx="89852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　課題達成型は、問題解決型と違い、「良さ（アイデア）」を追求する</a:t>
            </a:r>
          </a:p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という考え方であり、２つのケースがある</a:t>
            </a:r>
            <a:endParaRPr lang="ja-JP" altLang="en-US" sz="2400" b="1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0179" name="テキスト ボックス 4">
            <a:extLst>
              <a:ext uri="{FF2B5EF4-FFF2-40B4-BE49-F238E27FC236}">
                <a16:creationId xmlns:a16="http://schemas.microsoft.com/office/drawing/2014/main" id="{DB90DA9C-3544-38A0-92C0-99A439DE2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750" y="4941888"/>
            <a:ext cx="8877300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　このような課題を達成するには（現状に必ずしも悪さがあるのでは</a:t>
            </a:r>
          </a:p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なく） 、そのための手順も当然変わってくる。</a:t>
            </a:r>
            <a:br>
              <a:rPr lang="en-US" altLang="ja-JP" sz="2400" b="1">
                <a:latin typeface="Meiryo UI" panose="020B0604030504040204" pitchFamily="50" charset="-128"/>
                <a:ea typeface="Meiryo UI" panose="020B0604030504040204" pitchFamily="50" charset="-128"/>
              </a:rPr>
            </a:br>
            <a:endParaRPr lang="ja-JP" altLang="en-US" sz="2400" b="1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spcBef>
                <a:spcPts val="20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この進め方を課題達成型の手順という</a:t>
            </a:r>
          </a:p>
        </p:txBody>
      </p:sp>
      <p:sp>
        <p:nvSpPr>
          <p:cNvPr id="50180" name="Rectangle 6">
            <a:extLst>
              <a:ext uri="{FF2B5EF4-FFF2-40B4-BE49-F238E27FC236}">
                <a16:creationId xmlns:a16="http://schemas.microsoft.com/office/drawing/2014/main" id="{69714FF2-7D26-D2C5-E341-987B50E66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205038"/>
            <a:ext cx="6629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①現状の水準を大幅に向上したい場合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ja-JP" altLang="en-US" b="1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既存業務における現状打破</a:t>
            </a:r>
            <a:r>
              <a:rPr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</a:p>
        </p:txBody>
      </p:sp>
      <p:sp>
        <p:nvSpPr>
          <p:cNvPr id="50181" name="Text Box 73">
            <a:extLst>
              <a:ext uri="{FF2B5EF4-FFF2-40B4-BE49-F238E27FC236}">
                <a16:creationId xmlns:a16="http://schemas.microsoft.com/office/drawing/2014/main" id="{B1758682-EB16-70AE-395C-8C6456EAE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475" y="96838"/>
            <a:ext cx="7405688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ja-JP" sz="28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Ⅱ</a:t>
            </a:r>
            <a:r>
              <a:rPr lang="ja-JP" altLang="en-US" sz="2800" b="1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．課題達成型ＱＣストーリーでいう「課題」とは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EB5BA5-B679-F8C4-D4B2-8C38A3AF93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317875"/>
            <a:ext cx="7705725" cy="12255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②今まで経験したことのない新しい仕事をスムーズに</a:t>
            </a:r>
          </a:p>
          <a:p>
            <a:pPr marL="268288">
              <a:defRPr/>
            </a:pP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スタートさせたい場合</a:t>
            </a:r>
          </a:p>
          <a:p>
            <a:pPr>
              <a:defRPr/>
            </a:pP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</a:t>
            </a:r>
            <a:r>
              <a:rPr lang="ja-JP" altLang="en-US" sz="3200" b="1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新規業務への対応</a:t>
            </a: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6">
            <a:extLst>
              <a:ext uri="{FF2B5EF4-FFF2-40B4-BE49-F238E27FC236}">
                <a16:creationId xmlns:a16="http://schemas.microsoft.com/office/drawing/2014/main" id="{FD2C6093-3AB6-A0C8-040B-1487A07213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3146425"/>
            <a:ext cx="4319588" cy="3529013"/>
          </a:xfrm>
          <a:prstGeom prst="rect">
            <a:avLst/>
          </a:prstGeom>
          <a:solidFill>
            <a:srgbClr val="0000FF"/>
          </a:solidFill>
          <a:ln w="254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ja-JP" altLang="en-US" sz="1800" b="1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203" name="Rectangle 7">
            <a:extLst>
              <a:ext uri="{FF2B5EF4-FFF2-40B4-BE49-F238E27FC236}">
                <a16:creationId xmlns:a16="http://schemas.microsoft.com/office/drawing/2014/main" id="{68BD16D5-B260-89F9-39EF-9289A827D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3946525"/>
            <a:ext cx="3455988" cy="5032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方策･手段を追求</a:t>
            </a:r>
          </a:p>
        </p:txBody>
      </p:sp>
      <p:sp>
        <p:nvSpPr>
          <p:cNvPr id="51204" name="Rectangle 8">
            <a:extLst>
              <a:ext uri="{FF2B5EF4-FFF2-40B4-BE49-F238E27FC236}">
                <a16:creationId xmlns:a16="http://schemas.microsoft.com/office/drawing/2014/main" id="{451B1110-1BC2-3FE4-5E76-2601CA13B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9825" y="3346450"/>
            <a:ext cx="3725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既存のやり方を前提としないで解決</a:t>
            </a:r>
          </a:p>
        </p:txBody>
      </p:sp>
      <p:sp>
        <p:nvSpPr>
          <p:cNvPr id="51205" name="Rectangle 9">
            <a:extLst>
              <a:ext uri="{FF2B5EF4-FFF2-40B4-BE49-F238E27FC236}">
                <a16:creationId xmlns:a16="http://schemas.microsoft.com/office/drawing/2014/main" id="{BCD4141D-8279-BBAA-18FA-2EB7F4773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338" y="5084763"/>
            <a:ext cx="3781425" cy="68421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2400" b="1" u="sng">
                <a:latin typeface="Meiryo UI" panose="020B0604030504040204" pitchFamily="50" charset="-128"/>
                <a:ea typeface="Meiryo UI" panose="020B0604030504040204" pitchFamily="50" charset="-128"/>
              </a:rPr>
              <a:t>新たなやり方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を創り出す</a:t>
            </a:r>
          </a:p>
        </p:txBody>
      </p:sp>
      <p:sp>
        <p:nvSpPr>
          <p:cNvPr id="51206" name="Line 11">
            <a:extLst>
              <a:ext uri="{FF2B5EF4-FFF2-40B4-BE49-F238E27FC236}">
                <a16:creationId xmlns:a16="http://schemas.microsoft.com/office/drawing/2014/main" id="{2B8F6876-60EB-B11F-468C-A39BA77BBEBC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1000" y="2492375"/>
            <a:ext cx="1588" cy="6127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07" name="Line 12">
            <a:extLst>
              <a:ext uri="{FF2B5EF4-FFF2-40B4-BE49-F238E27FC236}">
                <a16:creationId xmlns:a16="http://schemas.microsoft.com/office/drawing/2014/main" id="{01CBFFF4-CFF6-BD09-C4C0-4FD1D25C7F44}"/>
              </a:ext>
            </a:extLst>
          </p:cNvPr>
          <p:cNvSpPr>
            <a:spLocks noChangeShapeType="1"/>
          </p:cNvSpPr>
          <p:nvPr/>
        </p:nvSpPr>
        <p:spPr bwMode="auto">
          <a:xfrm>
            <a:off x="5865813" y="4437063"/>
            <a:ext cx="1587" cy="612775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08" name="Rectangle 13">
            <a:extLst>
              <a:ext uri="{FF2B5EF4-FFF2-40B4-BE49-F238E27FC236}">
                <a16:creationId xmlns:a16="http://schemas.microsoft.com/office/drawing/2014/main" id="{4860D837-5E2C-0668-CF2D-3B279E6AB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5949950"/>
            <a:ext cx="24479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 anchorCtr="1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ja-JP" altLang="en-US" sz="3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課題達成型</a:t>
            </a:r>
          </a:p>
        </p:txBody>
      </p:sp>
      <p:sp>
        <p:nvSpPr>
          <p:cNvPr id="51209" name="Rectangle 14">
            <a:extLst>
              <a:ext uri="{FF2B5EF4-FFF2-40B4-BE49-F238E27FC236}">
                <a16:creationId xmlns:a16="http://schemas.microsoft.com/office/drawing/2014/main" id="{2A408058-3AD9-A112-49CB-57CE76651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3133725"/>
            <a:ext cx="4319588" cy="3529013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ja-JP" altLang="en-US" sz="36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210" name="Rectangle 15">
            <a:extLst>
              <a:ext uri="{FF2B5EF4-FFF2-40B4-BE49-F238E27FC236}">
                <a16:creationId xmlns:a16="http://schemas.microsoft.com/office/drawing/2014/main" id="{E30185B0-9525-E812-229F-4EE39E8D8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933825"/>
            <a:ext cx="3455988" cy="50323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やり方の中での原因を究明</a:t>
            </a:r>
          </a:p>
        </p:txBody>
      </p:sp>
      <p:sp>
        <p:nvSpPr>
          <p:cNvPr id="51211" name="Rectangle 16">
            <a:extLst>
              <a:ext uri="{FF2B5EF4-FFF2-40B4-BE49-F238E27FC236}">
                <a16:creationId xmlns:a16="http://schemas.microsoft.com/office/drawing/2014/main" id="{389FBE49-5717-D7CF-7229-40646D699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346450"/>
            <a:ext cx="3870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既存</a:t>
            </a:r>
            <a:r>
              <a:rPr lang="en-US" altLang="ja-JP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現状</a:t>
            </a:r>
            <a:r>
              <a:rPr lang="en-US" altLang="ja-JP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のやり方を前提として解決</a:t>
            </a:r>
          </a:p>
        </p:txBody>
      </p:sp>
      <p:sp>
        <p:nvSpPr>
          <p:cNvPr id="51212" name="Rectangle 17">
            <a:extLst>
              <a:ext uri="{FF2B5EF4-FFF2-40B4-BE49-F238E27FC236}">
                <a16:creationId xmlns:a16="http://schemas.microsoft.com/office/drawing/2014/main" id="{65E69767-3165-F38A-0529-5C9CC0D59A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5084763"/>
            <a:ext cx="3779837" cy="684212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2400" b="1" u="sng">
                <a:latin typeface="Meiryo UI" panose="020B0604030504040204" pitchFamily="50" charset="-128"/>
                <a:ea typeface="Meiryo UI" panose="020B0604030504040204" pitchFamily="50" charset="-128"/>
              </a:rPr>
              <a:t>現状のやり方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の一部を変更</a:t>
            </a:r>
          </a:p>
        </p:txBody>
      </p:sp>
      <p:sp>
        <p:nvSpPr>
          <p:cNvPr id="51213" name="Line 20">
            <a:extLst>
              <a:ext uri="{FF2B5EF4-FFF2-40B4-BE49-F238E27FC236}">
                <a16:creationId xmlns:a16="http://schemas.microsoft.com/office/drawing/2014/main" id="{E606162A-6E25-6D2F-4F01-5A21A1339D92}"/>
              </a:ext>
            </a:extLst>
          </p:cNvPr>
          <p:cNvSpPr>
            <a:spLocks noChangeShapeType="1"/>
          </p:cNvSpPr>
          <p:nvPr/>
        </p:nvSpPr>
        <p:spPr bwMode="auto">
          <a:xfrm>
            <a:off x="1403350" y="4437063"/>
            <a:ext cx="0" cy="612775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14" name="Line 21">
            <a:extLst>
              <a:ext uri="{FF2B5EF4-FFF2-40B4-BE49-F238E27FC236}">
                <a16:creationId xmlns:a16="http://schemas.microsoft.com/office/drawing/2014/main" id="{8B328301-99C4-A777-D9A6-25AB7D8F20D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68538" y="2492375"/>
            <a:ext cx="0" cy="6127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15" name="Rectangle 23">
            <a:extLst>
              <a:ext uri="{FF2B5EF4-FFF2-40B4-BE49-F238E27FC236}">
                <a16:creationId xmlns:a16="http://schemas.microsoft.com/office/drawing/2014/main" id="{667D8824-03EB-5FFA-F9A4-BE063DD1C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785813"/>
            <a:ext cx="4319588" cy="461962"/>
          </a:xfrm>
          <a:prstGeom prst="rect">
            <a:avLst/>
          </a:prstGeom>
          <a:solidFill>
            <a:schemeClr val="bg1"/>
          </a:solidFill>
          <a:ln w="476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新たな</a:t>
            </a:r>
            <a:r>
              <a:rPr lang="en-US" altLang="ja-JP" sz="2400" b="1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初めての</a:t>
            </a:r>
            <a:r>
              <a:rPr lang="en-US" altLang="ja-JP" sz="2400" b="1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仕事</a:t>
            </a:r>
          </a:p>
        </p:txBody>
      </p:sp>
      <p:sp>
        <p:nvSpPr>
          <p:cNvPr id="51216" name="Line 26">
            <a:extLst>
              <a:ext uri="{FF2B5EF4-FFF2-40B4-BE49-F238E27FC236}">
                <a16:creationId xmlns:a16="http://schemas.microsoft.com/office/drawing/2014/main" id="{6766CC61-FA8D-1B57-0129-C6123554F473}"/>
              </a:ext>
            </a:extLst>
          </p:cNvPr>
          <p:cNvSpPr>
            <a:spLocks noChangeShapeType="1"/>
          </p:cNvSpPr>
          <p:nvPr/>
        </p:nvSpPr>
        <p:spPr bwMode="auto">
          <a:xfrm>
            <a:off x="6732588" y="1268413"/>
            <a:ext cx="0" cy="8286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17" name="Rectangle 27">
            <a:extLst>
              <a:ext uri="{FF2B5EF4-FFF2-40B4-BE49-F238E27FC236}">
                <a16:creationId xmlns:a16="http://schemas.microsoft.com/office/drawing/2014/main" id="{77512001-A0A5-098A-1AA0-F9D2DAC11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785813"/>
            <a:ext cx="4319588" cy="461962"/>
          </a:xfrm>
          <a:prstGeom prst="rect">
            <a:avLst/>
          </a:prstGeom>
          <a:solidFill>
            <a:schemeClr val="bg1"/>
          </a:solidFill>
          <a:ln w="476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従来からの仕事</a:t>
            </a:r>
          </a:p>
        </p:txBody>
      </p:sp>
      <p:sp>
        <p:nvSpPr>
          <p:cNvPr id="51218" name="Line 31">
            <a:extLst>
              <a:ext uri="{FF2B5EF4-FFF2-40B4-BE49-F238E27FC236}">
                <a16:creationId xmlns:a16="http://schemas.microsoft.com/office/drawing/2014/main" id="{C5D3D322-0129-6237-5ED5-FC8EF34BB6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68538" y="1268413"/>
            <a:ext cx="1587" cy="8286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1219" name="Freeform 32">
            <a:extLst>
              <a:ext uri="{FF2B5EF4-FFF2-40B4-BE49-F238E27FC236}">
                <a16:creationId xmlns:a16="http://schemas.microsoft.com/office/drawing/2014/main" id="{E06DCA1D-CBCA-376A-A9BE-B4ADA05B5A8B}"/>
              </a:ext>
            </a:extLst>
          </p:cNvPr>
          <p:cNvSpPr>
            <a:spLocks/>
          </p:cNvSpPr>
          <p:nvPr/>
        </p:nvSpPr>
        <p:spPr bwMode="auto">
          <a:xfrm flipH="1">
            <a:off x="2771775" y="1268413"/>
            <a:ext cx="3529013" cy="863600"/>
          </a:xfrm>
          <a:custGeom>
            <a:avLst/>
            <a:gdLst>
              <a:gd name="T0" fmla="*/ 2147483646 w 2400"/>
              <a:gd name="T1" fmla="*/ 0 h 336"/>
              <a:gd name="T2" fmla="*/ 2147483646 w 2400"/>
              <a:gd name="T3" fmla="*/ 2147483646 h 336"/>
              <a:gd name="T4" fmla="*/ 0 w 2400"/>
              <a:gd name="T5" fmla="*/ 2147483646 h 336"/>
              <a:gd name="T6" fmla="*/ 0 w 2400"/>
              <a:gd name="T7" fmla="*/ 2147483646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400" h="336">
                <a:moveTo>
                  <a:pt x="2400" y="0"/>
                </a:moveTo>
                <a:lnTo>
                  <a:pt x="2400" y="144"/>
                </a:lnTo>
                <a:lnTo>
                  <a:pt x="0" y="144"/>
                </a:lnTo>
                <a:lnTo>
                  <a:pt x="0" y="336"/>
                </a:lnTo>
              </a:path>
            </a:pathLst>
          </a:custGeom>
          <a:noFill/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1220" name="Text Box 34">
            <a:extLst>
              <a:ext uri="{FF2B5EF4-FFF2-40B4-BE49-F238E27FC236}">
                <a16:creationId xmlns:a16="http://schemas.microsoft.com/office/drawing/2014/main" id="{B64DB732-C1A8-F457-7697-D8613479A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4508500"/>
            <a:ext cx="16922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ＨＯＷ</a:t>
            </a:r>
          </a:p>
        </p:txBody>
      </p:sp>
      <p:sp>
        <p:nvSpPr>
          <p:cNvPr id="51221" name="Text Box 35">
            <a:extLst>
              <a:ext uri="{FF2B5EF4-FFF2-40B4-BE49-F238E27FC236}">
                <a16:creationId xmlns:a16="http://schemas.microsoft.com/office/drawing/2014/main" id="{05682103-0916-975D-4F5E-7F89499F2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4508500"/>
            <a:ext cx="16922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ja-JP" altLang="en-US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ＷＨＹ</a:t>
            </a:r>
          </a:p>
        </p:txBody>
      </p:sp>
      <p:sp>
        <p:nvSpPr>
          <p:cNvPr id="51222" name="Rectangle 13">
            <a:extLst>
              <a:ext uri="{FF2B5EF4-FFF2-40B4-BE49-F238E27FC236}">
                <a16:creationId xmlns:a16="http://schemas.microsoft.com/office/drawing/2014/main" id="{C29D54EB-FC84-E487-71E5-EF2CE6FCC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5949950"/>
            <a:ext cx="2447925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 anchorCtr="1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lnSpc>
                <a:spcPct val="75000"/>
              </a:lnSpc>
              <a:spcBef>
                <a:spcPct val="0"/>
              </a:spcBef>
              <a:buFontTx/>
              <a:buNone/>
            </a:pPr>
            <a:r>
              <a:rPr lang="ja-JP" altLang="en-US" sz="36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問題解決型</a:t>
            </a:r>
          </a:p>
        </p:txBody>
      </p:sp>
      <p:sp>
        <p:nvSpPr>
          <p:cNvPr id="51223" name="Text Box 73">
            <a:extLst>
              <a:ext uri="{FF2B5EF4-FFF2-40B4-BE49-F238E27FC236}">
                <a16:creationId xmlns:a16="http://schemas.microsoft.com/office/drawing/2014/main" id="{0331BFFE-B7D1-59BB-8CAB-3883E46C3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88" y="101600"/>
            <a:ext cx="85598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600" b="1">
                <a:latin typeface="Meiryo UI" panose="020B0604030504040204" pitchFamily="50" charset="-128"/>
                <a:ea typeface="Meiryo UI" panose="020B0604030504040204" pitchFamily="50" charset="-128"/>
              </a:rPr>
              <a:t>仕事の状況とその問題解決、課題達成への使い分け</a:t>
            </a:r>
          </a:p>
        </p:txBody>
      </p:sp>
      <p:sp>
        <p:nvSpPr>
          <p:cNvPr id="51224" name="AutoShape 24">
            <a:extLst>
              <a:ext uri="{FF2B5EF4-FFF2-40B4-BE49-F238E27FC236}">
                <a16:creationId xmlns:a16="http://schemas.microsoft.com/office/drawing/2014/main" id="{FB50F7F6-098D-ECC6-F9AB-FCF7413E6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133600"/>
            <a:ext cx="4319588" cy="5032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新たなねらいが発生</a:t>
            </a:r>
          </a:p>
        </p:txBody>
      </p:sp>
      <p:sp>
        <p:nvSpPr>
          <p:cNvPr id="51225" name="AutoShape 29">
            <a:extLst>
              <a:ext uri="{FF2B5EF4-FFF2-40B4-BE49-F238E27FC236}">
                <a16:creationId xmlns:a16="http://schemas.microsoft.com/office/drawing/2014/main" id="{CE2D5039-734C-75B3-9389-E362AB4604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950" y="2133600"/>
            <a:ext cx="4319588" cy="503238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rPr>
              <a:t>現状の水準とねらいにギャップが発生</a:t>
            </a:r>
          </a:p>
        </p:txBody>
      </p:sp>
      <p:sp>
        <p:nvSpPr>
          <p:cNvPr id="51226" name="Rectangle 23">
            <a:extLst>
              <a:ext uri="{FF2B5EF4-FFF2-40B4-BE49-F238E27FC236}">
                <a16:creationId xmlns:a16="http://schemas.microsoft.com/office/drawing/2014/main" id="{1F99FEED-4C99-BA19-A5C9-99F436F1CC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1412875"/>
            <a:ext cx="1871662" cy="461963"/>
          </a:xfrm>
          <a:prstGeom prst="rect">
            <a:avLst/>
          </a:prstGeom>
          <a:solidFill>
            <a:schemeClr val="bg1"/>
          </a:solidFill>
          <a:ln w="47625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 anchor="ctr" anchorCtr="1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ja-JP" altLang="en-US" sz="2400" b="1">
                <a:latin typeface="Meiryo UI" panose="020B0604030504040204" pitchFamily="50" charset="-128"/>
                <a:ea typeface="Meiryo UI" panose="020B0604030504040204" pitchFamily="50" charset="-128"/>
              </a:rPr>
              <a:t>現状打破</a:t>
            </a:r>
            <a:endParaRPr lang="en-US" altLang="ja-JP" sz="24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6">
            <a:extLst>
              <a:ext uri="{FF2B5EF4-FFF2-40B4-BE49-F238E27FC236}">
                <a16:creationId xmlns:a16="http://schemas.microsoft.com/office/drawing/2014/main" id="{12139F4D-E5BD-7178-EB6D-729FF7D25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1098550"/>
            <a:ext cx="2895600" cy="990600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227" name="Rectangle 27">
            <a:extLst>
              <a:ext uri="{FF2B5EF4-FFF2-40B4-BE49-F238E27FC236}">
                <a16:creationId xmlns:a16="http://schemas.microsoft.com/office/drawing/2014/main" id="{8450236F-54C5-0BC3-E7BB-F38EC7F02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281113"/>
            <a:ext cx="22161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問題解決型</a:t>
            </a:r>
          </a:p>
        </p:txBody>
      </p:sp>
      <p:sp>
        <p:nvSpPr>
          <p:cNvPr id="52228" name="Rectangle 37">
            <a:extLst>
              <a:ext uri="{FF2B5EF4-FFF2-40B4-BE49-F238E27FC236}">
                <a16:creationId xmlns:a16="http://schemas.microsoft.com/office/drawing/2014/main" id="{1595EBE6-E801-1EF9-2D23-C08F6EC26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2089150"/>
            <a:ext cx="2895600" cy="990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229" name="Rectangle 28">
            <a:extLst>
              <a:ext uri="{FF2B5EF4-FFF2-40B4-BE49-F238E27FC236}">
                <a16:creationId xmlns:a16="http://schemas.microsoft.com/office/drawing/2014/main" id="{A3C7635C-2E8E-3F3B-57F3-5AE9DE6E6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2241550"/>
            <a:ext cx="2114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悪さの排除</a:t>
            </a:r>
          </a:p>
        </p:txBody>
      </p:sp>
      <p:sp>
        <p:nvSpPr>
          <p:cNvPr id="52230" name="Rectangle 38">
            <a:extLst>
              <a:ext uri="{FF2B5EF4-FFF2-40B4-BE49-F238E27FC236}">
                <a16:creationId xmlns:a16="http://schemas.microsoft.com/office/drawing/2014/main" id="{02AA360D-E338-1CB8-F768-5E55DCBACE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3079750"/>
            <a:ext cx="2895600" cy="990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231" name="Rectangle 29">
            <a:extLst>
              <a:ext uri="{FF2B5EF4-FFF2-40B4-BE49-F238E27FC236}">
                <a16:creationId xmlns:a16="http://schemas.microsoft.com/office/drawing/2014/main" id="{1081E034-B40C-0F1F-7755-51D3EFCB9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232150"/>
            <a:ext cx="17129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犯人探し</a:t>
            </a:r>
          </a:p>
        </p:txBody>
      </p:sp>
      <p:sp>
        <p:nvSpPr>
          <p:cNvPr id="52232" name="Rectangle 39">
            <a:extLst>
              <a:ext uri="{FF2B5EF4-FFF2-40B4-BE49-F238E27FC236}">
                <a16:creationId xmlns:a16="http://schemas.microsoft.com/office/drawing/2014/main" id="{64622413-CD88-D14D-47A4-D4116551B3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4070350"/>
            <a:ext cx="2895600" cy="990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233" name="Rectangle 30">
            <a:extLst>
              <a:ext uri="{FF2B5EF4-FFF2-40B4-BE49-F238E27FC236}">
                <a16:creationId xmlns:a16="http://schemas.microsoft.com/office/drawing/2014/main" id="{875CE013-1876-9112-7DB2-C65DE740B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1200" y="4222750"/>
            <a:ext cx="22367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原因</a:t>
            </a:r>
            <a:r>
              <a:rPr lang="ja-JP" altLang="en-US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究明</a:t>
            </a:r>
            <a:r>
              <a:rPr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型</a:t>
            </a:r>
          </a:p>
        </p:txBody>
      </p:sp>
      <p:sp>
        <p:nvSpPr>
          <p:cNvPr id="52234" name="Rectangle 40">
            <a:extLst>
              <a:ext uri="{FF2B5EF4-FFF2-40B4-BE49-F238E27FC236}">
                <a16:creationId xmlns:a16="http://schemas.microsoft.com/office/drawing/2014/main" id="{98FDB3CE-1780-2E6C-DFDA-5CF2D6129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5060950"/>
            <a:ext cx="2895600" cy="9906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ja-JP" altLang="en-US" sz="1800" b="1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235" name="Rectangle 31">
            <a:extLst>
              <a:ext uri="{FF2B5EF4-FFF2-40B4-BE49-F238E27FC236}">
                <a16:creationId xmlns:a16="http://schemas.microsoft.com/office/drawing/2014/main" id="{3BBFF567-D0B9-DA96-8123-17B119CCC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400" y="5272088"/>
            <a:ext cx="14033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ja-JP" altLang="en-US" b="1">
                <a:latin typeface="Meiryo UI" panose="020B0604030504040204" pitchFamily="50" charset="-128"/>
                <a:ea typeface="Meiryo UI" panose="020B0604030504040204" pitchFamily="50" charset="-128"/>
              </a:rPr>
              <a:t>ＷＨＹ</a:t>
            </a:r>
          </a:p>
        </p:txBody>
      </p:sp>
      <p:grpSp>
        <p:nvGrpSpPr>
          <p:cNvPr id="52236" name="Group 32">
            <a:extLst>
              <a:ext uri="{FF2B5EF4-FFF2-40B4-BE49-F238E27FC236}">
                <a16:creationId xmlns:a16="http://schemas.microsoft.com/office/drawing/2014/main" id="{275301A3-CA12-617D-698C-C85BB5EC8FE1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1098550"/>
            <a:ext cx="2895600" cy="990600"/>
            <a:chOff x="864" y="864"/>
            <a:chExt cx="1824" cy="624"/>
          </a:xfrm>
        </p:grpSpPr>
        <p:sp>
          <p:nvSpPr>
            <p:cNvPr id="52250" name="Rectangle 19">
              <a:extLst>
                <a:ext uri="{FF2B5EF4-FFF2-40B4-BE49-F238E27FC236}">
                  <a16:creationId xmlns:a16="http://schemas.microsoft.com/office/drawing/2014/main" id="{C43E1C60-7AB3-59B2-11BB-907D6FDD1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864"/>
              <a:ext cx="1824" cy="624"/>
            </a:xfrm>
            <a:prstGeom prst="rect">
              <a:avLst/>
            </a:prstGeom>
            <a:solidFill>
              <a:srgbClr val="0000FF"/>
            </a:solidFill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en-US" sz="1800" b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2251" name="Rectangle 16">
              <a:extLst>
                <a:ext uri="{FF2B5EF4-FFF2-40B4-BE49-F238E27FC236}">
                  <a16:creationId xmlns:a16="http://schemas.microsoft.com/office/drawing/2014/main" id="{53161108-F9BC-9ACD-5FCE-9829A1A6C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" y="979"/>
              <a:ext cx="139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b="1">
                  <a:solidFill>
                    <a:schemeClr val="bg1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課題達成型</a:t>
              </a:r>
            </a:p>
          </p:txBody>
        </p:sp>
      </p:grpSp>
      <p:grpSp>
        <p:nvGrpSpPr>
          <p:cNvPr id="52237" name="Group 33">
            <a:extLst>
              <a:ext uri="{FF2B5EF4-FFF2-40B4-BE49-F238E27FC236}">
                <a16:creationId xmlns:a16="http://schemas.microsoft.com/office/drawing/2014/main" id="{136F1989-81D2-2301-4C11-3F5CED183BF8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2089150"/>
            <a:ext cx="2895600" cy="990600"/>
            <a:chOff x="816" y="1536"/>
            <a:chExt cx="1824" cy="624"/>
          </a:xfrm>
        </p:grpSpPr>
        <p:sp>
          <p:nvSpPr>
            <p:cNvPr id="52248" name="Rectangle 22">
              <a:extLst>
                <a:ext uri="{FF2B5EF4-FFF2-40B4-BE49-F238E27FC236}">
                  <a16:creationId xmlns:a16="http://schemas.microsoft.com/office/drawing/2014/main" id="{0CAB4816-1421-6F7C-137E-BA642BD1C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1536"/>
              <a:ext cx="1824" cy="62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2249" name="Rectangle 20">
              <a:extLst>
                <a:ext uri="{FF2B5EF4-FFF2-40B4-BE49-F238E27FC236}">
                  <a16:creationId xmlns:a16="http://schemas.microsoft.com/office/drawing/2014/main" id="{E38CB833-269F-EE04-1AC3-527330CFE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" y="1632"/>
              <a:ext cx="1332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b="1">
                  <a:latin typeface="Meiryo UI" panose="020B0604030504040204" pitchFamily="50" charset="-128"/>
                  <a:ea typeface="Meiryo UI" panose="020B0604030504040204" pitchFamily="50" charset="-128"/>
                </a:rPr>
                <a:t>良さの追求</a:t>
              </a:r>
            </a:p>
          </p:txBody>
        </p:sp>
      </p:grpSp>
      <p:grpSp>
        <p:nvGrpSpPr>
          <p:cNvPr id="52238" name="Group 34">
            <a:extLst>
              <a:ext uri="{FF2B5EF4-FFF2-40B4-BE49-F238E27FC236}">
                <a16:creationId xmlns:a16="http://schemas.microsoft.com/office/drawing/2014/main" id="{27E0AC94-2838-E91D-FC4D-76DC39F8C916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3079750"/>
            <a:ext cx="2895600" cy="990600"/>
            <a:chOff x="816" y="2208"/>
            <a:chExt cx="1824" cy="624"/>
          </a:xfrm>
        </p:grpSpPr>
        <p:sp>
          <p:nvSpPr>
            <p:cNvPr id="52246" name="Rectangle 23">
              <a:extLst>
                <a:ext uri="{FF2B5EF4-FFF2-40B4-BE49-F238E27FC236}">
                  <a16:creationId xmlns:a16="http://schemas.microsoft.com/office/drawing/2014/main" id="{740ECDFA-841B-432E-3D5A-6154CBF35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2208"/>
              <a:ext cx="1824" cy="62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2247" name="Rectangle 21">
              <a:extLst>
                <a:ext uri="{FF2B5EF4-FFF2-40B4-BE49-F238E27FC236}">
                  <a16:creationId xmlns:a16="http://schemas.microsoft.com/office/drawing/2014/main" id="{3003D259-E25B-F95F-D3B5-E9714F100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" y="2323"/>
              <a:ext cx="107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b="1">
                  <a:latin typeface="Meiryo UI" panose="020B0604030504040204" pitchFamily="50" charset="-128"/>
                  <a:ea typeface="Meiryo UI" panose="020B0604030504040204" pitchFamily="50" charset="-128"/>
                </a:rPr>
                <a:t>恋人探し</a:t>
              </a:r>
            </a:p>
          </p:txBody>
        </p:sp>
      </p:grpSp>
      <p:grpSp>
        <p:nvGrpSpPr>
          <p:cNvPr id="52239" name="Group 35">
            <a:extLst>
              <a:ext uri="{FF2B5EF4-FFF2-40B4-BE49-F238E27FC236}">
                <a16:creationId xmlns:a16="http://schemas.microsoft.com/office/drawing/2014/main" id="{CBD55C54-1A66-B417-70CB-F3380156AC7B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4070350"/>
            <a:ext cx="2895600" cy="990600"/>
            <a:chOff x="816" y="2832"/>
            <a:chExt cx="1824" cy="624"/>
          </a:xfrm>
        </p:grpSpPr>
        <p:sp>
          <p:nvSpPr>
            <p:cNvPr id="52244" name="Rectangle 24">
              <a:extLst>
                <a:ext uri="{FF2B5EF4-FFF2-40B4-BE49-F238E27FC236}">
                  <a16:creationId xmlns:a16="http://schemas.microsoft.com/office/drawing/2014/main" id="{9F7ACA59-48AF-2B61-DBD8-F5B502987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2832"/>
              <a:ext cx="1824" cy="62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2245" name="Rectangle 17">
              <a:extLst>
                <a:ext uri="{FF2B5EF4-FFF2-40B4-BE49-F238E27FC236}">
                  <a16:creationId xmlns:a16="http://schemas.microsoft.com/office/drawing/2014/main" id="{4C729991-BD84-9DAC-E836-80014DB48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" y="2928"/>
              <a:ext cx="1396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b="1">
                  <a:latin typeface="Meiryo UI" panose="020B0604030504040204" pitchFamily="50" charset="-128"/>
                  <a:ea typeface="Meiryo UI" panose="020B0604030504040204" pitchFamily="50" charset="-128"/>
                </a:rPr>
                <a:t>方策</a:t>
              </a:r>
              <a:r>
                <a:rPr lang="ja-JP" altLang="en-US" b="1">
                  <a:solidFill>
                    <a:srgbClr val="0000FF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追究</a:t>
              </a:r>
              <a:r>
                <a:rPr lang="ja-JP" altLang="en-US" b="1">
                  <a:latin typeface="Meiryo UI" panose="020B0604030504040204" pitchFamily="50" charset="-128"/>
                  <a:ea typeface="Meiryo UI" panose="020B0604030504040204" pitchFamily="50" charset="-128"/>
                </a:rPr>
                <a:t>型</a:t>
              </a:r>
            </a:p>
          </p:txBody>
        </p:sp>
      </p:grpSp>
      <p:grpSp>
        <p:nvGrpSpPr>
          <p:cNvPr id="52240" name="Group 36">
            <a:extLst>
              <a:ext uri="{FF2B5EF4-FFF2-40B4-BE49-F238E27FC236}">
                <a16:creationId xmlns:a16="http://schemas.microsoft.com/office/drawing/2014/main" id="{D2C667F5-58A5-DB57-2AF1-5C44CE393D58}"/>
              </a:ext>
            </a:extLst>
          </p:cNvPr>
          <p:cNvGrpSpPr>
            <a:grpSpLocks/>
          </p:cNvGrpSpPr>
          <p:nvPr/>
        </p:nvGrpSpPr>
        <p:grpSpPr bwMode="auto">
          <a:xfrm>
            <a:off x="4572000" y="5060950"/>
            <a:ext cx="2895600" cy="990600"/>
            <a:chOff x="864" y="3552"/>
            <a:chExt cx="1824" cy="624"/>
          </a:xfrm>
        </p:grpSpPr>
        <p:sp>
          <p:nvSpPr>
            <p:cNvPr id="52242" name="Rectangle 25">
              <a:extLst>
                <a:ext uri="{FF2B5EF4-FFF2-40B4-BE49-F238E27FC236}">
                  <a16:creationId xmlns:a16="http://schemas.microsoft.com/office/drawing/2014/main" id="{E7B0185A-1ECC-3C09-5D33-6F26945DE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3552"/>
              <a:ext cx="1824" cy="62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ja-JP" altLang="en-US" sz="1800" b="1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sp>
          <p:nvSpPr>
            <p:cNvPr id="52243" name="Rectangle 18">
              <a:extLst>
                <a:ext uri="{FF2B5EF4-FFF2-40B4-BE49-F238E27FC236}">
                  <a16:creationId xmlns:a16="http://schemas.microsoft.com/office/drawing/2014/main" id="{03F0C49B-1783-9A52-340A-501C9F617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0" y="3685"/>
              <a:ext cx="88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ja-JP" altLang="en-US" b="1">
                  <a:latin typeface="Meiryo UI" panose="020B0604030504040204" pitchFamily="50" charset="-128"/>
                  <a:ea typeface="Meiryo UI" panose="020B0604030504040204" pitchFamily="50" charset="-128"/>
                </a:rPr>
                <a:t>ＨＯＷ</a:t>
              </a:r>
            </a:p>
          </p:txBody>
        </p:sp>
      </p:grpSp>
      <p:sp>
        <p:nvSpPr>
          <p:cNvPr id="52241" name="Text Box 73">
            <a:extLst>
              <a:ext uri="{FF2B5EF4-FFF2-40B4-BE49-F238E27FC236}">
                <a16:creationId xmlns:a16="http://schemas.microsoft.com/office/drawing/2014/main" id="{CB118451-A5E4-3C27-2124-FF6379B63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88" y="101600"/>
            <a:ext cx="85598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600" b="1">
                <a:latin typeface="Meiryo UI" panose="020B0604030504040204" pitchFamily="50" charset="-128"/>
                <a:ea typeface="Meiryo UI" panose="020B0604030504040204" pitchFamily="50" charset="-128"/>
              </a:rPr>
              <a:t>課題達成型と問題解決型の比較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1485</TotalTime>
  <Words>2425</Words>
  <Application>Microsoft Office PowerPoint</Application>
  <PresentationFormat>画面に合わせる (4:3)</PresentationFormat>
  <Paragraphs>304</Paragraphs>
  <Slides>17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3" baseType="lpstr">
      <vt:lpstr>Meiryo UI</vt:lpstr>
      <vt:lpstr>UD デジタル 教科書体 NK-B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densan</dc:creator>
  <cp:lastModifiedBy>Iwase Yoichi／岩瀬　洋一／AI</cp:lastModifiedBy>
  <cp:revision>31</cp:revision>
  <cp:lastPrinted>2024-02-11T23:17:03Z</cp:lastPrinted>
  <dcterms:created xsi:type="dcterms:W3CDTF">2024-01-30T01:56:13Z</dcterms:created>
  <dcterms:modified xsi:type="dcterms:W3CDTF">2024-11-13T06:32:49Z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2023-02-23T00:00:00Z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2024-01-30T00:00:00Z</vt:filetime>
  </property>
</Properties>
</file>