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6" r:id="rId3"/>
    <p:sldId id="257" r:id="rId4"/>
    <p:sldId id="258" r:id="rId5"/>
    <p:sldId id="262" r:id="rId6"/>
    <p:sldId id="261" r:id="rId7"/>
    <p:sldId id="259" r:id="rId8"/>
    <p:sldId id="260" r:id="rId9"/>
    <p:sldId id="268" r:id="rId10"/>
    <p:sldId id="267" r:id="rId11"/>
    <p:sldId id="266" r:id="rId12"/>
    <p:sldId id="265" r:id="rId13"/>
    <p:sldId id="264" r:id="rId14"/>
    <p:sldId id="26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BoxDrive\Box\I_TQM&#25512;&#36914;&#37096;_1_&#37096;&#21729;&#20840;&#21729;\C_5_&#23550;&#22806;_&#22806;&#37096;&#22243;&#20307;\C_5_1_&#26085;&#31185;&#25216;&#36899;\C_5_1_4_QC&#12469;&#12540;&#12463;&#12523;_&#24859;&#30693;&#22320;&#21306;\03_&#22320;&#21306;&#20027;&#20652;_&#30740;&#20462;_&#12475;&#12511;&#12490;&#12540;\2024&#24180;&#24230;\&#12308;&#34892;&#20107;&#25285;&#24403;&#12309;1120_21&#12522;&#12540;&#12480;&#12540;&#20013;&#32026;&#30740;&#20462;\10_&#22577;&#25991;&#12486;&#12461;&#12473;&#12488;&#12539;AD&#12510;&#12491;&#12517;&#12450;&#12523;&#12394;&#12393;2024\&#9678;2024&#12522;&#12540;&#12480;&#12540;&#20013;&#32026;\&#9678;2024&#21442;&#21152;&#32773;&#12486;&#12461;&#12473;&#12488;A~D&#12467;&#12540;&#12473;\&#65288;&#35211;&#30452;&#12375;&#65289;2024&#21442;&#21152;&#32773;&#12486;&#12461;&#12473;&#12488;&#65288;&#65315;&#12467;&#12540;&#12473;&#65289;%20(11.04)_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19718309859155"/>
          <c:y val="0.18627540151750879"/>
          <c:w val="0.78873239436619713"/>
          <c:h val="0.70098374781588835"/>
        </c:manualLayout>
      </c:layout>
      <c:barChart>
        <c:barDir val="col"/>
        <c:grouping val="clustered"/>
        <c:varyColors val="0"/>
        <c:ser>
          <c:idx val="1"/>
          <c:order val="0"/>
          <c:spPr>
            <a:noFill/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'P-71'!$B$20:$B$32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5</c:v>
                </c:pt>
                <c:pt idx="4">
                  <c:v>12</c:v>
                </c:pt>
                <c:pt idx="5">
                  <c:v>16</c:v>
                </c:pt>
                <c:pt idx="6">
                  <c:v>32</c:v>
                </c:pt>
                <c:pt idx="7">
                  <c:v>24</c:v>
                </c:pt>
                <c:pt idx="8">
                  <c:v>18</c:v>
                </c:pt>
                <c:pt idx="9">
                  <c:v>7</c:v>
                </c:pt>
                <c:pt idx="10">
                  <c:v>3</c:v>
                </c:pt>
                <c:pt idx="11">
                  <c:v>1</c:v>
                </c:pt>
                <c:pt idx="1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FA-4EE3-84DD-B9DBD14B7C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651495768"/>
        <c:axId val="1"/>
      </c:barChart>
      <c:catAx>
        <c:axId val="651495768"/>
        <c:scaling>
          <c:orientation val="minMax"/>
        </c:scaling>
        <c:delete val="0"/>
        <c:axPos val="b"/>
        <c:majorTickMark val="in"/>
        <c:minorTickMark val="none"/>
        <c:tickLblPos val="none"/>
        <c:spPr>
          <a:ln w="12700">
            <a:solidFill>
              <a:srgbClr val="000000"/>
            </a:solidFill>
            <a:prstDash val="solid"/>
          </a:ln>
        </c:spPr>
        <c:crossAx val="1"/>
        <c:crossesAt val="0"/>
        <c:auto val="1"/>
        <c:lblAlgn val="ctr"/>
        <c:lblOffset val="100"/>
        <c:tickMarkSkip val="1"/>
        <c:noMultiLvlLbl val="0"/>
      </c:catAx>
      <c:valAx>
        <c:axId val="1"/>
        <c:scaling>
          <c:orientation val="minMax"/>
          <c:max val="40"/>
          <c:min val="0"/>
        </c:scaling>
        <c:delete val="0"/>
        <c:axPos val="l"/>
        <c:title>
          <c:tx>
            <c:rich>
              <a:bodyPr rot="0" vert="horz"/>
              <a:lstStyle/>
              <a:p>
                <a:pPr algn="ctr">
                  <a:defRPr sz="1100" b="0" i="0" u="none" strike="noStrike" baseline="0">
                    <a:solidFill>
                      <a:srgbClr val="000000"/>
                    </a:solidFill>
                    <a:latin typeface="HG丸ｺﾞｼｯｸM-PRO"/>
                    <a:ea typeface="HG丸ｺﾞｼｯｸM-PRO"/>
                    <a:cs typeface="HG丸ｺﾞｼｯｸM-PRO"/>
                  </a:defRPr>
                </a:pPr>
                <a:r>
                  <a:rPr lang="ja-JP" altLang="en-US" sz="1100"/>
                  <a:t>度数</a:t>
                </a:r>
              </a:p>
            </c:rich>
          </c:tx>
          <c:layout>
            <c:manualLayout>
              <c:xMode val="edge"/>
              <c:yMode val="edge"/>
              <c:x val="3.8732496275803364E-2"/>
              <c:y val="6.8627965621944315E-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none"/>
        <c:tickLblPos val="nextTo"/>
        <c:spPr>
          <a:ln w="1270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00" b="0" i="0" u="none" strike="noStrike" baseline="0">
                <a:solidFill>
                  <a:srgbClr val="000000"/>
                </a:solidFill>
                <a:latin typeface="HG丸ｺﾞｼｯｸM-PRO"/>
                <a:ea typeface="HG丸ｺﾞｼｯｸM-PRO"/>
                <a:cs typeface="HG丸ｺﾞｼｯｸM-PRO"/>
              </a:defRPr>
            </a:pPr>
            <a:endParaRPr lang="ja-JP"/>
          </a:p>
        </c:txPr>
        <c:crossAx val="651495768"/>
        <c:crosses val="autoZero"/>
        <c:crossBetween val="between"/>
        <c:majorUnit val="10"/>
        <c:minorUnit val="5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 w="9525">
      <a:noFill/>
    </a:ln>
  </c:spPr>
  <c:txPr>
    <a:bodyPr/>
    <a:lstStyle/>
    <a:p>
      <a:pPr>
        <a:defRPr sz="475" b="0" i="0" u="none" strike="noStrike" baseline="0">
          <a:solidFill>
            <a:srgbClr val="000000"/>
          </a:solidFill>
          <a:latin typeface="ＭＳ Ｐゴシック"/>
          <a:ea typeface="ＭＳ Ｐゴシック"/>
          <a:cs typeface="ＭＳ Ｐゴシック"/>
        </a:defRPr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392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971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9073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2086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576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631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89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70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3973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4543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091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B4F83-9D37-4777-BC3C-F376B466F014}" type="datetimeFigureOut">
              <a:rPr kumimoji="1" lang="ja-JP" altLang="en-US" smtClean="0"/>
              <a:t>2024/11/12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9C628-0197-4487-B786-0A46F24449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38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package" Target="../embeddings/Microsoft_Excel_Worksheet1.xls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グラフ&#10;&#10;自動的に生成された説明">
            <a:extLst>
              <a:ext uri="{FF2B5EF4-FFF2-40B4-BE49-F238E27FC236}">
                <a16:creationId xmlns:a16="http://schemas.microsoft.com/office/drawing/2014/main" id="{A20D76EB-32B0-5C89-76E1-80B8946D24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713" y="2713099"/>
            <a:ext cx="2944368" cy="182114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1B1ED38-8A68-33CA-2257-5EDAE0F79845}"/>
              </a:ext>
            </a:extLst>
          </p:cNvPr>
          <p:cNvSpPr txBox="1"/>
          <p:nvPr/>
        </p:nvSpPr>
        <p:spPr>
          <a:xfrm>
            <a:off x="3877056" y="1060706"/>
            <a:ext cx="423367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ヒストグラム</a:t>
            </a:r>
          </a:p>
        </p:txBody>
      </p:sp>
    </p:spTree>
    <p:extLst>
      <p:ext uri="{BB962C8B-B14F-4D97-AF65-F5344CB8AC3E}">
        <p14:creationId xmlns:p14="http://schemas.microsoft.com/office/powerpoint/2010/main" val="28153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7BB296F-CC57-4794-9C1C-889EC9D36C8C}"/>
              </a:ext>
            </a:extLst>
          </p:cNvPr>
          <p:cNvSpPr txBox="1"/>
          <p:nvPr/>
        </p:nvSpPr>
        <p:spPr>
          <a:xfrm>
            <a:off x="2251710" y="879598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作成したヒストグラムに必要事項を記入する。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E454EF3-4320-5E7F-6C1F-79E9EE0F81DD}"/>
              </a:ext>
            </a:extLst>
          </p:cNvPr>
          <p:cNvSpPr txBox="1"/>
          <p:nvPr/>
        </p:nvSpPr>
        <p:spPr>
          <a:xfrm>
            <a:off x="1492758" y="405004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/>
              <a:t>（４） 度数表から平均値と標準偏差を求める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3DBDAEA-6C80-7B7E-2F6F-C6AEE3726427}"/>
              </a:ext>
            </a:extLst>
          </p:cNvPr>
          <p:cNvSpPr txBox="1"/>
          <p:nvPr/>
        </p:nvSpPr>
        <p:spPr>
          <a:xfrm>
            <a:off x="1352084" y="879598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/>
              <a:t>3</a:t>
            </a:r>
            <a:r>
              <a:rPr lang="ja-JP" altLang="en-US" sz="1600" b="1" dirty="0"/>
              <a:t>）</a:t>
            </a: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FBFDAE36-3EE1-9637-D3D2-551ABDDE75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133" y="1554390"/>
            <a:ext cx="5488514" cy="2871306"/>
          </a:xfrm>
          <a:prstGeom prst="rect">
            <a:avLst/>
          </a:prstGeom>
        </p:spPr>
      </p:pic>
      <p:sp>
        <p:nvSpPr>
          <p:cNvPr id="42" name="Text Box 1864">
            <a:extLst>
              <a:ext uri="{FF2B5EF4-FFF2-40B4-BE49-F238E27FC236}">
                <a16:creationId xmlns:a16="http://schemas.microsoft.com/office/drawing/2014/main" id="{00000000-0008-0000-0000-000048630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5210" y="4678431"/>
            <a:ext cx="3304498" cy="2051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576" tIns="18288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1400" b="1" i="0" u="none" strike="noStrike" baseline="0" dirty="0">
                <a:solidFill>
                  <a:srgbClr val="000000"/>
                </a:solidFill>
                <a:latin typeface="HG丸ｺﾞｼｯｸM-PRO"/>
                <a:ea typeface="HG丸ｺﾞｼｯｸM-PRO"/>
              </a:rPr>
              <a:t>〔参考〕</a:t>
            </a:r>
          </a:p>
          <a:p>
            <a:pPr algn="l" rtl="0">
              <a:lnSpc>
                <a:spcPct val="150000"/>
              </a:lnSpc>
              <a:defRPr sz="1000"/>
            </a:pPr>
            <a:r>
              <a:rPr lang="ja-JP" altLang="en-US" sz="1400" b="1" i="0" u="none" strike="noStrike" baseline="0" dirty="0">
                <a:solidFill>
                  <a:srgbClr val="000000"/>
                </a:solidFill>
                <a:latin typeface="HG丸ｺﾞｼｯｸM-PRO"/>
                <a:ea typeface="HG丸ｺﾞｼｯｸM-PRO"/>
              </a:rPr>
              <a:t>工程が安定しているならば、度数</a:t>
            </a:r>
          </a:p>
          <a:p>
            <a:pPr algn="l" rtl="0">
              <a:lnSpc>
                <a:spcPct val="150000"/>
              </a:lnSpc>
              <a:defRPr sz="1000"/>
            </a:pPr>
            <a:r>
              <a:rPr lang="ja-JP" altLang="en-US" sz="1400" b="1" i="0" u="none" strike="noStrike" baseline="0" dirty="0">
                <a:solidFill>
                  <a:srgbClr val="000000"/>
                </a:solidFill>
                <a:latin typeface="HG丸ｺﾞｼｯｸM-PRO"/>
                <a:ea typeface="HG丸ｺﾞｼｯｸM-PRO"/>
              </a:rPr>
              <a:t>分布から求めた</a:t>
            </a:r>
            <a:r>
              <a:rPr lang="ja-JP" altLang="en-US" sz="1400" b="1" i="0" u="none" strike="noStrike" baseline="0" dirty="0">
                <a:solidFill>
                  <a:srgbClr val="000000"/>
                </a:solidFill>
                <a:latin typeface="Symbol"/>
                <a:ea typeface="HG丸ｺﾞｼｯｸM-PRO"/>
              </a:rPr>
              <a:t>`</a:t>
            </a:r>
            <a:r>
              <a:rPr lang="ja-JP" altLang="en-US" sz="1400" b="1" i="0" u="none" strike="noStrike" baseline="0" dirty="0">
                <a:solidFill>
                  <a:srgbClr val="000000"/>
                </a:solidFill>
                <a:latin typeface="HG丸ｺﾞｼｯｸM-PRO"/>
                <a:ea typeface="HG丸ｺﾞｼｯｸM-PRO"/>
              </a:rPr>
              <a:t>x と標準偏差 s を</a:t>
            </a:r>
          </a:p>
          <a:p>
            <a:pPr algn="l" rtl="0">
              <a:lnSpc>
                <a:spcPct val="150000"/>
              </a:lnSpc>
              <a:defRPr sz="1000"/>
            </a:pPr>
            <a:r>
              <a:rPr lang="ja-JP" altLang="en-US" sz="1400" b="1" i="0" u="none" strike="noStrike" baseline="0" dirty="0">
                <a:solidFill>
                  <a:srgbClr val="000000"/>
                </a:solidFill>
                <a:latin typeface="HG丸ｺﾞｼｯｸM-PRO"/>
                <a:ea typeface="HG丸ｺﾞｼｯｸM-PRO"/>
              </a:rPr>
              <a:t>用いて</a:t>
            </a:r>
            <a:r>
              <a:rPr lang="ja-JP" altLang="en-US" sz="1400" b="1" i="0" u="none" strike="noStrike" baseline="0" dirty="0">
                <a:solidFill>
                  <a:srgbClr val="000000"/>
                </a:solidFill>
                <a:latin typeface="Symbol"/>
                <a:ea typeface="HG丸ｺﾞｼｯｸM-PRO"/>
              </a:rPr>
              <a:t>`</a:t>
            </a:r>
            <a:r>
              <a:rPr lang="ja-JP" altLang="en-US" sz="1400" b="1" i="0" u="none" strike="noStrike" baseline="0" dirty="0">
                <a:solidFill>
                  <a:srgbClr val="000000"/>
                </a:solidFill>
                <a:latin typeface="HG丸ｺﾞｼｯｸM-PRO"/>
                <a:ea typeface="HG丸ｺﾞｼｯｸM-PRO"/>
              </a:rPr>
              <a:t>x ±3sの幅をつくると、</a:t>
            </a:r>
          </a:p>
          <a:p>
            <a:pPr algn="l" rtl="0">
              <a:lnSpc>
                <a:spcPct val="150000"/>
              </a:lnSpc>
              <a:defRPr sz="1000"/>
            </a:pPr>
            <a:r>
              <a:rPr lang="ja-JP" altLang="en-US" sz="1400" b="1" i="0" u="none" strike="noStrike" baseline="0" dirty="0">
                <a:solidFill>
                  <a:srgbClr val="000000"/>
                </a:solidFill>
                <a:latin typeface="HG丸ｺﾞｼｯｸM-PRO"/>
                <a:ea typeface="HG丸ｺﾞｼｯｸM-PRO"/>
              </a:rPr>
              <a:t>この中にほとんど全てのデータが</a:t>
            </a:r>
          </a:p>
          <a:p>
            <a:pPr algn="l" rtl="0">
              <a:lnSpc>
                <a:spcPct val="150000"/>
              </a:lnSpc>
              <a:defRPr sz="1000"/>
            </a:pPr>
            <a:r>
              <a:rPr lang="ja-JP" altLang="en-US" sz="1400" b="1" i="0" u="none" strike="noStrike" baseline="0" dirty="0">
                <a:solidFill>
                  <a:srgbClr val="000000"/>
                </a:solidFill>
                <a:latin typeface="HG丸ｺﾞｼｯｸM-PRO"/>
                <a:ea typeface="HG丸ｺﾞｼｯｸM-PRO"/>
              </a:rPr>
              <a:t>入る事がわかります。</a:t>
            </a:r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E71088F9-B62B-7785-67E5-001646261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708" y="3063132"/>
            <a:ext cx="3414974" cy="338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146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9274908-3099-74BB-4500-43C0E736D162}"/>
              </a:ext>
            </a:extLst>
          </p:cNvPr>
          <p:cNvSpPr txBox="1"/>
          <p:nvPr/>
        </p:nvSpPr>
        <p:spPr>
          <a:xfrm>
            <a:off x="1492758" y="405004"/>
            <a:ext cx="3819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（５） 工程能力指数（</a:t>
            </a:r>
            <a:r>
              <a:rPr lang="en-US" altLang="zh-CN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Cp</a:t>
            </a:r>
            <a:r>
              <a:rPr lang="zh-CN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･</a:t>
            </a:r>
            <a:r>
              <a:rPr lang="en-US" altLang="zh-CN" b="1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Cpk</a:t>
            </a:r>
            <a:r>
              <a:rPr lang="zh-CN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ja-JP" altLang="en-US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98B51A-9DC1-1094-0761-9B757CCF3EA0}"/>
              </a:ext>
            </a:extLst>
          </p:cNvPr>
          <p:cNvSpPr txBox="1"/>
          <p:nvPr/>
        </p:nvSpPr>
        <p:spPr>
          <a:xfrm>
            <a:off x="2265426" y="1379623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工程能力指数</a:t>
            </a:r>
            <a:r>
              <a:rPr lang="en-US" altLang="ja-JP" sz="1600" b="1" dirty="0"/>
              <a:t>Cp</a:t>
            </a:r>
            <a:r>
              <a:rPr lang="ja-JP" altLang="en-US" sz="1600" b="1" dirty="0"/>
              <a:t>･</a:t>
            </a:r>
            <a:r>
              <a:rPr lang="en-US" altLang="ja-JP" sz="1600" b="1" dirty="0" err="1"/>
              <a:t>Cpk</a:t>
            </a:r>
            <a:r>
              <a:rPr lang="ja-JP" altLang="en-US" sz="1600" b="1" dirty="0"/>
              <a:t>は次式で求めます。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06A8950-8F11-A199-42B7-51D86FF59D9B}"/>
              </a:ext>
            </a:extLst>
          </p:cNvPr>
          <p:cNvSpPr txBox="1"/>
          <p:nvPr/>
        </p:nvSpPr>
        <p:spPr>
          <a:xfrm>
            <a:off x="2265426" y="857744"/>
            <a:ext cx="78844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工程能力のレベルを数量化し、工程能力の有無を判断するために、工程能力指数</a:t>
            </a:r>
            <a:r>
              <a:rPr lang="en-US" altLang="ja-JP" sz="1600" b="1" dirty="0"/>
              <a:t>Cp</a:t>
            </a:r>
          </a:p>
          <a:p>
            <a:r>
              <a:rPr lang="ja-JP" altLang="en-US" sz="1600" b="1" dirty="0"/>
              <a:t>及びカタヨリを評価した</a:t>
            </a:r>
            <a:r>
              <a:rPr lang="en-US" altLang="ja-JP" sz="1600" b="1" dirty="0" err="1"/>
              <a:t>Cpk</a:t>
            </a:r>
            <a:r>
              <a:rPr lang="ja-JP" altLang="en-US" sz="1600" b="1" dirty="0"/>
              <a:t>が現場でよく使われています。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9B69CB3-F359-0178-5C0D-F9CFBC2E9A7E}"/>
              </a:ext>
            </a:extLst>
          </p:cNvPr>
          <p:cNvSpPr txBox="1"/>
          <p:nvPr/>
        </p:nvSpPr>
        <p:spPr>
          <a:xfrm>
            <a:off x="2265426" y="1901502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工程能力指数</a:t>
            </a:r>
            <a:r>
              <a:rPr lang="en-US" altLang="ja-JP" sz="1600" b="1" dirty="0"/>
              <a:t>Cp</a:t>
            </a:r>
            <a:r>
              <a:rPr lang="ja-JP" altLang="en-US" sz="1600" b="1" dirty="0"/>
              <a:t>の求め方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D487460-43EA-6EC8-C8A0-781A829C6917}"/>
              </a:ext>
            </a:extLst>
          </p:cNvPr>
          <p:cNvSpPr txBox="1"/>
          <p:nvPr/>
        </p:nvSpPr>
        <p:spPr>
          <a:xfrm>
            <a:off x="1492758" y="1901502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/>
              <a:t>1</a:t>
            </a:r>
            <a:r>
              <a:rPr lang="ja-JP" altLang="en-US" sz="1600" b="1" dirty="0"/>
              <a:t>）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36F190DB-0AF1-14B4-97AF-D4883BFDB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311" y="2240056"/>
            <a:ext cx="2726353" cy="685822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7532299-5A8A-8723-1E1D-DF863EB38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799" y="2360485"/>
            <a:ext cx="1373024" cy="33855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EE45C4DE-5D29-8B63-3CC0-2376FD05F1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9508" y="2070778"/>
            <a:ext cx="3004353" cy="2190325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9011595-E152-6C46-EF48-6A62298A809B}"/>
              </a:ext>
            </a:extLst>
          </p:cNvPr>
          <p:cNvSpPr txBox="1"/>
          <p:nvPr/>
        </p:nvSpPr>
        <p:spPr>
          <a:xfrm>
            <a:off x="1705058" y="2912025"/>
            <a:ext cx="17625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/>
              <a:t>〔</a:t>
            </a:r>
            <a:r>
              <a:rPr lang="ja-JP" altLang="en-US" sz="1600" b="1" dirty="0"/>
              <a:t>図</a:t>
            </a:r>
            <a:r>
              <a:rPr lang="en-US" altLang="ja-JP" sz="1600" b="1" dirty="0"/>
              <a:t>-2</a:t>
            </a:r>
            <a:r>
              <a:rPr lang="ja-JP" altLang="en-US" sz="1600" b="1" dirty="0"/>
              <a:t>から</a:t>
            </a:r>
            <a:r>
              <a:rPr lang="en-US" altLang="ja-JP" sz="1600" b="1" dirty="0"/>
              <a:t>〕</a:t>
            </a:r>
            <a:endParaRPr lang="ja-JP" altLang="en-US" sz="1600" b="1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083496D0-8602-55BD-6F62-AFA3395B79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0909" y="3386207"/>
            <a:ext cx="5403167" cy="68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560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341B8B-7F0C-0A11-2C93-F50D3FCB5A54}"/>
              </a:ext>
            </a:extLst>
          </p:cNvPr>
          <p:cNvSpPr txBox="1"/>
          <p:nvPr/>
        </p:nvSpPr>
        <p:spPr>
          <a:xfrm>
            <a:off x="1492758" y="405004"/>
            <a:ext cx="3819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（５） 工程能力指数（</a:t>
            </a:r>
            <a:r>
              <a:rPr lang="en-US" altLang="zh-CN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Cp</a:t>
            </a:r>
            <a:r>
              <a:rPr lang="zh-CN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･</a:t>
            </a:r>
            <a:r>
              <a:rPr lang="en-US" altLang="zh-CN" b="1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Cpk</a:t>
            </a:r>
            <a:r>
              <a:rPr lang="zh-CN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ja-JP" altLang="en-US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0603EB-D478-5541-25C2-8C99341DB546}"/>
              </a:ext>
            </a:extLst>
          </p:cNvPr>
          <p:cNvSpPr txBox="1"/>
          <p:nvPr/>
        </p:nvSpPr>
        <p:spPr>
          <a:xfrm>
            <a:off x="1492758" y="895662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/>
              <a:t>2</a:t>
            </a:r>
            <a:r>
              <a:rPr lang="ja-JP" altLang="en-US" sz="1600" b="1" dirty="0"/>
              <a:t>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C7E2AC8-4C82-A042-44BC-20D4F3020756}"/>
              </a:ext>
            </a:extLst>
          </p:cNvPr>
          <p:cNvSpPr txBox="1"/>
          <p:nvPr/>
        </p:nvSpPr>
        <p:spPr>
          <a:xfrm>
            <a:off x="2265426" y="895662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工程能力指数</a:t>
            </a:r>
            <a:r>
              <a:rPr lang="en-US" altLang="ja-JP" sz="1600" b="1" dirty="0" err="1"/>
              <a:t>Cpk</a:t>
            </a:r>
            <a:r>
              <a:rPr lang="ja-JP" altLang="en-US" sz="1600" b="1" dirty="0"/>
              <a:t>（カタヨリ）の求め方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47015F2-7A71-0D42-CBBF-D30BF0697BB7}"/>
              </a:ext>
            </a:extLst>
          </p:cNvPr>
          <p:cNvSpPr txBox="1"/>
          <p:nvPr/>
        </p:nvSpPr>
        <p:spPr>
          <a:xfrm>
            <a:off x="2265426" y="1234216"/>
            <a:ext cx="64442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 err="1">
                <a:latin typeface="+mn-ea"/>
              </a:rPr>
              <a:t>Cpk</a:t>
            </a:r>
            <a:r>
              <a:rPr lang="ja-JP" altLang="en-US" sz="1600" b="1" dirty="0">
                <a:latin typeface="+mn-ea"/>
              </a:rPr>
              <a:t>を求めるには、先ずカタヨリ（</a:t>
            </a:r>
            <a:r>
              <a:rPr lang="en-US" altLang="ja-JP" sz="1600" b="1" dirty="0">
                <a:latin typeface="+mn-ea"/>
              </a:rPr>
              <a:t>K</a:t>
            </a:r>
            <a:r>
              <a:rPr lang="ja-JP" altLang="en-US" sz="1600" b="1" dirty="0">
                <a:latin typeface="+mn-ea"/>
              </a:rPr>
              <a:t>）を算出する必要があります。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1F735FE-669F-2A46-F98F-F7DEB5448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119" y="1572770"/>
            <a:ext cx="6287089" cy="392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977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D3123B3-8DEC-BCB8-2FDB-C44514EEE29E}"/>
              </a:ext>
            </a:extLst>
          </p:cNvPr>
          <p:cNvSpPr txBox="1"/>
          <p:nvPr/>
        </p:nvSpPr>
        <p:spPr>
          <a:xfrm>
            <a:off x="1492758" y="405004"/>
            <a:ext cx="3819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（５） 工程能力指数（</a:t>
            </a:r>
            <a:r>
              <a:rPr lang="en-US" altLang="zh-CN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Cp</a:t>
            </a:r>
            <a:r>
              <a:rPr lang="zh-CN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･</a:t>
            </a:r>
            <a:r>
              <a:rPr lang="en-US" altLang="zh-CN" b="1" dirty="0" err="1">
                <a:latin typeface="游ゴシック" panose="020B0400000000000000" pitchFamily="50" charset="-128"/>
                <a:ea typeface="游ゴシック" panose="020B0400000000000000" pitchFamily="50" charset="-128"/>
              </a:rPr>
              <a:t>Cpk</a:t>
            </a:r>
            <a:r>
              <a:rPr lang="zh-CN" altLang="en-US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）</a:t>
            </a:r>
            <a:endParaRPr lang="ja-JP" altLang="en-US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792177D-30D6-EDA6-C1A1-9C8004EA6B0F}"/>
              </a:ext>
            </a:extLst>
          </p:cNvPr>
          <p:cNvSpPr txBox="1"/>
          <p:nvPr/>
        </p:nvSpPr>
        <p:spPr>
          <a:xfrm>
            <a:off x="1492758" y="895662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/>
              <a:t>3</a:t>
            </a:r>
            <a:r>
              <a:rPr lang="ja-JP" altLang="en-US" sz="1600" b="1" dirty="0"/>
              <a:t>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0E7CA17-5C9F-88B2-F60F-272460A5F375}"/>
              </a:ext>
            </a:extLst>
          </p:cNvPr>
          <p:cNvSpPr txBox="1"/>
          <p:nvPr/>
        </p:nvSpPr>
        <p:spPr>
          <a:xfrm>
            <a:off x="2265426" y="895662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工程能力の有無判断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7ACFC5A-1791-E5F9-01A8-8AD28A30476C}"/>
              </a:ext>
            </a:extLst>
          </p:cNvPr>
          <p:cNvSpPr txBox="1"/>
          <p:nvPr/>
        </p:nvSpPr>
        <p:spPr>
          <a:xfrm>
            <a:off x="2279523" y="1355542"/>
            <a:ext cx="763295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>
                <a:latin typeface="+mn-ea"/>
              </a:rPr>
              <a:t>上記計算から工程能力（</a:t>
            </a:r>
            <a:r>
              <a:rPr lang="en-US" altLang="ja-JP" sz="1600" b="1" dirty="0">
                <a:latin typeface="+mn-ea"/>
              </a:rPr>
              <a:t>Cp</a:t>
            </a:r>
            <a:r>
              <a:rPr lang="ja-JP" altLang="en-US" sz="1600" b="1" dirty="0">
                <a:latin typeface="+mn-ea"/>
              </a:rPr>
              <a:t>）は不足していると言える（</a:t>
            </a:r>
            <a:r>
              <a:rPr lang="en-US" altLang="ja-JP" sz="1600" b="1" dirty="0">
                <a:latin typeface="+mn-ea"/>
              </a:rPr>
              <a:t>1.00≧0.716</a:t>
            </a:r>
            <a:r>
              <a:rPr lang="ja-JP" altLang="en-US" sz="1600" b="1" dirty="0">
                <a:latin typeface="+mn-ea"/>
              </a:rPr>
              <a:t>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621A3D6-A161-4C27-D203-E4883AD1ADA4}"/>
              </a:ext>
            </a:extLst>
          </p:cNvPr>
          <p:cNvSpPr txBox="1"/>
          <p:nvPr/>
        </p:nvSpPr>
        <p:spPr>
          <a:xfrm>
            <a:off x="2279523" y="1921015"/>
            <a:ext cx="74043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ヒストグラムは、ほぼ正規分布の形になっているので、</a:t>
            </a:r>
          </a:p>
          <a:p>
            <a:r>
              <a:rPr lang="ja-JP" altLang="en-US" sz="1600" b="1" dirty="0"/>
              <a:t>全体のバラツキ（標準偏差 </a:t>
            </a:r>
            <a:r>
              <a:rPr lang="en-US" altLang="ja-JP" sz="1600" b="1" dirty="0"/>
              <a:t>s </a:t>
            </a:r>
            <a:r>
              <a:rPr lang="ja-JP" altLang="en-US" sz="1600" b="1" dirty="0"/>
              <a:t>を小さくする）を低減する必要がある。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DBACE2C-28CC-80C4-0181-DD5F5C7ADF09}"/>
              </a:ext>
            </a:extLst>
          </p:cNvPr>
          <p:cNvSpPr txBox="1"/>
          <p:nvPr/>
        </p:nvSpPr>
        <p:spPr>
          <a:xfrm>
            <a:off x="2279523" y="1646145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同様に工程能力（</a:t>
            </a:r>
            <a:r>
              <a:rPr lang="en-US" altLang="ja-JP" sz="1600" b="1" dirty="0" err="1"/>
              <a:t>Cpk</a:t>
            </a:r>
            <a:r>
              <a:rPr lang="ja-JP" altLang="en-US" sz="1600" b="1" dirty="0"/>
              <a:t>）も不足している（</a:t>
            </a:r>
            <a:r>
              <a:rPr lang="en-US" altLang="ja-JP" sz="1600" b="1" dirty="0"/>
              <a:t>1.00≧0.539</a:t>
            </a:r>
            <a:r>
              <a:rPr lang="ja-JP" altLang="en-US" sz="1600" b="1" dirty="0"/>
              <a:t>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6D5061E-CF41-D813-52C4-9011127274B8}"/>
              </a:ext>
            </a:extLst>
          </p:cNvPr>
          <p:cNvSpPr txBox="1"/>
          <p:nvPr/>
        </p:nvSpPr>
        <p:spPr>
          <a:xfrm>
            <a:off x="2279523" y="2505790"/>
            <a:ext cx="675513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工程能力の有無判断基準･評価及びヒストグラムの形と見方は、</a:t>
            </a:r>
          </a:p>
          <a:p>
            <a:r>
              <a:rPr lang="ja-JP" altLang="en-US" sz="1600" b="1" dirty="0">
                <a:solidFill>
                  <a:srgbClr val="FF0000"/>
                </a:solidFill>
              </a:rPr>
              <a:t>参考</a:t>
            </a:r>
            <a:r>
              <a:rPr lang="en-US" altLang="ja-JP" sz="1600" b="1" dirty="0">
                <a:solidFill>
                  <a:srgbClr val="FF0000"/>
                </a:solidFill>
              </a:rPr>
              <a:t>-1</a:t>
            </a:r>
            <a:r>
              <a:rPr lang="ja-JP" altLang="en-US" sz="1600" b="1" dirty="0">
                <a:solidFill>
                  <a:srgbClr val="FF0000"/>
                </a:solidFill>
              </a:rPr>
              <a:t>，</a:t>
            </a:r>
            <a:r>
              <a:rPr lang="en-US" altLang="ja-JP" sz="1600" b="1" dirty="0">
                <a:solidFill>
                  <a:srgbClr val="FF0000"/>
                </a:solidFill>
              </a:rPr>
              <a:t>-2</a:t>
            </a:r>
            <a:r>
              <a:rPr lang="ja-JP" altLang="en-US" sz="1600" b="1" dirty="0"/>
              <a:t>をご参照ください。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77E249AC-3423-5E3B-8B39-CC502C2B1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0122" y="3179174"/>
            <a:ext cx="4418054" cy="2806582"/>
          </a:xfrm>
          <a:prstGeom prst="rect">
            <a:avLst/>
          </a:prstGeom>
        </p:spPr>
      </p:pic>
      <p:sp>
        <p:nvSpPr>
          <p:cNvPr id="16" name="テキスト ボックス 10">
            <a:extLst>
              <a:ext uri="{FF2B5EF4-FFF2-40B4-BE49-F238E27FC236}">
                <a16:creationId xmlns:a16="http://schemas.microsoft.com/office/drawing/2014/main" id="{00000000-0008-0000-0000-00000B000000}"/>
              </a:ext>
            </a:extLst>
          </p:cNvPr>
          <p:cNvSpPr txBox="1"/>
          <p:nvPr/>
        </p:nvSpPr>
        <p:spPr>
          <a:xfrm>
            <a:off x="6007227" y="3425417"/>
            <a:ext cx="3365373" cy="1157048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工程能力（</a:t>
            </a:r>
            <a:r>
              <a:rPr kumimoji="1" lang="en-US" altLang="ja-JP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Cp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）としては満足</a:t>
            </a:r>
          </a:p>
          <a:p>
            <a:pPr>
              <a:lnSpc>
                <a:spcPct val="150000"/>
              </a:lnSpc>
            </a:pP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していても、カタヨリ（</a:t>
            </a:r>
            <a:r>
              <a:rPr kumimoji="1" lang="en-US" altLang="ja-JP" sz="1200" b="1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Cpk</a:t>
            </a: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）で</a:t>
            </a:r>
          </a:p>
          <a:p>
            <a:pPr>
              <a:lnSpc>
                <a:spcPct val="150000"/>
              </a:lnSpc>
            </a:pP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置き換えると能力が不足する場合</a:t>
            </a:r>
          </a:p>
          <a:p>
            <a:pPr>
              <a:lnSpc>
                <a:spcPct val="150000"/>
              </a:lnSpc>
            </a:pPr>
            <a:r>
              <a:rPr kumimoji="1" lang="ja-JP" altLang="en-US" sz="12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があります</a:t>
            </a:r>
          </a:p>
        </p:txBody>
      </p:sp>
      <p:sp>
        <p:nvSpPr>
          <p:cNvPr id="17" name="角丸四角形 11">
            <a:extLst>
              <a:ext uri="{FF2B5EF4-FFF2-40B4-BE49-F238E27FC236}">
                <a16:creationId xmlns:a16="http://schemas.microsoft.com/office/drawing/2014/main" id="{00000000-0008-0000-0000-00000C000000}"/>
              </a:ext>
            </a:extLst>
          </p:cNvPr>
          <p:cNvSpPr/>
          <p:nvPr/>
        </p:nvSpPr>
        <p:spPr>
          <a:xfrm>
            <a:off x="5997702" y="3392609"/>
            <a:ext cx="3036951" cy="1334839"/>
          </a:xfrm>
          <a:prstGeom prst="round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sz="1200" b="1"/>
          </a:p>
        </p:txBody>
      </p:sp>
    </p:spTree>
    <p:extLst>
      <p:ext uri="{BB962C8B-B14F-4D97-AF65-F5344CB8AC3E}">
        <p14:creationId xmlns:p14="http://schemas.microsoft.com/office/powerpoint/2010/main" val="3457739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" name="オブジェクト 140">
            <a:extLst>
              <a:ext uri="{FF2B5EF4-FFF2-40B4-BE49-F238E27FC236}">
                <a16:creationId xmlns:a16="http://schemas.microsoft.com/office/drawing/2014/main" id="{155190F3-5908-9778-7022-6137DA8A8F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38243"/>
              </p:ext>
            </p:extLst>
          </p:nvPr>
        </p:nvGraphicFramePr>
        <p:xfrm>
          <a:off x="2084388" y="241681"/>
          <a:ext cx="3878263" cy="65886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6164757" imgH="10477469" progId="Excel.Sheet.12">
                  <p:embed/>
                </p:oleObj>
              </mc:Choice>
              <mc:Fallback>
                <p:oleObj name="Worksheet" r:id="rId2" imgW="6164757" imgH="1047746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84388" y="241681"/>
                        <a:ext cx="3878263" cy="65886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2" name="オブジェクト 141">
            <a:extLst>
              <a:ext uri="{FF2B5EF4-FFF2-40B4-BE49-F238E27FC236}">
                <a16:creationId xmlns:a16="http://schemas.microsoft.com/office/drawing/2014/main" id="{78809AC7-54E7-8D6B-DEAA-CBBEE052FD4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6386521"/>
              </p:ext>
            </p:extLst>
          </p:nvPr>
        </p:nvGraphicFramePr>
        <p:xfrm>
          <a:off x="6134101" y="552450"/>
          <a:ext cx="3613403" cy="6163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5912978" imgH="10088896" progId="Excel.Sheet.12">
                  <p:embed/>
                </p:oleObj>
              </mc:Choice>
              <mc:Fallback>
                <p:oleObj name="Worksheet" r:id="rId4" imgW="5912978" imgH="1008889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34101" y="552450"/>
                        <a:ext cx="3613403" cy="61631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8252" name="Group 1699"/>
          <p:cNvGrpSpPr>
            <a:grpSpLocks/>
          </p:cNvGrpSpPr>
          <p:nvPr/>
        </p:nvGrpSpPr>
        <p:grpSpPr bwMode="auto">
          <a:xfrm>
            <a:off x="152400" y="106363"/>
            <a:ext cx="2003425" cy="1417637"/>
            <a:chOff x="451" y="13820"/>
            <a:chExt cx="231" cy="149"/>
          </a:xfrm>
        </p:grpSpPr>
      </p:grpSp>
      <p:grpSp>
        <p:nvGrpSpPr>
          <p:cNvPr id="48223" name="Group 1700"/>
          <p:cNvGrpSpPr>
            <a:grpSpLocks/>
          </p:cNvGrpSpPr>
          <p:nvPr/>
        </p:nvGrpSpPr>
        <p:grpSpPr bwMode="auto">
          <a:xfrm>
            <a:off x="152400" y="114300"/>
            <a:ext cx="2003425" cy="1409700"/>
            <a:chOff x="451" y="14021"/>
            <a:chExt cx="231" cy="148"/>
          </a:xfrm>
        </p:grpSpPr>
      </p:grpSp>
      <p:grpSp>
        <p:nvGrpSpPr>
          <p:cNvPr id="48197" name="Group 1701"/>
          <p:cNvGrpSpPr>
            <a:grpSpLocks/>
          </p:cNvGrpSpPr>
          <p:nvPr/>
        </p:nvGrpSpPr>
        <p:grpSpPr bwMode="auto">
          <a:xfrm>
            <a:off x="144463" y="84138"/>
            <a:ext cx="2003425" cy="1439862"/>
            <a:chOff x="450" y="14218"/>
            <a:chExt cx="231" cy="151"/>
          </a:xfrm>
        </p:grpSpPr>
      </p:grpSp>
      <p:grpSp>
        <p:nvGrpSpPr>
          <p:cNvPr id="48171" name="Group 1702"/>
          <p:cNvGrpSpPr>
            <a:grpSpLocks/>
          </p:cNvGrpSpPr>
          <p:nvPr/>
        </p:nvGrpSpPr>
        <p:grpSpPr bwMode="auto">
          <a:xfrm>
            <a:off x="152400" y="106363"/>
            <a:ext cx="2003425" cy="1425575"/>
            <a:chOff x="451" y="14420"/>
            <a:chExt cx="231" cy="150"/>
          </a:xfrm>
        </p:grpSpPr>
      </p:grpSp>
      <p:grpSp>
        <p:nvGrpSpPr>
          <p:cNvPr id="48143" name="Group 1703"/>
          <p:cNvGrpSpPr>
            <a:grpSpLocks/>
          </p:cNvGrpSpPr>
          <p:nvPr/>
        </p:nvGrpSpPr>
        <p:grpSpPr bwMode="auto">
          <a:xfrm>
            <a:off x="160338" y="106363"/>
            <a:ext cx="2003425" cy="1425575"/>
            <a:chOff x="452" y="14620"/>
            <a:chExt cx="231" cy="150"/>
          </a:xfrm>
        </p:grpSpPr>
      </p:grpSp>
      <p:grpSp>
        <p:nvGrpSpPr>
          <p:cNvPr id="48237" name="Group 109"/>
          <p:cNvGrpSpPr>
            <a:grpSpLocks/>
          </p:cNvGrpSpPr>
          <p:nvPr/>
        </p:nvGrpSpPr>
        <p:grpSpPr bwMode="auto">
          <a:xfrm>
            <a:off x="152400" y="106363"/>
            <a:ext cx="2003425" cy="1417637"/>
            <a:chOff x="451" y="13820"/>
            <a:chExt cx="231" cy="149"/>
          </a:xfrm>
        </p:grpSpPr>
      </p:grpSp>
      <p:grpSp>
        <p:nvGrpSpPr>
          <p:cNvPr id="48209" name="Group 81"/>
          <p:cNvGrpSpPr>
            <a:grpSpLocks/>
          </p:cNvGrpSpPr>
          <p:nvPr/>
        </p:nvGrpSpPr>
        <p:grpSpPr bwMode="auto">
          <a:xfrm>
            <a:off x="152400" y="114300"/>
            <a:ext cx="2003425" cy="1409700"/>
            <a:chOff x="451" y="14021"/>
            <a:chExt cx="231" cy="148"/>
          </a:xfrm>
        </p:grpSpPr>
      </p:grpSp>
      <p:grpSp>
        <p:nvGrpSpPr>
          <p:cNvPr id="48185" name="Group 57"/>
          <p:cNvGrpSpPr>
            <a:grpSpLocks/>
          </p:cNvGrpSpPr>
          <p:nvPr/>
        </p:nvGrpSpPr>
        <p:grpSpPr bwMode="auto">
          <a:xfrm>
            <a:off x="144463" y="84138"/>
            <a:ext cx="2003425" cy="1439862"/>
            <a:chOff x="450" y="14218"/>
            <a:chExt cx="231" cy="151"/>
          </a:xfrm>
        </p:grpSpPr>
      </p:grpSp>
      <p:grpSp>
        <p:nvGrpSpPr>
          <p:cNvPr id="48157" name="Group 29"/>
          <p:cNvGrpSpPr>
            <a:grpSpLocks/>
          </p:cNvGrpSpPr>
          <p:nvPr/>
        </p:nvGrpSpPr>
        <p:grpSpPr bwMode="auto">
          <a:xfrm>
            <a:off x="152400" y="106363"/>
            <a:ext cx="2003425" cy="1425575"/>
            <a:chOff x="451" y="14420"/>
            <a:chExt cx="231" cy="150"/>
          </a:xfrm>
        </p:grpSpPr>
      </p:grpSp>
      <p:grpSp>
        <p:nvGrpSpPr>
          <p:cNvPr id="48129" name="Group 1"/>
          <p:cNvGrpSpPr>
            <a:grpSpLocks/>
          </p:cNvGrpSpPr>
          <p:nvPr/>
        </p:nvGrpSpPr>
        <p:grpSpPr bwMode="auto">
          <a:xfrm>
            <a:off x="160338" y="106363"/>
            <a:ext cx="2003425" cy="1425575"/>
            <a:chOff x="452" y="14620"/>
            <a:chExt cx="231" cy="150"/>
          </a:xfrm>
        </p:grpSpPr>
      </p:grpSp>
    </p:spTree>
    <p:extLst>
      <p:ext uri="{BB962C8B-B14F-4D97-AF65-F5344CB8AC3E}">
        <p14:creationId xmlns:p14="http://schemas.microsoft.com/office/powerpoint/2010/main" val="1602203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9F1971B-1682-B987-9709-22BCCAE4DFCE}"/>
              </a:ext>
            </a:extLst>
          </p:cNvPr>
          <p:cNvSpPr txBox="1"/>
          <p:nvPr/>
        </p:nvSpPr>
        <p:spPr>
          <a:xfrm>
            <a:off x="2205322" y="1105759"/>
            <a:ext cx="977493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ヒストグラムとはある条件の元で採られたデータが、数多く（</a:t>
            </a:r>
            <a:r>
              <a:rPr lang="en-US" altLang="ja-JP" sz="1600" b="1" dirty="0"/>
              <a:t>50</a:t>
            </a:r>
            <a:r>
              <a:rPr lang="ja-JP" altLang="en-US" sz="1600" b="1" dirty="0"/>
              <a:t>～</a:t>
            </a:r>
            <a:r>
              <a:rPr lang="en-US" altLang="ja-JP" sz="1600" b="1" dirty="0"/>
              <a:t>200</a:t>
            </a:r>
            <a:r>
              <a:rPr lang="ja-JP" altLang="en-US" sz="1600" b="1" dirty="0"/>
              <a:t>個くらい）</a:t>
            </a:r>
          </a:p>
          <a:p>
            <a:r>
              <a:rPr lang="ja-JP" altLang="en-US" sz="1600" b="1" dirty="0"/>
              <a:t>ある時、データがどんな値を中心に、どんなバラツキ方をしているかを調べるのに</a:t>
            </a:r>
          </a:p>
          <a:p>
            <a:r>
              <a:rPr lang="ja-JP" altLang="en-US" sz="1600" b="1" dirty="0"/>
              <a:t>用いられる図です。柱を立てたような図であるので柱状図とも言われます。</a:t>
            </a:r>
          </a:p>
          <a:p>
            <a:r>
              <a:rPr lang="ja-JP" altLang="en-US" sz="1600" b="1" dirty="0"/>
              <a:t>表</a:t>
            </a:r>
            <a:r>
              <a:rPr lang="en-US" altLang="ja-JP" sz="1600" b="1" dirty="0"/>
              <a:t>-</a:t>
            </a:r>
            <a:r>
              <a:rPr lang="ja-JP" altLang="en-US" sz="1600" b="1" dirty="0"/>
              <a:t>１のデータは、薬品の入れ目（充填量）の数値データです。入れ目の平均値は</a:t>
            </a:r>
          </a:p>
          <a:p>
            <a:r>
              <a:rPr lang="ja-JP" altLang="en-US" sz="1600" b="1" dirty="0"/>
              <a:t>どれくらいで、どんなバラツキ方をしているか調べたい時、表</a:t>
            </a:r>
            <a:r>
              <a:rPr lang="en-US" altLang="ja-JP" sz="1600" b="1" dirty="0"/>
              <a:t>-</a:t>
            </a:r>
            <a:r>
              <a:rPr lang="ja-JP" altLang="en-US" sz="1600" b="1" dirty="0"/>
              <a:t>１のデータを見た</a:t>
            </a:r>
          </a:p>
          <a:p>
            <a:r>
              <a:rPr lang="ja-JP" altLang="en-US" sz="1600" b="1" dirty="0"/>
              <a:t>だけではわかりませんが、ヒストグラムを作成すると一目でわかるようになります。</a:t>
            </a:r>
          </a:p>
        </p:txBody>
      </p:sp>
      <p:pic>
        <p:nvPicPr>
          <p:cNvPr id="7" name="Picture 590">
            <a:extLst>
              <a:ext uri="{FF2B5EF4-FFF2-40B4-BE49-F238E27FC236}">
                <a16:creationId xmlns:a16="http://schemas.microsoft.com/office/drawing/2014/main" id="{00000000-0008-0000-0000-000056361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713" y="2675419"/>
            <a:ext cx="7984573" cy="380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F53E0D2-94FE-CE05-3C23-42AEAFB11264}"/>
              </a:ext>
            </a:extLst>
          </p:cNvPr>
          <p:cNvSpPr txBox="1"/>
          <p:nvPr/>
        </p:nvSpPr>
        <p:spPr>
          <a:xfrm>
            <a:off x="5195316" y="228602"/>
            <a:ext cx="35372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ヒストグラム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3B6DE55-BEC6-12D6-00A1-3E38AAB1748D}"/>
              </a:ext>
            </a:extLst>
          </p:cNvPr>
          <p:cNvSpPr txBox="1"/>
          <p:nvPr/>
        </p:nvSpPr>
        <p:spPr>
          <a:xfrm>
            <a:off x="1629156" y="736427"/>
            <a:ext cx="47899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/>
              <a:t>（</a:t>
            </a:r>
            <a:r>
              <a:rPr lang="en-US" altLang="ja-JP" b="1" dirty="0"/>
              <a:t>1</a:t>
            </a:r>
            <a:r>
              <a:rPr lang="ja-JP" altLang="en-US" b="1" dirty="0"/>
              <a:t>）ヒストグラムとは</a:t>
            </a:r>
          </a:p>
        </p:txBody>
      </p:sp>
    </p:spTree>
    <p:extLst>
      <p:ext uri="{BB962C8B-B14F-4D97-AF65-F5344CB8AC3E}">
        <p14:creationId xmlns:p14="http://schemas.microsoft.com/office/powerpoint/2010/main" val="773445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90877A8-1A1D-2F10-94B4-6641F88B5DD0}"/>
              </a:ext>
            </a:extLst>
          </p:cNvPr>
          <p:cNvSpPr txBox="1"/>
          <p:nvPr/>
        </p:nvSpPr>
        <p:spPr>
          <a:xfrm>
            <a:off x="1492758" y="695826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/>
              <a:t>（２） ヒストグラム用語説明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A17A07-B467-2547-BA6A-4B779FD9A265}"/>
              </a:ext>
            </a:extLst>
          </p:cNvPr>
          <p:cNvSpPr txBox="1"/>
          <p:nvPr/>
        </p:nvSpPr>
        <p:spPr>
          <a:xfrm>
            <a:off x="1912434" y="1096607"/>
            <a:ext cx="99212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（表</a:t>
            </a:r>
            <a:r>
              <a:rPr lang="en-US" altLang="ja-JP" sz="1600" b="1" dirty="0"/>
              <a:t>-</a:t>
            </a:r>
            <a:r>
              <a:rPr lang="ja-JP" altLang="en-US" sz="1600" b="1" dirty="0"/>
              <a:t>１）のデータをヒストグラムで作成すると下図</a:t>
            </a:r>
            <a:r>
              <a:rPr lang="ja-JP" altLang="en-US" sz="1600" b="1" dirty="0">
                <a:solidFill>
                  <a:srgbClr val="FF0000"/>
                </a:solidFill>
              </a:rPr>
              <a:t>（図</a:t>
            </a:r>
            <a:r>
              <a:rPr lang="en-US" altLang="ja-JP" sz="1600" b="1" dirty="0">
                <a:solidFill>
                  <a:srgbClr val="FF0000"/>
                </a:solidFill>
              </a:rPr>
              <a:t>-</a:t>
            </a:r>
            <a:r>
              <a:rPr lang="ja-JP" altLang="en-US" sz="1600" b="1" dirty="0">
                <a:solidFill>
                  <a:srgbClr val="FF0000"/>
                </a:solidFill>
              </a:rPr>
              <a:t>１</a:t>
            </a:r>
            <a:r>
              <a:rPr lang="ja-JP" altLang="en-US" sz="1600" b="1" dirty="0"/>
              <a:t>）のようになります。</a:t>
            </a:r>
          </a:p>
          <a:p>
            <a:r>
              <a:rPr lang="ja-JP" altLang="en-US" sz="1600" b="1" dirty="0"/>
              <a:t>　書き方を述べる前に、書き方の手順の中に出てくる言葉について説明をします。</a:t>
            </a:r>
          </a:p>
        </p:txBody>
      </p:sp>
      <p:pic>
        <p:nvPicPr>
          <p:cNvPr id="9" name="図 8" descr="テキスト, 手紙&#10;&#10;自動的に生成された説明">
            <a:extLst>
              <a:ext uri="{FF2B5EF4-FFF2-40B4-BE49-F238E27FC236}">
                <a16:creationId xmlns:a16="http://schemas.microsoft.com/office/drawing/2014/main" id="{3BDE6ACA-FD9B-D1F4-CA27-EA9D05708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752" y="1758659"/>
            <a:ext cx="8540496" cy="1903732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DA500DE-6F78-4AF6-68F1-E1243A0098D6}"/>
              </a:ext>
            </a:extLst>
          </p:cNvPr>
          <p:cNvSpPr txBox="1"/>
          <p:nvPr/>
        </p:nvSpPr>
        <p:spPr>
          <a:xfrm>
            <a:off x="1825752" y="3803903"/>
            <a:ext cx="526465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用語については右図を参照</a:t>
            </a:r>
          </a:p>
          <a:p>
            <a:r>
              <a:rPr lang="ja-JP" altLang="en-US" sz="1600" b="1" dirty="0"/>
              <a:t>上記データ（表</a:t>
            </a:r>
            <a:r>
              <a:rPr lang="en-US" altLang="ja-JP" sz="1600" b="1" dirty="0"/>
              <a:t>-1</a:t>
            </a:r>
            <a:r>
              <a:rPr lang="ja-JP" altLang="en-US" sz="1600" b="1" dirty="0"/>
              <a:t>）を元にヒストグラムを</a:t>
            </a:r>
            <a:endParaRPr lang="en-US" altLang="ja-JP" sz="1600" b="1" dirty="0"/>
          </a:p>
          <a:p>
            <a:r>
              <a:rPr lang="ja-JP" altLang="en-US" sz="1600" b="1" dirty="0"/>
              <a:t>作成すると右図のようになります。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E102FD17-4C19-B193-334D-7C8776E2A2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708" y="3600689"/>
            <a:ext cx="4776019" cy="3257313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4F285FE-8ED7-74A0-5821-964D60FF621B}"/>
              </a:ext>
            </a:extLst>
          </p:cNvPr>
          <p:cNvSpPr txBox="1"/>
          <p:nvPr/>
        </p:nvSpPr>
        <p:spPr>
          <a:xfrm>
            <a:off x="10621708" y="3568904"/>
            <a:ext cx="1270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</a:rPr>
              <a:t>（図</a:t>
            </a:r>
            <a:r>
              <a:rPr kumimoji="1" lang="en-US" altLang="ja-JP" sz="1400" dirty="0">
                <a:solidFill>
                  <a:srgbClr val="FF0000"/>
                </a:solidFill>
              </a:rPr>
              <a:t>-1</a:t>
            </a:r>
            <a:r>
              <a:rPr kumimoji="1" lang="ja-JP" altLang="en-US" sz="1400" dirty="0">
                <a:solidFill>
                  <a:srgbClr val="FF0000"/>
                </a:solidFill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189982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D6025E2-2B10-83AE-A4C8-40AA56D8D273}"/>
              </a:ext>
            </a:extLst>
          </p:cNvPr>
          <p:cNvSpPr txBox="1"/>
          <p:nvPr/>
        </p:nvSpPr>
        <p:spPr>
          <a:xfrm>
            <a:off x="1492758" y="695826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/>
              <a:t>（３） ヒストグラムの作成手順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0942EAC-36CE-A19D-A67D-BB8DD4258E9C}"/>
              </a:ext>
            </a:extLst>
          </p:cNvPr>
          <p:cNvSpPr txBox="1"/>
          <p:nvPr/>
        </p:nvSpPr>
        <p:spPr>
          <a:xfrm>
            <a:off x="2231136" y="1065605"/>
            <a:ext cx="82547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ここからヒストグラム</a:t>
            </a:r>
            <a:r>
              <a:rPr lang="ja-JP" altLang="en-US" sz="1600" b="1" dirty="0">
                <a:solidFill>
                  <a:srgbClr val="FF0000"/>
                </a:solidFill>
              </a:rPr>
              <a:t>（図</a:t>
            </a:r>
            <a:r>
              <a:rPr lang="en-US" altLang="ja-JP" sz="1600" b="1" dirty="0">
                <a:solidFill>
                  <a:srgbClr val="FF0000"/>
                </a:solidFill>
              </a:rPr>
              <a:t>-1</a:t>
            </a:r>
            <a:r>
              <a:rPr lang="ja-JP" altLang="en-US" sz="1600" b="1" dirty="0">
                <a:solidFill>
                  <a:srgbClr val="FF0000"/>
                </a:solidFill>
              </a:rPr>
              <a:t>）</a:t>
            </a:r>
            <a:r>
              <a:rPr lang="ja-JP" altLang="en-US" sz="1600" b="1" dirty="0"/>
              <a:t>に至るまでの過程を順序立てて説明いたします。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3424D85-0B6B-D2AC-8DC1-AC9A0FBEB53D}"/>
              </a:ext>
            </a:extLst>
          </p:cNvPr>
          <p:cNvSpPr txBox="1"/>
          <p:nvPr/>
        </p:nvSpPr>
        <p:spPr>
          <a:xfrm>
            <a:off x="1693926" y="1533513"/>
            <a:ext cx="12504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>
                <a:latin typeface="+mn-ea"/>
              </a:rPr>
              <a:t>手順 </a:t>
            </a:r>
            <a:r>
              <a:rPr lang="en-US" altLang="ja-JP" sz="1600" b="1" dirty="0">
                <a:latin typeface="+mn-ea"/>
              </a:rPr>
              <a:t>1</a:t>
            </a:r>
            <a:r>
              <a:rPr lang="ja-JP" altLang="en-US" sz="1600" b="1" dirty="0">
                <a:latin typeface="+mn-ea"/>
              </a:rPr>
              <a:t> 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6E7820F-B1B7-D1DD-B964-9D56B9704920}"/>
              </a:ext>
            </a:extLst>
          </p:cNvPr>
          <p:cNvSpPr txBox="1"/>
          <p:nvPr/>
        </p:nvSpPr>
        <p:spPr>
          <a:xfrm>
            <a:off x="2608326" y="1533513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データの数（</a:t>
            </a:r>
            <a:r>
              <a:rPr lang="en-US" altLang="ja-JP" sz="1600" b="1" dirty="0"/>
              <a:t>n</a:t>
            </a:r>
            <a:r>
              <a:rPr lang="ja-JP" altLang="en-US" sz="1600" b="1" dirty="0"/>
              <a:t>）を数えます（今回は</a:t>
            </a:r>
            <a:r>
              <a:rPr lang="en-US" altLang="ja-JP" sz="1600" b="1" dirty="0"/>
              <a:t>n=120</a:t>
            </a:r>
            <a:r>
              <a:rPr lang="ja-JP" altLang="en-US" sz="1600" b="1" dirty="0"/>
              <a:t>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6750FDB-7D8B-12FE-0F3A-6D5C901118F5}"/>
              </a:ext>
            </a:extLst>
          </p:cNvPr>
          <p:cNvSpPr txBox="1"/>
          <p:nvPr/>
        </p:nvSpPr>
        <p:spPr>
          <a:xfrm>
            <a:off x="1693926" y="2044179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手順 </a:t>
            </a:r>
            <a:r>
              <a:rPr lang="en-US" altLang="ja-JP" sz="1600" b="1" dirty="0"/>
              <a:t>2</a:t>
            </a:r>
            <a:endParaRPr lang="ja-JP" altLang="en-US" sz="1600" b="1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6EB020D-3266-FF42-88B0-63C2F1B15DA8}"/>
              </a:ext>
            </a:extLst>
          </p:cNvPr>
          <p:cNvSpPr txBox="1"/>
          <p:nvPr/>
        </p:nvSpPr>
        <p:spPr>
          <a:xfrm>
            <a:off x="2608326" y="2044179"/>
            <a:ext cx="86570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最大値（</a:t>
            </a:r>
            <a:r>
              <a:rPr lang="en-US" altLang="ja-JP" sz="1600" b="1" dirty="0"/>
              <a:t>L</a:t>
            </a:r>
            <a:r>
              <a:rPr lang="ja-JP" altLang="en-US" sz="1600" b="1" dirty="0"/>
              <a:t>）と最小値（</a:t>
            </a:r>
            <a:r>
              <a:rPr lang="en-US" altLang="ja-JP" sz="1600" b="1" dirty="0"/>
              <a:t>S</a:t>
            </a:r>
            <a:r>
              <a:rPr lang="ja-JP" altLang="en-US" sz="1600" b="1" dirty="0"/>
              <a:t>）を求めます。総数（</a:t>
            </a:r>
            <a:r>
              <a:rPr lang="en-US" altLang="ja-JP" sz="1600" b="1" dirty="0"/>
              <a:t>n</a:t>
            </a:r>
            <a:r>
              <a:rPr lang="ja-JP" altLang="en-US" sz="1600" b="1" dirty="0"/>
              <a:t>）をいくつかに区分し、区分毎の最大･最小を求めてから、全体の最大値と最小値を見つけ出せば簡単に   まとめることができます。</a:t>
            </a:r>
          </a:p>
        </p:txBody>
      </p:sp>
      <p:sp>
        <p:nvSpPr>
          <p:cNvPr id="13" name="Text Box 517">
            <a:extLst>
              <a:ext uri="{FF2B5EF4-FFF2-40B4-BE49-F238E27FC236}">
                <a16:creationId xmlns:a16="http://schemas.microsoft.com/office/drawing/2014/main" id="{00000000-0008-0000-0000-0000050600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37184" y="3337289"/>
            <a:ext cx="3359594" cy="1987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a14" a14:legacySpreadsheetColorIndex="6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a14" a14:legacySpreadsheetColorIndex="64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576" tIns="18288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ja-JP" altLang="en-US" sz="1600" b="1" dirty="0">
                <a:solidFill>
                  <a:srgbClr val="000000"/>
                </a:solidFill>
                <a:latin typeface="+mn-ea"/>
              </a:rPr>
              <a:t>表-1の薬品入れ目量のデータを縦に区割りし、最大値に○印を最小値に△印を記入し、その合計の中から最大値（●）   及び最小値（▲）を求める。</a:t>
            </a:r>
          </a:p>
          <a:p>
            <a:pPr algn="l" rtl="0">
              <a:defRPr sz="1000"/>
            </a:pPr>
            <a:r>
              <a:rPr lang="ja-JP" altLang="en-US" sz="1600" b="1" dirty="0">
                <a:solidFill>
                  <a:srgbClr val="000000"/>
                </a:solidFill>
                <a:latin typeface="+mn-ea"/>
              </a:rPr>
              <a:t>最大値（L） = 11.8g</a:t>
            </a:r>
          </a:p>
          <a:p>
            <a:pPr algn="l" rtl="0">
              <a:defRPr sz="1000"/>
            </a:pPr>
            <a:r>
              <a:rPr lang="ja-JP" altLang="en-US" sz="1600" b="1" dirty="0">
                <a:solidFill>
                  <a:srgbClr val="000000"/>
                </a:solidFill>
                <a:latin typeface="+mn-ea"/>
              </a:rPr>
              <a:t>最小値（S） =   8.0g  となります。</a:t>
            </a:r>
          </a:p>
        </p:txBody>
      </p:sp>
      <p:pic>
        <p:nvPicPr>
          <p:cNvPr id="14" name="Picture 591">
            <a:extLst>
              <a:ext uri="{FF2B5EF4-FFF2-40B4-BE49-F238E27FC236}">
                <a16:creationId xmlns:a16="http://schemas.microsoft.com/office/drawing/2014/main" id="{00000000-0008-0000-0000-000057361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638" y="2967509"/>
            <a:ext cx="7122547" cy="368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691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C478E91-A57A-2C07-EA29-B42514623CF4}"/>
              </a:ext>
            </a:extLst>
          </p:cNvPr>
          <p:cNvSpPr txBox="1"/>
          <p:nvPr/>
        </p:nvSpPr>
        <p:spPr>
          <a:xfrm>
            <a:off x="1529334" y="870468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手順 </a:t>
            </a:r>
            <a:r>
              <a:rPr lang="en-US" altLang="ja-JP" sz="1600" b="1" dirty="0"/>
              <a:t>3</a:t>
            </a:r>
            <a:endParaRPr lang="ja-JP" altLang="en-US" sz="16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E3D7A8-F34D-4B0A-CF4D-9D57DACEF10B}"/>
              </a:ext>
            </a:extLst>
          </p:cNvPr>
          <p:cNvSpPr txBox="1"/>
          <p:nvPr/>
        </p:nvSpPr>
        <p:spPr>
          <a:xfrm>
            <a:off x="1492758" y="375786"/>
            <a:ext cx="4395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/>
              <a:t>（３） ヒストグラムの作成手順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3B29B89-22CD-60AF-8F61-0FB32D0EFE44}"/>
              </a:ext>
            </a:extLst>
          </p:cNvPr>
          <p:cNvSpPr txBox="1"/>
          <p:nvPr/>
        </p:nvSpPr>
        <p:spPr>
          <a:xfrm>
            <a:off x="2462022" y="866894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級の数を求めます。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F6F87AF-8344-9839-179A-4CC47F415353}"/>
              </a:ext>
            </a:extLst>
          </p:cNvPr>
          <p:cNvSpPr txBox="1"/>
          <p:nvPr/>
        </p:nvSpPr>
        <p:spPr>
          <a:xfrm>
            <a:off x="2462022" y="1236226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級の数＝√データ数を目安とします。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0F48711-5022-DB6A-B598-86E6CEDE6E09}"/>
              </a:ext>
            </a:extLst>
          </p:cNvPr>
          <p:cNvSpPr txBox="1"/>
          <p:nvPr/>
        </p:nvSpPr>
        <p:spPr>
          <a:xfrm>
            <a:off x="2297430" y="1605558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（右表のように区間数を決めてもよい）</a:t>
            </a:r>
          </a:p>
        </p:txBody>
      </p:sp>
      <p:pic>
        <p:nvPicPr>
          <p:cNvPr id="19" name="図 18" descr="テーブル&#10;&#10;自動的に生成された説明">
            <a:extLst>
              <a:ext uri="{FF2B5EF4-FFF2-40B4-BE49-F238E27FC236}">
                <a16:creationId xmlns:a16="http://schemas.microsoft.com/office/drawing/2014/main" id="{67806A7A-6D42-7E77-185E-AF79281B70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059" y="400371"/>
            <a:ext cx="3298782" cy="1806753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615721-DFCE-0107-BD80-C374FB3EE635}"/>
              </a:ext>
            </a:extLst>
          </p:cNvPr>
          <p:cNvSpPr txBox="1"/>
          <p:nvPr/>
        </p:nvSpPr>
        <p:spPr>
          <a:xfrm>
            <a:off x="1529334" y="2089976"/>
            <a:ext cx="11681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>
                <a:latin typeface="+mn-ea"/>
              </a:rPr>
              <a:t>手順 </a:t>
            </a:r>
            <a:r>
              <a:rPr lang="en-US" altLang="ja-JP" sz="1600" b="1" dirty="0">
                <a:latin typeface="+mn-ea"/>
              </a:rPr>
              <a:t>4</a:t>
            </a:r>
            <a:endParaRPr lang="ja-JP" altLang="en-US" sz="1600" b="1" dirty="0">
              <a:latin typeface="+mn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889C94A-8143-AD55-AE59-D6B9E5E0C4DE}"/>
              </a:ext>
            </a:extLst>
          </p:cNvPr>
          <p:cNvSpPr txBox="1"/>
          <p:nvPr/>
        </p:nvSpPr>
        <p:spPr>
          <a:xfrm>
            <a:off x="2495550" y="2091762"/>
            <a:ext cx="32621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級の幅（</a:t>
            </a:r>
            <a:r>
              <a:rPr lang="en-US" altLang="ja-JP" sz="1600" b="1" dirty="0"/>
              <a:t>h</a:t>
            </a:r>
            <a:r>
              <a:rPr lang="ja-JP" altLang="en-US" sz="1600" b="1" dirty="0"/>
              <a:t>）を決めます。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1B7F5EC-0E32-0D4E-F95D-6B79366874C9}"/>
              </a:ext>
            </a:extLst>
          </p:cNvPr>
          <p:cNvSpPr txBox="1"/>
          <p:nvPr/>
        </p:nvSpPr>
        <p:spPr>
          <a:xfrm>
            <a:off x="2495550" y="2439354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次式のように求めます。</a:t>
            </a:r>
          </a:p>
        </p:txBody>
      </p:sp>
      <p:grpSp>
        <p:nvGrpSpPr>
          <p:cNvPr id="26" name="Group 1064">
            <a:extLst>
              <a:ext uri="{FF2B5EF4-FFF2-40B4-BE49-F238E27FC236}">
                <a16:creationId xmlns:a16="http://schemas.microsoft.com/office/drawing/2014/main" id="{00000000-0008-0000-0000-000091361B00}"/>
              </a:ext>
            </a:extLst>
          </p:cNvPr>
          <p:cNvGrpSpPr>
            <a:grpSpLocks/>
          </p:cNvGrpSpPr>
          <p:nvPr/>
        </p:nvGrpSpPr>
        <p:grpSpPr bwMode="auto">
          <a:xfrm>
            <a:off x="2452899" y="2865568"/>
            <a:ext cx="3347424" cy="930614"/>
            <a:chOff x="0" y="0"/>
            <a:chExt cx="205" cy="41"/>
          </a:xfrm>
        </p:grpSpPr>
        <p:grpSp>
          <p:nvGrpSpPr>
            <p:cNvPr id="27" name="Group 526">
              <a:extLst>
                <a:ext uri="{FF2B5EF4-FFF2-40B4-BE49-F238E27FC236}">
                  <a16:creationId xmlns:a16="http://schemas.microsoft.com/office/drawing/2014/main" id="{00000000-0008-0000-0000-0000AB9C1B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" y="0"/>
              <a:ext cx="126" cy="41"/>
              <a:chOff x="79" y="0"/>
              <a:chExt cx="126" cy="41"/>
            </a:xfrm>
          </p:grpSpPr>
          <p:sp>
            <p:nvSpPr>
              <p:cNvPr id="29" name="Text Box 523">
                <a:extLst>
                  <a:ext uri="{FF2B5EF4-FFF2-40B4-BE49-F238E27FC236}">
                    <a16:creationId xmlns:a16="http://schemas.microsoft.com/office/drawing/2014/main" id="{00000000-0008-0000-0000-00000B0600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1" y="0"/>
                <a:ext cx="124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65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6576" tIns="18288" rIns="36576" bIns="0" anchor="t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>
                  <a:defRPr sz="1000"/>
                </a:pPr>
                <a:r>
                  <a:rPr lang="ja-JP" altLang="en-US" sz="1600">
                    <a:solidFill>
                      <a:srgbClr val="000000"/>
                    </a:solidFill>
                    <a:latin typeface="HG丸ｺﾞｼｯｸM-PRO"/>
                    <a:ea typeface="HG丸ｺﾞｼｯｸM-PRO"/>
                  </a:rPr>
                  <a:t>最大値－最小値</a:t>
                </a:r>
              </a:p>
            </p:txBody>
          </p:sp>
          <p:sp>
            <p:nvSpPr>
              <p:cNvPr id="30" name="Text Box 524">
                <a:extLst>
                  <a:ext uri="{FF2B5EF4-FFF2-40B4-BE49-F238E27FC236}">
                    <a16:creationId xmlns:a16="http://schemas.microsoft.com/office/drawing/2014/main" id="{00000000-0008-0000-0000-00000C0600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8" y="19"/>
                <a:ext cx="73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65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6576" tIns="18288" rIns="36576" bIns="0" anchor="t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rtl="0">
                  <a:defRPr sz="1000"/>
                </a:pPr>
                <a:r>
                  <a:rPr lang="ja-JP" altLang="en-US" sz="1600">
                    <a:solidFill>
                      <a:srgbClr val="000000"/>
                    </a:solidFill>
                    <a:latin typeface="HG丸ｺﾞｼｯｸM-PRO"/>
                    <a:ea typeface="HG丸ｺﾞｼｯｸM-PRO"/>
                  </a:rPr>
                  <a:t>級の数</a:t>
                </a:r>
              </a:p>
            </p:txBody>
          </p:sp>
          <p:sp>
            <p:nvSpPr>
              <p:cNvPr id="31" name="Line 525">
                <a:extLst>
                  <a:ext uri="{FF2B5EF4-FFF2-40B4-BE49-F238E27FC236}">
                    <a16:creationId xmlns:a16="http://schemas.microsoft.com/office/drawing/2014/main" id="{00000000-0008-0000-0000-0000AF9C1B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" y="20"/>
                <a:ext cx="122" cy="0"/>
              </a:xfrm>
              <a:prstGeom prst="line">
                <a:avLst/>
              </a:prstGeom>
              <a:noFill/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sz="1600"/>
              </a:p>
            </p:txBody>
          </p:sp>
        </p:grpSp>
        <p:sp>
          <p:nvSpPr>
            <p:cNvPr id="28" name="Text Box 1063">
              <a:extLst>
                <a:ext uri="{FF2B5EF4-FFF2-40B4-BE49-F238E27FC236}">
                  <a16:creationId xmlns:a16="http://schemas.microsoft.com/office/drawing/2014/main" id="{00000000-0008-0000-0000-00002760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0"/>
              <a:ext cx="56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32" tIns="18288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sz="160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級の幅 ＝</a:t>
              </a:r>
            </a:p>
          </p:txBody>
        </p:sp>
      </p:grpSp>
      <p:pic>
        <p:nvPicPr>
          <p:cNvPr id="33" name="図 32" descr="テキスト&#10;&#10;自動的に生成された説明">
            <a:extLst>
              <a:ext uri="{FF2B5EF4-FFF2-40B4-BE49-F238E27FC236}">
                <a16:creationId xmlns:a16="http://schemas.microsoft.com/office/drawing/2014/main" id="{175A5E45-0A27-318B-7AFA-6C53E977D1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008" y="2274449"/>
            <a:ext cx="3387090" cy="1583240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1CC8C45-7AD4-E63A-B6B6-8C023333BC1E}"/>
              </a:ext>
            </a:extLst>
          </p:cNvPr>
          <p:cNvSpPr txBox="1"/>
          <p:nvPr/>
        </p:nvSpPr>
        <p:spPr>
          <a:xfrm>
            <a:off x="1584499" y="3793121"/>
            <a:ext cx="24686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>
                <a:latin typeface="+mn-ea"/>
              </a:rPr>
              <a:t>手順 </a:t>
            </a:r>
            <a:r>
              <a:rPr lang="en-US" altLang="ja-JP" sz="1600" b="1" dirty="0">
                <a:latin typeface="+mn-ea"/>
              </a:rPr>
              <a:t>5</a:t>
            </a:r>
            <a:endParaRPr lang="ja-JP" altLang="en-US" sz="1600" b="1" dirty="0">
              <a:latin typeface="+mn-ea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1E5A7E9-418C-E5B2-5F49-4948A55B496B}"/>
              </a:ext>
            </a:extLst>
          </p:cNvPr>
          <p:cNvSpPr txBox="1"/>
          <p:nvPr/>
        </p:nvSpPr>
        <p:spPr>
          <a:xfrm>
            <a:off x="2420548" y="3829098"/>
            <a:ext cx="75098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級の中心値と境界値を決めます。級の境界値の一方の端、例えば最小値を含む級から決めていきます。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80AC45D8-3366-7725-431D-2E893E48FAE3}"/>
              </a:ext>
            </a:extLst>
          </p:cNvPr>
          <p:cNvSpPr txBox="1"/>
          <p:nvPr/>
        </p:nvSpPr>
        <p:spPr>
          <a:xfrm>
            <a:off x="1740693" y="4532375"/>
            <a:ext cx="60944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・第１の級の下側境界値</a:t>
            </a:r>
            <a:r>
              <a:rPr lang="en-US" altLang="ja-JP" sz="1600" b="1" dirty="0"/>
              <a:t>=</a:t>
            </a:r>
          </a:p>
          <a:p>
            <a:r>
              <a:rPr lang="ja-JP" altLang="en-US" sz="1600" b="1" dirty="0"/>
              <a:t>　　最小値（</a:t>
            </a:r>
            <a:r>
              <a:rPr lang="en-US" altLang="ja-JP" sz="1600" b="1" dirty="0"/>
              <a:t>S</a:t>
            </a:r>
            <a:r>
              <a:rPr lang="ja-JP" altLang="en-US" sz="1600" b="1" dirty="0"/>
              <a:t>）</a:t>
            </a:r>
            <a:r>
              <a:rPr lang="en-US" altLang="ja-JP" sz="1600" b="1" dirty="0"/>
              <a:t>-</a:t>
            </a:r>
            <a:r>
              <a:rPr lang="ja-JP" altLang="en-US" sz="1600" b="1" dirty="0"/>
              <a:t>測定単位の</a:t>
            </a:r>
            <a:r>
              <a:rPr lang="en-US" altLang="ja-JP" sz="1600" b="1" dirty="0"/>
              <a:t>1/2</a:t>
            </a:r>
            <a:endParaRPr lang="ja-JP" altLang="en-US" sz="1600" b="1" dirty="0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26C4C50-DAA5-EE2A-FD76-3BF298FF67F4}"/>
              </a:ext>
            </a:extLst>
          </p:cNvPr>
          <p:cNvSpPr txBox="1"/>
          <p:nvPr/>
        </p:nvSpPr>
        <p:spPr>
          <a:xfrm>
            <a:off x="1740695" y="5129997"/>
            <a:ext cx="41480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・第１の級の上側境界値</a:t>
            </a:r>
            <a:r>
              <a:rPr lang="en-US" altLang="ja-JP" sz="1600" b="1" dirty="0"/>
              <a:t>=</a:t>
            </a:r>
          </a:p>
          <a:p>
            <a:r>
              <a:rPr lang="ja-JP" altLang="en-US" sz="1600" b="1" dirty="0"/>
              <a:t>　　級の下側境界値＋級の幅（</a:t>
            </a:r>
            <a:r>
              <a:rPr lang="en-US" altLang="ja-JP" sz="1600" b="1" dirty="0"/>
              <a:t>h</a:t>
            </a:r>
            <a:r>
              <a:rPr lang="ja-JP" altLang="en-US" sz="1600" b="1" dirty="0"/>
              <a:t>）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92CC58C-ADD6-50AA-786E-59D77744F17D}"/>
              </a:ext>
            </a:extLst>
          </p:cNvPr>
          <p:cNvSpPr txBox="1"/>
          <p:nvPr/>
        </p:nvSpPr>
        <p:spPr>
          <a:xfrm>
            <a:off x="1740693" y="5721225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・第１の級の中心値</a:t>
            </a:r>
            <a:r>
              <a:rPr lang="en-US" altLang="ja-JP" sz="1600" b="1" dirty="0"/>
              <a:t>=</a:t>
            </a:r>
            <a:endParaRPr lang="ja-JP" altLang="en-US" sz="1600" b="1" dirty="0"/>
          </a:p>
        </p:txBody>
      </p:sp>
      <p:grpSp>
        <p:nvGrpSpPr>
          <p:cNvPr id="44" name="Group 542">
            <a:extLst>
              <a:ext uri="{FF2B5EF4-FFF2-40B4-BE49-F238E27FC236}">
                <a16:creationId xmlns:a16="http://schemas.microsoft.com/office/drawing/2014/main" id="{00000000-0008-0000-0000-00004E361B00}"/>
              </a:ext>
            </a:extLst>
          </p:cNvPr>
          <p:cNvGrpSpPr>
            <a:grpSpLocks/>
          </p:cNvGrpSpPr>
          <p:nvPr/>
        </p:nvGrpSpPr>
        <p:grpSpPr bwMode="auto">
          <a:xfrm>
            <a:off x="3993993" y="5761291"/>
            <a:ext cx="3612663" cy="999616"/>
            <a:chOff x="0" y="0"/>
            <a:chExt cx="262" cy="42"/>
          </a:xfrm>
        </p:grpSpPr>
        <p:sp>
          <p:nvSpPr>
            <p:cNvPr id="45" name="Text Box 539">
              <a:extLst>
                <a:ext uri="{FF2B5EF4-FFF2-40B4-BE49-F238E27FC236}">
                  <a16:creationId xmlns:a16="http://schemas.microsoft.com/office/drawing/2014/main" id="{00000000-0008-0000-0000-00001B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0"/>
              <a:ext cx="262" cy="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576" tIns="18288" rIns="36576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160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級の下側境界値＋級の上側境界値</a:t>
              </a:r>
            </a:p>
          </p:txBody>
        </p:sp>
        <p:sp>
          <p:nvSpPr>
            <p:cNvPr id="46" name="Text Box 540">
              <a:extLst>
                <a:ext uri="{FF2B5EF4-FFF2-40B4-BE49-F238E27FC236}">
                  <a16:creationId xmlns:a16="http://schemas.microsoft.com/office/drawing/2014/main" id="{00000000-0008-0000-0000-00001C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" y="20"/>
              <a:ext cx="73" cy="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576" tIns="18288" rIns="36576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160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2</a:t>
              </a:r>
            </a:p>
          </p:txBody>
        </p:sp>
        <p:sp>
          <p:nvSpPr>
            <p:cNvPr id="47" name="Line 541">
              <a:extLst>
                <a:ext uri="{FF2B5EF4-FFF2-40B4-BE49-F238E27FC236}">
                  <a16:creationId xmlns:a16="http://schemas.microsoft.com/office/drawing/2014/main" id="{00000000-0008-0000-0000-00002F9D1B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" y="20"/>
              <a:ext cx="230" cy="0"/>
            </a:xfrm>
            <a:prstGeom prst="line">
              <a:avLst/>
            </a:prstGeom>
            <a:noFill/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 sz="1600"/>
            </a:p>
          </p:txBody>
        </p:sp>
      </p:grpSp>
      <p:pic>
        <p:nvPicPr>
          <p:cNvPr id="49" name="図 48" descr="テキスト, 手紙&#10;&#10;自動的に生成された説明">
            <a:extLst>
              <a:ext uri="{FF2B5EF4-FFF2-40B4-BE49-F238E27FC236}">
                <a16:creationId xmlns:a16="http://schemas.microsoft.com/office/drawing/2014/main" id="{11A7A081-91A0-5BFB-C098-3B77AF94D2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298" y="4466632"/>
            <a:ext cx="3069137" cy="197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106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0E92B2F-EF3C-AECA-B558-E65DB44954DB}"/>
              </a:ext>
            </a:extLst>
          </p:cNvPr>
          <p:cNvSpPr txBox="1"/>
          <p:nvPr/>
        </p:nvSpPr>
        <p:spPr>
          <a:xfrm>
            <a:off x="1593342" y="866894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手順 </a:t>
            </a:r>
            <a:r>
              <a:rPr lang="en-US" altLang="ja-JP" sz="1600" b="1" dirty="0"/>
              <a:t>6</a:t>
            </a:r>
            <a:endParaRPr lang="ja-JP" altLang="en-US" sz="16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B14CC4-FFD5-9AAB-3090-62068EEFC3C8}"/>
              </a:ext>
            </a:extLst>
          </p:cNvPr>
          <p:cNvSpPr txBox="1"/>
          <p:nvPr/>
        </p:nvSpPr>
        <p:spPr>
          <a:xfrm>
            <a:off x="1492758" y="375786"/>
            <a:ext cx="4395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/>
              <a:t>（３） ヒストグラムの作成手順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C1C1BA-9D24-97A2-5B9A-39996FEABFAF}"/>
              </a:ext>
            </a:extLst>
          </p:cNvPr>
          <p:cNvSpPr txBox="1"/>
          <p:nvPr/>
        </p:nvSpPr>
        <p:spPr>
          <a:xfrm>
            <a:off x="2576322" y="866894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度数表を作成します。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DF46062-0FD5-4A77-FF79-02EDD206483B}"/>
              </a:ext>
            </a:extLst>
          </p:cNvPr>
          <p:cNvSpPr txBox="1"/>
          <p:nvPr/>
        </p:nvSpPr>
        <p:spPr>
          <a:xfrm>
            <a:off x="2576322" y="1173336"/>
            <a:ext cx="86387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・表</a:t>
            </a:r>
            <a:r>
              <a:rPr lang="en-US" altLang="ja-JP" sz="1600" b="1" dirty="0"/>
              <a:t>-2</a:t>
            </a:r>
            <a:r>
              <a:rPr lang="ja-JP" altLang="en-US" sz="1600" b="1" dirty="0"/>
              <a:t>のように級の№毎に級の境界値、中心値を記入した度数表を作成します。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32562FF-1BF0-90BC-80D8-7BFF9191E88E}"/>
              </a:ext>
            </a:extLst>
          </p:cNvPr>
          <p:cNvSpPr txBox="1"/>
          <p:nvPr/>
        </p:nvSpPr>
        <p:spPr>
          <a:xfrm>
            <a:off x="2576322" y="1442086"/>
            <a:ext cx="8375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・データ表（表</a:t>
            </a:r>
            <a:r>
              <a:rPr lang="en-US" altLang="ja-JP" sz="1600" b="1" dirty="0"/>
              <a:t>-1</a:t>
            </a:r>
            <a:r>
              <a:rPr lang="ja-JP" altLang="en-US" sz="1600" b="1" dirty="0"/>
              <a:t>）データ数値が度数表（級の境界値）のどこに該当するかを</a:t>
            </a:r>
          </a:p>
          <a:p>
            <a:r>
              <a:rPr lang="ja-JP" altLang="en-US" sz="1600" b="1" dirty="0"/>
              <a:t>　確認し、度数マーク欄へ（</a:t>
            </a:r>
            <a:r>
              <a:rPr lang="en-US" altLang="ja-JP" sz="1600" b="1" dirty="0"/>
              <a:t>/</a:t>
            </a:r>
            <a:r>
              <a:rPr lang="ja-JP" altLang="en-US" sz="1600" b="1" dirty="0"/>
              <a:t>）マークを入れ、全データの級分けを行う。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D5ED79F-2012-9512-4244-9BE5447CDA74}"/>
              </a:ext>
            </a:extLst>
          </p:cNvPr>
          <p:cNvSpPr txBox="1"/>
          <p:nvPr/>
        </p:nvSpPr>
        <p:spPr>
          <a:xfrm>
            <a:off x="2576322" y="1969543"/>
            <a:ext cx="77975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・最後に度数の合計を計算し、総数（</a:t>
            </a:r>
            <a:r>
              <a:rPr lang="en-US" altLang="ja-JP" sz="1600" b="1" dirty="0"/>
              <a:t>n</a:t>
            </a:r>
            <a:r>
              <a:rPr lang="ja-JP" altLang="en-US" sz="1600" b="1" dirty="0"/>
              <a:t>）と合致するかを確かめます。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0000000-0008-0000-0000-0000E8361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056" y="2450604"/>
            <a:ext cx="5261603" cy="302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69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982CD0-667F-2903-524D-E23415063EAD}"/>
              </a:ext>
            </a:extLst>
          </p:cNvPr>
          <p:cNvSpPr txBox="1"/>
          <p:nvPr/>
        </p:nvSpPr>
        <p:spPr>
          <a:xfrm>
            <a:off x="1492758" y="375786"/>
            <a:ext cx="4395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/>
              <a:t>（３） ヒストグラムの作成手順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07D11B5-54D5-88DA-6431-FA489314836D}"/>
              </a:ext>
            </a:extLst>
          </p:cNvPr>
          <p:cNvSpPr txBox="1"/>
          <p:nvPr/>
        </p:nvSpPr>
        <p:spPr>
          <a:xfrm>
            <a:off x="1593342" y="866894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手順 </a:t>
            </a:r>
            <a:r>
              <a:rPr lang="en-US" altLang="ja-JP" sz="1600" b="1" dirty="0"/>
              <a:t>6</a:t>
            </a:r>
            <a:endParaRPr lang="ja-JP" altLang="en-US" sz="1600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B288240-28BC-1645-43BC-201272A35BCA}"/>
              </a:ext>
            </a:extLst>
          </p:cNvPr>
          <p:cNvSpPr txBox="1"/>
          <p:nvPr/>
        </p:nvSpPr>
        <p:spPr>
          <a:xfrm>
            <a:off x="2599182" y="866894"/>
            <a:ext cx="73769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度数表の </a:t>
            </a:r>
            <a:r>
              <a:rPr lang="en-US" altLang="ja-JP" sz="1600" b="1" dirty="0"/>
              <a:t>〈u〉</a:t>
            </a:r>
            <a:r>
              <a:rPr lang="ja-JP" altLang="en-US" sz="1600" b="1" dirty="0"/>
              <a:t>･</a:t>
            </a:r>
            <a:r>
              <a:rPr lang="en-US" altLang="ja-JP" sz="1600" b="1" dirty="0"/>
              <a:t>〈</a:t>
            </a:r>
            <a:r>
              <a:rPr lang="en-US" altLang="ja-JP" sz="1600" b="1" dirty="0" err="1"/>
              <a:t>uf</a:t>
            </a:r>
            <a:r>
              <a:rPr lang="en-US" altLang="ja-JP" sz="1600" b="1" dirty="0"/>
              <a:t>〉</a:t>
            </a:r>
            <a:r>
              <a:rPr lang="ja-JP" altLang="en-US" sz="1600" b="1" dirty="0"/>
              <a:t>･</a:t>
            </a:r>
            <a:r>
              <a:rPr lang="en-US" altLang="ja-JP" sz="1600" b="1" dirty="0"/>
              <a:t>〈u</a:t>
            </a:r>
            <a:r>
              <a:rPr lang="ja-JP" altLang="en-US" sz="1600" b="1" dirty="0"/>
              <a:t>　</a:t>
            </a:r>
            <a:r>
              <a:rPr lang="en-US" altLang="ja-JP" sz="1600" b="1" dirty="0"/>
              <a:t>f〉</a:t>
            </a:r>
            <a:r>
              <a:rPr lang="ja-JP" altLang="en-US" sz="1600" b="1" dirty="0"/>
              <a:t>の計算をします（下図 表</a:t>
            </a:r>
            <a:r>
              <a:rPr lang="en-US" altLang="ja-JP" sz="1600" b="1" dirty="0"/>
              <a:t>-3</a:t>
            </a:r>
            <a:r>
              <a:rPr lang="ja-JP" altLang="en-US" sz="1600" b="1" dirty="0"/>
              <a:t>参照）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752987D-B9E3-B60A-0A96-247FBAA99C31}"/>
              </a:ext>
            </a:extLst>
          </p:cNvPr>
          <p:cNvSpPr txBox="1"/>
          <p:nvPr/>
        </p:nvSpPr>
        <p:spPr>
          <a:xfrm>
            <a:off x="2663190" y="1327224"/>
            <a:ext cx="84559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/>
              <a:t>u </a:t>
            </a:r>
            <a:r>
              <a:rPr lang="ja-JP" altLang="en-US" sz="1600" b="1" dirty="0"/>
              <a:t>の計算として、度数（</a:t>
            </a:r>
            <a:r>
              <a:rPr lang="en-US" altLang="ja-JP" sz="1600" b="1" dirty="0"/>
              <a:t>f</a:t>
            </a:r>
            <a:r>
              <a:rPr lang="ja-JP" altLang="en-US" sz="1600" b="1" dirty="0"/>
              <a:t>）の一番大きい値を</a:t>
            </a:r>
            <a:r>
              <a:rPr lang="en-US" altLang="ja-JP" sz="1600" b="1" dirty="0"/>
              <a:t>0</a:t>
            </a:r>
            <a:r>
              <a:rPr lang="ja-JP" altLang="en-US" sz="1600" b="1" dirty="0"/>
              <a:t>とし、データ値の小さい方</a:t>
            </a:r>
          </a:p>
          <a:p>
            <a:r>
              <a:rPr lang="ja-JP" altLang="en-US" sz="1600" b="1" dirty="0"/>
              <a:t>（上方に</a:t>
            </a:r>
            <a:r>
              <a:rPr lang="en-US" altLang="ja-JP" sz="1600" b="1" dirty="0"/>
              <a:t>-1</a:t>
            </a:r>
            <a:r>
              <a:rPr lang="ja-JP" altLang="en-US" sz="1600" b="1" dirty="0"/>
              <a:t>･</a:t>
            </a:r>
            <a:r>
              <a:rPr lang="en-US" altLang="ja-JP" sz="1600" b="1" dirty="0"/>
              <a:t>-2</a:t>
            </a:r>
            <a:r>
              <a:rPr lang="ja-JP" altLang="en-US" sz="1600" b="1" dirty="0"/>
              <a:t>･･）大きい方（下方には</a:t>
            </a:r>
            <a:r>
              <a:rPr lang="en-US" altLang="ja-JP" sz="1600" b="1" dirty="0"/>
              <a:t>1</a:t>
            </a:r>
            <a:r>
              <a:rPr lang="ja-JP" altLang="en-US" sz="1600" b="1" dirty="0"/>
              <a:t>･</a:t>
            </a:r>
            <a:r>
              <a:rPr lang="en-US" altLang="ja-JP" sz="1600" b="1" dirty="0"/>
              <a:t>2</a:t>
            </a:r>
            <a:r>
              <a:rPr lang="ja-JP" altLang="en-US" sz="1600" b="1" dirty="0"/>
              <a:t>･･）と記入します。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F150EB8-C1F5-3285-3355-731C2F03E2F0}"/>
              </a:ext>
            </a:extLst>
          </p:cNvPr>
          <p:cNvSpPr txBox="1"/>
          <p:nvPr/>
        </p:nvSpPr>
        <p:spPr>
          <a:xfrm>
            <a:off x="1593342" y="1327224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/>
              <a:t>1</a:t>
            </a:r>
            <a:r>
              <a:rPr lang="ja-JP" altLang="en-US" sz="1600" b="1" dirty="0"/>
              <a:t>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4988865-3658-A8AE-4610-111883B1A4FB}"/>
              </a:ext>
            </a:extLst>
          </p:cNvPr>
          <p:cNvSpPr txBox="1"/>
          <p:nvPr/>
        </p:nvSpPr>
        <p:spPr>
          <a:xfrm>
            <a:off x="1593342" y="1911999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/>
              <a:t>2</a:t>
            </a:r>
            <a:r>
              <a:rPr lang="ja-JP" altLang="en-US" sz="1600" b="1" dirty="0"/>
              <a:t>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7568E36-8361-AC5F-C2F9-B3B60B4ED125}"/>
              </a:ext>
            </a:extLst>
          </p:cNvPr>
          <p:cNvSpPr txBox="1"/>
          <p:nvPr/>
        </p:nvSpPr>
        <p:spPr>
          <a:xfrm>
            <a:off x="2663190" y="1973554"/>
            <a:ext cx="68648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 err="1"/>
              <a:t>uf</a:t>
            </a:r>
            <a:r>
              <a:rPr lang="en-US" altLang="ja-JP" sz="1600" b="1" dirty="0"/>
              <a:t> </a:t>
            </a:r>
            <a:r>
              <a:rPr lang="ja-JP" altLang="en-US" sz="1600" b="1" dirty="0"/>
              <a:t>の合計を求めます。</a:t>
            </a:r>
            <a:r>
              <a:rPr lang="en-US" altLang="ja-JP" sz="1600" b="1" dirty="0"/>
              <a:t>u </a:t>
            </a:r>
            <a:r>
              <a:rPr lang="ja-JP" altLang="en-US" sz="1600" b="1" dirty="0"/>
              <a:t>と </a:t>
            </a:r>
            <a:r>
              <a:rPr lang="en-US" altLang="ja-JP" sz="1600" b="1" dirty="0"/>
              <a:t>f </a:t>
            </a:r>
            <a:r>
              <a:rPr lang="ja-JP" altLang="en-US" sz="1600" b="1" dirty="0"/>
              <a:t>を掛けた値を </a:t>
            </a:r>
            <a:r>
              <a:rPr lang="en-US" altLang="ja-JP" sz="1600" b="1" dirty="0" err="1"/>
              <a:t>uf</a:t>
            </a:r>
            <a:r>
              <a:rPr lang="en-US" altLang="ja-JP" sz="1600" b="1" dirty="0"/>
              <a:t> </a:t>
            </a:r>
            <a:r>
              <a:rPr lang="ja-JP" altLang="en-US" sz="1600" b="1" dirty="0"/>
              <a:t>の欄に記入し、</a:t>
            </a:r>
            <a:r>
              <a:rPr lang="en-US" altLang="ja-JP" sz="1600" b="1" dirty="0" err="1"/>
              <a:t>uf</a:t>
            </a:r>
            <a:r>
              <a:rPr lang="en-US" altLang="ja-JP" sz="1600" b="1" dirty="0"/>
              <a:t> </a:t>
            </a:r>
            <a:r>
              <a:rPr lang="ja-JP" altLang="en-US" sz="1600" b="1" dirty="0"/>
              <a:t>の合計 </a:t>
            </a:r>
            <a:r>
              <a:rPr lang="en-US" altLang="ja-JP" sz="1600" b="1" dirty="0" err="1"/>
              <a:t>Σuf</a:t>
            </a:r>
            <a:r>
              <a:rPr lang="en-US" altLang="ja-JP" sz="1600" b="1" dirty="0"/>
              <a:t> </a:t>
            </a:r>
            <a:r>
              <a:rPr lang="ja-JP" altLang="en-US" sz="1600" b="1" dirty="0"/>
              <a:t>を求めます。</a:t>
            </a:r>
            <a:r>
              <a:rPr lang="en-US" altLang="ja-JP" sz="1600" b="1" dirty="0"/>
              <a:t>※Σ</a:t>
            </a:r>
            <a:r>
              <a:rPr lang="ja-JP" altLang="en-US" sz="1600" b="1" dirty="0"/>
              <a:t>（シグマ）とは合計するという意味の記号です。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829490C-BA93-3993-8EE8-003BC9449323}"/>
              </a:ext>
            </a:extLst>
          </p:cNvPr>
          <p:cNvSpPr txBox="1"/>
          <p:nvPr/>
        </p:nvSpPr>
        <p:spPr>
          <a:xfrm>
            <a:off x="2663190" y="2686550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+mn-ea"/>
              </a:rPr>
              <a:t>u</a:t>
            </a:r>
            <a:r>
              <a:rPr lang="ja-JP" altLang="en-US" sz="1600" b="1" dirty="0">
                <a:latin typeface="+mn-ea"/>
              </a:rPr>
              <a:t>　</a:t>
            </a:r>
            <a:r>
              <a:rPr lang="en-US" altLang="ja-JP" sz="1600" b="1" dirty="0">
                <a:latin typeface="+mn-ea"/>
              </a:rPr>
              <a:t>f </a:t>
            </a:r>
            <a:r>
              <a:rPr lang="ja-JP" altLang="en-US" sz="1600" b="1" dirty="0">
                <a:latin typeface="+mn-ea"/>
              </a:rPr>
              <a:t>の合計を求めます。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83CE814-9B5C-0968-D150-A1E057AED545}"/>
              </a:ext>
            </a:extLst>
          </p:cNvPr>
          <p:cNvSpPr txBox="1"/>
          <p:nvPr/>
        </p:nvSpPr>
        <p:spPr>
          <a:xfrm>
            <a:off x="1593342" y="2619884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/>
              <a:t>3</a:t>
            </a:r>
            <a:r>
              <a:rPr lang="ja-JP" altLang="en-US" sz="1600" b="1" dirty="0"/>
              <a:t>）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7088F0E-9C23-26F5-0BE9-F83119C24DCC}"/>
              </a:ext>
            </a:extLst>
          </p:cNvPr>
          <p:cNvSpPr txBox="1"/>
          <p:nvPr/>
        </p:nvSpPr>
        <p:spPr>
          <a:xfrm>
            <a:off x="2663190" y="2958438"/>
            <a:ext cx="60944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/>
              <a:t>u </a:t>
            </a:r>
            <a:r>
              <a:rPr lang="ja-JP" altLang="en-US" sz="1600" b="1" dirty="0"/>
              <a:t>を二乗し、 </a:t>
            </a:r>
            <a:r>
              <a:rPr lang="en-US" altLang="ja-JP" sz="1600" b="1" dirty="0"/>
              <a:t>f </a:t>
            </a:r>
            <a:r>
              <a:rPr lang="ja-JP" altLang="en-US" sz="1600" b="1" dirty="0"/>
              <a:t>を掛けた値を計算して </a:t>
            </a:r>
            <a:r>
              <a:rPr lang="en-US" altLang="ja-JP" sz="1600" b="1" dirty="0"/>
              <a:t>u</a:t>
            </a:r>
            <a:r>
              <a:rPr lang="ja-JP" altLang="en-US" sz="1600" b="1" dirty="0"/>
              <a:t>　</a:t>
            </a:r>
            <a:r>
              <a:rPr lang="en-US" altLang="ja-JP" sz="1600" b="1" dirty="0"/>
              <a:t>f </a:t>
            </a:r>
            <a:r>
              <a:rPr lang="ja-JP" altLang="en-US" sz="1600" b="1" dirty="0"/>
              <a:t>欄にそれぞれ記入し、</a:t>
            </a:r>
          </a:p>
          <a:p>
            <a:r>
              <a:rPr lang="en-US" altLang="ja-JP" sz="1600" b="1" dirty="0"/>
              <a:t>u</a:t>
            </a:r>
            <a:r>
              <a:rPr lang="ja-JP" altLang="en-US" sz="1600" b="1" dirty="0"/>
              <a:t>　</a:t>
            </a:r>
            <a:r>
              <a:rPr lang="en-US" altLang="ja-JP" sz="1600" b="1" dirty="0"/>
              <a:t>f </a:t>
            </a:r>
            <a:r>
              <a:rPr lang="ja-JP" altLang="en-US" sz="1600" b="1" dirty="0"/>
              <a:t>の合計を求めます。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0000000-0008-0000-0000-0000E9361B00}"/>
              </a:ext>
            </a:extLst>
          </p:cNvPr>
          <p:cNvGrpSpPr>
            <a:grpSpLocks/>
          </p:cNvGrpSpPr>
          <p:nvPr/>
        </p:nvGrpSpPr>
        <p:grpSpPr bwMode="auto">
          <a:xfrm>
            <a:off x="2386584" y="3536780"/>
            <a:ext cx="7141464" cy="2891452"/>
            <a:chOff x="0" y="0"/>
            <a:chExt cx="6238875" cy="2133599"/>
          </a:xfrm>
        </p:grpSpPr>
        <p:pic>
          <p:nvPicPr>
            <p:cNvPr id="20" name="図 19">
              <a:extLst>
                <a:ext uri="{FF2B5EF4-FFF2-40B4-BE49-F238E27FC236}">
                  <a16:creationId xmlns:a16="http://schemas.microsoft.com/office/drawing/2014/main" id="{00000000-0008-0000-0000-000048371B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238875" cy="2133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角丸四角形 4">
              <a:extLst>
                <a:ext uri="{FF2B5EF4-FFF2-40B4-BE49-F238E27FC236}">
                  <a16:creationId xmlns:a16="http://schemas.microsoft.com/office/drawing/2014/main" id="{00000000-0008-0000-0000-000005000000}"/>
                </a:ext>
              </a:extLst>
            </p:cNvPr>
            <p:cNvSpPr/>
            <p:nvPr/>
          </p:nvSpPr>
          <p:spPr>
            <a:xfrm>
              <a:off x="4352925" y="114300"/>
              <a:ext cx="1790700" cy="1847849"/>
            </a:xfrm>
            <a:prstGeom prst="roundRect">
              <a:avLst>
                <a:gd name="adj" fmla="val 5556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22" name="円/楕円 5">
              <a:extLst>
                <a:ext uri="{FF2B5EF4-FFF2-40B4-BE49-F238E27FC236}">
                  <a16:creationId xmlns:a16="http://schemas.microsoft.com/office/drawing/2014/main" id="{00000000-0008-0000-0000-000006000000}"/>
                </a:ext>
              </a:extLst>
            </p:cNvPr>
            <p:cNvSpPr/>
            <p:nvPr/>
          </p:nvSpPr>
          <p:spPr>
            <a:xfrm>
              <a:off x="3800475" y="876300"/>
              <a:ext cx="552450" cy="1905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3CAC05A-9988-C4C9-E571-25D3D3F2F354}"/>
              </a:ext>
            </a:extLst>
          </p:cNvPr>
          <p:cNvSpPr txBox="1"/>
          <p:nvPr/>
        </p:nvSpPr>
        <p:spPr>
          <a:xfrm>
            <a:off x="2834640" y="2632056"/>
            <a:ext cx="241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E9EFDB1-1032-A3C2-C6E3-F08986A051B7}"/>
              </a:ext>
            </a:extLst>
          </p:cNvPr>
          <p:cNvSpPr txBox="1"/>
          <p:nvPr/>
        </p:nvSpPr>
        <p:spPr>
          <a:xfrm>
            <a:off x="2834640" y="3180943"/>
            <a:ext cx="241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81E1D48-D02C-4E81-775D-7EED604F27C5}"/>
              </a:ext>
            </a:extLst>
          </p:cNvPr>
          <p:cNvSpPr txBox="1"/>
          <p:nvPr/>
        </p:nvSpPr>
        <p:spPr>
          <a:xfrm>
            <a:off x="5108448" y="846219"/>
            <a:ext cx="241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5032E52-5260-C576-CE02-6377C93EE235}"/>
              </a:ext>
            </a:extLst>
          </p:cNvPr>
          <p:cNvSpPr txBox="1"/>
          <p:nvPr/>
        </p:nvSpPr>
        <p:spPr>
          <a:xfrm>
            <a:off x="6230112" y="2884790"/>
            <a:ext cx="241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2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96535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5173FDD-0964-36D7-1633-B9E283A1D2A8}"/>
              </a:ext>
            </a:extLst>
          </p:cNvPr>
          <p:cNvSpPr txBox="1"/>
          <p:nvPr/>
        </p:nvSpPr>
        <p:spPr>
          <a:xfrm>
            <a:off x="1492758" y="375786"/>
            <a:ext cx="4395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/>
              <a:t>（３） ヒストグラムの作成手順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D95033A-302B-2D7E-A67C-154B22EAC9C1}"/>
              </a:ext>
            </a:extLst>
          </p:cNvPr>
          <p:cNvSpPr txBox="1"/>
          <p:nvPr/>
        </p:nvSpPr>
        <p:spPr>
          <a:xfrm>
            <a:off x="1593342" y="866894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手順 </a:t>
            </a:r>
            <a:r>
              <a:rPr lang="en-US" altLang="ja-JP" sz="1600" b="1" dirty="0"/>
              <a:t>7</a:t>
            </a:r>
            <a:endParaRPr lang="ja-JP" altLang="en-US" sz="1600" b="1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151EDF-3A7F-8718-C8B5-5914E3144F0B}"/>
              </a:ext>
            </a:extLst>
          </p:cNvPr>
          <p:cNvSpPr txBox="1"/>
          <p:nvPr/>
        </p:nvSpPr>
        <p:spPr>
          <a:xfrm>
            <a:off x="1837944" y="1327224"/>
            <a:ext cx="900684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>
                <a:latin typeface="+mn-ea"/>
              </a:rPr>
              <a:t>ヒストグラムを作成します。方眼紙の横軸に境界を目盛り、縦軸に度数 </a:t>
            </a:r>
            <a:r>
              <a:rPr lang="en-US" altLang="ja-JP" sz="1600" b="1" dirty="0">
                <a:latin typeface="+mn-ea"/>
              </a:rPr>
              <a:t>f </a:t>
            </a:r>
            <a:r>
              <a:rPr lang="ja-JP" altLang="en-US" sz="1600" b="1" dirty="0">
                <a:latin typeface="+mn-ea"/>
              </a:rPr>
              <a:t>をとり、ヒストグラムを作成します。</a:t>
            </a:r>
          </a:p>
          <a:p>
            <a:r>
              <a:rPr lang="ja-JP" altLang="en-US" sz="1600" b="1" dirty="0">
                <a:latin typeface="+mn-ea"/>
              </a:rPr>
              <a:t>この時できるだけ正方形に収まるように書きます。</a:t>
            </a:r>
          </a:p>
          <a:p>
            <a:r>
              <a:rPr lang="ja-JP" altLang="en-US" sz="1600" b="1" dirty="0">
                <a:latin typeface="+mn-ea"/>
              </a:rPr>
              <a:t>余白にデータの履歴と総数 </a:t>
            </a:r>
            <a:r>
              <a:rPr lang="en-US" altLang="ja-JP" sz="1600" b="1" dirty="0">
                <a:latin typeface="+mn-ea"/>
              </a:rPr>
              <a:t>n</a:t>
            </a:r>
            <a:r>
              <a:rPr lang="ja-JP" altLang="en-US" sz="1600" b="1" dirty="0">
                <a:latin typeface="+mn-ea"/>
              </a:rPr>
              <a:t>、規格（</a:t>
            </a:r>
            <a:r>
              <a:rPr lang="en-US" altLang="ja-JP" sz="1600" b="1" dirty="0">
                <a:latin typeface="+mn-ea"/>
              </a:rPr>
              <a:t>SU</a:t>
            </a:r>
            <a:r>
              <a:rPr lang="ja-JP" altLang="en-US" sz="1600" b="1" dirty="0">
                <a:latin typeface="+mn-ea"/>
              </a:rPr>
              <a:t>･</a:t>
            </a:r>
            <a:r>
              <a:rPr lang="en-US" altLang="ja-JP" sz="1600" b="1" dirty="0">
                <a:latin typeface="+mn-ea"/>
              </a:rPr>
              <a:t>SL</a:t>
            </a:r>
            <a:r>
              <a:rPr lang="ja-JP" altLang="en-US" sz="1600" b="1" dirty="0">
                <a:latin typeface="+mn-ea"/>
              </a:rPr>
              <a:t>）等を記載しておきます（図</a:t>
            </a:r>
            <a:r>
              <a:rPr lang="en-US" altLang="ja-JP" sz="1600" b="1" dirty="0">
                <a:latin typeface="+mn-ea"/>
              </a:rPr>
              <a:t>-</a:t>
            </a:r>
            <a:r>
              <a:rPr lang="ja-JP" altLang="en-US" sz="1600" b="1" dirty="0">
                <a:latin typeface="+mn-ea"/>
              </a:rPr>
              <a:t>２）</a:t>
            </a:r>
          </a:p>
        </p:txBody>
      </p:sp>
      <p:grpSp>
        <p:nvGrpSpPr>
          <p:cNvPr id="6" name="Group 1817">
            <a:extLst>
              <a:ext uri="{FF2B5EF4-FFF2-40B4-BE49-F238E27FC236}">
                <a16:creationId xmlns:a16="http://schemas.microsoft.com/office/drawing/2014/main" id="{00000000-0008-0000-0000-000075361B00}"/>
              </a:ext>
            </a:extLst>
          </p:cNvPr>
          <p:cNvGrpSpPr>
            <a:grpSpLocks/>
          </p:cNvGrpSpPr>
          <p:nvPr/>
        </p:nvGrpSpPr>
        <p:grpSpPr bwMode="auto">
          <a:xfrm>
            <a:off x="1755648" y="2651760"/>
            <a:ext cx="7004304" cy="3584448"/>
            <a:chOff x="0" y="0"/>
            <a:chExt cx="437" cy="212"/>
          </a:xfrm>
        </p:grpSpPr>
        <p:sp>
          <p:nvSpPr>
            <p:cNvPr id="7" name="Text Box 589">
              <a:extLst>
                <a:ext uri="{FF2B5EF4-FFF2-40B4-BE49-F238E27FC236}">
                  <a16:creationId xmlns:a16="http://schemas.microsoft.com/office/drawing/2014/main" id="{00000000-0008-0000-0000-00004D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" y="7"/>
              <a:ext cx="181" cy="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576" tIns="18288" rIns="36576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10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図-2 薬品入れ目量</a:t>
              </a:r>
            </a:p>
          </p:txBody>
        </p:sp>
        <p:graphicFrame>
          <p:nvGraphicFramePr>
            <p:cNvPr id="8" name="グラフ 7">
              <a:extLst>
                <a:ext uri="{FF2B5EF4-FFF2-40B4-BE49-F238E27FC236}">
                  <a16:creationId xmlns:a16="http://schemas.microsoft.com/office/drawing/2014/main" id="{00000000-0008-0000-0000-0000109D1B0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62566766"/>
                </p:ext>
              </p:extLst>
            </p:nvPr>
          </p:nvGraphicFramePr>
          <p:xfrm>
            <a:off x="0" y="0"/>
            <a:ext cx="284" cy="2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9" name="Line 566">
              <a:extLst>
                <a:ext uri="{FF2B5EF4-FFF2-40B4-BE49-F238E27FC236}">
                  <a16:creationId xmlns:a16="http://schemas.microsoft.com/office/drawing/2014/main" id="{00000000-0008-0000-0000-000011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" y="179"/>
              <a:ext cx="0" cy="3"/>
            </a:xfrm>
            <a:prstGeom prst="line">
              <a:avLst/>
            </a:prstGeom>
            <a:noFill/>
            <a:ln w="190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Line 567">
              <a:extLst>
                <a:ext uri="{FF2B5EF4-FFF2-40B4-BE49-F238E27FC236}">
                  <a16:creationId xmlns:a16="http://schemas.microsoft.com/office/drawing/2014/main" id="{00000000-0008-0000-0000-000012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7" y="179"/>
              <a:ext cx="0" cy="3"/>
            </a:xfrm>
            <a:prstGeom prst="line">
              <a:avLst/>
            </a:prstGeom>
            <a:noFill/>
            <a:ln w="190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Line 568">
              <a:extLst>
                <a:ext uri="{FF2B5EF4-FFF2-40B4-BE49-F238E27FC236}">
                  <a16:creationId xmlns:a16="http://schemas.microsoft.com/office/drawing/2014/main" id="{00000000-0008-0000-0000-000013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2" y="179"/>
              <a:ext cx="0" cy="3"/>
            </a:xfrm>
            <a:prstGeom prst="line">
              <a:avLst/>
            </a:prstGeom>
            <a:noFill/>
            <a:ln w="190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" name="Line 569">
              <a:extLst>
                <a:ext uri="{FF2B5EF4-FFF2-40B4-BE49-F238E27FC236}">
                  <a16:creationId xmlns:a16="http://schemas.microsoft.com/office/drawing/2014/main" id="{00000000-0008-0000-0000-000014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0" y="179"/>
              <a:ext cx="0" cy="3"/>
            </a:xfrm>
            <a:prstGeom prst="line">
              <a:avLst/>
            </a:prstGeom>
            <a:noFill/>
            <a:ln w="190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" name="Line 570">
              <a:extLst>
                <a:ext uri="{FF2B5EF4-FFF2-40B4-BE49-F238E27FC236}">
                  <a16:creationId xmlns:a16="http://schemas.microsoft.com/office/drawing/2014/main" id="{00000000-0008-0000-0000-000015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6" y="179"/>
              <a:ext cx="0" cy="3"/>
            </a:xfrm>
            <a:prstGeom prst="line">
              <a:avLst/>
            </a:prstGeom>
            <a:noFill/>
            <a:ln w="190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" name="Line 571">
              <a:extLst>
                <a:ext uri="{FF2B5EF4-FFF2-40B4-BE49-F238E27FC236}">
                  <a16:creationId xmlns:a16="http://schemas.microsoft.com/office/drawing/2014/main" id="{00000000-0008-0000-0000-000016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3" y="179"/>
              <a:ext cx="0" cy="3"/>
            </a:xfrm>
            <a:prstGeom prst="line">
              <a:avLst/>
            </a:prstGeom>
            <a:noFill/>
            <a:ln w="190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" name="Line 572">
              <a:extLst>
                <a:ext uri="{FF2B5EF4-FFF2-40B4-BE49-F238E27FC236}">
                  <a16:creationId xmlns:a16="http://schemas.microsoft.com/office/drawing/2014/main" id="{00000000-0008-0000-0000-000017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6" y="179"/>
              <a:ext cx="0" cy="3"/>
            </a:xfrm>
            <a:prstGeom prst="line">
              <a:avLst/>
            </a:prstGeom>
            <a:noFill/>
            <a:ln w="190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Line 573">
              <a:extLst>
                <a:ext uri="{FF2B5EF4-FFF2-40B4-BE49-F238E27FC236}">
                  <a16:creationId xmlns:a16="http://schemas.microsoft.com/office/drawing/2014/main" id="{00000000-0008-0000-0000-000018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0" y="179"/>
              <a:ext cx="0" cy="3"/>
            </a:xfrm>
            <a:prstGeom prst="line">
              <a:avLst/>
            </a:prstGeom>
            <a:noFill/>
            <a:ln w="190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Line 574">
              <a:extLst>
                <a:ext uri="{FF2B5EF4-FFF2-40B4-BE49-F238E27FC236}">
                  <a16:creationId xmlns:a16="http://schemas.microsoft.com/office/drawing/2014/main" id="{00000000-0008-0000-0000-000019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4" y="179"/>
              <a:ext cx="0" cy="3"/>
            </a:xfrm>
            <a:prstGeom prst="line">
              <a:avLst/>
            </a:prstGeom>
            <a:noFill/>
            <a:ln w="190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Line 575">
              <a:extLst>
                <a:ext uri="{FF2B5EF4-FFF2-40B4-BE49-F238E27FC236}">
                  <a16:creationId xmlns:a16="http://schemas.microsoft.com/office/drawing/2014/main" id="{00000000-0008-0000-0000-00001A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09" y="179"/>
              <a:ext cx="0" cy="3"/>
            </a:xfrm>
            <a:prstGeom prst="line">
              <a:avLst/>
            </a:prstGeom>
            <a:noFill/>
            <a:ln w="190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Line 576">
              <a:extLst>
                <a:ext uri="{FF2B5EF4-FFF2-40B4-BE49-F238E27FC236}">
                  <a16:creationId xmlns:a16="http://schemas.microsoft.com/office/drawing/2014/main" id="{00000000-0008-0000-0000-00001B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5" y="179"/>
              <a:ext cx="0" cy="3"/>
            </a:xfrm>
            <a:prstGeom prst="line">
              <a:avLst/>
            </a:prstGeom>
            <a:noFill/>
            <a:ln w="19050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Text Box 577">
              <a:extLst>
                <a:ext uri="{FF2B5EF4-FFF2-40B4-BE49-F238E27FC236}">
                  <a16:creationId xmlns:a16="http://schemas.microsoft.com/office/drawing/2014/main" id="{00000000-0008-0000-0000-000041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" y="184"/>
              <a:ext cx="38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18288" rIns="27432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8.15  </a:t>
              </a:r>
            </a:p>
          </p:txBody>
        </p:sp>
        <p:sp>
          <p:nvSpPr>
            <p:cNvPr id="21" name="Text Box 578">
              <a:extLst>
                <a:ext uri="{FF2B5EF4-FFF2-40B4-BE49-F238E27FC236}">
                  <a16:creationId xmlns:a16="http://schemas.microsoft.com/office/drawing/2014/main" id="{00000000-0008-0000-0000-000042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" y="184"/>
              <a:ext cx="38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18288" rIns="27432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8.95  </a:t>
              </a:r>
            </a:p>
          </p:txBody>
        </p:sp>
        <p:sp>
          <p:nvSpPr>
            <p:cNvPr id="22" name="Text Box 579">
              <a:extLst>
                <a:ext uri="{FF2B5EF4-FFF2-40B4-BE49-F238E27FC236}">
                  <a16:creationId xmlns:a16="http://schemas.microsoft.com/office/drawing/2014/main" id="{00000000-0008-0000-0000-000043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" y="184"/>
              <a:ext cx="37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18288" rIns="27432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9.75  </a:t>
              </a:r>
            </a:p>
          </p:txBody>
        </p:sp>
        <p:sp>
          <p:nvSpPr>
            <p:cNvPr id="23" name="Text Box 580">
              <a:extLst>
                <a:ext uri="{FF2B5EF4-FFF2-40B4-BE49-F238E27FC236}">
                  <a16:creationId xmlns:a16="http://schemas.microsoft.com/office/drawing/2014/main" id="{00000000-0008-0000-0000-000044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5" y="184"/>
              <a:ext cx="53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18288" rIns="27432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10.55  </a:t>
              </a:r>
            </a:p>
          </p:txBody>
        </p:sp>
        <p:sp>
          <p:nvSpPr>
            <p:cNvPr id="24" name="Text Box 581">
              <a:extLst>
                <a:ext uri="{FF2B5EF4-FFF2-40B4-BE49-F238E27FC236}">
                  <a16:creationId xmlns:a16="http://schemas.microsoft.com/office/drawing/2014/main" id="{00000000-0008-0000-0000-000045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" y="184"/>
              <a:ext cx="54" cy="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18288" rIns="27432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11.35  </a:t>
              </a:r>
            </a:p>
          </p:txBody>
        </p:sp>
        <p:sp>
          <p:nvSpPr>
            <p:cNvPr id="25" name="Line 639">
              <a:extLst>
                <a:ext uri="{FF2B5EF4-FFF2-40B4-BE49-F238E27FC236}">
                  <a16:creationId xmlns:a16="http://schemas.microsoft.com/office/drawing/2014/main" id="{00000000-0008-0000-0000-000021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" y="27"/>
              <a:ext cx="0" cy="154"/>
            </a:xfrm>
            <a:prstGeom prst="line">
              <a:avLst/>
            </a:prstGeom>
            <a:noFill/>
            <a:ln w="9525">
              <a:solidFill>
                <a:srgbClr xmlns:mc="http://schemas.openxmlformats.org/markup-compatibility/2006" xmlns:a14="http://schemas.microsoft.com/office/drawing/2010/main" val="FF0000" mc:Ignorable="a14" a14:legacySpreadsheetColorIndex="1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Line 640">
              <a:extLst>
                <a:ext uri="{FF2B5EF4-FFF2-40B4-BE49-F238E27FC236}">
                  <a16:creationId xmlns:a16="http://schemas.microsoft.com/office/drawing/2014/main" id="{00000000-0008-0000-0000-0000229D1B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4" y="26"/>
              <a:ext cx="0" cy="155"/>
            </a:xfrm>
            <a:prstGeom prst="line">
              <a:avLst/>
            </a:prstGeom>
            <a:noFill/>
            <a:ln w="9525">
              <a:solidFill>
                <a:srgbClr xmlns:mc="http://schemas.openxmlformats.org/markup-compatibility/2006" xmlns:a14="http://schemas.microsoft.com/office/drawing/2010/main" val="FF0000" mc:Ignorable="a14" a14:legacySpreadsheetColorIndex="1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Text Box 642">
              <a:extLst>
                <a:ext uri="{FF2B5EF4-FFF2-40B4-BE49-F238E27FC236}">
                  <a16:creationId xmlns:a16="http://schemas.microsoft.com/office/drawing/2014/main" id="{00000000-0008-0000-0000-000082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" y="36"/>
              <a:ext cx="47" cy="18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576" tIns="18288" rIns="36576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10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S</a:t>
              </a:r>
              <a:r>
                <a:rPr lang="ja-JP" altLang="en-US" sz="6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U</a:t>
              </a:r>
            </a:p>
          </p:txBody>
        </p:sp>
        <p:sp>
          <p:nvSpPr>
            <p:cNvPr id="28" name="Text Box 643">
              <a:extLst>
                <a:ext uri="{FF2B5EF4-FFF2-40B4-BE49-F238E27FC236}">
                  <a16:creationId xmlns:a16="http://schemas.microsoft.com/office/drawing/2014/main" id="{00000000-0008-0000-0000-000083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" y="35"/>
              <a:ext cx="39" cy="19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FFFFF" mc:Ignorable="a14" a14:legacySpreadsheetColorIndex="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576" tIns="18288" rIns="36576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10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S</a:t>
              </a:r>
              <a:r>
                <a:rPr lang="ja-JP" altLang="en-US" sz="6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L</a:t>
              </a:r>
            </a:p>
          </p:txBody>
        </p:sp>
        <p:sp>
          <p:nvSpPr>
            <p:cNvPr id="29" name="Text Box 656">
              <a:extLst>
                <a:ext uri="{FF2B5EF4-FFF2-40B4-BE49-F238E27FC236}">
                  <a16:creationId xmlns:a16="http://schemas.microsoft.com/office/drawing/2014/main" id="{00000000-0008-0000-0000-000090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" y="35"/>
              <a:ext cx="178" cy="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18288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b="0" i="0" u="none" strike="noStrike" baseline="0" dirty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製品名:○○薬品</a:t>
              </a:r>
            </a:p>
            <a:p>
              <a:pPr algn="l" rtl="0">
                <a:defRPr sz="1000"/>
              </a:pPr>
              <a:r>
                <a:rPr lang="ja-JP" altLang="en-US" b="0" i="0" u="none" strike="noStrike" baseline="0" dirty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規　格:8.0g～11.0g</a:t>
              </a:r>
            </a:p>
            <a:p>
              <a:pPr algn="l" rtl="0">
                <a:defRPr sz="1000"/>
              </a:pPr>
              <a:r>
                <a:rPr lang="ja-JP" altLang="en-US" b="0" i="0" u="none" strike="noStrike" baseline="0" dirty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期　間:5/12～5/14</a:t>
              </a:r>
            </a:p>
            <a:p>
              <a:pPr algn="l" rtl="0">
                <a:defRPr sz="1000"/>
              </a:pPr>
              <a:r>
                <a:rPr lang="ja-JP" altLang="en-US" b="0" i="0" u="none" strike="noStrike" baseline="0" dirty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作成日:5/15</a:t>
              </a:r>
            </a:p>
            <a:p>
              <a:pPr algn="l" rtl="0">
                <a:lnSpc>
                  <a:spcPts val="900"/>
                </a:lnSpc>
                <a:defRPr sz="1000"/>
              </a:pPr>
              <a:r>
                <a:rPr lang="ja-JP" altLang="en-US" b="0" i="0" u="none" strike="noStrike" baseline="0" dirty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作成者:三河太郎</a:t>
              </a:r>
            </a:p>
          </p:txBody>
        </p:sp>
        <p:sp>
          <p:nvSpPr>
            <p:cNvPr id="30" name="Text Box 657">
              <a:extLst>
                <a:ext uri="{FF2B5EF4-FFF2-40B4-BE49-F238E27FC236}">
                  <a16:creationId xmlns:a16="http://schemas.microsoft.com/office/drawing/2014/main" id="{00000000-0008-0000-0000-000091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" y="197"/>
              <a:ext cx="35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18288" rIns="27432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8.55  </a:t>
              </a:r>
            </a:p>
          </p:txBody>
        </p:sp>
        <p:sp>
          <p:nvSpPr>
            <p:cNvPr id="31" name="Text Box 658">
              <a:extLst>
                <a:ext uri="{FF2B5EF4-FFF2-40B4-BE49-F238E27FC236}">
                  <a16:creationId xmlns:a16="http://schemas.microsoft.com/office/drawing/2014/main" id="{00000000-0008-0000-0000-000092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" y="196"/>
              <a:ext cx="34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18288" rIns="27432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9.35  </a:t>
              </a:r>
            </a:p>
          </p:txBody>
        </p:sp>
        <p:sp>
          <p:nvSpPr>
            <p:cNvPr id="32" name="Text Box 659">
              <a:extLst>
                <a:ext uri="{FF2B5EF4-FFF2-40B4-BE49-F238E27FC236}">
                  <a16:creationId xmlns:a16="http://schemas.microsoft.com/office/drawing/2014/main" id="{00000000-0008-0000-0000-000093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" y="196"/>
              <a:ext cx="47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18288" rIns="27432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10.15  </a:t>
              </a:r>
            </a:p>
          </p:txBody>
        </p:sp>
        <p:sp>
          <p:nvSpPr>
            <p:cNvPr id="33" name="Text Box 660">
              <a:extLst>
                <a:ext uri="{FF2B5EF4-FFF2-40B4-BE49-F238E27FC236}">
                  <a16:creationId xmlns:a16="http://schemas.microsoft.com/office/drawing/2014/main" id="{00000000-0008-0000-0000-000094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" y="196"/>
              <a:ext cx="48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18288" rIns="27432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10.95  </a:t>
              </a:r>
            </a:p>
          </p:txBody>
        </p:sp>
        <p:sp>
          <p:nvSpPr>
            <p:cNvPr id="34" name="Text Box 661">
              <a:extLst>
                <a:ext uri="{FF2B5EF4-FFF2-40B4-BE49-F238E27FC236}">
                  <a16:creationId xmlns:a16="http://schemas.microsoft.com/office/drawing/2014/main" id="{00000000-0008-0000-0000-000095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" y="196"/>
              <a:ext cx="48" cy="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18288" rIns="27432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ctr" rtl="0">
                <a:defRPr sz="1000"/>
              </a:pPr>
              <a:r>
                <a:rPr lang="ja-JP" altLang="en-US" sz="700" b="0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11.75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77443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5DF6E0-17EB-3CC9-4F5C-F8DD57EF91EE}"/>
              </a:ext>
            </a:extLst>
          </p:cNvPr>
          <p:cNvSpPr txBox="1"/>
          <p:nvPr/>
        </p:nvSpPr>
        <p:spPr>
          <a:xfrm>
            <a:off x="1492758" y="405004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b="1" dirty="0"/>
              <a:t>（４） 度数表から平均値と標準偏差を求める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4436649-BD4E-8CF5-CFB7-6B6BA276ED0E}"/>
              </a:ext>
            </a:extLst>
          </p:cNvPr>
          <p:cNvSpPr txBox="1"/>
          <p:nvPr/>
        </p:nvSpPr>
        <p:spPr>
          <a:xfrm>
            <a:off x="1593342" y="866894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手順 </a:t>
            </a:r>
            <a:r>
              <a:rPr lang="en-US" altLang="ja-JP" sz="1600" b="1" dirty="0"/>
              <a:t>1</a:t>
            </a:r>
            <a:endParaRPr lang="ja-JP" altLang="en-US" sz="1600" b="1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010C5AE-53A7-29E7-A067-8CEBA015041A}"/>
              </a:ext>
            </a:extLst>
          </p:cNvPr>
          <p:cNvSpPr txBox="1"/>
          <p:nvPr/>
        </p:nvSpPr>
        <p:spPr>
          <a:xfrm>
            <a:off x="2503551" y="866894"/>
            <a:ext cx="71848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前ページ（表</a:t>
            </a:r>
            <a:r>
              <a:rPr lang="en-US" altLang="ja-JP" sz="1600" b="1" dirty="0"/>
              <a:t>-3 </a:t>
            </a:r>
            <a:r>
              <a:rPr lang="ja-JP" altLang="en-US" sz="1600" b="1" dirty="0"/>
              <a:t>度数分布表）を基に、平均値･標準偏差を求めます。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0000000-0008-0000-0000-0000EA361B00}"/>
              </a:ext>
            </a:extLst>
          </p:cNvPr>
          <p:cNvGrpSpPr>
            <a:grpSpLocks/>
          </p:cNvGrpSpPr>
          <p:nvPr/>
        </p:nvGrpSpPr>
        <p:grpSpPr bwMode="auto">
          <a:xfrm>
            <a:off x="2212849" y="1298006"/>
            <a:ext cx="6094476" cy="2708011"/>
            <a:chOff x="0" y="0"/>
            <a:chExt cx="6238875" cy="2295525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00000000-0008-0000-0000-000044371B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9550"/>
              <a:ext cx="6238875" cy="208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663">
              <a:extLst>
                <a:ext uri="{FF2B5EF4-FFF2-40B4-BE49-F238E27FC236}">
                  <a16:creationId xmlns:a16="http://schemas.microsoft.com/office/drawing/2014/main" id="{00000000-0008-0000-0000-000097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7800" y="0"/>
              <a:ext cx="2724150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32" tIns="18288" rIns="0" bIns="0" anchor="t" upright="1">
              <a:no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sz="1200" b="0" i="0" u="none" strike="noStrike" baseline="0" dirty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度数の最も多いところを仮平均（x</a:t>
              </a:r>
              <a:r>
                <a:rPr lang="ja-JP" altLang="en-US" sz="1200" b="0" i="0" u="none" strike="noStrike" baseline="-25000" dirty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0</a:t>
              </a:r>
              <a:r>
                <a:rPr lang="ja-JP" altLang="en-US" sz="1200" b="0" i="0" u="none" strike="noStrike" baseline="0" dirty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）とします</a:t>
              </a:r>
            </a:p>
          </p:txBody>
        </p:sp>
        <p:sp>
          <p:nvSpPr>
            <p:cNvPr id="11" name="角丸四角形 7">
              <a:extLst>
                <a:ext uri="{FF2B5EF4-FFF2-40B4-BE49-F238E27FC236}">
                  <a16:creationId xmlns:a16="http://schemas.microsoft.com/office/drawing/2014/main" id="{00000000-0008-0000-0000-000008000000}"/>
                </a:ext>
              </a:extLst>
            </p:cNvPr>
            <p:cNvSpPr/>
            <p:nvPr/>
          </p:nvSpPr>
          <p:spPr>
            <a:xfrm>
              <a:off x="3800475" y="1066800"/>
              <a:ext cx="2324100" cy="180975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12" name="Freeform 664">
              <a:extLst>
                <a:ext uri="{FF2B5EF4-FFF2-40B4-BE49-F238E27FC236}">
                  <a16:creationId xmlns:a16="http://schemas.microsoft.com/office/drawing/2014/main" id="{00000000-0008-0000-0000-000047371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0450" y="200025"/>
              <a:ext cx="352425" cy="904875"/>
            </a:xfrm>
            <a:custGeom>
              <a:avLst/>
              <a:gdLst>
                <a:gd name="T0" fmla="*/ 0 w 37"/>
                <a:gd name="T1" fmla="*/ 0 h 97"/>
                <a:gd name="T2" fmla="*/ 2147483647 w 37"/>
                <a:gd name="T3" fmla="*/ 2147483647 h 97"/>
                <a:gd name="T4" fmla="*/ 2147483647 w 37"/>
                <a:gd name="T5" fmla="*/ 2147483647 h 97"/>
                <a:gd name="T6" fmla="*/ 2147483647 w 37"/>
                <a:gd name="T7" fmla="*/ 2147483647 h 9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7" h="97">
                  <a:moveTo>
                    <a:pt x="0" y="0"/>
                  </a:moveTo>
                  <a:cubicBezTo>
                    <a:pt x="14" y="25"/>
                    <a:pt x="28" y="50"/>
                    <a:pt x="31" y="59"/>
                  </a:cubicBezTo>
                  <a:cubicBezTo>
                    <a:pt x="34" y="68"/>
                    <a:pt x="17" y="48"/>
                    <a:pt x="18" y="54"/>
                  </a:cubicBezTo>
                  <a:cubicBezTo>
                    <a:pt x="19" y="60"/>
                    <a:pt x="28" y="78"/>
                    <a:pt x="37" y="97"/>
                  </a:cubicBezTo>
                </a:path>
              </a:pathLst>
            </a:custGeom>
            <a:noFill/>
            <a:ln w="9525" cap="flat" cmpd="sng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prstDash val="solid"/>
              <a:round/>
              <a:headEnd type="none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1A8FD72-20BE-40D4-9475-6AD46C0C2001}"/>
              </a:ext>
            </a:extLst>
          </p:cNvPr>
          <p:cNvSpPr txBox="1"/>
          <p:nvPr/>
        </p:nvSpPr>
        <p:spPr>
          <a:xfrm>
            <a:off x="2503551" y="3861057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平均値の求め方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4A30586-EBFE-D479-1B8D-0D7BF376F873}"/>
              </a:ext>
            </a:extLst>
          </p:cNvPr>
          <p:cNvSpPr txBox="1"/>
          <p:nvPr/>
        </p:nvSpPr>
        <p:spPr>
          <a:xfrm>
            <a:off x="1534964" y="3861057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/>
              <a:t>1</a:t>
            </a:r>
            <a:r>
              <a:rPr lang="ja-JP" altLang="en-US" sz="1600" b="1" dirty="0"/>
              <a:t>）</a:t>
            </a:r>
          </a:p>
        </p:txBody>
      </p:sp>
      <p:grpSp>
        <p:nvGrpSpPr>
          <p:cNvPr id="16" name="Group 2135">
            <a:extLst>
              <a:ext uri="{FF2B5EF4-FFF2-40B4-BE49-F238E27FC236}">
                <a16:creationId xmlns:a16="http://schemas.microsoft.com/office/drawing/2014/main" id="{00000000-0008-0000-0000-000076361B00}"/>
              </a:ext>
            </a:extLst>
          </p:cNvPr>
          <p:cNvGrpSpPr>
            <a:grpSpLocks/>
          </p:cNvGrpSpPr>
          <p:nvPr/>
        </p:nvGrpSpPr>
        <p:grpSpPr bwMode="auto">
          <a:xfrm>
            <a:off x="2649808" y="4024588"/>
            <a:ext cx="4701967" cy="410150"/>
            <a:chOff x="0" y="-5"/>
            <a:chExt cx="449" cy="49"/>
          </a:xfrm>
        </p:grpSpPr>
        <p:sp>
          <p:nvSpPr>
            <p:cNvPr id="17" name="Text Box 682">
              <a:extLst>
                <a:ext uri="{FF2B5EF4-FFF2-40B4-BE49-F238E27FC236}">
                  <a16:creationId xmlns:a16="http://schemas.microsoft.com/office/drawing/2014/main" id="{00000000-0008-0000-0000-0000AA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1"/>
              <a:ext cx="251" cy="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27432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sz="1200" b="1" i="0" u="none" strike="noStrike" baseline="0" dirty="0">
                  <a:solidFill>
                    <a:sysClr val="windowText" lastClr="000000"/>
                  </a:solidFill>
                  <a:latin typeface="Symbol"/>
                </a:rPr>
                <a:t>`</a:t>
              </a:r>
              <a:r>
                <a:rPr lang="ja-JP" altLang="en-US" sz="1200" b="1" i="0" u="none" strike="noStrike" baseline="0" dirty="0">
                  <a:solidFill>
                    <a:sysClr val="windowText" lastClr="000000"/>
                  </a:solidFill>
                  <a:latin typeface="HG丸ｺﾞｼｯｸM-PRO"/>
                  <a:ea typeface="HG丸ｺﾞｼｯｸM-PRO"/>
                </a:rPr>
                <a:t>x ＝ u を 0 とおいた中心値 ＋</a:t>
              </a:r>
            </a:p>
          </p:txBody>
        </p:sp>
        <p:grpSp>
          <p:nvGrpSpPr>
            <p:cNvPr id="18" name="Group 2087">
              <a:extLst>
                <a:ext uri="{FF2B5EF4-FFF2-40B4-BE49-F238E27FC236}">
                  <a16:creationId xmlns:a16="http://schemas.microsoft.com/office/drawing/2014/main" id="{00000000-0008-0000-0000-00000A9D1B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4" y="-5"/>
              <a:ext cx="215" cy="49"/>
              <a:chOff x="234" y="-5"/>
              <a:chExt cx="215" cy="49"/>
            </a:xfrm>
          </p:grpSpPr>
          <p:sp>
            <p:nvSpPr>
              <p:cNvPr id="19" name="Text Box 684">
                <a:extLst>
                  <a:ext uri="{FF2B5EF4-FFF2-40B4-BE49-F238E27FC236}">
                    <a16:creationId xmlns:a16="http://schemas.microsoft.com/office/drawing/2014/main" id="{00000000-0008-0000-0000-0000AC0600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4" y="22"/>
                <a:ext cx="137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65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6576" tIns="18288" rIns="0" bIns="0" anchor="t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ja-JP" altLang="en-US" sz="1200" b="1" i="0" u="none" strike="noStrike" baseline="0" dirty="0">
                    <a:solidFill>
                      <a:sysClr val="windowText" lastClr="000000"/>
                    </a:solidFill>
                    <a:latin typeface="HG丸ｺﾞｼｯｸM-PRO"/>
                    <a:ea typeface="HG丸ｺﾞｼｯｸM-PRO"/>
                  </a:rPr>
                  <a:t>データ数（n）</a:t>
                </a:r>
              </a:p>
            </p:txBody>
          </p:sp>
          <p:sp>
            <p:nvSpPr>
              <p:cNvPr id="20" name="Text Box 685">
                <a:extLst>
                  <a:ext uri="{FF2B5EF4-FFF2-40B4-BE49-F238E27FC236}">
                    <a16:creationId xmlns:a16="http://schemas.microsoft.com/office/drawing/2014/main" id="{00000000-0008-0000-0000-0000AD0600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4" y="-5"/>
                <a:ext cx="81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65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6576" tIns="18288" rIns="0" bIns="0" anchor="t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ja-JP" altLang="en-US" sz="1200" b="1" i="0" u="none" strike="noStrike" baseline="0" dirty="0">
                    <a:solidFill>
                      <a:sysClr val="windowText" lastClr="000000"/>
                    </a:solidFill>
                    <a:latin typeface="HG丸ｺﾞｼｯｸM-PRO"/>
                    <a:ea typeface="HG丸ｺﾞｼｯｸM-PRO"/>
                  </a:rPr>
                  <a:t>uf の合計</a:t>
                </a:r>
              </a:p>
            </p:txBody>
          </p:sp>
          <p:sp>
            <p:nvSpPr>
              <p:cNvPr id="21" name="Text Box 686">
                <a:extLst>
                  <a:ext uri="{FF2B5EF4-FFF2-40B4-BE49-F238E27FC236}">
                    <a16:creationId xmlns:a16="http://schemas.microsoft.com/office/drawing/2014/main" id="{00000000-0008-0000-0000-0000AE0600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8" y="12"/>
                <a:ext cx="111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65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6576" tIns="18288" rIns="0" bIns="0" anchor="t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ja-JP" altLang="en-US" sz="1200" b="1" i="0" u="none" strike="noStrike" baseline="0" dirty="0">
                    <a:solidFill>
                      <a:sysClr val="windowText" lastClr="000000"/>
                    </a:solidFill>
                    <a:latin typeface="HG丸ｺﾞｼｯｸM-PRO"/>
                    <a:ea typeface="HG丸ｺﾞｼｯｸM-PRO"/>
                  </a:rPr>
                  <a:t>× 級の幅</a:t>
                </a:r>
              </a:p>
            </p:txBody>
          </p:sp>
          <p:sp>
            <p:nvSpPr>
              <p:cNvPr id="22" name="Line 687">
                <a:extLst>
                  <a:ext uri="{FF2B5EF4-FFF2-40B4-BE49-F238E27FC236}">
                    <a16:creationId xmlns:a16="http://schemas.microsoft.com/office/drawing/2014/main" id="{00000000-0008-0000-0000-00000E9D1B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7" y="21"/>
                <a:ext cx="98" cy="0"/>
              </a:xfrm>
              <a:prstGeom prst="line">
                <a:avLst/>
              </a:prstGeom>
              <a:noFill/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 b="1"/>
              </a:p>
            </p:txBody>
          </p:sp>
        </p:grpSp>
      </p:grpSp>
      <p:grpSp>
        <p:nvGrpSpPr>
          <p:cNvPr id="23" name="Group 2134">
            <a:extLst>
              <a:ext uri="{FF2B5EF4-FFF2-40B4-BE49-F238E27FC236}">
                <a16:creationId xmlns:a16="http://schemas.microsoft.com/office/drawing/2014/main" id="{00000000-0008-0000-0000-000077361B00}"/>
              </a:ext>
            </a:extLst>
          </p:cNvPr>
          <p:cNvGrpSpPr>
            <a:grpSpLocks/>
          </p:cNvGrpSpPr>
          <p:nvPr/>
        </p:nvGrpSpPr>
        <p:grpSpPr bwMode="auto">
          <a:xfrm>
            <a:off x="2649808" y="4407661"/>
            <a:ext cx="4628816" cy="427565"/>
            <a:chOff x="0" y="0"/>
            <a:chExt cx="446" cy="44"/>
          </a:xfrm>
        </p:grpSpPr>
        <p:sp>
          <p:nvSpPr>
            <p:cNvPr id="24" name="Text Box 690">
              <a:extLst>
                <a:ext uri="{FF2B5EF4-FFF2-40B4-BE49-F238E27FC236}">
                  <a16:creationId xmlns:a16="http://schemas.microsoft.com/office/drawing/2014/main" id="{00000000-0008-0000-0000-0000B20600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11"/>
              <a:ext cx="131" cy="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65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7432" tIns="27432" rIns="0" bIns="0" anchor="t" upright="1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ja-JP" altLang="en-US" sz="1200" b="1" i="0" u="none" strike="noStrike" baseline="0">
                  <a:solidFill>
                    <a:srgbClr val="000000"/>
                  </a:solidFill>
                  <a:latin typeface="Symbol"/>
                </a:rPr>
                <a:t>`</a:t>
              </a:r>
              <a:r>
                <a:rPr lang="ja-JP" altLang="en-US" sz="1200" b="1" i="0" u="none" strike="noStrike" baseline="0">
                  <a:solidFill>
                    <a:srgbClr val="000000"/>
                  </a:solidFill>
                  <a:latin typeface="HG丸ｺﾞｼｯｸM-PRO"/>
                  <a:ea typeface="HG丸ｺﾞｼｯｸM-PRO"/>
                </a:rPr>
                <a:t>x ＝ 9.75 ＋</a:t>
              </a:r>
            </a:p>
          </p:txBody>
        </p:sp>
        <p:grpSp>
          <p:nvGrpSpPr>
            <p:cNvPr id="25" name="Group 2085">
              <a:extLst>
                <a:ext uri="{FF2B5EF4-FFF2-40B4-BE49-F238E27FC236}">
                  <a16:creationId xmlns:a16="http://schemas.microsoft.com/office/drawing/2014/main" id="{00000000-0008-0000-0000-0000039D1B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5" y="0"/>
              <a:ext cx="341" cy="44"/>
              <a:chOff x="105" y="0"/>
              <a:chExt cx="341" cy="44"/>
            </a:xfrm>
          </p:grpSpPr>
          <p:sp>
            <p:nvSpPr>
              <p:cNvPr id="26" name="Text Box 694">
                <a:extLst>
                  <a:ext uri="{FF2B5EF4-FFF2-40B4-BE49-F238E27FC236}">
                    <a16:creationId xmlns:a16="http://schemas.microsoft.com/office/drawing/2014/main" id="{00000000-0008-0000-0000-0000B606000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2" y="10"/>
                <a:ext cx="294" cy="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65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6576" tIns="18288" rIns="0" bIns="0" anchor="t" upright="1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ja-JP" altLang="en-US" sz="1200" b="1" i="0" u="none" strike="noStrike" baseline="0" dirty="0">
                    <a:solidFill>
                      <a:srgbClr val="000000"/>
                    </a:solidFill>
                    <a:latin typeface="HG丸ｺﾞｼｯｸM-PRO"/>
                    <a:ea typeface="HG丸ｺﾞｼｯｸM-PRO"/>
                  </a:rPr>
                  <a:t>× 0.4 ＝ 9.866・・⇒ 9.87</a:t>
                </a:r>
              </a:p>
            </p:txBody>
          </p:sp>
          <p:grpSp>
            <p:nvGrpSpPr>
              <p:cNvPr id="27" name="Group 696">
                <a:extLst>
                  <a:ext uri="{FF2B5EF4-FFF2-40B4-BE49-F238E27FC236}">
                    <a16:creationId xmlns:a16="http://schemas.microsoft.com/office/drawing/2014/main" id="{00000000-0008-0000-0000-0000059D1B0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5" y="0"/>
                <a:ext cx="61" cy="44"/>
                <a:chOff x="105" y="0"/>
                <a:chExt cx="61" cy="44"/>
              </a:xfrm>
            </p:grpSpPr>
            <p:sp>
              <p:nvSpPr>
                <p:cNvPr id="28" name="Text Box 692">
                  <a:extLst>
                    <a:ext uri="{FF2B5EF4-FFF2-40B4-BE49-F238E27FC236}">
                      <a16:creationId xmlns:a16="http://schemas.microsoft.com/office/drawing/2014/main" id="{00000000-0008-0000-0000-0000B406000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5" y="22"/>
                  <a:ext cx="61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a14" a14:legacySpreadsheetColorIndex="65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a14" a14:legacySpreadsheetColorIndex="64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36576" tIns="18288" rIns="0" bIns="0" anchor="t" upright="1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>
                    <a:defRPr sz="1000"/>
                  </a:pPr>
                  <a:r>
                    <a:rPr lang="ja-JP" altLang="en-US" sz="1200" b="1" i="0" u="none" strike="noStrike" baseline="0">
                      <a:solidFill>
                        <a:srgbClr val="000000"/>
                      </a:solidFill>
                      <a:latin typeface="HG丸ｺﾞｼｯｸM-PRO"/>
                      <a:ea typeface="HG丸ｺﾞｼｯｸM-PRO"/>
                    </a:rPr>
                    <a:t>120</a:t>
                  </a:r>
                </a:p>
              </p:txBody>
            </p:sp>
            <p:sp>
              <p:nvSpPr>
                <p:cNvPr id="29" name="Text Box 693">
                  <a:extLst>
                    <a:ext uri="{FF2B5EF4-FFF2-40B4-BE49-F238E27FC236}">
                      <a16:creationId xmlns:a16="http://schemas.microsoft.com/office/drawing/2014/main" id="{00000000-0008-0000-0000-0000B506000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5" y="0"/>
                  <a:ext cx="38" cy="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a14" a14:legacySpreadsheetColorIndex="65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xmlns:mc="http://schemas.openxmlformats.org/markup-compatibility/2006" val="000000" mc:Ignorable="a14" a14:legacySpreadsheetColorIndex="64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36576" tIns="18288" rIns="0" bIns="0" anchor="t" upright="1"/>
                <a:lstStyle>
                  <a:lvl1pPr marL="0" indent="0">
                    <a:defRPr sz="1100"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 rtl="0">
                    <a:defRPr sz="1000"/>
                  </a:pPr>
                  <a:r>
                    <a:rPr lang="ja-JP" altLang="en-US" sz="1200" b="1" i="0" u="none" strike="noStrike" baseline="0">
                      <a:solidFill>
                        <a:srgbClr val="000000"/>
                      </a:solidFill>
                      <a:latin typeface="HG丸ｺﾞｼｯｸM-PRO"/>
                      <a:ea typeface="HG丸ｺﾞｼｯｸM-PRO"/>
                    </a:rPr>
                    <a:t>35</a:t>
                  </a:r>
                </a:p>
              </p:txBody>
            </p:sp>
            <p:sp>
              <p:nvSpPr>
                <p:cNvPr id="30" name="Line 695">
                  <a:extLst>
                    <a:ext uri="{FF2B5EF4-FFF2-40B4-BE49-F238E27FC236}">
                      <a16:creationId xmlns:a16="http://schemas.microsoft.com/office/drawing/2014/main" id="{00000000-0008-0000-0000-0000089D1B0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8" y="21"/>
                  <a:ext cx="39" cy="0"/>
                </a:xfrm>
                <a:prstGeom prst="line">
                  <a:avLst/>
                </a:prstGeom>
                <a:noFill/>
                <a:ln w="9525">
                  <a:solidFill>
                    <a:srgbClr xmlns:mc="http://schemas.openxmlformats.org/markup-compatibility/2006" xmlns:a14="http://schemas.microsoft.com/office/drawing/2010/main" val="000000" mc:Ignorable="a14" a14:legacySpreadsheetColorIndex="64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 sz="1200" b="1"/>
                </a:p>
              </p:txBody>
            </p:sp>
          </p:grpSp>
        </p:grp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CF2F4C2-CA37-E3A8-8E19-734103141D46}"/>
              </a:ext>
            </a:extLst>
          </p:cNvPr>
          <p:cNvSpPr txBox="1"/>
          <p:nvPr/>
        </p:nvSpPr>
        <p:spPr>
          <a:xfrm>
            <a:off x="1426098" y="4452166"/>
            <a:ext cx="17166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/>
              <a:t>〔</a:t>
            </a:r>
            <a:r>
              <a:rPr lang="ja-JP" altLang="en-US" sz="1600" b="1" dirty="0"/>
              <a:t>表</a:t>
            </a:r>
            <a:r>
              <a:rPr lang="en-US" altLang="ja-JP" sz="1600" b="1" dirty="0"/>
              <a:t>-3</a:t>
            </a:r>
            <a:r>
              <a:rPr lang="ja-JP" altLang="en-US" sz="1600" b="1" dirty="0"/>
              <a:t>から</a:t>
            </a:r>
            <a:r>
              <a:rPr lang="en-US" altLang="ja-JP" sz="1600" b="1" dirty="0"/>
              <a:t>〕</a:t>
            </a:r>
            <a:endParaRPr lang="ja-JP" altLang="en-US" sz="1600" b="1" dirty="0"/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0FDBE59-D932-D8E7-BDB4-2CA77A7EF17E}"/>
              </a:ext>
            </a:extLst>
          </p:cNvPr>
          <p:cNvSpPr txBox="1"/>
          <p:nvPr/>
        </p:nvSpPr>
        <p:spPr>
          <a:xfrm>
            <a:off x="2581878" y="4835226"/>
            <a:ext cx="60944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b="1" dirty="0"/>
              <a:t>標準偏差（ｓ ｽﾓｰﾙｴｽ）の求め方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08ABC959-B176-D8C9-7325-AB2D42E4F272}"/>
              </a:ext>
            </a:extLst>
          </p:cNvPr>
          <p:cNvSpPr txBox="1"/>
          <p:nvPr/>
        </p:nvSpPr>
        <p:spPr>
          <a:xfrm>
            <a:off x="1534964" y="4829806"/>
            <a:ext cx="12412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600" b="1" dirty="0"/>
              <a:t>2</a:t>
            </a:r>
            <a:r>
              <a:rPr lang="ja-JP" altLang="en-US" sz="1600" b="1" dirty="0"/>
              <a:t>）</a:t>
            </a: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1151965C-77CA-436F-3122-F03C523A77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8615" y="5184792"/>
            <a:ext cx="5139373" cy="481626"/>
          </a:xfrm>
          <a:prstGeom prst="rect">
            <a:avLst/>
          </a:prstGeom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77F2E219-1D66-A7E1-0B62-30A4EEE2E8C6}"/>
              </a:ext>
            </a:extLst>
          </p:cNvPr>
          <p:cNvSpPr txBox="1"/>
          <p:nvPr/>
        </p:nvSpPr>
        <p:spPr>
          <a:xfrm>
            <a:off x="1492758" y="5634698"/>
            <a:ext cx="17166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b="1" dirty="0"/>
              <a:t>〔</a:t>
            </a:r>
            <a:r>
              <a:rPr lang="ja-JP" altLang="en-US" sz="1600" b="1" dirty="0"/>
              <a:t>表</a:t>
            </a:r>
            <a:r>
              <a:rPr lang="en-US" altLang="ja-JP" sz="1600" b="1" dirty="0"/>
              <a:t>-3</a:t>
            </a:r>
            <a:r>
              <a:rPr lang="ja-JP" altLang="en-US" sz="1600" b="1" dirty="0"/>
              <a:t>から</a:t>
            </a:r>
            <a:r>
              <a:rPr lang="en-US" altLang="ja-JP" sz="1600" b="1" dirty="0"/>
              <a:t>〕</a:t>
            </a:r>
            <a:endParaRPr lang="ja-JP" altLang="en-US" sz="1600" b="1" dirty="0"/>
          </a:p>
        </p:txBody>
      </p:sp>
      <p:pic>
        <p:nvPicPr>
          <p:cNvPr id="65" name="図 64" descr="グラフィカル ユーザー インターフェイス&#10;&#10;低い精度で自動的に生成された説明">
            <a:extLst>
              <a:ext uri="{FF2B5EF4-FFF2-40B4-BE49-F238E27FC236}">
                <a16:creationId xmlns:a16="http://schemas.microsoft.com/office/drawing/2014/main" id="{C9F8BEB2-F070-F747-6FE7-CD14EA498D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302" y="5715358"/>
            <a:ext cx="6131728" cy="795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436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831</TotalTime>
  <Words>1319</Words>
  <Application>Microsoft Office PowerPoint</Application>
  <PresentationFormat>ワイド画面</PresentationFormat>
  <Paragraphs>143</Paragraphs>
  <Slides>14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2" baseType="lpstr">
      <vt:lpstr>HG丸ｺﾞｼｯｸM-PRO</vt:lpstr>
      <vt:lpstr>游ゴシック</vt:lpstr>
      <vt:lpstr>Arial</vt:lpstr>
      <vt:lpstr>Calibri</vt:lpstr>
      <vt:lpstr>Calibri Light</vt:lpstr>
      <vt:lpstr>Symbol</vt:lpstr>
      <vt:lpstr>Office テーマ</vt:lpstr>
      <vt:lpstr>Worksheet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株式会社アイシン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Iwase Yoichi／岩瀬　洋一／AI</dc:creator>
  <cp:lastModifiedBy>Iwase Yoichi／岩瀬　洋一／AI</cp:lastModifiedBy>
  <cp:revision>9</cp:revision>
  <dcterms:created xsi:type="dcterms:W3CDTF">2024-11-04T04:13:20Z</dcterms:created>
  <dcterms:modified xsi:type="dcterms:W3CDTF">2024-11-12T00:34:04Z</dcterms:modified>
</cp:coreProperties>
</file>