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4" r:id="rId2"/>
  </p:sldMasterIdLst>
  <p:notesMasterIdLst>
    <p:notesMasterId r:id="rId42"/>
  </p:notesMasterIdLst>
  <p:handoutMasterIdLst>
    <p:handoutMasterId r:id="rId43"/>
  </p:handoutMasterIdLst>
  <p:sldIdLst>
    <p:sldId id="263" r:id="rId3"/>
    <p:sldId id="339" r:id="rId4"/>
    <p:sldId id="264" r:id="rId5"/>
    <p:sldId id="340" r:id="rId6"/>
    <p:sldId id="341" r:id="rId7"/>
    <p:sldId id="342" r:id="rId8"/>
    <p:sldId id="343" r:id="rId9"/>
    <p:sldId id="344" r:id="rId10"/>
    <p:sldId id="374" r:id="rId11"/>
    <p:sldId id="345" r:id="rId12"/>
    <p:sldId id="346" r:id="rId13"/>
    <p:sldId id="348" r:id="rId14"/>
    <p:sldId id="373" r:id="rId15"/>
    <p:sldId id="347" r:id="rId16"/>
    <p:sldId id="349" r:id="rId17"/>
    <p:sldId id="350" r:id="rId18"/>
    <p:sldId id="352" r:id="rId19"/>
    <p:sldId id="351" r:id="rId20"/>
    <p:sldId id="354" r:id="rId21"/>
    <p:sldId id="353" r:id="rId22"/>
    <p:sldId id="355" r:id="rId23"/>
    <p:sldId id="356" r:id="rId24"/>
    <p:sldId id="357" r:id="rId25"/>
    <p:sldId id="358" r:id="rId26"/>
    <p:sldId id="359" r:id="rId27"/>
    <p:sldId id="360" r:id="rId28"/>
    <p:sldId id="361" r:id="rId29"/>
    <p:sldId id="375" r:id="rId30"/>
    <p:sldId id="362" r:id="rId31"/>
    <p:sldId id="364" r:id="rId32"/>
    <p:sldId id="363" r:id="rId33"/>
    <p:sldId id="365" r:id="rId34"/>
    <p:sldId id="366" r:id="rId35"/>
    <p:sldId id="367" r:id="rId36"/>
    <p:sldId id="368" r:id="rId37"/>
    <p:sldId id="369" r:id="rId38"/>
    <p:sldId id="370" r:id="rId39"/>
    <p:sldId id="372" r:id="rId40"/>
    <p:sldId id="371" r:id="rId41"/>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FD33"/>
    <a:srgbClr val="00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86378" autoAdjust="0"/>
  </p:normalViewPr>
  <p:slideViewPr>
    <p:cSldViewPr>
      <p:cViewPr varScale="1">
        <p:scale>
          <a:sx n="98" d="100"/>
          <a:sy n="98" d="100"/>
        </p:scale>
        <p:origin x="1680"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129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w="12700">
              <a:solidFill>
                <a:sysClr val="windowText" lastClr="000000"/>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(2)'!$E$133:$E$135</c:f>
              <c:strCache>
                <c:ptCount val="3"/>
                <c:pt idx="0">
                  <c:v>𠮷田</c:v>
                </c:pt>
                <c:pt idx="1">
                  <c:v>岡田</c:v>
                </c:pt>
                <c:pt idx="2">
                  <c:v>金居</c:v>
                </c:pt>
              </c:strCache>
            </c:strRef>
          </c:cat>
          <c:val>
            <c:numRef>
              <c:f>'グラフ (2)'!$F$133:$F$135</c:f>
              <c:numCache>
                <c:formatCode>General</c:formatCode>
                <c:ptCount val="3"/>
                <c:pt idx="0">
                  <c:v>60</c:v>
                </c:pt>
                <c:pt idx="1">
                  <c:v>77</c:v>
                </c:pt>
                <c:pt idx="2">
                  <c:v>61</c:v>
                </c:pt>
              </c:numCache>
            </c:numRef>
          </c:val>
          <c:extLst>
            <c:ext xmlns:c16="http://schemas.microsoft.com/office/drawing/2014/chart" uri="{C3380CC4-5D6E-409C-BE32-E72D297353CC}">
              <c16:uniqueId val="{00000000-3EE8-4358-B265-50049CEA7015}"/>
            </c:ext>
          </c:extLst>
        </c:ser>
        <c:dLbls>
          <c:showLegendKey val="0"/>
          <c:showVal val="0"/>
          <c:showCatName val="0"/>
          <c:showSerName val="0"/>
          <c:showPercent val="0"/>
          <c:showBubbleSize val="0"/>
        </c:dLbls>
        <c:gapWidth val="50"/>
        <c:overlap val="10"/>
        <c:axId val="103797504"/>
        <c:axId val="103799040"/>
      </c:barChart>
      <c:catAx>
        <c:axId val="103797504"/>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799040"/>
        <c:crosses val="autoZero"/>
        <c:auto val="1"/>
        <c:lblAlgn val="ctr"/>
        <c:lblOffset val="100"/>
        <c:noMultiLvlLbl val="0"/>
      </c:catAx>
      <c:valAx>
        <c:axId val="103799040"/>
        <c:scaling>
          <c:orientation val="minMax"/>
          <c:max val="75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797504"/>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(2)'!$O$133:$O$135</c:f>
              <c:strCache>
                <c:ptCount val="3"/>
                <c:pt idx="0">
                  <c:v>𠮷田</c:v>
                </c:pt>
                <c:pt idx="1">
                  <c:v>岡田</c:v>
                </c:pt>
                <c:pt idx="2">
                  <c:v>金居</c:v>
                </c:pt>
              </c:strCache>
            </c:strRef>
          </c:cat>
          <c:val>
            <c:numRef>
              <c:f>'グラフ (2)'!$P$133:$P$135</c:f>
              <c:numCache>
                <c:formatCode>General</c:formatCode>
                <c:ptCount val="3"/>
                <c:pt idx="0">
                  <c:v>424</c:v>
                </c:pt>
                <c:pt idx="1">
                  <c:v>497</c:v>
                </c:pt>
                <c:pt idx="2">
                  <c:v>602</c:v>
                </c:pt>
              </c:numCache>
            </c:numRef>
          </c:val>
          <c:extLst>
            <c:ext xmlns:c16="http://schemas.microsoft.com/office/drawing/2014/chart" uri="{C3380CC4-5D6E-409C-BE32-E72D297353CC}">
              <c16:uniqueId val="{00000000-12B7-4A35-A7D7-614ECD4A2783}"/>
            </c:ext>
          </c:extLst>
        </c:ser>
        <c:dLbls>
          <c:showLegendKey val="0"/>
          <c:showVal val="0"/>
          <c:showCatName val="0"/>
          <c:showSerName val="0"/>
          <c:showPercent val="0"/>
          <c:showBubbleSize val="0"/>
        </c:dLbls>
        <c:gapWidth val="50"/>
        <c:overlap val="10"/>
        <c:axId val="103804288"/>
        <c:axId val="103847040"/>
      </c:barChart>
      <c:catAx>
        <c:axId val="103804288"/>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847040"/>
        <c:crosses val="autoZero"/>
        <c:auto val="1"/>
        <c:lblAlgn val="ctr"/>
        <c:lblOffset val="100"/>
        <c:noMultiLvlLbl val="0"/>
      </c:catAx>
      <c:valAx>
        <c:axId val="103847040"/>
        <c:scaling>
          <c:orientation val="minMax"/>
          <c:max val="75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804288"/>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(2)'!$N$152:$N$154</c:f>
              <c:strCache>
                <c:ptCount val="3"/>
                <c:pt idx="0">
                  <c:v>𠮷田</c:v>
                </c:pt>
                <c:pt idx="1">
                  <c:v>岡田</c:v>
                </c:pt>
                <c:pt idx="2">
                  <c:v>金居</c:v>
                </c:pt>
              </c:strCache>
            </c:strRef>
          </c:cat>
          <c:val>
            <c:numRef>
              <c:f>'グラフ (2)'!$O$152:$O$154</c:f>
              <c:numCache>
                <c:formatCode>General</c:formatCode>
                <c:ptCount val="3"/>
                <c:pt idx="0">
                  <c:v>188</c:v>
                </c:pt>
                <c:pt idx="1">
                  <c:v>186</c:v>
                </c:pt>
                <c:pt idx="2">
                  <c:v>174</c:v>
                </c:pt>
              </c:numCache>
            </c:numRef>
          </c:val>
          <c:extLst>
            <c:ext xmlns:c16="http://schemas.microsoft.com/office/drawing/2014/chart" uri="{C3380CC4-5D6E-409C-BE32-E72D297353CC}">
              <c16:uniqueId val="{00000000-58C9-4585-A45B-AA323AF2568F}"/>
            </c:ext>
          </c:extLst>
        </c:ser>
        <c:dLbls>
          <c:showLegendKey val="0"/>
          <c:showVal val="0"/>
          <c:showCatName val="0"/>
          <c:showSerName val="0"/>
          <c:showPercent val="0"/>
          <c:showBubbleSize val="0"/>
        </c:dLbls>
        <c:gapWidth val="50"/>
        <c:axId val="103867136"/>
        <c:axId val="103868672"/>
      </c:barChart>
      <c:catAx>
        <c:axId val="103867136"/>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868672"/>
        <c:crosses val="autoZero"/>
        <c:auto val="1"/>
        <c:lblAlgn val="ctr"/>
        <c:lblOffset val="100"/>
        <c:noMultiLvlLbl val="0"/>
      </c:catAx>
      <c:valAx>
        <c:axId val="103868672"/>
        <c:scaling>
          <c:orientation val="minMax"/>
          <c:max val="750"/>
          <c:min val="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867136"/>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(2)'!$N$173:$N$175</c:f>
              <c:strCache>
                <c:ptCount val="3"/>
                <c:pt idx="0">
                  <c:v>𠮷田</c:v>
                </c:pt>
                <c:pt idx="1">
                  <c:v>岡田</c:v>
                </c:pt>
                <c:pt idx="2">
                  <c:v>金居</c:v>
                </c:pt>
              </c:strCache>
            </c:strRef>
          </c:cat>
          <c:val>
            <c:numRef>
              <c:f>'グラフ (2)'!$O$173:$O$175</c:f>
              <c:numCache>
                <c:formatCode>General</c:formatCode>
                <c:ptCount val="3"/>
                <c:pt idx="0">
                  <c:v>271</c:v>
                </c:pt>
                <c:pt idx="1">
                  <c:v>246</c:v>
                </c:pt>
                <c:pt idx="2">
                  <c:v>248</c:v>
                </c:pt>
              </c:numCache>
            </c:numRef>
          </c:val>
          <c:extLst>
            <c:ext xmlns:c16="http://schemas.microsoft.com/office/drawing/2014/chart" uri="{C3380CC4-5D6E-409C-BE32-E72D297353CC}">
              <c16:uniqueId val="{00000000-6F94-4BA2-8EEE-BB88167BB0C1}"/>
            </c:ext>
          </c:extLst>
        </c:ser>
        <c:dLbls>
          <c:showLegendKey val="0"/>
          <c:showVal val="0"/>
          <c:showCatName val="0"/>
          <c:showSerName val="0"/>
          <c:showPercent val="0"/>
          <c:showBubbleSize val="0"/>
        </c:dLbls>
        <c:gapWidth val="50"/>
        <c:axId val="103901056"/>
        <c:axId val="103902592"/>
      </c:barChart>
      <c:catAx>
        <c:axId val="103901056"/>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902592"/>
        <c:crosses val="autoZero"/>
        <c:auto val="1"/>
        <c:lblAlgn val="ctr"/>
        <c:lblOffset val="100"/>
        <c:noMultiLvlLbl val="0"/>
      </c:catAx>
      <c:valAx>
        <c:axId val="103902592"/>
        <c:scaling>
          <c:orientation val="minMax"/>
          <c:max val="750"/>
          <c:min val="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901056"/>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ln w="19050">
                <a:solidFill>
                  <a:schemeClr val="tx1"/>
                </a:solidFill>
              </a:ln>
            </c:spPr>
            <c:extLst>
              <c:ext xmlns:c16="http://schemas.microsoft.com/office/drawing/2014/chart" uri="{C3380CC4-5D6E-409C-BE32-E72D297353CC}">
                <c16:uniqueId val="{00000001-1DAA-4C2C-9AD9-6C90F6F34A3A}"/>
              </c:ext>
            </c:extLst>
          </c:dPt>
          <c:dPt>
            <c:idx val="1"/>
            <c:invertIfNegative val="0"/>
            <c:bubble3D val="0"/>
            <c:spPr>
              <a:ln w="19050">
                <a:solidFill>
                  <a:schemeClr val="tx1"/>
                </a:solidFill>
                <a:prstDash val="sysDash"/>
              </a:ln>
            </c:spPr>
            <c:extLst>
              <c:ext xmlns:c16="http://schemas.microsoft.com/office/drawing/2014/chart" uri="{C3380CC4-5D6E-409C-BE32-E72D297353CC}">
                <c16:uniqueId val="{00000003-1DAA-4C2C-9AD9-6C90F6F34A3A}"/>
              </c:ext>
            </c:extLst>
          </c:dPt>
          <c:dLbls>
            <c:dLbl>
              <c:idx val="1"/>
              <c:tx>
                <c:rich>
                  <a:bodyPr/>
                  <a:lstStyle/>
                  <a:p>
                    <a:r>
                      <a:rPr lang="en-US" altLang="ja-JP"/>
                      <a:t>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DAA-4C2C-9AD9-6C90F6F34A3A}"/>
                </c:ext>
              </c:extLst>
            </c:dLbl>
            <c:spPr>
              <a:noFill/>
              <a:ln>
                <a:noFill/>
              </a:ln>
              <a:effectLst/>
            </c:spPr>
            <c:txPr>
              <a:bodyPr wrap="square" lIns="38100" tIns="19050" rIns="38100" bIns="19050" anchor="ctr">
                <a:spAutoFit/>
              </a:bodyPr>
              <a:lstStyle/>
              <a:p>
                <a:pPr>
                  <a:defRPr sz="26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(2)'!$E$230:$E$231</c:f>
              <c:strCache>
                <c:ptCount val="2"/>
                <c:pt idx="0">
                  <c:v>'20/8</c:v>
                </c:pt>
                <c:pt idx="1">
                  <c:v>'20/12</c:v>
                </c:pt>
              </c:strCache>
            </c:strRef>
          </c:cat>
          <c:val>
            <c:numRef>
              <c:f>'グラフ (2)'!$F$230:$F$231</c:f>
              <c:numCache>
                <c:formatCode>General</c:formatCode>
                <c:ptCount val="2"/>
                <c:pt idx="0">
                  <c:v>926</c:v>
                </c:pt>
                <c:pt idx="1">
                  <c:v>125</c:v>
                </c:pt>
              </c:numCache>
            </c:numRef>
          </c:val>
          <c:extLst>
            <c:ext xmlns:c16="http://schemas.microsoft.com/office/drawing/2014/chart" uri="{C3380CC4-5D6E-409C-BE32-E72D297353CC}">
              <c16:uniqueId val="{00000004-1DAA-4C2C-9AD9-6C90F6F34A3A}"/>
            </c:ext>
          </c:extLst>
        </c:ser>
        <c:dLbls>
          <c:showLegendKey val="0"/>
          <c:showVal val="0"/>
          <c:showCatName val="0"/>
          <c:showSerName val="0"/>
          <c:showPercent val="0"/>
          <c:showBubbleSize val="0"/>
        </c:dLbls>
        <c:gapWidth val="150"/>
        <c:axId val="197449984"/>
        <c:axId val="197865472"/>
      </c:barChart>
      <c:catAx>
        <c:axId val="197449984"/>
        <c:scaling>
          <c:orientation val="minMax"/>
        </c:scaling>
        <c:delete val="0"/>
        <c:axPos val="b"/>
        <c:minorGridlines>
          <c:spPr>
            <a:ln>
              <a:noFill/>
            </a:ln>
          </c:spPr>
        </c:minorGridlines>
        <c:numFmt formatCode="General" sourceLinked="0"/>
        <c:majorTickMark val="in"/>
        <c:minorTickMark val="none"/>
        <c:tickLblPos val="nextTo"/>
        <c:spPr>
          <a:ln>
            <a:solidFill>
              <a:sysClr val="windowText" lastClr="000000"/>
            </a:solidFill>
          </a:ln>
        </c:spPr>
        <c:txPr>
          <a:bodyPr/>
          <a:lstStyle/>
          <a:p>
            <a:pPr>
              <a:defRPr sz="2200" b="1" i="0" baseline="0"/>
            </a:pPr>
            <a:endParaRPr lang="ja-JP"/>
          </a:p>
        </c:txPr>
        <c:crossAx val="197865472"/>
        <c:crosses val="autoZero"/>
        <c:auto val="1"/>
        <c:lblAlgn val="ctr"/>
        <c:lblOffset val="100"/>
        <c:noMultiLvlLbl val="0"/>
      </c:catAx>
      <c:valAx>
        <c:axId val="197865472"/>
        <c:scaling>
          <c:orientation val="minMax"/>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600" b="1" i="0" baseline="0"/>
            </a:pPr>
            <a:endParaRPr lang="ja-JP"/>
          </a:p>
        </c:txPr>
        <c:crossAx val="197449984"/>
        <c:crosses val="autoZero"/>
        <c:crossBetween val="between"/>
        <c:majorUnit val="500"/>
      </c:valAx>
      <c:spPr>
        <a:solidFill>
          <a:sysClr val="window" lastClr="FFFFFF"/>
        </a:solidFill>
      </c:spPr>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FF00"/>
              </a:solidFill>
              <a:ln w="12700">
                <a:solidFill>
                  <a:schemeClr val="tx1"/>
                </a:solidFill>
              </a:ln>
            </c:spPr>
            <c:extLst>
              <c:ext xmlns:c16="http://schemas.microsoft.com/office/drawing/2014/chart" uri="{C3380CC4-5D6E-409C-BE32-E72D297353CC}">
                <c16:uniqueId val="{00000001-500E-4BA5-A9C7-3AA706C57EA5}"/>
              </c:ext>
            </c:extLst>
          </c:dPt>
          <c:dPt>
            <c:idx val="1"/>
            <c:invertIfNegative val="0"/>
            <c:bubble3D val="0"/>
            <c:spPr>
              <a:solidFill>
                <a:srgbClr val="FFFF00"/>
              </a:solidFill>
              <a:ln>
                <a:solidFill>
                  <a:schemeClr val="tx1"/>
                </a:solidFill>
                <a:prstDash val="solid"/>
              </a:ln>
            </c:spPr>
            <c:extLst>
              <c:ext xmlns:c16="http://schemas.microsoft.com/office/drawing/2014/chart" uri="{C3380CC4-5D6E-409C-BE32-E72D297353CC}">
                <c16:uniqueId val="{00000003-500E-4BA5-A9C7-3AA706C57EA5}"/>
              </c:ext>
            </c:extLst>
          </c:dPt>
          <c:dLbls>
            <c:spPr>
              <a:noFill/>
              <a:ln>
                <a:noFill/>
              </a:ln>
              <a:effectLst/>
            </c:spPr>
            <c:txPr>
              <a:bodyPr wrap="square" lIns="38100" tIns="19050" rIns="38100" bIns="19050" anchor="ctr">
                <a:spAutoFit/>
              </a:bodyPr>
              <a:lstStyle/>
              <a:p>
                <a:pPr>
                  <a:defRPr sz="22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(2)'!$E$230:$E$231</c:f>
              <c:strCache>
                <c:ptCount val="2"/>
                <c:pt idx="0">
                  <c:v>’20/8</c:v>
                </c:pt>
                <c:pt idx="1">
                  <c:v>’20/12</c:v>
                </c:pt>
              </c:strCache>
            </c:strRef>
          </c:cat>
          <c:val>
            <c:numRef>
              <c:f>'グラフ (2)'!$F$230:$F$231</c:f>
              <c:numCache>
                <c:formatCode>General</c:formatCode>
                <c:ptCount val="2"/>
                <c:pt idx="0">
                  <c:v>926</c:v>
                </c:pt>
                <c:pt idx="1">
                  <c:v>113</c:v>
                </c:pt>
              </c:numCache>
            </c:numRef>
          </c:val>
          <c:extLst>
            <c:ext xmlns:c16="http://schemas.microsoft.com/office/drawing/2014/chart" uri="{C3380CC4-5D6E-409C-BE32-E72D297353CC}">
              <c16:uniqueId val="{00000004-500E-4BA5-A9C7-3AA706C57EA5}"/>
            </c:ext>
          </c:extLst>
        </c:ser>
        <c:dLbls>
          <c:showLegendKey val="0"/>
          <c:showVal val="0"/>
          <c:showCatName val="0"/>
          <c:showSerName val="0"/>
          <c:showPercent val="0"/>
          <c:showBubbleSize val="0"/>
        </c:dLbls>
        <c:gapWidth val="150"/>
        <c:axId val="198172032"/>
        <c:axId val="214369408"/>
      </c:barChart>
      <c:catAx>
        <c:axId val="198172032"/>
        <c:scaling>
          <c:orientation val="minMax"/>
        </c:scaling>
        <c:delete val="0"/>
        <c:axPos val="b"/>
        <c:minorGridlines>
          <c:spPr>
            <a:ln>
              <a:noFill/>
            </a:ln>
          </c:spPr>
        </c:minorGridlines>
        <c:numFmt formatCode="General" sourceLinked="0"/>
        <c:majorTickMark val="in"/>
        <c:minorTickMark val="none"/>
        <c:tickLblPos val="nextTo"/>
        <c:spPr>
          <a:ln>
            <a:solidFill>
              <a:schemeClr val="tx1"/>
            </a:solidFill>
          </a:ln>
        </c:spPr>
        <c:txPr>
          <a:bodyPr/>
          <a:lstStyle/>
          <a:p>
            <a:pPr>
              <a:defRPr sz="2200" b="1" i="0" baseline="0"/>
            </a:pPr>
            <a:endParaRPr lang="ja-JP"/>
          </a:p>
        </c:txPr>
        <c:crossAx val="214369408"/>
        <c:crosses val="autoZero"/>
        <c:auto val="1"/>
        <c:lblAlgn val="ctr"/>
        <c:lblOffset val="1"/>
        <c:noMultiLvlLbl val="0"/>
      </c:catAx>
      <c:valAx>
        <c:axId val="214369408"/>
        <c:scaling>
          <c:orientation val="minMax"/>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200" b="1" i="0" baseline="0"/>
            </a:pPr>
            <a:endParaRPr lang="ja-JP"/>
          </a:p>
        </c:txPr>
        <c:crossAx val="198172032"/>
        <c:crosses val="autoZero"/>
        <c:crossBetween val="between"/>
        <c:majorUnit val="500"/>
      </c:valAx>
      <c:spPr>
        <a:solidFill>
          <a:sysClr val="window" lastClr="FFFFFF"/>
        </a:solidFill>
      </c:spPr>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FFFF00"/>
            </a:solidFill>
            <a:ln>
              <a:solidFill>
                <a:schemeClr val="tx1"/>
              </a:solidFill>
            </a:ln>
          </c:spPr>
          <c:invertIfNegative val="0"/>
          <c:dLbls>
            <c:dLbl>
              <c:idx val="1"/>
              <c:tx>
                <c:rich>
                  <a:bodyPr/>
                  <a:lstStyle/>
                  <a:p>
                    <a:r>
                      <a:rPr lang="en-US" altLang="ja-JP"/>
                      <a:t>130</a:t>
                    </a:r>
                    <a:endParaRPr lang="en-US" altLang="ja-JP"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F4-48C5-96F4-C9F106673B94}"/>
                </c:ext>
              </c:extLst>
            </c:dLbl>
            <c:spPr>
              <a:noFill/>
              <a:ln>
                <a:noFill/>
              </a:ln>
              <a:effectLst/>
            </c:spPr>
            <c:txPr>
              <a:bodyPr wrap="square" lIns="38100" tIns="19050" rIns="38100" bIns="19050" anchor="ctr">
                <a:spAutoFit/>
              </a:bodyPr>
              <a:lstStyle/>
              <a:p>
                <a:pPr>
                  <a:defRPr sz="22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(2)'!$F$266:$F$267</c:f>
              <c:strCache>
                <c:ptCount val="2"/>
                <c:pt idx="0">
                  <c:v>’20/8</c:v>
                </c:pt>
                <c:pt idx="1">
                  <c:v>’20/12</c:v>
                </c:pt>
              </c:strCache>
            </c:strRef>
          </c:cat>
          <c:val>
            <c:numRef>
              <c:f>'グラフ (2)'!$G$266:$G$267</c:f>
              <c:numCache>
                <c:formatCode>General</c:formatCode>
                <c:ptCount val="2"/>
                <c:pt idx="0">
                  <c:v>218</c:v>
                </c:pt>
                <c:pt idx="1">
                  <c:v>130</c:v>
                </c:pt>
              </c:numCache>
            </c:numRef>
          </c:val>
          <c:extLst>
            <c:ext xmlns:c16="http://schemas.microsoft.com/office/drawing/2014/chart" uri="{C3380CC4-5D6E-409C-BE32-E72D297353CC}">
              <c16:uniqueId val="{00000001-CEF4-48C5-96F4-C9F106673B94}"/>
            </c:ext>
          </c:extLst>
        </c:ser>
        <c:dLbls>
          <c:showLegendKey val="0"/>
          <c:showVal val="0"/>
          <c:showCatName val="0"/>
          <c:showSerName val="0"/>
          <c:showPercent val="0"/>
          <c:showBubbleSize val="0"/>
        </c:dLbls>
        <c:gapWidth val="150"/>
        <c:axId val="198172032"/>
        <c:axId val="214369408"/>
      </c:barChart>
      <c:catAx>
        <c:axId val="198172032"/>
        <c:scaling>
          <c:orientation val="minMax"/>
        </c:scaling>
        <c:delete val="0"/>
        <c:axPos val="b"/>
        <c:minorGridlines>
          <c:spPr>
            <a:ln>
              <a:noFill/>
            </a:ln>
          </c:spPr>
        </c:minorGridlines>
        <c:numFmt formatCode="General" sourceLinked="0"/>
        <c:majorTickMark val="in"/>
        <c:minorTickMark val="none"/>
        <c:tickLblPos val="nextTo"/>
        <c:spPr>
          <a:ln>
            <a:solidFill>
              <a:schemeClr val="tx1"/>
            </a:solidFill>
          </a:ln>
        </c:spPr>
        <c:txPr>
          <a:bodyPr/>
          <a:lstStyle/>
          <a:p>
            <a:pPr>
              <a:defRPr sz="2200" b="1" i="0" baseline="0">
                <a:solidFill>
                  <a:schemeClr val="tx2"/>
                </a:solidFill>
                <a:ea typeface="メイリオ" panose="020B0604030504040204" pitchFamily="50" charset="-128"/>
              </a:defRPr>
            </a:pPr>
            <a:endParaRPr lang="ja-JP"/>
          </a:p>
        </c:txPr>
        <c:crossAx val="214369408"/>
        <c:crosses val="autoZero"/>
        <c:auto val="1"/>
        <c:lblAlgn val="ctr"/>
        <c:lblOffset val="1"/>
        <c:noMultiLvlLbl val="0"/>
      </c:catAx>
      <c:valAx>
        <c:axId val="214369408"/>
        <c:scaling>
          <c:orientation val="minMax"/>
          <c:max val="250"/>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200" b="1" i="0" baseline="0"/>
            </a:pPr>
            <a:endParaRPr lang="ja-JP"/>
          </a:p>
        </c:txPr>
        <c:crossAx val="198172032"/>
        <c:crosses val="autoZero"/>
        <c:crossBetween val="between"/>
        <c:majorUnit val="125"/>
      </c:valAx>
      <c:spPr>
        <a:solidFill>
          <a:sysClr val="window" lastClr="FFFFFF"/>
        </a:solidFill>
      </c:spPr>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8" y="0"/>
            <a:ext cx="4275402" cy="336788"/>
          </a:xfrm>
          <a:prstGeom prst="rect">
            <a:avLst/>
          </a:prstGeom>
        </p:spPr>
        <p:txBody>
          <a:bodyPr vert="horz" lIns="91440" tIns="45720" rIns="91440" bIns="45720"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0" y="6397806"/>
            <a:ext cx="4275402" cy="3367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8" y="6397806"/>
            <a:ext cx="4275402" cy="336788"/>
          </a:xfrm>
          <a:prstGeom prst="rect">
            <a:avLst/>
          </a:prstGeom>
        </p:spPr>
        <p:txBody>
          <a:bodyPr vert="horz" lIns="91440" tIns="45720" rIns="91440" bIns="45720" rtlCol="0" anchor="b"/>
          <a:lstStyle>
            <a:lvl1pPr algn="r">
              <a:defRPr sz="1200"/>
            </a:lvl1pPr>
          </a:lstStyle>
          <a:p>
            <a:fld id="{35F6B8EB-A001-4A25-97A7-33758EDC077A}" type="slidenum">
              <a:rPr kumimoji="1" lang="ja-JP" altLang="en-US" smtClean="0"/>
              <a:t>‹#›</a:t>
            </a:fld>
            <a:endParaRPr kumimoji="1" lang="ja-JP" altLang="en-US"/>
          </a:p>
        </p:txBody>
      </p:sp>
    </p:spTree>
    <p:extLst>
      <p:ext uri="{BB962C8B-B14F-4D97-AF65-F5344CB8AC3E}">
        <p14:creationId xmlns:p14="http://schemas.microsoft.com/office/powerpoint/2010/main" val="11766665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588628" y="0"/>
            <a:ext cx="4275402" cy="336788"/>
          </a:xfrm>
          <a:prstGeom prst="rect">
            <a:avLst/>
          </a:prstGeom>
        </p:spPr>
        <p:txBody>
          <a:bodyPr vert="horz" lIns="91440" tIns="45720" rIns="91440" bIns="45720" rtlCol="0"/>
          <a:lstStyle>
            <a:lvl1pPr algn="r">
              <a:defRPr sz="12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2689225" y="504825"/>
            <a:ext cx="4487863" cy="252571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678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588628" y="6397806"/>
            <a:ext cx="4275402" cy="336788"/>
          </a:xfrm>
          <a:prstGeom prst="rect">
            <a:avLst/>
          </a:prstGeom>
        </p:spPr>
        <p:txBody>
          <a:bodyPr vert="horz" lIns="91440" tIns="45720" rIns="91440" bIns="45720" rtlCol="0" anchor="b"/>
          <a:lstStyle>
            <a:lvl1pPr algn="r">
              <a:defRPr sz="1200"/>
            </a:lvl1pPr>
          </a:lstStyle>
          <a:p>
            <a:fld id="{8A72682E-D012-4CBC-B741-AE67E0CF1E66}" type="slidenum">
              <a:rPr kumimoji="1" lang="ja-JP" altLang="en-US" smtClean="0"/>
              <a:t>‹#›</a:t>
            </a:fld>
            <a:endParaRPr kumimoji="1" lang="ja-JP" altLang="en-US" dirty="0"/>
          </a:p>
        </p:txBody>
      </p:sp>
    </p:spTree>
    <p:extLst>
      <p:ext uri="{BB962C8B-B14F-4D97-AF65-F5344CB8AC3E}">
        <p14:creationId xmlns:p14="http://schemas.microsoft.com/office/powerpoint/2010/main" val="335261489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42">
              <a:defRPr/>
            </a:pPr>
            <a:r>
              <a:rPr kumimoji="1" lang="ja-JP" altLang="en-US" dirty="0"/>
              <a:t>テーマ　全員参加で解決！三次元測定機における縦置き測定・時間低減と題しまして</a:t>
            </a:r>
          </a:p>
          <a:p>
            <a:pPr defTabSz="875442">
              <a:defRPr/>
            </a:pPr>
            <a:r>
              <a:rPr kumimoji="1" lang="ja-JP" altLang="en-US" dirty="0"/>
              <a:t>株式会社アイシン　蒲郡工場　品質・部品検査課 部品検査係　</a:t>
            </a:r>
            <a:r>
              <a:rPr kumimoji="1" lang="en-US" altLang="ja-JP" dirty="0"/>
              <a:t>BOSS </a:t>
            </a:r>
            <a:r>
              <a:rPr kumimoji="1" lang="ja-JP" altLang="en-US" dirty="0"/>
              <a:t>サークルの金居が発表いたします★</a:t>
            </a:r>
          </a:p>
          <a:p>
            <a:pPr defTabSz="87544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04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三次元測定機とは★一般的にステージ上の部品に測定子を当てて、★</a:t>
            </a:r>
            <a:r>
              <a:rPr kumimoji="1" lang="en-US" altLang="ja-JP" dirty="0"/>
              <a:t>XYZ</a:t>
            </a:r>
            <a:r>
              <a:rPr kumimoji="1" lang="ja-JP" altLang="en-US" dirty="0"/>
              <a:t>から成る三次元座標を作成し</a:t>
            </a:r>
          </a:p>
          <a:p>
            <a:r>
              <a:rPr kumimoji="1" lang="ja-JP" altLang="en-US" dirty="0"/>
              <a:t>★部品の図面上の位置関係・寸法などを測定できる精密測定機のことです				</a:t>
            </a:r>
          </a:p>
          <a:p>
            <a:r>
              <a:rPr kumimoji="1" lang="ja-JP" altLang="en-US" dirty="0"/>
              <a:t>★蒲郡工場では、アルミ製品などの細長い孔が多くある製品を測定しています★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8908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三次元測定の初めの作業は、部品設置です。部品の置き方は主に縦置きと横置きの</a:t>
            </a:r>
          </a:p>
          <a:p>
            <a:r>
              <a:rPr kumimoji="1" lang="en-US" altLang="ja-JP" dirty="0"/>
              <a:t>2</a:t>
            </a:r>
            <a:r>
              <a:rPr kumimoji="1" lang="ja-JP" altLang="en-US" dirty="0"/>
              <a:t>通りです。★縦置きは★４つの道具を使用して★測定部位をステージに対して垂直に置きます。	</a:t>
            </a:r>
          </a:p>
          <a:p>
            <a:r>
              <a:rPr kumimoji="1" lang="ja-JP" altLang="en-US" dirty="0"/>
              <a:t>★これに対して横置きは★</a:t>
            </a:r>
            <a:r>
              <a:rPr kumimoji="1" lang="en-US" altLang="ja-JP" dirty="0"/>
              <a:t>2</a:t>
            </a:r>
            <a:r>
              <a:rPr kumimoji="1" lang="ja-JP" altLang="en-US" dirty="0"/>
              <a:t>つの道具を使用して★測定部位をステージに対して平行に置きます。		</a:t>
            </a:r>
          </a:p>
          <a:p>
            <a:r>
              <a:rPr kumimoji="1" lang="ja-JP" altLang="en-US" dirty="0"/>
              <a:t>★縦置きと横置きではステージ対して置き方が異なっています★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464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では、縦置きはどんな状況の時に使用するのか？					</a:t>
            </a:r>
          </a:p>
          <a:p>
            <a:r>
              <a:rPr kumimoji="1" lang="ja-JP" altLang="en-US" dirty="0"/>
              <a:t>★それは部品の長い孔の奥を測定する時です★長い孔の奥を測定する時に測定可能な測定子は、</a:t>
            </a:r>
          </a:p>
          <a:p>
            <a:r>
              <a:rPr kumimoji="1" lang="ja-JP" altLang="en-US" dirty="0"/>
              <a:t>★</a:t>
            </a:r>
            <a:r>
              <a:rPr kumimoji="1" lang="en-US" altLang="ja-JP" dirty="0"/>
              <a:t>1</a:t>
            </a:r>
            <a:r>
              <a:rPr kumimoji="1" lang="ja-JP" altLang="en-US" dirty="0"/>
              <a:t>種類のみです★★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6649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それで横向きに測定した場合、測定子は自重で曲がり、</a:t>
            </a:r>
          </a:p>
          <a:p>
            <a:r>
              <a:rPr kumimoji="1" lang="ja-JP" altLang="en-US" dirty="0"/>
              <a:t>孔の奥を測定した際に★測定子の根本と孔の口元が干渉してしまい、正しく測定ができません。</a:t>
            </a:r>
          </a:p>
          <a:p>
            <a:r>
              <a:rPr kumimoji="1" lang="ja-JP" altLang="en-US" dirty="0"/>
              <a:t>★しかし、縦置きであれば重さで曲がることが無く★正しく測定できます★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7645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次の作業は平行出しです。★平行出しは測定する際に測定子が部品内径に干渉する事なく</a:t>
            </a:r>
          </a:p>
          <a:p>
            <a:r>
              <a:rPr kumimoji="1" lang="ja-JP" altLang="en-US" dirty="0"/>
              <a:t>奥まで入れる作業、つまり、測定子と測定物を平行にする作業です。			</a:t>
            </a:r>
          </a:p>
          <a:p>
            <a:r>
              <a:rPr kumimoji="1" lang="ja-JP" altLang="en-US" dirty="0"/>
              <a:t>★平行出しの方法は二つの短い孔の距離を測定して、正しい値が出れば測定子と測定物は平行の状態です★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9310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2</a:t>
            </a:r>
            <a:r>
              <a:rPr kumimoji="1" lang="ja-JP" altLang="en-US" dirty="0"/>
              <a:t>孔が</a:t>
            </a:r>
            <a:r>
              <a:rPr kumimoji="1" lang="en-US" altLang="ja-JP" dirty="0"/>
              <a:t>111.5</a:t>
            </a:r>
            <a:r>
              <a:rPr kumimoji="1" lang="ja-JP" altLang="en-US" dirty="0"/>
              <a:t>の長さから公差</a:t>
            </a:r>
            <a:r>
              <a:rPr kumimoji="1" lang="en-US" altLang="ja-JP" dirty="0"/>
              <a:t>±0.05mm</a:t>
            </a:r>
            <a:r>
              <a:rPr kumimoji="1" lang="ja-JP" altLang="en-US" dirty="0"/>
              <a:t>以上に外れていた場合★部品を手で調整します。</a:t>
            </a:r>
          </a:p>
          <a:p>
            <a:r>
              <a:rPr kumimoji="1" lang="ja-JP" altLang="en-US" dirty="0"/>
              <a:t>★平行出し成功のイメージは図のように赤い丸が線の中に納まっている状態です。</a:t>
            </a:r>
          </a:p>
          <a:p>
            <a:r>
              <a:rPr kumimoji="1" lang="ja-JP" altLang="en-US" dirty="0"/>
              <a:t>★平行出しが終われば、後は座標作成、測定、データのまとめが一連の流れです★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399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縦置き測定を</a:t>
            </a:r>
            <a:r>
              <a:rPr kumimoji="1" lang="en-US" altLang="ja-JP" dirty="0"/>
              <a:t>3</a:t>
            </a:r>
            <a:r>
              <a:rPr kumimoji="1" lang="ja-JP" altLang="en-US" dirty="0"/>
              <a:t>人の作業経験者に測定してもらい、比較を実施。</a:t>
            </a:r>
          </a:p>
          <a:p>
            <a:r>
              <a:rPr kumimoji="1" lang="ja-JP" altLang="en-US" dirty="0"/>
              <a:t>★その結果、「平行出し」時間にもっとも差が大きく見られ、最大で約</a:t>
            </a:r>
            <a:r>
              <a:rPr kumimoji="1" lang="en-US" altLang="ja-JP" dirty="0"/>
              <a:t>3</a:t>
            </a:r>
            <a:r>
              <a:rPr kumimoji="1" lang="ja-JP" altLang="en-US" dirty="0"/>
              <a:t>分間の差がありました</a:t>
            </a:r>
          </a:p>
          <a:p>
            <a:r>
              <a:rPr kumimoji="1" lang="ja-JP" altLang="en-US" dirty="0"/>
              <a:t>★平行出しはカンコツ作業であり、経験年数に関わらず差が出やすいことが分かりました★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5181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作業者間でバラツキが見られたので平行出しをさらに作業分解。				</a:t>
            </a:r>
            <a:endParaRPr lang="en-US" altLang="ja-JP" dirty="0"/>
          </a:p>
          <a:p>
            <a:r>
              <a:rPr kumimoji="1" lang="ja-JP" altLang="en-US" dirty="0"/>
              <a:t>★部品を手で動かし調整★部品の端と端の距離を測定★数値を確認・比較</a:t>
            </a:r>
          </a:p>
          <a:p>
            <a:r>
              <a:rPr kumimoji="1" lang="ja-JP" altLang="en-US" dirty="0"/>
              <a:t>★この流れを公差内に入るまで繰り返し行っていました★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4787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さらに、各作業者で平行出しを</a:t>
            </a:r>
            <a:r>
              <a:rPr kumimoji="1" lang="en-US" altLang="ja-JP" dirty="0"/>
              <a:t>5</a:t>
            </a:r>
            <a:r>
              <a:rPr kumimoji="1" lang="ja-JP" altLang="en-US" dirty="0"/>
              <a:t>回成功するまで連続で実施。</a:t>
            </a:r>
          </a:p>
          <a:p>
            <a:r>
              <a:rPr kumimoji="1" lang="ja-JP" altLang="en-US" dirty="0"/>
              <a:t>完了するまでに調整した回数・時間を比較すると★作業者間でも、個人内においても</a:t>
            </a:r>
          </a:p>
          <a:p>
            <a:r>
              <a:rPr kumimoji="1" lang="ja-JP" altLang="en-US" dirty="0"/>
              <a:t>バラツキがみられました★つまり、同じ作業の繰り返しを複数回行っている為、作業時間が増加し、</a:t>
            </a:r>
          </a:p>
          <a:p>
            <a:r>
              <a:rPr kumimoji="1" lang="ja-JP" altLang="en-US" dirty="0"/>
              <a:t>ばらつきが発生していました★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57809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繰り返し作業を減らし、縦置き測定の時間を改善する為に目標を設定。</a:t>
            </a:r>
          </a:p>
          <a:p>
            <a:r>
              <a:rPr kumimoji="1" lang="ja-JP" altLang="en-US" dirty="0"/>
              <a:t>平行出し連続</a:t>
            </a:r>
            <a:r>
              <a:rPr kumimoji="1" lang="en-US" altLang="ja-JP" dirty="0"/>
              <a:t>5</a:t>
            </a:r>
            <a:r>
              <a:rPr kumimoji="1" lang="ja-JP" altLang="en-US" dirty="0"/>
              <a:t>回データを元に★公差内に入るまで最大</a:t>
            </a:r>
            <a:r>
              <a:rPr kumimoji="1" lang="en-US" altLang="ja-JP" dirty="0"/>
              <a:t>8</a:t>
            </a:r>
            <a:r>
              <a:rPr kumimoji="1" lang="ja-JP" altLang="en-US" dirty="0"/>
              <a:t>回調整作業を繰り返し</a:t>
            </a:r>
            <a:r>
              <a:rPr kumimoji="1" lang="en-US" altLang="ja-JP" dirty="0"/>
              <a:t>926</a:t>
            </a:r>
            <a:r>
              <a:rPr kumimoji="1" lang="ja-JP" altLang="en-US" dirty="0"/>
              <a:t>秒かかっていたものを、誰が調整しても★調整</a:t>
            </a:r>
            <a:r>
              <a:rPr kumimoji="1" lang="en-US" altLang="ja-JP" dirty="0"/>
              <a:t>1</a:t>
            </a:r>
            <a:r>
              <a:rPr kumimoji="1" lang="ja-JP" altLang="en-US" dirty="0"/>
              <a:t>回での最小</a:t>
            </a:r>
            <a:r>
              <a:rPr kumimoji="1" lang="en-US" altLang="ja-JP" dirty="0"/>
              <a:t>125</a:t>
            </a:r>
            <a:r>
              <a:rPr kumimoji="1" lang="ja-JP" altLang="en-US" dirty="0"/>
              <a:t>秒に</a:t>
            </a:r>
          </a:p>
          <a:p>
            <a:r>
              <a:rPr kumimoji="1" lang="ja-JP" altLang="en-US" dirty="0"/>
              <a:t>★チャレンジすることにしました★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629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当社は愛知県刈谷市に本社を置き、経営理念に</a:t>
            </a:r>
            <a:r>
              <a:rPr kumimoji="1" lang="en-US" altLang="ja-JP" dirty="0"/>
              <a:t>『</a:t>
            </a:r>
            <a:r>
              <a:rPr kumimoji="1" lang="ja-JP" altLang="en-US" dirty="0"/>
              <a:t>”移動“に感動を、未来に笑顔を。</a:t>
            </a:r>
            <a:r>
              <a:rPr kumimoji="1" lang="en-US" altLang="ja-JP" dirty="0"/>
              <a:t>』</a:t>
            </a:r>
            <a:r>
              <a:rPr kumimoji="1" lang="ja-JP" altLang="en-US" dirty="0"/>
              <a:t>を掲げています。</a:t>
            </a:r>
            <a:endParaRPr kumimoji="1" lang="en-US" altLang="ja-JP" dirty="0"/>
          </a:p>
          <a:p>
            <a:r>
              <a:rPr kumimoji="1" lang="ja-JP" altLang="en-US" dirty="0"/>
              <a:t>自動車部品を中心として、エネルギー、住生活関連製品など、幅広い製品の</a:t>
            </a:r>
            <a:endParaRPr kumimoji="1" lang="en-US" altLang="ja-JP" dirty="0"/>
          </a:p>
          <a:p>
            <a:r>
              <a:rPr kumimoji="1" lang="ja-JP" altLang="en-US" dirty="0"/>
              <a:t>製造販売を行っているグローバルサプライヤーです★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4236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実施計画はステップリーダーを中心に全員参加で進めていく計画を立て、</a:t>
            </a:r>
          </a:p>
          <a:p>
            <a:r>
              <a:rPr kumimoji="1" lang="ja-JP" altLang="en-US" dirty="0"/>
              <a:t>上司の定期的なフォローのおかげで、ほぼ当初の計画通りに行えました★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0796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要因解析　ポイント</a:t>
            </a:r>
            <a:r>
              <a:rPr kumimoji="1" lang="en-US" altLang="ja-JP" dirty="0"/>
              <a:t>1</a:t>
            </a:r>
            <a:r>
              <a:rPr kumimoji="1" lang="ja-JP" altLang="en-US" dirty="0"/>
              <a:t>　作業のおさらいを実施。</a:t>
            </a:r>
          </a:p>
          <a:p>
            <a:r>
              <a:rPr kumimoji="1" lang="ja-JP" altLang="en-US" dirty="0"/>
              <a:t>現地現物で普段から三次元測定に携わら無い人に向けて再度、平行出し作業を見てもらうことで、意見を出しやすくするのが狙いです。</a:t>
            </a:r>
          </a:p>
          <a:p>
            <a:r>
              <a:rPr kumimoji="1" lang="ja-JP" altLang="en-US" dirty="0"/>
              <a:t>ポイント</a:t>
            </a:r>
            <a:r>
              <a:rPr kumimoji="1" lang="en-US" altLang="ja-JP" dirty="0"/>
              <a:t>2</a:t>
            </a:r>
            <a:r>
              <a:rPr kumimoji="1" lang="ja-JP" altLang="en-US" dirty="0"/>
              <a:t>　勉強会で学んだ特性要因図を使用して重要要因を出すことで手法の理解度を確認しました。</a:t>
            </a:r>
          </a:p>
          <a:p>
            <a:r>
              <a:rPr kumimoji="1" lang="ja-JP" altLang="en-US" dirty="0"/>
              <a:t>次々と意見を出してくれた若手の成長を本人もメンバーも実感することができました★これでターゲットとしたメンバーの</a:t>
            </a:r>
            <a:r>
              <a:rPr kumimoji="1" lang="en-US" altLang="ja-JP" dirty="0"/>
              <a:t>QC</a:t>
            </a:r>
            <a:r>
              <a:rPr kumimoji="1" lang="ja-JP" altLang="en-US" dirty="0"/>
              <a:t>手法もレベルアップ★</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5215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「繰り返しが多い」という特性に対して意見出しをしたところ「方法」の</a:t>
            </a:r>
          </a:p>
          <a:p>
            <a:r>
              <a:rPr kumimoji="1" lang="ja-JP" altLang="en-US" dirty="0"/>
              <a:t>★傾きの調整が手感であり、力加減がわからず、動き過ぎてしまうという重要要因が挙げられました★★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2622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重要要因</a:t>
            </a:r>
            <a:r>
              <a:rPr kumimoji="1" lang="en-US" altLang="ja-JP" dirty="0"/>
              <a:t>】</a:t>
            </a:r>
            <a:r>
              <a:rPr kumimoji="1" lang="ja-JP" altLang="en-US" dirty="0"/>
              <a:t>が、真因であるかの検証を実施。	</a:t>
            </a:r>
            <a:endParaRPr kumimoji="1" lang="en-US" altLang="ja-JP" dirty="0"/>
          </a:p>
          <a:p>
            <a:r>
              <a:rPr kumimoji="1" lang="ja-JP" altLang="en-US" dirty="0"/>
              <a:t>検証手順①★固定治具に部品をクランプして目視で平行に合わせる★②★部品左下の孔で原点を設定★③★部品右上の孔の距離を測定★④★手感で距離が公差内に入るように、★左右に傾け調整</a:t>
            </a:r>
          </a:p>
          <a:p>
            <a:r>
              <a:rPr kumimoji="1" lang="ja-JP" altLang="en-US" dirty="0"/>
              <a:t>⑤★公差内に入るまで③と④を繰り返す★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36509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検証結果：最大約</a:t>
            </a:r>
            <a:r>
              <a:rPr kumimoji="1" lang="en-US" altLang="ja-JP" dirty="0"/>
              <a:t>2㎜</a:t>
            </a:r>
            <a:r>
              <a:rPr kumimoji="1" lang="ja-JP" altLang="en-US" dirty="0"/>
              <a:t>の振れ幅があり、★調整しても変化なしという人もいました。			</a:t>
            </a:r>
          </a:p>
          <a:p>
            <a:r>
              <a:rPr kumimoji="1" lang="ja-JP" altLang="en-US" dirty="0"/>
              <a:t>★また、誰がやっても</a:t>
            </a:r>
            <a:r>
              <a:rPr kumimoji="1" lang="en-US" altLang="ja-JP" dirty="0"/>
              <a:t>1</a:t>
            </a:r>
            <a:r>
              <a:rPr kumimoji="1" lang="ja-JP" altLang="en-US" dirty="0"/>
              <a:t>回で公差内に入れることはできませんでした。			</a:t>
            </a:r>
          </a:p>
          <a:p>
            <a:r>
              <a:rPr kumimoji="1" lang="ja-JP" altLang="en-US" dirty="0"/>
              <a:t>★よって手感で調整すると、動き過ぎるという重要要因は真因でした★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7435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続いて、対策案検討では系統マトリックスも使用して対策案を出し、評価を行った結果、	</a:t>
            </a:r>
          </a:p>
          <a:p>
            <a:r>
              <a:rPr kumimoji="1" lang="ja-JP" altLang="en-US" dirty="0"/>
              <a:t>★「微動台を用いて微調整できる治具を作製する」に決定！★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9621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微動台は台の傾きによって★「傾斜」を付けることができる治具です。実はこの対策案は、微動台を普段から粗さ測定で使用しているメンバーからの意見で挙がったものでした。★この微動台で仮治具を作製して「治具によって微調整が可能なのか」を検証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9429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この治具は★ネジを回して調整を行います。★まずはネジを時計回りに半回転回すと長さ</a:t>
            </a:r>
            <a:r>
              <a:rPr kumimoji="1" lang="en-US" altLang="ja-JP" dirty="0"/>
              <a:t>111.5</a:t>
            </a:r>
            <a:r>
              <a:rPr kumimoji="1" lang="ja-JP" altLang="en-US" dirty="0"/>
              <a:t>に対して、</a:t>
            </a:r>
            <a:r>
              <a:rPr kumimoji="1" lang="en-US" altLang="ja-JP" dirty="0"/>
              <a:t>+0.13</a:t>
            </a:r>
            <a:r>
              <a:rPr kumimoji="1" lang="ja-JP" altLang="en-US" dirty="0"/>
              <a:t>距離が伸びて、さらに回すと</a:t>
            </a:r>
            <a:r>
              <a:rPr kumimoji="1" lang="en-US" altLang="ja-JP" dirty="0"/>
              <a:t>0.11,0.12</a:t>
            </a:r>
            <a:r>
              <a:rPr kumimoji="1" lang="ja-JP" altLang="en-US" dirty="0"/>
              <a:t>と距離が伸びました。★次に</a:t>
            </a:r>
            <a:r>
              <a:rPr kumimoji="1" lang="en-US" altLang="ja-JP" dirty="0"/>
              <a:t>1/4</a:t>
            </a:r>
            <a:r>
              <a:rPr kumimoji="1" lang="ja-JP" altLang="en-US" dirty="0"/>
              <a:t>回転回すと</a:t>
            </a:r>
            <a:r>
              <a:rPr kumimoji="1" lang="en-US" altLang="ja-JP" dirty="0"/>
              <a:t>0.03</a:t>
            </a:r>
            <a:r>
              <a:rPr kumimoji="1" lang="ja-JP" altLang="en-US" dirty="0"/>
              <a:t>から</a:t>
            </a:r>
            <a:r>
              <a:rPr kumimoji="1" lang="en-US" altLang="ja-JP" dirty="0"/>
              <a:t>0.01</a:t>
            </a:r>
            <a:r>
              <a:rPr kumimoji="1" lang="ja-JP" altLang="en-US" dirty="0"/>
              <a:t>まで距離が伸びました。★結果：</a:t>
            </a:r>
            <a:r>
              <a:rPr kumimoji="1" lang="en-US" altLang="ja-JP" dirty="0"/>
              <a:t>0.01mm</a:t>
            </a:r>
            <a:r>
              <a:rPr kumimoji="1" lang="ja-JP" altLang="en-US" dirty="0"/>
              <a:t>の微調整は可能で、公差内の調整にも活躍でき、微動台を使用した治具で平行出し時間の低減に期待できることが分かりました★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9867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対策案が決まり治具の構造を決める前に図面勉強会を開催。★図面を書く上で必要な線や</a:t>
            </a:r>
          </a:p>
          <a:p>
            <a:r>
              <a:rPr kumimoji="1" lang="ja-JP" altLang="en-US" dirty="0"/>
              <a:t>記号の意味を学び★立体図を平面図に書き表す練習も行いました★製図に慣れないメンバーは初め苦労しましたが、</a:t>
            </a:r>
          </a:p>
          <a:p>
            <a:r>
              <a:rPr kumimoji="1" lang="ja-JP" altLang="en-US" dirty="0"/>
              <a:t>若手も図面を書けるまで成長して、中堅メンバーも今回の治具の製図リーダーとして若手と協力しながら図面を作成しました★これでターゲットとしたメンバーの技能向上意欲もアップ★</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29658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次に治具具現化に向けて意見を求めたところ、メンバーから様々な意見が出ました。</a:t>
            </a:r>
          </a:p>
          <a:p>
            <a:r>
              <a:rPr kumimoji="1" lang="ja-JP" altLang="en-US" dirty="0"/>
              <a:t>★また、推進者からのアドバイスで目視にて部品を固定する際、ズレを軽減する為に</a:t>
            </a:r>
            <a:r>
              <a:rPr kumimoji="1" lang="en-US" altLang="ja-JP" dirty="0"/>
              <a:t>,</a:t>
            </a:r>
          </a:p>
          <a:p>
            <a:r>
              <a:rPr kumimoji="1" lang="ja-JP" altLang="en-US" dirty="0"/>
              <a:t>ガイドを付けてみては？という意見をもらい★鉄板でガイドを作製して、ズレ対策を行うことに。</a:t>
            </a:r>
          </a:p>
          <a:p>
            <a:r>
              <a:rPr kumimoji="1" lang="ja-JP" altLang="en-US" dirty="0"/>
              <a:t>★また、軸となる材質はよく曲がるものを選定しなければならないので、創作課に相談して決めることに	</a:t>
            </a:r>
          </a:p>
          <a:p>
            <a:r>
              <a:rPr kumimoji="1" lang="ja-JP" altLang="en-US" dirty="0"/>
              <a:t>こうして、この案を基に図面勉強会で学んだ知識を活かし図面を作製しました★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879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働く工場は愛知県の蒲郡市にあります。みかんなどの特産物があり三河湾に面した観光の町です。★工場では自動車のエンジンの回転速度を切り替える役割をもつオートマチックトランスミッションの部品を生産しています。		</a:t>
            </a:r>
          </a:p>
          <a:p>
            <a:r>
              <a:rPr kumimoji="1" lang="ja-JP" altLang="en-US" dirty="0"/>
              <a:t>★３種類の部品を生産して、国内外の工場へ出荷しています★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4034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完成した治具の図面でメンバーと弊害検討を行ったところ★治具の形状により支柱を持ってしまい、</a:t>
            </a:r>
          </a:p>
          <a:p>
            <a:r>
              <a:rPr kumimoji="1" lang="ja-JP" altLang="en-US" dirty="0"/>
              <a:t>つなぎ目の鉄板が折れてしまうのではという意見が出ました★それで対策案を考えたところ</a:t>
            </a:r>
          </a:p>
          <a:p>
            <a:r>
              <a:rPr kumimoji="1" lang="ja-JP" altLang="en-US" dirty="0"/>
              <a:t>★「左右にナイロン製のバーを付けて挟みこむように持つ」対策にしました★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67373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また、初期位置のズレを抑えるガイドについて弊害検討を行ったところ			</a:t>
            </a:r>
          </a:p>
          <a:p>
            <a:r>
              <a:rPr kumimoji="1" lang="ja-JP" altLang="en-US" dirty="0"/>
              <a:t>★部品によってはガイドが邪魔で大きくズレて設置してしまう事が分かりました。			</a:t>
            </a:r>
          </a:p>
          <a:p>
            <a:r>
              <a:rPr kumimoji="1" lang="ja-JP" altLang="en-US" dirty="0"/>
              <a:t>★そこで様々な部品の形状に対応する為、				</a:t>
            </a:r>
          </a:p>
          <a:p>
            <a:r>
              <a:rPr kumimoji="1" lang="ja-JP" altLang="en-US" dirty="0"/>
              <a:t>★</a:t>
            </a:r>
            <a:r>
              <a:rPr kumimoji="1" lang="en-US" altLang="ja-JP" dirty="0"/>
              <a:t>3</a:t>
            </a:r>
            <a:r>
              <a:rPr kumimoji="1" lang="ja-JP" altLang="en-US" dirty="0"/>
              <a:t>種類のガイドを作製して部品によって使い分ける対策にしました★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65259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また、治具の材質選定時では、ダイバーシティの考え方から誰もが持ちやすいように軽い材質を探しました。</a:t>
            </a:r>
          </a:p>
          <a:p>
            <a:r>
              <a:rPr kumimoji="1" lang="ja-JP" altLang="en-US" dirty="0"/>
              <a:t>★改善で使用する材質を調べた結果★アルミとジュラルミンがほぼ同じ軽さでした。</a:t>
            </a:r>
          </a:p>
          <a:p>
            <a:r>
              <a:rPr kumimoji="1" lang="ja-JP" altLang="en-US" dirty="0"/>
              <a:t>どちらにしようかと迷った時に★過去の</a:t>
            </a:r>
            <a:r>
              <a:rPr kumimoji="1" lang="en-US" altLang="ja-JP" dirty="0"/>
              <a:t>QC</a:t>
            </a:r>
            <a:r>
              <a:rPr kumimoji="1" lang="ja-JP" altLang="en-US" dirty="0"/>
              <a:t>を思い出したメンバーが</a:t>
            </a:r>
          </a:p>
          <a:p>
            <a:r>
              <a:rPr kumimoji="1" lang="ja-JP" altLang="en-US" dirty="0"/>
              <a:t>「測定系の治具には耐久性も兼ね備えたジュラルミンを使用しているよ」と言ってくれました。</a:t>
            </a:r>
          </a:p>
          <a:p>
            <a:r>
              <a:rPr kumimoji="1" lang="ja-JP" altLang="en-US" dirty="0"/>
              <a:t>アルミと同様に軽く、過去の治具採用実績もある★ジュラルミンで治具を作成することに決定！★</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96861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こうして創作課の協力のもと微動台を用いて微調整できる治具が完成。</a:t>
            </a:r>
          </a:p>
          <a:p>
            <a:r>
              <a:rPr kumimoji="1" lang="ja-JP" altLang="en-US" dirty="0"/>
              <a:t>この治具はなんと、蒲郡工場で生産している全部品に対応しています★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77807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作業者間のばらつきをさらに無くす為に調整値換算表を作成。		</a:t>
            </a:r>
          </a:p>
          <a:p>
            <a:r>
              <a:rPr kumimoji="1" lang="ja-JP" altLang="en-US" dirty="0"/>
              <a:t>★これにより、調整</a:t>
            </a:r>
            <a:r>
              <a:rPr kumimoji="1" lang="en-US" altLang="ja-JP" dirty="0"/>
              <a:t>1</a:t>
            </a:r>
            <a:r>
              <a:rPr kumimoji="1" lang="ja-JP" altLang="en-US" dirty="0"/>
              <a:t>回での平行出しが可能に！		</a:t>
            </a:r>
          </a:p>
          <a:p>
            <a:r>
              <a:rPr kumimoji="1" lang="ja-JP" altLang="en-US" dirty="0"/>
              <a:t>また治具が精度あるものかどうかをアドバイザーからの助言で測定システム解析を使って判定することに。</a:t>
            </a:r>
          </a:p>
          <a:p>
            <a:r>
              <a:rPr kumimoji="1" lang="ja-JP" altLang="en-US" dirty="0"/>
              <a:t>この解析は非常に複雑な解析方法なので品質チームのスタッフに頼み合同勉強会を開催して手法を学びました</a:t>
            </a:r>
          </a:p>
          <a:p>
            <a:r>
              <a:rPr kumimoji="1" lang="ja-JP" altLang="en-US" dirty="0"/>
              <a:t>★解析の内容を理解して、データ取りを実施★治具の繰返し性及び再現性は確認でき、精度は問題がありませんでした★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98872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効果の確認：作業者全員で平行出しを実施。★最大</a:t>
            </a:r>
            <a:r>
              <a:rPr kumimoji="1" lang="en-US" altLang="ja-JP" dirty="0"/>
              <a:t>926</a:t>
            </a:r>
            <a:r>
              <a:rPr kumimoji="1" lang="ja-JP" altLang="en-US" dirty="0"/>
              <a:t>秒かかっていたものが、</a:t>
            </a:r>
            <a:r>
              <a:rPr kumimoji="1" lang="en-US" altLang="ja-JP" dirty="0"/>
              <a:t>1</a:t>
            </a:r>
            <a:r>
              <a:rPr kumimoji="1" lang="ja-JP" altLang="en-US" dirty="0"/>
              <a:t>番平行出しに時間がかかった人の時間でも</a:t>
            </a:r>
            <a:r>
              <a:rPr kumimoji="1" lang="en-US" altLang="ja-JP" dirty="0"/>
              <a:t>113</a:t>
            </a:r>
            <a:r>
              <a:rPr kumimoji="1" lang="ja-JP" altLang="en-US" dirty="0"/>
              <a:t>秒となり、目標時間</a:t>
            </a:r>
            <a:r>
              <a:rPr kumimoji="1" lang="en-US" altLang="ja-JP" dirty="0"/>
              <a:t>125</a:t>
            </a:r>
            <a:r>
              <a:rPr kumimoji="1" lang="ja-JP" altLang="en-US" dirty="0"/>
              <a:t>秒を下回ることができ、目標達成です。★また全員調整</a:t>
            </a:r>
            <a:r>
              <a:rPr kumimoji="1" lang="en-US" altLang="ja-JP" dirty="0"/>
              <a:t>1</a:t>
            </a:r>
            <a:r>
              <a:rPr kumimoji="1" lang="ja-JP" altLang="en-US" dirty="0"/>
              <a:t>回での平行出しに成功することができました。</a:t>
            </a:r>
          </a:p>
          <a:p>
            <a:r>
              <a:rPr kumimoji="1" lang="ja-JP" altLang="en-US" dirty="0"/>
              <a:t>★不随効果として、係目標年間工数に対して</a:t>
            </a:r>
            <a:r>
              <a:rPr kumimoji="1" lang="en-US" altLang="ja-JP" dirty="0"/>
              <a:t>88</a:t>
            </a:r>
            <a:r>
              <a:rPr kumimoji="1" lang="ja-JP" altLang="en-US" dirty="0"/>
              <a:t>時間低減することができ、</a:t>
            </a:r>
          </a:p>
          <a:p>
            <a:r>
              <a:rPr kumimoji="1" lang="ja-JP" altLang="en-US" dirty="0"/>
              <a:t>人件費の低減に貢献できました★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52436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作業間・個人においても調整回数・平行出し時間のバラつきを低減させることに成功でき</a:t>
            </a:r>
          </a:p>
          <a:p>
            <a:r>
              <a:rPr kumimoji="1" lang="ja-JP" altLang="en-US" dirty="0"/>
              <a:t>★係目標の人によるバラつきの排除に貢献できました★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32266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治具で正確に早く平行出しを行うために、標準化と管理の定着を行いました。</a:t>
            </a:r>
            <a:endParaRPr kumimoji="1" lang="en-US" altLang="ja-JP" dirty="0"/>
          </a:p>
          <a:p>
            <a:r>
              <a:rPr kumimoji="1" lang="ja-JP" altLang="en-US" dirty="0"/>
              <a:t>★標準化は治具を作業者に使用してもらい、安全や品質面で気をつける事をまとめてから、それを上司と共有して作業要領書を作成してもらいました。</a:t>
            </a:r>
            <a:endParaRPr kumimoji="1" lang="en-US" altLang="ja-JP" dirty="0"/>
          </a:p>
          <a:p>
            <a:r>
              <a:rPr kumimoji="1" lang="ja-JP" altLang="en-US" dirty="0"/>
              <a:t>★★管理の定着として測定する上で重要な部位を重点に維持管理項目を定め、現地で教育を実施しました。</a:t>
            </a:r>
            <a:endParaRPr kumimoji="1" lang="en-US" altLang="ja-JP" dirty="0"/>
          </a:p>
          <a:p>
            <a:r>
              <a:rPr kumimoji="1" lang="ja-JP" altLang="en-US" dirty="0"/>
              <a:t>また、類似工程がある部署には水平展開を行いました。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84232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個人目標のレベルアップもでき★</a:t>
            </a:r>
            <a:r>
              <a:rPr kumimoji="1" lang="en-US" altLang="ja-JP" dirty="0"/>
              <a:t>QC</a:t>
            </a:r>
            <a:r>
              <a:rPr kumimoji="1" lang="ja-JP" altLang="en-US" dirty="0"/>
              <a:t>手法と★技能向上意欲は</a:t>
            </a:r>
            <a:r>
              <a:rPr kumimoji="1" lang="en-US" altLang="ja-JP" dirty="0"/>
              <a:t>2</a:t>
            </a:r>
            <a:r>
              <a:rPr kumimoji="1" lang="ja-JP" altLang="en-US" dirty="0"/>
              <a:t>から</a:t>
            </a:r>
            <a:r>
              <a:rPr kumimoji="1" lang="en-US" altLang="ja-JP" dirty="0"/>
              <a:t>3</a:t>
            </a:r>
            <a:r>
              <a:rPr kumimoji="1" lang="ja-JP" altLang="en-US" dirty="0"/>
              <a:t>に上昇</a:t>
            </a:r>
          </a:p>
          <a:p>
            <a:r>
              <a:rPr kumimoji="1" lang="ja-JP" altLang="en-US" dirty="0"/>
              <a:t>★目標の</a:t>
            </a:r>
            <a:r>
              <a:rPr kumimoji="1" lang="en-US" altLang="ja-JP" dirty="0"/>
              <a:t>B</a:t>
            </a:r>
            <a:r>
              <a:rPr kumimoji="1" lang="ja-JP" altLang="en-US" dirty="0"/>
              <a:t>ゾーンに到達。当初の目標達成です。</a:t>
            </a:r>
          </a:p>
          <a:p>
            <a:r>
              <a:rPr kumimoji="1" lang="ja-JP" altLang="en-US" dirty="0"/>
              <a:t>★今後の進め方として、治具作製依頼後の時間が掛かってしまったので関連部署とさらに</a:t>
            </a:r>
          </a:p>
          <a:p>
            <a:r>
              <a:rPr kumimoji="1" lang="ja-JP" altLang="en-US" dirty="0"/>
              <a:t>連携を取り、依頼事項は納期に余裕を持って行うようにします。</a:t>
            </a:r>
          </a:p>
          <a:p>
            <a:r>
              <a:rPr kumimoji="1" lang="ja-JP" altLang="en-US" dirty="0"/>
              <a:t>また、テーマ選定時には、自職場の問題だけでは無く</a:t>
            </a:r>
            <a:r>
              <a:rPr kumimoji="1" lang="en-US" altLang="ja-JP" dirty="0"/>
              <a:t>,</a:t>
            </a:r>
            <a:r>
              <a:rPr kumimoji="1" lang="ja-JP" altLang="en-US" dirty="0"/>
              <a:t>視野を広げて選定するようにします。最後に、この改善事例はスムーズに進まないこともあったが、全メンバーの協力で目標の達成とメンバーの成長を実感できた事例となりました★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3195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これからも全員参加で職場の品質向上を目標としてサークルのさらなるレベルアップを目指して行きます。以上、ご清聴ありがとうございました。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7358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私の職場は、部品の受入から出荷及び納入先工場引き渡しまでの品質管理を担当しています。	</a:t>
            </a:r>
          </a:p>
          <a:p>
            <a:r>
              <a:rPr kumimoji="1" lang="ja-JP" altLang="en-US" dirty="0"/>
              <a:t>業務内容は部品の受入検査、新規プロジェクトの初品検査</a:t>
            </a:r>
            <a:r>
              <a:rPr kumimoji="1" lang="en-US" altLang="ja-JP" dirty="0"/>
              <a:t>,</a:t>
            </a:r>
            <a:r>
              <a:rPr kumimoji="1" lang="ja-JP" altLang="en-US" dirty="0"/>
              <a:t>他部署からの依頼品測定など。</a:t>
            </a:r>
          </a:p>
          <a:p>
            <a:r>
              <a:rPr kumimoji="1" lang="ja-JP" altLang="en-US" dirty="0"/>
              <a:t>また</a:t>
            </a:r>
            <a:r>
              <a:rPr kumimoji="1" lang="en-US" altLang="ja-JP" dirty="0"/>
              <a:t>,</a:t>
            </a:r>
            <a:r>
              <a:rPr kumimoji="1" lang="ja-JP" altLang="en-US" dirty="0"/>
              <a:t>工程で発生する異常処置対応も行っています。</a:t>
            </a:r>
          </a:p>
          <a:p>
            <a:r>
              <a:rPr kumimoji="1" lang="ja-JP" altLang="en-US" dirty="0"/>
              <a:t>★正しい検査と迅速な情報発信を心がけ、「</a:t>
            </a:r>
            <a:r>
              <a:rPr kumimoji="1" lang="en-US" altLang="ja-JP" dirty="0"/>
              <a:t>100%</a:t>
            </a:r>
            <a:r>
              <a:rPr kumimoji="1" lang="ja-JP" altLang="en-US" dirty="0"/>
              <a:t>良品保障」に努めて、日々の業務を行っています★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6686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私たちボスサークルは「全員がリーダー主体性を持ってサークルを盛り上げていく」をスローガンに活動しています。サークルの平均年齢は</a:t>
            </a:r>
            <a:r>
              <a:rPr kumimoji="1" lang="en-US" altLang="ja-JP" dirty="0"/>
              <a:t>35</a:t>
            </a:r>
            <a:r>
              <a:rPr kumimoji="1" lang="ja-JP" altLang="en-US" dirty="0"/>
              <a:t>歳で中堅社員とベテラン社員が多く、★時期リーダー育成の為、若手の教育に力を入れています★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217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当時のサークルの弱点項目は★「</a:t>
            </a:r>
            <a:r>
              <a:rPr kumimoji="1" lang="en-US" altLang="ja-JP" dirty="0"/>
              <a:t>QC</a:t>
            </a:r>
            <a:r>
              <a:rPr kumimoji="1" lang="ja-JP" altLang="en-US" dirty="0"/>
              <a:t>手法」★「技能向上意欲」でした。これらの項目レベルアップの為、</a:t>
            </a:r>
          </a:p>
          <a:p>
            <a:r>
              <a:rPr kumimoji="1" lang="ja-JP" altLang="en-US" dirty="0"/>
              <a:t>★若手メンバーを中心に目標設定を行い★現状の</a:t>
            </a:r>
            <a:r>
              <a:rPr kumimoji="1" lang="en-US" altLang="ja-JP" dirty="0"/>
              <a:t>C</a:t>
            </a:r>
            <a:r>
              <a:rPr kumimoji="1" lang="ja-JP" altLang="en-US" dirty="0"/>
              <a:t>ゾーンから</a:t>
            </a:r>
            <a:r>
              <a:rPr kumimoji="1" lang="en-US" altLang="ja-JP" dirty="0"/>
              <a:t>B</a:t>
            </a:r>
            <a:r>
              <a:rPr kumimoji="1" lang="ja-JP" altLang="en-US" dirty="0"/>
              <a:t>ゾーンを目指します★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57746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次に目標達成の為の計画を話し合いました★</a:t>
            </a:r>
            <a:r>
              <a:rPr kumimoji="1" lang="en-US" altLang="ja-JP" dirty="0"/>
              <a:t>QC</a:t>
            </a:r>
            <a:r>
              <a:rPr kumimoji="1" lang="ja-JP" altLang="en-US" dirty="0"/>
              <a:t>活動の経験豊富なメンバーと浅いメンバーを組ませて</a:t>
            </a:r>
          </a:p>
          <a:p>
            <a:r>
              <a:rPr kumimoji="1" lang="ja-JP" altLang="en-US" dirty="0"/>
              <a:t>教育を集中的に行いました★そして、会合で実践して成長を確認・実感してもらうことにしました</a:t>
            </a:r>
          </a:p>
          <a:p>
            <a:r>
              <a:rPr kumimoji="1" lang="ja-JP" altLang="en-US" dirty="0"/>
              <a:t>★</a:t>
            </a:r>
            <a:r>
              <a:rPr kumimoji="1" lang="en-US" altLang="ja-JP" dirty="0"/>
              <a:t>QC</a:t>
            </a:r>
            <a:r>
              <a:rPr kumimoji="1" lang="ja-JP" altLang="en-US" dirty="0"/>
              <a:t>手法のレベルアップには会合前に</a:t>
            </a:r>
            <a:r>
              <a:rPr kumimoji="1" lang="en-US" altLang="ja-JP" dirty="0"/>
              <a:t>10</a:t>
            </a:r>
            <a:r>
              <a:rPr kumimoji="1" lang="ja-JP" altLang="en-US" dirty="0"/>
              <a:t>分間の勉強会を実施。私も学びながら講師として</a:t>
            </a:r>
          </a:p>
          <a:p>
            <a:r>
              <a:rPr kumimoji="1" lang="ja-JP" altLang="en-US" dirty="0"/>
              <a:t>手法の使い方や作成方法を教えました★技能向上意欲のレベルアップには改善の得意なメンバーが自ら講師に名乗り出て、図面の書き方を若手へ伝授してくれました★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831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改善の選定理由は、まずメンバー各自、作業の困り事を提案して★提案者が現地現物現認でプレゼンしてメンバーへ共有しました。同じ作業でも作業者ごとに違う困り事もあれば、共感できる事も多くあり、新たな発見の機会となりました。★そして、出された困り事を上位方針と係目標に照らし合わせ４件まで絞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7854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絞った</a:t>
            </a:r>
            <a:r>
              <a:rPr kumimoji="1" lang="en-US" altLang="ja-JP" dirty="0"/>
              <a:t>4</a:t>
            </a:r>
            <a:r>
              <a:rPr kumimoji="1" lang="ja-JP" altLang="en-US" dirty="0"/>
              <a:t>件をメンバーとの話し合いで決めた評価基準</a:t>
            </a:r>
            <a:r>
              <a:rPr kumimoji="1" lang="en-US" altLang="ja-JP" dirty="0"/>
              <a:t>5</a:t>
            </a:r>
            <a:r>
              <a:rPr kumimoji="1" lang="ja-JP" altLang="en-US" dirty="0"/>
              <a:t>項目で評価を実施。★評価の結果、</a:t>
            </a:r>
            <a:endParaRPr kumimoji="1" lang="en-US" altLang="ja-JP" dirty="0"/>
          </a:p>
          <a:p>
            <a:r>
              <a:rPr kumimoji="1" lang="ja-JP" altLang="en-US" dirty="0"/>
              <a:t>「三次元測定機の縦置き測定に時間がかかる」をテーマに決定しました★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2416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0" name="テキスト プレースホルダー 2"/>
          <p:cNvSpPr>
            <a:spLocks noGrp="1"/>
          </p:cNvSpPr>
          <p:nvPr>
            <p:ph type="body" sz="quarter" idx="18" hasCustomPrompt="1"/>
          </p:nvPr>
        </p:nvSpPr>
        <p:spPr>
          <a:xfrm>
            <a:off x="664616" y="2360932"/>
            <a:ext cx="10198316" cy="2088232"/>
          </a:xfrm>
          <a:prstGeom prst="rect">
            <a:avLst/>
          </a:prstGeom>
        </p:spPr>
        <p:txBody>
          <a:bodyPr lIns="0" tIns="0" rIns="0" bIns="0" anchor="ctr">
            <a:normAutofit/>
          </a:bodyPr>
          <a:lstStyle>
            <a:lvl1pPr marL="0" indent="0">
              <a:lnSpc>
                <a:spcPct val="100000"/>
              </a:lnSpc>
              <a:spcBef>
                <a:spcPts val="0"/>
              </a:spcBef>
              <a:buNone/>
              <a:defRPr sz="3200" b="1" baseline="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資料タイトル</a:t>
            </a:r>
            <a:r>
              <a:rPr kumimoji="1" lang="en-US" altLang="ja-JP" dirty="0"/>
              <a:t> </a:t>
            </a:r>
            <a:r>
              <a:rPr kumimoji="1" lang="ja-JP" altLang="en-US" dirty="0"/>
              <a:t>メイリオ</a:t>
            </a:r>
            <a:r>
              <a:rPr kumimoji="1" lang="en-US" altLang="ja-JP" dirty="0"/>
              <a:t>32pt</a:t>
            </a:r>
          </a:p>
        </p:txBody>
      </p:sp>
      <p:sp>
        <p:nvSpPr>
          <p:cNvPr id="8" name="テキスト プレースホルダー 2"/>
          <p:cNvSpPr>
            <a:spLocks noGrp="1"/>
          </p:cNvSpPr>
          <p:nvPr>
            <p:ph type="body" sz="quarter" idx="19" hasCustomPrompt="1"/>
          </p:nvPr>
        </p:nvSpPr>
        <p:spPr>
          <a:xfrm>
            <a:off x="664616" y="4732628"/>
            <a:ext cx="7829970" cy="1444729"/>
          </a:xfrm>
          <a:prstGeom prst="rect">
            <a:avLst/>
          </a:prstGeom>
        </p:spPr>
        <p:txBody>
          <a:bodyPr lIns="0" tIns="0" rIns="0" bIns="0" anchor="t">
            <a:normAutofit/>
          </a:bodyPr>
          <a:lstStyle>
            <a:lvl1pPr marL="85725" marR="0" indent="-85725"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100" b="1"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dirty="0"/>
              <a:t>署名 メイリオ</a:t>
            </a:r>
            <a:r>
              <a:rPr kumimoji="1" lang="en-US" altLang="ja-JP" dirty="0"/>
              <a:t>21pt</a:t>
            </a:r>
          </a:p>
        </p:txBody>
      </p:sp>
      <p:pic>
        <p:nvPicPr>
          <p:cNvPr id="3" name="図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4616" y="450000"/>
            <a:ext cx="2049712" cy="540000"/>
          </a:xfrm>
          <a:prstGeom prst="rect">
            <a:avLst/>
          </a:prstGeom>
        </p:spPr>
      </p:pic>
    </p:spTree>
    <p:extLst>
      <p:ext uri="{BB962C8B-B14F-4D97-AF65-F5344CB8AC3E}">
        <p14:creationId xmlns:p14="http://schemas.microsoft.com/office/powerpoint/2010/main" val="115995881"/>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テキスト ボックス 1"/>
          <p:cNvSpPr txBox="1"/>
          <p:nvPr userDrawn="1"/>
        </p:nvSpPr>
        <p:spPr>
          <a:xfrm>
            <a:off x="443077" y="306000"/>
            <a:ext cx="113028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solidFill>
                  <a:srgbClr val="000000"/>
                </a:solidFill>
                <a:latin typeface="メイリオ" panose="020B0604030504040204" pitchFamily="50" charset="-128"/>
                <a:ea typeface="メイリオ" panose="020B0604030504040204" pitchFamily="50" charset="-128"/>
              </a:rPr>
              <a:t>CONTENTS</a:t>
            </a:r>
            <a:endParaRPr kumimoji="1" lang="ja-JP" altLang="en-US" sz="2400" b="1" dirty="0">
              <a:solidFill>
                <a:srgbClr val="000000"/>
              </a:solidFill>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8D423200-9DDA-EB45-B4AE-06A422E698E1}"/>
              </a:ext>
            </a:extLst>
          </p:cNvPr>
          <p:cNvSpPr>
            <a:spLocks noGrp="1"/>
          </p:cNvSpPr>
          <p:nvPr>
            <p:ph type="body" sz="quarter" idx="18" hasCustomPrompt="1"/>
          </p:nvPr>
        </p:nvSpPr>
        <p:spPr>
          <a:xfrm>
            <a:off x="996842" y="1080000"/>
            <a:ext cx="10198316" cy="5004000"/>
          </a:xfrm>
          <a:prstGeom prst="rect">
            <a:avLst/>
          </a:prstGeom>
        </p:spPr>
        <p:txBody>
          <a:bodyPr>
            <a:normAutofit/>
          </a:bodyPr>
          <a:lstStyle>
            <a:lvl1pPr marL="0" indent="0">
              <a:lnSpc>
                <a:spcPct val="100000"/>
              </a:lnSpc>
              <a:spcBef>
                <a:spcPts val="0"/>
              </a:spcBef>
              <a:buNone/>
              <a:defRPr sz="2800" b="1" baseline="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en-US" altLang="ja-JP" dirty="0"/>
              <a:t>1</a:t>
            </a:r>
            <a:r>
              <a:rPr kumimoji="1" lang="ja-JP" altLang="en-US" dirty="0"/>
              <a:t>　項目タイトル</a:t>
            </a:r>
            <a:r>
              <a:rPr kumimoji="1" lang="en-US" altLang="ja-JP" dirty="0"/>
              <a:t> </a:t>
            </a:r>
            <a:r>
              <a:rPr kumimoji="1" lang="ja-JP" altLang="en-US" dirty="0"/>
              <a:t>メイリオ</a:t>
            </a:r>
            <a:r>
              <a:rPr kumimoji="1" lang="en-US" altLang="ja-JP" dirty="0"/>
              <a:t>28pt</a:t>
            </a:r>
          </a:p>
        </p:txBody>
      </p:sp>
      <p:sp>
        <p:nvSpPr>
          <p:cNvPr id="4" name="日付プレースホルダー 3"/>
          <p:cNvSpPr>
            <a:spLocks noGrp="1"/>
          </p:cNvSpPr>
          <p:nvPr>
            <p:ph type="dt" sz="half" idx="19"/>
          </p:nvPr>
        </p:nvSpPr>
        <p:spPr/>
        <p:txBody>
          <a:bodyPr/>
          <a:lstStyle/>
          <a:p>
            <a:fld id="{FCAFAC13-DB77-42F2-BE26-45BA5532FD50}" type="datetime4">
              <a:rPr lang="en-US" altLang="ja-JP" smtClean="0"/>
              <a:pPr/>
              <a:t>December 9, 2024</a:t>
            </a:fld>
            <a:endParaRPr lang="en-US" dirty="0"/>
          </a:p>
        </p:txBody>
      </p:sp>
    </p:spTree>
    <p:extLst>
      <p:ext uri="{BB962C8B-B14F-4D97-AF65-F5344CB8AC3E}">
        <p14:creationId xmlns:p14="http://schemas.microsoft.com/office/powerpoint/2010/main" val="29710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扉">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9" hasCustomPrompt="1"/>
          </p:nvPr>
        </p:nvSpPr>
        <p:spPr>
          <a:xfrm>
            <a:off x="442339" y="2303884"/>
            <a:ext cx="11307323" cy="2088232"/>
          </a:xfrm>
          <a:prstGeom prst="rect">
            <a:avLst/>
          </a:prstGeom>
        </p:spPr>
        <p:txBody>
          <a:bodyPr lIns="0" tIns="0" rIns="0" bIns="0" anchor="ctr">
            <a:normAutofit/>
          </a:bodyPr>
          <a:lstStyle>
            <a:lvl1pPr marL="0" indent="0" algn="ctr">
              <a:lnSpc>
                <a:spcPct val="100000"/>
              </a:lnSpc>
              <a:spcBef>
                <a:spcPts val="0"/>
              </a:spcBef>
              <a:buNone/>
              <a:defRPr sz="3600" b="1" baseline="0">
                <a:solidFill>
                  <a:schemeClr val="tx2"/>
                </a:solidFill>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項目タイトル</a:t>
            </a:r>
            <a:r>
              <a:rPr kumimoji="1" lang="en-US" altLang="ja-JP" dirty="0"/>
              <a:t> </a:t>
            </a:r>
            <a:r>
              <a:rPr kumimoji="1" lang="ja-JP" altLang="en-US" dirty="0"/>
              <a:t>メイリオ</a:t>
            </a:r>
            <a:r>
              <a:rPr kumimoji="1" lang="en-US" altLang="ja-JP" dirty="0"/>
              <a:t>36pt</a:t>
            </a:r>
          </a:p>
        </p:txBody>
      </p:sp>
      <p:sp>
        <p:nvSpPr>
          <p:cNvPr id="5" name="日付プレースホルダー 3"/>
          <p:cNvSpPr>
            <a:spLocks noGrp="1"/>
          </p:cNvSpPr>
          <p:nvPr>
            <p:ph type="dt" sz="half" idx="20"/>
          </p:nvPr>
        </p:nvSpPr>
        <p:spPr>
          <a:xfrm>
            <a:off x="6962400" y="6668516"/>
            <a:ext cx="2228850" cy="129789"/>
          </a:xfrm>
        </p:spPr>
        <p:txBody>
          <a:bodyPr/>
          <a:lstStyle/>
          <a:p>
            <a:fld id="{FCAFAC13-DB77-42F2-BE26-45BA5532FD50}" type="datetime4">
              <a:rPr lang="en-US" altLang="ja-JP" smtClean="0"/>
              <a:pPr/>
              <a:t>December 9, 2024</a:t>
            </a:fld>
            <a:endParaRPr lang="en-US" dirty="0"/>
          </a:p>
        </p:txBody>
      </p:sp>
    </p:spTree>
    <p:extLst>
      <p:ext uri="{BB962C8B-B14F-4D97-AF65-F5344CB8AC3E}">
        <p14:creationId xmlns:p14="http://schemas.microsoft.com/office/powerpoint/2010/main" val="44520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見出し1行">
    <p:spTree>
      <p:nvGrpSpPr>
        <p:cNvPr id="1" name=""/>
        <p:cNvGrpSpPr/>
        <p:nvPr/>
      </p:nvGrpSpPr>
      <p:grpSpPr>
        <a:xfrm>
          <a:off x="0" y="0"/>
          <a:ext cx="0" cy="0"/>
          <a:chOff x="0" y="0"/>
          <a:chExt cx="0" cy="0"/>
        </a:xfrm>
      </p:grpSpPr>
      <p:sp>
        <p:nvSpPr>
          <p:cNvPr id="5" name="テキスト プレースホルダー 2"/>
          <p:cNvSpPr>
            <a:spLocks noGrp="1"/>
          </p:cNvSpPr>
          <p:nvPr>
            <p:ph type="body" sz="quarter" idx="18" hasCustomPrompt="1"/>
          </p:nvPr>
        </p:nvSpPr>
        <p:spPr>
          <a:xfrm>
            <a:off x="443077" y="767396"/>
            <a:ext cx="11341555" cy="5637600"/>
          </a:xfrm>
          <a:prstGeom prst="rect">
            <a:avLst/>
          </a:prstGeom>
        </p:spPr>
        <p:txBody>
          <a:bodyPr/>
          <a:lstStyle>
            <a:lvl1pPr marL="0" indent="0">
              <a:spcBef>
                <a:spcPts val="0"/>
              </a:spcBef>
              <a:buNone/>
              <a:defRPr sz="21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spcBef>
                <a:spcPts val="500"/>
              </a:spcBef>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spcBef>
                <a:spcPts val="500"/>
              </a:spcBef>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spcBef>
                <a:spcPts val="500"/>
              </a:spcBef>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spcBef>
                <a:spcPts val="500"/>
              </a:spcBef>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本文</a:t>
            </a:r>
            <a:r>
              <a:rPr kumimoji="1" lang="en-US" altLang="ja-JP" dirty="0"/>
              <a:t> </a:t>
            </a:r>
            <a:r>
              <a:rPr kumimoji="1" lang="ja-JP" altLang="en-US" dirty="0"/>
              <a:t>メイリオ</a:t>
            </a:r>
            <a:r>
              <a:rPr kumimoji="1" lang="en-US" altLang="ja-JP" dirty="0"/>
              <a:t>21pt</a:t>
            </a:r>
            <a:endParaRPr kumimoji="1" lang="ja-JP" altLang="en-US" dirty="0"/>
          </a:p>
        </p:txBody>
      </p:sp>
      <p:sp>
        <p:nvSpPr>
          <p:cNvPr id="6" name="テキスト プレースホルダー 5"/>
          <p:cNvSpPr>
            <a:spLocks noGrp="1"/>
          </p:cNvSpPr>
          <p:nvPr>
            <p:ph type="body" sz="quarter" idx="20" hasCustomPrompt="1"/>
          </p:nvPr>
        </p:nvSpPr>
        <p:spPr>
          <a:xfrm>
            <a:off x="443077" y="273600"/>
            <a:ext cx="11341555" cy="351353"/>
          </a:xfrm>
          <a:prstGeom prst="rect">
            <a:avLst/>
          </a:prstGeom>
        </p:spPr>
        <p:txBody>
          <a:bodyPr/>
          <a:lstStyle>
            <a:lvl1pPr indent="0">
              <a:spcBef>
                <a:spcPts val="0"/>
              </a:spcBef>
              <a:defRPr sz="2400">
                <a:solidFill>
                  <a:schemeClr val="tx2"/>
                </a:solidFill>
              </a:defRPr>
            </a:lvl1pPr>
            <a:lvl2pPr>
              <a:defRPr sz="2400"/>
            </a:lvl2pPr>
            <a:lvl3pPr>
              <a:defRPr sz="2400"/>
            </a:lvl3pPr>
            <a:lvl4pPr>
              <a:defRPr sz="2400"/>
            </a:lvl4pPr>
            <a:lvl5pPr>
              <a:defRPr sz="2400"/>
            </a:lvl5pPr>
          </a:lstStyle>
          <a:p>
            <a:pPr lvl="0"/>
            <a:r>
              <a:rPr kumimoji="1" lang="ja-JP" altLang="en-US" dirty="0"/>
              <a:t>ページ見出し メイリオ</a:t>
            </a:r>
            <a:r>
              <a:rPr kumimoji="1" lang="en-US" altLang="ja-JP" dirty="0"/>
              <a:t>24pt</a:t>
            </a:r>
            <a:endParaRPr kumimoji="1" lang="ja-JP" altLang="en-US" dirty="0"/>
          </a:p>
        </p:txBody>
      </p:sp>
      <p:sp>
        <p:nvSpPr>
          <p:cNvPr id="8" name="日付プレースホルダー 3"/>
          <p:cNvSpPr>
            <a:spLocks noGrp="1"/>
          </p:cNvSpPr>
          <p:nvPr>
            <p:ph type="dt" sz="half" idx="19"/>
          </p:nvPr>
        </p:nvSpPr>
        <p:spPr>
          <a:xfrm>
            <a:off x="6962400" y="6668516"/>
            <a:ext cx="2228850" cy="129789"/>
          </a:xfrm>
        </p:spPr>
        <p:txBody>
          <a:bodyPr/>
          <a:lstStyle/>
          <a:p>
            <a:fld id="{FCAFAC13-DB77-42F2-BE26-45BA5532FD50}" type="datetime4">
              <a:rPr lang="en-US" altLang="ja-JP" smtClean="0"/>
              <a:pPr/>
              <a:t>December 9, 2024</a:t>
            </a:fld>
            <a:endParaRPr lang="en-US" dirty="0"/>
          </a:p>
        </p:txBody>
      </p:sp>
    </p:spTree>
    <p:extLst>
      <p:ext uri="{BB962C8B-B14F-4D97-AF65-F5344CB8AC3E}">
        <p14:creationId xmlns:p14="http://schemas.microsoft.com/office/powerpoint/2010/main" val="30643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見出し2行">
    <p:spTree>
      <p:nvGrpSpPr>
        <p:cNvPr id="1" name=""/>
        <p:cNvGrpSpPr/>
        <p:nvPr/>
      </p:nvGrpSpPr>
      <p:grpSpPr>
        <a:xfrm>
          <a:off x="0" y="0"/>
          <a:ext cx="0" cy="0"/>
          <a:chOff x="0" y="0"/>
          <a:chExt cx="0" cy="0"/>
        </a:xfrm>
      </p:grpSpPr>
      <p:sp>
        <p:nvSpPr>
          <p:cNvPr id="5" name="テキスト プレースホルダー 5"/>
          <p:cNvSpPr>
            <a:spLocks noGrp="1"/>
          </p:cNvSpPr>
          <p:nvPr>
            <p:ph type="body" sz="quarter" idx="20" hasCustomPrompt="1"/>
          </p:nvPr>
        </p:nvSpPr>
        <p:spPr>
          <a:xfrm>
            <a:off x="443077" y="273600"/>
            <a:ext cx="11341555" cy="77913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chemeClr val="tx2"/>
                </a:solidFill>
              </a:defRPr>
            </a:lvl1pPr>
            <a:lvl2pPr>
              <a:defRPr sz="2400"/>
            </a:lvl2pPr>
            <a:lvl3pPr>
              <a:defRPr sz="2400"/>
            </a:lvl3pPr>
            <a:lvl4pPr>
              <a:defRPr sz="2400"/>
            </a:lvl4pPr>
            <a:lvl5pPr>
              <a:defRPr sz="2400"/>
            </a:lvl5pPr>
          </a:lstStyle>
          <a:p>
            <a:pPr lvl="0"/>
            <a:r>
              <a:rPr kumimoji="1" lang="ja-JP" altLang="en-US" dirty="0"/>
              <a:t>ページ見出し </a:t>
            </a:r>
            <a:r>
              <a:rPr kumimoji="1" lang="en-US" altLang="ja-JP" dirty="0"/>
              <a:t>2</a:t>
            </a:r>
            <a:r>
              <a:rPr kumimoji="1" lang="ja-JP" altLang="en-US" dirty="0"/>
              <a:t>行 メイリオ</a:t>
            </a:r>
            <a:r>
              <a:rPr kumimoji="1" lang="en-US" altLang="ja-JP" dirty="0"/>
              <a:t>24pt</a:t>
            </a:r>
          </a:p>
        </p:txBody>
      </p:sp>
      <p:sp>
        <p:nvSpPr>
          <p:cNvPr id="8" name="テキスト プレースホルダー 2">
            <a:extLst>
              <a:ext uri="{FF2B5EF4-FFF2-40B4-BE49-F238E27FC236}">
                <a16:creationId xmlns:a16="http://schemas.microsoft.com/office/drawing/2014/main" id="{D36865C0-32FD-6041-BDCE-3C31AE2B383C}"/>
              </a:ext>
            </a:extLst>
          </p:cNvPr>
          <p:cNvSpPr>
            <a:spLocks noGrp="1"/>
          </p:cNvSpPr>
          <p:nvPr>
            <p:ph type="body" sz="quarter" idx="22" hasCustomPrompt="1"/>
          </p:nvPr>
        </p:nvSpPr>
        <p:spPr>
          <a:xfrm>
            <a:off x="443078" y="1232736"/>
            <a:ext cx="11341554" cy="5171664"/>
          </a:xfrm>
          <a:prstGeom prst="rect">
            <a:avLst/>
          </a:prstGeom>
        </p:spPr>
        <p:txBody>
          <a:bodyPr/>
          <a:lstStyle>
            <a:lvl1pPr marL="0" indent="0">
              <a:spcBef>
                <a:spcPts val="0"/>
              </a:spcBef>
              <a:buNone/>
              <a:defRPr sz="21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spcBef>
                <a:spcPts val="500"/>
              </a:spcBef>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spcBef>
                <a:spcPts val="500"/>
              </a:spcBef>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spcBef>
                <a:spcPts val="500"/>
              </a:spcBef>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spcBef>
                <a:spcPts val="500"/>
              </a:spcBef>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本文</a:t>
            </a:r>
            <a:r>
              <a:rPr kumimoji="1" lang="en-US" altLang="ja-JP" dirty="0"/>
              <a:t> </a:t>
            </a:r>
            <a:r>
              <a:rPr kumimoji="1" lang="ja-JP" altLang="en-US" dirty="0"/>
              <a:t>メイリオ</a:t>
            </a:r>
            <a:r>
              <a:rPr kumimoji="1" lang="en-US" altLang="ja-JP" dirty="0"/>
              <a:t>21pt</a:t>
            </a:r>
            <a:endParaRPr kumimoji="1" lang="ja-JP" altLang="en-US" dirty="0"/>
          </a:p>
        </p:txBody>
      </p:sp>
      <p:sp>
        <p:nvSpPr>
          <p:cNvPr id="6" name="日付プレースホルダー 3"/>
          <p:cNvSpPr>
            <a:spLocks noGrp="1"/>
          </p:cNvSpPr>
          <p:nvPr>
            <p:ph type="dt" sz="half" idx="19"/>
          </p:nvPr>
        </p:nvSpPr>
        <p:spPr>
          <a:xfrm>
            <a:off x="6962400" y="6668516"/>
            <a:ext cx="2228850" cy="129789"/>
          </a:xfrm>
        </p:spPr>
        <p:txBody>
          <a:bodyPr/>
          <a:lstStyle/>
          <a:p>
            <a:fld id="{FCAFAC13-DB77-42F2-BE26-45BA5532FD50}" type="datetime4">
              <a:rPr lang="en-US" altLang="ja-JP" smtClean="0"/>
              <a:pPr/>
              <a:t>December 9, 2024</a:t>
            </a:fld>
            <a:endParaRPr lang="en-US" dirty="0"/>
          </a:p>
        </p:txBody>
      </p:sp>
    </p:spTree>
    <p:extLst>
      <p:ext uri="{BB962C8B-B14F-4D97-AF65-F5344CB8AC3E}">
        <p14:creationId xmlns:p14="http://schemas.microsoft.com/office/powerpoint/2010/main" val="1217530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28"/>
            <a:ext cx="12192000" cy="6856945"/>
          </a:xfrm>
          <a:prstGeom prst="rect">
            <a:avLst/>
          </a:prstGeom>
        </p:spPr>
      </p:pic>
      <p:sp>
        <p:nvSpPr>
          <p:cNvPr id="4" name="日付プレースホルダー 3"/>
          <p:cNvSpPr>
            <a:spLocks noGrp="1"/>
          </p:cNvSpPr>
          <p:nvPr>
            <p:ph type="dt" sz="half" idx="2"/>
          </p:nvPr>
        </p:nvSpPr>
        <p:spPr>
          <a:xfrm>
            <a:off x="6971291" y="6671692"/>
            <a:ext cx="2743200" cy="129789"/>
          </a:xfrm>
          <a:prstGeom prst="rect">
            <a:avLst/>
          </a:prstGeom>
        </p:spPr>
        <p:txBody>
          <a:bodyPr vert="horz" lIns="91440" tIns="45720" rIns="91440" bIns="45720" rtlCol="0" anchor="ctr"/>
          <a:lstStyle>
            <a:lvl1pPr marL="0" algn="r" defTabSz="914400" rtl="0" eaLnBrk="1" latinLnBrk="0" hangingPunct="1">
              <a:defRPr kumimoji="1" lang="ja-JP" altLang="en-US" sz="750" kern="1200" baseline="0" smtClean="0">
                <a:solidFill>
                  <a:schemeClr val="bg1"/>
                </a:solidFill>
                <a:latin typeface="Segoe UI" panose="020B0502040204020203" pitchFamily="34" charset="0"/>
                <a:ea typeface="+mn-ea"/>
                <a:cs typeface="Segoe UI" panose="020B0502040204020203" pitchFamily="34" charset="0"/>
              </a:defRPr>
            </a:lvl1pPr>
          </a:lstStyle>
          <a:p>
            <a:fld id="{38048142-30D0-4CE7-8BCD-F4E325399CED}" type="datetime1">
              <a:rPr lang="ja-JP" altLang="en-US" smtClean="0"/>
              <a:t>2024/12/9</a:t>
            </a:fld>
            <a:endParaRPr lang="en-US" dirty="0"/>
          </a:p>
        </p:txBody>
      </p:sp>
      <p:sp>
        <p:nvSpPr>
          <p:cNvPr id="45" name="正方形/長方形 44">
            <a:extLst>
              <a:ext uri="{FF2B5EF4-FFF2-40B4-BE49-F238E27FC236}">
                <a16:creationId xmlns:a16="http://schemas.microsoft.com/office/drawing/2014/main" id="{F4AC7A4D-6E21-7A4C-A961-5DA83D8F01AE}"/>
              </a:ext>
            </a:extLst>
          </p:cNvPr>
          <p:cNvSpPr/>
          <p:nvPr userDrawn="1"/>
        </p:nvSpPr>
        <p:spPr>
          <a:xfrm>
            <a:off x="-1085090" y="527"/>
            <a:ext cx="542545" cy="289920"/>
          </a:xfrm>
          <a:prstGeom prst="rect">
            <a:avLst/>
          </a:prstGeom>
          <a:solidFill>
            <a:srgbClr val="001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bg1">
                  <a:lumMod val="95000"/>
                </a:schemeClr>
              </a:solidFill>
              <a:effectLst/>
              <a:uLnTx/>
              <a:uFillTx/>
              <a:latin typeface="Segoe UI" panose="020B0502040204020203" pitchFamily="34" charset="0"/>
              <a:ea typeface="+mn-ea"/>
              <a:cs typeface="Segoe UI" panose="020B0502040204020203" pitchFamily="34" charset="0"/>
            </a:endParaRPr>
          </a:p>
        </p:txBody>
      </p:sp>
      <p:sp>
        <p:nvSpPr>
          <p:cNvPr id="46" name="正方形/長方形 45">
            <a:extLst>
              <a:ext uri="{FF2B5EF4-FFF2-40B4-BE49-F238E27FC236}">
                <a16:creationId xmlns:a16="http://schemas.microsoft.com/office/drawing/2014/main" id="{F4AC7A4D-6E21-7A4C-A961-5DA83D8F01AE}"/>
              </a:ext>
            </a:extLst>
          </p:cNvPr>
          <p:cNvSpPr/>
          <p:nvPr userDrawn="1"/>
        </p:nvSpPr>
        <p:spPr>
          <a:xfrm>
            <a:off x="-2561931" y="52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100%</a:t>
            </a: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G26 B114</a:t>
            </a:r>
          </a:p>
        </p:txBody>
      </p:sp>
      <p:sp>
        <p:nvSpPr>
          <p:cNvPr id="47" name="正方形/長方形 46">
            <a:extLst>
              <a:ext uri="{FF2B5EF4-FFF2-40B4-BE49-F238E27FC236}">
                <a16:creationId xmlns:a16="http://schemas.microsoft.com/office/drawing/2014/main" id="{726849EE-6865-1F4E-B2B0-B61D15B6EC0D}"/>
              </a:ext>
            </a:extLst>
          </p:cNvPr>
          <p:cNvSpPr/>
          <p:nvPr userDrawn="1"/>
        </p:nvSpPr>
        <p:spPr>
          <a:xfrm>
            <a:off x="-1085090" y="549207"/>
            <a:ext cx="542545" cy="289920"/>
          </a:xfrm>
          <a:prstGeom prst="rect">
            <a:avLst/>
          </a:prstGeom>
          <a:solidFill>
            <a:srgbClr val="405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48" name="正方形/長方形 47">
            <a:extLst>
              <a:ext uri="{FF2B5EF4-FFF2-40B4-BE49-F238E27FC236}">
                <a16:creationId xmlns:a16="http://schemas.microsoft.com/office/drawing/2014/main" id="{F4AC7A4D-6E21-7A4C-A961-5DA83D8F01AE}"/>
              </a:ext>
            </a:extLst>
          </p:cNvPr>
          <p:cNvSpPr/>
          <p:nvPr userDrawn="1"/>
        </p:nvSpPr>
        <p:spPr>
          <a:xfrm>
            <a:off x="-2561931" y="54920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75%</a:t>
            </a: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R64 G83 B149</a:t>
            </a:r>
          </a:p>
        </p:txBody>
      </p:sp>
      <p:sp>
        <p:nvSpPr>
          <p:cNvPr id="49" name="正方形/長方形 48">
            <a:extLst>
              <a:ext uri="{FF2B5EF4-FFF2-40B4-BE49-F238E27FC236}">
                <a16:creationId xmlns:a16="http://schemas.microsoft.com/office/drawing/2014/main" id="{48C117A6-C546-0C42-99EF-0376AB21CB8A}"/>
              </a:ext>
            </a:extLst>
          </p:cNvPr>
          <p:cNvSpPr/>
          <p:nvPr userDrawn="1"/>
        </p:nvSpPr>
        <p:spPr>
          <a:xfrm>
            <a:off x="-1085090" y="1097887"/>
            <a:ext cx="542545" cy="289920"/>
          </a:xfrm>
          <a:prstGeom prst="rect">
            <a:avLst/>
          </a:prstGeom>
          <a:solidFill>
            <a:srgbClr val="808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0" name="正方形/長方形 49">
            <a:extLst>
              <a:ext uri="{FF2B5EF4-FFF2-40B4-BE49-F238E27FC236}">
                <a16:creationId xmlns:a16="http://schemas.microsoft.com/office/drawing/2014/main" id="{F4AC7A4D-6E21-7A4C-A961-5DA83D8F01AE}"/>
              </a:ext>
            </a:extLst>
          </p:cNvPr>
          <p:cNvSpPr/>
          <p:nvPr userDrawn="1"/>
        </p:nvSpPr>
        <p:spPr>
          <a:xfrm>
            <a:off x="-2561931" y="109788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50%</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R128 G140 B184</a:t>
            </a:r>
          </a:p>
        </p:txBody>
      </p:sp>
      <p:sp>
        <p:nvSpPr>
          <p:cNvPr id="51" name="正方形/長方形 50">
            <a:extLst>
              <a:ext uri="{FF2B5EF4-FFF2-40B4-BE49-F238E27FC236}">
                <a16:creationId xmlns:a16="http://schemas.microsoft.com/office/drawing/2014/main" id="{DC31C3B1-5ED5-CC45-8D42-9AC157BF190D}"/>
              </a:ext>
            </a:extLst>
          </p:cNvPr>
          <p:cNvSpPr/>
          <p:nvPr userDrawn="1"/>
        </p:nvSpPr>
        <p:spPr>
          <a:xfrm>
            <a:off x="-1085090" y="1646567"/>
            <a:ext cx="542545" cy="289920"/>
          </a:xfrm>
          <a:prstGeom prst="rect">
            <a:avLst/>
          </a:prstGeom>
          <a:solidFill>
            <a:srgbClr val="BF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52" name="正方形/長方形 51">
            <a:extLst>
              <a:ext uri="{FF2B5EF4-FFF2-40B4-BE49-F238E27FC236}">
                <a16:creationId xmlns:a16="http://schemas.microsoft.com/office/drawing/2014/main" id="{F4AC7A4D-6E21-7A4C-A961-5DA83D8F01AE}"/>
              </a:ext>
            </a:extLst>
          </p:cNvPr>
          <p:cNvSpPr/>
          <p:nvPr userDrawn="1"/>
        </p:nvSpPr>
        <p:spPr>
          <a:xfrm>
            <a:off x="-2561931" y="164656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R191 G198 B220</a:t>
            </a:r>
          </a:p>
        </p:txBody>
      </p:sp>
      <p:sp>
        <p:nvSpPr>
          <p:cNvPr id="53" name="正方形/長方形 52">
            <a:extLst>
              <a:ext uri="{FF2B5EF4-FFF2-40B4-BE49-F238E27FC236}">
                <a16:creationId xmlns:a16="http://schemas.microsoft.com/office/drawing/2014/main" id="{ACA1EDBB-4DB2-E24D-83B0-24E929FD55CA}"/>
              </a:ext>
            </a:extLst>
          </p:cNvPr>
          <p:cNvSpPr/>
          <p:nvPr userDrawn="1"/>
        </p:nvSpPr>
        <p:spPr>
          <a:xfrm>
            <a:off x="-1085090" y="3861363"/>
            <a:ext cx="542545" cy="289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4" name="正方形/長方形 53">
            <a:extLst>
              <a:ext uri="{FF2B5EF4-FFF2-40B4-BE49-F238E27FC236}">
                <a16:creationId xmlns:a16="http://schemas.microsoft.com/office/drawing/2014/main" id="{F4AC7A4D-6E21-7A4C-A961-5DA83D8F01AE}"/>
              </a:ext>
            </a:extLst>
          </p:cNvPr>
          <p:cNvSpPr/>
          <p:nvPr userDrawn="1"/>
        </p:nvSpPr>
        <p:spPr>
          <a:xfrm>
            <a:off x="-2610860" y="3861363"/>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ブラック</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G0 B0</a:t>
            </a:r>
          </a:p>
        </p:txBody>
      </p:sp>
      <p:sp>
        <p:nvSpPr>
          <p:cNvPr id="55" name="正方形/長方形 54">
            <a:extLst>
              <a:ext uri="{FF2B5EF4-FFF2-40B4-BE49-F238E27FC236}">
                <a16:creationId xmlns:a16="http://schemas.microsoft.com/office/drawing/2014/main" id="{F4AC7A4D-6E21-7A4C-A961-5DA83D8F01AE}"/>
              </a:ext>
            </a:extLst>
          </p:cNvPr>
          <p:cNvSpPr/>
          <p:nvPr userDrawn="1"/>
        </p:nvSpPr>
        <p:spPr>
          <a:xfrm>
            <a:off x="-2552004" y="3308012"/>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R51 G51 B51</a:t>
            </a:r>
          </a:p>
        </p:txBody>
      </p:sp>
      <p:sp>
        <p:nvSpPr>
          <p:cNvPr id="56" name="正方形/長方形 55">
            <a:extLst>
              <a:ext uri="{FF2B5EF4-FFF2-40B4-BE49-F238E27FC236}">
                <a16:creationId xmlns:a16="http://schemas.microsoft.com/office/drawing/2014/main" id="{ACA1EDBB-4DB2-E24D-83B0-24E929FD55CA}"/>
              </a:ext>
            </a:extLst>
          </p:cNvPr>
          <p:cNvSpPr/>
          <p:nvPr userDrawn="1"/>
        </p:nvSpPr>
        <p:spPr>
          <a:xfrm>
            <a:off x="-1085090" y="3308012"/>
            <a:ext cx="542545" cy="28992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7" name="正方形/長方形 56">
            <a:extLst>
              <a:ext uri="{FF2B5EF4-FFF2-40B4-BE49-F238E27FC236}">
                <a16:creationId xmlns:a16="http://schemas.microsoft.com/office/drawing/2014/main" id="{E40500AD-14E2-CB4D-9452-050B16BFCA22}"/>
              </a:ext>
            </a:extLst>
          </p:cNvPr>
          <p:cNvSpPr/>
          <p:nvPr userDrawn="1"/>
        </p:nvSpPr>
        <p:spPr>
          <a:xfrm>
            <a:off x="-1085090" y="2201310"/>
            <a:ext cx="542545" cy="289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58" name="正方形/長方形 57">
            <a:extLst>
              <a:ext uri="{FF2B5EF4-FFF2-40B4-BE49-F238E27FC236}">
                <a16:creationId xmlns:a16="http://schemas.microsoft.com/office/drawing/2014/main" id="{F4AC7A4D-6E21-7A4C-A961-5DA83D8F01AE}"/>
              </a:ext>
            </a:extLst>
          </p:cNvPr>
          <p:cNvSpPr/>
          <p:nvPr userDrawn="1"/>
        </p:nvSpPr>
        <p:spPr>
          <a:xfrm>
            <a:off x="-2610859" y="2201310"/>
            <a:ext cx="1584626"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ブルー</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G140 B210</a:t>
            </a:r>
          </a:p>
        </p:txBody>
      </p:sp>
      <p:sp>
        <p:nvSpPr>
          <p:cNvPr id="59" name="正方形/長方形 58">
            <a:extLst>
              <a:ext uri="{FF2B5EF4-FFF2-40B4-BE49-F238E27FC236}">
                <a16:creationId xmlns:a16="http://schemas.microsoft.com/office/drawing/2014/main" id="{E40500AD-14E2-CB4D-9452-050B16BFCA22}"/>
              </a:ext>
            </a:extLst>
          </p:cNvPr>
          <p:cNvSpPr/>
          <p:nvPr userDrawn="1"/>
        </p:nvSpPr>
        <p:spPr>
          <a:xfrm>
            <a:off x="-1085090" y="2754661"/>
            <a:ext cx="542545" cy="289920"/>
          </a:xfrm>
          <a:prstGeom prst="rect">
            <a:avLst/>
          </a:prstGeom>
          <a:solidFill>
            <a:srgbClr val="FA0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60" name="正方形/長方形 59">
            <a:extLst>
              <a:ext uri="{FF2B5EF4-FFF2-40B4-BE49-F238E27FC236}">
                <a16:creationId xmlns:a16="http://schemas.microsoft.com/office/drawing/2014/main" id="{F4AC7A4D-6E21-7A4C-A961-5DA83D8F01AE}"/>
              </a:ext>
            </a:extLst>
          </p:cNvPr>
          <p:cNvSpPr/>
          <p:nvPr userDrawn="1"/>
        </p:nvSpPr>
        <p:spPr>
          <a:xfrm>
            <a:off x="-2610859" y="2754661"/>
            <a:ext cx="1584626"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レッド</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R250 G10 B60</a:t>
            </a:r>
          </a:p>
        </p:txBody>
      </p:sp>
      <p:sp>
        <p:nvSpPr>
          <p:cNvPr id="20" name="コンテンツ プレースホルダー 6">
            <a:extLst>
              <a:ext uri="{FF2B5EF4-FFF2-40B4-BE49-F238E27FC236}">
                <a16:creationId xmlns:a16="http://schemas.microsoft.com/office/drawing/2014/main" id="{3B2F5581-4034-DA46-842F-58D9CD0C1C39}"/>
              </a:ext>
            </a:extLst>
          </p:cNvPr>
          <p:cNvSpPr txBox="1">
            <a:spLocks/>
          </p:cNvSpPr>
          <p:nvPr userDrawn="1"/>
        </p:nvSpPr>
        <p:spPr>
          <a:xfrm>
            <a:off x="8019692" y="6681600"/>
            <a:ext cx="3987692" cy="108000"/>
          </a:xfrm>
          <a:prstGeom prst="rect">
            <a:avLst/>
          </a:prstGeom>
        </p:spPr>
        <p:txBody>
          <a:bodyPr lIns="0" tIns="0" rIns="0" bIns="0" anchor="ct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kumimoji="1" sz="1100"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defRPr/>
            </a:pPr>
            <a:r>
              <a:rPr lang="en-US" altLang="ja-JP" sz="750" dirty="0">
                <a:solidFill>
                  <a:schemeClr val="bg1"/>
                </a:solidFill>
                <a:latin typeface="Segoe UI" panose="020B0502040204020203" pitchFamily="34" charset="0"/>
                <a:cs typeface="Segoe UI" panose="020B0502040204020203" pitchFamily="34" charset="0"/>
              </a:rPr>
              <a:t> / © AISIN CORPORATION All Rights Reserved.</a:t>
            </a:r>
            <a:endParaRPr lang="ja-JP" altLang="en-US" sz="75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4205813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hf hdr="0" ftr="0"/>
  <p:txStyles>
    <p:titleStyle>
      <a:lvl1pPr algn="l" defTabSz="914400" rtl="0" eaLnBrk="1" latinLnBrk="0" hangingPunct="1">
        <a:spcBef>
          <a:spcPct val="0"/>
        </a:spcBef>
        <a:buNone/>
        <a:defRPr kumimoji="1" sz="2000" b="1" kern="1200" baseline="0">
          <a:solidFill>
            <a:srgbClr val="323C99"/>
          </a:solidFill>
          <a:latin typeface="メイリオ" panose="020B0604030504040204" pitchFamily="50" charset="-128"/>
          <a:ea typeface="メイリオ" panose="020B0604030504040204" pitchFamily="50" charset="-128"/>
          <a:cs typeface="+mj-cs"/>
        </a:defRPr>
      </a:lvl1pPr>
    </p:titleStyle>
    <p:body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600" b="1" kern="1200" baseline="0">
          <a:solidFill>
            <a:srgbClr val="333333"/>
          </a:solidFill>
          <a:latin typeface="メイリオ" panose="020B0604030504040204" pitchFamily="50" charset="-128"/>
          <a:ea typeface="メイリオ" panose="020B0604030504040204" pitchFamily="50" charset="-128"/>
          <a:cs typeface="+mn-cs"/>
        </a:defRPr>
      </a:lvl1pPr>
      <a:lvl2pPr marL="360000" indent="-144000" algn="l" defTabSz="914400" rtl="0" eaLnBrk="1" latinLnBrk="0" hangingPunct="1">
        <a:lnSpc>
          <a:spcPct val="100000"/>
        </a:lnSpc>
        <a:spcBef>
          <a:spcPts val="600"/>
        </a:spcBef>
        <a:spcAft>
          <a:spcPts val="0"/>
        </a:spcAft>
        <a:buFont typeface="Arial" panose="020B0604020202020204" pitchFamily="34" charset="0"/>
        <a:buChar char="–"/>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indent="-144000" algn="l" defTabSz="914400" rtl="0" eaLnBrk="1" latinLnBrk="0" hangingPunct="1">
        <a:lnSpc>
          <a:spcPct val="100000"/>
        </a:lnSpc>
        <a:spcBef>
          <a:spcPts val="600"/>
        </a:spcBef>
        <a:spcAft>
          <a:spcPts val="0"/>
        </a:spcAft>
        <a:buFont typeface="Arial" panose="020B0604020202020204" pitchFamily="34" charset="0"/>
        <a:buChar char="•"/>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1080000" indent="-144000" algn="l" defTabSz="914400" rtl="0" eaLnBrk="1" latinLnBrk="0" hangingPunct="1">
        <a:lnSpc>
          <a:spcPct val="100000"/>
        </a:lnSpc>
        <a:spcBef>
          <a:spcPts val="600"/>
        </a:spcBef>
        <a:spcAft>
          <a:spcPts val="0"/>
        </a:spcAft>
        <a:buFont typeface="Arial" panose="020B0604020202020204" pitchFamily="34" charset="0"/>
        <a:buChar char="–"/>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indent="-144000" algn="l" defTabSz="914400" rtl="0" eaLnBrk="1" latinLnBrk="0" hangingPunct="1">
        <a:lnSpc>
          <a:spcPct val="100000"/>
        </a:lnSpc>
        <a:spcBef>
          <a:spcPts val="600"/>
        </a:spcBef>
        <a:spcAft>
          <a:spcPts val="0"/>
        </a:spcAft>
        <a:buFont typeface="Arial" panose="020B0604020202020204" pitchFamily="34" charset="0"/>
        <a:buChar char="»"/>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96818"/>
            <a:ext cx="12192000" cy="261182"/>
          </a:xfrm>
          <a:prstGeom prst="rect">
            <a:avLst/>
          </a:prstGeom>
        </p:spPr>
      </p:pic>
      <p:sp>
        <p:nvSpPr>
          <p:cNvPr id="23" name="日付プレースホルダー 3"/>
          <p:cNvSpPr>
            <a:spLocks noGrp="1"/>
          </p:cNvSpPr>
          <p:nvPr>
            <p:ph type="dt" sz="half" idx="2"/>
          </p:nvPr>
        </p:nvSpPr>
        <p:spPr>
          <a:xfrm>
            <a:off x="6962400" y="6668516"/>
            <a:ext cx="2228850" cy="129789"/>
          </a:xfrm>
          <a:prstGeom prst="rect">
            <a:avLst/>
          </a:prstGeom>
        </p:spPr>
        <p:txBody>
          <a:bodyPr vert="horz" lIns="91440" tIns="45720" rIns="91440" bIns="45720" rtlCol="0" anchor="ctr"/>
          <a:lstStyle>
            <a:lvl1pPr marL="0" algn="r" defTabSz="914400" rtl="0" eaLnBrk="1" latinLnBrk="0" hangingPunct="1">
              <a:defRPr kumimoji="1" lang="ja-JP" altLang="en-US" sz="850" kern="1200" baseline="0" smtClean="0">
                <a:solidFill>
                  <a:schemeClr val="bg1"/>
                </a:solidFill>
                <a:latin typeface="Segoe UI" panose="020B0502040204020203" pitchFamily="34" charset="0"/>
                <a:ea typeface="+mn-ea"/>
                <a:cs typeface="Segoe UI" panose="020B0502040204020203" pitchFamily="34" charset="0"/>
              </a:defRPr>
            </a:lvl1pPr>
          </a:lstStyle>
          <a:p>
            <a:fld id="{FCAFAC13-DB77-42F2-BE26-45BA5532FD50}" type="datetime4">
              <a:rPr lang="en-US" altLang="ja-JP" smtClean="0"/>
              <a:pPr/>
              <a:t>December 9, 2024</a:t>
            </a:fld>
            <a:endParaRPr lang="en-US" dirty="0"/>
          </a:p>
        </p:txBody>
      </p:sp>
      <p:sp>
        <p:nvSpPr>
          <p:cNvPr id="24" name="コンテンツ プレースホルダー 6">
            <a:extLst>
              <a:ext uri="{FF2B5EF4-FFF2-40B4-BE49-F238E27FC236}">
                <a16:creationId xmlns:a16="http://schemas.microsoft.com/office/drawing/2014/main" id="{3B2F5581-4034-DA46-842F-58D9CD0C1C39}"/>
              </a:ext>
            </a:extLst>
          </p:cNvPr>
          <p:cNvSpPr txBox="1">
            <a:spLocks/>
          </p:cNvSpPr>
          <p:nvPr userDrawn="1"/>
        </p:nvSpPr>
        <p:spPr>
          <a:xfrm>
            <a:off x="8092800" y="6681600"/>
            <a:ext cx="3240000" cy="108000"/>
          </a:xfrm>
          <a:prstGeom prst="rect">
            <a:avLst/>
          </a:prstGeom>
        </p:spPr>
        <p:txBody>
          <a:bodyPr lIns="0" tIns="0" rIns="0" bIns="0" anchor="ct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kumimoji="1" sz="1100"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defRPr/>
            </a:pPr>
            <a:r>
              <a:rPr lang="en-US" altLang="ja-JP" sz="850" dirty="0">
                <a:solidFill>
                  <a:schemeClr val="bg1"/>
                </a:solidFill>
                <a:latin typeface="Segoe UI" panose="020B0502040204020203" pitchFamily="34" charset="0"/>
                <a:cs typeface="Segoe UI" panose="020B0502040204020203" pitchFamily="34" charset="0"/>
              </a:rPr>
              <a:t>/ © AISIN CORPORATION All Rights Reserved.</a:t>
            </a:r>
            <a:endParaRPr lang="ja-JP" altLang="en-US" sz="850" dirty="0">
              <a:solidFill>
                <a:schemeClr val="bg1"/>
              </a:solidFill>
              <a:latin typeface="Segoe UI" panose="020B0502040204020203" pitchFamily="34" charset="0"/>
              <a:cs typeface="Segoe UI" panose="020B0502040204020203" pitchFamily="34" charset="0"/>
            </a:endParaRPr>
          </a:p>
        </p:txBody>
      </p:sp>
      <p:sp>
        <p:nvSpPr>
          <p:cNvPr id="25" name="スライド番号プレースホルダー 1"/>
          <p:cNvSpPr txBox="1">
            <a:spLocks/>
          </p:cNvSpPr>
          <p:nvPr userDrawn="1"/>
        </p:nvSpPr>
        <p:spPr>
          <a:xfrm>
            <a:off x="11131200" y="6645303"/>
            <a:ext cx="809560" cy="173936"/>
          </a:xfrm>
          <a:prstGeom prst="rect">
            <a:avLst/>
          </a:prstGeom>
        </p:spPr>
        <p:txBody>
          <a:bodyPr vert="horz" lIns="91440" tIns="45720" rIns="91440" bIns="45720" rtlCol="0" anchor="ctr"/>
          <a:lstStyle>
            <a:defPPr>
              <a:defRPr lang="ja-JP"/>
            </a:defPPr>
            <a:lvl1pPr marL="0" algn="r" defTabSz="914400" rtl="0" eaLnBrk="1" latinLnBrk="0" hangingPunct="1">
              <a:defRPr kumimoji="1" lang="ja-JP" altLang="en-US" sz="1300" kern="1200" smtClean="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9ED8002-315A-4F99-B394-092101E2DCBD}" type="slidenum">
              <a:rPr lang="en-US" altLang="ja-JP" smtClean="0"/>
              <a:pPr/>
              <a:t>‹#›</a:t>
            </a:fld>
            <a:r>
              <a:rPr lang="en-US" altLang="ja-JP" dirty="0"/>
              <a:t>/*0</a:t>
            </a:r>
            <a:endParaRPr lang="en-US" dirty="0"/>
          </a:p>
        </p:txBody>
      </p:sp>
      <p:sp>
        <p:nvSpPr>
          <p:cNvPr id="67" name="正方形/長方形 66">
            <a:extLst>
              <a:ext uri="{FF2B5EF4-FFF2-40B4-BE49-F238E27FC236}">
                <a16:creationId xmlns:a16="http://schemas.microsoft.com/office/drawing/2014/main" id="{F4AC7A4D-6E21-7A4C-A961-5DA83D8F01AE}"/>
              </a:ext>
            </a:extLst>
          </p:cNvPr>
          <p:cNvSpPr/>
          <p:nvPr userDrawn="1"/>
        </p:nvSpPr>
        <p:spPr>
          <a:xfrm>
            <a:off x="-751216" y="527"/>
            <a:ext cx="375608" cy="289920"/>
          </a:xfrm>
          <a:prstGeom prst="rect">
            <a:avLst/>
          </a:prstGeom>
          <a:solidFill>
            <a:srgbClr val="001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831" b="0" i="0" u="none" strike="noStrike" kern="1200" cap="none" spc="0" normalizeH="0" baseline="0" noProof="0">
              <a:ln>
                <a:noFill/>
              </a:ln>
              <a:solidFill>
                <a:schemeClr val="bg1">
                  <a:lumMod val="95000"/>
                </a:schemeClr>
              </a:solidFill>
              <a:effectLst/>
              <a:uLnTx/>
              <a:uFillTx/>
              <a:latin typeface="Segoe UI" panose="020B0502040204020203" pitchFamily="34" charset="0"/>
              <a:ea typeface="+mn-ea"/>
              <a:cs typeface="Segoe UI" panose="020B0502040204020203" pitchFamily="34" charset="0"/>
            </a:endParaRPr>
          </a:p>
        </p:txBody>
      </p:sp>
      <p:sp>
        <p:nvSpPr>
          <p:cNvPr id="68" name="正方形/長方形 67">
            <a:extLst>
              <a:ext uri="{FF2B5EF4-FFF2-40B4-BE49-F238E27FC236}">
                <a16:creationId xmlns:a16="http://schemas.microsoft.com/office/drawing/2014/main" id="{F4AC7A4D-6E21-7A4C-A961-5DA83D8F01AE}"/>
              </a:ext>
            </a:extLst>
          </p:cNvPr>
          <p:cNvSpPr/>
          <p:nvPr userDrawn="1"/>
        </p:nvSpPr>
        <p:spPr>
          <a:xfrm>
            <a:off x="-1766771" y="527"/>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100%</a:t>
            </a: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R0 G26 B114</a:t>
            </a:r>
          </a:p>
        </p:txBody>
      </p:sp>
      <p:sp>
        <p:nvSpPr>
          <p:cNvPr id="69" name="正方形/長方形 68">
            <a:extLst>
              <a:ext uri="{FF2B5EF4-FFF2-40B4-BE49-F238E27FC236}">
                <a16:creationId xmlns:a16="http://schemas.microsoft.com/office/drawing/2014/main" id="{726849EE-6865-1F4E-B2B0-B61D15B6EC0D}"/>
              </a:ext>
            </a:extLst>
          </p:cNvPr>
          <p:cNvSpPr/>
          <p:nvPr userDrawn="1"/>
        </p:nvSpPr>
        <p:spPr>
          <a:xfrm>
            <a:off x="-751216" y="546705"/>
            <a:ext cx="375608" cy="289920"/>
          </a:xfrm>
          <a:prstGeom prst="rect">
            <a:avLst/>
          </a:prstGeom>
          <a:solidFill>
            <a:srgbClr val="405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0" name="正方形/長方形 69">
            <a:extLst>
              <a:ext uri="{FF2B5EF4-FFF2-40B4-BE49-F238E27FC236}">
                <a16:creationId xmlns:a16="http://schemas.microsoft.com/office/drawing/2014/main" id="{F4AC7A4D-6E21-7A4C-A961-5DA83D8F01AE}"/>
              </a:ext>
            </a:extLst>
          </p:cNvPr>
          <p:cNvSpPr/>
          <p:nvPr userDrawn="1"/>
        </p:nvSpPr>
        <p:spPr>
          <a:xfrm>
            <a:off x="-1766771" y="546705"/>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75%</a:t>
            </a: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R64 G83 B149</a:t>
            </a:r>
          </a:p>
        </p:txBody>
      </p:sp>
      <p:sp>
        <p:nvSpPr>
          <p:cNvPr id="71" name="正方形/長方形 70">
            <a:extLst>
              <a:ext uri="{FF2B5EF4-FFF2-40B4-BE49-F238E27FC236}">
                <a16:creationId xmlns:a16="http://schemas.microsoft.com/office/drawing/2014/main" id="{48C117A6-C546-0C42-99EF-0376AB21CB8A}"/>
              </a:ext>
            </a:extLst>
          </p:cNvPr>
          <p:cNvSpPr/>
          <p:nvPr userDrawn="1"/>
        </p:nvSpPr>
        <p:spPr>
          <a:xfrm>
            <a:off x="-751216" y="1092883"/>
            <a:ext cx="375608" cy="289920"/>
          </a:xfrm>
          <a:prstGeom prst="rect">
            <a:avLst/>
          </a:prstGeom>
          <a:solidFill>
            <a:srgbClr val="808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2" name="正方形/長方形 71">
            <a:extLst>
              <a:ext uri="{FF2B5EF4-FFF2-40B4-BE49-F238E27FC236}">
                <a16:creationId xmlns:a16="http://schemas.microsoft.com/office/drawing/2014/main" id="{F4AC7A4D-6E21-7A4C-A961-5DA83D8F01AE}"/>
              </a:ext>
            </a:extLst>
          </p:cNvPr>
          <p:cNvSpPr/>
          <p:nvPr userDrawn="1"/>
        </p:nvSpPr>
        <p:spPr>
          <a:xfrm>
            <a:off x="-1766771" y="1092883"/>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50%</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R128 G140 B184</a:t>
            </a:r>
          </a:p>
        </p:txBody>
      </p:sp>
      <p:sp>
        <p:nvSpPr>
          <p:cNvPr id="73" name="正方形/長方形 72">
            <a:extLst>
              <a:ext uri="{FF2B5EF4-FFF2-40B4-BE49-F238E27FC236}">
                <a16:creationId xmlns:a16="http://schemas.microsoft.com/office/drawing/2014/main" id="{DC31C3B1-5ED5-CC45-8D42-9AC157BF190D}"/>
              </a:ext>
            </a:extLst>
          </p:cNvPr>
          <p:cNvSpPr/>
          <p:nvPr userDrawn="1"/>
        </p:nvSpPr>
        <p:spPr>
          <a:xfrm>
            <a:off x="-751216" y="1639061"/>
            <a:ext cx="375608" cy="289920"/>
          </a:xfrm>
          <a:prstGeom prst="rect">
            <a:avLst/>
          </a:prstGeom>
          <a:solidFill>
            <a:srgbClr val="BF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74" name="正方形/長方形 73">
            <a:extLst>
              <a:ext uri="{FF2B5EF4-FFF2-40B4-BE49-F238E27FC236}">
                <a16:creationId xmlns:a16="http://schemas.microsoft.com/office/drawing/2014/main" id="{F4AC7A4D-6E21-7A4C-A961-5DA83D8F01AE}"/>
              </a:ext>
            </a:extLst>
          </p:cNvPr>
          <p:cNvSpPr/>
          <p:nvPr userDrawn="1"/>
        </p:nvSpPr>
        <p:spPr>
          <a:xfrm>
            <a:off x="-1766771" y="1639061"/>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25%</a:t>
            </a:r>
          </a:p>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R191 G198 B220</a:t>
            </a:r>
          </a:p>
        </p:txBody>
      </p:sp>
      <p:sp>
        <p:nvSpPr>
          <p:cNvPr id="75" name="正方形/長方形 74">
            <a:extLst>
              <a:ext uri="{FF2B5EF4-FFF2-40B4-BE49-F238E27FC236}">
                <a16:creationId xmlns:a16="http://schemas.microsoft.com/office/drawing/2014/main" id="{ACA1EDBB-4DB2-E24D-83B0-24E929FD55CA}"/>
              </a:ext>
            </a:extLst>
          </p:cNvPr>
          <p:cNvSpPr/>
          <p:nvPr userDrawn="1"/>
        </p:nvSpPr>
        <p:spPr>
          <a:xfrm>
            <a:off x="-751216" y="4369951"/>
            <a:ext cx="375608" cy="289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6" name="正方形/長方形 75">
            <a:extLst>
              <a:ext uri="{FF2B5EF4-FFF2-40B4-BE49-F238E27FC236}">
                <a16:creationId xmlns:a16="http://schemas.microsoft.com/office/drawing/2014/main" id="{F4AC7A4D-6E21-7A4C-A961-5DA83D8F01AE}"/>
              </a:ext>
            </a:extLst>
          </p:cNvPr>
          <p:cNvSpPr/>
          <p:nvPr userDrawn="1"/>
        </p:nvSpPr>
        <p:spPr>
          <a:xfrm>
            <a:off x="-1766771" y="4369951"/>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ブラック</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R0 G0 B0</a:t>
            </a:r>
          </a:p>
        </p:txBody>
      </p:sp>
      <p:sp>
        <p:nvSpPr>
          <p:cNvPr id="77" name="正方形/長方形 76">
            <a:extLst>
              <a:ext uri="{FF2B5EF4-FFF2-40B4-BE49-F238E27FC236}">
                <a16:creationId xmlns:a16="http://schemas.microsoft.com/office/drawing/2014/main" id="{F4AC7A4D-6E21-7A4C-A961-5DA83D8F01AE}"/>
              </a:ext>
            </a:extLst>
          </p:cNvPr>
          <p:cNvSpPr/>
          <p:nvPr userDrawn="1"/>
        </p:nvSpPr>
        <p:spPr>
          <a:xfrm>
            <a:off x="-1766771" y="3823773"/>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R51 G51 B51</a:t>
            </a:r>
          </a:p>
        </p:txBody>
      </p:sp>
      <p:sp>
        <p:nvSpPr>
          <p:cNvPr id="78" name="正方形/長方形 77">
            <a:extLst>
              <a:ext uri="{FF2B5EF4-FFF2-40B4-BE49-F238E27FC236}">
                <a16:creationId xmlns:a16="http://schemas.microsoft.com/office/drawing/2014/main" id="{ACA1EDBB-4DB2-E24D-83B0-24E929FD55CA}"/>
              </a:ext>
            </a:extLst>
          </p:cNvPr>
          <p:cNvSpPr/>
          <p:nvPr userDrawn="1"/>
        </p:nvSpPr>
        <p:spPr>
          <a:xfrm>
            <a:off x="-751216" y="3823773"/>
            <a:ext cx="375608" cy="28992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9" name="正方形/長方形 78">
            <a:extLst>
              <a:ext uri="{FF2B5EF4-FFF2-40B4-BE49-F238E27FC236}">
                <a16:creationId xmlns:a16="http://schemas.microsoft.com/office/drawing/2014/main" id="{E40500AD-14E2-CB4D-9452-050B16BFCA22}"/>
              </a:ext>
            </a:extLst>
          </p:cNvPr>
          <p:cNvSpPr/>
          <p:nvPr userDrawn="1"/>
        </p:nvSpPr>
        <p:spPr>
          <a:xfrm>
            <a:off x="-751216" y="2731417"/>
            <a:ext cx="375608" cy="289920"/>
          </a:xfrm>
          <a:prstGeom prst="rect">
            <a:avLst/>
          </a:prstGeom>
          <a:solidFill>
            <a:srgbClr val="4B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80" name="正方形/長方形 79">
            <a:extLst>
              <a:ext uri="{FF2B5EF4-FFF2-40B4-BE49-F238E27FC236}">
                <a16:creationId xmlns:a16="http://schemas.microsoft.com/office/drawing/2014/main" id="{F4AC7A4D-6E21-7A4C-A961-5DA83D8F01AE}"/>
              </a:ext>
            </a:extLst>
          </p:cNvPr>
          <p:cNvSpPr/>
          <p:nvPr userDrawn="1"/>
        </p:nvSpPr>
        <p:spPr>
          <a:xfrm>
            <a:off x="-1807518" y="2731417"/>
            <a:ext cx="1097049"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ブルー</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R75 G195 B255</a:t>
            </a:r>
          </a:p>
        </p:txBody>
      </p:sp>
      <p:sp>
        <p:nvSpPr>
          <p:cNvPr id="81" name="正方形/長方形 80">
            <a:extLst>
              <a:ext uri="{FF2B5EF4-FFF2-40B4-BE49-F238E27FC236}">
                <a16:creationId xmlns:a16="http://schemas.microsoft.com/office/drawing/2014/main" id="{E40500AD-14E2-CB4D-9452-050B16BFCA22}"/>
              </a:ext>
            </a:extLst>
          </p:cNvPr>
          <p:cNvSpPr/>
          <p:nvPr userDrawn="1"/>
        </p:nvSpPr>
        <p:spPr>
          <a:xfrm>
            <a:off x="-751216" y="3277595"/>
            <a:ext cx="375608" cy="289920"/>
          </a:xfrm>
          <a:prstGeom prst="rect">
            <a:avLst/>
          </a:prstGeom>
          <a:solidFill>
            <a:srgbClr val="FA0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82" name="正方形/長方形 81">
            <a:extLst>
              <a:ext uri="{FF2B5EF4-FFF2-40B4-BE49-F238E27FC236}">
                <a16:creationId xmlns:a16="http://schemas.microsoft.com/office/drawing/2014/main" id="{F4AC7A4D-6E21-7A4C-A961-5DA83D8F01AE}"/>
              </a:ext>
            </a:extLst>
          </p:cNvPr>
          <p:cNvSpPr/>
          <p:nvPr userDrawn="1"/>
        </p:nvSpPr>
        <p:spPr>
          <a:xfrm>
            <a:off x="-1807518" y="3277595"/>
            <a:ext cx="1097049"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レッド</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R250 G10 B60</a:t>
            </a:r>
          </a:p>
        </p:txBody>
      </p:sp>
      <p:sp>
        <p:nvSpPr>
          <p:cNvPr id="83" name="正方形/長方形 82">
            <a:extLst>
              <a:ext uri="{FF2B5EF4-FFF2-40B4-BE49-F238E27FC236}">
                <a16:creationId xmlns:a16="http://schemas.microsoft.com/office/drawing/2014/main" id="{ACA1EDBB-4DB2-E24D-83B0-24E929FD55CA}"/>
              </a:ext>
            </a:extLst>
          </p:cNvPr>
          <p:cNvSpPr/>
          <p:nvPr userDrawn="1"/>
        </p:nvSpPr>
        <p:spPr>
          <a:xfrm>
            <a:off x="-751216" y="5462307"/>
            <a:ext cx="375608" cy="28992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4" name="正方形/長方形 83">
            <a:extLst>
              <a:ext uri="{FF2B5EF4-FFF2-40B4-BE49-F238E27FC236}">
                <a16:creationId xmlns:a16="http://schemas.microsoft.com/office/drawing/2014/main" id="{F4AC7A4D-6E21-7A4C-A961-5DA83D8F01AE}"/>
              </a:ext>
            </a:extLst>
          </p:cNvPr>
          <p:cNvSpPr/>
          <p:nvPr userDrawn="1"/>
        </p:nvSpPr>
        <p:spPr>
          <a:xfrm>
            <a:off x="-1766771" y="5462307"/>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50</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R153 G153 B153</a:t>
            </a:r>
          </a:p>
        </p:txBody>
      </p:sp>
      <p:sp>
        <p:nvSpPr>
          <p:cNvPr id="85" name="正方形/長方形 84">
            <a:extLst>
              <a:ext uri="{FF2B5EF4-FFF2-40B4-BE49-F238E27FC236}">
                <a16:creationId xmlns:a16="http://schemas.microsoft.com/office/drawing/2014/main" id="{F4AC7A4D-6E21-7A4C-A961-5DA83D8F01AE}"/>
              </a:ext>
            </a:extLst>
          </p:cNvPr>
          <p:cNvSpPr/>
          <p:nvPr userDrawn="1"/>
        </p:nvSpPr>
        <p:spPr>
          <a:xfrm>
            <a:off x="-1766771" y="4916129"/>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75</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R102 G102 B102</a:t>
            </a:r>
          </a:p>
        </p:txBody>
      </p:sp>
      <p:sp>
        <p:nvSpPr>
          <p:cNvPr id="86" name="正方形/長方形 85">
            <a:extLst>
              <a:ext uri="{FF2B5EF4-FFF2-40B4-BE49-F238E27FC236}">
                <a16:creationId xmlns:a16="http://schemas.microsoft.com/office/drawing/2014/main" id="{ACA1EDBB-4DB2-E24D-83B0-24E929FD55CA}"/>
              </a:ext>
            </a:extLst>
          </p:cNvPr>
          <p:cNvSpPr/>
          <p:nvPr userDrawn="1"/>
        </p:nvSpPr>
        <p:spPr>
          <a:xfrm>
            <a:off x="-751216" y="4916129"/>
            <a:ext cx="375608" cy="28992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7" name="正方形/長方形 86">
            <a:extLst>
              <a:ext uri="{FF2B5EF4-FFF2-40B4-BE49-F238E27FC236}">
                <a16:creationId xmlns:a16="http://schemas.microsoft.com/office/drawing/2014/main" id="{ACA1EDBB-4DB2-E24D-83B0-24E929FD55CA}"/>
              </a:ext>
            </a:extLst>
          </p:cNvPr>
          <p:cNvSpPr/>
          <p:nvPr userDrawn="1"/>
        </p:nvSpPr>
        <p:spPr>
          <a:xfrm>
            <a:off x="-751216" y="6554662"/>
            <a:ext cx="375608" cy="2899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8" name="正方形/長方形 87">
            <a:extLst>
              <a:ext uri="{FF2B5EF4-FFF2-40B4-BE49-F238E27FC236}">
                <a16:creationId xmlns:a16="http://schemas.microsoft.com/office/drawing/2014/main" id="{F4AC7A4D-6E21-7A4C-A961-5DA83D8F01AE}"/>
              </a:ext>
            </a:extLst>
          </p:cNvPr>
          <p:cNvSpPr/>
          <p:nvPr userDrawn="1"/>
        </p:nvSpPr>
        <p:spPr>
          <a:xfrm>
            <a:off x="-1766771" y="6554662"/>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10</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R235 G235 B235</a:t>
            </a:r>
          </a:p>
        </p:txBody>
      </p:sp>
      <p:sp>
        <p:nvSpPr>
          <p:cNvPr id="89" name="正方形/長方形 88">
            <a:extLst>
              <a:ext uri="{FF2B5EF4-FFF2-40B4-BE49-F238E27FC236}">
                <a16:creationId xmlns:a16="http://schemas.microsoft.com/office/drawing/2014/main" id="{F4AC7A4D-6E21-7A4C-A961-5DA83D8F01AE}"/>
              </a:ext>
            </a:extLst>
          </p:cNvPr>
          <p:cNvSpPr/>
          <p:nvPr userDrawn="1"/>
        </p:nvSpPr>
        <p:spPr>
          <a:xfrm>
            <a:off x="-1766771" y="6008485"/>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25</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R204 G204 B204</a:t>
            </a:r>
          </a:p>
        </p:txBody>
      </p:sp>
      <p:sp>
        <p:nvSpPr>
          <p:cNvPr id="90" name="正方形/長方形 89">
            <a:extLst>
              <a:ext uri="{FF2B5EF4-FFF2-40B4-BE49-F238E27FC236}">
                <a16:creationId xmlns:a16="http://schemas.microsoft.com/office/drawing/2014/main" id="{ACA1EDBB-4DB2-E24D-83B0-24E929FD55CA}"/>
              </a:ext>
            </a:extLst>
          </p:cNvPr>
          <p:cNvSpPr/>
          <p:nvPr userDrawn="1"/>
        </p:nvSpPr>
        <p:spPr>
          <a:xfrm>
            <a:off x="-751216" y="6008485"/>
            <a:ext cx="375608" cy="28992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91" name="正方形/長方形 90">
            <a:extLst>
              <a:ext uri="{FF2B5EF4-FFF2-40B4-BE49-F238E27FC236}">
                <a16:creationId xmlns:a16="http://schemas.microsoft.com/office/drawing/2014/main" id="{DC31C3B1-5ED5-CC45-8D42-9AC157BF190D}"/>
              </a:ext>
            </a:extLst>
          </p:cNvPr>
          <p:cNvSpPr/>
          <p:nvPr userDrawn="1"/>
        </p:nvSpPr>
        <p:spPr>
          <a:xfrm>
            <a:off x="-751216" y="2185239"/>
            <a:ext cx="375608" cy="289920"/>
          </a:xfrm>
          <a:prstGeom prst="rect">
            <a:avLst/>
          </a:prstGeom>
          <a:solidFill>
            <a:srgbClr val="DE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92" name="正方形/長方形 91">
            <a:extLst>
              <a:ext uri="{FF2B5EF4-FFF2-40B4-BE49-F238E27FC236}">
                <a16:creationId xmlns:a16="http://schemas.microsoft.com/office/drawing/2014/main" id="{F4AC7A4D-6E21-7A4C-A961-5DA83D8F01AE}"/>
              </a:ext>
            </a:extLst>
          </p:cNvPr>
          <p:cNvSpPr/>
          <p:nvPr userDrawn="1"/>
        </p:nvSpPr>
        <p:spPr>
          <a:xfrm>
            <a:off x="-1766771" y="2185239"/>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12.5%</a:t>
            </a:r>
          </a:p>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R222 G225 B237</a:t>
            </a:r>
          </a:p>
        </p:txBody>
      </p:sp>
    </p:spTree>
    <p:extLst>
      <p:ext uri="{BB962C8B-B14F-4D97-AF65-F5344CB8AC3E}">
        <p14:creationId xmlns:p14="http://schemas.microsoft.com/office/powerpoint/2010/main" val="25929107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hdr="0" ftr="0"/>
  <p:txStyles>
    <p:titleStyle>
      <a:lvl1pPr algn="l" defTabSz="914400" rtl="0" eaLnBrk="1" latinLnBrk="0" hangingPunct="1">
        <a:spcBef>
          <a:spcPct val="0"/>
        </a:spcBef>
        <a:buNone/>
        <a:defRPr kumimoji="1" sz="2000" b="1" kern="1200" baseline="0">
          <a:solidFill>
            <a:srgbClr val="323C99"/>
          </a:solidFill>
          <a:latin typeface="メイリオ" panose="020B0604030504040204" pitchFamily="50" charset="-128"/>
          <a:ea typeface="メイリオ" panose="020B0604030504040204" pitchFamily="50" charset="-128"/>
          <a:cs typeface="+mj-cs"/>
        </a:defRPr>
      </a:lvl1pPr>
    </p:titleStyle>
    <p:body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800" b="1" kern="1200" baseline="0">
          <a:solidFill>
            <a:srgbClr val="333333"/>
          </a:solidFill>
          <a:latin typeface="メイリオ" panose="020B0604030504040204" pitchFamily="50" charset="-128"/>
          <a:ea typeface="メイリオ" panose="020B0604030504040204" pitchFamily="50" charset="-128"/>
          <a:cs typeface="+mn-cs"/>
        </a:defRPr>
      </a:lvl1pPr>
      <a:lvl2pPr marL="36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9360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10.xml"/><Relationship Id="rId7" Type="http://schemas.openxmlformats.org/officeDocument/2006/relationships/image" Target="../media/image57.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1.xml"/><Relationship Id="rId7" Type="http://schemas.microsoft.com/office/2007/relationships/hdphoto" Target="../media/hdphoto11.wdp"/><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12.xml"/><Relationship Id="rId7"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10.xml"/><Relationship Id="rId6" Type="http://schemas.microsoft.com/office/2007/relationships/hdphoto" Target="../media/hdphoto12.wdp"/><Relationship Id="rId5" Type="http://schemas.openxmlformats.org/officeDocument/2006/relationships/image" Target="../media/image64.png"/><Relationship Id="rId10" Type="http://schemas.microsoft.com/office/2007/relationships/hdphoto" Target="../media/hdphoto14.wdp"/><Relationship Id="rId4" Type="http://schemas.openxmlformats.org/officeDocument/2006/relationships/image" Target="../media/image56.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4.xml"/><Relationship Id="rId7" Type="http://schemas.microsoft.com/office/2007/relationships/hdphoto" Target="../media/hdphoto16.wdp"/><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68.png"/><Relationship Id="rId5" Type="http://schemas.microsoft.com/office/2007/relationships/hdphoto" Target="../media/hdphoto15.wdp"/><Relationship Id="rId10" Type="http://schemas.openxmlformats.org/officeDocument/2006/relationships/image" Target="../media/image39.png"/><Relationship Id="rId4" Type="http://schemas.openxmlformats.org/officeDocument/2006/relationships/image" Target="../media/image67.png"/><Relationship Id="rId9" Type="http://schemas.microsoft.com/office/2007/relationships/hdphoto" Target="../media/hdphoto17.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3.xml"/><Relationship Id="rId5" Type="http://schemas.microsoft.com/office/2007/relationships/hdphoto" Target="../media/hdphoto18.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6.xml"/><Relationship Id="rId7"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chart" Target="../charts/chart4.xml"/><Relationship Id="rId4" Type="http://schemas.openxmlformats.org/officeDocument/2006/relationships/chart" Target="../charts/chart1.xml"/><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7.xml"/><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73.png"/><Relationship Id="rId5" Type="http://schemas.microsoft.com/office/2007/relationships/hdphoto" Target="../media/hdphoto19.wdp"/><Relationship Id="rId4" Type="http://schemas.openxmlformats.org/officeDocument/2006/relationships/image" Target="../media/image72.png"/><Relationship Id="rId9" Type="http://schemas.microsoft.com/office/2007/relationships/hdphoto" Target="../media/hdphoto21.wdp"/></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8.xml"/><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9.wdp"/><Relationship Id="rId10" Type="http://schemas.openxmlformats.org/officeDocument/2006/relationships/image" Target="../media/image75.png"/><Relationship Id="rId4" Type="http://schemas.openxmlformats.org/officeDocument/2006/relationships/image" Target="../media/image72.png"/><Relationship Id="rId9" Type="http://schemas.microsoft.com/office/2007/relationships/hdphoto" Target="../media/hdphoto2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chart" Target="../charts/chart5.xml"/><Relationship Id="rId5" Type="http://schemas.openxmlformats.org/officeDocument/2006/relationships/image" Target="../media/image77.emf"/><Relationship Id="rId4" Type="http://schemas.openxmlformats.org/officeDocument/2006/relationships/package" Target="../embeddings/Microsoft_Excel_Worksheet4.xlsx"/></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78.emf"/></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22.xml"/><Relationship Id="rId7" Type="http://schemas.microsoft.com/office/2007/relationships/hdphoto" Target="../media/hdphoto22.wdp"/><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package" Target="../embeddings/Microsoft_Excel_Worksheet7.xls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86.jpeg"/><Relationship Id="rId5" Type="http://schemas.microsoft.com/office/2007/relationships/hdphoto" Target="../media/hdphoto23.wdp"/><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7.emf"/><Relationship Id="rId4" Type="http://schemas.openxmlformats.org/officeDocument/2006/relationships/package" Target="../embeddings/Microsoft_Excel_Worksheet8.xlsx"/></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6.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4.png"/><Relationship Id="rId5" Type="http://schemas.microsoft.com/office/2007/relationships/hdphoto" Target="../media/hdphoto24.wdp"/><Relationship Id="rId4" Type="http://schemas.openxmlformats.org/officeDocument/2006/relationships/image" Target="../media/image88.png"/><Relationship Id="rId9"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emf"/></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8.xml"/><Relationship Id="rId7" Type="http://schemas.openxmlformats.org/officeDocument/2006/relationships/image" Target="../media/image94.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28.png"/><Relationship Id="rId11" Type="http://schemas.openxmlformats.org/officeDocument/2006/relationships/image" Target="../media/image95.png"/><Relationship Id="rId5" Type="http://schemas.microsoft.com/office/2007/relationships/hdphoto" Target="../media/hdphoto26.wdp"/><Relationship Id="rId10" Type="http://schemas.openxmlformats.org/officeDocument/2006/relationships/image" Target="../media/image41.png"/><Relationship Id="rId4" Type="http://schemas.openxmlformats.org/officeDocument/2006/relationships/image" Target="../media/image93.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9.xml"/><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8.wdp"/><Relationship Id="rId3" Type="http://schemas.openxmlformats.org/officeDocument/2006/relationships/notesSlide" Target="../notesSlides/notesSlide30.xml"/><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28.png"/><Relationship Id="rId11" Type="http://schemas.microsoft.com/office/2007/relationships/hdphoto" Target="../media/hdphoto27.wdp"/><Relationship Id="rId5" Type="http://schemas.openxmlformats.org/officeDocument/2006/relationships/image" Target="../media/image97.jpeg"/><Relationship Id="rId15" Type="http://schemas.openxmlformats.org/officeDocument/2006/relationships/image" Target="../media/image103.png"/><Relationship Id="rId10" Type="http://schemas.openxmlformats.org/officeDocument/2006/relationships/image" Target="../media/image100.png"/><Relationship Id="rId4" Type="http://schemas.openxmlformats.org/officeDocument/2006/relationships/image" Target="../media/image96.emf"/><Relationship Id="rId9" Type="http://schemas.openxmlformats.org/officeDocument/2006/relationships/image" Target="../media/image99.png"/><Relationship Id="rId1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8" Type="http://schemas.openxmlformats.org/officeDocument/2006/relationships/image" Target="../media/image107.jpeg"/><Relationship Id="rId13" Type="http://schemas.microsoft.com/office/2007/relationships/hdphoto" Target="../media/hdphoto29.wdp"/><Relationship Id="rId3" Type="http://schemas.openxmlformats.org/officeDocument/2006/relationships/notesSlide" Target="../notesSlides/notesSlide31.xml"/><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2.png"/><Relationship Id="rId11" Type="http://schemas.openxmlformats.org/officeDocument/2006/relationships/image" Target="../media/image110.jpeg"/><Relationship Id="rId5" Type="http://schemas.openxmlformats.org/officeDocument/2006/relationships/image" Target="../media/image105.emf"/><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notesSlide" Target="../notesSlides/notesSlide32.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13.emf"/><Relationship Id="rId5" Type="http://schemas.openxmlformats.org/officeDocument/2006/relationships/package" Target="../embeddings/Microsoft_Excel_Worksheet9.xlsx"/><Relationship Id="rId4" Type="http://schemas.openxmlformats.org/officeDocument/2006/relationships/image" Target="../media/image33.png"/><Relationship Id="rId9" Type="http://schemas.openxmlformats.org/officeDocument/2006/relationships/image" Target="../media/image1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34.xml"/><Relationship Id="rId7" Type="http://schemas.openxmlformats.org/officeDocument/2006/relationships/image" Target="../media/image122.emf"/><Relationship Id="rId12"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21.emf"/><Relationship Id="rId11" Type="http://schemas.microsoft.com/office/2007/relationships/hdphoto" Target="../media/hdphoto31.wdp"/><Relationship Id="rId5" Type="http://schemas.openxmlformats.org/officeDocument/2006/relationships/image" Target="../media/image120.emf"/><Relationship Id="rId10" Type="http://schemas.openxmlformats.org/officeDocument/2006/relationships/image" Target="../media/image124.png"/><Relationship Id="rId4" Type="http://schemas.openxmlformats.org/officeDocument/2006/relationships/package" Target="../embeddings/Microsoft_Excel_Worksheet10.xlsx"/><Relationship Id="rId9" Type="http://schemas.microsoft.com/office/2007/relationships/hdphoto" Target="../media/hdphoto30.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chart" Target="../charts/chart7.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126.emf"/><Relationship Id="rId5" Type="http://schemas.openxmlformats.org/officeDocument/2006/relationships/package" Target="../embeddings/Microsoft_Excel_Worksheet12.xlsx"/><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1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notesSlide" Target="../notesSlides/notesSlide38.xml"/><Relationship Id="rId7" Type="http://schemas.openxmlformats.org/officeDocument/2006/relationships/image" Target="../media/image134.png"/><Relationship Id="rId2" Type="http://schemas.openxmlformats.org/officeDocument/2006/relationships/slideLayout" Target="../slideLayouts/slideLayout3.xml"/><Relationship Id="rId1" Type="http://schemas.openxmlformats.org/officeDocument/2006/relationships/tags" Target="../tags/tag34.xml"/><Relationship Id="rId6" Type="http://schemas.microsoft.com/office/2007/relationships/hdphoto" Target="../media/hdphoto32.wdp"/><Relationship Id="rId5" Type="http://schemas.openxmlformats.org/officeDocument/2006/relationships/image" Target="../media/image133.png"/><Relationship Id="rId10" Type="http://schemas.openxmlformats.org/officeDocument/2006/relationships/image" Target="../media/image136.png"/><Relationship Id="rId4" Type="http://schemas.openxmlformats.org/officeDocument/2006/relationships/image" Target="../media/image132.emf"/><Relationship Id="rId9" Type="http://schemas.openxmlformats.org/officeDocument/2006/relationships/image" Target="../media/image135.emf"/></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34.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notesSlide" Target="../notesSlides/notesSlide6.xml"/><Relationship Id="rId7" Type="http://schemas.microsoft.com/office/2007/relationships/hdphoto" Target="../media/hdphoto5.wdp"/><Relationship Id="rId12"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6.wdp"/><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7.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6.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7.xml"/><Relationship Id="rId5" Type="http://schemas.microsoft.com/office/2007/relationships/hdphoto" Target="../media/hdphoto10.wdp"/><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
          <p:cNvSpPr txBox="1">
            <a:spLocks/>
          </p:cNvSpPr>
          <p:nvPr/>
        </p:nvSpPr>
        <p:spPr>
          <a:xfrm>
            <a:off x="5666152" y="325542"/>
            <a:ext cx="4602222" cy="754053"/>
          </a:xfrm>
          <a:prstGeom prst="rect">
            <a:avLst/>
          </a:prstGeom>
        </p:spPr>
        <p:txBody>
          <a:bodyPr wrap="non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1" sz="3200" b="1" kern="1200" baseline="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100000"/>
              </a:lnSpc>
              <a:spcBef>
                <a:spcPts val="600"/>
              </a:spcBef>
              <a:spcAft>
                <a:spcPts val="0"/>
              </a:spcAft>
              <a:buFont typeface="Arial" panose="020B0604020202020204" pitchFamily="34" charset="0"/>
              <a:buNone/>
              <a:defRPr kumimoji="1" sz="16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lgn="l" defTabSz="914400" rtl="0" eaLnBrk="1" latinLnBrk="0" hangingPunct="1">
              <a:lnSpc>
                <a:spcPct val="100000"/>
              </a:lnSpc>
              <a:spcBef>
                <a:spcPts val="600"/>
              </a:spcBef>
              <a:spcAft>
                <a:spcPts val="0"/>
              </a:spcAft>
              <a:buFont typeface="Arial" panose="020B0604020202020204" pitchFamily="34" charset="0"/>
              <a:buNone/>
              <a:defRPr kumimoji="1" sz="12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kumimoji="1" sz="105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lgn="l" defTabSz="914400" rtl="0" eaLnBrk="1" latinLnBrk="0" hangingPunct="1">
              <a:lnSpc>
                <a:spcPct val="100000"/>
              </a:lnSpc>
              <a:spcBef>
                <a:spcPts val="600"/>
              </a:spcBef>
              <a:spcAft>
                <a:spcPts val="0"/>
              </a:spcAft>
              <a:buFont typeface="Arial" panose="020B0604020202020204" pitchFamily="34" charset="0"/>
              <a:buNone/>
              <a:defRPr kumimoji="1" sz="9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defRPr/>
            </a:pPr>
            <a:r>
              <a:rPr lang="ja-JP" altLang="en-US"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rPr>
              <a:t>“移動”に感動を、未来に笑顔を。</a:t>
            </a:r>
            <a:endParaRPr lang="en-US" altLang="ja-JP"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endParaRPr>
          </a:p>
          <a:p>
            <a:pPr>
              <a:defRPr/>
            </a:pPr>
            <a:endParaRPr lang="en-US" altLang="ja-JP" sz="900" b="0" dirty="0">
              <a:solidFill>
                <a:prstClr val="white"/>
              </a:solidFill>
              <a:effectLst>
                <a:outerShdw blurRad="38100" dist="38100" dir="2700000" algn="tl">
                  <a:srgbClr val="C0C0C0"/>
                </a:outerShdw>
              </a:effectLst>
              <a:latin typeface="HGPｺﾞｼｯｸE" pitchFamily="50" charset="-128"/>
              <a:ea typeface="HGPｺﾞｼｯｸE" pitchFamily="50" charset="-128"/>
            </a:endParaRPr>
          </a:p>
          <a:p>
            <a:pPr>
              <a:defRPr/>
            </a:pPr>
            <a:r>
              <a:rPr lang="ja-JP" altLang="en-US"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rPr>
              <a:t>「安全と健康」 「品質至上」はすべての基盤</a:t>
            </a:r>
          </a:p>
        </p:txBody>
      </p:sp>
      <p:sp>
        <p:nvSpPr>
          <p:cNvPr id="11" name="正方形/長方形 10"/>
          <p:cNvSpPr/>
          <p:nvPr/>
        </p:nvSpPr>
        <p:spPr>
          <a:xfrm>
            <a:off x="1494465" y="3626828"/>
            <a:ext cx="10335650" cy="2062103"/>
          </a:xfrm>
          <a:prstGeom prst="rect">
            <a:avLst/>
          </a:prstGeom>
          <a:noFill/>
        </p:spPr>
        <p:txBody>
          <a:bodyPr wrap="none" lIns="91440" tIns="45720" rIns="91440" bIns="45720">
            <a:spAutoFit/>
          </a:bodyPr>
          <a:lstStyle/>
          <a:p>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株式会社　アイシン</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蒲郡工場 品質管理室 品質・部品検査課 部品検査係</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　　　　</a:t>
            </a:r>
            <a:r>
              <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BOSS </a:t>
            </a: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サークル</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　　　　　　　　　　　　　　金居　孝幸</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p:txBody>
      </p:sp>
      <p:sp>
        <p:nvSpPr>
          <p:cNvPr id="2" name="正方形/長方形 1">
            <a:extLst>
              <a:ext uri="{FF2B5EF4-FFF2-40B4-BE49-F238E27FC236}">
                <a16:creationId xmlns:a16="http://schemas.microsoft.com/office/drawing/2014/main" id="{9F8B8D32-2E31-5989-2C79-8BCE42AABDAD}"/>
              </a:ext>
            </a:extLst>
          </p:cNvPr>
          <p:cNvSpPr/>
          <p:nvPr/>
        </p:nvSpPr>
        <p:spPr>
          <a:xfrm>
            <a:off x="27627" y="1641653"/>
            <a:ext cx="11880175" cy="1569660"/>
          </a:xfrm>
          <a:prstGeom prst="rect">
            <a:avLst/>
          </a:prstGeom>
          <a:noFill/>
        </p:spPr>
        <p:txBody>
          <a:bodyPr wrap="none" lIns="91440" tIns="45720" rIns="91440" bIns="45720">
            <a:spAutoFit/>
          </a:bodyPr>
          <a:lstStyle/>
          <a:p>
            <a:pPr algn="ctr"/>
            <a:r>
              <a:rPr lang="ja-JP" alt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mn-ea"/>
              </a:rPr>
              <a:t>全員参加で解決！</a:t>
            </a:r>
            <a:endParaRPr lang="en-US" altLang="ja-JP" sz="4800" b="1" cap="none" spc="0" dirty="0">
              <a:ln w="6600">
                <a:solidFill>
                  <a:schemeClr val="accent2"/>
                </a:solidFill>
                <a:prstDash val="solid"/>
              </a:ln>
              <a:solidFill>
                <a:srgbClr val="FFFFFF"/>
              </a:solidFill>
              <a:effectLst>
                <a:outerShdw dist="38100" dir="2700000" algn="tl" rotWithShape="0">
                  <a:schemeClr val="accent2"/>
                </a:outerShdw>
              </a:effectLst>
              <a:latin typeface="+mn-ea"/>
            </a:endParaRPr>
          </a:p>
          <a:p>
            <a:pPr algn="ctr"/>
            <a:r>
              <a:rPr lang="ja-JP" alt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mn-ea"/>
              </a:rPr>
              <a:t>三次元測定機における縦置き測定時間低減</a:t>
            </a:r>
          </a:p>
        </p:txBody>
      </p:sp>
      <p:pic>
        <p:nvPicPr>
          <p:cNvPr id="4" name="図 3">
            <a:extLst>
              <a:ext uri="{FF2B5EF4-FFF2-40B4-BE49-F238E27FC236}">
                <a16:creationId xmlns:a16="http://schemas.microsoft.com/office/drawing/2014/main" id="{F3623206-A651-38E5-705A-74BD25DF12A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5499" y="5413870"/>
            <a:ext cx="1351976" cy="132749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7BF10B2C-BC56-1721-1E66-9EA303080DC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11624" y="5413869"/>
            <a:ext cx="1312446" cy="132749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90DE6222-AD70-61E2-D907-B1AE66012B0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07768" y="5413869"/>
            <a:ext cx="1327731" cy="132749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51C161D6-0BD0-EDA0-D6E9-F922E51D0CCF}"/>
              </a:ext>
            </a:extLst>
          </p:cNvPr>
          <p:cNvPicPr>
            <a:picLocks noChangeAspect="1"/>
          </p:cNvPicPr>
          <p:nvPr/>
        </p:nvPicPr>
        <p:blipFill rotWithShape="1">
          <a:blip r:embed="rId6"/>
          <a:srcRect l="4500"/>
          <a:stretch/>
        </p:blipFill>
        <p:spPr>
          <a:xfrm>
            <a:off x="119336" y="5413869"/>
            <a:ext cx="1298683" cy="1327499"/>
          </a:xfrm>
          <a:prstGeom prst="rect">
            <a:avLst/>
          </a:prstGeom>
        </p:spPr>
      </p:pic>
      <p:pic>
        <p:nvPicPr>
          <p:cNvPr id="19" name="図 18">
            <a:extLst>
              <a:ext uri="{FF2B5EF4-FFF2-40B4-BE49-F238E27FC236}">
                <a16:creationId xmlns:a16="http://schemas.microsoft.com/office/drawing/2014/main" id="{6C06268D-25A8-7830-7DD3-A01E8CACE34C}"/>
              </a:ext>
            </a:extLst>
          </p:cNvPr>
          <p:cNvPicPr>
            <a:picLocks noChangeAspect="1"/>
          </p:cNvPicPr>
          <p:nvPr/>
        </p:nvPicPr>
        <p:blipFill>
          <a:blip r:embed="rId7"/>
          <a:stretch>
            <a:fillRect/>
          </a:stretch>
        </p:blipFill>
        <p:spPr>
          <a:xfrm>
            <a:off x="1415480" y="5413869"/>
            <a:ext cx="1298683" cy="1314425"/>
          </a:xfrm>
          <a:prstGeom prst="rect">
            <a:avLst/>
          </a:prstGeom>
        </p:spPr>
      </p:pic>
      <p:pic>
        <p:nvPicPr>
          <p:cNvPr id="21" name="図 20">
            <a:extLst>
              <a:ext uri="{FF2B5EF4-FFF2-40B4-BE49-F238E27FC236}">
                <a16:creationId xmlns:a16="http://schemas.microsoft.com/office/drawing/2014/main" id="{B8A6CA77-24F3-E07C-7EE7-5318A1918A80}"/>
              </a:ext>
            </a:extLst>
          </p:cNvPr>
          <p:cNvPicPr>
            <a:picLocks noChangeAspect="1"/>
          </p:cNvPicPr>
          <p:nvPr/>
        </p:nvPicPr>
        <p:blipFill>
          <a:blip r:embed="rId8"/>
          <a:stretch>
            <a:fillRect/>
          </a:stretch>
        </p:blipFill>
        <p:spPr>
          <a:xfrm>
            <a:off x="6672064" y="5405486"/>
            <a:ext cx="1351976" cy="1335881"/>
          </a:xfrm>
          <a:prstGeom prst="rect">
            <a:avLst/>
          </a:prstGeom>
        </p:spPr>
      </p:pic>
    </p:spTree>
    <p:extLst>
      <p:ext uri="{BB962C8B-B14F-4D97-AF65-F5344CB8AC3E}">
        <p14:creationId xmlns:p14="http://schemas.microsoft.com/office/powerpoint/2010/main" val="1114280005"/>
      </p:ext>
    </p:extLst>
  </p:cSld>
  <p:clrMapOvr>
    <a:masterClrMapping/>
  </p:clrMapOvr>
  <mc:AlternateContent xmlns:mc="http://schemas.openxmlformats.org/markup-compatibility/2006" xmlns:p14="http://schemas.microsoft.com/office/powerpoint/2010/main">
    <mc:Choice Requires="p14">
      <p:transition spd="slow" p14:dur="2000" advTm="13636">
        <p:sndAc>
          <p:endSnd/>
        </p:sndAc>
      </p:transition>
    </mc:Choice>
    <mc:Fallback xmlns="">
      <p:transition spd="slow" advTm="13636">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98112" y="82220"/>
            <a:ext cx="3077863" cy="521803"/>
          </a:xfrm>
        </p:spPr>
        <p:txBody>
          <a:bodyPr>
            <a:noAutofit/>
          </a:bodyPr>
          <a:lstStyle/>
          <a:p>
            <a:pPr algn="l"/>
            <a:r>
              <a:rPr kumimoji="1" lang="en-US" altLang="ja-JP" sz="2400" u="sng" dirty="0"/>
              <a:t>9</a:t>
            </a:r>
            <a:r>
              <a:rPr kumimoji="1" lang="ja-JP" altLang="en-US" sz="2400" u="sng" dirty="0"/>
              <a:t>．三次元測定機とは</a:t>
            </a:r>
          </a:p>
        </p:txBody>
      </p:sp>
      <p:pic>
        <p:nvPicPr>
          <p:cNvPr id="2" name="図 1" descr="屋内, 座る, 鏡, 小さい が含まれている画像&#10;&#10;自動的に生成された説明">
            <a:extLst>
              <a:ext uri="{FF2B5EF4-FFF2-40B4-BE49-F238E27FC236}">
                <a16:creationId xmlns:a16="http://schemas.microsoft.com/office/drawing/2014/main" id="{3408FAE9-DF76-5B9F-EED0-959C76083F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564" r="249" b="6539"/>
          <a:stretch/>
        </p:blipFill>
        <p:spPr>
          <a:xfrm rot="5400000">
            <a:off x="7265890" y="784497"/>
            <a:ext cx="1497962" cy="2896521"/>
          </a:xfrm>
          <a:custGeom>
            <a:avLst/>
            <a:gdLst>
              <a:gd name="connsiteX0" fmla="*/ 0 w 2211860"/>
              <a:gd name="connsiteY0" fmla="*/ 2126871 h 4276947"/>
              <a:gd name="connsiteX1" fmla="*/ 0 w 2211860"/>
              <a:gd name="connsiteY1" fmla="*/ 2077444 h 4276947"/>
              <a:gd name="connsiteX2" fmla="*/ 37070 w 2211860"/>
              <a:gd name="connsiteY2" fmla="*/ 1966233 h 4276947"/>
              <a:gd name="connsiteX3" fmla="*/ 37070 w 2211860"/>
              <a:gd name="connsiteY3" fmla="*/ 1867379 h 4276947"/>
              <a:gd name="connsiteX4" fmla="*/ 61784 w 2211860"/>
              <a:gd name="connsiteY4" fmla="*/ 1780882 h 4276947"/>
              <a:gd name="connsiteX5" fmla="*/ 61784 w 2211860"/>
              <a:gd name="connsiteY5" fmla="*/ 1669671 h 4276947"/>
              <a:gd name="connsiteX6" fmla="*/ 123568 w 2211860"/>
              <a:gd name="connsiteY6" fmla="*/ 1558460 h 4276947"/>
              <a:gd name="connsiteX7" fmla="*/ 148281 w 2211860"/>
              <a:gd name="connsiteY7" fmla="*/ 1410179 h 4276947"/>
              <a:gd name="connsiteX8" fmla="*/ 222422 w 2211860"/>
              <a:gd name="connsiteY8" fmla="*/ 1261898 h 4276947"/>
              <a:gd name="connsiteX9" fmla="*/ 271849 w 2211860"/>
              <a:gd name="connsiteY9" fmla="*/ 1163044 h 4276947"/>
              <a:gd name="connsiteX10" fmla="*/ 345989 w 2211860"/>
              <a:gd name="connsiteY10" fmla="*/ 1039477 h 4276947"/>
              <a:gd name="connsiteX11" fmla="*/ 370703 w 2211860"/>
              <a:gd name="connsiteY11" fmla="*/ 965336 h 4276947"/>
              <a:gd name="connsiteX12" fmla="*/ 481914 w 2211860"/>
              <a:gd name="connsiteY12" fmla="*/ 866482 h 4276947"/>
              <a:gd name="connsiteX13" fmla="*/ 568411 w 2211860"/>
              <a:gd name="connsiteY13" fmla="*/ 767628 h 4276947"/>
              <a:gd name="connsiteX14" fmla="*/ 580768 w 2211860"/>
              <a:gd name="connsiteY14" fmla="*/ 718201 h 4276947"/>
              <a:gd name="connsiteX15" fmla="*/ 642551 w 2211860"/>
              <a:gd name="connsiteY15" fmla="*/ 644060 h 4276947"/>
              <a:gd name="connsiteX16" fmla="*/ 704335 w 2211860"/>
              <a:gd name="connsiteY16" fmla="*/ 582277 h 4276947"/>
              <a:gd name="connsiteX17" fmla="*/ 729049 w 2211860"/>
              <a:gd name="connsiteY17" fmla="*/ 545206 h 4276947"/>
              <a:gd name="connsiteX18" fmla="*/ 852616 w 2211860"/>
              <a:gd name="connsiteY18" fmla="*/ 471066 h 4276947"/>
              <a:gd name="connsiteX19" fmla="*/ 951470 w 2211860"/>
              <a:gd name="connsiteY19" fmla="*/ 421639 h 4276947"/>
              <a:gd name="connsiteX20" fmla="*/ 1025611 w 2211860"/>
              <a:gd name="connsiteY20" fmla="*/ 322785 h 4276947"/>
              <a:gd name="connsiteX21" fmla="*/ 1136822 w 2211860"/>
              <a:gd name="connsiteY21" fmla="*/ 261001 h 4276947"/>
              <a:gd name="connsiteX22" fmla="*/ 1198605 w 2211860"/>
              <a:gd name="connsiteY22" fmla="*/ 223931 h 4276947"/>
              <a:gd name="connsiteX23" fmla="*/ 1297460 w 2211860"/>
              <a:gd name="connsiteY23" fmla="*/ 174504 h 4276947"/>
              <a:gd name="connsiteX24" fmla="*/ 1359243 w 2211860"/>
              <a:gd name="connsiteY24" fmla="*/ 112720 h 4276947"/>
              <a:gd name="connsiteX25" fmla="*/ 1421027 w 2211860"/>
              <a:gd name="connsiteY25" fmla="*/ 100363 h 4276947"/>
              <a:gd name="connsiteX26" fmla="*/ 1594022 w 2211860"/>
              <a:gd name="connsiteY26" fmla="*/ 26223 h 4276947"/>
              <a:gd name="connsiteX27" fmla="*/ 1587466 w 2211860"/>
              <a:gd name="connsiteY27" fmla="*/ 0 h 4276947"/>
              <a:gd name="connsiteX28" fmla="*/ 2173381 w 2211860"/>
              <a:gd name="connsiteY28" fmla="*/ 0 h 4276947"/>
              <a:gd name="connsiteX29" fmla="*/ 2211860 w 2211860"/>
              <a:gd name="connsiteY29" fmla="*/ 1509 h 4276947"/>
              <a:gd name="connsiteX30" fmla="*/ 2211860 w 2211860"/>
              <a:gd name="connsiteY30" fmla="*/ 4276947 h 4276947"/>
              <a:gd name="connsiteX31" fmla="*/ 2100649 w 2211860"/>
              <a:gd name="connsiteY31" fmla="*/ 4276947 h 4276947"/>
              <a:gd name="connsiteX32" fmla="*/ 1940011 w 2211860"/>
              <a:gd name="connsiteY32" fmla="*/ 4276947 h 4276947"/>
              <a:gd name="connsiteX33" fmla="*/ 1767016 w 2211860"/>
              <a:gd name="connsiteY33" fmla="*/ 4252233 h 4276947"/>
              <a:gd name="connsiteX34" fmla="*/ 1643449 w 2211860"/>
              <a:gd name="connsiteY34" fmla="*/ 4227520 h 4276947"/>
              <a:gd name="connsiteX35" fmla="*/ 1495168 w 2211860"/>
              <a:gd name="connsiteY35" fmla="*/ 4202806 h 4276947"/>
              <a:gd name="connsiteX36" fmla="*/ 1421027 w 2211860"/>
              <a:gd name="connsiteY36" fmla="*/ 4190450 h 4276947"/>
              <a:gd name="connsiteX37" fmla="*/ 1334530 w 2211860"/>
              <a:gd name="connsiteY37" fmla="*/ 4165736 h 4276947"/>
              <a:gd name="connsiteX38" fmla="*/ 1186249 w 2211860"/>
              <a:gd name="connsiteY38" fmla="*/ 4091596 h 4276947"/>
              <a:gd name="connsiteX39" fmla="*/ 1087395 w 2211860"/>
              <a:gd name="connsiteY39" fmla="*/ 4042169 h 4276947"/>
              <a:gd name="connsiteX40" fmla="*/ 988541 w 2211860"/>
              <a:gd name="connsiteY40" fmla="*/ 3992742 h 4276947"/>
              <a:gd name="connsiteX41" fmla="*/ 902043 w 2211860"/>
              <a:gd name="connsiteY41" fmla="*/ 3930958 h 4276947"/>
              <a:gd name="connsiteX42" fmla="*/ 852616 w 2211860"/>
              <a:gd name="connsiteY42" fmla="*/ 3881531 h 4276947"/>
              <a:gd name="connsiteX43" fmla="*/ 741405 w 2211860"/>
              <a:gd name="connsiteY43" fmla="*/ 3782677 h 4276947"/>
              <a:gd name="connsiteX44" fmla="*/ 667265 w 2211860"/>
              <a:gd name="connsiteY44" fmla="*/ 3720893 h 4276947"/>
              <a:gd name="connsiteX45" fmla="*/ 580768 w 2211860"/>
              <a:gd name="connsiteY45" fmla="*/ 3646752 h 4276947"/>
              <a:gd name="connsiteX46" fmla="*/ 556054 w 2211860"/>
              <a:gd name="connsiteY46" fmla="*/ 3597325 h 4276947"/>
              <a:gd name="connsiteX47" fmla="*/ 481914 w 2211860"/>
              <a:gd name="connsiteY47" fmla="*/ 3510828 h 4276947"/>
              <a:gd name="connsiteX48" fmla="*/ 420130 w 2211860"/>
              <a:gd name="connsiteY48" fmla="*/ 3449044 h 4276947"/>
              <a:gd name="connsiteX49" fmla="*/ 383060 w 2211860"/>
              <a:gd name="connsiteY49" fmla="*/ 3399617 h 4276947"/>
              <a:gd name="connsiteX50" fmla="*/ 345989 w 2211860"/>
              <a:gd name="connsiteY50" fmla="*/ 3288406 h 4276947"/>
              <a:gd name="connsiteX51" fmla="*/ 321276 w 2211860"/>
              <a:gd name="connsiteY51" fmla="*/ 3325477 h 4276947"/>
              <a:gd name="connsiteX52" fmla="*/ 296562 w 2211860"/>
              <a:gd name="connsiteY52" fmla="*/ 3238979 h 4276947"/>
              <a:gd name="connsiteX53" fmla="*/ 247135 w 2211860"/>
              <a:gd name="connsiteY53" fmla="*/ 3127769 h 4276947"/>
              <a:gd name="connsiteX54" fmla="*/ 222422 w 2211860"/>
              <a:gd name="connsiteY54" fmla="*/ 3090698 h 4276947"/>
              <a:gd name="connsiteX55" fmla="*/ 185351 w 2211860"/>
              <a:gd name="connsiteY55" fmla="*/ 3028914 h 4276947"/>
              <a:gd name="connsiteX56" fmla="*/ 160638 w 2211860"/>
              <a:gd name="connsiteY56" fmla="*/ 2942417 h 4276947"/>
              <a:gd name="connsiteX57" fmla="*/ 123568 w 2211860"/>
              <a:gd name="connsiteY57" fmla="*/ 2855920 h 4276947"/>
              <a:gd name="connsiteX58" fmla="*/ 86497 w 2211860"/>
              <a:gd name="connsiteY58" fmla="*/ 2757066 h 4276947"/>
              <a:gd name="connsiteX59" fmla="*/ 61784 w 2211860"/>
              <a:gd name="connsiteY59" fmla="*/ 2584071 h 4276947"/>
              <a:gd name="connsiteX60" fmla="*/ 24714 w 2211860"/>
              <a:gd name="connsiteY60" fmla="*/ 2485217 h 4276947"/>
              <a:gd name="connsiteX61" fmla="*/ 12357 w 2211860"/>
              <a:gd name="connsiteY61" fmla="*/ 2398720 h 4276947"/>
              <a:gd name="connsiteX62" fmla="*/ 12357 w 2211860"/>
              <a:gd name="connsiteY62" fmla="*/ 2250439 h 4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11860" h="4276947">
                <a:moveTo>
                  <a:pt x="0" y="2126871"/>
                </a:moveTo>
                <a:lnTo>
                  <a:pt x="0" y="2077444"/>
                </a:lnTo>
                <a:lnTo>
                  <a:pt x="37070" y="1966233"/>
                </a:lnTo>
                <a:lnTo>
                  <a:pt x="37070" y="1867379"/>
                </a:lnTo>
                <a:lnTo>
                  <a:pt x="61784" y="1780882"/>
                </a:lnTo>
                <a:lnTo>
                  <a:pt x="61784" y="1669671"/>
                </a:lnTo>
                <a:lnTo>
                  <a:pt x="123568" y="1558460"/>
                </a:lnTo>
                <a:lnTo>
                  <a:pt x="148281" y="1410179"/>
                </a:lnTo>
                <a:lnTo>
                  <a:pt x="222422" y="1261898"/>
                </a:lnTo>
                <a:lnTo>
                  <a:pt x="271849" y="1163044"/>
                </a:lnTo>
                <a:lnTo>
                  <a:pt x="345989" y="1039477"/>
                </a:lnTo>
                <a:lnTo>
                  <a:pt x="370703" y="965336"/>
                </a:lnTo>
                <a:lnTo>
                  <a:pt x="481914" y="866482"/>
                </a:lnTo>
                <a:lnTo>
                  <a:pt x="568411" y="767628"/>
                </a:lnTo>
                <a:lnTo>
                  <a:pt x="580768" y="718201"/>
                </a:lnTo>
                <a:lnTo>
                  <a:pt x="642551" y="644060"/>
                </a:lnTo>
                <a:lnTo>
                  <a:pt x="704335" y="582277"/>
                </a:lnTo>
                <a:lnTo>
                  <a:pt x="729049" y="545206"/>
                </a:lnTo>
                <a:lnTo>
                  <a:pt x="852616" y="471066"/>
                </a:lnTo>
                <a:lnTo>
                  <a:pt x="951470" y="421639"/>
                </a:lnTo>
                <a:lnTo>
                  <a:pt x="1025611" y="322785"/>
                </a:lnTo>
                <a:lnTo>
                  <a:pt x="1136822" y="261001"/>
                </a:lnTo>
                <a:lnTo>
                  <a:pt x="1198605" y="223931"/>
                </a:lnTo>
                <a:lnTo>
                  <a:pt x="1297460" y="174504"/>
                </a:lnTo>
                <a:lnTo>
                  <a:pt x="1359243" y="112720"/>
                </a:lnTo>
                <a:lnTo>
                  <a:pt x="1421027" y="100363"/>
                </a:lnTo>
                <a:lnTo>
                  <a:pt x="1594022" y="26223"/>
                </a:lnTo>
                <a:lnTo>
                  <a:pt x="1587466" y="0"/>
                </a:lnTo>
                <a:lnTo>
                  <a:pt x="2173381" y="0"/>
                </a:lnTo>
                <a:lnTo>
                  <a:pt x="2211860" y="1509"/>
                </a:lnTo>
                <a:lnTo>
                  <a:pt x="2211860" y="4276947"/>
                </a:lnTo>
                <a:lnTo>
                  <a:pt x="2100649" y="4276947"/>
                </a:lnTo>
                <a:lnTo>
                  <a:pt x="1940011" y="4276947"/>
                </a:lnTo>
                <a:lnTo>
                  <a:pt x="1767016" y="4252233"/>
                </a:lnTo>
                <a:lnTo>
                  <a:pt x="1643449" y="4227520"/>
                </a:lnTo>
                <a:lnTo>
                  <a:pt x="1495168" y="4202806"/>
                </a:lnTo>
                <a:lnTo>
                  <a:pt x="1421027" y="4190450"/>
                </a:lnTo>
                <a:lnTo>
                  <a:pt x="1334530" y="4165736"/>
                </a:lnTo>
                <a:lnTo>
                  <a:pt x="1186249" y="4091596"/>
                </a:lnTo>
                <a:lnTo>
                  <a:pt x="1087395" y="4042169"/>
                </a:lnTo>
                <a:lnTo>
                  <a:pt x="988541" y="3992742"/>
                </a:lnTo>
                <a:lnTo>
                  <a:pt x="902043" y="3930958"/>
                </a:lnTo>
                <a:lnTo>
                  <a:pt x="852616" y="3881531"/>
                </a:lnTo>
                <a:lnTo>
                  <a:pt x="741405" y="3782677"/>
                </a:lnTo>
                <a:lnTo>
                  <a:pt x="667265" y="3720893"/>
                </a:lnTo>
                <a:lnTo>
                  <a:pt x="580768" y="3646752"/>
                </a:lnTo>
                <a:lnTo>
                  <a:pt x="556054" y="3597325"/>
                </a:lnTo>
                <a:lnTo>
                  <a:pt x="481914" y="3510828"/>
                </a:lnTo>
                <a:lnTo>
                  <a:pt x="420130" y="3449044"/>
                </a:lnTo>
                <a:lnTo>
                  <a:pt x="383060" y="3399617"/>
                </a:lnTo>
                <a:lnTo>
                  <a:pt x="345989" y="3288406"/>
                </a:lnTo>
                <a:lnTo>
                  <a:pt x="321276" y="3325477"/>
                </a:lnTo>
                <a:lnTo>
                  <a:pt x="296562" y="3238979"/>
                </a:lnTo>
                <a:lnTo>
                  <a:pt x="247135" y="3127769"/>
                </a:lnTo>
                <a:lnTo>
                  <a:pt x="222422" y="3090698"/>
                </a:lnTo>
                <a:lnTo>
                  <a:pt x="185351" y="3028914"/>
                </a:lnTo>
                <a:lnTo>
                  <a:pt x="160638" y="2942417"/>
                </a:lnTo>
                <a:lnTo>
                  <a:pt x="123568" y="2855920"/>
                </a:lnTo>
                <a:lnTo>
                  <a:pt x="86497" y="2757066"/>
                </a:lnTo>
                <a:lnTo>
                  <a:pt x="61784" y="2584071"/>
                </a:lnTo>
                <a:lnTo>
                  <a:pt x="24714" y="2485217"/>
                </a:lnTo>
                <a:lnTo>
                  <a:pt x="12357" y="2398720"/>
                </a:lnTo>
                <a:lnTo>
                  <a:pt x="12357" y="2250439"/>
                </a:lnTo>
                <a:close/>
              </a:path>
            </a:pathLst>
          </a:custGeom>
        </p:spPr>
      </p:pic>
      <p:pic>
        <p:nvPicPr>
          <p:cNvPr id="4" name="図 3" descr="屋内, 座る, 鏡, 小さい が含まれている画像&#10;&#10;自動的に生成された説明">
            <a:extLst>
              <a:ext uri="{FF2B5EF4-FFF2-40B4-BE49-F238E27FC236}">
                <a16:creationId xmlns:a16="http://schemas.microsoft.com/office/drawing/2014/main" id="{555F6F4B-1183-77DB-F558-5C6F860360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564" r="249" b="6539"/>
          <a:stretch/>
        </p:blipFill>
        <p:spPr>
          <a:xfrm rot="5400000">
            <a:off x="4694167" y="2145048"/>
            <a:ext cx="845359" cy="1634622"/>
          </a:xfrm>
          <a:custGeom>
            <a:avLst/>
            <a:gdLst>
              <a:gd name="connsiteX0" fmla="*/ 0 w 2211860"/>
              <a:gd name="connsiteY0" fmla="*/ 2126871 h 4276947"/>
              <a:gd name="connsiteX1" fmla="*/ 0 w 2211860"/>
              <a:gd name="connsiteY1" fmla="*/ 2077444 h 4276947"/>
              <a:gd name="connsiteX2" fmla="*/ 37070 w 2211860"/>
              <a:gd name="connsiteY2" fmla="*/ 1966233 h 4276947"/>
              <a:gd name="connsiteX3" fmla="*/ 37070 w 2211860"/>
              <a:gd name="connsiteY3" fmla="*/ 1867379 h 4276947"/>
              <a:gd name="connsiteX4" fmla="*/ 61784 w 2211860"/>
              <a:gd name="connsiteY4" fmla="*/ 1780882 h 4276947"/>
              <a:gd name="connsiteX5" fmla="*/ 61784 w 2211860"/>
              <a:gd name="connsiteY5" fmla="*/ 1669671 h 4276947"/>
              <a:gd name="connsiteX6" fmla="*/ 123568 w 2211860"/>
              <a:gd name="connsiteY6" fmla="*/ 1558460 h 4276947"/>
              <a:gd name="connsiteX7" fmla="*/ 148281 w 2211860"/>
              <a:gd name="connsiteY7" fmla="*/ 1410179 h 4276947"/>
              <a:gd name="connsiteX8" fmla="*/ 222422 w 2211860"/>
              <a:gd name="connsiteY8" fmla="*/ 1261898 h 4276947"/>
              <a:gd name="connsiteX9" fmla="*/ 271849 w 2211860"/>
              <a:gd name="connsiteY9" fmla="*/ 1163044 h 4276947"/>
              <a:gd name="connsiteX10" fmla="*/ 345989 w 2211860"/>
              <a:gd name="connsiteY10" fmla="*/ 1039477 h 4276947"/>
              <a:gd name="connsiteX11" fmla="*/ 370703 w 2211860"/>
              <a:gd name="connsiteY11" fmla="*/ 965336 h 4276947"/>
              <a:gd name="connsiteX12" fmla="*/ 481914 w 2211860"/>
              <a:gd name="connsiteY12" fmla="*/ 866482 h 4276947"/>
              <a:gd name="connsiteX13" fmla="*/ 568411 w 2211860"/>
              <a:gd name="connsiteY13" fmla="*/ 767628 h 4276947"/>
              <a:gd name="connsiteX14" fmla="*/ 580768 w 2211860"/>
              <a:gd name="connsiteY14" fmla="*/ 718201 h 4276947"/>
              <a:gd name="connsiteX15" fmla="*/ 642551 w 2211860"/>
              <a:gd name="connsiteY15" fmla="*/ 644060 h 4276947"/>
              <a:gd name="connsiteX16" fmla="*/ 704335 w 2211860"/>
              <a:gd name="connsiteY16" fmla="*/ 582277 h 4276947"/>
              <a:gd name="connsiteX17" fmla="*/ 729049 w 2211860"/>
              <a:gd name="connsiteY17" fmla="*/ 545206 h 4276947"/>
              <a:gd name="connsiteX18" fmla="*/ 852616 w 2211860"/>
              <a:gd name="connsiteY18" fmla="*/ 471066 h 4276947"/>
              <a:gd name="connsiteX19" fmla="*/ 951470 w 2211860"/>
              <a:gd name="connsiteY19" fmla="*/ 421639 h 4276947"/>
              <a:gd name="connsiteX20" fmla="*/ 1025611 w 2211860"/>
              <a:gd name="connsiteY20" fmla="*/ 322785 h 4276947"/>
              <a:gd name="connsiteX21" fmla="*/ 1136822 w 2211860"/>
              <a:gd name="connsiteY21" fmla="*/ 261001 h 4276947"/>
              <a:gd name="connsiteX22" fmla="*/ 1198605 w 2211860"/>
              <a:gd name="connsiteY22" fmla="*/ 223931 h 4276947"/>
              <a:gd name="connsiteX23" fmla="*/ 1297460 w 2211860"/>
              <a:gd name="connsiteY23" fmla="*/ 174504 h 4276947"/>
              <a:gd name="connsiteX24" fmla="*/ 1359243 w 2211860"/>
              <a:gd name="connsiteY24" fmla="*/ 112720 h 4276947"/>
              <a:gd name="connsiteX25" fmla="*/ 1421027 w 2211860"/>
              <a:gd name="connsiteY25" fmla="*/ 100363 h 4276947"/>
              <a:gd name="connsiteX26" fmla="*/ 1594022 w 2211860"/>
              <a:gd name="connsiteY26" fmla="*/ 26223 h 4276947"/>
              <a:gd name="connsiteX27" fmla="*/ 1587466 w 2211860"/>
              <a:gd name="connsiteY27" fmla="*/ 0 h 4276947"/>
              <a:gd name="connsiteX28" fmla="*/ 2173381 w 2211860"/>
              <a:gd name="connsiteY28" fmla="*/ 0 h 4276947"/>
              <a:gd name="connsiteX29" fmla="*/ 2211860 w 2211860"/>
              <a:gd name="connsiteY29" fmla="*/ 1509 h 4276947"/>
              <a:gd name="connsiteX30" fmla="*/ 2211860 w 2211860"/>
              <a:gd name="connsiteY30" fmla="*/ 4276947 h 4276947"/>
              <a:gd name="connsiteX31" fmla="*/ 2100649 w 2211860"/>
              <a:gd name="connsiteY31" fmla="*/ 4276947 h 4276947"/>
              <a:gd name="connsiteX32" fmla="*/ 1940011 w 2211860"/>
              <a:gd name="connsiteY32" fmla="*/ 4276947 h 4276947"/>
              <a:gd name="connsiteX33" fmla="*/ 1767016 w 2211860"/>
              <a:gd name="connsiteY33" fmla="*/ 4252233 h 4276947"/>
              <a:gd name="connsiteX34" fmla="*/ 1643449 w 2211860"/>
              <a:gd name="connsiteY34" fmla="*/ 4227520 h 4276947"/>
              <a:gd name="connsiteX35" fmla="*/ 1495168 w 2211860"/>
              <a:gd name="connsiteY35" fmla="*/ 4202806 h 4276947"/>
              <a:gd name="connsiteX36" fmla="*/ 1421027 w 2211860"/>
              <a:gd name="connsiteY36" fmla="*/ 4190450 h 4276947"/>
              <a:gd name="connsiteX37" fmla="*/ 1334530 w 2211860"/>
              <a:gd name="connsiteY37" fmla="*/ 4165736 h 4276947"/>
              <a:gd name="connsiteX38" fmla="*/ 1186249 w 2211860"/>
              <a:gd name="connsiteY38" fmla="*/ 4091596 h 4276947"/>
              <a:gd name="connsiteX39" fmla="*/ 1087395 w 2211860"/>
              <a:gd name="connsiteY39" fmla="*/ 4042169 h 4276947"/>
              <a:gd name="connsiteX40" fmla="*/ 988541 w 2211860"/>
              <a:gd name="connsiteY40" fmla="*/ 3992742 h 4276947"/>
              <a:gd name="connsiteX41" fmla="*/ 902043 w 2211860"/>
              <a:gd name="connsiteY41" fmla="*/ 3930958 h 4276947"/>
              <a:gd name="connsiteX42" fmla="*/ 852616 w 2211860"/>
              <a:gd name="connsiteY42" fmla="*/ 3881531 h 4276947"/>
              <a:gd name="connsiteX43" fmla="*/ 741405 w 2211860"/>
              <a:gd name="connsiteY43" fmla="*/ 3782677 h 4276947"/>
              <a:gd name="connsiteX44" fmla="*/ 667265 w 2211860"/>
              <a:gd name="connsiteY44" fmla="*/ 3720893 h 4276947"/>
              <a:gd name="connsiteX45" fmla="*/ 580768 w 2211860"/>
              <a:gd name="connsiteY45" fmla="*/ 3646752 h 4276947"/>
              <a:gd name="connsiteX46" fmla="*/ 556054 w 2211860"/>
              <a:gd name="connsiteY46" fmla="*/ 3597325 h 4276947"/>
              <a:gd name="connsiteX47" fmla="*/ 481914 w 2211860"/>
              <a:gd name="connsiteY47" fmla="*/ 3510828 h 4276947"/>
              <a:gd name="connsiteX48" fmla="*/ 420130 w 2211860"/>
              <a:gd name="connsiteY48" fmla="*/ 3449044 h 4276947"/>
              <a:gd name="connsiteX49" fmla="*/ 383060 w 2211860"/>
              <a:gd name="connsiteY49" fmla="*/ 3399617 h 4276947"/>
              <a:gd name="connsiteX50" fmla="*/ 345989 w 2211860"/>
              <a:gd name="connsiteY50" fmla="*/ 3288406 h 4276947"/>
              <a:gd name="connsiteX51" fmla="*/ 321276 w 2211860"/>
              <a:gd name="connsiteY51" fmla="*/ 3325477 h 4276947"/>
              <a:gd name="connsiteX52" fmla="*/ 296562 w 2211860"/>
              <a:gd name="connsiteY52" fmla="*/ 3238979 h 4276947"/>
              <a:gd name="connsiteX53" fmla="*/ 247135 w 2211860"/>
              <a:gd name="connsiteY53" fmla="*/ 3127769 h 4276947"/>
              <a:gd name="connsiteX54" fmla="*/ 222422 w 2211860"/>
              <a:gd name="connsiteY54" fmla="*/ 3090698 h 4276947"/>
              <a:gd name="connsiteX55" fmla="*/ 185351 w 2211860"/>
              <a:gd name="connsiteY55" fmla="*/ 3028914 h 4276947"/>
              <a:gd name="connsiteX56" fmla="*/ 160638 w 2211860"/>
              <a:gd name="connsiteY56" fmla="*/ 2942417 h 4276947"/>
              <a:gd name="connsiteX57" fmla="*/ 123568 w 2211860"/>
              <a:gd name="connsiteY57" fmla="*/ 2855920 h 4276947"/>
              <a:gd name="connsiteX58" fmla="*/ 86497 w 2211860"/>
              <a:gd name="connsiteY58" fmla="*/ 2757066 h 4276947"/>
              <a:gd name="connsiteX59" fmla="*/ 61784 w 2211860"/>
              <a:gd name="connsiteY59" fmla="*/ 2584071 h 4276947"/>
              <a:gd name="connsiteX60" fmla="*/ 24714 w 2211860"/>
              <a:gd name="connsiteY60" fmla="*/ 2485217 h 4276947"/>
              <a:gd name="connsiteX61" fmla="*/ 12357 w 2211860"/>
              <a:gd name="connsiteY61" fmla="*/ 2398720 h 4276947"/>
              <a:gd name="connsiteX62" fmla="*/ 12357 w 2211860"/>
              <a:gd name="connsiteY62" fmla="*/ 2250439 h 4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11860" h="4276947">
                <a:moveTo>
                  <a:pt x="0" y="2126871"/>
                </a:moveTo>
                <a:lnTo>
                  <a:pt x="0" y="2077444"/>
                </a:lnTo>
                <a:lnTo>
                  <a:pt x="37070" y="1966233"/>
                </a:lnTo>
                <a:lnTo>
                  <a:pt x="37070" y="1867379"/>
                </a:lnTo>
                <a:lnTo>
                  <a:pt x="61784" y="1780882"/>
                </a:lnTo>
                <a:lnTo>
                  <a:pt x="61784" y="1669671"/>
                </a:lnTo>
                <a:lnTo>
                  <a:pt x="123568" y="1558460"/>
                </a:lnTo>
                <a:lnTo>
                  <a:pt x="148281" y="1410179"/>
                </a:lnTo>
                <a:lnTo>
                  <a:pt x="222422" y="1261898"/>
                </a:lnTo>
                <a:lnTo>
                  <a:pt x="271849" y="1163044"/>
                </a:lnTo>
                <a:lnTo>
                  <a:pt x="345989" y="1039477"/>
                </a:lnTo>
                <a:lnTo>
                  <a:pt x="370703" y="965336"/>
                </a:lnTo>
                <a:lnTo>
                  <a:pt x="481914" y="866482"/>
                </a:lnTo>
                <a:lnTo>
                  <a:pt x="568411" y="767628"/>
                </a:lnTo>
                <a:lnTo>
                  <a:pt x="580768" y="718201"/>
                </a:lnTo>
                <a:lnTo>
                  <a:pt x="642551" y="644060"/>
                </a:lnTo>
                <a:lnTo>
                  <a:pt x="704335" y="582277"/>
                </a:lnTo>
                <a:lnTo>
                  <a:pt x="729049" y="545206"/>
                </a:lnTo>
                <a:lnTo>
                  <a:pt x="852616" y="471066"/>
                </a:lnTo>
                <a:lnTo>
                  <a:pt x="951470" y="421639"/>
                </a:lnTo>
                <a:lnTo>
                  <a:pt x="1025611" y="322785"/>
                </a:lnTo>
                <a:lnTo>
                  <a:pt x="1136822" y="261001"/>
                </a:lnTo>
                <a:lnTo>
                  <a:pt x="1198605" y="223931"/>
                </a:lnTo>
                <a:lnTo>
                  <a:pt x="1297460" y="174504"/>
                </a:lnTo>
                <a:lnTo>
                  <a:pt x="1359243" y="112720"/>
                </a:lnTo>
                <a:lnTo>
                  <a:pt x="1421027" y="100363"/>
                </a:lnTo>
                <a:lnTo>
                  <a:pt x="1594022" y="26223"/>
                </a:lnTo>
                <a:lnTo>
                  <a:pt x="1587466" y="0"/>
                </a:lnTo>
                <a:lnTo>
                  <a:pt x="2173381" y="0"/>
                </a:lnTo>
                <a:lnTo>
                  <a:pt x="2211860" y="1509"/>
                </a:lnTo>
                <a:lnTo>
                  <a:pt x="2211860" y="4276947"/>
                </a:lnTo>
                <a:lnTo>
                  <a:pt x="2100649" y="4276947"/>
                </a:lnTo>
                <a:lnTo>
                  <a:pt x="1940011" y="4276947"/>
                </a:lnTo>
                <a:lnTo>
                  <a:pt x="1767016" y="4252233"/>
                </a:lnTo>
                <a:lnTo>
                  <a:pt x="1643449" y="4227520"/>
                </a:lnTo>
                <a:lnTo>
                  <a:pt x="1495168" y="4202806"/>
                </a:lnTo>
                <a:lnTo>
                  <a:pt x="1421027" y="4190450"/>
                </a:lnTo>
                <a:lnTo>
                  <a:pt x="1334530" y="4165736"/>
                </a:lnTo>
                <a:lnTo>
                  <a:pt x="1186249" y="4091596"/>
                </a:lnTo>
                <a:lnTo>
                  <a:pt x="1087395" y="4042169"/>
                </a:lnTo>
                <a:lnTo>
                  <a:pt x="988541" y="3992742"/>
                </a:lnTo>
                <a:lnTo>
                  <a:pt x="902043" y="3930958"/>
                </a:lnTo>
                <a:lnTo>
                  <a:pt x="852616" y="3881531"/>
                </a:lnTo>
                <a:lnTo>
                  <a:pt x="741405" y="3782677"/>
                </a:lnTo>
                <a:lnTo>
                  <a:pt x="667265" y="3720893"/>
                </a:lnTo>
                <a:lnTo>
                  <a:pt x="580768" y="3646752"/>
                </a:lnTo>
                <a:lnTo>
                  <a:pt x="556054" y="3597325"/>
                </a:lnTo>
                <a:lnTo>
                  <a:pt x="481914" y="3510828"/>
                </a:lnTo>
                <a:lnTo>
                  <a:pt x="420130" y="3449044"/>
                </a:lnTo>
                <a:lnTo>
                  <a:pt x="383060" y="3399617"/>
                </a:lnTo>
                <a:lnTo>
                  <a:pt x="345989" y="3288406"/>
                </a:lnTo>
                <a:lnTo>
                  <a:pt x="321276" y="3325477"/>
                </a:lnTo>
                <a:lnTo>
                  <a:pt x="296562" y="3238979"/>
                </a:lnTo>
                <a:lnTo>
                  <a:pt x="247135" y="3127769"/>
                </a:lnTo>
                <a:lnTo>
                  <a:pt x="222422" y="3090698"/>
                </a:lnTo>
                <a:lnTo>
                  <a:pt x="185351" y="3028914"/>
                </a:lnTo>
                <a:lnTo>
                  <a:pt x="160638" y="2942417"/>
                </a:lnTo>
                <a:lnTo>
                  <a:pt x="123568" y="2855920"/>
                </a:lnTo>
                <a:lnTo>
                  <a:pt x="86497" y="2757066"/>
                </a:lnTo>
                <a:lnTo>
                  <a:pt x="61784" y="2584071"/>
                </a:lnTo>
                <a:lnTo>
                  <a:pt x="24714" y="2485217"/>
                </a:lnTo>
                <a:lnTo>
                  <a:pt x="12357" y="2398720"/>
                </a:lnTo>
                <a:lnTo>
                  <a:pt x="12357" y="2250439"/>
                </a:lnTo>
                <a:close/>
              </a:path>
            </a:pathLst>
          </a:custGeom>
        </p:spPr>
      </p:pic>
      <p:sp>
        <p:nvSpPr>
          <p:cNvPr id="5" name="コンテンツ プレースホルダー 2">
            <a:extLst>
              <a:ext uri="{FF2B5EF4-FFF2-40B4-BE49-F238E27FC236}">
                <a16:creationId xmlns:a16="http://schemas.microsoft.com/office/drawing/2014/main" id="{1AF476C3-5167-E2C6-2DB3-65F1C2080B22}"/>
              </a:ext>
            </a:extLst>
          </p:cNvPr>
          <p:cNvSpPr txBox="1">
            <a:spLocks/>
          </p:cNvSpPr>
          <p:nvPr/>
        </p:nvSpPr>
        <p:spPr>
          <a:xfrm>
            <a:off x="3341956" y="63361"/>
            <a:ext cx="8831918" cy="845359"/>
          </a:xfrm>
          <a:prstGeom prst="rect">
            <a:avLst/>
          </a:prstGeom>
        </p:spPr>
        <p:txBody>
          <a:bodyPr>
            <a:normAutofit lnSpcReduction="10000"/>
          </a:bodyPr>
          <a:lst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800" b="1" kern="1200" baseline="0">
                <a:solidFill>
                  <a:srgbClr val="333333"/>
                </a:solidFill>
                <a:latin typeface="メイリオ" panose="020B0604030504040204" pitchFamily="50" charset="-128"/>
                <a:ea typeface="メイリオ" panose="020B0604030504040204" pitchFamily="50" charset="-128"/>
                <a:cs typeface="+mn-cs"/>
              </a:defRPr>
            </a:lvl1pPr>
            <a:lvl2pPr marL="36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9360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indent="0"/>
            <a:r>
              <a:rPr lang="ja-JP" altLang="en-US" sz="2400" dirty="0"/>
              <a:t>三次元測定機は、部品に測定子を当て、三次元座標を作成し、</a:t>
            </a:r>
            <a:endParaRPr lang="en-US" altLang="ja-JP" sz="2400" dirty="0"/>
          </a:p>
          <a:p>
            <a:pPr indent="0"/>
            <a:r>
              <a:rPr lang="ja-JP" altLang="en-US" sz="2400" dirty="0"/>
              <a:t>部品の図面上の位置関係などを測定できる精密測定機</a:t>
            </a:r>
            <a:endParaRPr lang="en-US" altLang="ja-JP" sz="2400" dirty="0"/>
          </a:p>
          <a:p>
            <a:pPr indent="0"/>
            <a:endParaRPr lang="ja-JP" altLang="en-US" dirty="0"/>
          </a:p>
        </p:txBody>
      </p:sp>
      <p:sp>
        <p:nvSpPr>
          <p:cNvPr id="7" name="コンテンツ プレースホルダー 2">
            <a:extLst>
              <a:ext uri="{FF2B5EF4-FFF2-40B4-BE49-F238E27FC236}">
                <a16:creationId xmlns:a16="http://schemas.microsoft.com/office/drawing/2014/main" id="{C68F5E93-E110-787E-C586-E1F6D175E425}"/>
              </a:ext>
            </a:extLst>
          </p:cNvPr>
          <p:cNvSpPr txBox="1">
            <a:spLocks/>
          </p:cNvSpPr>
          <p:nvPr/>
        </p:nvSpPr>
        <p:spPr>
          <a:xfrm>
            <a:off x="279616" y="3861048"/>
            <a:ext cx="10767607" cy="418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蒲郡工場では、アルミ製品などの細く長い孔が多くある製品を測定している</a:t>
            </a:r>
            <a:endParaRPr lang="en-US" altLang="ja-JP" sz="2400" b="1" dirty="0"/>
          </a:p>
        </p:txBody>
      </p:sp>
      <p:pic>
        <p:nvPicPr>
          <p:cNvPr id="8" name="図 7">
            <a:extLst>
              <a:ext uri="{FF2B5EF4-FFF2-40B4-BE49-F238E27FC236}">
                <a16:creationId xmlns:a16="http://schemas.microsoft.com/office/drawing/2014/main" id="{AACC1DD0-92AB-A35D-2E72-A69C8432F1D7}"/>
              </a:ext>
            </a:extLst>
          </p:cNvPr>
          <p:cNvPicPr>
            <a:picLocks noChangeAspect="1"/>
          </p:cNvPicPr>
          <p:nvPr/>
        </p:nvPicPr>
        <p:blipFill>
          <a:blip r:embed="rId5"/>
          <a:stretch>
            <a:fillRect/>
          </a:stretch>
        </p:blipFill>
        <p:spPr>
          <a:xfrm>
            <a:off x="180819" y="831297"/>
            <a:ext cx="2580304" cy="2373442"/>
          </a:xfrm>
          <a:prstGeom prst="rect">
            <a:avLst/>
          </a:prstGeom>
        </p:spPr>
      </p:pic>
      <p:grpSp>
        <p:nvGrpSpPr>
          <p:cNvPr id="9" name="グループ化 8">
            <a:extLst>
              <a:ext uri="{FF2B5EF4-FFF2-40B4-BE49-F238E27FC236}">
                <a16:creationId xmlns:a16="http://schemas.microsoft.com/office/drawing/2014/main" id="{7AF854EB-5E94-6D36-6128-ABABF572ADE9}"/>
              </a:ext>
            </a:extLst>
          </p:cNvPr>
          <p:cNvGrpSpPr>
            <a:grpSpLocks noChangeAspect="1"/>
          </p:cNvGrpSpPr>
          <p:nvPr/>
        </p:nvGrpSpPr>
        <p:grpSpPr>
          <a:xfrm>
            <a:off x="6943087" y="1294990"/>
            <a:ext cx="1956453" cy="1752985"/>
            <a:chOff x="4586387" y="2342678"/>
            <a:chExt cx="2383679" cy="2135780"/>
          </a:xfrm>
        </p:grpSpPr>
        <p:cxnSp>
          <p:nvCxnSpPr>
            <p:cNvPr id="10" name="直線コネクタ 9">
              <a:extLst>
                <a:ext uri="{FF2B5EF4-FFF2-40B4-BE49-F238E27FC236}">
                  <a16:creationId xmlns:a16="http://schemas.microsoft.com/office/drawing/2014/main" id="{E99A82A7-3B45-71AC-F11F-FA5E679BCCEB}"/>
                </a:ext>
              </a:extLst>
            </p:cNvPr>
            <p:cNvCxnSpPr/>
            <p:nvPr/>
          </p:nvCxnSpPr>
          <p:spPr>
            <a:xfrm flipV="1">
              <a:off x="5058978" y="3583700"/>
              <a:ext cx="648072" cy="648072"/>
            </a:xfrm>
            <a:prstGeom prst="line">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01F112B-28B0-F9E8-DDFF-95ACA50907F9}"/>
                </a:ext>
              </a:extLst>
            </p:cNvPr>
            <p:cNvCxnSpPr>
              <a:cxnSpLocks/>
            </p:cNvCxnSpPr>
            <p:nvPr/>
          </p:nvCxnSpPr>
          <p:spPr>
            <a:xfrm flipV="1">
              <a:off x="5695937" y="2735018"/>
              <a:ext cx="0" cy="848682"/>
            </a:xfrm>
            <a:prstGeom prst="line">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411B125-E609-06DF-2366-FBADA7F881D9}"/>
                </a:ext>
              </a:extLst>
            </p:cNvPr>
            <p:cNvCxnSpPr>
              <a:cxnSpLocks/>
            </p:cNvCxnSpPr>
            <p:nvPr/>
          </p:nvCxnSpPr>
          <p:spPr>
            <a:xfrm>
              <a:off x="5707050" y="3583700"/>
              <a:ext cx="786161" cy="0"/>
            </a:xfrm>
            <a:prstGeom prst="line">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コンテンツ プレースホルダー 2">
              <a:extLst>
                <a:ext uri="{FF2B5EF4-FFF2-40B4-BE49-F238E27FC236}">
                  <a16:creationId xmlns:a16="http://schemas.microsoft.com/office/drawing/2014/main" id="{EA67D847-A96F-A9AD-F91C-7F916F744271}"/>
                </a:ext>
              </a:extLst>
            </p:cNvPr>
            <p:cNvSpPr txBox="1">
              <a:spLocks/>
            </p:cNvSpPr>
            <p:nvPr/>
          </p:nvSpPr>
          <p:spPr>
            <a:xfrm>
              <a:off x="5461470" y="2342678"/>
              <a:ext cx="388166" cy="50768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Z</a:t>
              </a:r>
              <a:endParaRPr lang="ja-JP" altLang="en-US" sz="2400" b="1" dirty="0"/>
            </a:p>
          </p:txBody>
        </p:sp>
        <p:sp>
          <p:nvSpPr>
            <p:cNvPr id="14" name="コンテンツ プレースホルダー 2">
              <a:extLst>
                <a:ext uri="{FF2B5EF4-FFF2-40B4-BE49-F238E27FC236}">
                  <a16:creationId xmlns:a16="http://schemas.microsoft.com/office/drawing/2014/main" id="{2D5FAB0D-0556-BD6A-CF17-6EBD2CFF7A42}"/>
                </a:ext>
              </a:extLst>
            </p:cNvPr>
            <p:cNvSpPr txBox="1">
              <a:spLocks/>
            </p:cNvSpPr>
            <p:nvPr/>
          </p:nvSpPr>
          <p:spPr>
            <a:xfrm>
              <a:off x="4586387" y="4050642"/>
              <a:ext cx="420442" cy="42781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Y</a:t>
              </a:r>
              <a:endParaRPr lang="ja-JP" altLang="en-US" sz="2400" b="1" dirty="0"/>
            </a:p>
          </p:txBody>
        </p:sp>
        <p:sp>
          <p:nvSpPr>
            <p:cNvPr id="15" name="コンテンツ プレースホルダー 2">
              <a:extLst>
                <a:ext uri="{FF2B5EF4-FFF2-40B4-BE49-F238E27FC236}">
                  <a16:creationId xmlns:a16="http://schemas.microsoft.com/office/drawing/2014/main" id="{09E72F32-5D92-E4C5-7C0D-1C25C7B1A33B}"/>
                </a:ext>
              </a:extLst>
            </p:cNvPr>
            <p:cNvSpPr txBox="1">
              <a:spLocks/>
            </p:cNvSpPr>
            <p:nvPr/>
          </p:nvSpPr>
          <p:spPr>
            <a:xfrm>
              <a:off x="6480198" y="3374605"/>
              <a:ext cx="489868" cy="42609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X</a:t>
              </a:r>
              <a:endParaRPr lang="ja-JP" altLang="en-US" sz="2400" b="1" dirty="0"/>
            </a:p>
          </p:txBody>
        </p:sp>
      </p:grpSp>
      <p:pic>
        <p:nvPicPr>
          <p:cNvPr id="16" name="図 15">
            <a:extLst>
              <a:ext uri="{FF2B5EF4-FFF2-40B4-BE49-F238E27FC236}">
                <a16:creationId xmlns:a16="http://schemas.microsoft.com/office/drawing/2014/main" id="{992F4BDD-572A-7413-772B-8DA7250FAE13}"/>
              </a:ext>
            </a:extLst>
          </p:cNvPr>
          <p:cNvPicPr>
            <a:picLocks noChangeAspect="1"/>
          </p:cNvPicPr>
          <p:nvPr/>
        </p:nvPicPr>
        <p:blipFill>
          <a:blip r:embed="rId6"/>
          <a:stretch>
            <a:fillRect/>
          </a:stretch>
        </p:blipFill>
        <p:spPr>
          <a:xfrm rot="16200000">
            <a:off x="2582944" y="4053961"/>
            <a:ext cx="1851175" cy="3021648"/>
          </a:xfrm>
          <a:prstGeom prst="rect">
            <a:avLst/>
          </a:prstGeom>
        </p:spPr>
      </p:pic>
      <p:pic>
        <p:nvPicPr>
          <p:cNvPr id="17" name="図 16" descr="屋内, カップ, テーブル, 座る が含まれている画像&#10;&#10;自動的に生成された説明">
            <a:extLst>
              <a:ext uri="{FF2B5EF4-FFF2-40B4-BE49-F238E27FC236}">
                <a16:creationId xmlns:a16="http://schemas.microsoft.com/office/drawing/2014/main" id="{2F951582-8ADA-7618-B151-F9D7419C29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32"/>
          <a:stretch/>
        </p:blipFill>
        <p:spPr>
          <a:xfrm>
            <a:off x="7757915" y="4205557"/>
            <a:ext cx="3505331" cy="2218743"/>
          </a:xfrm>
          <a:prstGeom prst="rect">
            <a:avLst/>
          </a:prstGeom>
        </p:spPr>
      </p:pic>
      <p:pic>
        <p:nvPicPr>
          <p:cNvPr id="18" name="図 17">
            <a:extLst>
              <a:ext uri="{FF2B5EF4-FFF2-40B4-BE49-F238E27FC236}">
                <a16:creationId xmlns:a16="http://schemas.microsoft.com/office/drawing/2014/main" id="{82BDAB5D-871A-5726-51DA-7FF8D20AF2B7}"/>
              </a:ext>
            </a:extLst>
          </p:cNvPr>
          <p:cNvPicPr>
            <a:picLocks noChangeAspect="1"/>
          </p:cNvPicPr>
          <p:nvPr/>
        </p:nvPicPr>
        <p:blipFill>
          <a:blip r:embed="rId8"/>
          <a:srcRect l="11918" t="38435" r="33948" b="17552"/>
          <a:stretch>
            <a:fillRect/>
          </a:stretch>
        </p:blipFill>
        <p:spPr>
          <a:xfrm>
            <a:off x="5321466" y="5137390"/>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pic>
        <p:nvPicPr>
          <p:cNvPr id="19" name="図 18">
            <a:extLst>
              <a:ext uri="{FF2B5EF4-FFF2-40B4-BE49-F238E27FC236}">
                <a16:creationId xmlns:a16="http://schemas.microsoft.com/office/drawing/2014/main" id="{0DF27C1F-5C8D-E3A1-BF93-A52689D82259}"/>
              </a:ext>
            </a:extLst>
          </p:cNvPr>
          <p:cNvPicPr>
            <a:picLocks noChangeAspect="1"/>
          </p:cNvPicPr>
          <p:nvPr/>
        </p:nvPicPr>
        <p:blipFill>
          <a:blip r:embed="rId8"/>
          <a:srcRect l="11918" t="38435" r="33948" b="17552"/>
          <a:stretch>
            <a:fillRect/>
          </a:stretch>
        </p:blipFill>
        <p:spPr>
          <a:xfrm>
            <a:off x="6443837" y="5199690"/>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pic>
        <p:nvPicPr>
          <p:cNvPr id="20" name="図 19">
            <a:extLst>
              <a:ext uri="{FF2B5EF4-FFF2-40B4-BE49-F238E27FC236}">
                <a16:creationId xmlns:a16="http://schemas.microsoft.com/office/drawing/2014/main" id="{FE5DB5CC-3533-B740-31B7-94F10E6512D1}"/>
              </a:ext>
            </a:extLst>
          </p:cNvPr>
          <p:cNvPicPr>
            <a:picLocks noChangeAspect="1"/>
          </p:cNvPicPr>
          <p:nvPr/>
        </p:nvPicPr>
        <p:blipFill>
          <a:blip r:embed="rId8"/>
          <a:srcRect l="11918" t="38435" r="33948" b="17552"/>
          <a:stretch>
            <a:fillRect/>
          </a:stretch>
        </p:blipFill>
        <p:spPr>
          <a:xfrm>
            <a:off x="7231682" y="5123719"/>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sp>
        <p:nvSpPr>
          <p:cNvPr id="21" name="テキスト ボックス 20">
            <a:extLst>
              <a:ext uri="{FF2B5EF4-FFF2-40B4-BE49-F238E27FC236}">
                <a16:creationId xmlns:a16="http://schemas.microsoft.com/office/drawing/2014/main" id="{BB5F94F5-26BA-B1B9-2598-FDDAD64246CB}"/>
              </a:ext>
            </a:extLst>
          </p:cNvPr>
          <p:cNvSpPr txBox="1"/>
          <p:nvPr/>
        </p:nvSpPr>
        <p:spPr>
          <a:xfrm>
            <a:off x="9230224" y="6038830"/>
            <a:ext cx="2027991" cy="369332"/>
          </a:xfrm>
          <a:prstGeom prst="rect">
            <a:avLst/>
          </a:prstGeom>
          <a:solidFill>
            <a:schemeClr val="bg1"/>
          </a:solidFill>
          <a:ln w="19050">
            <a:solidFill>
              <a:srgbClr val="002060"/>
            </a:solidFill>
          </a:ln>
        </p:spPr>
        <p:txBody>
          <a:bodyPr wrap="square" rtlCol="0">
            <a:spAutoFit/>
          </a:bodyPr>
          <a:lstStyle/>
          <a:p>
            <a:r>
              <a:rPr lang="ja-JP" altLang="en-US" b="1" dirty="0"/>
              <a:t>バルブ孔内径測定</a:t>
            </a:r>
            <a:endParaRPr kumimoji="1" lang="ja-JP" altLang="en-US" b="1" dirty="0"/>
          </a:p>
        </p:txBody>
      </p:sp>
      <p:pic>
        <p:nvPicPr>
          <p:cNvPr id="23" name="図 22" descr="屋内, 流し, 鏡, キッチン が含まれている画像&#10;&#10;自動的に生成された説明">
            <a:extLst>
              <a:ext uri="{FF2B5EF4-FFF2-40B4-BE49-F238E27FC236}">
                <a16:creationId xmlns:a16="http://schemas.microsoft.com/office/drawing/2014/main" id="{E5D73900-BCDB-CC8F-C64A-D5D09B317368}"/>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2848413" y="1408456"/>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sp>
        <p:nvSpPr>
          <p:cNvPr id="24" name="正方形/長方形 23">
            <a:extLst>
              <a:ext uri="{FF2B5EF4-FFF2-40B4-BE49-F238E27FC236}">
                <a16:creationId xmlns:a16="http://schemas.microsoft.com/office/drawing/2014/main" id="{F5669D4C-8601-216F-784C-2CAC77D53552}"/>
              </a:ext>
            </a:extLst>
          </p:cNvPr>
          <p:cNvSpPr/>
          <p:nvPr/>
        </p:nvSpPr>
        <p:spPr>
          <a:xfrm>
            <a:off x="1838094" y="1622448"/>
            <a:ext cx="610084" cy="6570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FB135AB0-3245-AA80-DCE0-E0B9212A9318}"/>
              </a:ext>
            </a:extLst>
          </p:cNvPr>
          <p:cNvCxnSpPr>
            <a:cxnSpLocks/>
          </p:cNvCxnSpPr>
          <p:nvPr/>
        </p:nvCxnSpPr>
        <p:spPr>
          <a:xfrm flipH="1" flipV="1">
            <a:off x="2456487" y="2270486"/>
            <a:ext cx="1461944" cy="1454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AB59687-B33D-F30E-E12A-34F4ACE5DF7C}"/>
              </a:ext>
            </a:extLst>
          </p:cNvPr>
          <p:cNvCxnSpPr>
            <a:cxnSpLocks/>
          </p:cNvCxnSpPr>
          <p:nvPr/>
        </p:nvCxnSpPr>
        <p:spPr>
          <a:xfrm flipV="1">
            <a:off x="2432711" y="831297"/>
            <a:ext cx="808955" cy="7911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descr="屋内, 流し, 鏡, キッチン が含まれている画像&#10;&#10;自動的に生成された説明">
            <a:extLst>
              <a:ext uri="{FF2B5EF4-FFF2-40B4-BE49-F238E27FC236}">
                <a16:creationId xmlns:a16="http://schemas.microsoft.com/office/drawing/2014/main" id="{3335B6FC-F131-07C6-E136-B4E1347F1E06}"/>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3862269" y="663716"/>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pic>
        <p:nvPicPr>
          <p:cNvPr id="28" name="図 27" descr="屋内, 流し, 鏡, キッチン が含まれている画像&#10;&#10;自動的に生成された説明">
            <a:extLst>
              <a:ext uri="{FF2B5EF4-FFF2-40B4-BE49-F238E27FC236}">
                <a16:creationId xmlns:a16="http://schemas.microsoft.com/office/drawing/2014/main" id="{532AE533-9361-73B4-B273-F4BEF0716ED2}"/>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4585012" y="1195635"/>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sp>
        <p:nvSpPr>
          <p:cNvPr id="29" name="テキスト ボックス 28">
            <a:extLst>
              <a:ext uri="{FF2B5EF4-FFF2-40B4-BE49-F238E27FC236}">
                <a16:creationId xmlns:a16="http://schemas.microsoft.com/office/drawing/2014/main" id="{2D191CF7-AFFE-FE08-4ADD-EF805E25C4D4}"/>
              </a:ext>
            </a:extLst>
          </p:cNvPr>
          <p:cNvSpPr txBox="1"/>
          <p:nvPr/>
        </p:nvSpPr>
        <p:spPr>
          <a:xfrm>
            <a:off x="4368712" y="3399383"/>
            <a:ext cx="1715807" cy="461665"/>
          </a:xfrm>
          <a:prstGeom prst="rect">
            <a:avLst/>
          </a:prstGeom>
          <a:noFill/>
        </p:spPr>
        <p:txBody>
          <a:bodyPr wrap="square" rtlCol="0">
            <a:spAutoFit/>
          </a:bodyPr>
          <a:lstStyle/>
          <a:p>
            <a:r>
              <a:rPr lang="ja-JP" altLang="en-US" sz="2400" u="sng" dirty="0">
                <a:latin typeface="+mn-ea"/>
              </a:rPr>
              <a:t>①部品測定</a:t>
            </a:r>
            <a:endParaRPr kumimoji="1" lang="ja-JP" altLang="en-US" sz="2400" u="sng" dirty="0">
              <a:latin typeface="+mn-ea"/>
            </a:endParaRPr>
          </a:p>
        </p:txBody>
      </p:sp>
      <p:sp>
        <p:nvSpPr>
          <p:cNvPr id="30" name="テキスト ボックス 29">
            <a:extLst>
              <a:ext uri="{FF2B5EF4-FFF2-40B4-BE49-F238E27FC236}">
                <a16:creationId xmlns:a16="http://schemas.microsoft.com/office/drawing/2014/main" id="{A0FDAD75-2713-2230-D22C-38BD684C59C3}"/>
              </a:ext>
            </a:extLst>
          </p:cNvPr>
          <p:cNvSpPr txBox="1"/>
          <p:nvPr/>
        </p:nvSpPr>
        <p:spPr>
          <a:xfrm>
            <a:off x="6962931" y="3399383"/>
            <a:ext cx="1816515" cy="461665"/>
          </a:xfrm>
          <a:prstGeom prst="rect">
            <a:avLst/>
          </a:prstGeom>
          <a:noFill/>
        </p:spPr>
        <p:txBody>
          <a:bodyPr wrap="square" rtlCol="0">
            <a:spAutoFit/>
          </a:bodyPr>
          <a:lstStyle/>
          <a:p>
            <a:r>
              <a:rPr lang="ja-JP" altLang="en-US" sz="2400" u="sng" dirty="0">
                <a:latin typeface="+mn-ea"/>
              </a:rPr>
              <a:t>②座標作成</a:t>
            </a:r>
            <a:endParaRPr kumimoji="1" lang="ja-JP" altLang="en-US" sz="2400" u="sng" dirty="0">
              <a:latin typeface="+mn-ea"/>
            </a:endParaRPr>
          </a:p>
        </p:txBody>
      </p:sp>
      <p:sp>
        <p:nvSpPr>
          <p:cNvPr id="31" name="テキスト ボックス 30">
            <a:extLst>
              <a:ext uri="{FF2B5EF4-FFF2-40B4-BE49-F238E27FC236}">
                <a16:creationId xmlns:a16="http://schemas.microsoft.com/office/drawing/2014/main" id="{DF7321E8-CAE9-B3F5-C84D-39384BD99729}"/>
              </a:ext>
            </a:extLst>
          </p:cNvPr>
          <p:cNvSpPr txBox="1"/>
          <p:nvPr/>
        </p:nvSpPr>
        <p:spPr>
          <a:xfrm>
            <a:off x="9783728" y="3429000"/>
            <a:ext cx="2155057" cy="461665"/>
          </a:xfrm>
          <a:prstGeom prst="rect">
            <a:avLst/>
          </a:prstGeom>
          <a:noFill/>
        </p:spPr>
        <p:txBody>
          <a:bodyPr wrap="square" rtlCol="0">
            <a:spAutoFit/>
          </a:bodyPr>
          <a:lstStyle/>
          <a:p>
            <a:r>
              <a:rPr lang="ja-JP" altLang="en-US" sz="2400" u="sng" dirty="0">
                <a:latin typeface="+mn-ea"/>
              </a:rPr>
              <a:t>③解析・判定</a:t>
            </a:r>
            <a:endParaRPr kumimoji="1" lang="ja-JP" altLang="en-US" sz="2400" u="sng" dirty="0">
              <a:latin typeface="+mn-ea"/>
            </a:endParaRPr>
          </a:p>
        </p:txBody>
      </p:sp>
      <p:pic>
        <p:nvPicPr>
          <p:cNvPr id="32" name="図 31">
            <a:extLst>
              <a:ext uri="{FF2B5EF4-FFF2-40B4-BE49-F238E27FC236}">
                <a16:creationId xmlns:a16="http://schemas.microsoft.com/office/drawing/2014/main" id="{11D73582-431A-1EF1-E886-68EEEEAB65E8}"/>
              </a:ext>
            </a:extLst>
          </p:cNvPr>
          <p:cNvPicPr>
            <a:picLocks noChangeAspect="1"/>
          </p:cNvPicPr>
          <p:nvPr/>
        </p:nvPicPr>
        <p:blipFill rotWithShape="1">
          <a:blip r:embed="rId5"/>
          <a:srcRect l="8570" t="29127" r="60555" b="41725"/>
          <a:stretch/>
        </p:blipFill>
        <p:spPr>
          <a:xfrm>
            <a:off x="9617233" y="948280"/>
            <a:ext cx="2537029" cy="2203148"/>
          </a:xfrm>
          <a:prstGeom prst="rect">
            <a:avLst/>
          </a:prstGeom>
        </p:spPr>
      </p:pic>
      <p:grpSp>
        <p:nvGrpSpPr>
          <p:cNvPr id="33" name="グループ化 32">
            <a:extLst>
              <a:ext uri="{FF2B5EF4-FFF2-40B4-BE49-F238E27FC236}">
                <a16:creationId xmlns:a16="http://schemas.microsoft.com/office/drawing/2014/main" id="{8582F170-2A9E-34BA-18FA-7A60CBB74D4C}"/>
              </a:ext>
            </a:extLst>
          </p:cNvPr>
          <p:cNvGrpSpPr>
            <a:grpSpLocks noChangeAspect="1"/>
          </p:cNvGrpSpPr>
          <p:nvPr/>
        </p:nvGrpSpPr>
        <p:grpSpPr>
          <a:xfrm>
            <a:off x="10346859" y="1624037"/>
            <a:ext cx="285645" cy="292795"/>
            <a:chOff x="7824192" y="2903314"/>
            <a:chExt cx="864096" cy="885726"/>
          </a:xfrm>
        </p:grpSpPr>
        <p:sp>
          <p:nvSpPr>
            <p:cNvPr id="34" name="楕円 33">
              <a:extLst>
                <a:ext uri="{FF2B5EF4-FFF2-40B4-BE49-F238E27FC236}">
                  <a16:creationId xmlns:a16="http://schemas.microsoft.com/office/drawing/2014/main" id="{C3FBDA37-2069-19A4-0609-3D64F14982E1}"/>
                </a:ext>
              </a:extLst>
            </p:cNvPr>
            <p:cNvSpPr/>
            <p:nvPr/>
          </p:nvSpPr>
          <p:spPr>
            <a:xfrm>
              <a:off x="7936576" y="3005668"/>
              <a:ext cx="648070" cy="63098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5" name="直線コネクタ 34">
              <a:extLst>
                <a:ext uri="{FF2B5EF4-FFF2-40B4-BE49-F238E27FC236}">
                  <a16:creationId xmlns:a16="http://schemas.microsoft.com/office/drawing/2014/main" id="{7FBE1C76-838F-4550-896B-04ABF3BF972A}"/>
                </a:ext>
              </a:extLst>
            </p:cNvPr>
            <p:cNvCxnSpPr/>
            <p:nvPr/>
          </p:nvCxnSpPr>
          <p:spPr>
            <a:xfrm>
              <a:off x="8256240" y="2903314"/>
              <a:ext cx="0" cy="8857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061369B-3863-7245-0F7A-C8DDE4775DEC}"/>
                </a:ext>
              </a:extLst>
            </p:cNvPr>
            <p:cNvCxnSpPr>
              <a:cxnSpLocks/>
            </p:cNvCxnSpPr>
            <p:nvPr/>
          </p:nvCxnSpPr>
          <p:spPr>
            <a:xfrm flipH="1">
              <a:off x="7824192" y="3321159"/>
              <a:ext cx="8640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A8A0ACDA-343F-ADE8-2647-5D35DCA21A61}"/>
              </a:ext>
            </a:extLst>
          </p:cNvPr>
          <p:cNvSpPr txBox="1"/>
          <p:nvPr/>
        </p:nvSpPr>
        <p:spPr>
          <a:xfrm>
            <a:off x="10583499" y="1578475"/>
            <a:ext cx="1208689" cy="1015663"/>
          </a:xfrm>
          <a:prstGeom prst="rect">
            <a:avLst/>
          </a:prstGeom>
          <a:noFill/>
        </p:spPr>
        <p:txBody>
          <a:bodyPr wrap="square" rtlCol="0">
            <a:spAutoFit/>
          </a:bodyPr>
          <a:lstStyle/>
          <a:p>
            <a:r>
              <a:rPr kumimoji="1" lang="ja-JP" altLang="en-US" sz="2000" b="1" dirty="0">
                <a:solidFill>
                  <a:schemeClr val="bg1"/>
                </a:solidFill>
                <a:latin typeface="+mn-ea"/>
              </a:rPr>
              <a:t>位置</a:t>
            </a:r>
            <a:r>
              <a:rPr lang="ja-JP" altLang="en-US" sz="2000" b="1" dirty="0">
                <a:solidFill>
                  <a:schemeClr val="bg1"/>
                </a:solidFill>
                <a:latin typeface="+mn-ea"/>
              </a:rPr>
              <a:t>度</a:t>
            </a:r>
            <a:endParaRPr lang="en-US" altLang="ja-JP" sz="2000" b="1" dirty="0">
              <a:solidFill>
                <a:schemeClr val="bg1"/>
              </a:solidFill>
              <a:latin typeface="+mn-ea"/>
            </a:endParaRPr>
          </a:p>
          <a:p>
            <a:r>
              <a:rPr kumimoji="1" lang="el-GR" altLang="ja-JP" sz="2000" b="1" dirty="0">
                <a:solidFill>
                  <a:schemeClr val="bg1"/>
                </a:solidFill>
                <a:latin typeface="+mn-ea"/>
              </a:rPr>
              <a:t>Φ</a:t>
            </a:r>
            <a:r>
              <a:rPr kumimoji="1" lang="en-US" altLang="ja-JP" sz="2000" b="1" dirty="0">
                <a:solidFill>
                  <a:schemeClr val="bg1"/>
                </a:solidFill>
                <a:latin typeface="+mn-ea"/>
              </a:rPr>
              <a:t>0.100</a:t>
            </a:r>
          </a:p>
          <a:p>
            <a:r>
              <a:rPr lang="ja-JP" altLang="en-US" sz="2000" b="1" dirty="0">
                <a:solidFill>
                  <a:schemeClr val="bg1"/>
                </a:solidFill>
                <a:latin typeface="+mn-ea"/>
              </a:rPr>
              <a:t>判定 〇</a:t>
            </a:r>
            <a:endParaRPr kumimoji="1" lang="ja-JP" altLang="en-US" sz="2000" b="1" dirty="0">
              <a:solidFill>
                <a:schemeClr val="bg1"/>
              </a:solidFill>
              <a:latin typeface="+mn-ea"/>
            </a:endParaRPr>
          </a:p>
        </p:txBody>
      </p:sp>
    </p:spTree>
    <p:custDataLst>
      <p:tags r:id="rId1"/>
    </p:custDataLst>
    <p:extLst>
      <p:ext uri="{BB962C8B-B14F-4D97-AF65-F5344CB8AC3E}">
        <p14:creationId xmlns:p14="http://schemas.microsoft.com/office/powerpoint/2010/main" val="3958637548"/>
      </p:ext>
    </p:extLst>
  </p:cSld>
  <p:clrMapOvr>
    <a:masterClrMapping/>
  </p:clrMapOvr>
  <mc:AlternateContent xmlns:mc="http://schemas.openxmlformats.org/markup-compatibility/2006" xmlns:p14="http://schemas.microsoft.com/office/powerpoint/2010/main">
    <mc:Choice Requires="p14">
      <p:transition spd="slow" p14:dur="2000" advTm="10321"/>
    </mc:Choice>
    <mc:Fallback xmlns="">
      <p:transition spd="slow" advTm="10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1500"/>
                            </p:stCondLst>
                            <p:childTnLst>
                              <p:par>
                                <p:cTn id="24" presetID="42" presetClass="path" presetSubtype="0" accel="50000" decel="50000" fill="hold" nodeType="afterEffect">
                                  <p:stCondLst>
                                    <p:cond delay="0"/>
                                  </p:stCondLst>
                                  <p:childTnLst>
                                    <p:animMotion origin="layout" path="M -4.79167E-6 2.96296E-6 L 0.02123 0.01828 " pathEditMode="relative" rAng="0" ptsTypes="AA">
                                      <p:cBhvr>
                                        <p:cTn id="25" dur="500" fill="hold"/>
                                        <p:tgtEl>
                                          <p:spTgt spid="23"/>
                                        </p:tgtEl>
                                        <p:attrNameLst>
                                          <p:attrName>ppt_x</p:attrName>
                                          <p:attrName>ppt_y</p:attrName>
                                        </p:attrNameLst>
                                      </p:cBhvr>
                                      <p:rCtr x="1055" y="903"/>
                                    </p:animMotion>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2000"/>
                            </p:stCondLst>
                            <p:childTnLst>
                              <p:par>
                                <p:cTn id="33" presetID="42" presetClass="path" presetSubtype="0" accel="50000" decel="50000" fill="hold" nodeType="afterEffect">
                                  <p:stCondLst>
                                    <p:cond delay="0"/>
                                  </p:stCondLst>
                                  <p:childTnLst>
                                    <p:animMotion origin="layout" path="M 2.08333E-6 -2.22222E-6 L -0.00196 0.04167 " pathEditMode="relative" rAng="0" ptsTypes="AA">
                                      <p:cBhvr>
                                        <p:cTn id="34" dur="1000" fill="hold"/>
                                        <p:tgtEl>
                                          <p:spTgt spid="27"/>
                                        </p:tgtEl>
                                        <p:attrNameLst>
                                          <p:attrName>ppt_x</p:attrName>
                                          <p:attrName>ppt_y</p:attrName>
                                        </p:attrNameLst>
                                      </p:cBhvr>
                                      <p:rCtr x="-104" y="2083"/>
                                    </p:animMotion>
                                  </p:childTnLst>
                                </p:cTn>
                              </p:par>
                            </p:childTnLst>
                          </p:cTn>
                        </p:par>
                        <p:par>
                          <p:cTn id="35" fill="hold">
                            <p:stCondLst>
                              <p:cond delay="3000"/>
                            </p:stCondLst>
                            <p:childTnLst>
                              <p:par>
                                <p:cTn id="36" presetID="1" presetClass="exit" presetSubtype="0" fill="hold" nodeType="afterEffect">
                                  <p:stCondLst>
                                    <p:cond delay="0"/>
                                  </p:stCondLst>
                                  <p:childTnLst>
                                    <p:set>
                                      <p:cBhvr>
                                        <p:cTn id="37" dur="1" fill="hold">
                                          <p:stCondLst>
                                            <p:cond delay="0"/>
                                          </p:stCondLst>
                                        </p:cTn>
                                        <p:tgtEl>
                                          <p:spTgt spid="27"/>
                                        </p:tgtEl>
                                        <p:attrNameLst>
                                          <p:attrName>style.visibility</p:attrName>
                                        </p:attrNameLst>
                                      </p:cBhvr>
                                      <p:to>
                                        <p:strVal val="hidden"/>
                                      </p:to>
                                    </p:se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p:stCondLst>
                              <p:cond delay="3000"/>
                            </p:stCondLst>
                            <p:childTnLst>
                              <p:par>
                                <p:cTn id="42" presetID="42" presetClass="path" presetSubtype="0" accel="50000" decel="50000" fill="hold" nodeType="afterEffect">
                                  <p:stCondLst>
                                    <p:cond delay="0"/>
                                  </p:stCondLst>
                                  <p:childTnLst>
                                    <p:animMotion origin="layout" path="M -2.70833E-6 1.48148E-6 L -0.0039 0.0493 " pathEditMode="relative" rAng="0" ptsTypes="AA">
                                      <p:cBhvr>
                                        <p:cTn id="43" dur="500" fill="hold"/>
                                        <p:tgtEl>
                                          <p:spTgt spid="28"/>
                                        </p:tgtEl>
                                        <p:attrNameLst>
                                          <p:attrName>ppt_x</p:attrName>
                                          <p:attrName>ppt_y</p:attrName>
                                        </p:attrNameLst>
                                      </p:cBhvr>
                                      <p:rCtr x="-195" y="2454"/>
                                    </p:animMotion>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1+#ppt_w/2"/>
                                          </p:val>
                                        </p:tav>
                                        <p:tav tm="100000">
                                          <p:val>
                                            <p:strVal val="#ppt_x"/>
                                          </p:val>
                                        </p:tav>
                                      </p:tavLst>
                                    </p:anim>
                                    <p:anim calcmode="lin" valueType="num">
                                      <p:cBhvr additive="base">
                                        <p:cTn id="49" dur="500" fill="hold"/>
                                        <p:tgtEl>
                                          <p:spTgt spid="2"/>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47"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3"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1+#ppt_w/2"/>
                                          </p:val>
                                        </p:tav>
                                        <p:tav tm="100000">
                                          <p:val>
                                            <p:strVal val="#ppt_x"/>
                                          </p:val>
                                        </p:tav>
                                      </p:tavLst>
                                    </p:anim>
                                    <p:anim calcmode="lin" valueType="num">
                                      <p:cBhvr additive="base">
                                        <p:cTn id="61" dur="500" fill="hold"/>
                                        <p:tgtEl>
                                          <p:spTgt spid="32"/>
                                        </p:tgtEl>
                                        <p:attrNameLst>
                                          <p:attrName>ppt_y</p:attrName>
                                        </p:attrNameLst>
                                      </p:cBhvr>
                                      <p:tavLst>
                                        <p:tav tm="0">
                                          <p:val>
                                            <p:strVal val="0-#ppt_h/2"/>
                                          </p:val>
                                        </p:tav>
                                        <p:tav tm="100000">
                                          <p:val>
                                            <p:strVal val="#ppt_y"/>
                                          </p:val>
                                        </p:tav>
                                      </p:tavLst>
                                    </p:anim>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37">
                                            <p:txEl>
                                              <p:pRg st="0" end="0"/>
                                            </p:txEl>
                                          </p:spTgt>
                                        </p:tgtEl>
                                        <p:attrNameLst>
                                          <p:attrName>style.visibility</p:attrName>
                                        </p:attrNameLst>
                                      </p:cBhvr>
                                      <p:to>
                                        <p:strVal val="visible"/>
                                      </p:to>
                                    </p:set>
                                    <p:animEffect transition="in" filter="wipe(left)">
                                      <p:cBhvr>
                                        <p:cTn id="69" dur="500"/>
                                        <p:tgtEl>
                                          <p:spTgt spid="37">
                                            <p:txEl>
                                              <p:pRg st="0" end="0"/>
                                            </p:txEl>
                                          </p:spTgt>
                                        </p:tgtEl>
                                      </p:cBhvr>
                                    </p:animEffect>
                                  </p:childTnLst>
                                </p:cTn>
                              </p:par>
                              <p:par>
                                <p:cTn id="70" presetID="22" presetClass="entr" presetSubtype="8" fill="hold" nodeType="withEffect">
                                  <p:stCondLst>
                                    <p:cond delay="0"/>
                                  </p:stCondLst>
                                  <p:childTnLst>
                                    <p:set>
                                      <p:cBhvr>
                                        <p:cTn id="71" dur="1" fill="hold">
                                          <p:stCondLst>
                                            <p:cond delay="0"/>
                                          </p:stCondLst>
                                        </p:cTn>
                                        <p:tgtEl>
                                          <p:spTgt spid="37">
                                            <p:txEl>
                                              <p:pRg st="1" end="1"/>
                                            </p:txEl>
                                          </p:spTgt>
                                        </p:tgtEl>
                                        <p:attrNameLst>
                                          <p:attrName>style.visibility</p:attrName>
                                        </p:attrNameLst>
                                      </p:cBhvr>
                                      <p:to>
                                        <p:strVal val="visible"/>
                                      </p:to>
                                    </p:set>
                                    <p:animEffect transition="in" filter="wipe(left)">
                                      <p:cBhvr>
                                        <p:cTn id="72" dur="500"/>
                                        <p:tgtEl>
                                          <p:spTgt spid="37">
                                            <p:txEl>
                                              <p:pRg st="1" end="1"/>
                                            </p:txEl>
                                          </p:spTgt>
                                        </p:tgtEl>
                                      </p:cBhvr>
                                    </p:animEffect>
                                  </p:childTnLst>
                                </p:cTn>
                              </p:par>
                              <p:par>
                                <p:cTn id="73" presetID="22" presetClass="entr" presetSubtype="8" fill="hold" nodeType="withEffect">
                                  <p:stCondLst>
                                    <p:cond delay="0"/>
                                  </p:stCondLst>
                                  <p:childTnLst>
                                    <p:set>
                                      <p:cBhvr>
                                        <p:cTn id="74" dur="1" fill="hold">
                                          <p:stCondLst>
                                            <p:cond delay="0"/>
                                          </p:stCondLst>
                                        </p:cTn>
                                        <p:tgtEl>
                                          <p:spTgt spid="37">
                                            <p:txEl>
                                              <p:pRg st="2" end="2"/>
                                            </p:txEl>
                                          </p:spTgt>
                                        </p:tgtEl>
                                        <p:attrNameLst>
                                          <p:attrName>style.visibility</p:attrName>
                                        </p:attrNameLst>
                                      </p:cBhvr>
                                      <p:to>
                                        <p:strVal val="visible"/>
                                      </p:to>
                                    </p:set>
                                    <p:animEffect transition="in" filter="wipe(left)">
                                      <p:cBhvr>
                                        <p:cTn id="75" dur="500"/>
                                        <p:tgtEl>
                                          <p:spTgt spid="37">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par>
                          <p:cTn id="80" fill="hold">
                            <p:stCondLst>
                              <p:cond delay="0"/>
                            </p:stCondLst>
                            <p:childTnLst>
                              <p:par>
                                <p:cTn id="81" presetID="63" presetClass="path" presetSubtype="0" accel="50000" decel="50000" fill="hold" nodeType="afterEffect">
                                  <p:stCondLst>
                                    <p:cond delay="0"/>
                                  </p:stCondLst>
                                  <p:childTnLst>
                                    <p:animMotion origin="layout" path="M -6.25E-7 2.59259E-6 L 0.06875 -0.07199 " pathEditMode="relative" rAng="0" ptsTypes="AA">
                                      <p:cBhvr>
                                        <p:cTn id="82" dur="2000" fill="hold"/>
                                        <p:tgtEl>
                                          <p:spTgt spid="18"/>
                                        </p:tgtEl>
                                        <p:attrNameLst>
                                          <p:attrName>ppt_x</p:attrName>
                                          <p:attrName>ppt_y</p:attrName>
                                        </p:attrNameLst>
                                      </p:cBhvr>
                                      <p:rCtr x="3438" y="-3611"/>
                                    </p:animMotion>
                                  </p:childTnLst>
                                </p:cTn>
                              </p:par>
                            </p:childTnLst>
                          </p:cTn>
                        </p:par>
                        <p:par>
                          <p:cTn id="83" fill="hold">
                            <p:stCondLst>
                              <p:cond delay="2000"/>
                            </p:stCondLst>
                            <p:childTnLst>
                              <p:par>
                                <p:cTn id="84" presetID="1" presetClass="exit" presetSubtype="0" fill="hold" nodeType="afterEffect">
                                  <p:stCondLst>
                                    <p:cond delay="0"/>
                                  </p:stCondLst>
                                  <p:childTnLst>
                                    <p:set>
                                      <p:cBhvr>
                                        <p:cTn id="85" dur="1" fill="hold">
                                          <p:stCondLst>
                                            <p:cond delay="0"/>
                                          </p:stCondLst>
                                        </p:cTn>
                                        <p:tgtEl>
                                          <p:spTgt spid="18"/>
                                        </p:tgtEl>
                                        <p:attrNameLst>
                                          <p:attrName>style.visibility</p:attrName>
                                        </p:attrNameLst>
                                      </p:cBhvr>
                                      <p:to>
                                        <p:strVal val="hidden"/>
                                      </p:to>
                                    </p:set>
                                  </p:childTnLst>
                                </p:cTn>
                              </p:par>
                            </p:childTnLst>
                          </p:cTn>
                        </p:par>
                        <p:par>
                          <p:cTn id="86" fill="hold">
                            <p:stCondLst>
                              <p:cond delay="2000"/>
                            </p:stCondLst>
                            <p:childTnLst>
                              <p:par>
                                <p:cTn id="87" presetID="1" presetClass="entr" presetSubtype="0"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par>
                          <p:cTn id="89" fill="hold">
                            <p:stCondLst>
                              <p:cond delay="2000"/>
                            </p:stCondLst>
                            <p:childTnLst>
                              <p:par>
                                <p:cTn id="90" presetID="63" presetClass="path" presetSubtype="0" accel="50000" decel="50000" fill="hold" nodeType="afterEffect">
                                  <p:stCondLst>
                                    <p:cond delay="0"/>
                                  </p:stCondLst>
                                  <p:childTnLst>
                                    <p:animMotion origin="layout" path="M 2.08333E-6 4.81481E-6 L 0.022 -0.05 " pathEditMode="relative" rAng="0" ptsTypes="AA">
                                      <p:cBhvr>
                                        <p:cTn id="91" dur="2000" fill="hold"/>
                                        <p:tgtEl>
                                          <p:spTgt spid="19"/>
                                        </p:tgtEl>
                                        <p:attrNameLst>
                                          <p:attrName>ppt_x</p:attrName>
                                          <p:attrName>ppt_y</p:attrName>
                                        </p:attrNameLst>
                                      </p:cBhvr>
                                      <p:rCtr x="1094" y="-2500"/>
                                    </p:animMotion>
                                  </p:childTnLst>
                                </p:cTn>
                              </p:par>
                            </p:childTnLst>
                          </p:cTn>
                        </p:par>
                        <p:par>
                          <p:cTn id="92" fill="hold">
                            <p:stCondLst>
                              <p:cond delay="4000"/>
                            </p:stCondLst>
                            <p:childTnLst>
                              <p:par>
                                <p:cTn id="93" presetID="1" presetClass="exit" presetSubtype="0" fill="hold" nodeType="after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par>
                          <p:cTn id="95" fill="hold">
                            <p:stCondLst>
                              <p:cond delay="4000"/>
                            </p:stCondLst>
                            <p:childTnLst>
                              <p:par>
                                <p:cTn id="96" presetID="1" presetClass="entr" presetSubtype="0" fill="hold" nodeType="afterEffect">
                                  <p:stCondLst>
                                    <p:cond delay="0"/>
                                  </p:stCondLst>
                                  <p:childTnLst>
                                    <p:set>
                                      <p:cBhvr>
                                        <p:cTn id="97" dur="1" fill="hold">
                                          <p:stCondLst>
                                            <p:cond delay="0"/>
                                          </p:stCondLst>
                                        </p:cTn>
                                        <p:tgtEl>
                                          <p:spTgt spid="20"/>
                                        </p:tgtEl>
                                        <p:attrNameLst>
                                          <p:attrName>style.visibility</p:attrName>
                                        </p:attrNameLst>
                                      </p:cBhvr>
                                      <p:to>
                                        <p:strVal val="visible"/>
                                      </p:to>
                                    </p:set>
                                  </p:childTnLst>
                                </p:cTn>
                              </p:par>
                            </p:childTnLst>
                          </p:cTn>
                        </p:par>
                        <p:par>
                          <p:cTn id="98" fill="hold">
                            <p:stCondLst>
                              <p:cond delay="4000"/>
                            </p:stCondLst>
                            <p:childTnLst>
                              <p:par>
                                <p:cTn id="99" presetID="63" presetClass="path" presetSubtype="0" accel="50000" decel="50000" fill="hold" nodeType="afterEffect">
                                  <p:stCondLst>
                                    <p:cond delay="0"/>
                                  </p:stCondLst>
                                  <p:childTnLst>
                                    <p:animMotion origin="layout" path="M -1.25E-6 -4.07407E-6 L 0.06888 -0.05 " pathEditMode="relative" rAng="0" ptsTypes="AA">
                                      <p:cBhvr>
                                        <p:cTn id="100" dur="2000" fill="hold"/>
                                        <p:tgtEl>
                                          <p:spTgt spid="20"/>
                                        </p:tgtEl>
                                        <p:attrNameLst>
                                          <p:attrName>ppt_x</p:attrName>
                                          <p:attrName>ppt_y</p:attrName>
                                        </p:attrNameLst>
                                      </p:cBhvr>
                                      <p:rCtr x="3438"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46662"/>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27384"/>
            <a:ext cx="2477381" cy="521803"/>
          </a:xfrm>
        </p:spPr>
        <p:txBody>
          <a:bodyPr>
            <a:noAutofit/>
          </a:bodyPr>
          <a:lstStyle/>
          <a:p>
            <a:pPr algn="l"/>
            <a:r>
              <a:rPr kumimoji="1" lang="en-US" altLang="ja-JP" sz="2400" u="sng" dirty="0"/>
              <a:t>10</a:t>
            </a:r>
            <a:r>
              <a:rPr kumimoji="1" lang="ja-JP" altLang="en-US" sz="2400" u="sng" dirty="0"/>
              <a:t>．作業内容</a:t>
            </a:r>
            <a:r>
              <a:rPr lang="ja-JP" altLang="en-US" sz="2400" u="sng" dirty="0"/>
              <a:t>①</a:t>
            </a:r>
            <a:endParaRPr kumimoji="1" lang="ja-JP" altLang="en-US" sz="2400" u="sng" dirty="0"/>
          </a:p>
        </p:txBody>
      </p:sp>
      <p:sp>
        <p:nvSpPr>
          <p:cNvPr id="2" name="テキスト ボックス 14">
            <a:extLst>
              <a:ext uri="{FF2B5EF4-FFF2-40B4-BE49-F238E27FC236}">
                <a16:creationId xmlns:a16="http://schemas.microsoft.com/office/drawing/2014/main" id="{50F0037B-68BD-EEDC-4D4E-1FC9799F3429}"/>
              </a:ext>
            </a:extLst>
          </p:cNvPr>
          <p:cNvSpPr txBox="1"/>
          <p:nvPr/>
        </p:nvSpPr>
        <p:spPr>
          <a:xfrm>
            <a:off x="3711638" y="25460"/>
            <a:ext cx="3948466"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4" name="四角形吹き出し 16">
            <a:extLst>
              <a:ext uri="{FF2B5EF4-FFF2-40B4-BE49-F238E27FC236}">
                <a16:creationId xmlns:a16="http://schemas.microsoft.com/office/drawing/2014/main" id="{D92D6FA9-AEB6-996B-0C95-E531D076534C}"/>
              </a:ext>
            </a:extLst>
          </p:cNvPr>
          <p:cNvSpPr/>
          <p:nvPr/>
        </p:nvSpPr>
        <p:spPr>
          <a:xfrm>
            <a:off x="128557" y="2037838"/>
            <a:ext cx="11152019" cy="4516611"/>
          </a:xfrm>
          <a:prstGeom prst="wedgeRectCallout">
            <a:avLst>
              <a:gd name="adj1" fmla="val -34669"/>
              <a:gd name="adj2" fmla="val -6429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5" name="図 4">
            <a:extLst>
              <a:ext uri="{FF2B5EF4-FFF2-40B4-BE49-F238E27FC236}">
                <a16:creationId xmlns:a16="http://schemas.microsoft.com/office/drawing/2014/main" id="{27042038-C8C7-6778-51FA-B131228552EA}"/>
              </a:ext>
            </a:extLst>
          </p:cNvPr>
          <p:cNvPicPr>
            <a:picLocks noChangeAspect="1"/>
          </p:cNvPicPr>
          <p:nvPr/>
        </p:nvPicPr>
        <p:blipFill rotWithShape="1">
          <a:blip r:embed="rId4"/>
          <a:srcRect r="9442"/>
          <a:stretch/>
        </p:blipFill>
        <p:spPr>
          <a:xfrm>
            <a:off x="189885" y="2973942"/>
            <a:ext cx="3439733" cy="2144583"/>
          </a:xfrm>
          <a:prstGeom prst="rect">
            <a:avLst/>
          </a:prstGeom>
        </p:spPr>
      </p:pic>
      <p:sp>
        <p:nvSpPr>
          <p:cNvPr id="6" name="テキスト ボックス 34">
            <a:extLst>
              <a:ext uri="{FF2B5EF4-FFF2-40B4-BE49-F238E27FC236}">
                <a16:creationId xmlns:a16="http://schemas.microsoft.com/office/drawing/2014/main" id="{6150D62C-9939-1445-61F2-E67121848BB0}"/>
              </a:ext>
            </a:extLst>
          </p:cNvPr>
          <p:cNvSpPr txBox="1"/>
          <p:nvPr/>
        </p:nvSpPr>
        <p:spPr>
          <a:xfrm>
            <a:off x="3394924" y="5475487"/>
            <a:ext cx="4324564" cy="102028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latin typeface="+mn-ea"/>
              </a:rPr>
              <a:t>縦置きは</a:t>
            </a:r>
            <a:r>
              <a:rPr lang="en-US" altLang="ja-JP" sz="2000" b="1" dirty="0">
                <a:latin typeface="+mn-ea"/>
              </a:rPr>
              <a:t>4</a:t>
            </a:r>
            <a:r>
              <a:rPr lang="ja-JP" altLang="en-US" sz="2000" b="1" dirty="0">
                <a:latin typeface="+mn-ea"/>
              </a:rPr>
              <a:t>つの治具を用いて</a:t>
            </a:r>
            <a:endParaRPr lang="en-US" altLang="ja-JP" sz="2000" b="1" dirty="0">
              <a:latin typeface="+mn-ea"/>
            </a:endParaRPr>
          </a:p>
          <a:p>
            <a:r>
              <a:rPr lang="ja-JP" altLang="en-US" sz="2000" b="1" dirty="0">
                <a:latin typeface="+mn-ea"/>
              </a:rPr>
              <a:t>部品の測定部位</a:t>
            </a:r>
            <a:r>
              <a:rPr lang="en-US" altLang="ja-JP" sz="2000" b="1" dirty="0">
                <a:latin typeface="+mn-ea"/>
              </a:rPr>
              <a:t>(</a:t>
            </a:r>
            <a:r>
              <a:rPr lang="ja-JP" altLang="en-US" sz="2000" b="1" dirty="0">
                <a:latin typeface="+mn-ea"/>
              </a:rPr>
              <a:t>バルブ孔内径</a:t>
            </a:r>
            <a:r>
              <a:rPr lang="en-US" altLang="ja-JP" sz="2000" b="1" dirty="0">
                <a:latin typeface="+mn-ea"/>
              </a:rPr>
              <a:t>)</a:t>
            </a:r>
            <a:r>
              <a:rPr lang="ja-JP" altLang="en-US" sz="2000" b="1" dirty="0">
                <a:latin typeface="+mn-ea"/>
              </a:rPr>
              <a:t>を</a:t>
            </a:r>
            <a:endParaRPr lang="en-US" altLang="ja-JP" sz="2000" b="1" dirty="0">
              <a:latin typeface="+mn-ea"/>
            </a:endParaRPr>
          </a:p>
          <a:p>
            <a:r>
              <a:rPr lang="ja-JP" altLang="en-US" sz="2000" b="1" dirty="0">
                <a:solidFill>
                  <a:srgbClr val="FF0000"/>
                </a:solidFill>
                <a:latin typeface="+mn-ea"/>
              </a:rPr>
              <a:t>ステージに対して垂直に置く</a:t>
            </a:r>
            <a:endParaRPr lang="ja-JP" altLang="en-US" sz="1600" b="1" dirty="0">
              <a:solidFill>
                <a:srgbClr val="FF0000"/>
              </a:solidFill>
              <a:latin typeface="+mn-ea"/>
            </a:endParaRPr>
          </a:p>
        </p:txBody>
      </p:sp>
      <p:pic>
        <p:nvPicPr>
          <p:cNvPr id="7" name="図 6">
            <a:extLst>
              <a:ext uri="{FF2B5EF4-FFF2-40B4-BE49-F238E27FC236}">
                <a16:creationId xmlns:a16="http://schemas.microsoft.com/office/drawing/2014/main" id="{4D492261-51BE-5641-31AC-B4186DA2EE83}"/>
              </a:ext>
            </a:extLst>
          </p:cNvPr>
          <p:cNvPicPr>
            <a:picLocks noChangeAspect="1"/>
          </p:cNvPicPr>
          <p:nvPr/>
        </p:nvPicPr>
        <p:blipFill>
          <a:blip r:embed="rId5"/>
          <a:stretch>
            <a:fillRect/>
          </a:stretch>
        </p:blipFill>
        <p:spPr>
          <a:xfrm>
            <a:off x="7267805" y="2670681"/>
            <a:ext cx="3599775" cy="2051701"/>
          </a:xfrm>
          <a:prstGeom prst="rect">
            <a:avLst/>
          </a:prstGeom>
        </p:spPr>
      </p:pic>
      <p:sp>
        <p:nvSpPr>
          <p:cNvPr id="8" name="テキスト ボックス 35">
            <a:extLst>
              <a:ext uri="{FF2B5EF4-FFF2-40B4-BE49-F238E27FC236}">
                <a16:creationId xmlns:a16="http://schemas.microsoft.com/office/drawing/2014/main" id="{A28C4C20-0857-1FCE-12D9-914F00C1B8D4}"/>
              </a:ext>
            </a:extLst>
          </p:cNvPr>
          <p:cNvSpPr txBox="1"/>
          <p:nvPr/>
        </p:nvSpPr>
        <p:spPr>
          <a:xfrm>
            <a:off x="4057361" y="2172312"/>
            <a:ext cx="2808312" cy="290638"/>
          </a:xfrm>
          <a:prstGeom prst="rect">
            <a:avLst/>
          </a:prstGeom>
          <a:solidFill>
            <a:schemeClr val="bg1"/>
          </a:solidFill>
          <a:ln w="19050">
            <a:solidFill>
              <a:schemeClr val="bg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縦置きクランプ例</a:t>
            </a:r>
            <a:endParaRPr kumimoji="1" lang="en-US" altLang="ja-JP" sz="2400" b="1" dirty="0"/>
          </a:p>
        </p:txBody>
      </p:sp>
      <p:sp>
        <p:nvSpPr>
          <p:cNvPr id="9" name="テキスト ボックス 36">
            <a:extLst>
              <a:ext uri="{FF2B5EF4-FFF2-40B4-BE49-F238E27FC236}">
                <a16:creationId xmlns:a16="http://schemas.microsoft.com/office/drawing/2014/main" id="{992F2E17-FC53-2714-95B0-1437739F8F6E}"/>
              </a:ext>
            </a:extLst>
          </p:cNvPr>
          <p:cNvSpPr txBox="1"/>
          <p:nvPr/>
        </p:nvSpPr>
        <p:spPr>
          <a:xfrm>
            <a:off x="7527020" y="2168276"/>
            <a:ext cx="2785836" cy="290638"/>
          </a:xfrm>
          <a:prstGeom prst="rect">
            <a:avLst/>
          </a:prstGeom>
          <a:noFill/>
          <a:ln w="19050">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横置きクランプ例</a:t>
            </a:r>
            <a:endParaRPr kumimoji="1" lang="en-US" altLang="ja-JP" sz="2400" b="1" dirty="0"/>
          </a:p>
        </p:txBody>
      </p:sp>
      <p:sp>
        <p:nvSpPr>
          <p:cNvPr id="10" name="テキスト ボックス 37">
            <a:extLst>
              <a:ext uri="{FF2B5EF4-FFF2-40B4-BE49-F238E27FC236}">
                <a16:creationId xmlns:a16="http://schemas.microsoft.com/office/drawing/2014/main" id="{F6A3CAF3-7F9C-0F50-B4B0-9D5B0F3D57D9}"/>
              </a:ext>
            </a:extLst>
          </p:cNvPr>
          <p:cNvSpPr txBox="1"/>
          <p:nvPr/>
        </p:nvSpPr>
        <p:spPr>
          <a:xfrm>
            <a:off x="7358777" y="5486084"/>
            <a:ext cx="4054949" cy="89061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latin typeface="+mn-ea"/>
              </a:rPr>
              <a:t>横置きは</a:t>
            </a:r>
            <a:r>
              <a:rPr lang="en-US" altLang="ja-JP" sz="2000" b="1" dirty="0">
                <a:latin typeface="+mn-ea"/>
              </a:rPr>
              <a:t>2</a:t>
            </a:r>
            <a:r>
              <a:rPr lang="ja-JP" altLang="en-US" sz="2000" b="1" dirty="0">
                <a:latin typeface="+mn-ea"/>
              </a:rPr>
              <a:t>つの治具を用いて</a:t>
            </a:r>
            <a:endParaRPr lang="en-US" altLang="ja-JP" sz="2000" b="1" dirty="0">
              <a:latin typeface="+mn-ea"/>
            </a:endParaRPr>
          </a:p>
          <a:p>
            <a:r>
              <a:rPr lang="ja-JP" altLang="en-US" sz="2000" b="1" dirty="0">
                <a:latin typeface="+mn-ea"/>
              </a:rPr>
              <a:t>部品の測定部位</a:t>
            </a:r>
            <a:r>
              <a:rPr lang="en-US" altLang="ja-JP" sz="2000" b="1" dirty="0">
                <a:latin typeface="+mn-ea"/>
              </a:rPr>
              <a:t>(</a:t>
            </a:r>
            <a:r>
              <a:rPr lang="ja-JP" altLang="en-US" sz="2000" b="1" dirty="0">
                <a:latin typeface="+mn-ea"/>
              </a:rPr>
              <a:t>バルブ孔内径</a:t>
            </a:r>
            <a:r>
              <a:rPr lang="en-US" altLang="ja-JP" sz="2000" b="1" dirty="0">
                <a:latin typeface="+mn-ea"/>
              </a:rPr>
              <a:t>)</a:t>
            </a:r>
            <a:r>
              <a:rPr lang="ja-JP" altLang="en-US" sz="2000" b="1" dirty="0">
                <a:latin typeface="+mn-ea"/>
              </a:rPr>
              <a:t>を</a:t>
            </a:r>
            <a:r>
              <a:rPr lang="ja-JP" altLang="en-US" sz="2000" b="1" dirty="0">
                <a:solidFill>
                  <a:srgbClr val="FF0000"/>
                </a:solidFill>
                <a:latin typeface="+mn-ea"/>
              </a:rPr>
              <a:t>ステージに対して平行に置く</a:t>
            </a:r>
          </a:p>
        </p:txBody>
      </p:sp>
      <p:grpSp>
        <p:nvGrpSpPr>
          <p:cNvPr id="11" name="グループ化 10">
            <a:extLst>
              <a:ext uri="{FF2B5EF4-FFF2-40B4-BE49-F238E27FC236}">
                <a16:creationId xmlns:a16="http://schemas.microsoft.com/office/drawing/2014/main" id="{71E8238B-2722-D771-22AD-CA690B290A60}"/>
              </a:ext>
            </a:extLst>
          </p:cNvPr>
          <p:cNvGrpSpPr>
            <a:grpSpLocks noChangeAspect="1"/>
          </p:cNvGrpSpPr>
          <p:nvPr/>
        </p:nvGrpSpPr>
        <p:grpSpPr>
          <a:xfrm>
            <a:off x="717198" y="476672"/>
            <a:ext cx="9946860" cy="978061"/>
            <a:chOff x="0" y="384282"/>
            <a:chExt cx="5646421" cy="211273"/>
          </a:xfrm>
        </p:grpSpPr>
        <p:sp>
          <p:nvSpPr>
            <p:cNvPr id="12" name="ホームベース 27">
              <a:extLst>
                <a:ext uri="{FF2B5EF4-FFF2-40B4-BE49-F238E27FC236}">
                  <a16:creationId xmlns:a16="http://schemas.microsoft.com/office/drawing/2014/main" id="{7D1BDB50-5366-C01C-AE49-041169C2363A}"/>
                </a:ext>
              </a:extLst>
            </p:cNvPr>
            <p:cNvSpPr/>
            <p:nvPr/>
          </p:nvSpPr>
          <p:spPr>
            <a:xfrm>
              <a:off x="1182775" y="384497"/>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13" name="ホームベース 28">
              <a:extLst>
                <a:ext uri="{FF2B5EF4-FFF2-40B4-BE49-F238E27FC236}">
                  <a16:creationId xmlns:a16="http://schemas.microsoft.com/office/drawing/2014/main" id="{42D04AC6-E8D6-3E9F-9268-E40253DAA31B}"/>
                </a:ext>
              </a:extLst>
            </p:cNvPr>
            <p:cNvSpPr/>
            <p:nvPr/>
          </p:nvSpPr>
          <p:spPr>
            <a:xfrm>
              <a:off x="0" y="384497"/>
              <a:ext cx="1151375" cy="193972"/>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14" name="正方形/長方形 13">
              <a:extLst>
                <a:ext uri="{FF2B5EF4-FFF2-40B4-BE49-F238E27FC236}">
                  <a16:creationId xmlns:a16="http://schemas.microsoft.com/office/drawing/2014/main" id="{A82D3EF9-E10D-D9B1-3F4A-621B234EE527}"/>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15" name="ホームベース 30">
              <a:extLst>
                <a:ext uri="{FF2B5EF4-FFF2-40B4-BE49-F238E27FC236}">
                  <a16:creationId xmlns:a16="http://schemas.microsoft.com/office/drawing/2014/main" id="{8FF5ED01-12A9-B690-FB13-20E845C9570A}"/>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16" name="ホームベース 31">
              <a:extLst>
                <a:ext uri="{FF2B5EF4-FFF2-40B4-BE49-F238E27FC236}">
                  <a16:creationId xmlns:a16="http://schemas.microsoft.com/office/drawing/2014/main" id="{8CA3399A-E09A-6DC4-9777-F2BE71B23AF9}"/>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sp>
        <p:nvSpPr>
          <p:cNvPr id="17" name="テキスト ボックス 16">
            <a:extLst>
              <a:ext uri="{FF2B5EF4-FFF2-40B4-BE49-F238E27FC236}">
                <a16:creationId xmlns:a16="http://schemas.microsoft.com/office/drawing/2014/main" id="{166EAF39-6C25-682F-C913-B144DABF3F0C}"/>
              </a:ext>
            </a:extLst>
          </p:cNvPr>
          <p:cNvSpPr txBox="1"/>
          <p:nvPr/>
        </p:nvSpPr>
        <p:spPr>
          <a:xfrm>
            <a:off x="195224" y="5707280"/>
            <a:ext cx="11018683" cy="523220"/>
          </a:xfrm>
          <a:prstGeom prst="rect">
            <a:avLst/>
          </a:prstGeom>
          <a:solidFill>
            <a:srgbClr val="FFFF00"/>
          </a:solidFill>
          <a:ln w="19050">
            <a:solidFill>
              <a:srgbClr val="002060"/>
            </a:solidFill>
          </a:ln>
        </p:spPr>
        <p:txBody>
          <a:bodyPr wrap="square" rtlCol="0">
            <a:spAutoFit/>
          </a:bodyPr>
          <a:lstStyle/>
          <a:p>
            <a:pPr algn="ctr"/>
            <a:r>
              <a:rPr kumimoji="1" lang="ja-JP" altLang="en-US" sz="2800" b="1" dirty="0">
                <a:ln w="0"/>
                <a:effectLst>
                  <a:outerShdw blurRad="38100" dist="25400" dir="5400000" algn="ctr" rotWithShape="0">
                    <a:srgbClr val="6E747A">
                      <a:alpha val="43000"/>
                    </a:srgbClr>
                  </a:outerShdw>
                </a:effectLst>
              </a:rPr>
              <a:t>縦置きと横置きでは</a:t>
            </a:r>
            <a:r>
              <a:rPr lang="ja-JP" altLang="en-US" sz="2800" b="1" dirty="0">
                <a:ln w="0"/>
                <a:effectLst>
                  <a:outerShdw blurRad="38100" dist="25400" dir="5400000" algn="ctr" rotWithShape="0">
                    <a:srgbClr val="6E747A">
                      <a:alpha val="43000"/>
                    </a:srgbClr>
                  </a:outerShdw>
                </a:effectLst>
              </a:rPr>
              <a:t>ステージ</a:t>
            </a:r>
            <a:r>
              <a:rPr kumimoji="1" lang="ja-JP" altLang="en-US" sz="2800" b="1" dirty="0">
                <a:ln w="0"/>
                <a:effectLst>
                  <a:outerShdw blurRad="38100" dist="25400" dir="5400000" algn="ctr" rotWithShape="0">
                    <a:srgbClr val="6E747A">
                      <a:alpha val="43000"/>
                    </a:srgbClr>
                  </a:outerShdw>
                </a:effectLst>
              </a:rPr>
              <a:t>に対して置き方に違いがある</a:t>
            </a:r>
          </a:p>
        </p:txBody>
      </p:sp>
      <p:sp>
        <p:nvSpPr>
          <p:cNvPr id="18" name="正方形/長方形 17">
            <a:extLst>
              <a:ext uri="{FF2B5EF4-FFF2-40B4-BE49-F238E27FC236}">
                <a16:creationId xmlns:a16="http://schemas.microsoft.com/office/drawing/2014/main" id="{7558B80E-CA6A-F7B9-64FD-15AF0DD7806F}"/>
              </a:ext>
            </a:extLst>
          </p:cNvPr>
          <p:cNvSpPr/>
          <p:nvPr/>
        </p:nvSpPr>
        <p:spPr>
          <a:xfrm>
            <a:off x="263352" y="3392098"/>
            <a:ext cx="3128330" cy="14307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C2311F25-EB6A-8756-D38C-4F9A6C933187}"/>
              </a:ext>
            </a:extLst>
          </p:cNvPr>
          <p:cNvSpPr/>
          <p:nvPr/>
        </p:nvSpPr>
        <p:spPr>
          <a:xfrm>
            <a:off x="263352" y="3379704"/>
            <a:ext cx="1599803" cy="14075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3798BDB7-781A-3097-3703-F25F8690305A}"/>
              </a:ext>
            </a:extLst>
          </p:cNvPr>
          <p:cNvGrpSpPr/>
          <p:nvPr/>
        </p:nvGrpSpPr>
        <p:grpSpPr>
          <a:xfrm>
            <a:off x="7443576" y="2713329"/>
            <a:ext cx="2971194" cy="2595998"/>
            <a:chOff x="-48366" y="0"/>
            <a:chExt cx="2977669" cy="2611937"/>
          </a:xfrm>
        </p:grpSpPr>
        <p:sp>
          <p:nvSpPr>
            <p:cNvPr id="21" name="直方体 20">
              <a:extLst>
                <a:ext uri="{FF2B5EF4-FFF2-40B4-BE49-F238E27FC236}">
                  <a16:creationId xmlns:a16="http://schemas.microsoft.com/office/drawing/2014/main" id="{1B107800-7AD7-9525-1FE2-EADF3F14608E}"/>
                </a:ext>
              </a:extLst>
            </p:cNvPr>
            <p:cNvSpPr/>
            <p:nvPr/>
          </p:nvSpPr>
          <p:spPr>
            <a:xfrm>
              <a:off x="145806" y="429490"/>
              <a:ext cx="2783497" cy="1625845"/>
            </a:xfrm>
            <a:prstGeom prst="cube">
              <a:avLst>
                <a:gd name="adj" fmla="val 77174"/>
              </a:avLst>
            </a:prstGeom>
            <a:solidFill>
              <a:srgbClr val="E7E6E6">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cxnSp>
          <p:nvCxnSpPr>
            <p:cNvPr id="23" name="直線コネクタ 22">
              <a:extLst>
                <a:ext uri="{FF2B5EF4-FFF2-40B4-BE49-F238E27FC236}">
                  <a16:creationId xmlns:a16="http://schemas.microsoft.com/office/drawing/2014/main" id="{6A4B6AEF-E759-BFCD-AC6A-CBCED50A2AE6}"/>
                </a:ext>
              </a:extLst>
            </p:cNvPr>
            <p:cNvCxnSpPr>
              <a:stCxn id="21" idx="0"/>
              <a:endCxn id="21" idx="1"/>
            </p:cNvCxnSpPr>
            <p:nvPr/>
          </p:nvCxnSpPr>
          <p:spPr>
            <a:xfrm flipH="1">
              <a:off x="910190" y="429490"/>
              <a:ext cx="1254729" cy="1254730"/>
            </a:xfrm>
            <a:prstGeom prst="line">
              <a:avLst/>
            </a:prstGeom>
            <a:noFill/>
            <a:ln w="19050" cap="flat" cmpd="sng" algn="ctr">
              <a:solidFill>
                <a:srgbClr val="FF0000"/>
              </a:solidFill>
              <a:prstDash val="solid"/>
              <a:miter lim="800000"/>
            </a:ln>
            <a:effectLst/>
          </p:spPr>
        </p:cxnSp>
        <p:sp>
          <p:nvSpPr>
            <p:cNvPr id="24" name="円柱 23">
              <a:extLst>
                <a:ext uri="{FF2B5EF4-FFF2-40B4-BE49-F238E27FC236}">
                  <a16:creationId xmlns:a16="http://schemas.microsoft.com/office/drawing/2014/main" id="{4BB6332D-9F38-AB84-0145-B6E3D9987082}"/>
                </a:ext>
              </a:extLst>
            </p:cNvPr>
            <p:cNvSpPr/>
            <p:nvPr/>
          </p:nvSpPr>
          <p:spPr>
            <a:xfrm rot="13534171">
              <a:off x="1243243" y="-270751"/>
              <a:ext cx="355245" cy="1848269"/>
            </a:xfrm>
            <a:prstGeom prst="can">
              <a:avLst>
                <a:gd name="adj" fmla="val 93129"/>
              </a:avLst>
            </a:prstGeom>
            <a:solidFill>
              <a:schemeClr val="tx1">
                <a:lumMod val="65000"/>
                <a:lumOff val="3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cxnSp>
          <p:nvCxnSpPr>
            <p:cNvPr id="25" name="直線コネクタ 24">
              <a:extLst>
                <a:ext uri="{FF2B5EF4-FFF2-40B4-BE49-F238E27FC236}">
                  <a16:creationId xmlns:a16="http://schemas.microsoft.com/office/drawing/2014/main" id="{668DE011-4234-5C7A-70F6-FF36D0424972}"/>
                </a:ext>
              </a:extLst>
            </p:cNvPr>
            <p:cNvCxnSpPr>
              <a:stCxn id="24" idx="3"/>
            </p:cNvCxnSpPr>
            <p:nvPr/>
          </p:nvCxnSpPr>
          <p:spPr>
            <a:xfrm flipH="1">
              <a:off x="1139173" y="0"/>
              <a:ext cx="941617" cy="960243"/>
            </a:xfrm>
            <a:prstGeom prst="line">
              <a:avLst/>
            </a:prstGeom>
            <a:noFill/>
            <a:ln w="19050" cap="flat" cmpd="sng" algn="ctr">
              <a:solidFill>
                <a:srgbClr val="FF0000"/>
              </a:solidFill>
              <a:prstDash val="sysDash"/>
              <a:miter lim="800000"/>
            </a:ln>
            <a:effectLst/>
          </p:spPr>
        </p:cxnSp>
        <p:grpSp>
          <p:nvGrpSpPr>
            <p:cNvPr id="26" name="グループ化 25">
              <a:extLst>
                <a:ext uri="{FF2B5EF4-FFF2-40B4-BE49-F238E27FC236}">
                  <a16:creationId xmlns:a16="http://schemas.microsoft.com/office/drawing/2014/main" id="{C5F71C21-BB8D-2D95-235B-75679AB686FD}"/>
                </a:ext>
              </a:extLst>
            </p:cNvPr>
            <p:cNvGrpSpPr/>
            <p:nvPr/>
          </p:nvGrpSpPr>
          <p:grpSpPr>
            <a:xfrm rot="13454402">
              <a:off x="418574" y="698031"/>
              <a:ext cx="178455" cy="1913906"/>
              <a:chOff x="418574" y="698032"/>
              <a:chExt cx="178455" cy="1886367"/>
            </a:xfrm>
          </p:grpSpPr>
          <p:sp>
            <p:nvSpPr>
              <p:cNvPr id="32" name="曲折矢印 38">
                <a:extLst>
                  <a:ext uri="{FF2B5EF4-FFF2-40B4-BE49-F238E27FC236}">
                    <a16:creationId xmlns:a16="http://schemas.microsoft.com/office/drawing/2014/main" id="{018B9384-012A-8D02-8821-8422C0A16B74}"/>
                  </a:ext>
                </a:extLst>
              </p:cNvPr>
              <p:cNvSpPr/>
              <p:nvPr/>
            </p:nvSpPr>
            <p:spPr>
              <a:xfrm rot="5400000">
                <a:off x="-264286" y="1756518"/>
                <a:ext cx="1546312" cy="62114"/>
              </a:xfrm>
              <a:prstGeom prst="bentArrow">
                <a:avLst>
                  <a:gd name="adj1" fmla="val 14671"/>
                  <a:gd name="adj2" fmla="val 25000"/>
                  <a:gd name="adj3" fmla="val 11364"/>
                  <a:gd name="adj4" fmla="val 43750"/>
                </a:avLst>
              </a:prstGeom>
              <a:solidFill>
                <a:sysClr val="window" lastClr="FFFFFF">
                  <a:lumMod val="75000"/>
                </a:sysClr>
              </a:solidFill>
              <a:ln w="635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33" name="円/楕円 75">
                <a:extLst>
                  <a:ext uri="{FF2B5EF4-FFF2-40B4-BE49-F238E27FC236}">
                    <a16:creationId xmlns:a16="http://schemas.microsoft.com/office/drawing/2014/main" id="{C17DA5F7-2BF0-DC23-C751-B0757143EB5B}"/>
                  </a:ext>
                </a:extLst>
              </p:cNvPr>
              <p:cNvSpPr/>
              <p:nvPr/>
            </p:nvSpPr>
            <p:spPr>
              <a:xfrm rot="5400000">
                <a:off x="504031" y="2530483"/>
                <a:ext cx="45719" cy="62114"/>
              </a:xfrm>
              <a:prstGeom prst="ellipse">
                <a:avLst/>
              </a:prstGeom>
              <a:solidFill>
                <a:srgbClr val="FF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B1DA9289-2B01-5A8C-6E43-400E97C048A9}"/>
                  </a:ext>
                </a:extLst>
              </p:cNvPr>
              <p:cNvSpPr/>
              <p:nvPr/>
            </p:nvSpPr>
            <p:spPr>
              <a:xfrm rot="5400000">
                <a:off x="473865" y="971021"/>
                <a:ext cx="71133" cy="160090"/>
              </a:xfrm>
              <a:prstGeom prst="rect">
                <a:avLst/>
              </a:prstGeom>
              <a:solidFill>
                <a:sysClr val="windowText" lastClr="00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5" name="角丸四角形 42">
                <a:extLst>
                  <a:ext uri="{FF2B5EF4-FFF2-40B4-BE49-F238E27FC236}">
                    <a16:creationId xmlns:a16="http://schemas.microsoft.com/office/drawing/2014/main" id="{6BE57418-75A9-1D11-E210-E91056A2C733}"/>
                  </a:ext>
                </a:extLst>
              </p:cNvPr>
              <p:cNvSpPr/>
              <p:nvPr/>
            </p:nvSpPr>
            <p:spPr>
              <a:xfrm rot="5400000">
                <a:off x="348245" y="768361"/>
                <a:ext cx="319114" cy="178455"/>
              </a:xfrm>
              <a:prstGeom prst="roundRect">
                <a:avLst/>
              </a:prstGeom>
              <a:solidFill>
                <a:sysClr val="window" lastClr="FFFFFF">
                  <a:lumMod val="75000"/>
                </a:sysClr>
              </a:solidFill>
              <a:ln w="1270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cxnSp>
          <p:nvCxnSpPr>
            <p:cNvPr id="27" name="直線矢印コネクタ 26">
              <a:extLst>
                <a:ext uri="{FF2B5EF4-FFF2-40B4-BE49-F238E27FC236}">
                  <a16:creationId xmlns:a16="http://schemas.microsoft.com/office/drawing/2014/main" id="{047F3FBE-071D-C6BE-9BAA-ECA282DBDD2F}"/>
                </a:ext>
              </a:extLst>
            </p:cNvPr>
            <p:cNvCxnSpPr>
              <a:cxnSpLocks/>
            </p:cNvCxnSpPr>
            <p:nvPr/>
          </p:nvCxnSpPr>
          <p:spPr>
            <a:xfrm flipH="1" flipV="1">
              <a:off x="1172201" y="380963"/>
              <a:ext cx="321999" cy="178624"/>
            </a:xfrm>
            <a:prstGeom prst="straightConnector1">
              <a:avLst/>
            </a:prstGeom>
            <a:noFill/>
            <a:ln w="12700" cap="flat" cmpd="sng" algn="ctr">
              <a:solidFill>
                <a:sysClr val="windowText" lastClr="000000"/>
              </a:solidFill>
              <a:prstDash val="solid"/>
              <a:miter lim="800000"/>
              <a:tailEnd type="none"/>
            </a:ln>
            <a:effectLst/>
          </p:spPr>
        </p:cxnSp>
        <p:sp>
          <p:nvSpPr>
            <p:cNvPr id="28" name="テキスト ボックス 104">
              <a:extLst>
                <a:ext uri="{FF2B5EF4-FFF2-40B4-BE49-F238E27FC236}">
                  <a16:creationId xmlns:a16="http://schemas.microsoft.com/office/drawing/2014/main" id="{36C5EEE5-AE55-18C6-A85F-91D1CC652CF6}"/>
                </a:ext>
              </a:extLst>
            </p:cNvPr>
            <p:cNvSpPr txBox="1"/>
            <p:nvPr/>
          </p:nvSpPr>
          <p:spPr>
            <a:xfrm>
              <a:off x="530780" y="1699468"/>
              <a:ext cx="1235055" cy="328781"/>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ステージ</a:t>
              </a:r>
            </a:p>
          </p:txBody>
        </p:sp>
        <p:sp>
          <p:nvSpPr>
            <p:cNvPr id="29" name="テキスト ボックス 104">
              <a:extLst>
                <a:ext uri="{FF2B5EF4-FFF2-40B4-BE49-F238E27FC236}">
                  <a16:creationId xmlns:a16="http://schemas.microsoft.com/office/drawing/2014/main" id="{E01A5BB5-01F4-E1C1-E77B-2CD908312CA2}"/>
                </a:ext>
              </a:extLst>
            </p:cNvPr>
            <p:cNvSpPr txBox="1"/>
            <p:nvPr/>
          </p:nvSpPr>
          <p:spPr>
            <a:xfrm>
              <a:off x="-48366" y="191156"/>
              <a:ext cx="1225513" cy="402567"/>
            </a:xfrm>
            <a:prstGeom prst="rect">
              <a:avLst/>
            </a:prstGeom>
            <a:solidFill>
              <a:srgbClr val="ED7D31">
                <a:lumMod val="40000"/>
                <a:lumOff val="60000"/>
              </a:srgbClr>
            </a:solidFill>
            <a:ln w="9525" cmpd="sng">
              <a:solidFill>
                <a:sysClr val="windowText" lastClr="000000"/>
              </a:solidFill>
            </a:ln>
            <a:effectLst/>
          </p:spPr>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測定部位</a:t>
              </a:r>
            </a:p>
          </p:txBody>
        </p:sp>
        <p:sp>
          <p:nvSpPr>
            <p:cNvPr id="30" name="L 字 29">
              <a:extLst>
                <a:ext uri="{FF2B5EF4-FFF2-40B4-BE49-F238E27FC236}">
                  <a16:creationId xmlns:a16="http://schemas.microsoft.com/office/drawing/2014/main" id="{5F664399-85FF-397F-576F-E9727407FABB}"/>
                </a:ext>
              </a:extLst>
            </p:cNvPr>
            <p:cNvSpPr>
              <a:spLocks noChangeAspect="1"/>
            </p:cNvSpPr>
            <p:nvPr/>
          </p:nvSpPr>
          <p:spPr>
            <a:xfrm rot="10603857">
              <a:off x="1434588" y="974744"/>
              <a:ext cx="196300" cy="177775"/>
            </a:xfrm>
            <a:prstGeom prst="corner">
              <a:avLst>
                <a:gd name="adj1" fmla="val 0"/>
                <a:gd name="adj2" fmla="val 0"/>
              </a:avLst>
            </a:prstGeom>
            <a:solidFill>
              <a:srgbClr val="5B9BD5"/>
            </a:solid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1" name="L 字 30">
              <a:extLst>
                <a:ext uri="{FF2B5EF4-FFF2-40B4-BE49-F238E27FC236}">
                  <a16:creationId xmlns:a16="http://schemas.microsoft.com/office/drawing/2014/main" id="{5CED6EE4-5343-4B10-7CA8-8BC63426B00E}"/>
                </a:ext>
              </a:extLst>
            </p:cNvPr>
            <p:cNvSpPr>
              <a:spLocks noChangeAspect="1"/>
            </p:cNvSpPr>
            <p:nvPr/>
          </p:nvSpPr>
          <p:spPr>
            <a:xfrm rot="10603857">
              <a:off x="1163488" y="725632"/>
              <a:ext cx="196300" cy="177775"/>
            </a:xfrm>
            <a:prstGeom prst="corner">
              <a:avLst>
                <a:gd name="adj1" fmla="val 0"/>
                <a:gd name="adj2" fmla="val 0"/>
              </a:avLst>
            </a:prstGeom>
            <a:solidFill>
              <a:srgbClr val="5B9BD5"/>
            </a:solid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sp>
        <p:nvSpPr>
          <p:cNvPr id="36" name="テキスト ボックス 35">
            <a:extLst>
              <a:ext uri="{FF2B5EF4-FFF2-40B4-BE49-F238E27FC236}">
                <a16:creationId xmlns:a16="http://schemas.microsoft.com/office/drawing/2014/main" id="{A8F8D0A0-0D54-6AA6-BD1E-7E12505E21DF}"/>
              </a:ext>
            </a:extLst>
          </p:cNvPr>
          <p:cNvSpPr txBox="1"/>
          <p:nvPr/>
        </p:nvSpPr>
        <p:spPr>
          <a:xfrm>
            <a:off x="9555206" y="4378163"/>
            <a:ext cx="1098873" cy="584775"/>
          </a:xfrm>
          <a:prstGeom prst="rect">
            <a:avLst/>
          </a:prstGeom>
          <a:noFill/>
        </p:spPr>
        <p:txBody>
          <a:bodyPr wrap="square" rtlCol="0">
            <a:spAutoFit/>
          </a:bodyPr>
          <a:lstStyle/>
          <a:p>
            <a:r>
              <a:rPr lang="ja-JP" altLang="en-US" sz="3200" b="1" dirty="0">
                <a:solidFill>
                  <a:srgbClr val="FF0000"/>
                </a:solidFill>
              </a:rPr>
              <a:t>平行</a:t>
            </a:r>
            <a:endParaRPr kumimoji="1" lang="ja-JP" altLang="en-US" sz="3200" b="1" dirty="0">
              <a:solidFill>
                <a:srgbClr val="FF0000"/>
              </a:solidFill>
            </a:endParaRPr>
          </a:p>
        </p:txBody>
      </p:sp>
      <p:pic>
        <p:nvPicPr>
          <p:cNvPr id="37" name="図 36">
            <a:extLst>
              <a:ext uri="{FF2B5EF4-FFF2-40B4-BE49-F238E27FC236}">
                <a16:creationId xmlns:a16="http://schemas.microsoft.com/office/drawing/2014/main" id="{7424CDF1-4DCC-128A-6180-3FA00F350A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154079" y="2631289"/>
            <a:ext cx="2526775" cy="2270953"/>
          </a:xfrm>
          <a:prstGeom prst="rect">
            <a:avLst/>
          </a:prstGeom>
        </p:spPr>
      </p:pic>
      <p:grpSp>
        <p:nvGrpSpPr>
          <p:cNvPr id="38" name="グループ化 37">
            <a:extLst>
              <a:ext uri="{FF2B5EF4-FFF2-40B4-BE49-F238E27FC236}">
                <a16:creationId xmlns:a16="http://schemas.microsoft.com/office/drawing/2014/main" id="{CB19C054-4B8E-84BF-E49F-45AB92966962}"/>
              </a:ext>
            </a:extLst>
          </p:cNvPr>
          <p:cNvGrpSpPr/>
          <p:nvPr/>
        </p:nvGrpSpPr>
        <p:grpSpPr>
          <a:xfrm>
            <a:off x="3671224" y="2501570"/>
            <a:ext cx="3280465" cy="3087695"/>
            <a:chOff x="3815489" y="2949579"/>
            <a:chExt cx="3280465" cy="3087695"/>
          </a:xfrm>
        </p:grpSpPr>
        <p:cxnSp>
          <p:nvCxnSpPr>
            <p:cNvPr id="39" name="直線コネクタ 38">
              <a:extLst>
                <a:ext uri="{FF2B5EF4-FFF2-40B4-BE49-F238E27FC236}">
                  <a16:creationId xmlns:a16="http://schemas.microsoft.com/office/drawing/2014/main" id="{AE6A51EC-A943-4A04-6F62-027152897162}"/>
                </a:ext>
              </a:extLst>
            </p:cNvPr>
            <p:cNvCxnSpPr>
              <a:stCxn id="55" idx="0"/>
              <a:endCxn id="55" idx="1"/>
            </p:cNvCxnSpPr>
            <p:nvPr/>
          </p:nvCxnSpPr>
          <p:spPr>
            <a:xfrm flipH="1">
              <a:off x="4971722" y="4277580"/>
              <a:ext cx="1235444" cy="1235443"/>
            </a:xfrm>
            <a:prstGeom prst="line">
              <a:avLst/>
            </a:prstGeom>
            <a:noFill/>
            <a:ln w="19050" cap="flat" cmpd="sng" algn="ctr">
              <a:solidFill>
                <a:srgbClr val="FF0000"/>
              </a:solidFill>
              <a:prstDash val="solid"/>
              <a:miter lim="800000"/>
            </a:ln>
            <a:effectLst/>
          </p:spPr>
        </p:cxnSp>
        <p:grpSp>
          <p:nvGrpSpPr>
            <p:cNvPr id="40" name="グループ化 39">
              <a:extLst>
                <a:ext uri="{FF2B5EF4-FFF2-40B4-BE49-F238E27FC236}">
                  <a16:creationId xmlns:a16="http://schemas.microsoft.com/office/drawing/2014/main" id="{F0B8A8E6-C522-520E-74A3-EB35CF7021F0}"/>
                </a:ext>
              </a:extLst>
            </p:cNvPr>
            <p:cNvGrpSpPr/>
            <p:nvPr/>
          </p:nvGrpSpPr>
          <p:grpSpPr>
            <a:xfrm>
              <a:off x="4204035" y="4277580"/>
              <a:ext cx="2770818" cy="1600854"/>
              <a:chOff x="102420" y="1498772"/>
              <a:chExt cx="2770818" cy="1600854"/>
            </a:xfrm>
          </p:grpSpPr>
          <p:sp>
            <p:nvSpPr>
              <p:cNvPr id="55" name="直方体 54">
                <a:extLst>
                  <a:ext uri="{FF2B5EF4-FFF2-40B4-BE49-F238E27FC236}">
                    <a16:creationId xmlns:a16="http://schemas.microsoft.com/office/drawing/2014/main" id="{2CA35CEB-E761-444C-5F86-0EEA26062C50}"/>
                  </a:ext>
                </a:extLst>
              </p:cNvPr>
              <p:cNvSpPr/>
              <p:nvPr/>
            </p:nvSpPr>
            <p:spPr>
              <a:xfrm>
                <a:off x="102420" y="1498772"/>
                <a:ext cx="2770818" cy="1600854"/>
              </a:xfrm>
              <a:prstGeom prst="cube">
                <a:avLst>
                  <a:gd name="adj" fmla="val 77174"/>
                </a:avLst>
              </a:prstGeom>
              <a:solidFill>
                <a:srgbClr val="E7E6E6">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6" name="テキスト ボックス 104">
                <a:extLst>
                  <a:ext uri="{FF2B5EF4-FFF2-40B4-BE49-F238E27FC236}">
                    <a16:creationId xmlns:a16="http://schemas.microsoft.com/office/drawing/2014/main" id="{1D007C36-8758-CF67-EA82-C6DF72C9A128}"/>
                  </a:ext>
                </a:extLst>
              </p:cNvPr>
              <p:cNvSpPr txBox="1"/>
              <p:nvPr/>
            </p:nvSpPr>
            <p:spPr>
              <a:xfrm>
                <a:off x="487139" y="2769587"/>
                <a:ext cx="1235444" cy="312913"/>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ステージ</a:t>
                </a:r>
              </a:p>
            </p:txBody>
          </p:sp>
        </p:grpSp>
        <p:cxnSp>
          <p:nvCxnSpPr>
            <p:cNvPr id="41" name="直線コネクタ 40">
              <a:extLst>
                <a:ext uri="{FF2B5EF4-FFF2-40B4-BE49-F238E27FC236}">
                  <a16:creationId xmlns:a16="http://schemas.microsoft.com/office/drawing/2014/main" id="{3831F42A-1DCB-CA1B-6981-2A694AA5B680}"/>
                </a:ext>
              </a:extLst>
            </p:cNvPr>
            <p:cNvCxnSpPr/>
            <p:nvPr/>
          </p:nvCxnSpPr>
          <p:spPr>
            <a:xfrm flipH="1">
              <a:off x="4969219" y="4283337"/>
              <a:ext cx="1248453" cy="1236130"/>
            </a:xfrm>
            <a:prstGeom prst="line">
              <a:avLst/>
            </a:prstGeom>
            <a:noFill/>
            <a:ln w="19050" cap="flat" cmpd="sng" algn="ctr">
              <a:solidFill>
                <a:srgbClr val="FF0000"/>
              </a:solidFill>
              <a:prstDash val="solid"/>
              <a:miter lim="800000"/>
            </a:ln>
            <a:effectLst/>
          </p:spPr>
        </p:cxnSp>
        <p:sp>
          <p:nvSpPr>
            <p:cNvPr id="42" name="テキスト ボックス 41">
              <a:extLst>
                <a:ext uri="{FF2B5EF4-FFF2-40B4-BE49-F238E27FC236}">
                  <a16:creationId xmlns:a16="http://schemas.microsoft.com/office/drawing/2014/main" id="{FC7DC73B-6F80-6F2B-5878-52AEA333EA01}"/>
                </a:ext>
              </a:extLst>
            </p:cNvPr>
            <p:cNvSpPr txBox="1"/>
            <p:nvPr/>
          </p:nvSpPr>
          <p:spPr>
            <a:xfrm>
              <a:off x="6418846" y="4988772"/>
              <a:ext cx="677108" cy="1048502"/>
            </a:xfrm>
            <a:prstGeom prst="rect">
              <a:avLst/>
            </a:prstGeom>
            <a:noFill/>
          </p:spPr>
          <p:txBody>
            <a:bodyPr vert="eaVert" wrap="square" rtlCol="0">
              <a:spAutoFit/>
            </a:bodyPr>
            <a:lstStyle/>
            <a:p>
              <a:r>
                <a:rPr kumimoji="1" lang="ja-JP" altLang="en-US" sz="3200" b="1" dirty="0">
                  <a:solidFill>
                    <a:srgbClr val="FF0000"/>
                  </a:solidFill>
                </a:rPr>
                <a:t>垂直</a:t>
              </a:r>
            </a:p>
          </p:txBody>
        </p:sp>
        <p:pic>
          <p:nvPicPr>
            <p:cNvPr id="43" name="図 42">
              <a:extLst>
                <a:ext uri="{FF2B5EF4-FFF2-40B4-BE49-F238E27FC236}">
                  <a16:creationId xmlns:a16="http://schemas.microsoft.com/office/drawing/2014/main" id="{02540860-C2BB-CBB6-9BE9-EF386F3808AC}"/>
                </a:ext>
              </a:extLst>
            </p:cNvPr>
            <p:cNvPicPr>
              <a:picLocks noChangeAspect="1"/>
            </p:cNvPicPr>
            <p:nvPr/>
          </p:nvPicPr>
          <p:blipFill>
            <a:blip r:embed="rId8"/>
            <a:stretch>
              <a:fillRect/>
            </a:stretch>
          </p:blipFill>
          <p:spPr>
            <a:xfrm>
              <a:off x="5316699" y="3421951"/>
              <a:ext cx="347502" cy="1647317"/>
            </a:xfrm>
            <a:prstGeom prst="rect">
              <a:avLst/>
            </a:prstGeom>
          </p:spPr>
        </p:pic>
        <p:cxnSp>
          <p:nvCxnSpPr>
            <p:cNvPr id="44" name="直線コネクタ 43">
              <a:extLst>
                <a:ext uri="{FF2B5EF4-FFF2-40B4-BE49-F238E27FC236}">
                  <a16:creationId xmlns:a16="http://schemas.microsoft.com/office/drawing/2014/main" id="{EF116A12-4462-6216-22DA-B0E0C4E92E57}"/>
                </a:ext>
              </a:extLst>
            </p:cNvPr>
            <p:cNvCxnSpPr>
              <a:cxnSpLocks/>
            </p:cNvCxnSpPr>
            <p:nvPr/>
          </p:nvCxnSpPr>
          <p:spPr>
            <a:xfrm flipH="1" flipV="1">
              <a:off x="5473385" y="4277580"/>
              <a:ext cx="6869" cy="786077"/>
            </a:xfrm>
            <a:prstGeom prst="line">
              <a:avLst/>
            </a:prstGeom>
            <a:noFill/>
            <a:ln w="19050" cap="flat" cmpd="sng" algn="ctr">
              <a:solidFill>
                <a:srgbClr val="FF0000"/>
              </a:solidFill>
              <a:prstDash val="sysDash"/>
              <a:miter lim="800000"/>
            </a:ln>
            <a:effectLst/>
          </p:spPr>
        </p:cxnSp>
        <p:grpSp>
          <p:nvGrpSpPr>
            <p:cNvPr id="45" name="グループ化 44">
              <a:extLst>
                <a:ext uri="{FF2B5EF4-FFF2-40B4-BE49-F238E27FC236}">
                  <a16:creationId xmlns:a16="http://schemas.microsoft.com/office/drawing/2014/main" id="{39E4065F-FFBD-CB4F-FA19-73CA804F52B3}"/>
                </a:ext>
              </a:extLst>
            </p:cNvPr>
            <p:cNvGrpSpPr/>
            <p:nvPr/>
          </p:nvGrpSpPr>
          <p:grpSpPr>
            <a:xfrm>
              <a:off x="5391217" y="2949579"/>
              <a:ext cx="178064" cy="1336468"/>
              <a:chOff x="1290669" y="6852"/>
              <a:chExt cx="178455" cy="1336738"/>
            </a:xfrm>
          </p:grpSpPr>
          <p:sp>
            <p:nvSpPr>
              <p:cNvPr id="51" name="曲折矢印 38">
                <a:extLst>
                  <a:ext uri="{FF2B5EF4-FFF2-40B4-BE49-F238E27FC236}">
                    <a16:creationId xmlns:a16="http://schemas.microsoft.com/office/drawing/2014/main" id="{B12D6689-DA8E-4BC8-9388-F6A778004BEC}"/>
                  </a:ext>
                </a:extLst>
              </p:cNvPr>
              <p:cNvSpPr/>
              <p:nvPr/>
            </p:nvSpPr>
            <p:spPr>
              <a:xfrm rot="5400000">
                <a:off x="789553" y="723785"/>
                <a:ext cx="1140642" cy="45819"/>
              </a:xfrm>
              <a:prstGeom prst="bentArrow">
                <a:avLst>
                  <a:gd name="adj1" fmla="val 14671"/>
                  <a:gd name="adj2" fmla="val 25000"/>
                  <a:gd name="adj3" fmla="val 11364"/>
                  <a:gd name="adj4" fmla="val 43750"/>
                </a:avLst>
              </a:prstGeom>
              <a:solidFill>
                <a:sysClr val="window" lastClr="FFFFFF">
                  <a:lumMod val="75000"/>
                </a:sysClr>
              </a:solidFill>
              <a:ln w="635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2" name="円/楕円 75">
                <a:extLst>
                  <a:ext uri="{FF2B5EF4-FFF2-40B4-BE49-F238E27FC236}">
                    <a16:creationId xmlns:a16="http://schemas.microsoft.com/office/drawing/2014/main" id="{04A5FD1F-9254-989E-AB68-4FD5C4084959}"/>
                  </a:ext>
                </a:extLst>
              </p:cNvPr>
              <p:cNvSpPr/>
              <p:nvPr/>
            </p:nvSpPr>
            <p:spPr>
              <a:xfrm rot="5400000">
                <a:off x="1355948" y="1289674"/>
                <a:ext cx="45719" cy="62114"/>
              </a:xfrm>
              <a:prstGeom prst="ellipse">
                <a:avLst/>
              </a:prstGeom>
              <a:solidFill>
                <a:srgbClr val="FF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9272923E-91FB-878E-28F9-2F73FECC13CD}"/>
                  </a:ext>
                </a:extLst>
              </p:cNvPr>
              <p:cNvSpPr/>
              <p:nvPr/>
            </p:nvSpPr>
            <p:spPr>
              <a:xfrm rot="5400000">
                <a:off x="1344331" y="272628"/>
                <a:ext cx="71133" cy="160090"/>
              </a:xfrm>
              <a:prstGeom prst="rect">
                <a:avLst/>
              </a:prstGeom>
              <a:solidFill>
                <a:sysClr val="windowText" lastClr="00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4" name="角丸四角形 42">
                <a:extLst>
                  <a:ext uri="{FF2B5EF4-FFF2-40B4-BE49-F238E27FC236}">
                    <a16:creationId xmlns:a16="http://schemas.microsoft.com/office/drawing/2014/main" id="{F749DECE-419A-6F36-40D5-1B10727D65A5}"/>
                  </a:ext>
                </a:extLst>
              </p:cNvPr>
              <p:cNvSpPr/>
              <p:nvPr/>
            </p:nvSpPr>
            <p:spPr>
              <a:xfrm rot="5400000">
                <a:off x="1220340" y="77181"/>
                <a:ext cx="319114" cy="178455"/>
              </a:xfrm>
              <a:prstGeom prst="roundRect">
                <a:avLst/>
              </a:prstGeom>
              <a:solidFill>
                <a:sysClr val="window" lastClr="FFFFFF">
                  <a:lumMod val="75000"/>
                </a:sysClr>
              </a:solidFill>
              <a:ln w="1270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grpSp>
          <p:nvGrpSpPr>
            <p:cNvPr id="46" name="グループ化 45">
              <a:extLst>
                <a:ext uri="{FF2B5EF4-FFF2-40B4-BE49-F238E27FC236}">
                  <a16:creationId xmlns:a16="http://schemas.microsoft.com/office/drawing/2014/main" id="{CF97D422-0CD9-EDEB-9233-022A78F4451D}"/>
                </a:ext>
              </a:extLst>
            </p:cNvPr>
            <p:cNvGrpSpPr/>
            <p:nvPr/>
          </p:nvGrpSpPr>
          <p:grpSpPr>
            <a:xfrm>
              <a:off x="3815489" y="3939203"/>
              <a:ext cx="1644782" cy="418803"/>
              <a:chOff x="-286956" y="1160978"/>
              <a:chExt cx="1649552" cy="424128"/>
            </a:xfrm>
          </p:grpSpPr>
          <p:cxnSp>
            <p:nvCxnSpPr>
              <p:cNvPr id="49" name="直線矢印コネクタ 48">
                <a:extLst>
                  <a:ext uri="{FF2B5EF4-FFF2-40B4-BE49-F238E27FC236}">
                    <a16:creationId xmlns:a16="http://schemas.microsoft.com/office/drawing/2014/main" id="{95D9042A-20CC-2D45-4698-8BDDA6E717D3}"/>
                  </a:ext>
                </a:extLst>
              </p:cNvPr>
              <p:cNvCxnSpPr>
                <a:cxnSpLocks/>
              </p:cNvCxnSpPr>
              <p:nvPr/>
            </p:nvCxnSpPr>
            <p:spPr>
              <a:xfrm flipH="1" flipV="1">
                <a:off x="825064" y="1265241"/>
                <a:ext cx="537532" cy="319865"/>
              </a:xfrm>
              <a:prstGeom prst="straightConnector1">
                <a:avLst/>
              </a:prstGeom>
              <a:noFill/>
              <a:ln w="12700" cap="flat" cmpd="sng" algn="ctr">
                <a:solidFill>
                  <a:sysClr val="windowText" lastClr="000000"/>
                </a:solidFill>
                <a:prstDash val="solid"/>
                <a:miter lim="800000"/>
                <a:tailEnd type="none"/>
              </a:ln>
              <a:effectLst/>
            </p:spPr>
          </p:cxnSp>
          <p:sp>
            <p:nvSpPr>
              <p:cNvPr id="50" name="テキスト ボックス 104">
                <a:extLst>
                  <a:ext uri="{FF2B5EF4-FFF2-40B4-BE49-F238E27FC236}">
                    <a16:creationId xmlns:a16="http://schemas.microsoft.com/office/drawing/2014/main" id="{2563CBFD-C421-25C5-7F14-E689B6DAE1DA}"/>
                  </a:ext>
                </a:extLst>
              </p:cNvPr>
              <p:cNvSpPr txBox="1"/>
              <p:nvPr/>
            </p:nvSpPr>
            <p:spPr>
              <a:xfrm>
                <a:off x="-286956" y="1160978"/>
                <a:ext cx="1246604" cy="324344"/>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測定部位</a:t>
                </a:r>
              </a:p>
            </p:txBody>
          </p:sp>
        </p:grpSp>
        <p:cxnSp>
          <p:nvCxnSpPr>
            <p:cNvPr id="47" name="直線コネクタ 46">
              <a:extLst>
                <a:ext uri="{FF2B5EF4-FFF2-40B4-BE49-F238E27FC236}">
                  <a16:creationId xmlns:a16="http://schemas.microsoft.com/office/drawing/2014/main" id="{FEED8FF0-E5EB-EA0A-6787-3613189A219C}"/>
                </a:ext>
              </a:extLst>
            </p:cNvPr>
            <p:cNvCxnSpPr/>
            <p:nvPr/>
          </p:nvCxnSpPr>
          <p:spPr>
            <a:xfrm>
              <a:off x="5254969" y="5008428"/>
              <a:ext cx="0" cy="220265"/>
            </a:xfrm>
            <a:prstGeom prst="line">
              <a:avLst/>
            </a:prstGeom>
            <a:noFill/>
            <a:ln w="25400" cap="flat" cmpd="sng" algn="ctr">
              <a:solidFill>
                <a:srgbClr val="FF0000"/>
              </a:solidFill>
              <a:prstDash val="solid"/>
              <a:miter lim="800000"/>
            </a:ln>
            <a:effectLst/>
          </p:spPr>
        </p:cxnSp>
        <p:cxnSp>
          <p:nvCxnSpPr>
            <p:cNvPr id="48" name="直線コネクタ 47">
              <a:extLst>
                <a:ext uri="{FF2B5EF4-FFF2-40B4-BE49-F238E27FC236}">
                  <a16:creationId xmlns:a16="http://schemas.microsoft.com/office/drawing/2014/main" id="{FD3B9769-B21A-6521-3124-61F71E375FAD}"/>
                </a:ext>
              </a:extLst>
            </p:cNvPr>
            <p:cNvCxnSpPr>
              <a:cxnSpLocks/>
            </p:cNvCxnSpPr>
            <p:nvPr/>
          </p:nvCxnSpPr>
          <p:spPr>
            <a:xfrm flipH="1">
              <a:off x="5240798" y="4781518"/>
              <a:ext cx="235122" cy="246683"/>
            </a:xfrm>
            <a:prstGeom prst="line">
              <a:avLst/>
            </a:prstGeom>
            <a:noFill/>
            <a:ln w="25400" cap="flat" cmpd="sng" algn="ctr">
              <a:solidFill>
                <a:srgbClr val="FF0000"/>
              </a:solidFill>
              <a:prstDash val="solid"/>
              <a:miter lim="800000"/>
            </a:ln>
            <a:effectLst/>
          </p:spPr>
        </p:cxnSp>
      </p:grpSp>
    </p:spTree>
    <p:custDataLst>
      <p:tags r:id="rId1"/>
    </p:custDataLst>
    <p:extLst>
      <p:ext uri="{BB962C8B-B14F-4D97-AF65-F5344CB8AC3E}">
        <p14:creationId xmlns:p14="http://schemas.microsoft.com/office/powerpoint/2010/main" val="3069139512"/>
      </p:ext>
    </p:extLst>
  </p:cSld>
  <p:clrMapOvr>
    <a:masterClrMapping/>
  </p:clrMapOvr>
  <mc:AlternateContent xmlns:mc="http://schemas.openxmlformats.org/markup-compatibility/2006" xmlns:p14="http://schemas.microsoft.com/office/powerpoint/2010/main">
    <mc:Choice Requires="p14">
      <p:transition spd="slow" p14:dur="2000" advTm="6194"/>
    </mc:Choice>
    <mc:Fallback xmlns="">
      <p:transition spd="slow" advTm="6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2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2000"/>
                                        <p:tgtEl>
                                          <p:spTgt spid="19"/>
                                        </p:tgtEl>
                                      </p:cBhvr>
                                    </p:animEffect>
                                    <p:set>
                                      <p:cBhvr>
                                        <p:cTn id="54" dur="1" fill="hold">
                                          <p:stCondLst>
                                            <p:cond delay="1999"/>
                                          </p:stCondLst>
                                        </p:cTn>
                                        <p:tgtEl>
                                          <p:spTgt spid="19"/>
                                        </p:tgtEl>
                                        <p:attrNameLst>
                                          <p:attrName>style.visibility</p:attrName>
                                        </p:attrNameLst>
                                      </p:cBhvr>
                                      <p:to>
                                        <p:strVal val="hidden"/>
                                      </p:to>
                                    </p:set>
                                  </p:childTnLst>
                                </p:cTn>
                              </p:par>
                            </p:childTnLst>
                          </p:cTn>
                        </p:par>
                        <p:par>
                          <p:cTn id="55" fill="hold">
                            <p:stCondLst>
                              <p:cond delay="2500"/>
                            </p:stCondLst>
                            <p:childTnLst>
                              <p:par>
                                <p:cTn id="56" presetID="1" presetClass="exit" presetSubtype="0" fill="hold" nodeType="afterEffect">
                                  <p:stCondLst>
                                    <p:cond delay="0"/>
                                  </p:stCondLst>
                                  <p:childTnLst>
                                    <p:set>
                                      <p:cBhvr>
                                        <p:cTn id="57" dur="1" fill="hold">
                                          <p:stCondLst>
                                            <p:cond delay="0"/>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additive="base">
                                        <p:cTn id="66" dur="500" fill="hold"/>
                                        <p:tgtEl>
                                          <p:spTgt spid="36"/>
                                        </p:tgtEl>
                                        <p:attrNameLst>
                                          <p:attrName>ppt_x</p:attrName>
                                        </p:attrNameLst>
                                      </p:cBhvr>
                                      <p:tavLst>
                                        <p:tav tm="0">
                                          <p:val>
                                            <p:strVal val="#ppt_x"/>
                                          </p:val>
                                        </p:tav>
                                        <p:tav tm="100000">
                                          <p:val>
                                            <p:strVal val="#ppt_x"/>
                                          </p:val>
                                        </p:tav>
                                      </p:tavLst>
                                    </p:anim>
                                    <p:anim calcmode="lin" valueType="num">
                                      <p:cBhvr additive="base">
                                        <p:cTn id="6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7" grpId="0" animBg="1"/>
      <p:bldP spid="18" grpId="0" animBg="1"/>
      <p:bldP spid="18" grpId="1" animBg="1"/>
      <p:bldP spid="19" grpId="0" animBg="1"/>
      <p:bldP spid="19"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6A75D332-6285-7B3D-9E9C-013729C28BD6}"/>
              </a:ext>
            </a:extLst>
          </p:cNvPr>
          <p:cNvGrpSpPr>
            <a:grpSpLocks noChangeAspect="1"/>
          </p:cNvGrpSpPr>
          <p:nvPr/>
        </p:nvGrpSpPr>
        <p:grpSpPr>
          <a:xfrm rot="16200000">
            <a:off x="1271464" y="3564452"/>
            <a:ext cx="2671440" cy="1636624"/>
            <a:chOff x="5099134" y="1063365"/>
            <a:chExt cx="2106448" cy="1290489"/>
          </a:xfrm>
        </p:grpSpPr>
        <p:pic>
          <p:nvPicPr>
            <p:cNvPr id="54" name="図 53">
              <a:extLst>
                <a:ext uri="{FF2B5EF4-FFF2-40B4-BE49-F238E27FC236}">
                  <a16:creationId xmlns:a16="http://schemas.microsoft.com/office/drawing/2014/main" id="{02ED1D42-6003-7364-34AD-D39939B77EC6}"/>
                </a:ext>
              </a:extLst>
            </p:cNvPr>
            <p:cNvPicPr>
              <a:picLocks noChangeAspect="1"/>
            </p:cNvPicPr>
            <p:nvPr/>
          </p:nvPicPr>
          <p:blipFill>
            <a:blip r:embed="rId4"/>
            <a:stretch>
              <a:fillRect/>
            </a:stretch>
          </p:blipFill>
          <p:spPr>
            <a:xfrm rot="16200000">
              <a:off x="5507113" y="655386"/>
              <a:ext cx="1290489" cy="2106448"/>
            </a:xfrm>
            <a:prstGeom prst="rect">
              <a:avLst/>
            </a:prstGeom>
          </p:spPr>
        </p:pic>
        <p:sp>
          <p:nvSpPr>
            <p:cNvPr id="55" name="正方形/長方形 54">
              <a:extLst>
                <a:ext uri="{FF2B5EF4-FFF2-40B4-BE49-F238E27FC236}">
                  <a16:creationId xmlns:a16="http://schemas.microsoft.com/office/drawing/2014/main" id="{3EB3F90B-F8E2-3DDA-F236-8BBEFE6268E9}"/>
                </a:ext>
              </a:extLst>
            </p:cNvPr>
            <p:cNvSpPr/>
            <p:nvPr/>
          </p:nvSpPr>
          <p:spPr>
            <a:xfrm>
              <a:off x="5887864" y="1317581"/>
              <a:ext cx="294253" cy="2392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E1200D9-10BB-9BD1-B9BC-0DD86A710961}"/>
                </a:ext>
              </a:extLst>
            </p:cNvPr>
            <p:cNvSpPr/>
            <p:nvPr/>
          </p:nvSpPr>
          <p:spPr>
            <a:xfrm>
              <a:off x="5854940" y="1608819"/>
              <a:ext cx="287305" cy="250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F72CDE27-A626-A058-BBC4-3C2F8948D534}"/>
                </a:ext>
              </a:extLst>
            </p:cNvPr>
            <p:cNvSpPr/>
            <p:nvPr/>
          </p:nvSpPr>
          <p:spPr>
            <a:xfrm>
              <a:off x="5887864" y="1914123"/>
              <a:ext cx="264493" cy="2715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23431" y="47452"/>
            <a:ext cx="4420029" cy="521803"/>
          </a:xfrm>
        </p:spPr>
        <p:txBody>
          <a:bodyPr>
            <a:noAutofit/>
          </a:bodyPr>
          <a:lstStyle/>
          <a:p>
            <a:pPr algn="l"/>
            <a:r>
              <a:rPr lang="en-US" altLang="ja-JP" sz="2400" u="sng" dirty="0"/>
              <a:t>11</a:t>
            </a:r>
            <a:r>
              <a:rPr kumimoji="1" lang="ja-JP" altLang="en-US" sz="2400" u="sng" dirty="0"/>
              <a:t>．なぜ、縦置きにするのか①</a:t>
            </a:r>
          </a:p>
        </p:txBody>
      </p:sp>
      <p:sp>
        <p:nvSpPr>
          <p:cNvPr id="2" name="テキスト ボックス 1">
            <a:extLst>
              <a:ext uri="{FF2B5EF4-FFF2-40B4-BE49-F238E27FC236}">
                <a16:creationId xmlns:a16="http://schemas.microsoft.com/office/drawing/2014/main" id="{EE0687DA-02E4-3769-73D3-A9602A2A7194}"/>
              </a:ext>
            </a:extLst>
          </p:cNvPr>
          <p:cNvSpPr txBox="1"/>
          <p:nvPr/>
        </p:nvSpPr>
        <p:spPr>
          <a:xfrm>
            <a:off x="5335555" y="622810"/>
            <a:ext cx="6756159" cy="1815882"/>
          </a:xfrm>
          <a:prstGeom prst="rect">
            <a:avLst/>
          </a:prstGeom>
          <a:solidFill>
            <a:schemeClr val="bg1"/>
          </a:solidFill>
          <a:ln w="19050">
            <a:noFill/>
          </a:ln>
        </p:spPr>
        <p:txBody>
          <a:bodyPr wrap="square" rtlCol="0">
            <a:spAutoFit/>
          </a:bodyPr>
          <a:lstStyle/>
          <a:p>
            <a:r>
              <a:rPr lang="ja-JP" altLang="en-US" sz="2800" b="1" dirty="0">
                <a:latin typeface="+mn-ea"/>
              </a:rPr>
              <a:t>三次元測定機で使用する測定子は</a:t>
            </a:r>
            <a:endParaRPr lang="en-US" altLang="ja-JP" sz="2800" b="1" dirty="0">
              <a:latin typeface="+mn-ea"/>
            </a:endParaRPr>
          </a:p>
          <a:p>
            <a:r>
              <a:rPr lang="ja-JP" altLang="en-US" sz="2800" b="1" dirty="0">
                <a:latin typeface="+mn-ea"/>
              </a:rPr>
              <a:t>全部で</a:t>
            </a:r>
            <a:r>
              <a:rPr lang="en-US" altLang="ja-JP" sz="2800" b="1" dirty="0">
                <a:latin typeface="+mn-ea"/>
              </a:rPr>
              <a:t>6</a:t>
            </a:r>
            <a:r>
              <a:rPr lang="ja-JP" altLang="en-US" sz="2800" b="1" dirty="0">
                <a:latin typeface="+mn-ea"/>
              </a:rPr>
              <a:t>種類</a:t>
            </a:r>
            <a:endParaRPr lang="en-US" altLang="ja-JP" sz="2800" b="1" dirty="0">
              <a:latin typeface="+mn-ea"/>
            </a:endParaRPr>
          </a:p>
          <a:p>
            <a:r>
              <a:rPr lang="ja-JP" altLang="en-US" sz="2800" b="1" dirty="0">
                <a:latin typeface="+mn-ea"/>
              </a:rPr>
              <a:t>部品</a:t>
            </a:r>
            <a:r>
              <a:rPr kumimoji="1" lang="ja-JP" altLang="en-US" sz="2800" b="1" dirty="0">
                <a:latin typeface="+mn-ea"/>
              </a:rPr>
              <a:t>の</a:t>
            </a:r>
            <a:r>
              <a:rPr lang="ja-JP" altLang="en-US" sz="2800" b="1" dirty="0">
                <a:latin typeface="+mn-ea"/>
              </a:rPr>
              <a:t>長い孔の</a:t>
            </a:r>
            <a:r>
              <a:rPr kumimoji="1" lang="ja-JP" altLang="en-US" sz="2800" b="1" dirty="0">
                <a:latin typeface="+mn-ea"/>
              </a:rPr>
              <a:t>奥を測定したい時に</a:t>
            </a:r>
            <a:endParaRPr kumimoji="1" lang="en-US" altLang="ja-JP" sz="2800" b="1" dirty="0">
              <a:latin typeface="+mn-ea"/>
            </a:endParaRPr>
          </a:p>
          <a:p>
            <a:r>
              <a:rPr kumimoji="1" lang="ja-JP" altLang="en-US" sz="2800" b="1" dirty="0">
                <a:latin typeface="+mn-ea"/>
              </a:rPr>
              <a:t>測定可能な</a:t>
            </a:r>
            <a:r>
              <a:rPr lang="ja-JP" altLang="en-US" sz="2800" b="1" dirty="0">
                <a:latin typeface="+mn-ea"/>
              </a:rPr>
              <a:t>測定子</a:t>
            </a:r>
            <a:r>
              <a:rPr kumimoji="1" lang="ja-JP" altLang="en-US" sz="2800" b="1" dirty="0">
                <a:latin typeface="+mn-ea"/>
              </a:rPr>
              <a:t>は</a:t>
            </a:r>
            <a:r>
              <a:rPr lang="en-US" altLang="ja-JP" sz="2800" b="1" dirty="0">
                <a:solidFill>
                  <a:srgbClr val="FF0000"/>
                </a:solidFill>
                <a:latin typeface="+mn-ea"/>
              </a:rPr>
              <a:t>1</a:t>
            </a:r>
            <a:r>
              <a:rPr kumimoji="1" lang="ja-JP" altLang="en-US" sz="2800" b="1" dirty="0">
                <a:solidFill>
                  <a:srgbClr val="FF0000"/>
                </a:solidFill>
                <a:latin typeface="+mn-ea"/>
              </a:rPr>
              <a:t>種類</a:t>
            </a:r>
            <a:r>
              <a:rPr lang="ja-JP" altLang="en-US" sz="2800" b="1" dirty="0">
                <a:solidFill>
                  <a:srgbClr val="FF0000"/>
                </a:solidFill>
                <a:latin typeface="+mn-ea"/>
              </a:rPr>
              <a:t>のみ</a:t>
            </a:r>
            <a:endParaRPr kumimoji="1" lang="ja-JP" altLang="en-US" sz="2000" b="1" dirty="0">
              <a:solidFill>
                <a:srgbClr val="FF0000"/>
              </a:solidFill>
              <a:latin typeface="+mn-ea"/>
            </a:endParaRPr>
          </a:p>
        </p:txBody>
      </p:sp>
      <p:grpSp>
        <p:nvGrpSpPr>
          <p:cNvPr id="4" name="グループ化 3">
            <a:extLst>
              <a:ext uri="{FF2B5EF4-FFF2-40B4-BE49-F238E27FC236}">
                <a16:creationId xmlns:a16="http://schemas.microsoft.com/office/drawing/2014/main" id="{DC3CAE4A-13EA-95C2-1741-0F1AC68E07BA}"/>
              </a:ext>
            </a:extLst>
          </p:cNvPr>
          <p:cNvGrpSpPr>
            <a:grpSpLocks noChangeAspect="1"/>
          </p:cNvGrpSpPr>
          <p:nvPr/>
        </p:nvGrpSpPr>
        <p:grpSpPr>
          <a:xfrm>
            <a:off x="5735960" y="3068960"/>
            <a:ext cx="3799005" cy="2339020"/>
            <a:chOff x="825500" y="317500"/>
            <a:chExt cx="8686800" cy="4787900"/>
          </a:xfrm>
        </p:grpSpPr>
        <p:pic>
          <p:nvPicPr>
            <p:cNvPr id="5" name="図 4">
              <a:extLst>
                <a:ext uri="{FF2B5EF4-FFF2-40B4-BE49-F238E27FC236}">
                  <a16:creationId xmlns:a16="http://schemas.microsoft.com/office/drawing/2014/main" id="{D21033EF-5504-15F6-6CF2-47415CEAE18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8207" t="5613" r="5430" b="9764"/>
            <a:stretch/>
          </p:blipFill>
          <p:spPr>
            <a:xfrm>
              <a:off x="825500" y="317500"/>
              <a:ext cx="8686800" cy="4787900"/>
            </a:xfrm>
            <a:prstGeom prst="rect">
              <a:avLst/>
            </a:prstGeom>
          </p:spPr>
        </p:pic>
        <p:pic>
          <p:nvPicPr>
            <p:cNvPr id="6" name="図 5">
              <a:extLst>
                <a:ext uri="{FF2B5EF4-FFF2-40B4-BE49-F238E27FC236}">
                  <a16:creationId xmlns:a16="http://schemas.microsoft.com/office/drawing/2014/main" id="{B1C7AA44-1562-6D40-D384-C17C505D03A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31275" t="41744" r="64937" b="47931"/>
            <a:stretch/>
          </p:blipFill>
          <p:spPr>
            <a:xfrm>
              <a:off x="6007099" y="2294114"/>
              <a:ext cx="315913" cy="897840"/>
            </a:xfrm>
            <a:prstGeom prst="rect">
              <a:avLst/>
            </a:prstGeom>
          </p:spPr>
        </p:pic>
      </p:grpSp>
      <p:grpSp>
        <p:nvGrpSpPr>
          <p:cNvPr id="7" name="グループ化 6">
            <a:extLst>
              <a:ext uri="{FF2B5EF4-FFF2-40B4-BE49-F238E27FC236}">
                <a16:creationId xmlns:a16="http://schemas.microsoft.com/office/drawing/2014/main" id="{90626267-8F91-18A8-5FAF-2E1CF70BAA94}"/>
              </a:ext>
            </a:extLst>
          </p:cNvPr>
          <p:cNvGrpSpPr>
            <a:grpSpLocks noChangeAspect="1"/>
          </p:cNvGrpSpPr>
          <p:nvPr/>
        </p:nvGrpSpPr>
        <p:grpSpPr>
          <a:xfrm>
            <a:off x="5993337" y="3351827"/>
            <a:ext cx="3142971" cy="584499"/>
            <a:chOff x="2294731" y="2287714"/>
            <a:chExt cx="2330092" cy="429815"/>
          </a:xfrm>
        </p:grpSpPr>
        <p:sp>
          <p:nvSpPr>
            <p:cNvPr id="8" name="十字形 7">
              <a:extLst>
                <a:ext uri="{FF2B5EF4-FFF2-40B4-BE49-F238E27FC236}">
                  <a16:creationId xmlns:a16="http://schemas.microsoft.com/office/drawing/2014/main" id="{575CCE2D-AEE9-26EF-4CA6-FF41AC01B6F3}"/>
                </a:ext>
              </a:extLst>
            </p:cNvPr>
            <p:cNvSpPr/>
            <p:nvPr/>
          </p:nvSpPr>
          <p:spPr>
            <a:xfrm rot="2682826">
              <a:off x="2294731" y="2293735"/>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十字形 8">
              <a:extLst>
                <a:ext uri="{FF2B5EF4-FFF2-40B4-BE49-F238E27FC236}">
                  <a16:creationId xmlns:a16="http://schemas.microsoft.com/office/drawing/2014/main" id="{E47EC289-9B8E-F171-DD88-6663CBA05952}"/>
                </a:ext>
              </a:extLst>
            </p:cNvPr>
            <p:cNvSpPr/>
            <p:nvPr/>
          </p:nvSpPr>
          <p:spPr>
            <a:xfrm rot="2682826">
              <a:off x="3590698" y="2321529"/>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十字形 9">
              <a:extLst>
                <a:ext uri="{FF2B5EF4-FFF2-40B4-BE49-F238E27FC236}">
                  <a16:creationId xmlns:a16="http://schemas.microsoft.com/office/drawing/2014/main" id="{B35BC1D0-2150-698C-5C95-CBF8CDDD0F62}"/>
                </a:ext>
              </a:extLst>
            </p:cNvPr>
            <p:cNvSpPr/>
            <p:nvPr/>
          </p:nvSpPr>
          <p:spPr>
            <a:xfrm rot="2682826">
              <a:off x="4228823" y="2303616"/>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十字形 10">
              <a:extLst>
                <a:ext uri="{FF2B5EF4-FFF2-40B4-BE49-F238E27FC236}">
                  <a16:creationId xmlns:a16="http://schemas.microsoft.com/office/drawing/2014/main" id="{3D28F741-F694-6891-761A-51A20777076D}"/>
                </a:ext>
              </a:extLst>
            </p:cNvPr>
            <p:cNvSpPr/>
            <p:nvPr/>
          </p:nvSpPr>
          <p:spPr>
            <a:xfrm rot="2682826">
              <a:off x="2601165" y="2287714"/>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7FC46C4-DABC-F7E7-B366-3EC644734D5F}"/>
                </a:ext>
              </a:extLst>
            </p:cNvPr>
            <p:cNvSpPr/>
            <p:nvPr/>
          </p:nvSpPr>
          <p:spPr>
            <a:xfrm>
              <a:off x="3002206" y="2357126"/>
              <a:ext cx="266700" cy="257175"/>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十字形 12">
              <a:extLst>
                <a:ext uri="{FF2B5EF4-FFF2-40B4-BE49-F238E27FC236}">
                  <a16:creationId xmlns:a16="http://schemas.microsoft.com/office/drawing/2014/main" id="{187991DE-1E6B-9ACE-5514-683E7CBB32EF}"/>
                </a:ext>
              </a:extLst>
            </p:cNvPr>
            <p:cNvSpPr/>
            <p:nvPr/>
          </p:nvSpPr>
          <p:spPr>
            <a:xfrm rot="2682826">
              <a:off x="3923233" y="2303617"/>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a:extLst>
              <a:ext uri="{FF2B5EF4-FFF2-40B4-BE49-F238E27FC236}">
                <a16:creationId xmlns:a16="http://schemas.microsoft.com/office/drawing/2014/main" id="{C674765E-BDD6-759B-AAE5-E86BA06F0A0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Lst>
          </a:blip>
          <a:srcRect l="1" t="22550" r="28259" b="35685"/>
          <a:stretch/>
        </p:blipFill>
        <p:spPr>
          <a:xfrm rot="5400000">
            <a:off x="9439608" y="3393076"/>
            <a:ext cx="3035405" cy="994403"/>
          </a:xfrm>
          <a:prstGeom prst="rect">
            <a:avLst/>
          </a:prstGeom>
          <a:ln w="25400">
            <a:solidFill>
              <a:srgbClr val="FF0000"/>
            </a:solidFill>
          </a:ln>
        </p:spPr>
      </p:pic>
      <p:grpSp>
        <p:nvGrpSpPr>
          <p:cNvPr id="63" name="グループ化 62">
            <a:extLst>
              <a:ext uri="{FF2B5EF4-FFF2-40B4-BE49-F238E27FC236}">
                <a16:creationId xmlns:a16="http://schemas.microsoft.com/office/drawing/2014/main" id="{EFC27AD9-DEDB-EF82-9774-6506C0A3D9F8}"/>
              </a:ext>
            </a:extLst>
          </p:cNvPr>
          <p:cNvGrpSpPr>
            <a:grpSpLocks noChangeAspect="1"/>
          </p:cNvGrpSpPr>
          <p:nvPr/>
        </p:nvGrpSpPr>
        <p:grpSpPr>
          <a:xfrm>
            <a:off x="2186737" y="1697041"/>
            <a:ext cx="152445" cy="1627596"/>
            <a:chOff x="7057118" y="3322606"/>
            <a:chExt cx="272583" cy="2910264"/>
          </a:xfrm>
        </p:grpSpPr>
        <p:sp>
          <p:nvSpPr>
            <p:cNvPr id="61" name="曲折矢印 38">
              <a:extLst>
                <a:ext uri="{FF2B5EF4-FFF2-40B4-BE49-F238E27FC236}">
                  <a16:creationId xmlns:a16="http://schemas.microsoft.com/office/drawing/2014/main" id="{9851B747-BA00-50F1-B77F-8E0E16D815BA}"/>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59" name="角丸四角形 42">
              <a:extLst>
                <a:ext uri="{FF2B5EF4-FFF2-40B4-BE49-F238E27FC236}">
                  <a16:creationId xmlns:a16="http://schemas.microsoft.com/office/drawing/2014/main" id="{62613C6E-05B4-AB80-E0EE-EE1ED93F5435}"/>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0" name="正方形/長方形 59">
              <a:extLst>
                <a:ext uri="{FF2B5EF4-FFF2-40B4-BE49-F238E27FC236}">
                  <a16:creationId xmlns:a16="http://schemas.microsoft.com/office/drawing/2014/main" id="{2435CE13-7203-1964-E0BD-9A89646AD7DF}"/>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2" name="円/楕円 75">
              <a:extLst>
                <a:ext uri="{FF2B5EF4-FFF2-40B4-BE49-F238E27FC236}">
                  <a16:creationId xmlns:a16="http://schemas.microsoft.com/office/drawing/2014/main" id="{CC45FDF2-C4BB-71F3-FE65-0AE3052EB5FC}"/>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4" name="グループ化 63">
            <a:extLst>
              <a:ext uri="{FF2B5EF4-FFF2-40B4-BE49-F238E27FC236}">
                <a16:creationId xmlns:a16="http://schemas.microsoft.com/office/drawing/2014/main" id="{01C144E5-51AB-584B-4B36-BBD9E63BA495}"/>
              </a:ext>
            </a:extLst>
          </p:cNvPr>
          <p:cNvGrpSpPr>
            <a:grpSpLocks noChangeAspect="1"/>
          </p:cNvGrpSpPr>
          <p:nvPr/>
        </p:nvGrpSpPr>
        <p:grpSpPr>
          <a:xfrm>
            <a:off x="2534021" y="1754893"/>
            <a:ext cx="152445" cy="1627596"/>
            <a:chOff x="7057118" y="3322606"/>
            <a:chExt cx="272583" cy="2910264"/>
          </a:xfrm>
        </p:grpSpPr>
        <p:sp>
          <p:nvSpPr>
            <p:cNvPr id="65" name="曲折矢印 38">
              <a:extLst>
                <a:ext uri="{FF2B5EF4-FFF2-40B4-BE49-F238E27FC236}">
                  <a16:creationId xmlns:a16="http://schemas.microsoft.com/office/drawing/2014/main" id="{F05A9A69-4401-26A1-5CEE-1AC88631247A}"/>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66" name="角丸四角形 42">
              <a:extLst>
                <a:ext uri="{FF2B5EF4-FFF2-40B4-BE49-F238E27FC236}">
                  <a16:creationId xmlns:a16="http://schemas.microsoft.com/office/drawing/2014/main" id="{ED8E352C-4DB6-985D-EF0B-11E67DB7E96A}"/>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7" name="正方形/長方形 66">
              <a:extLst>
                <a:ext uri="{FF2B5EF4-FFF2-40B4-BE49-F238E27FC236}">
                  <a16:creationId xmlns:a16="http://schemas.microsoft.com/office/drawing/2014/main" id="{FD00C7AD-5D5D-2E70-B57B-5D4793BE420D}"/>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8" name="円/楕円 75">
              <a:extLst>
                <a:ext uri="{FF2B5EF4-FFF2-40B4-BE49-F238E27FC236}">
                  <a16:creationId xmlns:a16="http://schemas.microsoft.com/office/drawing/2014/main" id="{198A123E-B01F-BB41-547E-A6FC75EB24D0}"/>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9" name="グループ化 68">
            <a:extLst>
              <a:ext uri="{FF2B5EF4-FFF2-40B4-BE49-F238E27FC236}">
                <a16:creationId xmlns:a16="http://schemas.microsoft.com/office/drawing/2014/main" id="{DB1957EA-40BF-B7DC-983F-FCFB8E4C3399}"/>
              </a:ext>
            </a:extLst>
          </p:cNvPr>
          <p:cNvGrpSpPr>
            <a:grpSpLocks noChangeAspect="1"/>
          </p:cNvGrpSpPr>
          <p:nvPr/>
        </p:nvGrpSpPr>
        <p:grpSpPr>
          <a:xfrm>
            <a:off x="2995803" y="1733846"/>
            <a:ext cx="152445" cy="1627596"/>
            <a:chOff x="7057118" y="3322606"/>
            <a:chExt cx="272583" cy="2910264"/>
          </a:xfrm>
        </p:grpSpPr>
        <p:sp>
          <p:nvSpPr>
            <p:cNvPr id="70" name="曲折矢印 38">
              <a:extLst>
                <a:ext uri="{FF2B5EF4-FFF2-40B4-BE49-F238E27FC236}">
                  <a16:creationId xmlns:a16="http://schemas.microsoft.com/office/drawing/2014/main" id="{F5AEFE4A-F2CF-5B1D-5F30-898B308A6F5E}"/>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71" name="角丸四角形 42">
              <a:extLst>
                <a:ext uri="{FF2B5EF4-FFF2-40B4-BE49-F238E27FC236}">
                  <a16:creationId xmlns:a16="http://schemas.microsoft.com/office/drawing/2014/main" id="{F71433D0-443C-CA1A-CE03-DE3933719288}"/>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2" name="正方形/長方形 71">
              <a:extLst>
                <a:ext uri="{FF2B5EF4-FFF2-40B4-BE49-F238E27FC236}">
                  <a16:creationId xmlns:a16="http://schemas.microsoft.com/office/drawing/2014/main" id="{0650F302-8B9E-553A-A4C3-CE6E71203155}"/>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3" name="円/楕円 75">
              <a:extLst>
                <a:ext uri="{FF2B5EF4-FFF2-40B4-BE49-F238E27FC236}">
                  <a16:creationId xmlns:a16="http://schemas.microsoft.com/office/drawing/2014/main" id="{A6772BDD-2357-C1B6-DF6D-BA5534D91995}"/>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75" name="テキスト ボックス 74">
            <a:extLst>
              <a:ext uri="{FF2B5EF4-FFF2-40B4-BE49-F238E27FC236}">
                <a16:creationId xmlns:a16="http://schemas.microsoft.com/office/drawing/2014/main" id="{4A167EDD-BC42-1EA6-E230-55F24A321D1E}"/>
              </a:ext>
            </a:extLst>
          </p:cNvPr>
          <p:cNvSpPr txBox="1"/>
          <p:nvPr/>
        </p:nvSpPr>
        <p:spPr>
          <a:xfrm>
            <a:off x="229764" y="1018267"/>
            <a:ext cx="4608511" cy="523220"/>
          </a:xfrm>
          <a:prstGeom prst="rect">
            <a:avLst/>
          </a:prstGeom>
          <a:noFill/>
        </p:spPr>
        <p:txBody>
          <a:bodyPr wrap="square" rtlCol="0">
            <a:spAutoFit/>
          </a:bodyPr>
          <a:lstStyle/>
          <a:p>
            <a:r>
              <a:rPr kumimoji="1" lang="ja-JP" altLang="en-US" sz="2800" b="1" dirty="0">
                <a:latin typeface="+mn-ea"/>
              </a:rPr>
              <a:t>長い孔の奥を測定する時</a:t>
            </a:r>
            <a:r>
              <a:rPr kumimoji="1" lang="en-US" altLang="ja-JP" sz="2800" b="1" dirty="0">
                <a:latin typeface="+mn-ea"/>
              </a:rPr>
              <a:t>…</a:t>
            </a:r>
            <a:endParaRPr kumimoji="1" lang="ja-JP" altLang="en-US" sz="2800" b="1" dirty="0">
              <a:latin typeface="+mn-ea"/>
            </a:endParaRPr>
          </a:p>
        </p:txBody>
      </p:sp>
      <p:cxnSp>
        <p:nvCxnSpPr>
          <p:cNvPr id="77" name="直線コネクタ 76">
            <a:extLst>
              <a:ext uri="{FF2B5EF4-FFF2-40B4-BE49-F238E27FC236}">
                <a16:creationId xmlns:a16="http://schemas.microsoft.com/office/drawing/2014/main" id="{FA71D016-8840-C1A6-65E7-F38CF0F01609}"/>
              </a:ext>
            </a:extLst>
          </p:cNvPr>
          <p:cNvCxnSpPr>
            <a:cxnSpLocks/>
          </p:cNvCxnSpPr>
          <p:nvPr/>
        </p:nvCxnSpPr>
        <p:spPr>
          <a:xfrm flipV="1">
            <a:off x="7307364" y="2372575"/>
            <a:ext cx="3152745" cy="10503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FAF7FF92-A233-8ED5-1095-391F1FE43426}"/>
              </a:ext>
            </a:extLst>
          </p:cNvPr>
          <p:cNvCxnSpPr>
            <a:cxnSpLocks/>
          </p:cNvCxnSpPr>
          <p:nvPr/>
        </p:nvCxnSpPr>
        <p:spPr>
          <a:xfrm>
            <a:off x="7307364" y="4628219"/>
            <a:ext cx="3152745" cy="7797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0054304"/>
      </p:ext>
    </p:extLst>
  </p:cSld>
  <p:clrMapOvr>
    <a:masterClrMapping/>
  </p:clrMapOvr>
  <mc:AlternateContent xmlns:mc="http://schemas.openxmlformats.org/markup-compatibility/2006" xmlns:p14="http://schemas.microsoft.com/office/powerpoint/2010/main">
    <mc:Choice Requires="p14">
      <p:transition spd="slow" p14:dur="2000" advTm="3210"/>
    </mc:Choice>
    <mc:Fallback xmlns="">
      <p:transition spd="slow" advTm="3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3.125E-6 -2.22222E-6 L -0.00026 0.17755 " pathEditMode="relative" rAng="0" ptsTypes="AA">
                                      <p:cBhvr>
                                        <p:cTn id="18" dur="2000" fill="hold"/>
                                        <p:tgtEl>
                                          <p:spTgt spid="63"/>
                                        </p:tgtEl>
                                        <p:attrNameLst>
                                          <p:attrName>ppt_x</p:attrName>
                                          <p:attrName>ppt_y</p:attrName>
                                        </p:attrNameLst>
                                      </p:cBhvr>
                                      <p:rCtr x="-13" y="8866"/>
                                    </p:animMotion>
                                  </p:childTnLst>
                                </p:cTn>
                              </p:par>
                            </p:childTnLst>
                          </p:cTn>
                        </p:par>
                        <p:par>
                          <p:cTn id="19" fill="hold">
                            <p:stCondLst>
                              <p:cond delay="2500"/>
                            </p:stCondLst>
                            <p:childTnLst>
                              <p:par>
                                <p:cTn id="20" presetID="1" presetClass="exit" presetSubtype="0" fill="hold" nodeType="afterEffect">
                                  <p:stCondLst>
                                    <p:cond delay="0"/>
                                  </p:stCondLst>
                                  <p:childTnLst>
                                    <p:set>
                                      <p:cBhvr>
                                        <p:cTn id="21" dur="1" fill="hold">
                                          <p:stCondLst>
                                            <p:cond delay="0"/>
                                          </p:stCondLst>
                                        </p:cTn>
                                        <p:tgtEl>
                                          <p:spTgt spid="63"/>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2500"/>
                            </p:stCondLst>
                            <p:childTnLst>
                              <p:par>
                                <p:cTn id="26" presetID="42" presetClass="path" presetSubtype="0" accel="50000" decel="50000" fill="hold" nodeType="afterEffect">
                                  <p:stCondLst>
                                    <p:cond delay="0"/>
                                  </p:stCondLst>
                                  <p:childTnLst>
                                    <p:animMotion origin="layout" path="M -2.5E-6 2.96296E-6 L 0.00209 0.18657 " pathEditMode="relative" rAng="0" ptsTypes="AA">
                                      <p:cBhvr>
                                        <p:cTn id="27" dur="2000" fill="hold"/>
                                        <p:tgtEl>
                                          <p:spTgt spid="64"/>
                                        </p:tgtEl>
                                        <p:attrNameLst>
                                          <p:attrName>ppt_x</p:attrName>
                                          <p:attrName>ppt_y</p:attrName>
                                        </p:attrNameLst>
                                      </p:cBhvr>
                                      <p:rCtr x="104" y="9329"/>
                                    </p:animMotion>
                                  </p:childTnLst>
                                </p:cTn>
                              </p:par>
                            </p:childTnLst>
                          </p:cTn>
                        </p:par>
                        <p:par>
                          <p:cTn id="28" fill="hold">
                            <p:stCondLst>
                              <p:cond delay="4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0"/>
                                          </p:stCondLst>
                                        </p:cTn>
                                        <p:tgtEl>
                                          <p:spTgt spid="69"/>
                                        </p:tgtEl>
                                        <p:attrNameLst>
                                          <p:attrName>style.visibility</p:attrName>
                                        </p:attrNameLst>
                                      </p:cBhvr>
                                      <p:to>
                                        <p:strVal val="visible"/>
                                      </p:to>
                                    </p:set>
                                  </p:childTnLst>
                                </p:cTn>
                              </p:par>
                            </p:childTnLst>
                          </p:cTn>
                        </p:par>
                        <p:par>
                          <p:cTn id="34" fill="hold">
                            <p:stCondLst>
                              <p:cond delay="4500"/>
                            </p:stCondLst>
                            <p:childTnLst>
                              <p:par>
                                <p:cTn id="35" presetID="42" presetClass="path" presetSubtype="0" accel="50000" decel="50000" fill="hold" nodeType="afterEffect">
                                  <p:stCondLst>
                                    <p:cond delay="0"/>
                                  </p:stCondLst>
                                  <p:childTnLst>
                                    <p:animMotion origin="layout" path="M -3.125E-6 3.7037E-6 L 0.00131 0.17824 " pathEditMode="relative" rAng="0" ptsTypes="AA">
                                      <p:cBhvr>
                                        <p:cTn id="36" dur="2000" fill="hold"/>
                                        <p:tgtEl>
                                          <p:spTgt spid="69"/>
                                        </p:tgtEl>
                                        <p:attrNameLst>
                                          <p:attrName>ppt_x</p:attrName>
                                          <p:attrName>ppt_y</p:attrName>
                                        </p:attrNameLst>
                                      </p:cBhvr>
                                      <p:rCtr x="65" y="8912"/>
                                    </p:animMotion>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par>
                                <p:cTn id="52" presetID="16" presetClass="entr" presetSubtype="21"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arn(inVertical)">
                                      <p:cBhvr>
                                        <p:cTn id="54" dur="500"/>
                                        <p:tgtEl>
                                          <p:spTgt spid="58"/>
                                        </p:tgtEl>
                                      </p:cBhvr>
                                    </p:animEffect>
                                  </p:childTnLst>
                                </p:cTn>
                              </p:par>
                              <p:par>
                                <p:cTn id="55" presetID="22" presetClass="entr" presetSubtype="1"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up)">
                                      <p:cBhvr>
                                        <p:cTn id="57" dur="500"/>
                                        <p:tgtEl>
                                          <p:spTgt spid="77"/>
                                        </p:tgtEl>
                                      </p:cBhvr>
                                    </p:animEffect>
                                  </p:childTnLst>
                                </p:cTn>
                              </p:par>
                              <p:par>
                                <p:cTn id="58" presetID="22" presetClass="entr" presetSubtype="4" fill="hold"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down)">
                                      <p:cBhvr>
                                        <p:cTn id="6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7452"/>
            <a:ext cx="4420029" cy="521803"/>
          </a:xfrm>
        </p:spPr>
        <p:txBody>
          <a:bodyPr>
            <a:noAutofit/>
          </a:bodyPr>
          <a:lstStyle/>
          <a:p>
            <a:pPr algn="l"/>
            <a:r>
              <a:rPr lang="en-US" altLang="ja-JP" sz="2400" u="sng" dirty="0"/>
              <a:t>12</a:t>
            </a:r>
            <a:r>
              <a:rPr kumimoji="1" lang="ja-JP" altLang="en-US" sz="2400" u="sng" dirty="0"/>
              <a:t>．なぜ、縦置きにするのか②</a:t>
            </a:r>
          </a:p>
        </p:txBody>
      </p:sp>
      <p:sp>
        <p:nvSpPr>
          <p:cNvPr id="14" name="テキスト ボックス 71">
            <a:extLst>
              <a:ext uri="{FF2B5EF4-FFF2-40B4-BE49-F238E27FC236}">
                <a16:creationId xmlns:a16="http://schemas.microsoft.com/office/drawing/2014/main" id="{88672BD0-CF1D-7110-B575-E2CCA0C94DD0}"/>
              </a:ext>
            </a:extLst>
          </p:cNvPr>
          <p:cNvSpPr txBox="1"/>
          <p:nvPr/>
        </p:nvSpPr>
        <p:spPr>
          <a:xfrm>
            <a:off x="149989" y="856066"/>
            <a:ext cx="5830584" cy="87083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長い測定子</a:t>
            </a:r>
            <a:r>
              <a:rPr kumimoji="1" lang="ja-JP" altLang="en-US" sz="2400" b="1" dirty="0"/>
              <a:t>で部品の奥を</a:t>
            </a:r>
            <a:endParaRPr kumimoji="1" lang="en-US" altLang="ja-JP" sz="2400" b="1" dirty="0"/>
          </a:p>
          <a:p>
            <a:pPr algn="ctr"/>
            <a:r>
              <a:rPr kumimoji="1" lang="ja-JP" altLang="en-US" sz="2400" b="1" dirty="0">
                <a:solidFill>
                  <a:schemeClr val="tx1"/>
                </a:solidFill>
              </a:rPr>
              <a:t>横にして測定</a:t>
            </a:r>
            <a:r>
              <a:rPr kumimoji="1" lang="ja-JP" altLang="en-US" sz="2400" b="1" dirty="0"/>
              <a:t>する</a:t>
            </a:r>
            <a:r>
              <a:rPr lang="ja-JP" altLang="en-US" sz="2400" b="1" dirty="0"/>
              <a:t>時</a:t>
            </a:r>
            <a:endParaRPr kumimoji="1" lang="ja-JP" altLang="en-US" sz="2400" b="1" dirty="0"/>
          </a:p>
        </p:txBody>
      </p:sp>
      <p:grpSp>
        <p:nvGrpSpPr>
          <p:cNvPr id="15" name="グループ化 14">
            <a:extLst>
              <a:ext uri="{FF2B5EF4-FFF2-40B4-BE49-F238E27FC236}">
                <a16:creationId xmlns:a16="http://schemas.microsoft.com/office/drawing/2014/main" id="{788047A9-1053-48CC-F8FD-640BA7A5E7B0}"/>
              </a:ext>
            </a:extLst>
          </p:cNvPr>
          <p:cNvGrpSpPr/>
          <p:nvPr/>
        </p:nvGrpSpPr>
        <p:grpSpPr>
          <a:xfrm>
            <a:off x="149989" y="2267820"/>
            <a:ext cx="5830584" cy="2466449"/>
            <a:chOff x="649128" y="4196339"/>
            <a:chExt cx="4276725" cy="1314450"/>
          </a:xfrm>
        </p:grpSpPr>
        <p:sp>
          <p:nvSpPr>
            <p:cNvPr id="16" name="正方形/長方形 15">
              <a:extLst>
                <a:ext uri="{FF2B5EF4-FFF2-40B4-BE49-F238E27FC236}">
                  <a16:creationId xmlns:a16="http://schemas.microsoft.com/office/drawing/2014/main" id="{FBBB7F47-B0B0-7476-4DD0-BA8800FD715B}"/>
                </a:ext>
              </a:extLst>
            </p:cNvPr>
            <p:cNvSpPr/>
            <p:nvPr/>
          </p:nvSpPr>
          <p:spPr>
            <a:xfrm>
              <a:off x="649128" y="4196339"/>
              <a:ext cx="4276725" cy="1314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7" name="グループ化 16">
              <a:extLst>
                <a:ext uri="{FF2B5EF4-FFF2-40B4-BE49-F238E27FC236}">
                  <a16:creationId xmlns:a16="http://schemas.microsoft.com/office/drawing/2014/main" id="{F9D9E409-0585-F423-C81B-19C100CA2067}"/>
                </a:ext>
              </a:extLst>
            </p:cNvPr>
            <p:cNvGrpSpPr/>
            <p:nvPr/>
          </p:nvGrpSpPr>
          <p:grpSpPr>
            <a:xfrm>
              <a:off x="955551" y="4584688"/>
              <a:ext cx="3335704" cy="634481"/>
              <a:chOff x="415302" y="473118"/>
              <a:chExt cx="2954953" cy="562408"/>
            </a:xfrm>
          </p:grpSpPr>
          <p:sp>
            <p:nvSpPr>
              <p:cNvPr id="20" name="正方形/長方形 19">
                <a:extLst>
                  <a:ext uri="{FF2B5EF4-FFF2-40B4-BE49-F238E27FC236}">
                    <a16:creationId xmlns:a16="http://schemas.microsoft.com/office/drawing/2014/main" id="{433EC286-AC73-A834-70D4-EC8E96BC4EF9}"/>
                  </a:ext>
                </a:extLst>
              </p:cNvPr>
              <p:cNvSpPr/>
              <p:nvPr/>
            </p:nvSpPr>
            <p:spPr>
              <a:xfrm>
                <a:off x="1195380" y="527527"/>
                <a:ext cx="2174875" cy="40481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正方形/長方形 20">
                <a:extLst>
                  <a:ext uri="{FF2B5EF4-FFF2-40B4-BE49-F238E27FC236}">
                    <a16:creationId xmlns:a16="http://schemas.microsoft.com/office/drawing/2014/main" id="{B4FDE61A-8281-1B18-BF1A-5BE2F57068B0}"/>
                  </a:ext>
                </a:extLst>
              </p:cNvPr>
              <p:cNvSpPr/>
              <p:nvPr/>
            </p:nvSpPr>
            <p:spPr>
              <a:xfrm>
                <a:off x="1195380" y="630713"/>
                <a:ext cx="1936750" cy="1825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 name="曲折矢印 15">
                <a:extLst>
                  <a:ext uri="{FF2B5EF4-FFF2-40B4-BE49-F238E27FC236}">
                    <a16:creationId xmlns:a16="http://schemas.microsoft.com/office/drawing/2014/main" id="{540315A6-D4FC-AEC7-B28A-0384AE52CC56}"/>
                  </a:ext>
                </a:extLst>
              </p:cNvPr>
              <p:cNvSpPr/>
              <p:nvPr/>
            </p:nvSpPr>
            <p:spPr>
              <a:xfrm rot="216693">
                <a:off x="826949" y="623139"/>
                <a:ext cx="2092325" cy="136525"/>
              </a:xfrm>
              <a:prstGeom prst="bentArrow">
                <a:avLst>
                  <a:gd name="adj1" fmla="val 14671"/>
                  <a:gd name="adj2" fmla="val 25000"/>
                  <a:gd name="adj3" fmla="val 11364"/>
                  <a:gd name="adj4" fmla="val 43750"/>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24" name="円/楕円 75">
                <a:extLst>
                  <a:ext uri="{FF2B5EF4-FFF2-40B4-BE49-F238E27FC236}">
                    <a16:creationId xmlns:a16="http://schemas.microsoft.com/office/drawing/2014/main" id="{B35E833E-03F4-FCD1-A03C-F653377331DF}"/>
                  </a:ext>
                </a:extLst>
              </p:cNvPr>
              <p:cNvSpPr/>
              <p:nvPr/>
            </p:nvSpPr>
            <p:spPr>
              <a:xfrm>
                <a:off x="2863114" y="656928"/>
                <a:ext cx="66675" cy="85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5" name="円/楕円 76">
                <a:extLst>
                  <a:ext uri="{FF2B5EF4-FFF2-40B4-BE49-F238E27FC236}">
                    <a16:creationId xmlns:a16="http://schemas.microsoft.com/office/drawing/2014/main" id="{17C53F42-5746-31B1-2372-F348DF9C84CE}"/>
                  </a:ext>
                </a:extLst>
              </p:cNvPr>
              <p:cNvSpPr/>
              <p:nvPr/>
            </p:nvSpPr>
            <p:spPr>
              <a:xfrm>
                <a:off x="2903226" y="560847"/>
                <a:ext cx="66675" cy="82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6" name="正方形/長方形 25">
                <a:extLst>
                  <a:ext uri="{FF2B5EF4-FFF2-40B4-BE49-F238E27FC236}">
                    <a16:creationId xmlns:a16="http://schemas.microsoft.com/office/drawing/2014/main" id="{B1BB5548-104E-4817-A751-8AA85CD8D444}"/>
                  </a:ext>
                </a:extLst>
              </p:cNvPr>
              <p:cNvSpPr/>
              <p:nvPr/>
            </p:nvSpPr>
            <p:spPr>
              <a:xfrm>
                <a:off x="838615" y="550432"/>
                <a:ext cx="72572" cy="161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7" name="角丸四角形 19">
                <a:extLst>
                  <a:ext uri="{FF2B5EF4-FFF2-40B4-BE49-F238E27FC236}">
                    <a16:creationId xmlns:a16="http://schemas.microsoft.com/office/drawing/2014/main" id="{B233523E-13FA-538F-55B8-D8D38A04FF8D}"/>
                  </a:ext>
                </a:extLst>
              </p:cNvPr>
              <p:cNvSpPr/>
              <p:nvPr/>
            </p:nvSpPr>
            <p:spPr>
              <a:xfrm>
                <a:off x="415302" y="514363"/>
                <a:ext cx="435428" cy="21091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8" name="爆発 1 20">
                <a:extLst>
                  <a:ext uri="{FF2B5EF4-FFF2-40B4-BE49-F238E27FC236}">
                    <a16:creationId xmlns:a16="http://schemas.microsoft.com/office/drawing/2014/main" id="{505B430F-ED23-0ADA-3899-FD99BEEEBA45}"/>
                  </a:ext>
                </a:extLst>
              </p:cNvPr>
              <p:cNvSpPr/>
              <p:nvPr/>
            </p:nvSpPr>
            <p:spPr>
              <a:xfrm>
                <a:off x="1055891" y="511218"/>
                <a:ext cx="341102" cy="268286"/>
              </a:xfrm>
              <a:prstGeom prst="irregularSeal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29" name="直線矢印コネクタ 28">
                <a:extLst>
                  <a:ext uri="{FF2B5EF4-FFF2-40B4-BE49-F238E27FC236}">
                    <a16:creationId xmlns:a16="http://schemas.microsoft.com/office/drawing/2014/main" id="{B2C68C3E-E77D-EF14-1027-2F953A31A9B6}"/>
                  </a:ext>
                </a:extLst>
              </p:cNvPr>
              <p:cNvCxnSpPr>
                <a:cxnSpLocks/>
              </p:cNvCxnSpPr>
              <p:nvPr/>
            </p:nvCxnSpPr>
            <p:spPr>
              <a:xfrm flipH="1">
                <a:off x="2948465" y="473118"/>
                <a:ext cx="168384" cy="100273"/>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AFB36EA-DD93-C1E0-0AD0-F76F19A8A14F}"/>
                  </a:ext>
                </a:extLst>
              </p:cNvPr>
              <p:cNvCxnSpPr>
                <a:cxnSpLocks/>
              </p:cNvCxnSpPr>
              <p:nvPr/>
            </p:nvCxnSpPr>
            <p:spPr>
              <a:xfrm flipH="1">
                <a:off x="1258360" y="656928"/>
                <a:ext cx="351027" cy="37859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8" name="テキスト ボックス 84">
              <a:extLst>
                <a:ext uri="{FF2B5EF4-FFF2-40B4-BE49-F238E27FC236}">
                  <a16:creationId xmlns:a16="http://schemas.microsoft.com/office/drawing/2014/main" id="{278E09B5-6824-F05D-DAE3-E507A6296F46}"/>
                </a:ext>
              </a:extLst>
            </p:cNvPr>
            <p:cNvSpPr txBox="1"/>
            <p:nvPr/>
          </p:nvSpPr>
          <p:spPr>
            <a:xfrm>
              <a:off x="3903404" y="4381122"/>
              <a:ext cx="898320" cy="213231"/>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測定部位</a:t>
              </a:r>
              <a:endParaRPr kumimoji="1" lang="ja-JP" altLang="en-US" sz="2000" b="1" u="none" dirty="0"/>
            </a:p>
          </p:txBody>
        </p:sp>
        <p:sp>
          <p:nvSpPr>
            <p:cNvPr id="19" name="テキスト ボックス 84">
              <a:extLst>
                <a:ext uri="{FF2B5EF4-FFF2-40B4-BE49-F238E27FC236}">
                  <a16:creationId xmlns:a16="http://schemas.microsoft.com/office/drawing/2014/main" id="{D8DF35F3-2004-C31D-CC13-D0706134278E}"/>
                </a:ext>
              </a:extLst>
            </p:cNvPr>
            <p:cNvSpPr txBox="1"/>
            <p:nvPr/>
          </p:nvSpPr>
          <p:spPr>
            <a:xfrm>
              <a:off x="1577673" y="5203842"/>
              <a:ext cx="725823" cy="213231"/>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測定子</a:t>
              </a:r>
              <a:endParaRPr kumimoji="1" lang="ja-JP" altLang="en-US" sz="2000" b="1" u="none" dirty="0"/>
            </a:p>
          </p:txBody>
        </p:sp>
      </p:grpSp>
      <p:grpSp>
        <p:nvGrpSpPr>
          <p:cNvPr id="31" name="グループ化 30">
            <a:extLst>
              <a:ext uri="{FF2B5EF4-FFF2-40B4-BE49-F238E27FC236}">
                <a16:creationId xmlns:a16="http://schemas.microsoft.com/office/drawing/2014/main" id="{3CC165D5-D014-ACBD-3699-D06EBC7290D1}"/>
              </a:ext>
            </a:extLst>
          </p:cNvPr>
          <p:cNvGrpSpPr/>
          <p:nvPr/>
        </p:nvGrpSpPr>
        <p:grpSpPr>
          <a:xfrm>
            <a:off x="7587153" y="1889319"/>
            <a:ext cx="3277734" cy="3443869"/>
            <a:chOff x="7942813" y="3188018"/>
            <a:chExt cx="2896626" cy="3443869"/>
          </a:xfrm>
        </p:grpSpPr>
        <p:sp>
          <p:nvSpPr>
            <p:cNvPr id="32" name="正方形/長方形 31">
              <a:extLst>
                <a:ext uri="{FF2B5EF4-FFF2-40B4-BE49-F238E27FC236}">
                  <a16:creationId xmlns:a16="http://schemas.microsoft.com/office/drawing/2014/main" id="{5FC3D70E-E8EA-A3EF-10FC-C583E850506C}"/>
                </a:ext>
              </a:extLst>
            </p:cNvPr>
            <p:cNvSpPr/>
            <p:nvPr/>
          </p:nvSpPr>
          <p:spPr>
            <a:xfrm>
              <a:off x="8323325" y="3188018"/>
              <a:ext cx="1660348" cy="344386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3" name="正方形/長方形 32">
              <a:extLst>
                <a:ext uri="{FF2B5EF4-FFF2-40B4-BE49-F238E27FC236}">
                  <a16:creationId xmlns:a16="http://schemas.microsoft.com/office/drawing/2014/main" id="{4B79124D-01FA-26B1-F0AC-AC070B6E15D9}"/>
                </a:ext>
              </a:extLst>
            </p:cNvPr>
            <p:cNvSpPr/>
            <p:nvPr/>
          </p:nvSpPr>
          <p:spPr>
            <a:xfrm rot="5400000">
              <a:off x="7984207" y="5079208"/>
              <a:ext cx="2471821" cy="633537"/>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4" name="正方形/長方形 33">
              <a:extLst>
                <a:ext uri="{FF2B5EF4-FFF2-40B4-BE49-F238E27FC236}">
                  <a16:creationId xmlns:a16="http://schemas.microsoft.com/office/drawing/2014/main" id="{BB6C3F04-8A86-720E-8D80-6CA42A322887}"/>
                </a:ext>
              </a:extLst>
            </p:cNvPr>
            <p:cNvSpPr/>
            <p:nvPr/>
          </p:nvSpPr>
          <p:spPr>
            <a:xfrm rot="5400000">
              <a:off x="8123895" y="5096719"/>
              <a:ext cx="2186305" cy="31299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5" name="曲折矢印 38">
              <a:extLst>
                <a:ext uri="{FF2B5EF4-FFF2-40B4-BE49-F238E27FC236}">
                  <a16:creationId xmlns:a16="http://schemas.microsoft.com/office/drawing/2014/main" id="{0B341FE2-7F91-76F9-37E8-F2C5805403F7}"/>
                </a:ext>
              </a:extLst>
            </p:cNvPr>
            <p:cNvSpPr/>
            <p:nvPr/>
          </p:nvSpPr>
          <p:spPr>
            <a:xfrm rot="5400000">
              <a:off x="8106178" y="4878312"/>
              <a:ext cx="2361926" cy="156170"/>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36" name="円/楕円 75">
              <a:extLst>
                <a:ext uri="{FF2B5EF4-FFF2-40B4-BE49-F238E27FC236}">
                  <a16:creationId xmlns:a16="http://schemas.microsoft.com/office/drawing/2014/main" id="{F2A243E4-5FE2-4542-D08F-78D00483DDEA}"/>
                </a:ext>
              </a:extLst>
            </p:cNvPr>
            <p:cNvSpPr/>
            <p:nvPr/>
          </p:nvSpPr>
          <p:spPr>
            <a:xfrm rot="5400000">
              <a:off x="9287332" y="6078169"/>
              <a:ext cx="75266" cy="9671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円/楕円 76">
              <a:extLst>
                <a:ext uri="{FF2B5EF4-FFF2-40B4-BE49-F238E27FC236}">
                  <a16:creationId xmlns:a16="http://schemas.microsoft.com/office/drawing/2014/main" id="{3EF96879-947D-5668-9305-A17EA1271374}"/>
                </a:ext>
              </a:extLst>
            </p:cNvPr>
            <p:cNvSpPr/>
            <p:nvPr/>
          </p:nvSpPr>
          <p:spPr>
            <a:xfrm rot="5400000">
              <a:off x="9330106" y="6132621"/>
              <a:ext cx="75266" cy="931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8" name="正方形/長方形 37">
              <a:extLst>
                <a:ext uri="{FF2B5EF4-FFF2-40B4-BE49-F238E27FC236}">
                  <a16:creationId xmlns:a16="http://schemas.microsoft.com/office/drawing/2014/main" id="{1D8BC5BB-FB2F-443C-BE72-A959367F45EB}"/>
                </a:ext>
              </a:extLst>
            </p:cNvPr>
            <p:cNvSpPr/>
            <p:nvPr/>
          </p:nvSpPr>
          <p:spPr>
            <a:xfrm rot="5400000">
              <a:off x="9261307" y="3674921"/>
              <a:ext cx="108653" cy="216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9" name="角丸四角形 42">
              <a:extLst>
                <a:ext uri="{FF2B5EF4-FFF2-40B4-BE49-F238E27FC236}">
                  <a16:creationId xmlns:a16="http://schemas.microsoft.com/office/drawing/2014/main" id="{F6003629-C871-F117-2619-7E5CFF7FE95D}"/>
                </a:ext>
              </a:extLst>
            </p:cNvPr>
            <p:cNvSpPr/>
            <p:nvPr/>
          </p:nvSpPr>
          <p:spPr>
            <a:xfrm rot="5400000">
              <a:off x="9061646" y="3380835"/>
              <a:ext cx="487433" cy="24088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0" name="テキスト ボックス 84">
              <a:extLst>
                <a:ext uri="{FF2B5EF4-FFF2-40B4-BE49-F238E27FC236}">
                  <a16:creationId xmlns:a16="http://schemas.microsoft.com/office/drawing/2014/main" id="{774BF0D1-9251-6F91-97FB-480F1DE3C1E8}"/>
                </a:ext>
              </a:extLst>
            </p:cNvPr>
            <p:cNvSpPr txBox="1"/>
            <p:nvPr/>
          </p:nvSpPr>
          <p:spPr>
            <a:xfrm>
              <a:off x="9725844" y="6181140"/>
              <a:ext cx="1113595" cy="400110"/>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測定部位</a:t>
              </a:r>
              <a:endParaRPr kumimoji="1" lang="ja-JP" altLang="en-US" sz="2000" b="1" u="none" dirty="0"/>
            </a:p>
          </p:txBody>
        </p:sp>
        <p:cxnSp>
          <p:nvCxnSpPr>
            <p:cNvPr id="41" name="直線矢印コネクタ 40">
              <a:extLst>
                <a:ext uri="{FF2B5EF4-FFF2-40B4-BE49-F238E27FC236}">
                  <a16:creationId xmlns:a16="http://schemas.microsoft.com/office/drawing/2014/main" id="{1389BF3A-AF24-1A22-98BF-4D90B40B7928}"/>
                </a:ext>
              </a:extLst>
            </p:cNvPr>
            <p:cNvCxnSpPr>
              <a:cxnSpLocks/>
              <a:stCxn id="40" idx="1"/>
            </p:cNvCxnSpPr>
            <p:nvPr/>
          </p:nvCxnSpPr>
          <p:spPr>
            <a:xfrm flipH="1" flipV="1">
              <a:off x="9404723" y="6194201"/>
              <a:ext cx="321121" cy="186994"/>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A78DE904-E9C7-1872-F10F-539F0945CD5E}"/>
                </a:ext>
              </a:extLst>
            </p:cNvPr>
            <p:cNvCxnSpPr>
              <a:cxnSpLocks/>
            </p:cNvCxnSpPr>
            <p:nvPr/>
          </p:nvCxnSpPr>
          <p:spPr>
            <a:xfrm flipH="1">
              <a:off x="8818344" y="5015294"/>
              <a:ext cx="493844" cy="441715"/>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0C249D40-3886-0176-67F4-8C41DCEEA214}"/>
                </a:ext>
              </a:extLst>
            </p:cNvPr>
            <p:cNvSpPr txBox="1"/>
            <p:nvPr/>
          </p:nvSpPr>
          <p:spPr>
            <a:xfrm>
              <a:off x="7942813" y="5365151"/>
              <a:ext cx="875532" cy="400110"/>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測定子</a:t>
              </a:r>
              <a:endParaRPr kumimoji="1" lang="ja-JP" altLang="en-US" sz="2000" b="1" u="none" dirty="0"/>
            </a:p>
          </p:txBody>
        </p:sp>
      </p:grpSp>
      <p:sp>
        <p:nvSpPr>
          <p:cNvPr id="44" name="楕円 43">
            <a:extLst>
              <a:ext uri="{FF2B5EF4-FFF2-40B4-BE49-F238E27FC236}">
                <a16:creationId xmlns:a16="http://schemas.microsoft.com/office/drawing/2014/main" id="{756B8B1C-E5ED-4186-055E-E00214803A0B}"/>
              </a:ext>
            </a:extLst>
          </p:cNvPr>
          <p:cNvSpPr/>
          <p:nvPr/>
        </p:nvSpPr>
        <p:spPr>
          <a:xfrm>
            <a:off x="8313830" y="3041028"/>
            <a:ext cx="1543070" cy="1477349"/>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71">
            <a:extLst>
              <a:ext uri="{FF2B5EF4-FFF2-40B4-BE49-F238E27FC236}">
                <a16:creationId xmlns:a16="http://schemas.microsoft.com/office/drawing/2014/main" id="{86DB656F-7768-59B1-581B-43D2EA1F667D}"/>
              </a:ext>
            </a:extLst>
          </p:cNvPr>
          <p:cNvSpPr txBox="1"/>
          <p:nvPr/>
        </p:nvSpPr>
        <p:spPr>
          <a:xfrm>
            <a:off x="6231573" y="852494"/>
            <a:ext cx="5830583" cy="87083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長い測定子</a:t>
            </a:r>
            <a:r>
              <a:rPr kumimoji="1" lang="ja-JP" altLang="en-US" sz="2400" b="1" dirty="0"/>
              <a:t>で部品の奥を</a:t>
            </a:r>
            <a:endParaRPr kumimoji="1" lang="en-US" altLang="ja-JP" sz="2400" b="1" dirty="0"/>
          </a:p>
          <a:p>
            <a:pPr algn="ctr"/>
            <a:r>
              <a:rPr kumimoji="1" lang="ja-JP" altLang="en-US" sz="2400" b="1" dirty="0">
                <a:solidFill>
                  <a:srgbClr val="FF0000"/>
                </a:solidFill>
              </a:rPr>
              <a:t>縦にして測定</a:t>
            </a:r>
            <a:r>
              <a:rPr kumimoji="1" lang="ja-JP" altLang="en-US" sz="2400" b="1" dirty="0"/>
              <a:t>する</a:t>
            </a:r>
            <a:r>
              <a:rPr lang="ja-JP" altLang="en-US" sz="2400" b="1" dirty="0"/>
              <a:t>時</a:t>
            </a:r>
            <a:endParaRPr kumimoji="1" lang="ja-JP" altLang="en-US" sz="2400" b="1" dirty="0"/>
          </a:p>
        </p:txBody>
      </p:sp>
      <p:grpSp>
        <p:nvGrpSpPr>
          <p:cNvPr id="46" name="グループ化 45">
            <a:extLst>
              <a:ext uri="{FF2B5EF4-FFF2-40B4-BE49-F238E27FC236}">
                <a16:creationId xmlns:a16="http://schemas.microsoft.com/office/drawing/2014/main" id="{7A2785AA-866A-8A4E-AE20-F058903F48ED}"/>
              </a:ext>
            </a:extLst>
          </p:cNvPr>
          <p:cNvGrpSpPr/>
          <p:nvPr/>
        </p:nvGrpSpPr>
        <p:grpSpPr>
          <a:xfrm>
            <a:off x="1259137" y="2283606"/>
            <a:ext cx="2831565" cy="731499"/>
            <a:chOff x="2419548" y="5733256"/>
            <a:chExt cx="2831565" cy="731499"/>
          </a:xfrm>
        </p:grpSpPr>
        <p:sp>
          <p:nvSpPr>
            <p:cNvPr id="47" name="思考の吹き出し: 雲形 46">
              <a:extLst>
                <a:ext uri="{FF2B5EF4-FFF2-40B4-BE49-F238E27FC236}">
                  <a16:creationId xmlns:a16="http://schemas.microsoft.com/office/drawing/2014/main" id="{C7FBCBD4-0937-E6A6-1035-A96166759C97}"/>
                </a:ext>
              </a:extLst>
            </p:cNvPr>
            <p:cNvSpPr/>
            <p:nvPr/>
          </p:nvSpPr>
          <p:spPr>
            <a:xfrm>
              <a:off x="2638969" y="5733256"/>
              <a:ext cx="2354559" cy="731499"/>
            </a:xfrm>
            <a:prstGeom prst="cloudCallout">
              <a:avLst>
                <a:gd name="adj1" fmla="val -26227"/>
                <a:gd name="adj2" fmla="val 74653"/>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rgbClr val="FF0000"/>
                </a:solidFill>
              </a:endParaRPr>
            </a:p>
          </p:txBody>
        </p:sp>
        <p:sp>
          <p:nvSpPr>
            <p:cNvPr id="48" name="正方形/長方形 47">
              <a:extLst>
                <a:ext uri="{FF2B5EF4-FFF2-40B4-BE49-F238E27FC236}">
                  <a16:creationId xmlns:a16="http://schemas.microsoft.com/office/drawing/2014/main" id="{45F19BD5-1B76-2492-FD44-4617731AAF03}"/>
                </a:ext>
              </a:extLst>
            </p:cNvPr>
            <p:cNvSpPr/>
            <p:nvPr/>
          </p:nvSpPr>
          <p:spPr>
            <a:xfrm>
              <a:off x="2419548" y="5811725"/>
              <a:ext cx="2831565" cy="584775"/>
            </a:xfrm>
            <a:prstGeom prst="rect">
              <a:avLst/>
            </a:prstGeom>
            <a:noFill/>
          </p:spPr>
          <p:txBody>
            <a:bodyPr wrap="square" lIns="91440" tIns="45720" rIns="91440" bIns="45720">
              <a:spAutoFit/>
            </a:bodyPr>
            <a:lstStyle/>
            <a:p>
              <a:pPr algn="ctr"/>
              <a:r>
                <a:rPr lang="ja-JP" altLang="en-US" sz="3200" b="1" dirty="0">
                  <a:ln w="22225">
                    <a:noFill/>
                    <a:prstDash val="solid"/>
                  </a:ln>
                  <a:solidFill>
                    <a:srgbClr val="FF0000"/>
                  </a:solidFill>
                </a:rPr>
                <a:t>干渉有り</a:t>
              </a:r>
              <a:endParaRPr lang="ja-JP" altLang="en-US" sz="3200" b="1" cap="none" spc="0" dirty="0">
                <a:ln w="22225">
                  <a:noFill/>
                  <a:prstDash val="solid"/>
                </a:ln>
                <a:solidFill>
                  <a:srgbClr val="FF0000"/>
                </a:solidFill>
                <a:effectLst/>
              </a:endParaRPr>
            </a:p>
          </p:txBody>
        </p:sp>
      </p:grpSp>
      <p:grpSp>
        <p:nvGrpSpPr>
          <p:cNvPr id="49" name="グループ化 48">
            <a:extLst>
              <a:ext uri="{FF2B5EF4-FFF2-40B4-BE49-F238E27FC236}">
                <a16:creationId xmlns:a16="http://schemas.microsoft.com/office/drawing/2014/main" id="{14B5FEA5-0D14-5DC3-3F62-ED917D9BCEA0}"/>
              </a:ext>
            </a:extLst>
          </p:cNvPr>
          <p:cNvGrpSpPr/>
          <p:nvPr/>
        </p:nvGrpSpPr>
        <p:grpSpPr>
          <a:xfrm>
            <a:off x="9565809" y="2425697"/>
            <a:ext cx="2334628" cy="695708"/>
            <a:chOff x="10581701" y="3059805"/>
            <a:chExt cx="2334628" cy="695708"/>
          </a:xfrm>
        </p:grpSpPr>
        <p:sp>
          <p:nvSpPr>
            <p:cNvPr id="50" name="楕円 49">
              <a:extLst>
                <a:ext uri="{FF2B5EF4-FFF2-40B4-BE49-F238E27FC236}">
                  <a16:creationId xmlns:a16="http://schemas.microsoft.com/office/drawing/2014/main" id="{96E5FDCC-AD79-8BC5-C18C-40CF3E10D6AE}"/>
                </a:ext>
              </a:extLst>
            </p:cNvPr>
            <p:cNvSpPr/>
            <p:nvPr/>
          </p:nvSpPr>
          <p:spPr>
            <a:xfrm>
              <a:off x="10581701" y="3059805"/>
              <a:ext cx="2334628" cy="695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AB91124-F654-401B-2776-31147E1DDBFF}"/>
                </a:ext>
              </a:extLst>
            </p:cNvPr>
            <p:cNvSpPr/>
            <p:nvPr/>
          </p:nvSpPr>
          <p:spPr>
            <a:xfrm>
              <a:off x="10932244" y="3131645"/>
              <a:ext cx="1826141" cy="584775"/>
            </a:xfrm>
            <a:prstGeom prst="rect">
              <a:avLst/>
            </a:prstGeom>
            <a:noFill/>
          </p:spPr>
          <p:txBody>
            <a:bodyPr wrap="none" lIns="91440" tIns="45720" rIns="91440" bIns="45720">
              <a:spAutoFit/>
            </a:bodyPr>
            <a:lstStyle/>
            <a:p>
              <a:pPr algn="ctr"/>
              <a:r>
                <a:rPr lang="ja-JP" altLang="en-US" sz="3200" b="1" dirty="0">
                  <a:ln w="22225">
                    <a:noFill/>
                    <a:prstDash val="solid"/>
                  </a:ln>
                  <a:solidFill>
                    <a:srgbClr val="0070C0"/>
                  </a:solidFill>
                </a:rPr>
                <a:t>干渉無し</a:t>
              </a:r>
              <a:endParaRPr lang="ja-JP" altLang="en-US" sz="3200" b="1" cap="none" spc="0" dirty="0">
                <a:ln w="22225">
                  <a:noFill/>
                  <a:prstDash val="solid"/>
                </a:ln>
                <a:solidFill>
                  <a:srgbClr val="0070C0"/>
                </a:solidFill>
                <a:effectLst/>
              </a:endParaRPr>
            </a:p>
          </p:txBody>
        </p:sp>
      </p:grpSp>
      <p:sp>
        <p:nvSpPr>
          <p:cNvPr id="52" name="十字形 51">
            <a:extLst>
              <a:ext uri="{FF2B5EF4-FFF2-40B4-BE49-F238E27FC236}">
                <a16:creationId xmlns:a16="http://schemas.microsoft.com/office/drawing/2014/main" id="{8A4EC5E6-08EF-FB39-346D-23C9E3E8B137}"/>
              </a:ext>
            </a:extLst>
          </p:cNvPr>
          <p:cNvSpPr/>
          <p:nvPr/>
        </p:nvSpPr>
        <p:spPr>
          <a:xfrm rot="2682826">
            <a:off x="2537884" y="2780905"/>
            <a:ext cx="1457024" cy="1440273"/>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7711193"/>
      </p:ext>
    </p:extLst>
  </p:cSld>
  <p:clrMapOvr>
    <a:masterClrMapping/>
  </p:clrMapOvr>
  <mc:AlternateContent xmlns:mc="http://schemas.openxmlformats.org/markup-compatibility/2006" xmlns:p14="http://schemas.microsoft.com/office/powerpoint/2010/main">
    <mc:Choice Requires="p14">
      <p:transition spd="slow" p14:dur="2000" advTm="5757"/>
    </mc:Choice>
    <mc:Fallback xmlns="">
      <p:transition spd="slow" advTm="5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2000"/>
                                        <p:tgtEl>
                                          <p:spTgt spid="52"/>
                                        </p:tgtEl>
                                      </p:cBhvr>
                                    </p:animEffect>
                                    <p:anim calcmode="lin" valueType="num">
                                      <p:cBhvr>
                                        <p:cTn id="16" dur="2000" fill="hold"/>
                                        <p:tgtEl>
                                          <p:spTgt spid="52"/>
                                        </p:tgtEl>
                                        <p:attrNameLst>
                                          <p:attrName>ppt_w</p:attrName>
                                        </p:attrNameLst>
                                      </p:cBhvr>
                                      <p:tavLst>
                                        <p:tav tm="0" fmla="#ppt_w*sin(2.5*pi*$)">
                                          <p:val>
                                            <p:fltVal val="0"/>
                                          </p:val>
                                        </p:tav>
                                        <p:tav tm="100000">
                                          <p:val>
                                            <p:fltVal val="1"/>
                                          </p:val>
                                        </p:tav>
                                      </p:tavLst>
                                    </p:anim>
                                    <p:anim calcmode="lin" valueType="num">
                                      <p:cBhvr>
                                        <p:cTn id="17" dur="2000" fill="hold"/>
                                        <p:tgtEl>
                                          <p:spTgt spid="5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2000"/>
                                        <p:tgtEl>
                                          <p:spTgt spid="44"/>
                                        </p:tgtEl>
                                      </p:cBhvr>
                                    </p:animEffect>
                                    <p:anim calcmode="lin" valueType="num">
                                      <p:cBhvr>
                                        <p:cTn id="35" dur="2000" fill="hold"/>
                                        <p:tgtEl>
                                          <p:spTgt spid="44"/>
                                        </p:tgtEl>
                                        <p:attrNameLst>
                                          <p:attrName>ppt_w</p:attrName>
                                        </p:attrNameLst>
                                      </p:cBhvr>
                                      <p:tavLst>
                                        <p:tav tm="0" fmla="#ppt_w*sin(2.5*pi*$)">
                                          <p:val>
                                            <p:fltVal val="0"/>
                                          </p:val>
                                        </p:tav>
                                        <p:tav tm="100000">
                                          <p:val>
                                            <p:fltVal val="1"/>
                                          </p:val>
                                        </p:tav>
                                      </p:tavLst>
                                    </p:anim>
                                    <p:anim calcmode="lin" valueType="num">
                                      <p:cBhvr>
                                        <p:cTn id="36" dur="2000" fill="hold"/>
                                        <p:tgtEl>
                                          <p:spTgt spid="44"/>
                                        </p:tgtEl>
                                        <p:attrNameLst>
                                          <p:attrName>ppt_h</p:attrName>
                                        </p:attrNameLst>
                                      </p:cBhvr>
                                      <p:tavLst>
                                        <p:tav tm="0">
                                          <p:val>
                                            <p:strVal val="#ppt_h"/>
                                          </p:val>
                                        </p:tav>
                                        <p:tav tm="100000">
                                          <p:val>
                                            <p:strVal val="#ppt_h"/>
                                          </p:val>
                                        </p:tav>
                                      </p:tavLst>
                                    </p:anim>
                                  </p:childTnLst>
                                </p:cTn>
                              </p:par>
                              <p:par>
                                <p:cTn id="37" presetID="16" presetClass="entr" presetSubtype="21"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arn(inVertical)">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animBg="1"/>
      <p:bldP spid="45"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64348" y="3932"/>
            <a:ext cx="2475813" cy="521803"/>
          </a:xfrm>
        </p:spPr>
        <p:txBody>
          <a:bodyPr>
            <a:noAutofit/>
          </a:bodyPr>
          <a:lstStyle/>
          <a:p>
            <a:pPr algn="l"/>
            <a:r>
              <a:rPr lang="en-US" altLang="ja-JP" sz="2400" u="sng" dirty="0"/>
              <a:t>13</a:t>
            </a:r>
            <a:r>
              <a:rPr kumimoji="1" lang="ja-JP" altLang="en-US" sz="2400" u="sng" dirty="0"/>
              <a:t>．作業内容②</a:t>
            </a:r>
          </a:p>
        </p:txBody>
      </p:sp>
      <p:grpSp>
        <p:nvGrpSpPr>
          <p:cNvPr id="2" name="グループ化 1">
            <a:extLst>
              <a:ext uri="{FF2B5EF4-FFF2-40B4-BE49-F238E27FC236}">
                <a16:creationId xmlns:a16="http://schemas.microsoft.com/office/drawing/2014/main" id="{923EC9A0-FECE-4997-117D-1F2627D7C447}"/>
              </a:ext>
            </a:extLst>
          </p:cNvPr>
          <p:cNvGrpSpPr>
            <a:grpSpLocks noChangeAspect="1"/>
          </p:cNvGrpSpPr>
          <p:nvPr/>
        </p:nvGrpSpPr>
        <p:grpSpPr>
          <a:xfrm>
            <a:off x="6888088" y="4856522"/>
            <a:ext cx="2201605" cy="1643320"/>
            <a:chOff x="5102046" y="2508019"/>
            <a:chExt cx="2427893" cy="1812227"/>
          </a:xfrm>
        </p:grpSpPr>
        <p:pic>
          <p:nvPicPr>
            <p:cNvPr id="4" name="図 3">
              <a:extLst>
                <a:ext uri="{FF2B5EF4-FFF2-40B4-BE49-F238E27FC236}">
                  <a16:creationId xmlns:a16="http://schemas.microsoft.com/office/drawing/2014/main" id="{CC4696F1-1C9F-2268-EE6C-416E05AFE63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8565" r="14269"/>
            <a:stretch/>
          </p:blipFill>
          <p:spPr>
            <a:xfrm>
              <a:off x="5102046" y="2508019"/>
              <a:ext cx="2427893" cy="1812227"/>
            </a:xfrm>
            <a:prstGeom prst="rect">
              <a:avLst/>
            </a:prstGeom>
            <a:ln w="22225">
              <a:solidFill>
                <a:srgbClr val="002060"/>
              </a:solidFill>
            </a:ln>
          </p:spPr>
        </p:pic>
        <p:sp>
          <p:nvSpPr>
            <p:cNvPr id="5" name="楕円 4">
              <a:extLst>
                <a:ext uri="{FF2B5EF4-FFF2-40B4-BE49-F238E27FC236}">
                  <a16:creationId xmlns:a16="http://schemas.microsoft.com/office/drawing/2014/main" id="{0171BF1D-6F04-736A-FFF2-FACF89436A32}"/>
                </a:ext>
              </a:extLst>
            </p:cNvPr>
            <p:cNvSpPr/>
            <p:nvPr/>
          </p:nvSpPr>
          <p:spPr>
            <a:xfrm>
              <a:off x="6924661" y="3390973"/>
              <a:ext cx="152400" cy="139700"/>
            </a:xfrm>
            <a:prstGeom prst="ellipse">
              <a:avLst/>
            </a:prstGeom>
            <a:solidFill>
              <a:srgbClr val="FF0000"/>
            </a:soli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14">
            <a:extLst>
              <a:ext uri="{FF2B5EF4-FFF2-40B4-BE49-F238E27FC236}">
                <a16:creationId xmlns:a16="http://schemas.microsoft.com/office/drawing/2014/main" id="{E68D1563-92AD-82E0-B609-1638CE0A8A25}"/>
              </a:ext>
            </a:extLst>
          </p:cNvPr>
          <p:cNvSpPr txBox="1"/>
          <p:nvPr/>
        </p:nvSpPr>
        <p:spPr>
          <a:xfrm>
            <a:off x="3506349" y="-36856"/>
            <a:ext cx="3832418"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7" name="四角形吹き出し 16">
            <a:extLst>
              <a:ext uri="{FF2B5EF4-FFF2-40B4-BE49-F238E27FC236}">
                <a16:creationId xmlns:a16="http://schemas.microsoft.com/office/drawing/2014/main" id="{7A3A57D7-6E6C-7DC6-02A8-09C024741A26}"/>
              </a:ext>
            </a:extLst>
          </p:cNvPr>
          <p:cNvSpPr/>
          <p:nvPr/>
        </p:nvSpPr>
        <p:spPr>
          <a:xfrm>
            <a:off x="115824" y="1753436"/>
            <a:ext cx="11956839" cy="4757551"/>
          </a:xfrm>
          <a:prstGeom prst="wedgeRectCallout">
            <a:avLst>
              <a:gd name="adj1" fmla="val -22290"/>
              <a:gd name="adj2" fmla="val -5967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8" name="グループ化 7">
            <a:extLst>
              <a:ext uri="{FF2B5EF4-FFF2-40B4-BE49-F238E27FC236}">
                <a16:creationId xmlns:a16="http://schemas.microsoft.com/office/drawing/2014/main" id="{72B2709B-0A3B-AEDC-223F-797A28C29049}"/>
              </a:ext>
            </a:extLst>
          </p:cNvPr>
          <p:cNvGrpSpPr>
            <a:grpSpLocks noChangeAspect="1"/>
          </p:cNvGrpSpPr>
          <p:nvPr/>
        </p:nvGrpSpPr>
        <p:grpSpPr>
          <a:xfrm>
            <a:off x="6441702" y="3024823"/>
            <a:ext cx="3039714" cy="2111337"/>
            <a:chOff x="-129128" y="2695360"/>
            <a:chExt cx="3444662" cy="2354984"/>
          </a:xfrm>
        </p:grpSpPr>
        <p:pic>
          <p:nvPicPr>
            <p:cNvPr id="9" name="図 8">
              <a:extLst>
                <a:ext uri="{FF2B5EF4-FFF2-40B4-BE49-F238E27FC236}">
                  <a16:creationId xmlns:a16="http://schemas.microsoft.com/office/drawing/2014/main" id="{4DDC7334-9F52-E13E-67ED-37210D49420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5228" r="14460"/>
            <a:stretch/>
          </p:blipFill>
          <p:spPr>
            <a:xfrm>
              <a:off x="376726" y="2821219"/>
              <a:ext cx="2502965" cy="1812227"/>
            </a:xfrm>
            <a:prstGeom prst="rect">
              <a:avLst/>
            </a:prstGeom>
            <a:ln w="22225">
              <a:solidFill>
                <a:srgbClr val="002060"/>
              </a:solidFill>
            </a:ln>
          </p:spPr>
        </p:pic>
        <p:sp>
          <p:nvSpPr>
            <p:cNvPr id="10" name="テキスト ボックス 44">
              <a:extLst>
                <a:ext uri="{FF2B5EF4-FFF2-40B4-BE49-F238E27FC236}">
                  <a16:creationId xmlns:a16="http://schemas.microsoft.com/office/drawing/2014/main" id="{EC03B8DC-24B2-494E-E2DB-A486D79BFAEA}"/>
                </a:ext>
              </a:extLst>
            </p:cNvPr>
            <p:cNvSpPr txBox="1"/>
            <p:nvPr/>
          </p:nvSpPr>
          <p:spPr>
            <a:xfrm>
              <a:off x="-129128" y="2695360"/>
              <a:ext cx="3444662" cy="365633"/>
            </a:xfrm>
            <a:prstGeom prst="rect">
              <a:avLst/>
            </a:prstGeom>
            <a:solidFill>
              <a:schemeClr val="bg1"/>
            </a:solidFill>
            <a:ln w="22225">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000" b="1" dirty="0"/>
                <a:t>①部品上部の孔を測定</a:t>
              </a:r>
              <a:endParaRPr kumimoji="1" lang="en-US" altLang="ja-JP" sz="2000" b="1" dirty="0"/>
            </a:p>
          </p:txBody>
        </p:sp>
        <p:sp>
          <p:nvSpPr>
            <p:cNvPr id="11" name="楕円 10">
              <a:extLst>
                <a:ext uri="{FF2B5EF4-FFF2-40B4-BE49-F238E27FC236}">
                  <a16:creationId xmlns:a16="http://schemas.microsoft.com/office/drawing/2014/main" id="{97A45F66-B78C-AF92-F6CC-EA46049BADF8}"/>
                </a:ext>
              </a:extLst>
            </p:cNvPr>
            <p:cNvSpPr/>
            <p:nvPr/>
          </p:nvSpPr>
          <p:spPr>
            <a:xfrm>
              <a:off x="2207568" y="3469696"/>
              <a:ext cx="152400" cy="139700"/>
            </a:xfrm>
            <a:prstGeom prst="ellipse">
              <a:avLst/>
            </a:prstGeom>
            <a:solidFill>
              <a:srgbClr val="FF0000"/>
            </a:soli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44">
              <a:extLst>
                <a:ext uri="{FF2B5EF4-FFF2-40B4-BE49-F238E27FC236}">
                  <a16:creationId xmlns:a16="http://schemas.microsoft.com/office/drawing/2014/main" id="{9E6D6D2C-E6DB-4A2D-FE59-CD62F366081B}"/>
                </a:ext>
              </a:extLst>
            </p:cNvPr>
            <p:cNvSpPr txBox="1"/>
            <p:nvPr/>
          </p:nvSpPr>
          <p:spPr>
            <a:xfrm>
              <a:off x="-109902" y="4684713"/>
              <a:ext cx="3425436" cy="365631"/>
            </a:xfrm>
            <a:prstGeom prst="rect">
              <a:avLst/>
            </a:prstGeom>
            <a:solidFill>
              <a:schemeClr val="bg1"/>
            </a:solidFill>
            <a:ln w="22225">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②</a:t>
              </a:r>
              <a:r>
                <a:rPr kumimoji="1" lang="ja-JP" altLang="en-US" sz="2000" b="1" dirty="0"/>
                <a:t>部品</a:t>
              </a:r>
              <a:r>
                <a:rPr lang="ja-JP" altLang="en-US" sz="2000" b="1" dirty="0"/>
                <a:t>下</a:t>
              </a:r>
              <a:r>
                <a:rPr kumimoji="1" lang="ja-JP" altLang="en-US" sz="2000" b="1" dirty="0"/>
                <a:t>部の孔を測定</a:t>
              </a:r>
              <a:endParaRPr kumimoji="1" lang="en-US" altLang="ja-JP" sz="2000" b="1" dirty="0"/>
            </a:p>
          </p:txBody>
        </p:sp>
      </p:grpSp>
      <p:sp>
        <p:nvSpPr>
          <p:cNvPr id="13" name="テキスト ボックス 12">
            <a:extLst>
              <a:ext uri="{FF2B5EF4-FFF2-40B4-BE49-F238E27FC236}">
                <a16:creationId xmlns:a16="http://schemas.microsoft.com/office/drawing/2014/main" id="{91471B55-EBB6-48EE-4780-8110DBEB6F87}"/>
              </a:ext>
            </a:extLst>
          </p:cNvPr>
          <p:cNvSpPr txBox="1"/>
          <p:nvPr/>
        </p:nvSpPr>
        <p:spPr>
          <a:xfrm>
            <a:off x="64348" y="1858034"/>
            <a:ext cx="5671612" cy="1076543"/>
          </a:xfrm>
          <a:prstGeom prst="rect">
            <a:avLst/>
          </a:prstGeom>
          <a:noFill/>
          <a:ln w="19050">
            <a:noFill/>
          </a:ln>
        </p:spPr>
        <p:txBody>
          <a:bodyPr wrap="square" rtlCol="0">
            <a:noAutofit/>
          </a:bodyPr>
          <a:lstStyle/>
          <a:p>
            <a:pPr algn="ctr"/>
            <a:r>
              <a:rPr lang="ja-JP" altLang="en-US" sz="2800" b="1" dirty="0">
                <a:latin typeface="+mn-ea"/>
              </a:rPr>
              <a:t>平行出しは測定子を部品内径に</a:t>
            </a:r>
            <a:endParaRPr lang="en-US" altLang="ja-JP" sz="2800" b="1" dirty="0">
              <a:latin typeface="+mn-ea"/>
            </a:endParaRPr>
          </a:p>
          <a:p>
            <a:pPr algn="ctr"/>
            <a:r>
              <a:rPr lang="ja-JP" altLang="en-US" sz="2800" b="1" dirty="0">
                <a:latin typeface="+mn-ea"/>
              </a:rPr>
              <a:t>干渉する事なく</a:t>
            </a:r>
            <a:r>
              <a:rPr lang="ja-JP" altLang="en-US" sz="2800" b="1" dirty="0">
                <a:solidFill>
                  <a:srgbClr val="FF0000"/>
                </a:solidFill>
                <a:latin typeface="+mn-ea"/>
              </a:rPr>
              <a:t>奥まで入れる作業</a:t>
            </a:r>
            <a:endParaRPr lang="en-US" altLang="ja-JP" sz="2400" b="1" dirty="0">
              <a:solidFill>
                <a:srgbClr val="FF0000"/>
              </a:solidFill>
              <a:latin typeface="+mn-ea"/>
            </a:endParaRPr>
          </a:p>
        </p:txBody>
      </p:sp>
      <p:sp>
        <p:nvSpPr>
          <p:cNvPr id="14" name="正方形/長方形 13">
            <a:extLst>
              <a:ext uri="{FF2B5EF4-FFF2-40B4-BE49-F238E27FC236}">
                <a16:creationId xmlns:a16="http://schemas.microsoft.com/office/drawing/2014/main" id="{698FFD71-5324-30E9-FEEB-792202555CDF}"/>
              </a:ext>
            </a:extLst>
          </p:cNvPr>
          <p:cNvSpPr/>
          <p:nvPr/>
        </p:nvSpPr>
        <p:spPr>
          <a:xfrm>
            <a:off x="2795818" y="3594067"/>
            <a:ext cx="1230018" cy="27605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正方形/長方形 14">
            <a:extLst>
              <a:ext uri="{FF2B5EF4-FFF2-40B4-BE49-F238E27FC236}">
                <a16:creationId xmlns:a16="http://schemas.microsoft.com/office/drawing/2014/main" id="{73DE6C55-4795-5D44-CF96-4CEF394F87D9}"/>
              </a:ext>
            </a:extLst>
          </p:cNvPr>
          <p:cNvSpPr/>
          <p:nvPr/>
        </p:nvSpPr>
        <p:spPr>
          <a:xfrm rot="5400000">
            <a:off x="2760235" y="5306637"/>
            <a:ext cx="1337427" cy="490145"/>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正方形/長方形 15">
            <a:extLst>
              <a:ext uri="{FF2B5EF4-FFF2-40B4-BE49-F238E27FC236}">
                <a16:creationId xmlns:a16="http://schemas.microsoft.com/office/drawing/2014/main" id="{FEAC7140-3068-02DC-E270-F2FE5644DCE7}"/>
              </a:ext>
            </a:extLst>
          </p:cNvPr>
          <p:cNvSpPr/>
          <p:nvPr/>
        </p:nvSpPr>
        <p:spPr>
          <a:xfrm rot="5400000">
            <a:off x="2807366" y="5391945"/>
            <a:ext cx="1269447" cy="231873"/>
          </a:xfrm>
          <a:prstGeom prst="rect">
            <a:avLst/>
          </a:prstGeom>
          <a:solidFill>
            <a:schemeClr val="tx2">
              <a:lumMod val="60000"/>
              <a:lumOff val="4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7" name="グループ化 16">
            <a:extLst>
              <a:ext uri="{FF2B5EF4-FFF2-40B4-BE49-F238E27FC236}">
                <a16:creationId xmlns:a16="http://schemas.microsoft.com/office/drawing/2014/main" id="{9FBCD6C0-B127-F670-B90E-3A362449A476}"/>
              </a:ext>
            </a:extLst>
          </p:cNvPr>
          <p:cNvGrpSpPr/>
          <p:nvPr/>
        </p:nvGrpSpPr>
        <p:grpSpPr>
          <a:xfrm>
            <a:off x="3327893" y="3676240"/>
            <a:ext cx="178455" cy="1756740"/>
            <a:chOff x="2755158" y="4408563"/>
            <a:chExt cx="178455" cy="1756740"/>
          </a:xfrm>
        </p:grpSpPr>
        <p:sp>
          <p:nvSpPr>
            <p:cNvPr id="18" name="曲折矢印 38">
              <a:extLst>
                <a:ext uri="{FF2B5EF4-FFF2-40B4-BE49-F238E27FC236}">
                  <a16:creationId xmlns:a16="http://schemas.microsoft.com/office/drawing/2014/main" id="{A6DD70EA-BBCB-005E-0B1E-512EACA6C72F}"/>
                </a:ext>
              </a:extLst>
            </p:cNvPr>
            <p:cNvSpPr/>
            <p:nvPr/>
          </p:nvSpPr>
          <p:spPr>
            <a:xfrm rot="5400000">
              <a:off x="2057143" y="5332065"/>
              <a:ext cx="1546312" cy="62114"/>
            </a:xfrm>
            <a:prstGeom prst="bentArrow">
              <a:avLst>
                <a:gd name="adj1" fmla="val 14671"/>
                <a:gd name="adj2" fmla="val 25000"/>
                <a:gd name="adj3" fmla="val 11364"/>
                <a:gd name="adj4" fmla="val 43750"/>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19" name="円/楕円 75">
              <a:extLst>
                <a:ext uri="{FF2B5EF4-FFF2-40B4-BE49-F238E27FC236}">
                  <a16:creationId xmlns:a16="http://schemas.microsoft.com/office/drawing/2014/main" id="{154366A9-EE9C-5A68-953F-1E47CDAFD975}"/>
                </a:ext>
              </a:extLst>
            </p:cNvPr>
            <p:cNvSpPr/>
            <p:nvPr/>
          </p:nvSpPr>
          <p:spPr>
            <a:xfrm rot="5400000">
              <a:off x="2821528" y="6111387"/>
              <a:ext cx="45719" cy="621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正方形/長方形 19">
              <a:extLst>
                <a:ext uri="{FF2B5EF4-FFF2-40B4-BE49-F238E27FC236}">
                  <a16:creationId xmlns:a16="http://schemas.microsoft.com/office/drawing/2014/main" id="{FCC3285B-8ABC-E06D-F7A3-7DA741E6B410}"/>
                </a:ext>
              </a:extLst>
            </p:cNvPr>
            <p:cNvSpPr/>
            <p:nvPr/>
          </p:nvSpPr>
          <p:spPr>
            <a:xfrm rot="5400000">
              <a:off x="2810463" y="4681540"/>
              <a:ext cx="71133" cy="160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角丸四角形 42">
              <a:extLst>
                <a:ext uri="{FF2B5EF4-FFF2-40B4-BE49-F238E27FC236}">
                  <a16:creationId xmlns:a16="http://schemas.microsoft.com/office/drawing/2014/main" id="{4FCE96EC-72A3-4C6E-5EE8-87702F69F0B3}"/>
                </a:ext>
              </a:extLst>
            </p:cNvPr>
            <p:cNvSpPr/>
            <p:nvPr/>
          </p:nvSpPr>
          <p:spPr>
            <a:xfrm rot="5400000">
              <a:off x="2684829" y="4478892"/>
              <a:ext cx="319114" cy="17845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cxnSp>
        <p:nvCxnSpPr>
          <p:cNvPr id="23" name="直線矢印コネクタ 22">
            <a:extLst>
              <a:ext uri="{FF2B5EF4-FFF2-40B4-BE49-F238E27FC236}">
                <a16:creationId xmlns:a16="http://schemas.microsoft.com/office/drawing/2014/main" id="{A29D6B22-A1EF-30AE-B9DE-2E5C071BD723}"/>
              </a:ext>
            </a:extLst>
          </p:cNvPr>
          <p:cNvCxnSpPr>
            <a:cxnSpLocks/>
          </p:cNvCxnSpPr>
          <p:nvPr/>
        </p:nvCxnSpPr>
        <p:spPr>
          <a:xfrm flipH="1">
            <a:off x="3142968" y="5209807"/>
            <a:ext cx="282024"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14B33177-50F7-D2F5-981F-062C2BE157EE}"/>
              </a:ext>
            </a:extLst>
          </p:cNvPr>
          <p:cNvSpPr txBox="1"/>
          <p:nvPr/>
        </p:nvSpPr>
        <p:spPr>
          <a:xfrm>
            <a:off x="2011729" y="5077390"/>
            <a:ext cx="1129985" cy="461665"/>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測定子</a:t>
            </a:r>
            <a:endParaRPr kumimoji="1" lang="ja-JP" altLang="en-US" sz="2400" b="1" u="none" dirty="0"/>
          </a:p>
        </p:txBody>
      </p:sp>
      <p:sp>
        <p:nvSpPr>
          <p:cNvPr id="25" name="テキスト ボックス 24">
            <a:extLst>
              <a:ext uri="{FF2B5EF4-FFF2-40B4-BE49-F238E27FC236}">
                <a16:creationId xmlns:a16="http://schemas.microsoft.com/office/drawing/2014/main" id="{A80F7D0A-1663-79E0-249C-856193EE97D9}"/>
              </a:ext>
            </a:extLst>
          </p:cNvPr>
          <p:cNvSpPr txBox="1"/>
          <p:nvPr/>
        </p:nvSpPr>
        <p:spPr>
          <a:xfrm>
            <a:off x="5860536" y="1890825"/>
            <a:ext cx="6263603" cy="1076543"/>
          </a:xfrm>
          <a:prstGeom prst="rect">
            <a:avLst/>
          </a:prstGeom>
          <a:noFill/>
          <a:ln w="19050">
            <a:noFill/>
          </a:ln>
        </p:spPr>
        <p:txBody>
          <a:bodyPr wrap="square" rtlCol="0">
            <a:noAutofit/>
          </a:bodyPr>
          <a:lstStyle/>
          <a:p>
            <a:pPr algn="ctr"/>
            <a:r>
              <a:rPr lang="ja-JP" altLang="en-US" sz="2800" b="1" dirty="0">
                <a:solidFill>
                  <a:srgbClr val="FF0000"/>
                </a:solidFill>
                <a:latin typeface="+mn-ea"/>
              </a:rPr>
              <a:t>二つの孔の距離</a:t>
            </a:r>
            <a:r>
              <a:rPr lang="ja-JP" altLang="en-US" sz="2800" b="1" dirty="0">
                <a:latin typeface="+mn-ea"/>
              </a:rPr>
              <a:t>で平行を確認</a:t>
            </a:r>
            <a:endParaRPr lang="en-US" altLang="ja-JP" sz="2800" b="1" dirty="0">
              <a:latin typeface="+mn-ea"/>
            </a:endParaRPr>
          </a:p>
          <a:p>
            <a:pPr algn="ctr"/>
            <a:r>
              <a:rPr lang="ja-JP" altLang="en-US" sz="2800" b="1" dirty="0">
                <a:latin typeface="+mn-ea"/>
              </a:rPr>
              <a:t>平行であれば正確な距離の数値が出る</a:t>
            </a:r>
            <a:endParaRPr lang="en-US" altLang="ja-JP" sz="2800" b="1" dirty="0">
              <a:latin typeface="+mn-ea"/>
            </a:endParaRPr>
          </a:p>
          <a:p>
            <a:pPr algn="ctr"/>
            <a:endParaRPr lang="en-US" altLang="ja-JP" sz="2000" b="1" dirty="0"/>
          </a:p>
        </p:txBody>
      </p:sp>
      <p:grpSp>
        <p:nvGrpSpPr>
          <p:cNvPr id="26" name="グループ化 25">
            <a:extLst>
              <a:ext uri="{FF2B5EF4-FFF2-40B4-BE49-F238E27FC236}">
                <a16:creationId xmlns:a16="http://schemas.microsoft.com/office/drawing/2014/main" id="{3011C964-9552-D657-E348-4C29648C7640}"/>
              </a:ext>
            </a:extLst>
          </p:cNvPr>
          <p:cNvGrpSpPr>
            <a:grpSpLocks noChangeAspect="1"/>
          </p:cNvGrpSpPr>
          <p:nvPr/>
        </p:nvGrpSpPr>
        <p:grpSpPr>
          <a:xfrm>
            <a:off x="9494243" y="3021185"/>
            <a:ext cx="2344061" cy="3484779"/>
            <a:chOff x="6833267" y="3669223"/>
            <a:chExt cx="1735999" cy="2728176"/>
          </a:xfrm>
        </p:grpSpPr>
        <p:sp>
          <p:nvSpPr>
            <p:cNvPr id="27" name="テキスト ボックス 72">
              <a:extLst>
                <a:ext uri="{FF2B5EF4-FFF2-40B4-BE49-F238E27FC236}">
                  <a16:creationId xmlns:a16="http://schemas.microsoft.com/office/drawing/2014/main" id="{A7ED5B32-4508-45D9-7130-3BAE4045E93B}"/>
                </a:ext>
              </a:extLst>
            </p:cNvPr>
            <p:cNvSpPr txBox="1"/>
            <p:nvPr/>
          </p:nvSpPr>
          <p:spPr>
            <a:xfrm>
              <a:off x="6833267" y="6145447"/>
              <a:ext cx="637585" cy="25195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②</a:t>
              </a:r>
              <a:endParaRPr kumimoji="1" lang="en-US" altLang="ja-JP" sz="2000" b="1" dirty="0"/>
            </a:p>
          </p:txBody>
        </p:sp>
        <p:sp>
          <p:nvSpPr>
            <p:cNvPr id="28" name="テキスト ボックス 72">
              <a:extLst>
                <a:ext uri="{FF2B5EF4-FFF2-40B4-BE49-F238E27FC236}">
                  <a16:creationId xmlns:a16="http://schemas.microsoft.com/office/drawing/2014/main" id="{50FCA209-785A-EB79-C947-E7E7F4755104}"/>
                </a:ext>
              </a:extLst>
            </p:cNvPr>
            <p:cNvSpPr txBox="1"/>
            <p:nvPr/>
          </p:nvSpPr>
          <p:spPr>
            <a:xfrm>
              <a:off x="7567632" y="3669223"/>
              <a:ext cx="607682" cy="24574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①</a:t>
              </a:r>
              <a:endParaRPr kumimoji="1" lang="en-US" altLang="ja-JP" sz="2000" b="1" dirty="0"/>
            </a:p>
          </p:txBody>
        </p:sp>
        <p:pic>
          <p:nvPicPr>
            <p:cNvPr id="29" name="図 28" descr="古い, 座る が含まれている画像&#10;&#10;自動的に生成された説明">
              <a:extLst>
                <a:ext uri="{FF2B5EF4-FFF2-40B4-BE49-F238E27FC236}">
                  <a16:creationId xmlns:a16="http://schemas.microsoft.com/office/drawing/2014/main" id="{8573FC7B-EC6E-4046-60CB-331829AEA8AE}"/>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8747" t="32626" r="19046" b="16022"/>
            <a:stretch>
              <a:fillRect/>
            </a:stretch>
          </p:blipFill>
          <p:spPr>
            <a:xfrm rot="5229306">
              <a:off x="6378761" y="4455729"/>
              <a:ext cx="2137665" cy="1146706"/>
            </a:xfrm>
            <a:custGeom>
              <a:avLst/>
              <a:gdLst>
                <a:gd name="connsiteX0" fmla="*/ 2174790 w 6339017"/>
                <a:gd name="connsiteY0" fmla="*/ 0 h 3521675"/>
                <a:gd name="connsiteX1" fmla="*/ 2224217 w 6339017"/>
                <a:gd name="connsiteY1" fmla="*/ 0 h 3521675"/>
                <a:gd name="connsiteX2" fmla="*/ 2261287 w 6339017"/>
                <a:gd name="connsiteY2" fmla="*/ 37070 h 3521675"/>
                <a:gd name="connsiteX3" fmla="*/ 2953265 w 6339017"/>
                <a:gd name="connsiteY3" fmla="*/ 86497 h 3521675"/>
                <a:gd name="connsiteX4" fmla="*/ 2940909 w 6339017"/>
                <a:gd name="connsiteY4" fmla="*/ 37070 h 3521675"/>
                <a:gd name="connsiteX5" fmla="*/ 2990336 w 6339017"/>
                <a:gd name="connsiteY5" fmla="*/ 37070 h 3521675"/>
                <a:gd name="connsiteX6" fmla="*/ 3781168 w 6339017"/>
                <a:gd name="connsiteY6" fmla="*/ 37070 h 3521675"/>
                <a:gd name="connsiteX7" fmla="*/ 3842952 w 6339017"/>
                <a:gd name="connsiteY7" fmla="*/ 49427 h 3521675"/>
                <a:gd name="connsiteX8" fmla="*/ 3880022 w 6339017"/>
                <a:gd name="connsiteY8" fmla="*/ 74140 h 3521675"/>
                <a:gd name="connsiteX9" fmla="*/ 4547287 w 6339017"/>
                <a:gd name="connsiteY9" fmla="*/ 86497 h 3521675"/>
                <a:gd name="connsiteX10" fmla="*/ 4596714 w 6339017"/>
                <a:gd name="connsiteY10" fmla="*/ 86497 h 3521675"/>
                <a:gd name="connsiteX11" fmla="*/ 4658498 w 6339017"/>
                <a:gd name="connsiteY11" fmla="*/ 61783 h 3521675"/>
                <a:gd name="connsiteX12" fmla="*/ 4732638 w 6339017"/>
                <a:gd name="connsiteY12" fmla="*/ 61783 h 3521675"/>
                <a:gd name="connsiteX13" fmla="*/ 4930346 w 6339017"/>
                <a:gd name="connsiteY13" fmla="*/ 49427 h 3521675"/>
                <a:gd name="connsiteX14" fmla="*/ 5115698 w 6339017"/>
                <a:gd name="connsiteY14" fmla="*/ 74140 h 3521675"/>
                <a:gd name="connsiteX15" fmla="*/ 5424617 w 6339017"/>
                <a:gd name="connsiteY15" fmla="*/ 98854 h 3521675"/>
                <a:gd name="connsiteX16" fmla="*/ 5461687 w 6339017"/>
                <a:gd name="connsiteY16" fmla="*/ 98854 h 3521675"/>
                <a:gd name="connsiteX17" fmla="*/ 5474044 w 6339017"/>
                <a:gd name="connsiteY17" fmla="*/ 111211 h 3521675"/>
                <a:gd name="connsiteX18" fmla="*/ 5548184 w 6339017"/>
                <a:gd name="connsiteY18" fmla="*/ 135924 h 3521675"/>
                <a:gd name="connsiteX19" fmla="*/ 5881817 w 6339017"/>
                <a:gd name="connsiteY19" fmla="*/ 135924 h 3521675"/>
                <a:gd name="connsiteX20" fmla="*/ 6054811 w 6339017"/>
                <a:gd name="connsiteY20" fmla="*/ 247135 h 3521675"/>
                <a:gd name="connsiteX21" fmla="*/ 6079525 w 6339017"/>
                <a:gd name="connsiteY21" fmla="*/ 753762 h 3521675"/>
                <a:gd name="connsiteX22" fmla="*/ 6203092 w 6339017"/>
                <a:gd name="connsiteY22" fmla="*/ 729048 h 3521675"/>
                <a:gd name="connsiteX23" fmla="*/ 6215449 w 6339017"/>
                <a:gd name="connsiteY23" fmla="*/ 790832 h 3521675"/>
                <a:gd name="connsiteX24" fmla="*/ 6203092 w 6339017"/>
                <a:gd name="connsiteY24" fmla="*/ 827902 h 3521675"/>
                <a:gd name="connsiteX25" fmla="*/ 6240163 w 6339017"/>
                <a:gd name="connsiteY25" fmla="*/ 988540 h 3521675"/>
                <a:gd name="connsiteX26" fmla="*/ 6203092 w 6339017"/>
                <a:gd name="connsiteY26" fmla="*/ 1025611 h 3521675"/>
                <a:gd name="connsiteX27" fmla="*/ 6215449 w 6339017"/>
                <a:gd name="connsiteY27" fmla="*/ 1124465 h 3521675"/>
                <a:gd name="connsiteX28" fmla="*/ 6227806 w 6339017"/>
                <a:gd name="connsiteY28" fmla="*/ 1248032 h 3521675"/>
                <a:gd name="connsiteX29" fmla="*/ 6128952 w 6339017"/>
                <a:gd name="connsiteY29" fmla="*/ 1433383 h 3521675"/>
                <a:gd name="connsiteX30" fmla="*/ 6116595 w 6339017"/>
                <a:gd name="connsiteY30" fmla="*/ 1495167 h 3521675"/>
                <a:gd name="connsiteX31" fmla="*/ 6153665 w 6339017"/>
                <a:gd name="connsiteY31" fmla="*/ 2471351 h 3521675"/>
                <a:gd name="connsiteX32" fmla="*/ 6166022 w 6339017"/>
                <a:gd name="connsiteY32" fmla="*/ 2570205 h 3521675"/>
                <a:gd name="connsiteX33" fmla="*/ 6067168 w 6339017"/>
                <a:gd name="connsiteY33" fmla="*/ 2656702 h 3521675"/>
                <a:gd name="connsiteX34" fmla="*/ 6227806 w 6339017"/>
                <a:gd name="connsiteY34" fmla="*/ 2755556 h 3521675"/>
                <a:gd name="connsiteX35" fmla="*/ 6314303 w 6339017"/>
                <a:gd name="connsiteY35" fmla="*/ 2928551 h 3521675"/>
                <a:gd name="connsiteX36" fmla="*/ 6339017 w 6339017"/>
                <a:gd name="connsiteY36" fmla="*/ 3076832 h 3521675"/>
                <a:gd name="connsiteX37" fmla="*/ 6289590 w 6339017"/>
                <a:gd name="connsiteY37" fmla="*/ 3138616 h 3521675"/>
                <a:gd name="connsiteX38" fmla="*/ 6240163 w 6339017"/>
                <a:gd name="connsiteY38" fmla="*/ 3200400 h 3521675"/>
                <a:gd name="connsiteX39" fmla="*/ 5696465 w 6339017"/>
                <a:gd name="connsiteY39" fmla="*/ 3398108 h 3521675"/>
                <a:gd name="connsiteX40" fmla="*/ 5671752 w 6339017"/>
                <a:gd name="connsiteY40" fmla="*/ 3447535 h 3521675"/>
                <a:gd name="connsiteX41" fmla="*/ 5634682 w 6339017"/>
                <a:gd name="connsiteY41" fmla="*/ 3496962 h 3521675"/>
                <a:gd name="connsiteX42" fmla="*/ 5634682 w 6339017"/>
                <a:gd name="connsiteY42" fmla="*/ 3509319 h 3521675"/>
                <a:gd name="connsiteX43" fmla="*/ 5548184 w 6339017"/>
                <a:gd name="connsiteY43" fmla="*/ 3521675 h 3521675"/>
                <a:gd name="connsiteX44" fmla="*/ 4930346 w 6339017"/>
                <a:gd name="connsiteY44" fmla="*/ 3496962 h 3521675"/>
                <a:gd name="connsiteX45" fmla="*/ 4880919 w 6339017"/>
                <a:gd name="connsiteY45" fmla="*/ 3484605 h 3521675"/>
                <a:gd name="connsiteX46" fmla="*/ 4794422 w 6339017"/>
                <a:gd name="connsiteY46" fmla="*/ 3385751 h 3521675"/>
                <a:gd name="connsiteX47" fmla="*/ 4707925 w 6339017"/>
                <a:gd name="connsiteY47" fmla="*/ 3361038 h 3521675"/>
                <a:gd name="connsiteX48" fmla="*/ 4584357 w 6339017"/>
                <a:gd name="connsiteY48" fmla="*/ 3150973 h 3521675"/>
                <a:gd name="connsiteX49" fmla="*/ 4139514 w 6339017"/>
                <a:gd name="connsiteY49" fmla="*/ 3113902 h 3521675"/>
                <a:gd name="connsiteX50" fmla="*/ 4028303 w 6339017"/>
                <a:gd name="connsiteY50" fmla="*/ 3138616 h 3521675"/>
                <a:gd name="connsiteX51" fmla="*/ 3731741 w 6339017"/>
                <a:gd name="connsiteY51" fmla="*/ 3262183 h 3521675"/>
                <a:gd name="connsiteX52" fmla="*/ 3620530 w 6339017"/>
                <a:gd name="connsiteY52" fmla="*/ 3373394 h 3521675"/>
                <a:gd name="connsiteX53" fmla="*/ 3534033 w 6339017"/>
                <a:gd name="connsiteY53" fmla="*/ 3385751 h 3521675"/>
                <a:gd name="connsiteX54" fmla="*/ 3150973 w 6339017"/>
                <a:gd name="connsiteY54" fmla="*/ 3398108 h 3521675"/>
                <a:gd name="connsiteX55" fmla="*/ 3015049 w 6339017"/>
                <a:gd name="connsiteY55" fmla="*/ 3348681 h 3521675"/>
                <a:gd name="connsiteX56" fmla="*/ 2829698 w 6339017"/>
                <a:gd name="connsiteY56" fmla="*/ 3274540 h 3521675"/>
                <a:gd name="connsiteX57" fmla="*/ 2496065 w 6339017"/>
                <a:gd name="connsiteY57" fmla="*/ 3188043 h 3521675"/>
                <a:gd name="connsiteX58" fmla="*/ 2075936 w 6339017"/>
                <a:gd name="connsiteY58" fmla="*/ 3138616 h 3521675"/>
                <a:gd name="connsiteX59" fmla="*/ 1124465 w 6339017"/>
                <a:gd name="connsiteY59" fmla="*/ 2916194 h 3521675"/>
                <a:gd name="connsiteX60" fmla="*/ 1062682 w 6339017"/>
                <a:gd name="connsiteY60" fmla="*/ 2891481 h 3521675"/>
                <a:gd name="connsiteX61" fmla="*/ 1050325 w 6339017"/>
                <a:gd name="connsiteY61" fmla="*/ 2854411 h 3521675"/>
                <a:gd name="connsiteX62" fmla="*/ 1025611 w 6339017"/>
                <a:gd name="connsiteY62" fmla="*/ 2792627 h 3521675"/>
                <a:gd name="connsiteX63" fmla="*/ 1013255 w 6339017"/>
                <a:gd name="connsiteY63" fmla="*/ 2520778 h 3521675"/>
                <a:gd name="connsiteX64" fmla="*/ 988541 w 6339017"/>
                <a:gd name="connsiteY64" fmla="*/ 2347783 h 3521675"/>
                <a:gd name="connsiteX65" fmla="*/ 889687 w 6339017"/>
                <a:gd name="connsiteY65" fmla="*/ 2236573 h 3521675"/>
                <a:gd name="connsiteX66" fmla="*/ 753763 w 6339017"/>
                <a:gd name="connsiteY66" fmla="*/ 2100648 h 3521675"/>
                <a:gd name="connsiteX67" fmla="*/ 580768 w 6339017"/>
                <a:gd name="connsiteY67" fmla="*/ 2100648 h 3521675"/>
                <a:gd name="connsiteX68" fmla="*/ 432487 w 6339017"/>
                <a:gd name="connsiteY68" fmla="*/ 2088292 h 3521675"/>
                <a:gd name="connsiteX69" fmla="*/ 358346 w 6339017"/>
                <a:gd name="connsiteY69" fmla="*/ 2088292 h 3521675"/>
                <a:gd name="connsiteX70" fmla="*/ 234779 w 6339017"/>
                <a:gd name="connsiteY70" fmla="*/ 2026508 h 3521675"/>
                <a:gd name="connsiteX71" fmla="*/ 197709 w 6339017"/>
                <a:gd name="connsiteY71" fmla="*/ 1952367 h 3521675"/>
                <a:gd name="connsiteX72" fmla="*/ 160638 w 6339017"/>
                <a:gd name="connsiteY72" fmla="*/ 1915297 h 3521675"/>
                <a:gd name="connsiteX73" fmla="*/ 148282 w 6339017"/>
                <a:gd name="connsiteY73" fmla="*/ 1729946 h 3521675"/>
                <a:gd name="connsiteX74" fmla="*/ 148282 w 6339017"/>
                <a:gd name="connsiteY74" fmla="*/ 1581665 h 3521675"/>
                <a:gd name="connsiteX75" fmla="*/ 111211 w 6339017"/>
                <a:gd name="connsiteY75" fmla="*/ 1507524 h 3521675"/>
                <a:gd name="connsiteX76" fmla="*/ 61784 w 6339017"/>
                <a:gd name="connsiteY76" fmla="*/ 1445740 h 3521675"/>
                <a:gd name="connsiteX77" fmla="*/ 24714 w 6339017"/>
                <a:gd name="connsiteY77" fmla="*/ 1359243 h 3521675"/>
                <a:gd name="connsiteX78" fmla="*/ 0 w 6339017"/>
                <a:gd name="connsiteY78" fmla="*/ 1235675 h 3521675"/>
                <a:gd name="connsiteX79" fmla="*/ 74141 w 6339017"/>
                <a:gd name="connsiteY79" fmla="*/ 1099751 h 3521675"/>
                <a:gd name="connsiteX80" fmla="*/ 98855 w 6339017"/>
                <a:gd name="connsiteY80" fmla="*/ 1025611 h 3521675"/>
                <a:gd name="connsiteX81" fmla="*/ 98855 w 6339017"/>
                <a:gd name="connsiteY81" fmla="*/ 988540 h 3521675"/>
                <a:gd name="connsiteX82" fmla="*/ 148282 w 6339017"/>
                <a:gd name="connsiteY82" fmla="*/ 951470 h 3521675"/>
                <a:gd name="connsiteX83" fmla="*/ 172995 w 6339017"/>
                <a:gd name="connsiteY83" fmla="*/ 902043 h 3521675"/>
                <a:gd name="connsiteX84" fmla="*/ 49427 w 6339017"/>
                <a:gd name="connsiteY84" fmla="*/ 753762 h 3521675"/>
                <a:gd name="connsiteX85" fmla="*/ 12357 w 6339017"/>
                <a:gd name="connsiteY85" fmla="*/ 729048 h 3521675"/>
                <a:gd name="connsiteX86" fmla="*/ 61784 w 6339017"/>
                <a:gd name="connsiteY86" fmla="*/ 321275 h 3521675"/>
                <a:gd name="connsiteX87" fmla="*/ 630195 w 6339017"/>
                <a:gd name="connsiteY87" fmla="*/ 358346 h 3521675"/>
                <a:gd name="connsiteX88" fmla="*/ 704336 w 6339017"/>
                <a:gd name="connsiteY88" fmla="*/ 321275 h 3521675"/>
                <a:gd name="connsiteX89" fmla="*/ 803190 w 6339017"/>
                <a:gd name="connsiteY89" fmla="*/ 259492 h 3521675"/>
                <a:gd name="connsiteX90" fmla="*/ 864973 w 6339017"/>
                <a:gd name="connsiteY90" fmla="*/ 234778 h 3521675"/>
                <a:gd name="connsiteX91" fmla="*/ 939114 w 6339017"/>
                <a:gd name="connsiteY91" fmla="*/ 234778 h 3521675"/>
                <a:gd name="connsiteX92" fmla="*/ 1235676 w 6339017"/>
                <a:gd name="connsiteY92" fmla="*/ 222421 h 3521675"/>
                <a:gd name="connsiteX93" fmla="*/ 1285103 w 6339017"/>
                <a:gd name="connsiteY93" fmla="*/ 259492 h 3521675"/>
                <a:gd name="connsiteX94" fmla="*/ 1297460 w 6339017"/>
                <a:gd name="connsiteY94" fmla="*/ 271848 h 3521675"/>
                <a:gd name="connsiteX95" fmla="*/ 1618736 w 6339017"/>
                <a:gd name="connsiteY95" fmla="*/ 284205 h 3521675"/>
                <a:gd name="connsiteX96" fmla="*/ 1692876 w 6339017"/>
                <a:gd name="connsiteY96" fmla="*/ 296562 h 3521675"/>
                <a:gd name="connsiteX97" fmla="*/ 1779373 w 6339017"/>
                <a:gd name="connsiteY97" fmla="*/ 308919 h 3521675"/>
                <a:gd name="connsiteX98" fmla="*/ 1816444 w 6339017"/>
                <a:gd name="connsiteY98" fmla="*/ 296562 h 3521675"/>
                <a:gd name="connsiteX99" fmla="*/ 1853514 w 6339017"/>
                <a:gd name="connsiteY99" fmla="*/ 296562 h 3521675"/>
                <a:gd name="connsiteX100" fmla="*/ 1853514 w 6339017"/>
                <a:gd name="connsiteY100" fmla="*/ 247135 h 3521675"/>
                <a:gd name="connsiteX101" fmla="*/ 1915298 w 6339017"/>
                <a:gd name="connsiteY101" fmla="*/ 210065 h 3521675"/>
                <a:gd name="connsiteX102" fmla="*/ 1915298 w 6339017"/>
                <a:gd name="connsiteY102" fmla="*/ 74140 h 3521675"/>
                <a:gd name="connsiteX103" fmla="*/ 1964725 w 6339017"/>
                <a:gd name="connsiteY103" fmla="*/ 49427 h 3521675"/>
                <a:gd name="connsiteX104" fmla="*/ 2014152 w 6339017"/>
                <a:gd name="connsiteY104" fmla="*/ 12356 h 35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339017" h="3521675">
                  <a:moveTo>
                    <a:pt x="2174790" y="0"/>
                  </a:moveTo>
                  <a:lnTo>
                    <a:pt x="2224217" y="0"/>
                  </a:lnTo>
                  <a:lnTo>
                    <a:pt x="2261287" y="37070"/>
                  </a:lnTo>
                  <a:lnTo>
                    <a:pt x="2953265" y="86497"/>
                  </a:lnTo>
                  <a:lnTo>
                    <a:pt x="2940909" y="37070"/>
                  </a:lnTo>
                  <a:lnTo>
                    <a:pt x="2990336" y="37070"/>
                  </a:lnTo>
                  <a:lnTo>
                    <a:pt x="3781168" y="37070"/>
                  </a:lnTo>
                  <a:lnTo>
                    <a:pt x="3842952" y="49427"/>
                  </a:lnTo>
                  <a:lnTo>
                    <a:pt x="3880022" y="74140"/>
                  </a:lnTo>
                  <a:lnTo>
                    <a:pt x="4547287" y="86497"/>
                  </a:lnTo>
                  <a:lnTo>
                    <a:pt x="4596714" y="86497"/>
                  </a:lnTo>
                  <a:lnTo>
                    <a:pt x="4658498" y="61783"/>
                  </a:lnTo>
                  <a:lnTo>
                    <a:pt x="4732638" y="61783"/>
                  </a:lnTo>
                  <a:lnTo>
                    <a:pt x="4930346" y="49427"/>
                  </a:lnTo>
                  <a:lnTo>
                    <a:pt x="5115698" y="74140"/>
                  </a:lnTo>
                  <a:lnTo>
                    <a:pt x="5424617" y="98854"/>
                  </a:lnTo>
                  <a:lnTo>
                    <a:pt x="5461687" y="98854"/>
                  </a:lnTo>
                  <a:lnTo>
                    <a:pt x="5474044" y="111211"/>
                  </a:lnTo>
                  <a:lnTo>
                    <a:pt x="5548184" y="135924"/>
                  </a:lnTo>
                  <a:lnTo>
                    <a:pt x="5881817" y="135924"/>
                  </a:lnTo>
                  <a:lnTo>
                    <a:pt x="6054811" y="247135"/>
                  </a:lnTo>
                  <a:lnTo>
                    <a:pt x="6079525" y="753762"/>
                  </a:lnTo>
                  <a:lnTo>
                    <a:pt x="6203092" y="729048"/>
                  </a:lnTo>
                  <a:lnTo>
                    <a:pt x="6215449" y="790832"/>
                  </a:lnTo>
                  <a:lnTo>
                    <a:pt x="6203092" y="827902"/>
                  </a:lnTo>
                  <a:lnTo>
                    <a:pt x="6240163" y="988540"/>
                  </a:lnTo>
                  <a:lnTo>
                    <a:pt x="6203092" y="1025611"/>
                  </a:lnTo>
                  <a:lnTo>
                    <a:pt x="6215449" y="1124465"/>
                  </a:lnTo>
                  <a:lnTo>
                    <a:pt x="6227806" y="1248032"/>
                  </a:lnTo>
                  <a:lnTo>
                    <a:pt x="6128952" y="1433383"/>
                  </a:lnTo>
                  <a:lnTo>
                    <a:pt x="6116595" y="1495167"/>
                  </a:lnTo>
                  <a:lnTo>
                    <a:pt x="6153665" y="2471351"/>
                  </a:lnTo>
                  <a:lnTo>
                    <a:pt x="6166022" y="2570205"/>
                  </a:lnTo>
                  <a:lnTo>
                    <a:pt x="6067168" y="2656702"/>
                  </a:lnTo>
                  <a:lnTo>
                    <a:pt x="6227806" y="2755556"/>
                  </a:lnTo>
                  <a:lnTo>
                    <a:pt x="6314303" y="2928551"/>
                  </a:lnTo>
                  <a:lnTo>
                    <a:pt x="6339017" y="3076832"/>
                  </a:lnTo>
                  <a:lnTo>
                    <a:pt x="6289590" y="3138616"/>
                  </a:lnTo>
                  <a:lnTo>
                    <a:pt x="6240163" y="3200400"/>
                  </a:lnTo>
                  <a:lnTo>
                    <a:pt x="5696465" y="3398108"/>
                  </a:lnTo>
                  <a:lnTo>
                    <a:pt x="5671752" y="3447535"/>
                  </a:lnTo>
                  <a:lnTo>
                    <a:pt x="5634682" y="3496962"/>
                  </a:lnTo>
                  <a:lnTo>
                    <a:pt x="5634682" y="3509319"/>
                  </a:lnTo>
                  <a:lnTo>
                    <a:pt x="5548184" y="3521675"/>
                  </a:lnTo>
                  <a:lnTo>
                    <a:pt x="4930346" y="3496962"/>
                  </a:lnTo>
                  <a:lnTo>
                    <a:pt x="4880919" y="3484605"/>
                  </a:lnTo>
                  <a:lnTo>
                    <a:pt x="4794422" y="3385751"/>
                  </a:lnTo>
                  <a:lnTo>
                    <a:pt x="4707925" y="3361038"/>
                  </a:lnTo>
                  <a:lnTo>
                    <a:pt x="4584357" y="3150973"/>
                  </a:lnTo>
                  <a:lnTo>
                    <a:pt x="4139514" y="3113902"/>
                  </a:lnTo>
                  <a:lnTo>
                    <a:pt x="4028303" y="3138616"/>
                  </a:lnTo>
                  <a:lnTo>
                    <a:pt x="3731741" y="3262183"/>
                  </a:lnTo>
                  <a:lnTo>
                    <a:pt x="3620530" y="3373394"/>
                  </a:lnTo>
                  <a:lnTo>
                    <a:pt x="3534033" y="3385751"/>
                  </a:lnTo>
                  <a:lnTo>
                    <a:pt x="3150973" y="3398108"/>
                  </a:lnTo>
                  <a:lnTo>
                    <a:pt x="3015049" y="3348681"/>
                  </a:lnTo>
                  <a:lnTo>
                    <a:pt x="2829698" y="3274540"/>
                  </a:lnTo>
                  <a:lnTo>
                    <a:pt x="2496065" y="3188043"/>
                  </a:lnTo>
                  <a:lnTo>
                    <a:pt x="2075936" y="3138616"/>
                  </a:lnTo>
                  <a:lnTo>
                    <a:pt x="1124465" y="2916194"/>
                  </a:lnTo>
                  <a:lnTo>
                    <a:pt x="1062682" y="2891481"/>
                  </a:lnTo>
                  <a:lnTo>
                    <a:pt x="1050325" y="2854411"/>
                  </a:lnTo>
                  <a:lnTo>
                    <a:pt x="1025611" y="2792627"/>
                  </a:lnTo>
                  <a:lnTo>
                    <a:pt x="1013255" y="2520778"/>
                  </a:lnTo>
                  <a:lnTo>
                    <a:pt x="988541" y="2347783"/>
                  </a:lnTo>
                  <a:lnTo>
                    <a:pt x="889687" y="2236573"/>
                  </a:lnTo>
                  <a:lnTo>
                    <a:pt x="753763" y="2100648"/>
                  </a:lnTo>
                  <a:lnTo>
                    <a:pt x="580768" y="2100648"/>
                  </a:lnTo>
                  <a:lnTo>
                    <a:pt x="432487" y="2088292"/>
                  </a:lnTo>
                  <a:lnTo>
                    <a:pt x="358346" y="2088292"/>
                  </a:lnTo>
                  <a:lnTo>
                    <a:pt x="234779" y="2026508"/>
                  </a:lnTo>
                  <a:lnTo>
                    <a:pt x="197709" y="1952367"/>
                  </a:lnTo>
                  <a:lnTo>
                    <a:pt x="160638" y="1915297"/>
                  </a:lnTo>
                  <a:lnTo>
                    <a:pt x="148282" y="1729946"/>
                  </a:lnTo>
                  <a:lnTo>
                    <a:pt x="148282" y="1581665"/>
                  </a:lnTo>
                  <a:lnTo>
                    <a:pt x="111211" y="1507524"/>
                  </a:lnTo>
                  <a:lnTo>
                    <a:pt x="61784" y="1445740"/>
                  </a:lnTo>
                  <a:lnTo>
                    <a:pt x="24714" y="1359243"/>
                  </a:lnTo>
                  <a:lnTo>
                    <a:pt x="0" y="1235675"/>
                  </a:lnTo>
                  <a:lnTo>
                    <a:pt x="74141" y="1099751"/>
                  </a:lnTo>
                  <a:lnTo>
                    <a:pt x="98855" y="1025611"/>
                  </a:lnTo>
                  <a:lnTo>
                    <a:pt x="98855" y="988540"/>
                  </a:lnTo>
                  <a:lnTo>
                    <a:pt x="148282" y="951470"/>
                  </a:lnTo>
                  <a:lnTo>
                    <a:pt x="172995" y="902043"/>
                  </a:lnTo>
                  <a:lnTo>
                    <a:pt x="49427" y="753762"/>
                  </a:lnTo>
                  <a:lnTo>
                    <a:pt x="12357" y="729048"/>
                  </a:lnTo>
                  <a:lnTo>
                    <a:pt x="61784" y="321275"/>
                  </a:lnTo>
                  <a:lnTo>
                    <a:pt x="630195" y="358346"/>
                  </a:lnTo>
                  <a:lnTo>
                    <a:pt x="704336" y="321275"/>
                  </a:lnTo>
                  <a:lnTo>
                    <a:pt x="803190" y="259492"/>
                  </a:lnTo>
                  <a:lnTo>
                    <a:pt x="864973" y="234778"/>
                  </a:lnTo>
                  <a:lnTo>
                    <a:pt x="939114" y="234778"/>
                  </a:lnTo>
                  <a:lnTo>
                    <a:pt x="1235676" y="222421"/>
                  </a:lnTo>
                  <a:lnTo>
                    <a:pt x="1285103" y="259492"/>
                  </a:lnTo>
                  <a:lnTo>
                    <a:pt x="1297460" y="271848"/>
                  </a:lnTo>
                  <a:lnTo>
                    <a:pt x="1618736" y="284205"/>
                  </a:lnTo>
                  <a:lnTo>
                    <a:pt x="1692876" y="296562"/>
                  </a:lnTo>
                  <a:lnTo>
                    <a:pt x="1779373" y="308919"/>
                  </a:lnTo>
                  <a:lnTo>
                    <a:pt x="1816444" y="296562"/>
                  </a:lnTo>
                  <a:lnTo>
                    <a:pt x="1853514" y="296562"/>
                  </a:lnTo>
                  <a:lnTo>
                    <a:pt x="1853514" y="247135"/>
                  </a:lnTo>
                  <a:lnTo>
                    <a:pt x="1915298" y="210065"/>
                  </a:lnTo>
                  <a:lnTo>
                    <a:pt x="1915298" y="74140"/>
                  </a:lnTo>
                  <a:lnTo>
                    <a:pt x="1964725" y="49427"/>
                  </a:lnTo>
                  <a:lnTo>
                    <a:pt x="2014152" y="12356"/>
                  </a:lnTo>
                  <a:close/>
                </a:path>
              </a:pathLst>
            </a:custGeom>
          </p:spPr>
        </p:pic>
        <p:cxnSp>
          <p:nvCxnSpPr>
            <p:cNvPr id="30" name="直線コネクタ 29">
              <a:extLst>
                <a:ext uri="{FF2B5EF4-FFF2-40B4-BE49-F238E27FC236}">
                  <a16:creationId xmlns:a16="http://schemas.microsoft.com/office/drawing/2014/main" id="{3C079152-0919-63DD-AA85-303ABB7EE16C}"/>
                </a:ext>
              </a:extLst>
            </p:cNvPr>
            <p:cNvCxnSpPr>
              <a:cxnSpLocks/>
            </p:cNvCxnSpPr>
            <p:nvPr/>
          </p:nvCxnSpPr>
          <p:spPr>
            <a:xfrm flipV="1">
              <a:off x="8196547" y="4042605"/>
              <a:ext cx="0" cy="1960177"/>
            </a:xfrm>
            <a:prstGeom prst="line">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テキスト ボックス 72">
              <a:extLst>
                <a:ext uri="{FF2B5EF4-FFF2-40B4-BE49-F238E27FC236}">
                  <a16:creationId xmlns:a16="http://schemas.microsoft.com/office/drawing/2014/main" id="{E4C94F05-3E0B-9A75-DC1A-2132A0E8694C}"/>
                </a:ext>
              </a:extLst>
            </p:cNvPr>
            <p:cNvSpPr txBox="1"/>
            <p:nvPr/>
          </p:nvSpPr>
          <p:spPr>
            <a:xfrm>
              <a:off x="7961584" y="4952592"/>
              <a:ext cx="607682" cy="245740"/>
            </a:xfrm>
            <a:prstGeom prst="rect">
              <a:avLst/>
            </a:prstGeom>
            <a:solidFill>
              <a:schemeClr val="accent2">
                <a:lumMod val="40000"/>
                <a:lumOff val="60000"/>
              </a:schemeClr>
            </a:solidFill>
            <a:ln>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000" b="1" dirty="0"/>
                <a:t>距離</a:t>
              </a:r>
              <a:endParaRPr kumimoji="1" lang="en-US" altLang="ja-JP" sz="2000" b="1" dirty="0"/>
            </a:p>
          </p:txBody>
        </p:sp>
      </p:grpSp>
      <p:sp>
        <p:nvSpPr>
          <p:cNvPr id="32" name="楕円 31">
            <a:extLst>
              <a:ext uri="{FF2B5EF4-FFF2-40B4-BE49-F238E27FC236}">
                <a16:creationId xmlns:a16="http://schemas.microsoft.com/office/drawing/2014/main" id="{57CEA362-0216-D8D4-15E2-B5AB9E6E77EA}"/>
              </a:ext>
            </a:extLst>
          </p:cNvPr>
          <p:cNvSpPr/>
          <p:nvPr/>
        </p:nvSpPr>
        <p:spPr>
          <a:xfrm>
            <a:off x="10632504" y="3389559"/>
            <a:ext cx="236085" cy="2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4061BE9B-FAD1-84F2-9CCB-B0FC1749F061}"/>
              </a:ext>
            </a:extLst>
          </p:cNvPr>
          <p:cNvSpPr/>
          <p:nvPr/>
        </p:nvSpPr>
        <p:spPr>
          <a:xfrm>
            <a:off x="9734900" y="5909840"/>
            <a:ext cx="236085" cy="2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59EB1F80-A2AD-3E41-9198-679666C8B70C}"/>
              </a:ext>
            </a:extLst>
          </p:cNvPr>
          <p:cNvCxnSpPr>
            <a:cxnSpLocks/>
          </p:cNvCxnSpPr>
          <p:nvPr/>
        </p:nvCxnSpPr>
        <p:spPr>
          <a:xfrm>
            <a:off x="9519908" y="3481628"/>
            <a:ext cx="197669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97DB993-CB8C-F26E-2B81-289F5FFB18B2}"/>
              </a:ext>
            </a:extLst>
          </p:cNvPr>
          <p:cNvCxnSpPr>
            <a:cxnSpLocks/>
          </p:cNvCxnSpPr>
          <p:nvPr/>
        </p:nvCxnSpPr>
        <p:spPr>
          <a:xfrm>
            <a:off x="9481416" y="6001908"/>
            <a:ext cx="20151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5D5C0D4-0CE6-07DA-6581-C00F1EAA333F}"/>
              </a:ext>
            </a:extLst>
          </p:cNvPr>
          <p:cNvSpPr txBox="1"/>
          <p:nvPr/>
        </p:nvSpPr>
        <p:spPr>
          <a:xfrm>
            <a:off x="3901918" y="5460037"/>
            <a:ext cx="1113961" cy="461665"/>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測定物</a:t>
            </a:r>
            <a:endParaRPr kumimoji="1" lang="ja-JP" altLang="en-US" sz="2400" b="1" u="none" dirty="0"/>
          </a:p>
        </p:txBody>
      </p:sp>
      <p:cxnSp>
        <p:nvCxnSpPr>
          <p:cNvPr id="37" name="直線矢印コネクタ 36">
            <a:extLst>
              <a:ext uri="{FF2B5EF4-FFF2-40B4-BE49-F238E27FC236}">
                <a16:creationId xmlns:a16="http://schemas.microsoft.com/office/drawing/2014/main" id="{D19DB83D-1301-D32C-3F97-637A2F84D0B3}"/>
              </a:ext>
            </a:extLst>
          </p:cNvPr>
          <p:cNvCxnSpPr>
            <a:cxnSpLocks/>
          </p:cNvCxnSpPr>
          <p:nvPr/>
        </p:nvCxnSpPr>
        <p:spPr>
          <a:xfrm flipH="1">
            <a:off x="3652455" y="5603238"/>
            <a:ext cx="282024"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3043131F-3DD9-42CE-7090-04C0BD275E35}"/>
              </a:ext>
            </a:extLst>
          </p:cNvPr>
          <p:cNvGrpSpPr>
            <a:grpSpLocks noChangeAspect="1"/>
          </p:cNvGrpSpPr>
          <p:nvPr/>
        </p:nvGrpSpPr>
        <p:grpSpPr>
          <a:xfrm>
            <a:off x="717198" y="408294"/>
            <a:ext cx="9946860" cy="978061"/>
            <a:chOff x="0" y="384282"/>
            <a:chExt cx="5646421" cy="211273"/>
          </a:xfrm>
        </p:grpSpPr>
        <p:sp>
          <p:nvSpPr>
            <p:cNvPr id="39" name="ホームベース 27">
              <a:extLst>
                <a:ext uri="{FF2B5EF4-FFF2-40B4-BE49-F238E27FC236}">
                  <a16:creationId xmlns:a16="http://schemas.microsoft.com/office/drawing/2014/main" id="{90888C2D-28F4-7EAD-81B1-B53319E3820A}"/>
                </a:ext>
              </a:extLst>
            </p:cNvPr>
            <p:cNvSpPr/>
            <p:nvPr/>
          </p:nvSpPr>
          <p:spPr>
            <a:xfrm>
              <a:off x="1182775" y="384497"/>
              <a:ext cx="1109506" cy="183506"/>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40" name="ホームベース 28">
              <a:extLst>
                <a:ext uri="{FF2B5EF4-FFF2-40B4-BE49-F238E27FC236}">
                  <a16:creationId xmlns:a16="http://schemas.microsoft.com/office/drawing/2014/main" id="{FDF0BE7D-B7CF-C05F-FDBF-CDD3A91C252F}"/>
                </a:ext>
              </a:extLst>
            </p:cNvPr>
            <p:cNvSpPr/>
            <p:nvPr/>
          </p:nvSpPr>
          <p:spPr>
            <a:xfrm>
              <a:off x="0" y="384497"/>
              <a:ext cx="1151375" cy="193972"/>
            </a:xfrm>
            <a:prstGeom prst="homePlate">
              <a:avLst/>
            </a:prstGeom>
            <a:solidFill>
              <a:schemeClr val="bg1"/>
            </a:solidFill>
            <a:ln w="31750" cap="flat" cmpd="sng" algn="ctr">
              <a:solidFill>
                <a:schemeClr val="accent4"/>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41" name="正方形/長方形 40">
              <a:extLst>
                <a:ext uri="{FF2B5EF4-FFF2-40B4-BE49-F238E27FC236}">
                  <a16:creationId xmlns:a16="http://schemas.microsoft.com/office/drawing/2014/main" id="{AC77233D-9B1D-68B2-3ADF-3C73D1E1B358}"/>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42" name="ホームベース 30">
              <a:extLst>
                <a:ext uri="{FF2B5EF4-FFF2-40B4-BE49-F238E27FC236}">
                  <a16:creationId xmlns:a16="http://schemas.microsoft.com/office/drawing/2014/main" id="{B25D3D07-A174-8E47-A01C-EF8B94136811}"/>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43" name="ホームベース 31">
              <a:extLst>
                <a:ext uri="{FF2B5EF4-FFF2-40B4-BE49-F238E27FC236}">
                  <a16:creationId xmlns:a16="http://schemas.microsoft.com/office/drawing/2014/main" id="{24BB414E-F926-DED1-2886-8164AB1EB05E}"/>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grpSp>
        <p:nvGrpSpPr>
          <p:cNvPr id="44" name="グループ化 43">
            <a:extLst>
              <a:ext uri="{FF2B5EF4-FFF2-40B4-BE49-F238E27FC236}">
                <a16:creationId xmlns:a16="http://schemas.microsoft.com/office/drawing/2014/main" id="{5950902F-C0D9-7936-4DB0-F925CE8F475C}"/>
              </a:ext>
            </a:extLst>
          </p:cNvPr>
          <p:cNvGrpSpPr/>
          <p:nvPr/>
        </p:nvGrpSpPr>
        <p:grpSpPr>
          <a:xfrm>
            <a:off x="3678759" y="4174220"/>
            <a:ext cx="2208721" cy="694940"/>
            <a:chOff x="3192640" y="4412944"/>
            <a:chExt cx="2208721" cy="694940"/>
          </a:xfrm>
        </p:grpSpPr>
        <p:sp>
          <p:nvSpPr>
            <p:cNvPr id="45" name="楕円 44">
              <a:extLst>
                <a:ext uri="{FF2B5EF4-FFF2-40B4-BE49-F238E27FC236}">
                  <a16:creationId xmlns:a16="http://schemas.microsoft.com/office/drawing/2014/main" id="{6D104F5F-AE5D-5B31-8D40-37C6A8014E3B}"/>
                </a:ext>
              </a:extLst>
            </p:cNvPr>
            <p:cNvSpPr/>
            <p:nvPr/>
          </p:nvSpPr>
          <p:spPr>
            <a:xfrm>
              <a:off x="3192640" y="4412944"/>
              <a:ext cx="2208721" cy="6536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79953102-BEB7-ED6B-D29A-41CE79D2DC10}"/>
                </a:ext>
              </a:extLst>
            </p:cNvPr>
            <p:cNvSpPr/>
            <p:nvPr/>
          </p:nvSpPr>
          <p:spPr>
            <a:xfrm>
              <a:off x="3318482" y="4461553"/>
              <a:ext cx="2031325" cy="646331"/>
            </a:xfrm>
            <a:prstGeom prst="rect">
              <a:avLst/>
            </a:prstGeom>
            <a:noFill/>
          </p:spPr>
          <p:txBody>
            <a:bodyPr wrap="none" lIns="91440" tIns="45720" rIns="91440" bIns="45720">
              <a:spAutoFit/>
            </a:bodyPr>
            <a:lstStyle/>
            <a:p>
              <a:pPr algn="ctr"/>
              <a:r>
                <a:rPr lang="ja-JP" altLang="en-US" sz="3600" b="1" dirty="0">
                  <a:ln w="22225">
                    <a:noFill/>
                    <a:prstDash val="solid"/>
                  </a:ln>
                  <a:solidFill>
                    <a:schemeClr val="accent1">
                      <a:lumMod val="60000"/>
                      <a:lumOff val="40000"/>
                    </a:schemeClr>
                  </a:solidFill>
                </a:rPr>
                <a:t>干渉無し</a:t>
              </a:r>
              <a:endParaRPr lang="ja-JP" altLang="en-US" sz="3600" b="1" cap="none" spc="0" dirty="0">
                <a:ln w="22225">
                  <a:noFill/>
                  <a:prstDash val="solid"/>
                </a:ln>
                <a:solidFill>
                  <a:schemeClr val="accent1">
                    <a:lumMod val="60000"/>
                    <a:lumOff val="40000"/>
                  </a:schemeClr>
                </a:solidFill>
                <a:effectLst/>
              </a:endParaRPr>
            </a:p>
          </p:txBody>
        </p:sp>
      </p:grpSp>
      <p:pic>
        <p:nvPicPr>
          <p:cNvPr id="47" name="図 46">
            <a:extLst>
              <a:ext uri="{FF2B5EF4-FFF2-40B4-BE49-F238E27FC236}">
                <a16:creationId xmlns:a16="http://schemas.microsoft.com/office/drawing/2014/main" id="{C379472A-61A2-2F0A-04B4-68A047E71743}"/>
              </a:ext>
            </a:extLst>
          </p:cNvPr>
          <p:cNvPicPr>
            <a:picLocks noChangeAspect="1"/>
          </p:cNvPicPr>
          <p:nvPr/>
        </p:nvPicPr>
        <p:blipFill>
          <a:blip r:embed="rId10"/>
          <a:stretch>
            <a:fillRect/>
          </a:stretch>
        </p:blipFill>
        <p:spPr>
          <a:xfrm>
            <a:off x="88149" y="5085184"/>
            <a:ext cx="1393245" cy="1507982"/>
          </a:xfrm>
          <a:prstGeom prst="rect">
            <a:avLst/>
          </a:prstGeom>
        </p:spPr>
      </p:pic>
      <p:sp>
        <p:nvSpPr>
          <p:cNvPr id="48" name="テキスト ボックス 47">
            <a:extLst>
              <a:ext uri="{FF2B5EF4-FFF2-40B4-BE49-F238E27FC236}">
                <a16:creationId xmlns:a16="http://schemas.microsoft.com/office/drawing/2014/main" id="{9DDE77B6-66B4-3A65-3A5A-534552DD676B}"/>
              </a:ext>
            </a:extLst>
          </p:cNvPr>
          <p:cNvSpPr txBox="1"/>
          <p:nvPr/>
        </p:nvSpPr>
        <p:spPr>
          <a:xfrm rot="575906">
            <a:off x="1513080" y="2860050"/>
            <a:ext cx="492443" cy="3467057"/>
          </a:xfrm>
          <a:prstGeom prst="rect">
            <a:avLst/>
          </a:prstGeom>
          <a:noFill/>
        </p:spPr>
        <p:txBody>
          <a:bodyPr vert="eaVert" wrap="square" rtlCol="0">
            <a:spAutoFit/>
          </a:bodyPr>
          <a:lstStyle/>
          <a:p>
            <a:r>
              <a:rPr kumimoji="1" lang="ja-JP" altLang="en-US" sz="2000" dirty="0">
                <a:latin typeface="+mn-ea"/>
              </a:rPr>
              <a:t>測定子と測定物・平行ヨシ！</a:t>
            </a:r>
          </a:p>
        </p:txBody>
      </p:sp>
    </p:spTree>
    <p:custDataLst>
      <p:tags r:id="rId1"/>
    </p:custDataLst>
    <p:extLst>
      <p:ext uri="{BB962C8B-B14F-4D97-AF65-F5344CB8AC3E}">
        <p14:creationId xmlns:p14="http://schemas.microsoft.com/office/powerpoint/2010/main" val="2647461280"/>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0.00039 0.00116 C 0.00039 0.03657 0.00065 0.07176 0.00078 0.10741 C 0.00065 0.07176 0.00039 0.03657 0.00039 0.00116 Z " pathEditMode="relative" rAng="0" ptsTypes="AAA">
                                      <p:cBhvr>
                                        <p:cTn id="10" dur="3000" fill="hold"/>
                                        <p:tgtEl>
                                          <p:spTgt spid="17"/>
                                        </p:tgtEl>
                                        <p:attrNameLst>
                                          <p:attrName>ppt_x</p:attrName>
                                          <p:attrName>ppt_y</p:attrName>
                                        </p:attrNameLst>
                                      </p:cBhvr>
                                      <p:rCtr x="13" y="5301"/>
                                    </p:animMotion>
                                  </p:childTnLst>
                                </p:cTn>
                              </p:par>
                            </p:childTnLst>
                          </p:cTn>
                        </p:par>
                        <p:par>
                          <p:cTn id="11" fill="hold">
                            <p:stCondLst>
                              <p:cond delay="4000"/>
                            </p:stCondLst>
                            <p:childTnLst>
                              <p:par>
                                <p:cTn id="12" presetID="42" presetClass="entr" presetSubtype="0"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2" presetClass="entr" presetSubtype="4" fill="hold" grpId="0" nodeType="afterEffect">
                                  <p:stCondLst>
                                    <p:cond delay="20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1000" tmFilter="0, 0; .2, .5; .8, .5; 1, 0"/>
                                        <p:tgtEl>
                                          <p:spTgt spid="25"/>
                                        </p:tgtEl>
                                      </p:cBhvr>
                                    </p:animEffect>
                                    <p:animScale>
                                      <p:cBhvr>
                                        <p:cTn id="26"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10362"/>
            <a:ext cx="2376264" cy="521803"/>
          </a:xfrm>
        </p:spPr>
        <p:txBody>
          <a:bodyPr>
            <a:noAutofit/>
          </a:bodyPr>
          <a:lstStyle/>
          <a:p>
            <a:pPr algn="l"/>
            <a:r>
              <a:rPr kumimoji="1" lang="en-US" altLang="ja-JP" sz="2400" u="sng" dirty="0"/>
              <a:t>14.</a:t>
            </a:r>
            <a:r>
              <a:rPr kumimoji="1" lang="ja-JP" altLang="en-US" sz="2400" u="sng" dirty="0"/>
              <a:t>作業内容③</a:t>
            </a:r>
          </a:p>
        </p:txBody>
      </p:sp>
      <p:grpSp>
        <p:nvGrpSpPr>
          <p:cNvPr id="2" name="グループ化 1">
            <a:extLst>
              <a:ext uri="{FF2B5EF4-FFF2-40B4-BE49-F238E27FC236}">
                <a16:creationId xmlns:a16="http://schemas.microsoft.com/office/drawing/2014/main" id="{4D38AE3B-B356-6684-74D3-B5EEB8F4C980}"/>
              </a:ext>
            </a:extLst>
          </p:cNvPr>
          <p:cNvGrpSpPr>
            <a:grpSpLocks noChangeAspect="1"/>
          </p:cNvGrpSpPr>
          <p:nvPr/>
        </p:nvGrpSpPr>
        <p:grpSpPr>
          <a:xfrm rot="21431422">
            <a:off x="2205520" y="3039090"/>
            <a:ext cx="1793395" cy="3343206"/>
            <a:chOff x="12336545" y="3664096"/>
            <a:chExt cx="1146706" cy="2137665"/>
          </a:xfrm>
        </p:grpSpPr>
        <p:pic>
          <p:nvPicPr>
            <p:cNvPr id="4" name="図 3" descr="古い, 座る が含まれている画像&#10;&#10;自動的に生成された説明">
              <a:extLst>
                <a:ext uri="{FF2B5EF4-FFF2-40B4-BE49-F238E27FC236}">
                  <a16:creationId xmlns:a16="http://schemas.microsoft.com/office/drawing/2014/main" id="{08A2F5AB-2BA8-29DB-24C4-C847CC8954C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8747" t="32626" r="19046" b="16022"/>
            <a:stretch>
              <a:fillRect/>
            </a:stretch>
          </p:blipFill>
          <p:spPr>
            <a:xfrm rot="5400000">
              <a:off x="11841065" y="4159576"/>
              <a:ext cx="2137665" cy="1146706"/>
            </a:xfrm>
            <a:custGeom>
              <a:avLst/>
              <a:gdLst>
                <a:gd name="connsiteX0" fmla="*/ 2174790 w 6339017"/>
                <a:gd name="connsiteY0" fmla="*/ 0 h 3521675"/>
                <a:gd name="connsiteX1" fmla="*/ 2224217 w 6339017"/>
                <a:gd name="connsiteY1" fmla="*/ 0 h 3521675"/>
                <a:gd name="connsiteX2" fmla="*/ 2261287 w 6339017"/>
                <a:gd name="connsiteY2" fmla="*/ 37070 h 3521675"/>
                <a:gd name="connsiteX3" fmla="*/ 2953265 w 6339017"/>
                <a:gd name="connsiteY3" fmla="*/ 86497 h 3521675"/>
                <a:gd name="connsiteX4" fmla="*/ 2940909 w 6339017"/>
                <a:gd name="connsiteY4" fmla="*/ 37070 h 3521675"/>
                <a:gd name="connsiteX5" fmla="*/ 2990336 w 6339017"/>
                <a:gd name="connsiteY5" fmla="*/ 37070 h 3521675"/>
                <a:gd name="connsiteX6" fmla="*/ 3781168 w 6339017"/>
                <a:gd name="connsiteY6" fmla="*/ 37070 h 3521675"/>
                <a:gd name="connsiteX7" fmla="*/ 3842952 w 6339017"/>
                <a:gd name="connsiteY7" fmla="*/ 49427 h 3521675"/>
                <a:gd name="connsiteX8" fmla="*/ 3880022 w 6339017"/>
                <a:gd name="connsiteY8" fmla="*/ 74140 h 3521675"/>
                <a:gd name="connsiteX9" fmla="*/ 4547287 w 6339017"/>
                <a:gd name="connsiteY9" fmla="*/ 86497 h 3521675"/>
                <a:gd name="connsiteX10" fmla="*/ 4596714 w 6339017"/>
                <a:gd name="connsiteY10" fmla="*/ 86497 h 3521675"/>
                <a:gd name="connsiteX11" fmla="*/ 4658498 w 6339017"/>
                <a:gd name="connsiteY11" fmla="*/ 61783 h 3521675"/>
                <a:gd name="connsiteX12" fmla="*/ 4732638 w 6339017"/>
                <a:gd name="connsiteY12" fmla="*/ 61783 h 3521675"/>
                <a:gd name="connsiteX13" fmla="*/ 4930346 w 6339017"/>
                <a:gd name="connsiteY13" fmla="*/ 49427 h 3521675"/>
                <a:gd name="connsiteX14" fmla="*/ 5115698 w 6339017"/>
                <a:gd name="connsiteY14" fmla="*/ 74140 h 3521675"/>
                <a:gd name="connsiteX15" fmla="*/ 5424617 w 6339017"/>
                <a:gd name="connsiteY15" fmla="*/ 98854 h 3521675"/>
                <a:gd name="connsiteX16" fmla="*/ 5461687 w 6339017"/>
                <a:gd name="connsiteY16" fmla="*/ 98854 h 3521675"/>
                <a:gd name="connsiteX17" fmla="*/ 5474044 w 6339017"/>
                <a:gd name="connsiteY17" fmla="*/ 111211 h 3521675"/>
                <a:gd name="connsiteX18" fmla="*/ 5548184 w 6339017"/>
                <a:gd name="connsiteY18" fmla="*/ 135924 h 3521675"/>
                <a:gd name="connsiteX19" fmla="*/ 5881817 w 6339017"/>
                <a:gd name="connsiteY19" fmla="*/ 135924 h 3521675"/>
                <a:gd name="connsiteX20" fmla="*/ 6054811 w 6339017"/>
                <a:gd name="connsiteY20" fmla="*/ 247135 h 3521675"/>
                <a:gd name="connsiteX21" fmla="*/ 6079525 w 6339017"/>
                <a:gd name="connsiteY21" fmla="*/ 753762 h 3521675"/>
                <a:gd name="connsiteX22" fmla="*/ 6203092 w 6339017"/>
                <a:gd name="connsiteY22" fmla="*/ 729048 h 3521675"/>
                <a:gd name="connsiteX23" fmla="*/ 6215449 w 6339017"/>
                <a:gd name="connsiteY23" fmla="*/ 790832 h 3521675"/>
                <a:gd name="connsiteX24" fmla="*/ 6203092 w 6339017"/>
                <a:gd name="connsiteY24" fmla="*/ 827902 h 3521675"/>
                <a:gd name="connsiteX25" fmla="*/ 6240163 w 6339017"/>
                <a:gd name="connsiteY25" fmla="*/ 988540 h 3521675"/>
                <a:gd name="connsiteX26" fmla="*/ 6203092 w 6339017"/>
                <a:gd name="connsiteY26" fmla="*/ 1025611 h 3521675"/>
                <a:gd name="connsiteX27" fmla="*/ 6215449 w 6339017"/>
                <a:gd name="connsiteY27" fmla="*/ 1124465 h 3521675"/>
                <a:gd name="connsiteX28" fmla="*/ 6227806 w 6339017"/>
                <a:gd name="connsiteY28" fmla="*/ 1248032 h 3521675"/>
                <a:gd name="connsiteX29" fmla="*/ 6128952 w 6339017"/>
                <a:gd name="connsiteY29" fmla="*/ 1433383 h 3521675"/>
                <a:gd name="connsiteX30" fmla="*/ 6116595 w 6339017"/>
                <a:gd name="connsiteY30" fmla="*/ 1495167 h 3521675"/>
                <a:gd name="connsiteX31" fmla="*/ 6153665 w 6339017"/>
                <a:gd name="connsiteY31" fmla="*/ 2471351 h 3521675"/>
                <a:gd name="connsiteX32" fmla="*/ 6166022 w 6339017"/>
                <a:gd name="connsiteY32" fmla="*/ 2570205 h 3521675"/>
                <a:gd name="connsiteX33" fmla="*/ 6067168 w 6339017"/>
                <a:gd name="connsiteY33" fmla="*/ 2656702 h 3521675"/>
                <a:gd name="connsiteX34" fmla="*/ 6227806 w 6339017"/>
                <a:gd name="connsiteY34" fmla="*/ 2755556 h 3521675"/>
                <a:gd name="connsiteX35" fmla="*/ 6314303 w 6339017"/>
                <a:gd name="connsiteY35" fmla="*/ 2928551 h 3521675"/>
                <a:gd name="connsiteX36" fmla="*/ 6339017 w 6339017"/>
                <a:gd name="connsiteY36" fmla="*/ 3076832 h 3521675"/>
                <a:gd name="connsiteX37" fmla="*/ 6289590 w 6339017"/>
                <a:gd name="connsiteY37" fmla="*/ 3138616 h 3521675"/>
                <a:gd name="connsiteX38" fmla="*/ 6240163 w 6339017"/>
                <a:gd name="connsiteY38" fmla="*/ 3200400 h 3521675"/>
                <a:gd name="connsiteX39" fmla="*/ 5696465 w 6339017"/>
                <a:gd name="connsiteY39" fmla="*/ 3398108 h 3521675"/>
                <a:gd name="connsiteX40" fmla="*/ 5671752 w 6339017"/>
                <a:gd name="connsiteY40" fmla="*/ 3447535 h 3521675"/>
                <a:gd name="connsiteX41" fmla="*/ 5634682 w 6339017"/>
                <a:gd name="connsiteY41" fmla="*/ 3496962 h 3521675"/>
                <a:gd name="connsiteX42" fmla="*/ 5634682 w 6339017"/>
                <a:gd name="connsiteY42" fmla="*/ 3509319 h 3521675"/>
                <a:gd name="connsiteX43" fmla="*/ 5548184 w 6339017"/>
                <a:gd name="connsiteY43" fmla="*/ 3521675 h 3521675"/>
                <a:gd name="connsiteX44" fmla="*/ 4930346 w 6339017"/>
                <a:gd name="connsiteY44" fmla="*/ 3496962 h 3521675"/>
                <a:gd name="connsiteX45" fmla="*/ 4880919 w 6339017"/>
                <a:gd name="connsiteY45" fmla="*/ 3484605 h 3521675"/>
                <a:gd name="connsiteX46" fmla="*/ 4794422 w 6339017"/>
                <a:gd name="connsiteY46" fmla="*/ 3385751 h 3521675"/>
                <a:gd name="connsiteX47" fmla="*/ 4707925 w 6339017"/>
                <a:gd name="connsiteY47" fmla="*/ 3361038 h 3521675"/>
                <a:gd name="connsiteX48" fmla="*/ 4584357 w 6339017"/>
                <a:gd name="connsiteY48" fmla="*/ 3150973 h 3521675"/>
                <a:gd name="connsiteX49" fmla="*/ 4139514 w 6339017"/>
                <a:gd name="connsiteY49" fmla="*/ 3113902 h 3521675"/>
                <a:gd name="connsiteX50" fmla="*/ 4028303 w 6339017"/>
                <a:gd name="connsiteY50" fmla="*/ 3138616 h 3521675"/>
                <a:gd name="connsiteX51" fmla="*/ 3731741 w 6339017"/>
                <a:gd name="connsiteY51" fmla="*/ 3262183 h 3521675"/>
                <a:gd name="connsiteX52" fmla="*/ 3620530 w 6339017"/>
                <a:gd name="connsiteY52" fmla="*/ 3373394 h 3521675"/>
                <a:gd name="connsiteX53" fmla="*/ 3534033 w 6339017"/>
                <a:gd name="connsiteY53" fmla="*/ 3385751 h 3521675"/>
                <a:gd name="connsiteX54" fmla="*/ 3150973 w 6339017"/>
                <a:gd name="connsiteY54" fmla="*/ 3398108 h 3521675"/>
                <a:gd name="connsiteX55" fmla="*/ 3015049 w 6339017"/>
                <a:gd name="connsiteY55" fmla="*/ 3348681 h 3521675"/>
                <a:gd name="connsiteX56" fmla="*/ 2829698 w 6339017"/>
                <a:gd name="connsiteY56" fmla="*/ 3274540 h 3521675"/>
                <a:gd name="connsiteX57" fmla="*/ 2496065 w 6339017"/>
                <a:gd name="connsiteY57" fmla="*/ 3188043 h 3521675"/>
                <a:gd name="connsiteX58" fmla="*/ 2075936 w 6339017"/>
                <a:gd name="connsiteY58" fmla="*/ 3138616 h 3521675"/>
                <a:gd name="connsiteX59" fmla="*/ 1124465 w 6339017"/>
                <a:gd name="connsiteY59" fmla="*/ 2916194 h 3521675"/>
                <a:gd name="connsiteX60" fmla="*/ 1062682 w 6339017"/>
                <a:gd name="connsiteY60" fmla="*/ 2891481 h 3521675"/>
                <a:gd name="connsiteX61" fmla="*/ 1050325 w 6339017"/>
                <a:gd name="connsiteY61" fmla="*/ 2854411 h 3521675"/>
                <a:gd name="connsiteX62" fmla="*/ 1025611 w 6339017"/>
                <a:gd name="connsiteY62" fmla="*/ 2792627 h 3521675"/>
                <a:gd name="connsiteX63" fmla="*/ 1013255 w 6339017"/>
                <a:gd name="connsiteY63" fmla="*/ 2520778 h 3521675"/>
                <a:gd name="connsiteX64" fmla="*/ 988541 w 6339017"/>
                <a:gd name="connsiteY64" fmla="*/ 2347783 h 3521675"/>
                <a:gd name="connsiteX65" fmla="*/ 889687 w 6339017"/>
                <a:gd name="connsiteY65" fmla="*/ 2236573 h 3521675"/>
                <a:gd name="connsiteX66" fmla="*/ 753763 w 6339017"/>
                <a:gd name="connsiteY66" fmla="*/ 2100648 h 3521675"/>
                <a:gd name="connsiteX67" fmla="*/ 580768 w 6339017"/>
                <a:gd name="connsiteY67" fmla="*/ 2100648 h 3521675"/>
                <a:gd name="connsiteX68" fmla="*/ 432487 w 6339017"/>
                <a:gd name="connsiteY68" fmla="*/ 2088292 h 3521675"/>
                <a:gd name="connsiteX69" fmla="*/ 358346 w 6339017"/>
                <a:gd name="connsiteY69" fmla="*/ 2088292 h 3521675"/>
                <a:gd name="connsiteX70" fmla="*/ 234779 w 6339017"/>
                <a:gd name="connsiteY70" fmla="*/ 2026508 h 3521675"/>
                <a:gd name="connsiteX71" fmla="*/ 197709 w 6339017"/>
                <a:gd name="connsiteY71" fmla="*/ 1952367 h 3521675"/>
                <a:gd name="connsiteX72" fmla="*/ 160638 w 6339017"/>
                <a:gd name="connsiteY72" fmla="*/ 1915297 h 3521675"/>
                <a:gd name="connsiteX73" fmla="*/ 148282 w 6339017"/>
                <a:gd name="connsiteY73" fmla="*/ 1729946 h 3521675"/>
                <a:gd name="connsiteX74" fmla="*/ 148282 w 6339017"/>
                <a:gd name="connsiteY74" fmla="*/ 1581665 h 3521675"/>
                <a:gd name="connsiteX75" fmla="*/ 111211 w 6339017"/>
                <a:gd name="connsiteY75" fmla="*/ 1507524 h 3521675"/>
                <a:gd name="connsiteX76" fmla="*/ 61784 w 6339017"/>
                <a:gd name="connsiteY76" fmla="*/ 1445740 h 3521675"/>
                <a:gd name="connsiteX77" fmla="*/ 24714 w 6339017"/>
                <a:gd name="connsiteY77" fmla="*/ 1359243 h 3521675"/>
                <a:gd name="connsiteX78" fmla="*/ 0 w 6339017"/>
                <a:gd name="connsiteY78" fmla="*/ 1235675 h 3521675"/>
                <a:gd name="connsiteX79" fmla="*/ 74141 w 6339017"/>
                <a:gd name="connsiteY79" fmla="*/ 1099751 h 3521675"/>
                <a:gd name="connsiteX80" fmla="*/ 98855 w 6339017"/>
                <a:gd name="connsiteY80" fmla="*/ 1025611 h 3521675"/>
                <a:gd name="connsiteX81" fmla="*/ 98855 w 6339017"/>
                <a:gd name="connsiteY81" fmla="*/ 988540 h 3521675"/>
                <a:gd name="connsiteX82" fmla="*/ 148282 w 6339017"/>
                <a:gd name="connsiteY82" fmla="*/ 951470 h 3521675"/>
                <a:gd name="connsiteX83" fmla="*/ 172995 w 6339017"/>
                <a:gd name="connsiteY83" fmla="*/ 902043 h 3521675"/>
                <a:gd name="connsiteX84" fmla="*/ 49427 w 6339017"/>
                <a:gd name="connsiteY84" fmla="*/ 753762 h 3521675"/>
                <a:gd name="connsiteX85" fmla="*/ 12357 w 6339017"/>
                <a:gd name="connsiteY85" fmla="*/ 729048 h 3521675"/>
                <a:gd name="connsiteX86" fmla="*/ 61784 w 6339017"/>
                <a:gd name="connsiteY86" fmla="*/ 321275 h 3521675"/>
                <a:gd name="connsiteX87" fmla="*/ 630195 w 6339017"/>
                <a:gd name="connsiteY87" fmla="*/ 358346 h 3521675"/>
                <a:gd name="connsiteX88" fmla="*/ 704336 w 6339017"/>
                <a:gd name="connsiteY88" fmla="*/ 321275 h 3521675"/>
                <a:gd name="connsiteX89" fmla="*/ 803190 w 6339017"/>
                <a:gd name="connsiteY89" fmla="*/ 259492 h 3521675"/>
                <a:gd name="connsiteX90" fmla="*/ 864973 w 6339017"/>
                <a:gd name="connsiteY90" fmla="*/ 234778 h 3521675"/>
                <a:gd name="connsiteX91" fmla="*/ 939114 w 6339017"/>
                <a:gd name="connsiteY91" fmla="*/ 234778 h 3521675"/>
                <a:gd name="connsiteX92" fmla="*/ 1235676 w 6339017"/>
                <a:gd name="connsiteY92" fmla="*/ 222421 h 3521675"/>
                <a:gd name="connsiteX93" fmla="*/ 1285103 w 6339017"/>
                <a:gd name="connsiteY93" fmla="*/ 259492 h 3521675"/>
                <a:gd name="connsiteX94" fmla="*/ 1297460 w 6339017"/>
                <a:gd name="connsiteY94" fmla="*/ 271848 h 3521675"/>
                <a:gd name="connsiteX95" fmla="*/ 1618736 w 6339017"/>
                <a:gd name="connsiteY95" fmla="*/ 284205 h 3521675"/>
                <a:gd name="connsiteX96" fmla="*/ 1692876 w 6339017"/>
                <a:gd name="connsiteY96" fmla="*/ 296562 h 3521675"/>
                <a:gd name="connsiteX97" fmla="*/ 1779373 w 6339017"/>
                <a:gd name="connsiteY97" fmla="*/ 308919 h 3521675"/>
                <a:gd name="connsiteX98" fmla="*/ 1816444 w 6339017"/>
                <a:gd name="connsiteY98" fmla="*/ 296562 h 3521675"/>
                <a:gd name="connsiteX99" fmla="*/ 1853514 w 6339017"/>
                <a:gd name="connsiteY99" fmla="*/ 296562 h 3521675"/>
                <a:gd name="connsiteX100" fmla="*/ 1853514 w 6339017"/>
                <a:gd name="connsiteY100" fmla="*/ 247135 h 3521675"/>
                <a:gd name="connsiteX101" fmla="*/ 1915298 w 6339017"/>
                <a:gd name="connsiteY101" fmla="*/ 210065 h 3521675"/>
                <a:gd name="connsiteX102" fmla="*/ 1915298 w 6339017"/>
                <a:gd name="connsiteY102" fmla="*/ 74140 h 3521675"/>
                <a:gd name="connsiteX103" fmla="*/ 1964725 w 6339017"/>
                <a:gd name="connsiteY103" fmla="*/ 49427 h 3521675"/>
                <a:gd name="connsiteX104" fmla="*/ 2014152 w 6339017"/>
                <a:gd name="connsiteY104" fmla="*/ 12356 h 35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339017" h="3521675">
                  <a:moveTo>
                    <a:pt x="2174790" y="0"/>
                  </a:moveTo>
                  <a:lnTo>
                    <a:pt x="2224217" y="0"/>
                  </a:lnTo>
                  <a:lnTo>
                    <a:pt x="2261287" y="37070"/>
                  </a:lnTo>
                  <a:lnTo>
                    <a:pt x="2953265" y="86497"/>
                  </a:lnTo>
                  <a:lnTo>
                    <a:pt x="2940909" y="37070"/>
                  </a:lnTo>
                  <a:lnTo>
                    <a:pt x="2990336" y="37070"/>
                  </a:lnTo>
                  <a:lnTo>
                    <a:pt x="3781168" y="37070"/>
                  </a:lnTo>
                  <a:lnTo>
                    <a:pt x="3842952" y="49427"/>
                  </a:lnTo>
                  <a:lnTo>
                    <a:pt x="3880022" y="74140"/>
                  </a:lnTo>
                  <a:lnTo>
                    <a:pt x="4547287" y="86497"/>
                  </a:lnTo>
                  <a:lnTo>
                    <a:pt x="4596714" y="86497"/>
                  </a:lnTo>
                  <a:lnTo>
                    <a:pt x="4658498" y="61783"/>
                  </a:lnTo>
                  <a:lnTo>
                    <a:pt x="4732638" y="61783"/>
                  </a:lnTo>
                  <a:lnTo>
                    <a:pt x="4930346" y="49427"/>
                  </a:lnTo>
                  <a:lnTo>
                    <a:pt x="5115698" y="74140"/>
                  </a:lnTo>
                  <a:lnTo>
                    <a:pt x="5424617" y="98854"/>
                  </a:lnTo>
                  <a:lnTo>
                    <a:pt x="5461687" y="98854"/>
                  </a:lnTo>
                  <a:lnTo>
                    <a:pt x="5474044" y="111211"/>
                  </a:lnTo>
                  <a:lnTo>
                    <a:pt x="5548184" y="135924"/>
                  </a:lnTo>
                  <a:lnTo>
                    <a:pt x="5881817" y="135924"/>
                  </a:lnTo>
                  <a:lnTo>
                    <a:pt x="6054811" y="247135"/>
                  </a:lnTo>
                  <a:lnTo>
                    <a:pt x="6079525" y="753762"/>
                  </a:lnTo>
                  <a:lnTo>
                    <a:pt x="6203092" y="729048"/>
                  </a:lnTo>
                  <a:lnTo>
                    <a:pt x="6215449" y="790832"/>
                  </a:lnTo>
                  <a:lnTo>
                    <a:pt x="6203092" y="827902"/>
                  </a:lnTo>
                  <a:lnTo>
                    <a:pt x="6240163" y="988540"/>
                  </a:lnTo>
                  <a:lnTo>
                    <a:pt x="6203092" y="1025611"/>
                  </a:lnTo>
                  <a:lnTo>
                    <a:pt x="6215449" y="1124465"/>
                  </a:lnTo>
                  <a:lnTo>
                    <a:pt x="6227806" y="1248032"/>
                  </a:lnTo>
                  <a:lnTo>
                    <a:pt x="6128952" y="1433383"/>
                  </a:lnTo>
                  <a:lnTo>
                    <a:pt x="6116595" y="1495167"/>
                  </a:lnTo>
                  <a:lnTo>
                    <a:pt x="6153665" y="2471351"/>
                  </a:lnTo>
                  <a:lnTo>
                    <a:pt x="6166022" y="2570205"/>
                  </a:lnTo>
                  <a:lnTo>
                    <a:pt x="6067168" y="2656702"/>
                  </a:lnTo>
                  <a:lnTo>
                    <a:pt x="6227806" y="2755556"/>
                  </a:lnTo>
                  <a:lnTo>
                    <a:pt x="6314303" y="2928551"/>
                  </a:lnTo>
                  <a:lnTo>
                    <a:pt x="6339017" y="3076832"/>
                  </a:lnTo>
                  <a:lnTo>
                    <a:pt x="6289590" y="3138616"/>
                  </a:lnTo>
                  <a:lnTo>
                    <a:pt x="6240163" y="3200400"/>
                  </a:lnTo>
                  <a:lnTo>
                    <a:pt x="5696465" y="3398108"/>
                  </a:lnTo>
                  <a:lnTo>
                    <a:pt x="5671752" y="3447535"/>
                  </a:lnTo>
                  <a:lnTo>
                    <a:pt x="5634682" y="3496962"/>
                  </a:lnTo>
                  <a:lnTo>
                    <a:pt x="5634682" y="3509319"/>
                  </a:lnTo>
                  <a:lnTo>
                    <a:pt x="5548184" y="3521675"/>
                  </a:lnTo>
                  <a:lnTo>
                    <a:pt x="4930346" y="3496962"/>
                  </a:lnTo>
                  <a:lnTo>
                    <a:pt x="4880919" y="3484605"/>
                  </a:lnTo>
                  <a:lnTo>
                    <a:pt x="4794422" y="3385751"/>
                  </a:lnTo>
                  <a:lnTo>
                    <a:pt x="4707925" y="3361038"/>
                  </a:lnTo>
                  <a:lnTo>
                    <a:pt x="4584357" y="3150973"/>
                  </a:lnTo>
                  <a:lnTo>
                    <a:pt x="4139514" y="3113902"/>
                  </a:lnTo>
                  <a:lnTo>
                    <a:pt x="4028303" y="3138616"/>
                  </a:lnTo>
                  <a:lnTo>
                    <a:pt x="3731741" y="3262183"/>
                  </a:lnTo>
                  <a:lnTo>
                    <a:pt x="3620530" y="3373394"/>
                  </a:lnTo>
                  <a:lnTo>
                    <a:pt x="3534033" y="3385751"/>
                  </a:lnTo>
                  <a:lnTo>
                    <a:pt x="3150973" y="3398108"/>
                  </a:lnTo>
                  <a:lnTo>
                    <a:pt x="3015049" y="3348681"/>
                  </a:lnTo>
                  <a:lnTo>
                    <a:pt x="2829698" y="3274540"/>
                  </a:lnTo>
                  <a:lnTo>
                    <a:pt x="2496065" y="3188043"/>
                  </a:lnTo>
                  <a:lnTo>
                    <a:pt x="2075936" y="3138616"/>
                  </a:lnTo>
                  <a:lnTo>
                    <a:pt x="1124465" y="2916194"/>
                  </a:lnTo>
                  <a:lnTo>
                    <a:pt x="1062682" y="2891481"/>
                  </a:lnTo>
                  <a:lnTo>
                    <a:pt x="1050325" y="2854411"/>
                  </a:lnTo>
                  <a:lnTo>
                    <a:pt x="1025611" y="2792627"/>
                  </a:lnTo>
                  <a:lnTo>
                    <a:pt x="1013255" y="2520778"/>
                  </a:lnTo>
                  <a:lnTo>
                    <a:pt x="988541" y="2347783"/>
                  </a:lnTo>
                  <a:lnTo>
                    <a:pt x="889687" y="2236573"/>
                  </a:lnTo>
                  <a:lnTo>
                    <a:pt x="753763" y="2100648"/>
                  </a:lnTo>
                  <a:lnTo>
                    <a:pt x="580768" y="2100648"/>
                  </a:lnTo>
                  <a:lnTo>
                    <a:pt x="432487" y="2088292"/>
                  </a:lnTo>
                  <a:lnTo>
                    <a:pt x="358346" y="2088292"/>
                  </a:lnTo>
                  <a:lnTo>
                    <a:pt x="234779" y="2026508"/>
                  </a:lnTo>
                  <a:lnTo>
                    <a:pt x="197709" y="1952367"/>
                  </a:lnTo>
                  <a:lnTo>
                    <a:pt x="160638" y="1915297"/>
                  </a:lnTo>
                  <a:lnTo>
                    <a:pt x="148282" y="1729946"/>
                  </a:lnTo>
                  <a:lnTo>
                    <a:pt x="148282" y="1581665"/>
                  </a:lnTo>
                  <a:lnTo>
                    <a:pt x="111211" y="1507524"/>
                  </a:lnTo>
                  <a:lnTo>
                    <a:pt x="61784" y="1445740"/>
                  </a:lnTo>
                  <a:lnTo>
                    <a:pt x="24714" y="1359243"/>
                  </a:lnTo>
                  <a:lnTo>
                    <a:pt x="0" y="1235675"/>
                  </a:lnTo>
                  <a:lnTo>
                    <a:pt x="74141" y="1099751"/>
                  </a:lnTo>
                  <a:lnTo>
                    <a:pt x="98855" y="1025611"/>
                  </a:lnTo>
                  <a:lnTo>
                    <a:pt x="98855" y="988540"/>
                  </a:lnTo>
                  <a:lnTo>
                    <a:pt x="148282" y="951470"/>
                  </a:lnTo>
                  <a:lnTo>
                    <a:pt x="172995" y="902043"/>
                  </a:lnTo>
                  <a:lnTo>
                    <a:pt x="49427" y="753762"/>
                  </a:lnTo>
                  <a:lnTo>
                    <a:pt x="12357" y="729048"/>
                  </a:lnTo>
                  <a:lnTo>
                    <a:pt x="61784" y="321275"/>
                  </a:lnTo>
                  <a:lnTo>
                    <a:pt x="630195" y="358346"/>
                  </a:lnTo>
                  <a:lnTo>
                    <a:pt x="704336" y="321275"/>
                  </a:lnTo>
                  <a:lnTo>
                    <a:pt x="803190" y="259492"/>
                  </a:lnTo>
                  <a:lnTo>
                    <a:pt x="864973" y="234778"/>
                  </a:lnTo>
                  <a:lnTo>
                    <a:pt x="939114" y="234778"/>
                  </a:lnTo>
                  <a:lnTo>
                    <a:pt x="1235676" y="222421"/>
                  </a:lnTo>
                  <a:lnTo>
                    <a:pt x="1285103" y="259492"/>
                  </a:lnTo>
                  <a:lnTo>
                    <a:pt x="1297460" y="271848"/>
                  </a:lnTo>
                  <a:lnTo>
                    <a:pt x="1618736" y="284205"/>
                  </a:lnTo>
                  <a:lnTo>
                    <a:pt x="1692876" y="296562"/>
                  </a:lnTo>
                  <a:lnTo>
                    <a:pt x="1779373" y="308919"/>
                  </a:lnTo>
                  <a:lnTo>
                    <a:pt x="1816444" y="296562"/>
                  </a:lnTo>
                  <a:lnTo>
                    <a:pt x="1853514" y="296562"/>
                  </a:lnTo>
                  <a:lnTo>
                    <a:pt x="1853514" y="247135"/>
                  </a:lnTo>
                  <a:lnTo>
                    <a:pt x="1915298" y="210065"/>
                  </a:lnTo>
                  <a:lnTo>
                    <a:pt x="1915298" y="74140"/>
                  </a:lnTo>
                  <a:lnTo>
                    <a:pt x="1964725" y="49427"/>
                  </a:lnTo>
                  <a:lnTo>
                    <a:pt x="2014152" y="12356"/>
                  </a:lnTo>
                  <a:close/>
                </a:path>
              </a:pathLst>
            </a:custGeom>
          </p:spPr>
        </p:pic>
        <p:sp>
          <p:nvSpPr>
            <p:cNvPr id="5" name="楕円 4">
              <a:extLst>
                <a:ext uri="{FF2B5EF4-FFF2-40B4-BE49-F238E27FC236}">
                  <a16:creationId xmlns:a16="http://schemas.microsoft.com/office/drawing/2014/main" id="{7932B4E8-8E80-51F5-9E73-FDAE8DA9E820}"/>
                </a:ext>
              </a:extLst>
            </p:cNvPr>
            <p:cNvSpPr/>
            <p:nvPr/>
          </p:nvSpPr>
          <p:spPr>
            <a:xfrm>
              <a:off x="13235916" y="3734680"/>
              <a:ext cx="65648" cy="696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F9F17FB-07E2-3D32-65DB-76CBE4E86340}"/>
                </a:ext>
              </a:extLst>
            </p:cNvPr>
            <p:cNvSpPr/>
            <p:nvPr/>
          </p:nvSpPr>
          <p:spPr>
            <a:xfrm>
              <a:off x="12471687" y="5655642"/>
              <a:ext cx="80699" cy="771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14">
            <a:extLst>
              <a:ext uri="{FF2B5EF4-FFF2-40B4-BE49-F238E27FC236}">
                <a16:creationId xmlns:a16="http://schemas.microsoft.com/office/drawing/2014/main" id="{E4DAFA5A-8F83-350E-B694-E12B8F91C26A}"/>
              </a:ext>
            </a:extLst>
          </p:cNvPr>
          <p:cNvSpPr txBox="1"/>
          <p:nvPr/>
        </p:nvSpPr>
        <p:spPr>
          <a:xfrm>
            <a:off x="3642840" y="-26234"/>
            <a:ext cx="3832418"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8" name="四角形吹き出し 16">
            <a:extLst>
              <a:ext uri="{FF2B5EF4-FFF2-40B4-BE49-F238E27FC236}">
                <a16:creationId xmlns:a16="http://schemas.microsoft.com/office/drawing/2014/main" id="{C0B972BD-A56C-9A2B-7BCD-D023EB0D049C}"/>
              </a:ext>
            </a:extLst>
          </p:cNvPr>
          <p:cNvSpPr/>
          <p:nvPr/>
        </p:nvSpPr>
        <p:spPr>
          <a:xfrm>
            <a:off x="117580" y="1716212"/>
            <a:ext cx="11956839" cy="4869160"/>
          </a:xfrm>
          <a:prstGeom prst="wedgeRectCallout">
            <a:avLst>
              <a:gd name="adj1" fmla="val -22703"/>
              <a:gd name="adj2" fmla="val -5865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9" name="直線コネクタ 8">
            <a:extLst>
              <a:ext uri="{FF2B5EF4-FFF2-40B4-BE49-F238E27FC236}">
                <a16:creationId xmlns:a16="http://schemas.microsoft.com/office/drawing/2014/main" id="{0ADB73F6-C2D4-E48B-F443-DDA69D08DED1}"/>
              </a:ext>
            </a:extLst>
          </p:cNvPr>
          <p:cNvCxnSpPr>
            <a:cxnSpLocks/>
          </p:cNvCxnSpPr>
          <p:nvPr/>
        </p:nvCxnSpPr>
        <p:spPr>
          <a:xfrm>
            <a:off x="950773" y="6233731"/>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9B62C5D-1673-7198-84F8-8D53031FE545}"/>
              </a:ext>
            </a:extLst>
          </p:cNvPr>
          <p:cNvSpPr txBox="1"/>
          <p:nvPr/>
        </p:nvSpPr>
        <p:spPr>
          <a:xfrm>
            <a:off x="221545" y="1865256"/>
            <a:ext cx="11659488" cy="981585"/>
          </a:xfrm>
          <a:prstGeom prst="rect">
            <a:avLst/>
          </a:prstGeom>
          <a:noFill/>
          <a:ln w="19050">
            <a:noFill/>
          </a:ln>
        </p:spPr>
        <p:txBody>
          <a:bodyPr wrap="square" rtlCol="0">
            <a:noAutofit/>
          </a:bodyPr>
          <a:lstStyle/>
          <a:p>
            <a:pPr algn="ctr"/>
            <a:r>
              <a:rPr lang="ja-JP" altLang="en-US" sz="2800" b="1" dirty="0">
                <a:latin typeface="+mn-ea"/>
              </a:rPr>
              <a:t>距離が規格長さから</a:t>
            </a:r>
            <a:r>
              <a:rPr lang="ja-JP" altLang="en-US" sz="2800" b="1" dirty="0">
                <a:solidFill>
                  <a:srgbClr val="FF0000"/>
                </a:solidFill>
                <a:latin typeface="+mn-ea"/>
              </a:rPr>
              <a:t>外れていたら</a:t>
            </a:r>
            <a:r>
              <a:rPr lang="ja-JP" altLang="en-US" sz="2800" b="1" dirty="0">
                <a:latin typeface="+mn-ea"/>
              </a:rPr>
              <a:t>手で部品を触って調整する</a:t>
            </a:r>
            <a:endParaRPr lang="en-US" altLang="ja-JP" sz="2800" b="1" dirty="0">
              <a:latin typeface="+mn-ea"/>
            </a:endParaRPr>
          </a:p>
          <a:p>
            <a:pPr algn="ctr"/>
            <a:r>
              <a:rPr lang="en-US" altLang="ja-JP" sz="2800" b="1" dirty="0">
                <a:latin typeface="+mn-ea"/>
              </a:rPr>
              <a:t>2</a:t>
            </a:r>
            <a:r>
              <a:rPr lang="ja-JP" altLang="en-US" sz="2800" b="1" dirty="0">
                <a:latin typeface="+mn-ea"/>
              </a:rPr>
              <a:t>孔の距離：</a:t>
            </a:r>
            <a:r>
              <a:rPr lang="en-US" altLang="ja-JP" sz="2800" b="1" dirty="0">
                <a:latin typeface="+mn-ea"/>
              </a:rPr>
              <a:t>111.5</a:t>
            </a:r>
            <a:r>
              <a:rPr lang="ja-JP" altLang="en-US" sz="2800" b="1" dirty="0">
                <a:latin typeface="+mn-ea"/>
              </a:rPr>
              <a:t>　</a:t>
            </a:r>
            <a:r>
              <a:rPr lang="ja-JP" altLang="en-US" sz="2800" b="1" dirty="0">
                <a:solidFill>
                  <a:srgbClr val="FF0000"/>
                </a:solidFill>
                <a:latin typeface="+mn-ea"/>
              </a:rPr>
              <a:t>公差：</a:t>
            </a:r>
            <a:r>
              <a:rPr lang="en-US" altLang="ja-JP" sz="2800" b="1" dirty="0">
                <a:solidFill>
                  <a:srgbClr val="FF0000"/>
                </a:solidFill>
                <a:latin typeface="+mn-ea"/>
              </a:rPr>
              <a:t>±0.05mm</a:t>
            </a:r>
            <a:endParaRPr lang="ja-JP" altLang="en-US" sz="2400" b="1" dirty="0">
              <a:solidFill>
                <a:srgbClr val="FF0000"/>
              </a:solidFill>
              <a:latin typeface="+mn-ea"/>
            </a:endParaRPr>
          </a:p>
        </p:txBody>
      </p:sp>
      <p:cxnSp>
        <p:nvCxnSpPr>
          <p:cNvPr id="11" name="直線矢印コネクタ 10">
            <a:extLst>
              <a:ext uri="{FF2B5EF4-FFF2-40B4-BE49-F238E27FC236}">
                <a16:creationId xmlns:a16="http://schemas.microsoft.com/office/drawing/2014/main" id="{75AFB183-9362-69BF-B868-09D4C4263B97}"/>
              </a:ext>
            </a:extLst>
          </p:cNvPr>
          <p:cNvCxnSpPr>
            <a:cxnSpLocks/>
          </p:cNvCxnSpPr>
          <p:nvPr/>
        </p:nvCxnSpPr>
        <p:spPr>
          <a:xfrm>
            <a:off x="1558396" y="3645024"/>
            <a:ext cx="0" cy="2058218"/>
          </a:xfrm>
          <a:prstGeom prst="straightConnector1">
            <a:avLst/>
          </a:prstGeom>
          <a:ln w="476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a:extLst>
              <a:ext uri="{FF2B5EF4-FFF2-40B4-BE49-F238E27FC236}">
                <a16:creationId xmlns:a16="http://schemas.microsoft.com/office/drawing/2014/main" id="{0F7C17F6-7821-D452-332C-90994D6919E9}"/>
              </a:ext>
            </a:extLst>
          </p:cNvPr>
          <p:cNvSpPr txBox="1">
            <a:spLocks/>
          </p:cNvSpPr>
          <p:nvPr/>
        </p:nvSpPr>
        <p:spPr>
          <a:xfrm>
            <a:off x="229702" y="4324269"/>
            <a:ext cx="2390701" cy="760915"/>
          </a:xfrm>
          <a:prstGeom prst="rect">
            <a:avLst/>
          </a:prstGeom>
          <a:solidFill>
            <a:schemeClr val="bg1"/>
          </a:solidFill>
          <a:ln>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b="1" dirty="0">
                <a:latin typeface="+mn-ea"/>
              </a:rPr>
              <a:t>2</a:t>
            </a:r>
            <a:r>
              <a:rPr lang="ja-JP" altLang="en-US" sz="2400" b="1" dirty="0">
                <a:latin typeface="+mn-ea"/>
              </a:rPr>
              <a:t>孔の距離</a:t>
            </a:r>
            <a:r>
              <a:rPr lang="en-US" altLang="ja-JP" sz="2400" b="1" dirty="0">
                <a:latin typeface="+mn-ea"/>
              </a:rPr>
              <a:t>=111.5±0.05</a:t>
            </a:r>
            <a:endParaRPr lang="ja-JP" altLang="en-US" sz="2400" b="1" dirty="0">
              <a:latin typeface="+mn-ea"/>
            </a:endParaRPr>
          </a:p>
        </p:txBody>
      </p:sp>
      <p:cxnSp>
        <p:nvCxnSpPr>
          <p:cNvPr id="14" name="直線コネクタ 13">
            <a:extLst>
              <a:ext uri="{FF2B5EF4-FFF2-40B4-BE49-F238E27FC236}">
                <a16:creationId xmlns:a16="http://schemas.microsoft.com/office/drawing/2014/main" id="{A709DF6F-A99D-8822-F358-8CA3AEA72678}"/>
              </a:ext>
            </a:extLst>
          </p:cNvPr>
          <p:cNvCxnSpPr>
            <a:cxnSpLocks/>
          </p:cNvCxnSpPr>
          <p:nvPr/>
        </p:nvCxnSpPr>
        <p:spPr>
          <a:xfrm>
            <a:off x="950230" y="3240007"/>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3844362-560D-D485-A4AA-78B99028CA3D}"/>
              </a:ext>
            </a:extLst>
          </p:cNvPr>
          <p:cNvCxnSpPr>
            <a:cxnSpLocks/>
          </p:cNvCxnSpPr>
          <p:nvPr/>
        </p:nvCxnSpPr>
        <p:spPr>
          <a:xfrm>
            <a:off x="950230" y="3115917"/>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51C64AFB-6555-DE44-9D93-4A3FF1C40CC7}"/>
              </a:ext>
            </a:extLst>
          </p:cNvPr>
          <p:cNvGrpSpPr>
            <a:grpSpLocks noChangeAspect="1"/>
          </p:cNvGrpSpPr>
          <p:nvPr/>
        </p:nvGrpSpPr>
        <p:grpSpPr>
          <a:xfrm>
            <a:off x="3430612" y="2996952"/>
            <a:ext cx="8531687" cy="2060848"/>
            <a:chOff x="3430612" y="3278770"/>
            <a:chExt cx="6789473" cy="1640012"/>
          </a:xfrm>
        </p:grpSpPr>
        <p:grpSp>
          <p:nvGrpSpPr>
            <p:cNvPr id="17" name="グループ化 16">
              <a:extLst>
                <a:ext uri="{FF2B5EF4-FFF2-40B4-BE49-F238E27FC236}">
                  <a16:creationId xmlns:a16="http://schemas.microsoft.com/office/drawing/2014/main" id="{F25A81D0-30D5-16A0-1CE8-C45C32CA1452}"/>
                </a:ext>
              </a:extLst>
            </p:cNvPr>
            <p:cNvGrpSpPr/>
            <p:nvPr/>
          </p:nvGrpSpPr>
          <p:grpSpPr>
            <a:xfrm>
              <a:off x="5838232" y="3279267"/>
              <a:ext cx="4381853" cy="1639515"/>
              <a:chOff x="5838232" y="3279267"/>
              <a:chExt cx="4381853" cy="1639515"/>
            </a:xfrm>
          </p:grpSpPr>
          <p:sp>
            <p:nvSpPr>
              <p:cNvPr id="21" name="正方形/長方形 20">
                <a:extLst>
                  <a:ext uri="{FF2B5EF4-FFF2-40B4-BE49-F238E27FC236}">
                    <a16:creationId xmlns:a16="http://schemas.microsoft.com/office/drawing/2014/main" id="{3B474C13-DCD4-B838-3612-ABCD4D97713E}"/>
                  </a:ext>
                </a:extLst>
              </p:cNvPr>
              <p:cNvSpPr/>
              <p:nvPr/>
            </p:nvSpPr>
            <p:spPr>
              <a:xfrm>
                <a:off x="5838232" y="3284982"/>
                <a:ext cx="4381853" cy="1633800"/>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72">
                <a:extLst>
                  <a:ext uri="{FF2B5EF4-FFF2-40B4-BE49-F238E27FC236}">
                    <a16:creationId xmlns:a16="http://schemas.microsoft.com/office/drawing/2014/main" id="{12EE6B02-16ED-38B9-FBB5-973460B11989}"/>
                  </a:ext>
                </a:extLst>
              </p:cNvPr>
              <p:cNvSpPr txBox="1"/>
              <p:nvPr/>
            </p:nvSpPr>
            <p:spPr>
              <a:xfrm>
                <a:off x="6900537" y="3279267"/>
                <a:ext cx="2891643" cy="2325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平行出し成功のイメージ</a:t>
                </a:r>
                <a:endParaRPr kumimoji="1" lang="en-US" altLang="ja-JP" sz="2400" b="1" dirty="0"/>
              </a:p>
            </p:txBody>
          </p:sp>
          <p:cxnSp>
            <p:nvCxnSpPr>
              <p:cNvPr id="24" name="直線コネクタ 23">
                <a:extLst>
                  <a:ext uri="{FF2B5EF4-FFF2-40B4-BE49-F238E27FC236}">
                    <a16:creationId xmlns:a16="http://schemas.microsoft.com/office/drawing/2014/main" id="{1F93C381-A007-80CE-6313-988203FB1FFD}"/>
                  </a:ext>
                </a:extLst>
              </p:cNvPr>
              <p:cNvCxnSpPr>
                <a:cxnSpLocks/>
              </p:cNvCxnSpPr>
              <p:nvPr/>
            </p:nvCxnSpPr>
            <p:spPr>
              <a:xfrm>
                <a:off x="7171677" y="3852767"/>
                <a:ext cx="109012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0FC65B1-8E8E-E33F-AFAE-1B2BF81A3979}"/>
                  </a:ext>
                </a:extLst>
              </p:cNvPr>
              <p:cNvCxnSpPr>
                <a:cxnSpLocks/>
              </p:cNvCxnSpPr>
              <p:nvPr/>
            </p:nvCxnSpPr>
            <p:spPr>
              <a:xfrm>
                <a:off x="7171355" y="4359035"/>
                <a:ext cx="1090442"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テキスト ボックス 72">
                <a:extLst>
                  <a:ext uri="{FF2B5EF4-FFF2-40B4-BE49-F238E27FC236}">
                    <a16:creationId xmlns:a16="http://schemas.microsoft.com/office/drawing/2014/main" id="{3FE1A978-F0AE-634D-FE47-BDF791067F92}"/>
                  </a:ext>
                </a:extLst>
              </p:cNvPr>
              <p:cNvSpPr txBox="1"/>
              <p:nvPr/>
            </p:nvSpPr>
            <p:spPr>
              <a:xfrm>
                <a:off x="7404582" y="4562675"/>
                <a:ext cx="658398" cy="301654"/>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OK</a:t>
                </a:r>
                <a:endParaRPr kumimoji="1" lang="en-US" altLang="ja-JP" sz="2400" b="1" dirty="0">
                  <a:latin typeface="+mn-ea"/>
                </a:endParaRPr>
              </a:p>
            </p:txBody>
          </p:sp>
          <p:cxnSp>
            <p:nvCxnSpPr>
              <p:cNvPr id="27" name="直線コネクタ 26">
                <a:extLst>
                  <a:ext uri="{FF2B5EF4-FFF2-40B4-BE49-F238E27FC236}">
                    <a16:creationId xmlns:a16="http://schemas.microsoft.com/office/drawing/2014/main" id="{1064A1E4-9B12-6A74-0069-14068D21F9B2}"/>
                  </a:ext>
                </a:extLst>
              </p:cNvPr>
              <p:cNvCxnSpPr>
                <a:cxnSpLocks/>
              </p:cNvCxnSpPr>
              <p:nvPr/>
            </p:nvCxnSpPr>
            <p:spPr>
              <a:xfrm>
                <a:off x="8563493" y="3843301"/>
                <a:ext cx="109012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9730A63-4BE5-CA4D-10A1-C2F641478F9A}"/>
                  </a:ext>
                </a:extLst>
              </p:cNvPr>
              <p:cNvCxnSpPr>
                <a:cxnSpLocks/>
              </p:cNvCxnSpPr>
              <p:nvPr/>
            </p:nvCxnSpPr>
            <p:spPr>
              <a:xfrm>
                <a:off x="8563171" y="4349569"/>
                <a:ext cx="1090442"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テキスト ボックス 72">
                <a:extLst>
                  <a:ext uri="{FF2B5EF4-FFF2-40B4-BE49-F238E27FC236}">
                    <a16:creationId xmlns:a16="http://schemas.microsoft.com/office/drawing/2014/main" id="{D990A9A7-F7AF-711A-C170-C445E7AECD27}"/>
                  </a:ext>
                </a:extLst>
              </p:cNvPr>
              <p:cNvSpPr txBox="1"/>
              <p:nvPr/>
            </p:nvSpPr>
            <p:spPr>
              <a:xfrm>
                <a:off x="8812303" y="4562675"/>
                <a:ext cx="658398" cy="301654"/>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NG</a:t>
                </a:r>
                <a:endParaRPr kumimoji="1" lang="en-US" altLang="ja-JP" sz="2400" b="1" dirty="0">
                  <a:latin typeface="+mn-ea"/>
                </a:endParaRPr>
              </a:p>
            </p:txBody>
          </p:sp>
          <p:cxnSp>
            <p:nvCxnSpPr>
              <p:cNvPr id="30" name="直線コネクタ 29">
                <a:extLst>
                  <a:ext uri="{FF2B5EF4-FFF2-40B4-BE49-F238E27FC236}">
                    <a16:creationId xmlns:a16="http://schemas.microsoft.com/office/drawing/2014/main" id="{307315AE-22CE-A2C6-FD83-68EAFD664D41}"/>
                  </a:ext>
                </a:extLst>
              </p:cNvPr>
              <p:cNvCxnSpPr>
                <a:cxnSpLocks/>
              </p:cNvCxnSpPr>
              <p:nvPr/>
            </p:nvCxnSpPr>
            <p:spPr>
              <a:xfrm>
                <a:off x="7171355" y="4087978"/>
                <a:ext cx="2529278"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テキスト ボックス 72">
                <a:extLst>
                  <a:ext uri="{FF2B5EF4-FFF2-40B4-BE49-F238E27FC236}">
                    <a16:creationId xmlns:a16="http://schemas.microsoft.com/office/drawing/2014/main" id="{C4ACA947-90BA-D209-E076-A5BEC26932C1}"/>
                  </a:ext>
                </a:extLst>
              </p:cNvPr>
              <p:cNvSpPr txBox="1"/>
              <p:nvPr/>
            </p:nvSpPr>
            <p:spPr>
              <a:xfrm>
                <a:off x="6147078" y="4196519"/>
                <a:ext cx="987190" cy="26668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a:t>
                </a:r>
                <a:r>
                  <a:rPr kumimoji="1" lang="en-US" altLang="ja-JP" sz="2400" b="1" dirty="0">
                    <a:latin typeface="+mn-ea"/>
                  </a:rPr>
                  <a:t>0.05</a:t>
                </a:r>
              </a:p>
            </p:txBody>
          </p:sp>
          <p:sp>
            <p:nvSpPr>
              <p:cNvPr id="32" name="テキスト ボックス 72">
                <a:extLst>
                  <a:ext uri="{FF2B5EF4-FFF2-40B4-BE49-F238E27FC236}">
                    <a16:creationId xmlns:a16="http://schemas.microsoft.com/office/drawing/2014/main" id="{4DCB82FE-C712-103B-787B-85AC18E07ED3}"/>
                  </a:ext>
                </a:extLst>
              </p:cNvPr>
              <p:cNvSpPr txBox="1"/>
              <p:nvPr/>
            </p:nvSpPr>
            <p:spPr>
              <a:xfrm>
                <a:off x="6147078" y="3702515"/>
                <a:ext cx="1004485" cy="25952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2400" b="1" dirty="0">
                    <a:latin typeface="+mn-ea"/>
                  </a:rPr>
                  <a:t>+0.05</a:t>
                </a:r>
              </a:p>
            </p:txBody>
          </p:sp>
          <p:sp>
            <p:nvSpPr>
              <p:cNvPr id="33" name="楕円 32">
                <a:extLst>
                  <a:ext uri="{FF2B5EF4-FFF2-40B4-BE49-F238E27FC236}">
                    <a16:creationId xmlns:a16="http://schemas.microsoft.com/office/drawing/2014/main" id="{EEF3F57D-D017-B29F-D0CA-97B7B504CA24}"/>
                  </a:ext>
                </a:extLst>
              </p:cNvPr>
              <p:cNvSpPr/>
              <p:nvPr/>
            </p:nvSpPr>
            <p:spPr>
              <a:xfrm>
                <a:off x="7545612" y="3954636"/>
                <a:ext cx="266685" cy="2666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ED50FB0-BD9E-4417-62F1-20537111ACA1}"/>
                  </a:ext>
                </a:extLst>
              </p:cNvPr>
              <p:cNvSpPr/>
              <p:nvPr/>
            </p:nvSpPr>
            <p:spPr>
              <a:xfrm>
                <a:off x="9120382" y="3743198"/>
                <a:ext cx="266685" cy="2666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584FD501-BE80-EA9B-DC24-9A773020DE5E}"/>
                </a:ext>
              </a:extLst>
            </p:cNvPr>
            <p:cNvSpPr/>
            <p:nvPr/>
          </p:nvSpPr>
          <p:spPr>
            <a:xfrm>
              <a:off x="3430612" y="3278770"/>
              <a:ext cx="316569" cy="331649"/>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47D51D87-AAEB-6D8D-A479-A66377CCB0E3}"/>
                </a:ext>
              </a:extLst>
            </p:cNvPr>
            <p:cNvCxnSpPr>
              <a:cxnSpLocks/>
            </p:cNvCxnSpPr>
            <p:nvPr/>
          </p:nvCxnSpPr>
          <p:spPr>
            <a:xfrm flipH="1" flipV="1">
              <a:off x="3742418" y="3621725"/>
              <a:ext cx="2095814" cy="1297057"/>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84B2A2F-E45B-812D-F84A-8FA778A5A18C}"/>
                </a:ext>
              </a:extLst>
            </p:cNvPr>
            <p:cNvCxnSpPr>
              <a:cxnSpLocks/>
            </p:cNvCxnSpPr>
            <p:nvPr/>
          </p:nvCxnSpPr>
          <p:spPr>
            <a:xfrm flipH="1">
              <a:off x="3742418" y="3286899"/>
              <a:ext cx="2095814"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35" name="正方形/長方形 34">
            <a:extLst>
              <a:ext uri="{FF2B5EF4-FFF2-40B4-BE49-F238E27FC236}">
                <a16:creationId xmlns:a16="http://schemas.microsoft.com/office/drawing/2014/main" id="{466BAFA8-8A6F-7FFB-AFB4-2A55240FC4D5}"/>
              </a:ext>
            </a:extLst>
          </p:cNvPr>
          <p:cNvSpPr/>
          <p:nvPr/>
        </p:nvSpPr>
        <p:spPr>
          <a:xfrm>
            <a:off x="4755331" y="266166"/>
            <a:ext cx="6165205" cy="1195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1E98CB3D-79EA-7FB4-9631-92B9CDC02D37}"/>
              </a:ext>
            </a:extLst>
          </p:cNvPr>
          <p:cNvGrpSpPr>
            <a:grpSpLocks noChangeAspect="1"/>
          </p:cNvGrpSpPr>
          <p:nvPr/>
        </p:nvGrpSpPr>
        <p:grpSpPr>
          <a:xfrm>
            <a:off x="717198" y="385680"/>
            <a:ext cx="9946860" cy="978061"/>
            <a:chOff x="0" y="384282"/>
            <a:chExt cx="5646421" cy="211273"/>
          </a:xfrm>
        </p:grpSpPr>
        <p:sp>
          <p:nvSpPr>
            <p:cNvPr id="37" name="ホームベース 27">
              <a:extLst>
                <a:ext uri="{FF2B5EF4-FFF2-40B4-BE49-F238E27FC236}">
                  <a16:creationId xmlns:a16="http://schemas.microsoft.com/office/drawing/2014/main" id="{2542D9D4-9225-CA32-F5D8-9DC2228CC87C}"/>
                </a:ext>
              </a:extLst>
            </p:cNvPr>
            <p:cNvSpPr/>
            <p:nvPr/>
          </p:nvSpPr>
          <p:spPr>
            <a:xfrm>
              <a:off x="1182775" y="384497"/>
              <a:ext cx="1109506" cy="183506"/>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38" name="ホームベース 28">
              <a:extLst>
                <a:ext uri="{FF2B5EF4-FFF2-40B4-BE49-F238E27FC236}">
                  <a16:creationId xmlns:a16="http://schemas.microsoft.com/office/drawing/2014/main" id="{228E84EF-2452-5035-69FF-6230CD52AB59}"/>
                </a:ext>
              </a:extLst>
            </p:cNvPr>
            <p:cNvSpPr/>
            <p:nvPr/>
          </p:nvSpPr>
          <p:spPr>
            <a:xfrm>
              <a:off x="0" y="384497"/>
              <a:ext cx="1151375" cy="193972"/>
            </a:xfrm>
            <a:prstGeom prst="homePlate">
              <a:avLst/>
            </a:prstGeom>
            <a:solidFill>
              <a:schemeClr val="bg1"/>
            </a:solidFill>
            <a:ln w="31750" cap="flat" cmpd="sng" algn="ctr">
              <a:solidFill>
                <a:schemeClr val="accent4"/>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39" name="正方形/長方形 38">
              <a:extLst>
                <a:ext uri="{FF2B5EF4-FFF2-40B4-BE49-F238E27FC236}">
                  <a16:creationId xmlns:a16="http://schemas.microsoft.com/office/drawing/2014/main" id="{B15B4B76-8A9A-D16C-3F5D-68015D51FFF2}"/>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40" name="ホームベース 30">
              <a:extLst>
                <a:ext uri="{FF2B5EF4-FFF2-40B4-BE49-F238E27FC236}">
                  <a16:creationId xmlns:a16="http://schemas.microsoft.com/office/drawing/2014/main" id="{E3F8F9F1-E956-AA16-5CCB-9E31B8BD8A11}"/>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41" name="ホームベース 31">
              <a:extLst>
                <a:ext uri="{FF2B5EF4-FFF2-40B4-BE49-F238E27FC236}">
                  <a16:creationId xmlns:a16="http://schemas.microsoft.com/office/drawing/2014/main" id="{5F1FD0B2-9DCE-88B1-1A1A-83A0322DB4A7}"/>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spTree>
    <p:custDataLst>
      <p:tags r:id="rId1"/>
    </p:custDataLst>
    <p:extLst>
      <p:ext uri="{BB962C8B-B14F-4D97-AF65-F5344CB8AC3E}">
        <p14:creationId xmlns:p14="http://schemas.microsoft.com/office/powerpoint/2010/main" val="289769917"/>
      </p:ext>
    </p:extLst>
  </p:cSld>
  <p:clrMapOvr>
    <a:masterClrMapping/>
  </p:clrMapOvr>
  <mc:AlternateContent xmlns:mc="http://schemas.openxmlformats.org/markup-compatibility/2006" xmlns:p14="http://schemas.microsoft.com/office/powerpoint/2010/main">
    <mc:Choice Requires="p14">
      <p:transition spd="slow" p14:dur="2000" advTm="5409"/>
    </mc:Choice>
    <mc:Fallback xmlns="">
      <p:transition spd="slow" advTm="5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500" fill="hold">
                                          <p:stCondLst>
                                            <p:cond delay="0"/>
                                          </p:stCondLst>
                                        </p:cTn>
                                        <p:tgtEl>
                                          <p:spTgt spid="2"/>
                                        </p:tgtEl>
                                        <p:attrNameLst>
                                          <p:attrName>r</p:attrName>
                                        </p:attrNameLst>
                                      </p:cBhvr>
                                    </p:animRot>
                                    <p:animRot by="-240000">
                                      <p:cBhvr>
                                        <p:cTn id="7" dur="1000" fill="hold">
                                          <p:stCondLst>
                                            <p:cond delay="1000"/>
                                          </p:stCondLst>
                                        </p:cTn>
                                        <p:tgtEl>
                                          <p:spTgt spid="2"/>
                                        </p:tgtEl>
                                        <p:attrNameLst>
                                          <p:attrName>r</p:attrName>
                                        </p:attrNameLst>
                                      </p:cBhvr>
                                    </p:animRot>
                                    <p:animRot by="240000">
                                      <p:cBhvr>
                                        <p:cTn id="8" dur="1000" fill="hold">
                                          <p:stCondLst>
                                            <p:cond delay="2000"/>
                                          </p:stCondLst>
                                        </p:cTn>
                                        <p:tgtEl>
                                          <p:spTgt spid="2"/>
                                        </p:tgtEl>
                                        <p:attrNameLst>
                                          <p:attrName>r</p:attrName>
                                        </p:attrNameLst>
                                      </p:cBhvr>
                                    </p:animRot>
                                    <p:animRot by="-240000">
                                      <p:cBhvr>
                                        <p:cTn id="9" dur="1000" fill="hold">
                                          <p:stCondLst>
                                            <p:cond delay="3000"/>
                                          </p:stCondLst>
                                        </p:cTn>
                                        <p:tgtEl>
                                          <p:spTgt spid="2"/>
                                        </p:tgtEl>
                                        <p:attrNameLst>
                                          <p:attrName>r</p:attrName>
                                        </p:attrNameLst>
                                      </p:cBhvr>
                                    </p:animRot>
                                    <p:animRot by="120000">
                                      <p:cBhvr>
                                        <p:cTn id="10" dur="1000" fill="hold">
                                          <p:stCondLst>
                                            <p:cond delay="4000"/>
                                          </p:stCondLst>
                                        </p:cTn>
                                        <p:tgtEl>
                                          <p:spTgt spid="2"/>
                                        </p:tgtEl>
                                        <p:attrNameLst>
                                          <p:attrName>r</p:attrName>
                                        </p:attrNameLst>
                                      </p:cBhvr>
                                    </p:animRot>
                                  </p:childTnLst>
                                </p:cTn>
                              </p:par>
                              <p:par>
                                <p:cTn id="11" presetID="6" presetClass="emph" presetSubtype="0" fill="hold" nodeType="withEffect">
                                  <p:stCondLst>
                                    <p:cond delay="0"/>
                                  </p:stCondLst>
                                  <p:childTnLst>
                                    <p:animScale>
                                      <p:cBhvr>
                                        <p:cTn id="12" dur="1250" fill="hold"/>
                                        <p:tgtEl>
                                          <p:spTgt spid="11"/>
                                        </p:tgtEl>
                                      </p:cBhvr>
                                      <p:by x="10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0" y="12475"/>
            <a:ext cx="2619829" cy="521803"/>
          </a:xfrm>
        </p:spPr>
        <p:txBody>
          <a:bodyPr>
            <a:noAutofit/>
          </a:bodyPr>
          <a:lstStyle/>
          <a:p>
            <a:pPr algn="l"/>
            <a:r>
              <a:rPr lang="en-US" altLang="ja-JP" sz="2400" u="sng" dirty="0"/>
              <a:t>15</a:t>
            </a:r>
            <a:r>
              <a:rPr kumimoji="1" lang="ja-JP" altLang="en-US" sz="2400" u="sng" dirty="0"/>
              <a:t>．現状把握①</a:t>
            </a:r>
          </a:p>
        </p:txBody>
      </p:sp>
      <p:sp>
        <p:nvSpPr>
          <p:cNvPr id="2" name="タイトル 1">
            <a:extLst>
              <a:ext uri="{FF2B5EF4-FFF2-40B4-BE49-F238E27FC236}">
                <a16:creationId xmlns:a16="http://schemas.microsoft.com/office/drawing/2014/main" id="{8F337F18-C22E-90A2-EA51-E3BA0550BE9E}"/>
              </a:ext>
            </a:extLst>
          </p:cNvPr>
          <p:cNvSpPr txBox="1">
            <a:spLocks/>
          </p:cNvSpPr>
          <p:nvPr/>
        </p:nvSpPr>
        <p:spPr>
          <a:xfrm>
            <a:off x="3904751" y="795962"/>
            <a:ext cx="5211683" cy="523220"/>
          </a:xfrm>
          <a:prstGeom prst="rect">
            <a:avLst/>
          </a:prstGeom>
        </p:spPr>
        <p:txBody>
          <a:bodyPr vert="horz" wrap="non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kumimoji="1" lang="ja-JP" altLang="en-US" sz="2800" b="1" dirty="0">
                <a:latin typeface="+mn-ea"/>
                <a:ea typeface="+mn-ea"/>
              </a:rPr>
              <a:t>～作業者間の縦置き測定比較～</a:t>
            </a:r>
            <a:endParaRPr kumimoji="1" lang="en-US" altLang="ja-JP" sz="2800" b="1" dirty="0">
              <a:latin typeface="+mn-ea"/>
              <a:ea typeface="+mn-ea"/>
            </a:endParaRPr>
          </a:p>
        </p:txBody>
      </p:sp>
      <p:sp>
        <p:nvSpPr>
          <p:cNvPr id="4" name="テキスト ボックス 3">
            <a:extLst>
              <a:ext uri="{FF2B5EF4-FFF2-40B4-BE49-F238E27FC236}">
                <a16:creationId xmlns:a16="http://schemas.microsoft.com/office/drawing/2014/main" id="{029A64F3-2B54-5FDF-92D4-1A0DD5D32CFE}"/>
              </a:ext>
            </a:extLst>
          </p:cNvPr>
          <p:cNvSpPr txBox="1"/>
          <p:nvPr/>
        </p:nvSpPr>
        <p:spPr>
          <a:xfrm>
            <a:off x="2218754" y="261803"/>
            <a:ext cx="9937104" cy="461665"/>
          </a:xfrm>
          <a:prstGeom prst="rect">
            <a:avLst/>
          </a:prstGeom>
          <a:noFill/>
          <a:ln w="190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400" b="1" dirty="0"/>
              <a:t>縦置き測定を三人の三次元作業経験者に測定してもらい、比較を行った</a:t>
            </a:r>
          </a:p>
        </p:txBody>
      </p:sp>
      <p:sp>
        <p:nvSpPr>
          <p:cNvPr id="5" name="テキスト ボックス 4">
            <a:extLst>
              <a:ext uri="{FF2B5EF4-FFF2-40B4-BE49-F238E27FC236}">
                <a16:creationId xmlns:a16="http://schemas.microsoft.com/office/drawing/2014/main" id="{F9A4A7B3-558D-5525-1ACC-7C170F02B4E7}"/>
              </a:ext>
            </a:extLst>
          </p:cNvPr>
          <p:cNvSpPr txBox="1"/>
          <p:nvPr/>
        </p:nvSpPr>
        <p:spPr>
          <a:xfrm>
            <a:off x="133363" y="6011577"/>
            <a:ext cx="11933881" cy="523220"/>
          </a:xfrm>
          <a:prstGeom prst="rect">
            <a:avLst/>
          </a:prstGeom>
          <a:solidFill>
            <a:srgbClr val="FFFF00"/>
          </a:solidFill>
          <a:ln w="1905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t>平行出しはカン・コツ作業であり、</a:t>
            </a:r>
            <a:r>
              <a:rPr lang="ja-JP" altLang="en-US" sz="2800" b="1" dirty="0">
                <a:solidFill>
                  <a:srgbClr val="FF0000"/>
                </a:solidFill>
              </a:rPr>
              <a:t>作業者間でも差が出ることが分かった</a:t>
            </a:r>
            <a:endParaRPr lang="en-US" altLang="ja-JP" sz="2800" b="1" dirty="0">
              <a:solidFill>
                <a:srgbClr val="FF0000"/>
              </a:solidFill>
            </a:endParaRPr>
          </a:p>
        </p:txBody>
      </p:sp>
      <p:sp>
        <p:nvSpPr>
          <p:cNvPr id="6" name="テキスト ボックス 1">
            <a:extLst>
              <a:ext uri="{FF2B5EF4-FFF2-40B4-BE49-F238E27FC236}">
                <a16:creationId xmlns:a16="http://schemas.microsoft.com/office/drawing/2014/main" id="{40C9C8FB-410D-B347-8A6C-98E8FD5FF684}"/>
              </a:ext>
            </a:extLst>
          </p:cNvPr>
          <p:cNvSpPr txBox="1"/>
          <p:nvPr/>
        </p:nvSpPr>
        <p:spPr>
          <a:xfrm>
            <a:off x="2685071" y="1566070"/>
            <a:ext cx="2042777"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kumimoji="1" lang="ja-JP" altLang="en-US" sz="2400" b="1" dirty="0">
                <a:latin typeface="+mn-ea"/>
              </a:rPr>
              <a:t>部品設置</a:t>
            </a:r>
            <a:r>
              <a:rPr kumimoji="1" lang="en-US" altLang="ja-JP" sz="2400" dirty="0">
                <a:latin typeface="+mn-ea"/>
              </a:rPr>
              <a:t>】</a:t>
            </a:r>
          </a:p>
        </p:txBody>
      </p:sp>
      <p:sp>
        <p:nvSpPr>
          <p:cNvPr id="7" name="テキスト ボックス 1">
            <a:extLst>
              <a:ext uri="{FF2B5EF4-FFF2-40B4-BE49-F238E27FC236}">
                <a16:creationId xmlns:a16="http://schemas.microsoft.com/office/drawing/2014/main" id="{A6B8D14B-4B52-E613-FFFF-053D56AA74D5}"/>
              </a:ext>
            </a:extLst>
          </p:cNvPr>
          <p:cNvSpPr txBox="1"/>
          <p:nvPr/>
        </p:nvSpPr>
        <p:spPr>
          <a:xfrm>
            <a:off x="5119756" y="1556881"/>
            <a:ext cx="2056364"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kumimoji="1" lang="ja-JP" altLang="en-US" sz="2400" b="1" dirty="0">
                <a:latin typeface="+mn-ea"/>
              </a:rPr>
              <a:t>平行出し</a:t>
            </a:r>
            <a:r>
              <a:rPr kumimoji="1" lang="en-US" altLang="ja-JP" sz="2400" dirty="0">
                <a:latin typeface="+mn-ea"/>
              </a:rPr>
              <a:t>】</a:t>
            </a:r>
          </a:p>
        </p:txBody>
      </p:sp>
      <p:sp>
        <p:nvSpPr>
          <p:cNvPr id="8" name="テキスト ボックス 1">
            <a:extLst>
              <a:ext uri="{FF2B5EF4-FFF2-40B4-BE49-F238E27FC236}">
                <a16:creationId xmlns:a16="http://schemas.microsoft.com/office/drawing/2014/main" id="{877F1913-6E91-AA3D-CCAF-6D57B96BFD42}"/>
              </a:ext>
            </a:extLst>
          </p:cNvPr>
          <p:cNvSpPr txBox="1"/>
          <p:nvPr/>
        </p:nvSpPr>
        <p:spPr>
          <a:xfrm>
            <a:off x="7741161" y="1545436"/>
            <a:ext cx="2099255"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lang="ja-JP" altLang="en-US" sz="2400" b="1" dirty="0">
                <a:latin typeface="+mn-ea"/>
              </a:rPr>
              <a:t>座標作成</a:t>
            </a:r>
            <a:r>
              <a:rPr kumimoji="1" lang="en-US" altLang="ja-JP" sz="2400" dirty="0">
                <a:latin typeface="+mn-ea"/>
              </a:rPr>
              <a:t>】</a:t>
            </a:r>
          </a:p>
        </p:txBody>
      </p:sp>
      <p:sp>
        <p:nvSpPr>
          <p:cNvPr id="9" name="テキスト ボックス 1">
            <a:extLst>
              <a:ext uri="{FF2B5EF4-FFF2-40B4-BE49-F238E27FC236}">
                <a16:creationId xmlns:a16="http://schemas.microsoft.com/office/drawing/2014/main" id="{12EC8607-39EE-DC2B-7B8E-F21D1DBF12CC}"/>
              </a:ext>
            </a:extLst>
          </p:cNvPr>
          <p:cNvSpPr txBox="1"/>
          <p:nvPr/>
        </p:nvSpPr>
        <p:spPr>
          <a:xfrm>
            <a:off x="10379992" y="1556882"/>
            <a:ext cx="1836688"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lang="ja-JP" altLang="en-US" sz="2400" b="1" dirty="0">
                <a:latin typeface="+mn-ea"/>
              </a:rPr>
              <a:t>測定</a:t>
            </a:r>
            <a:r>
              <a:rPr kumimoji="1" lang="en-US" altLang="ja-JP" sz="2400" dirty="0">
                <a:latin typeface="+mn-ea"/>
              </a:rPr>
              <a:t>】</a:t>
            </a:r>
          </a:p>
        </p:txBody>
      </p:sp>
      <p:graphicFrame>
        <p:nvGraphicFramePr>
          <p:cNvPr id="10" name="グラフ 9">
            <a:extLst>
              <a:ext uri="{FF2B5EF4-FFF2-40B4-BE49-F238E27FC236}">
                <a16:creationId xmlns:a16="http://schemas.microsoft.com/office/drawing/2014/main" id="{6D63482E-12BC-D932-8EF8-BA5EA6A6AED2}"/>
              </a:ext>
            </a:extLst>
          </p:cNvPr>
          <p:cNvGraphicFramePr>
            <a:graphicFrameLocks/>
          </p:cNvGraphicFramePr>
          <p:nvPr>
            <p:extLst>
              <p:ext uri="{D42A27DB-BD31-4B8C-83A1-F6EECF244321}">
                <p14:modId xmlns:p14="http://schemas.microsoft.com/office/powerpoint/2010/main" val="2684425776"/>
              </p:ext>
            </p:extLst>
          </p:nvPr>
        </p:nvGraphicFramePr>
        <p:xfrm>
          <a:off x="2207568" y="2249152"/>
          <a:ext cx="3851276" cy="34914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グラフ 10">
            <a:extLst>
              <a:ext uri="{FF2B5EF4-FFF2-40B4-BE49-F238E27FC236}">
                <a16:creationId xmlns:a16="http://schemas.microsoft.com/office/drawing/2014/main" id="{2AA9F021-688F-398D-9AB0-FC9C4AF01F04}"/>
              </a:ext>
            </a:extLst>
          </p:cNvPr>
          <p:cNvGraphicFramePr>
            <a:graphicFrameLocks/>
          </p:cNvGraphicFramePr>
          <p:nvPr>
            <p:extLst>
              <p:ext uri="{D42A27DB-BD31-4B8C-83A1-F6EECF244321}">
                <p14:modId xmlns:p14="http://schemas.microsoft.com/office/powerpoint/2010/main" val="969509586"/>
              </p:ext>
            </p:extLst>
          </p:nvPr>
        </p:nvGraphicFramePr>
        <p:xfrm>
          <a:off x="4756394" y="2238165"/>
          <a:ext cx="3849159" cy="34914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グラフ 11">
            <a:extLst>
              <a:ext uri="{FF2B5EF4-FFF2-40B4-BE49-F238E27FC236}">
                <a16:creationId xmlns:a16="http://schemas.microsoft.com/office/drawing/2014/main" id="{05689F96-2F36-36FD-2BE2-75CC37746C8C}"/>
              </a:ext>
            </a:extLst>
          </p:cNvPr>
          <p:cNvGraphicFramePr>
            <a:graphicFrameLocks/>
          </p:cNvGraphicFramePr>
          <p:nvPr>
            <p:extLst>
              <p:ext uri="{D42A27DB-BD31-4B8C-83A1-F6EECF244321}">
                <p14:modId xmlns:p14="http://schemas.microsoft.com/office/powerpoint/2010/main" val="1580714105"/>
              </p:ext>
            </p:extLst>
          </p:nvPr>
        </p:nvGraphicFramePr>
        <p:xfrm>
          <a:off x="7297602" y="2238165"/>
          <a:ext cx="3849159" cy="3491443"/>
        </p:xfrm>
        <a:graphic>
          <a:graphicData uri="http://schemas.openxmlformats.org/drawingml/2006/chart">
            <c:chart xmlns:c="http://schemas.openxmlformats.org/drawingml/2006/chart" xmlns:r="http://schemas.openxmlformats.org/officeDocument/2006/relationships" r:id="rId6"/>
          </a:graphicData>
        </a:graphic>
      </p:graphicFrame>
      <p:sp>
        <p:nvSpPr>
          <p:cNvPr id="13" name="テキスト ボックス 37">
            <a:extLst>
              <a:ext uri="{FF2B5EF4-FFF2-40B4-BE49-F238E27FC236}">
                <a16:creationId xmlns:a16="http://schemas.microsoft.com/office/drawing/2014/main" id="{0F35C5E7-3C47-D887-423C-F186CC29839A}"/>
              </a:ext>
            </a:extLst>
          </p:cNvPr>
          <p:cNvSpPr txBox="1"/>
          <p:nvPr/>
        </p:nvSpPr>
        <p:spPr>
          <a:xfrm>
            <a:off x="1975658" y="1988840"/>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14" name="正方形/長方形 13">
            <a:extLst>
              <a:ext uri="{FF2B5EF4-FFF2-40B4-BE49-F238E27FC236}">
                <a16:creationId xmlns:a16="http://schemas.microsoft.com/office/drawing/2014/main" id="{F4B343CB-EAFD-75B8-5EDE-F526C5766731}"/>
              </a:ext>
            </a:extLst>
          </p:cNvPr>
          <p:cNvSpPr/>
          <p:nvPr/>
        </p:nvSpPr>
        <p:spPr>
          <a:xfrm>
            <a:off x="4678412" y="1505585"/>
            <a:ext cx="2508894" cy="3795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
            <a:extLst>
              <a:ext uri="{FF2B5EF4-FFF2-40B4-BE49-F238E27FC236}">
                <a16:creationId xmlns:a16="http://schemas.microsoft.com/office/drawing/2014/main" id="{CBDCEA81-58B0-94B6-A428-17EED0EA69D7}"/>
              </a:ext>
            </a:extLst>
          </p:cNvPr>
          <p:cNvSpPr txBox="1"/>
          <p:nvPr/>
        </p:nvSpPr>
        <p:spPr>
          <a:xfrm>
            <a:off x="54642" y="1988840"/>
            <a:ext cx="223094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𠮷田</a:t>
            </a:r>
            <a:r>
              <a:rPr lang="en-US" altLang="ja-JP" sz="1800" b="1" dirty="0">
                <a:latin typeface="+mn-ea"/>
              </a:rPr>
              <a:t>(</a:t>
            </a:r>
            <a:r>
              <a:rPr lang="ja-JP" altLang="en-US" sz="1800" b="1" dirty="0">
                <a:latin typeface="+mn-ea"/>
              </a:rPr>
              <a:t>作業経験</a:t>
            </a:r>
            <a:r>
              <a:rPr lang="en-US" altLang="ja-JP" sz="1800" b="1" dirty="0">
                <a:latin typeface="+mn-ea"/>
              </a:rPr>
              <a:t>4</a:t>
            </a:r>
            <a:r>
              <a:rPr lang="ja-JP" altLang="en-US" sz="1800" b="1" dirty="0">
                <a:latin typeface="+mn-ea"/>
              </a:rPr>
              <a:t>年</a:t>
            </a:r>
            <a:r>
              <a:rPr lang="en-US" altLang="ja-JP" sz="1800" b="1" dirty="0">
                <a:latin typeface="+mn-ea"/>
              </a:rPr>
              <a:t>)</a:t>
            </a:r>
            <a:endParaRPr kumimoji="1" lang="en-US" altLang="ja-JP" sz="1800" b="1" dirty="0">
              <a:latin typeface="+mn-ea"/>
            </a:endParaRPr>
          </a:p>
        </p:txBody>
      </p:sp>
      <p:sp>
        <p:nvSpPr>
          <p:cNvPr id="16" name="テキスト ボックス 1">
            <a:extLst>
              <a:ext uri="{FF2B5EF4-FFF2-40B4-BE49-F238E27FC236}">
                <a16:creationId xmlns:a16="http://schemas.microsoft.com/office/drawing/2014/main" id="{35D0E8C9-EFB5-1509-596B-61883EF1E10C}"/>
              </a:ext>
            </a:extLst>
          </p:cNvPr>
          <p:cNvSpPr txBox="1"/>
          <p:nvPr/>
        </p:nvSpPr>
        <p:spPr>
          <a:xfrm>
            <a:off x="29541" y="5548590"/>
            <a:ext cx="225604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金居</a:t>
            </a:r>
            <a:r>
              <a:rPr lang="en-US" altLang="ja-JP" sz="1800" b="1" dirty="0">
                <a:latin typeface="+mn-ea"/>
              </a:rPr>
              <a:t>(</a:t>
            </a:r>
            <a:r>
              <a:rPr lang="ja-JP" altLang="en-US" sz="1800" b="1" dirty="0">
                <a:latin typeface="+mn-ea"/>
              </a:rPr>
              <a:t>作業経験</a:t>
            </a:r>
            <a:r>
              <a:rPr lang="en-US" altLang="ja-JP" sz="1800" b="1" dirty="0">
                <a:latin typeface="+mn-ea"/>
              </a:rPr>
              <a:t>2</a:t>
            </a:r>
            <a:r>
              <a:rPr lang="ja-JP" altLang="en-US" sz="1800" b="1" dirty="0">
                <a:latin typeface="+mn-ea"/>
              </a:rPr>
              <a:t>年</a:t>
            </a:r>
            <a:r>
              <a:rPr lang="en-US" altLang="ja-JP" sz="1800" b="1" dirty="0">
                <a:latin typeface="+mn-ea"/>
              </a:rPr>
              <a:t>)</a:t>
            </a:r>
            <a:endParaRPr kumimoji="1" lang="en-US" altLang="ja-JP" sz="1800" b="1" dirty="0">
              <a:latin typeface="+mn-ea"/>
            </a:endParaRPr>
          </a:p>
        </p:txBody>
      </p:sp>
      <p:sp>
        <p:nvSpPr>
          <p:cNvPr id="17" name="テキスト ボックス 1">
            <a:extLst>
              <a:ext uri="{FF2B5EF4-FFF2-40B4-BE49-F238E27FC236}">
                <a16:creationId xmlns:a16="http://schemas.microsoft.com/office/drawing/2014/main" id="{942D0FCB-9F38-D5C6-8406-529CC3CE3246}"/>
              </a:ext>
            </a:extLst>
          </p:cNvPr>
          <p:cNvSpPr txBox="1"/>
          <p:nvPr/>
        </p:nvSpPr>
        <p:spPr>
          <a:xfrm>
            <a:off x="29540" y="3692701"/>
            <a:ext cx="2256047"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岡田</a:t>
            </a:r>
            <a:r>
              <a:rPr lang="en-US" altLang="ja-JP" sz="1800" b="1" dirty="0">
                <a:latin typeface="+mn-ea"/>
              </a:rPr>
              <a:t>(</a:t>
            </a:r>
            <a:r>
              <a:rPr lang="ja-JP" altLang="en-US" sz="1800" b="1" dirty="0">
                <a:latin typeface="+mn-ea"/>
              </a:rPr>
              <a:t>作業経験</a:t>
            </a:r>
            <a:r>
              <a:rPr lang="en-US" altLang="ja-JP" sz="1800" b="1" dirty="0">
                <a:latin typeface="+mn-ea"/>
              </a:rPr>
              <a:t>6</a:t>
            </a:r>
            <a:r>
              <a:rPr lang="ja-JP" altLang="en-US" sz="1800" b="1" dirty="0">
                <a:latin typeface="+mn-ea"/>
              </a:rPr>
              <a:t>年</a:t>
            </a:r>
            <a:r>
              <a:rPr lang="en-US" altLang="ja-JP" sz="1800" b="1" dirty="0">
                <a:latin typeface="+mn-ea"/>
              </a:rPr>
              <a:t>)</a:t>
            </a:r>
            <a:endParaRPr kumimoji="1" lang="en-US" altLang="ja-JP" sz="1800" b="1" dirty="0">
              <a:latin typeface="+mn-ea"/>
            </a:endParaRPr>
          </a:p>
        </p:txBody>
      </p:sp>
      <p:cxnSp>
        <p:nvCxnSpPr>
          <p:cNvPr id="18" name="直線コネクタ 17">
            <a:extLst>
              <a:ext uri="{FF2B5EF4-FFF2-40B4-BE49-F238E27FC236}">
                <a16:creationId xmlns:a16="http://schemas.microsoft.com/office/drawing/2014/main" id="{99BC07CE-8415-B144-80A2-D903A221666A}"/>
              </a:ext>
            </a:extLst>
          </p:cNvPr>
          <p:cNvCxnSpPr>
            <a:cxnSpLocks/>
          </p:cNvCxnSpPr>
          <p:nvPr/>
        </p:nvCxnSpPr>
        <p:spPr>
          <a:xfrm flipV="1">
            <a:off x="6444339" y="2877566"/>
            <a:ext cx="194868" cy="3274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F0D40B6-0394-1F4E-80B9-B4DE1E78AEDC}"/>
              </a:ext>
            </a:extLst>
          </p:cNvPr>
          <p:cNvCxnSpPr>
            <a:cxnSpLocks/>
          </p:cNvCxnSpPr>
          <p:nvPr/>
        </p:nvCxnSpPr>
        <p:spPr>
          <a:xfrm flipV="1">
            <a:off x="5831821" y="3187700"/>
            <a:ext cx="215113" cy="2194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828AE7FB-EAA6-58E2-04C5-CC8BB058A4D7}"/>
              </a:ext>
            </a:extLst>
          </p:cNvPr>
          <p:cNvPicPr>
            <a:picLocks noChangeAspect="1"/>
          </p:cNvPicPr>
          <p:nvPr/>
        </p:nvPicPr>
        <p:blipFill>
          <a:blip r:embed="rId7"/>
          <a:srcRect t="5738" r="234" b="726"/>
          <a:stretch>
            <a:fillRect/>
          </a:stretch>
        </p:blipFill>
        <p:spPr>
          <a:xfrm>
            <a:off x="325775" y="2342797"/>
            <a:ext cx="1378750" cy="1337254"/>
          </a:xfrm>
          <a:custGeom>
            <a:avLst/>
            <a:gdLst>
              <a:gd name="connsiteX0" fmla="*/ 2217757 w 3640157"/>
              <a:gd name="connsiteY0" fmla="*/ 0 h 3530600"/>
              <a:gd name="connsiteX1" fmla="*/ 2332057 w 3640157"/>
              <a:gd name="connsiteY1" fmla="*/ 25400 h 3530600"/>
              <a:gd name="connsiteX2" fmla="*/ 2471757 w 3640157"/>
              <a:gd name="connsiteY2" fmla="*/ 139700 h 3530600"/>
              <a:gd name="connsiteX3" fmla="*/ 2662257 w 3640157"/>
              <a:gd name="connsiteY3" fmla="*/ 203200 h 3530600"/>
              <a:gd name="connsiteX4" fmla="*/ 2801957 w 3640157"/>
              <a:gd name="connsiteY4" fmla="*/ 317500 h 3530600"/>
              <a:gd name="connsiteX5" fmla="*/ 2916257 w 3640157"/>
              <a:gd name="connsiteY5" fmla="*/ 419100 h 3530600"/>
              <a:gd name="connsiteX6" fmla="*/ 2967057 w 3640157"/>
              <a:gd name="connsiteY6" fmla="*/ 533400 h 3530600"/>
              <a:gd name="connsiteX7" fmla="*/ 3005157 w 3640157"/>
              <a:gd name="connsiteY7" fmla="*/ 660400 h 3530600"/>
              <a:gd name="connsiteX8" fmla="*/ 2941657 w 3640157"/>
              <a:gd name="connsiteY8" fmla="*/ 800100 h 3530600"/>
              <a:gd name="connsiteX9" fmla="*/ 2903557 w 3640157"/>
              <a:gd name="connsiteY9" fmla="*/ 939800 h 3530600"/>
              <a:gd name="connsiteX10" fmla="*/ 2814657 w 3640157"/>
              <a:gd name="connsiteY10" fmla="*/ 1066800 h 3530600"/>
              <a:gd name="connsiteX11" fmla="*/ 2763857 w 3640157"/>
              <a:gd name="connsiteY11" fmla="*/ 1143000 h 3530600"/>
              <a:gd name="connsiteX12" fmla="*/ 2814657 w 3640157"/>
              <a:gd name="connsiteY12" fmla="*/ 1219200 h 3530600"/>
              <a:gd name="connsiteX13" fmla="*/ 2840057 w 3640157"/>
              <a:gd name="connsiteY13" fmla="*/ 1320800 h 3530600"/>
              <a:gd name="connsiteX14" fmla="*/ 2928957 w 3640157"/>
              <a:gd name="connsiteY14" fmla="*/ 1422400 h 3530600"/>
              <a:gd name="connsiteX15" fmla="*/ 2967057 w 3640157"/>
              <a:gd name="connsiteY15" fmla="*/ 1536700 h 3530600"/>
              <a:gd name="connsiteX16" fmla="*/ 3081357 w 3640157"/>
              <a:gd name="connsiteY16" fmla="*/ 1600200 h 3530600"/>
              <a:gd name="connsiteX17" fmla="*/ 3182957 w 3640157"/>
              <a:gd name="connsiteY17" fmla="*/ 1676400 h 3530600"/>
              <a:gd name="connsiteX18" fmla="*/ 3081357 w 3640157"/>
              <a:gd name="connsiteY18" fmla="*/ 1663700 h 3530600"/>
              <a:gd name="connsiteX19" fmla="*/ 2928957 w 3640157"/>
              <a:gd name="connsiteY19" fmla="*/ 1600200 h 3530600"/>
              <a:gd name="connsiteX20" fmla="*/ 2954357 w 3640157"/>
              <a:gd name="connsiteY20" fmla="*/ 1676400 h 3530600"/>
              <a:gd name="connsiteX21" fmla="*/ 2967057 w 3640157"/>
              <a:gd name="connsiteY21" fmla="*/ 1778000 h 3530600"/>
              <a:gd name="connsiteX22" fmla="*/ 2992457 w 3640157"/>
              <a:gd name="connsiteY22" fmla="*/ 1905000 h 3530600"/>
              <a:gd name="connsiteX23" fmla="*/ 3043257 w 3640157"/>
              <a:gd name="connsiteY23" fmla="*/ 2082800 h 3530600"/>
              <a:gd name="connsiteX24" fmla="*/ 3043257 w 3640157"/>
              <a:gd name="connsiteY24" fmla="*/ 2146300 h 3530600"/>
              <a:gd name="connsiteX25" fmla="*/ 2979757 w 3640157"/>
              <a:gd name="connsiteY25" fmla="*/ 2057400 h 3530600"/>
              <a:gd name="connsiteX26" fmla="*/ 2928957 w 3640157"/>
              <a:gd name="connsiteY26" fmla="*/ 2044700 h 3530600"/>
              <a:gd name="connsiteX27" fmla="*/ 2916257 w 3640157"/>
              <a:gd name="connsiteY27" fmla="*/ 2184400 h 3530600"/>
              <a:gd name="connsiteX28" fmla="*/ 2878157 w 3640157"/>
              <a:gd name="connsiteY28" fmla="*/ 2133600 h 3530600"/>
              <a:gd name="connsiteX29" fmla="*/ 2878157 w 3640157"/>
              <a:gd name="connsiteY29" fmla="*/ 2006600 h 3530600"/>
              <a:gd name="connsiteX30" fmla="*/ 2852757 w 3640157"/>
              <a:gd name="connsiteY30" fmla="*/ 2095500 h 3530600"/>
              <a:gd name="connsiteX31" fmla="*/ 2789257 w 3640157"/>
              <a:gd name="connsiteY31" fmla="*/ 2070100 h 3530600"/>
              <a:gd name="connsiteX32" fmla="*/ 2763857 w 3640157"/>
              <a:gd name="connsiteY32" fmla="*/ 1981200 h 3530600"/>
              <a:gd name="connsiteX33" fmla="*/ 2738457 w 3640157"/>
              <a:gd name="connsiteY33" fmla="*/ 2095500 h 3530600"/>
              <a:gd name="connsiteX34" fmla="*/ 2725757 w 3640157"/>
              <a:gd name="connsiteY34" fmla="*/ 2171700 h 3530600"/>
              <a:gd name="connsiteX35" fmla="*/ 2700357 w 3640157"/>
              <a:gd name="connsiteY35" fmla="*/ 2273300 h 3530600"/>
              <a:gd name="connsiteX36" fmla="*/ 2662257 w 3640157"/>
              <a:gd name="connsiteY36" fmla="*/ 2222500 h 3530600"/>
              <a:gd name="connsiteX37" fmla="*/ 2636857 w 3640157"/>
              <a:gd name="connsiteY37" fmla="*/ 2260600 h 3530600"/>
              <a:gd name="connsiteX38" fmla="*/ 2624157 w 3640157"/>
              <a:gd name="connsiteY38" fmla="*/ 2311400 h 3530600"/>
              <a:gd name="connsiteX39" fmla="*/ 2586057 w 3640157"/>
              <a:gd name="connsiteY39" fmla="*/ 2336800 h 3530600"/>
              <a:gd name="connsiteX40" fmla="*/ 2535257 w 3640157"/>
              <a:gd name="connsiteY40" fmla="*/ 2235200 h 3530600"/>
              <a:gd name="connsiteX41" fmla="*/ 2484457 w 3640157"/>
              <a:gd name="connsiteY41" fmla="*/ 2311400 h 3530600"/>
              <a:gd name="connsiteX42" fmla="*/ 2522557 w 3640157"/>
              <a:gd name="connsiteY42" fmla="*/ 2413000 h 3530600"/>
              <a:gd name="connsiteX43" fmla="*/ 2509857 w 3640157"/>
              <a:gd name="connsiteY43" fmla="*/ 2451100 h 3530600"/>
              <a:gd name="connsiteX44" fmla="*/ 2497157 w 3640157"/>
              <a:gd name="connsiteY44" fmla="*/ 2540000 h 3530600"/>
              <a:gd name="connsiteX45" fmla="*/ 2547957 w 3640157"/>
              <a:gd name="connsiteY45" fmla="*/ 2654300 h 3530600"/>
              <a:gd name="connsiteX46" fmla="*/ 2611457 w 3640157"/>
              <a:gd name="connsiteY46" fmla="*/ 2717800 h 3530600"/>
              <a:gd name="connsiteX47" fmla="*/ 2751157 w 3640157"/>
              <a:gd name="connsiteY47" fmla="*/ 2781300 h 3530600"/>
              <a:gd name="connsiteX48" fmla="*/ 2878157 w 3640157"/>
              <a:gd name="connsiteY48" fmla="*/ 2794000 h 3530600"/>
              <a:gd name="connsiteX49" fmla="*/ 2979757 w 3640157"/>
              <a:gd name="connsiteY49" fmla="*/ 2832100 h 3530600"/>
              <a:gd name="connsiteX50" fmla="*/ 3119457 w 3640157"/>
              <a:gd name="connsiteY50" fmla="*/ 2895600 h 3530600"/>
              <a:gd name="connsiteX51" fmla="*/ 3297257 w 3640157"/>
              <a:gd name="connsiteY51" fmla="*/ 2971800 h 3530600"/>
              <a:gd name="connsiteX52" fmla="*/ 3424257 w 3640157"/>
              <a:gd name="connsiteY52" fmla="*/ 3048000 h 3530600"/>
              <a:gd name="connsiteX53" fmla="*/ 3538557 w 3640157"/>
              <a:gd name="connsiteY53" fmla="*/ 3086100 h 3530600"/>
              <a:gd name="connsiteX54" fmla="*/ 3640157 w 3640157"/>
              <a:gd name="connsiteY54" fmla="*/ 3162300 h 3530600"/>
              <a:gd name="connsiteX55" fmla="*/ 3627457 w 3640157"/>
              <a:gd name="connsiteY55" fmla="*/ 3530600 h 3530600"/>
              <a:gd name="connsiteX56" fmla="*/ 7957 w 3640157"/>
              <a:gd name="connsiteY56" fmla="*/ 3517900 h 3530600"/>
              <a:gd name="connsiteX57" fmla="*/ 0 w 3640157"/>
              <a:gd name="connsiteY57" fmla="*/ 3434352 h 3530600"/>
              <a:gd name="connsiteX58" fmla="*/ 0 w 3640157"/>
              <a:gd name="connsiteY58" fmla="*/ 3244659 h 3530600"/>
              <a:gd name="connsiteX59" fmla="*/ 84157 w 3640157"/>
              <a:gd name="connsiteY59" fmla="*/ 3213100 h 3530600"/>
              <a:gd name="connsiteX60" fmla="*/ 173057 w 3640157"/>
              <a:gd name="connsiteY60" fmla="*/ 3124200 h 3530600"/>
              <a:gd name="connsiteX61" fmla="*/ 376257 w 3640157"/>
              <a:gd name="connsiteY61" fmla="*/ 3048000 h 3530600"/>
              <a:gd name="connsiteX62" fmla="*/ 528657 w 3640157"/>
              <a:gd name="connsiteY62" fmla="*/ 2946400 h 3530600"/>
              <a:gd name="connsiteX63" fmla="*/ 769957 w 3640157"/>
              <a:gd name="connsiteY63" fmla="*/ 2832100 h 3530600"/>
              <a:gd name="connsiteX64" fmla="*/ 960457 w 3640157"/>
              <a:gd name="connsiteY64" fmla="*/ 2755900 h 3530600"/>
              <a:gd name="connsiteX65" fmla="*/ 1227157 w 3640157"/>
              <a:gd name="connsiteY65" fmla="*/ 2692400 h 3530600"/>
              <a:gd name="connsiteX66" fmla="*/ 1214457 w 3640157"/>
              <a:gd name="connsiteY66" fmla="*/ 2616200 h 3530600"/>
              <a:gd name="connsiteX67" fmla="*/ 1239857 w 3640157"/>
              <a:gd name="connsiteY67" fmla="*/ 2540000 h 3530600"/>
              <a:gd name="connsiteX68" fmla="*/ 1227157 w 3640157"/>
              <a:gd name="connsiteY68" fmla="*/ 2527300 h 3530600"/>
              <a:gd name="connsiteX69" fmla="*/ 1125557 w 3640157"/>
              <a:gd name="connsiteY69" fmla="*/ 2400300 h 3530600"/>
              <a:gd name="connsiteX70" fmla="*/ 1112857 w 3640157"/>
              <a:gd name="connsiteY70" fmla="*/ 2298700 h 3530600"/>
              <a:gd name="connsiteX71" fmla="*/ 1125557 w 3640157"/>
              <a:gd name="connsiteY71" fmla="*/ 2146300 h 3530600"/>
              <a:gd name="connsiteX72" fmla="*/ 1176357 w 3640157"/>
              <a:gd name="connsiteY72" fmla="*/ 2070100 h 3530600"/>
              <a:gd name="connsiteX73" fmla="*/ 1112857 w 3640157"/>
              <a:gd name="connsiteY73" fmla="*/ 1981200 h 3530600"/>
              <a:gd name="connsiteX74" fmla="*/ 1087457 w 3640157"/>
              <a:gd name="connsiteY74" fmla="*/ 2032000 h 3530600"/>
              <a:gd name="connsiteX75" fmla="*/ 1062057 w 3640157"/>
              <a:gd name="connsiteY75" fmla="*/ 2032000 h 3530600"/>
              <a:gd name="connsiteX76" fmla="*/ 985857 w 3640157"/>
              <a:gd name="connsiteY76" fmla="*/ 1968500 h 3530600"/>
              <a:gd name="connsiteX77" fmla="*/ 973157 w 3640157"/>
              <a:gd name="connsiteY77" fmla="*/ 2032000 h 3530600"/>
              <a:gd name="connsiteX78" fmla="*/ 935057 w 3640157"/>
              <a:gd name="connsiteY78" fmla="*/ 1968500 h 3530600"/>
              <a:gd name="connsiteX79" fmla="*/ 922357 w 3640157"/>
              <a:gd name="connsiteY79" fmla="*/ 1854200 h 3530600"/>
              <a:gd name="connsiteX80" fmla="*/ 896957 w 3640157"/>
              <a:gd name="connsiteY80" fmla="*/ 1676400 h 3530600"/>
              <a:gd name="connsiteX81" fmla="*/ 922357 w 3640157"/>
              <a:gd name="connsiteY81" fmla="*/ 1485900 h 3530600"/>
              <a:gd name="connsiteX82" fmla="*/ 973157 w 3640157"/>
              <a:gd name="connsiteY82" fmla="*/ 1308100 h 3530600"/>
              <a:gd name="connsiteX83" fmla="*/ 1036657 w 3640157"/>
              <a:gd name="connsiteY83" fmla="*/ 1219200 h 3530600"/>
              <a:gd name="connsiteX84" fmla="*/ 1074757 w 3640157"/>
              <a:gd name="connsiteY84" fmla="*/ 1104900 h 3530600"/>
              <a:gd name="connsiteX85" fmla="*/ 1112857 w 3640157"/>
              <a:gd name="connsiteY85" fmla="*/ 1003300 h 3530600"/>
              <a:gd name="connsiteX86" fmla="*/ 1125557 w 3640157"/>
              <a:gd name="connsiteY86" fmla="*/ 914400 h 3530600"/>
              <a:gd name="connsiteX87" fmla="*/ 1176357 w 3640157"/>
              <a:gd name="connsiteY87" fmla="*/ 812800 h 3530600"/>
              <a:gd name="connsiteX88" fmla="*/ 1189057 w 3640157"/>
              <a:gd name="connsiteY88" fmla="*/ 749300 h 3530600"/>
              <a:gd name="connsiteX89" fmla="*/ 1227157 w 3640157"/>
              <a:gd name="connsiteY89" fmla="*/ 635000 h 3530600"/>
              <a:gd name="connsiteX90" fmla="*/ 1252557 w 3640157"/>
              <a:gd name="connsiteY90" fmla="*/ 508000 h 3530600"/>
              <a:gd name="connsiteX91" fmla="*/ 1303357 w 3640157"/>
              <a:gd name="connsiteY91" fmla="*/ 355600 h 3530600"/>
              <a:gd name="connsiteX92" fmla="*/ 1417657 w 3640157"/>
              <a:gd name="connsiteY92" fmla="*/ 266700 h 3530600"/>
              <a:gd name="connsiteX93" fmla="*/ 1519257 w 3640157"/>
              <a:gd name="connsiteY93" fmla="*/ 165100 h 3530600"/>
              <a:gd name="connsiteX94" fmla="*/ 1722457 w 3640157"/>
              <a:gd name="connsiteY94" fmla="*/ 101600 h 3530600"/>
              <a:gd name="connsiteX95" fmla="*/ 1798657 w 3640157"/>
              <a:gd name="connsiteY95" fmla="*/ 76200 h 3530600"/>
              <a:gd name="connsiteX96" fmla="*/ 1989157 w 3640157"/>
              <a:gd name="connsiteY96" fmla="*/ 25400 h 35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40157" h="3530600">
                <a:moveTo>
                  <a:pt x="2217757" y="0"/>
                </a:moveTo>
                <a:lnTo>
                  <a:pt x="2332057" y="25400"/>
                </a:lnTo>
                <a:lnTo>
                  <a:pt x="2471757" y="139700"/>
                </a:lnTo>
                <a:lnTo>
                  <a:pt x="2662257" y="203200"/>
                </a:lnTo>
                <a:lnTo>
                  <a:pt x="2801957" y="317500"/>
                </a:lnTo>
                <a:lnTo>
                  <a:pt x="2916257" y="419100"/>
                </a:lnTo>
                <a:lnTo>
                  <a:pt x="2967057" y="533400"/>
                </a:lnTo>
                <a:lnTo>
                  <a:pt x="3005157" y="660400"/>
                </a:lnTo>
                <a:lnTo>
                  <a:pt x="2941657" y="800100"/>
                </a:lnTo>
                <a:lnTo>
                  <a:pt x="2903557" y="939800"/>
                </a:lnTo>
                <a:lnTo>
                  <a:pt x="2814657" y="1066800"/>
                </a:lnTo>
                <a:lnTo>
                  <a:pt x="2763857" y="1143000"/>
                </a:lnTo>
                <a:lnTo>
                  <a:pt x="2814657" y="1219200"/>
                </a:lnTo>
                <a:lnTo>
                  <a:pt x="2840057" y="1320800"/>
                </a:lnTo>
                <a:lnTo>
                  <a:pt x="2928957" y="1422400"/>
                </a:lnTo>
                <a:lnTo>
                  <a:pt x="2967057" y="1536700"/>
                </a:lnTo>
                <a:lnTo>
                  <a:pt x="3081357" y="1600200"/>
                </a:lnTo>
                <a:lnTo>
                  <a:pt x="3182957" y="1676400"/>
                </a:lnTo>
                <a:lnTo>
                  <a:pt x="3081357" y="1663700"/>
                </a:lnTo>
                <a:lnTo>
                  <a:pt x="2928957" y="1600200"/>
                </a:lnTo>
                <a:lnTo>
                  <a:pt x="2954357" y="1676400"/>
                </a:lnTo>
                <a:lnTo>
                  <a:pt x="2967057" y="1778000"/>
                </a:lnTo>
                <a:lnTo>
                  <a:pt x="2992457" y="1905000"/>
                </a:lnTo>
                <a:lnTo>
                  <a:pt x="3043257" y="2082800"/>
                </a:lnTo>
                <a:lnTo>
                  <a:pt x="3043257" y="2146300"/>
                </a:lnTo>
                <a:lnTo>
                  <a:pt x="2979757" y="2057400"/>
                </a:lnTo>
                <a:lnTo>
                  <a:pt x="2928957" y="2044700"/>
                </a:lnTo>
                <a:lnTo>
                  <a:pt x="2916257" y="2184400"/>
                </a:lnTo>
                <a:lnTo>
                  <a:pt x="2878157" y="2133600"/>
                </a:lnTo>
                <a:lnTo>
                  <a:pt x="2878157" y="2006600"/>
                </a:lnTo>
                <a:lnTo>
                  <a:pt x="2852757" y="2095500"/>
                </a:lnTo>
                <a:lnTo>
                  <a:pt x="2789257" y="2070100"/>
                </a:lnTo>
                <a:lnTo>
                  <a:pt x="2763857" y="1981200"/>
                </a:lnTo>
                <a:lnTo>
                  <a:pt x="2738457" y="2095500"/>
                </a:lnTo>
                <a:lnTo>
                  <a:pt x="2725757" y="2171700"/>
                </a:lnTo>
                <a:lnTo>
                  <a:pt x="2700357" y="2273300"/>
                </a:lnTo>
                <a:lnTo>
                  <a:pt x="2662257" y="2222500"/>
                </a:lnTo>
                <a:lnTo>
                  <a:pt x="2636857" y="2260600"/>
                </a:lnTo>
                <a:lnTo>
                  <a:pt x="2624157" y="2311400"/>
                </a:lnTo>
                <a:lnTo>
                  <a:pt x="2586057" y="2336800"/>
                </a:lnTo>
                <a:lnTo>
                  <a:pt x="2535257" y="2235200"/>
                </a:lnTo>
                <a:lnTo>
                  <a:pt x="2484457" y="2311400"/>
                </a:lnTo>
                <a:lnTo>
                  <a:pt x="2522557" y="2413000"/>
                </a:lnTo>
                <a:lnTo>
                  <a:pt x="2509857" y="2451100"/>
                </a:lnTo>
                <a:lnTo>
                  <a:pt x="2497157" y="2540000"/>
                </a:lnTo>
                <a:lnTo>
                  <a:pt x="2547957" y="2654300"/>
                </a:lnTo>
                <a:lnTo>
                  <a:pt x="2611457" y="2717800"/>
                </a:lnTo>
                <a:lnTo>
                  <a:pt x="2751157" y="2781300"/>
                </a:lnTo>
                <a:lnTo>
                  <a:pt x="2878157" y="2794000"/>
                </a:lnTo>
                <a:lnTo>
                  <a:pt x="2979757" y="2832100"/>
                </a:lnTo>
                <a:lnTo>
                  <a:pt x="3119457" y="2895600"/>
                </a:lnTo>
                <a:lnTo>
                  <a:pt x="3297257" y="2971800"/>
                </a:lnTo>
                <a:lnTo>
                  <a:pt x="3424257" y="3048000"/>
                </a:lnTo>
                <a:lnTo>
                  <a:pt x="3538557" y="3086100"/>
                </a:lnTo>
                <a:lnTo>
                  <a:pt x="3640157" y="3162300"/>
                </a:lnTo>
                <a:lnTo>
                  <a:pt x="3627457" y="3530600"/>
                </a:lnTo>
                <a:lnTo>
                  <a:pt x="7957" y="3517900"/>
                </a:lnTo>
                <a:lnTo>
                  <a:pt x="0" y="3434352"/>
                </a:lnTo>
                <a:lnTo>
                  <a:pt x="0" y="3244659"/>
                </a:lnTo>
                <a:lnTo>
                  <a:pt x="84157" y="3213100"/>
                </a:lnTo>
                <a:lnTo>
                  <a:pt x="173057" y="3124200"/>
                </a:lnTo>
                <a:lnTo>
                  <a:pt x="376257" y="3048000"/>
                </a:lnTo>
                <a:lnTo>
                  <a:pt x="528657" y="2946400"/>
                </a:lnTo>
                <a:lnTo>
                  <a:pt x="769957" y="2832100"/>
                </a:lnTo>
                <a:lnTo>
                  <a:pt x="960457" y="2755900"/>
                </a:lnTo>
                <a:lnTo>
                  <a:pt x="1227157" y="2692400"/>
                </a:lnTo>
                <a:lnTo>
                  <a:pt x="1214457" y="2616200"/>
                </a:lnTo>
                <a:lnTo>
                  <a:pt x="1239857" y="2540000"/>
                </a:lnTo>
                <a:lnTo>
                  <a:pt x="1227157" y="2527300"/>
                </a:lnTo>
                <a:lnTo>
                  <a:pt x="1125557" y="2400300"/>
                </a:lnTo>
                <a:lnTo>
                  <a:pt x="1112857" y="2298700"/>
                </a:lnTo>
                <a:lnTo>
                  <a:pt x="1125557" y="2146300"/>
                </a:lnTo>
                <a:lnTo>
                  <a:pt x="1176357" y="2070100"/>
                </a:lnTo>
                <a:lnTo>
                  <a:pt x="1112857" y="1981200"/>
                </a:lnTo>
                <a:lnTo>
                  <a:pt x="1087457" y="2032000"/>
                </a:lnTo>
                <a:lnTo>
                  <a:pt x="1062057" y="2032000"/>
                </a:lnTo>
                <a:lnTo>
                  <a:pt x="985857" y="1968500"/>
                </a:lnTo>
                <a:lnTo>
                  <a:pt x="973157" y="2032000"/>
                </a:lnTo>
                <a:lnTo>
                  <a:pt x="935057" y="1968500"/>
                </a:lnTo>
                <a:lnTo>
                  <a:pt x="922357" y="1854200"/>
                </a:lnTo>
                <a:lnTo>
                  <a:pt x="896957" y="1676400"/>
                </a:lnTo>
                <a:lnTo>
                  <a:pt x="922357" y="1485900"/>
                </a:lnTo>
                <a:lnTo>
                  <a:pt x="973157" y="1308100"/>
                </a:lnTo>
                <a:lnTo>
                  <a:pt x="1036657" y="1219200"/>
                </a:lnTo>
                <a:lnTo>
                  <a:pt x="1074757" y="1104900"/>
                </a:lnTo>
                <a:lnTo>
                  <a:pt x="1112857" y="1003300"/>
                </a:lnTo>
                <a:lnTo>
                  <a:pt x="1125557" y="914400"/>
                </a:lnTo>
                <a:lnTo>
                  <a:pt x="1176357" y="812800"/>
                </a:lnTo>
                <a:lnTo>
                  <a:pt x="1189057" y="749300"/>
                </a:lnTo>
                <a:lnTo>
                  <a:pt x="1227157" y="635000"/>
                </a:lnTo>
                <a:lnTo>
                  <a:pt x="1252557" y="508000"/>
                </a:lnTo>
                <a:lnTo>
                  <a:pt x="1303357" y="355600"/>
                </a:lnTo>
                <a:lnTo>
                  <a:pt x="1417657" y="266700"/>
                </a:lnTo>
                <a:lnTo>
                  <a:pt x="1519257" y="165100"/>
                </a:lnTo>
                <a:lnTo>
                  <a:pt x="1722457" y="101600"/>
                </a:lnTo>
                <a:lnTo>
                  <a:pt x="1798657" y="76200"/>
                </a:lnTo>
                <a:lnTo>
                  <a:pt x="1989157" y="25400"/>
                </a:lnTo>
                <a:close/>
              </a:path>
            </a:pathLst>
          </a:custGeom>
          <a:effectLst>
            <a:glow rad="63500">
              <a:schemeClr val="accent5">
                <a:satMod val="175000"/>
                <a:alpha val="40000"/>
              </a:schemeClr>
            </a:glow>
          </a:effectLst>
        </p:spPr>
      </p:pic>
      <p:pic>
        <p:nvPicPr>
          <p:cNvPr id="21" name="図 20">
            <a:extLst>
              <a:ext uri="{FF2B5EF4-FFF2-40B4-BE49-F238E27FC236}">
                <a16:creationId xmlns:a16="http://schemas.microsoft.com/office/drawing/2014/main" id="{EEB9329E-A26C-A817-29BF-AB2BC99D928B}"/>
              </a:ext>
            </a:extLst>
          </p:cNvPr>
          <p:cNvPicPr>
            <a:picLocks noChangeAspect="1"/>
          </p:cNvPicPr>
          <p:nvPr/>
        </p:nvPicPr>
        <p:blipFill>
          <a:blip r:embed="rId8"/>
          <a:srcRect t="6750" r="208"/>
          <a:stretch>
            <a:fillRect/>
          </a:stretch>
        </p:blipFill>
        <p:spPr>
          <a:xfrm>
            <a:off x="397324" y="488214"/>
            <a:ext cx="1325680" cy="1500626"/>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pic>
        <p:nvPicPr>
          <p:cNvPr id="23" name="図 22">
            <a:extLst>
              <a:ext uri="{FF2B5EF4-FFF2-40B4-BE49-F238E27FC236}">
                <a16:creationId xmlns:a16="http://schemas.microsoft.com/office/drawing/2014/main" id="{93767446-DB53-BA3D-2622-527F51403C5A}"/>
              </a:ext>
            </a:extLst>
          </p:cNvPr>
          <p:cNvPicPr>
            <a:picLocks noChangeAspect="1"/>
          </p:cNvPicPr>
          <p:nvPr/>
        </p:nvPicPr>
        <p:blipFill>
          <a:blip r:embed="rId9"/>
          <a:stretch>
            <a:fillRect/>
          </a:stretch>
        </p:blipFill>
        <p:spPr>
          <a:xfrm>
            <a:off x="371251" y="4035503"/>
            <a:ext cx="1350385" cy="1500428"/>
          </a:xfrm>
          <a:prstGeom prst="rect">
            <a:avLst/>
          </a:prstGeom>
          <a:effectLst>
            <a:glow rad="63500">
              <a:schemeClr val="accent5">
                <a:satMod val="175000"/>
                <a:alpha val="40000"/>
              </a:schemeClr>
            </a:glow>
          </a:effectLst>
        </p:spPr>
      </p:pic>
      <p:sp>
        <p:nvSpPr>
          <p:cNvPr id="24" name="正方形/長方形 23">
            <a:extLst>
              <a:ext uri="{FF2B5EF4-FFF2-40B4-BE49-F238E27FC236}">
                <a16:creationId xmlns:a16="http://schemas.microsoft.com/office/drawing/2014/main" id="{033200C6-4FAC-D7C0-E197-8176CD0B8540}"/>
              </a:ext>
            </a:extLst>
          </p:cNvPr>
          <p:cNvSpPr/>
          <p:nvPr/>
        </p:nvSpPr>
        <p:spPr>
          <a:xfrm>
            <a:off x="3587058" y="3442961"/>
            <a:ext cx="5113900" cy="646331"/>
          </a:xfrm>
          <a:prstGeom prst="rect">
            <a:avLst/>
          </a:prstGeom>
          <a:solidFill>
            <a:schemeClr val="accent1">
              <a:alpha val="40000"/>
            </a:schemeClr>
          </a:solidFill>
        </p:spPr>
        <p:txBody>
          <a:bodyPr wrap="none" lIns="91440" tIns="45720" rIns="91440" bIns="45720">
            <a:spAutoFit/>
          </a:bodyPr>
          <a:lstStyle/>
          <a:p>
            <a:pPr algn="ctr"/>
            <a:r>
              <a:rPr kumimoji="1"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最大で</a:t>
            </a:r>
            <a:r>
              <a:rPr lang="en-US" altLang="ja-JP"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3</a:t>
            </a:r>
            <a:r>
              <a:rPr kumimoji="1"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分の差が出た！</a:t>
            </a:r>
            <a:endParaRPr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endParaRPr>
          </a:p>
        </p:txBody>
      </p:sp>
      <p:sp>
        <p:nvSpPr>
          <p:cNvPr id="25" name="テキスト ボックス 37">
            <a:extLst>
              <a:ext uri="{FF2B5EF4-FFF2-40B4-BE49-F238E27FC236}">
                <a16:creationId xmlns:a16="http://schemas.microsoft.com/office/drawing/2014/main" id="{10958ADC-E91B-2DB4-9067-156615B74901}"/>
              </a:ext>
            </a:extLst>
          </p:cNvPr>
          <p:cNvSpPr txBox="1"/>
          <p:nvPr/>
        </p:nvSpPr>
        <p:spPr>
          <a:xfrm>
            <a:off x="4511824" y="200019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26" name="テキスト ボックス 37">
            <a:extLst>
              <a:ext uri="{FF2B5EF4-FFF2-40B4-BE49-F238E27FC236}">
                <a16:creationId xmlns:a16="http://schemas.microsoft.com/office/drawing/2014/main" id="{2C581B4E-F316-69C0-6F29-709318A59AFD}"/>
              </a:ext>
            </a:extLst>
          </p:cNvPr>
          <p:cNvSpPr txBox="1"/>
          <p:nvPr/>
        </p:nvSpPr>
        <p:spPr>
          <a:xfrm>
            <a:off x="7104112" y="200019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27" name="テキスト ボックス 37">
            <a:extLst>
              <a:ext uri="{FF2B5EF4-FFF2-40B4-BE49-F238E27FC236}">
                <a16:creationId xmlns:a16="http://schemas.microsoft.com/office/drawing/2014/main" id="{43122370-5C86-2DF3-16EC-84DDFA0FBC56}"/>
              </a:ext>
            </a:extLst>
          </p:cNvPr>
          <p:cNvSpPr txBox="1"/>
          <p:nvPr/>
        </p:nvSpPr>
        <p:spPr>
          <a:xfrm>
            <a:off x="9552384" y="202773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graphicFrame>
        <p:nvGraphicFramePr>
          <p:cNvPr id="28" name="グラフ 27">
            <a:extLst>
              <a:ext uri="{FF2B5EF4-FFF2-40B4-BE49-F238E27FC236}">
                <a16:creationId xmlns:a16="http://schemas.microsoft.com/office/drawing/2014/main" id="{39E79F12-91EB-58C5-5641-9394502EB50A}"/>
              </a:ext>
            </a:extLst>
          </p:cNvPr>
          <p:cNvGraphicFramePr>
            <a:graphicFrameLocks/>
          </p:cNvGraphicFramePr>
          <p:nvPr>
            <p:extLst>
              <p:ext uri="{D42A27DB-BD31-4B8C-83A1-F6EECF244321}">
                <p14:modId xmlns:p14="http://schemas.microsoft.com/office/powerpoint/2010/main" val="3612637578"/>
              </p:ext>
            </p:extLst>
          </p:nvPr>
        </p:nvGraphicFramePr>
        <p:xfrm>
          <a:off x="9768408" y="2238165"/>
          <a:ext cx="3849159" cy="3491443"/>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439817625"/>
      </p:ext>
    </p:extLst>
  </p:cSld>
  <p:clrMapOvr>
    <a:masterClrMapping/>
  </p:clrMapOvr>
  <mc:AlternateContent xmlns:mc="http://schemas.openxmlformats.org/markup-compatibility/2006" xmlns:p14="http://schemas.microsoft.com/office/powerpoint/2010/main">
    <mc:Choice Requires="p14">
      <p:transition spd="slow" p14:dur="2000" advTm="4058"/>
    </mc:Choice>
    <mc:Fallback xmlns="">
      <p:transition spd="slow" advTm="4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475813" cy="521803"/>
          </a:xfrm>
        </p:spPr>
        <p:txBody>
          <a:bodyPr>
            <a:noAutofit/>
          </a:bodyPr>
          <a:lstStyle/>
          <a:p>
            <a:pPr algn="l"/>
            <a:r>
              <a:rPr kumimoji="1" lang="en-US" altLang="ja-JP" sz="2400" u="sng" dirty="0"/>
              <a:t>16</a:t>
            </a:r>
            <a:r>
              <a:rPr kumimoji="1" lang="ja-JP" altLang="en-US" sz="2400" u="sng" dirty="0"/>
              <a:t>．</a:t>
            </a:r>
            <a:r>
              <a:rPr lang="ja-JP" altLang="en-US" sz="2400" u="sng" dirty="0"/>
              <a:t>現状把握②</a:t>
            </a:r>
            <a:endParaRPr kumimoji="1" lang="ja-JP" altLang="en-US" sz="2400" u="sng" dirty="0"/>
          </a:p>
        </p:txBody>
      </p:sp>
      <p:grpSp>
        <p:nvGrpSpPr>
          <p:cNvPr id="2" name="グループ化 1">
            <a:extLst>
              <a:ext uri="{FF2B5EF4-FFF2-40B4-BE49-F238E27FC236}">
                <a16:creationId xmlns:a16="http://schemas.microsoft.com/office/drawing/2014/main" id="{BBC2C9A3-D7CF-6295-FEA5-57015230C7DD}"/>
              </a:ext>
            </a:extLst>
          </p:cNvPr>
          <p:cNvGrpSpPr>
            <a:grpSpLocks noChangeAspect="1"/>
          </p:cNvGrpSpPr>
          <p:nvPr/>
        </p:nvGrpSpPr>
        <p:grpSpPr>
          <a:xfrm>
            <a:off x="191344" y="1167134"/>
            <a:ext cx="2646577" cy="2659367"/>
            <a:chOff x="251712" y="1958770"/>
            <a:chExt cx="2379890" cy="2391393"/>
          </a:xfrm>
        </p:grpSpPr>
        <p:pic>
          <p:nvPicPr>
            <p:cNvPr id="4" name="図 3">
              <a:extLst>
                <a:ext uri="{FF2B5EF4-FFF2-40B4-BE49-F238E27FC236}">
                  <a16:creationId xmlns:a16="http://schemas.microsoft.com/office/drawing/2014/main" id="{C2606575-43F0-C116-AE42-811D353D97D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l="1838" r="8809"/>
            <a:stretch/>
          </p:blipFill>
          <p:spPr>
            <a:xfrm>
              <a:off x="397149" y="2380330"/>
              <a:ext cx="2091663" cy="1566773"/>
            </a:xfrm>
            <a:prstGeom prst="rect">
              <a:avLst/>
            </a:prstGeom>
          </p:spPr>
        </p:pic>
        <p:sp>
          <p:nvSpPr>
            <p:cNvPr id="5" name="テキスト ボックス 3">
              <a:extLst>
                <a:ext uri="{FF2B5EF4-FFF2-40B4-BE49-F238E27FC236}">
                  <a16:creationId xmlns:a16="http://schemas.microsoft.com/office/drawing/2014/main" id="{185FAA6B-3043-D8BC-E483-4A96CB89A776}"/>
                </a:ext>
              </a:extLst>
            </p:cNvPr>
            <p:cNvSpPr txBox="1"/>
            <p:nvPr/>
          </p:nvSpPr>
          <p:spPr>
            <a:xfrm>
              <a:off x="394097" y="1958770"/>
              <a:ext cx="2094715" cy="415145"/>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①部品</a:t>
              </a:r>
              <a:r>
                <a:rPr kumimoji="1" lang="ja-JP" altLang="en-US" sz="2400" b="1" dirty="0"/>
                <a:t>角度調整</a:t>
              </a:r>
            </a:p>
          </p:txBody>
        </p:sp>
        <p:sp>
          <p:nvSpPr>
            <p:cNvPr id="6" name="テキスト ボックス 11">
              <a:extLst>
                <a:ext uri="{FF2B5EF4-FFF2-40B4-BE49-F238E27FC236}">
                  <a16:creationId xmlns:a16="http://schemas.microsoft.com/office/drawing/2014/main" id="{6B9D85F2-F20A-C0C0-C5B8-C97155BED9B7}"/>
                </a:ext>
              </a:extLst>
            </p:cNvPr>
            <p:cNvSpPr txBox="1"/>
            <p:nvPr/>
          </p:nvSpPr>
          <p:spPr>
            <a:xfrm>
              <a:off x="251712" y="3963165"/>
              <a:ext cx="2379890" cy="386998"/>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ja-JP" altLang="en-US" sz="2000" b="1" dirty="0"/>
                <a:t>部品</a:t>
              </a:r>
              <a:r>
                <a:rPr kumimoji="1" lang="ja-JP" altLang="en-US" sz="2000" b="1" dirty="0"/>
                <a:t>を手で動かし調整</a:t>
              </a:r>
              <a:endParaRPr kumimoji="1" lang="en-US" altLang="ja-JP" sz="2000" b="1" dirty="0"/>
            </a:p>
          </p:txBody>
        </p:sp>
      </p:grpSp>
      <p:grpSp>
        <p:nvGrpSpPr>
          <p:cNvPr id="7" name="グループ化 6">
            <a:extLst>
              <a:ext uri="{FF2B5EF4-FFF2-40B4-BE49-F238E27FC236}">
                <a16:creationId xmlns:a16="http://schemas.microsoft.com/office/drawing/2014/main" id="{A1B76D20-0270-79BC-1D08-C4D4A1F7DEA4}"/>
              </a:ext>
            </a:extLst>
          </p:cNvPr>
          <p:cNvGrpSpPr>
            <a:grpSpLocks noChangeAspect="1"/>
          </p:cNvGrpSpPr>
          <p:nvPr/>
        </p:nvGrpSpPr>
        <p:grpSpPr>
          <a:xfrm>
            <a:off x="2762516" y="1167135"/>
            <a:ext cx="4674566" cy="2665824"/>
            <a:chOff x="509725" y="1693720"/>
            <a:chExt cx="3760066" cy="2144300"/>
          </a:xfrm>
        </p:grpSpPr>
        <p:pic>
          <p:nvPicPr>
            <p:cNvPr id="8" name="図 7">
              <a:extLst>
                <a:ext uri="{FF2B5EF4-FFF2-40B4-BE49-F238E27FC236}">
                  <a16:creationId xmlns:a16="http://schemas.microsoft.com/office/drawing/2014/main" id="{4855918F-8C99-C397-630F-C7FFC6E9A4C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21553" t="16910" r="3527" b="17816"/>
            <a:stretch/>
          </p:blipFill>
          <p:spPr>
            <a:xfrm>
              <a:off x="1298413" y="2078862"/>
              <a:ext cx="2140819" cy="1401483"/>
            </a:xfrm>
            <a:prstGeom prst="rect">
              <a:avLst/>
            </a:prstGeom>
          </p:spPr>
        </p:pic>
        <p:sp>
          <p:nvSpPr>
            <p:cNvPr id="9" name="テキスト ボックス 5">
              <a:extLst>
                <a:ext uri="{FF2B5EF4-FFF2-40B4-BE49-F238E27FC236}">
                  <a16:creationId xmlns:a16="http://schemas.microsoft.com/office/drawing/2014/main" id="{2A2D333B-1BDB-90EB-588C-74928CFB5B82}"/>
                </a:ext>
              </a:extLst>
            </p:cNvPr>
            <p:cNvSpPr txBox="1"/>
            <p:nvPr/>
          </p:nvSpPr>
          <p:spPr>
            <a:xfrm>
              <a:off x="1298413" y="1693720"/>
              <a:ext cx="2129061" cy="371348"/>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②</a:t>
              </a:r>
              <a:r>
                <a:rPr kumimoji="1" lang="ja-JP" altLang="en-US" sz="2400" b="1" dirty="0"/>
                <a:t>加工ノック測定</a:t>
              </a:r>
            </a:p>
          </p:txBody>
        </p:sp>
        <p:sp>
          <p:nvSpPr>
            <p:cNvPr id="10" name="下矢印 22">
              <a:extLst>
                <a:ext uri="{FF2B5EF4-FFF2-40B4-BE49-F238E27FC236}">
                  <a16:creationId xmlns:a16="http://schemas.microsoft.com/office/drawing/2014/main" id="{C3FD5927-E572-8C68-9B5E-ADE36A07BD03}"/>
                </a:ext>
              </a:extLst>
            </p:cNvPr>
            <p:cNvSpPr/>
            <p:nvPr/>
          </p:nvSpPr>
          <p:spPr>
            <a:xfrm rot="16200000">
              <a:off x="3497814" y="2451567"/>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1" name="テキスト ボックス 11">
              <a:extLst>
                <a:ext uri="{FF2B5EF4-FFF2-40B4-BE49-F238E27FC236}">
                  <a16:creationId xmlns:a16="http://schemas.microsoft.com/office/drawing/2014/main" id="{87D6A07B-3464-B089-4E62-E5C42514B247}"/>
                </a:ext>
              </a:extLst>
            </p:cNvPr>
            <p:cNvSpPr txBox="1"/>
            <p:nvPr/>
          </p:nvSpPr>
          <p:spPr>
            <a:xfrm>
              <a:off x="1105918" y="3491849"/>
              <a:ext cx="2618724" cy="346171"/>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t>部品の端と端の座標を測定</a:t>
              </a:r>
              <a:endParaRPr kumimoji="1" lang="en-US" altLang="ja-JP" sz="2000" b="1" dirty="0"/>
            </a:p>
          </p:txBody>
        </p:sp>
        <p:sp>
          <p:nvSpPr>
            <p:cNvPr id="20" name="下矢印 22">
              <a:extLst>
                <a:ext uri="{FF2B5EF4-FFF2-40B4-BE49-F238E27FC236}">
                  <a16:creationId xmlns:a16="http://schemas.microsoft.com/office/drawing/2014/main" id="{C70B94A1-CDCF-B258-7239-314842D8138B}"/>
                </a:ext>
              </a:extLst>
            </p:cNvPr>
            <p:cNvSpPr/>
            <p:nvPr/>
          </p:nvSpPr>
          <p:spPr>
            <a:xfrm rot="16200000">
              <a:off x="494015" y="2452883"/>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7" name="テキスト ボックス 16">
            <a:extLst>
              <a:ext uri="{FF2B5EF4-FFF2-40B4-BE49-F238E27FC236}">
                <a16:creationId xmlns:a16="http://schemas.microsoft.com/office/drawing/2014/main" id="{E7508999-3B31-E15E-ACDD-E4F0CB7BF1A8}"/>
              </a:ext>
            </a:extLst>
          </p:cNvPr>
          <p:cNvSpPr txBox="1"/>
          <p:nvPr/>
        </p:nvSpPr>
        <p:spPr>
          <a:xfrm>
            <a:off x="-96688" y="5740441"/>
            <a:ext cx="12385376" cy="584775"/>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200" b="1" dirty="0">
                <a:latin typeface="+mn-ea"/>
              </a:rPr>
              <a:t>公差内に入るまで一連の流れを繰り返していることが分かった！</a:t>
            </a:r>
            <a:endParaRPr kumimoji="1" lang="en-US" altLang="ja-JP" sz="2400" b="1" dirty="0">
              <a:latin typeface="+mn-ea"/>
            </a:endParaRPr>
          </a:p>
        </p:txBody>
      </p:sp>
      <p:sp>
        <p:nvSpPr>
          <p:cNvPr id="30" name="テキスト ボックス 29">
            <a:extLst>
              <a:ext uri="{FF2B5EF4-FFF2-40B4-BE49-F238E27FC236}">
                <a16:creationId xmlns:a16="http://schemas.microsoft.com/office/drawing/2014/main" id="{1F875992-AE6F-90A8-B458-4007ED0BC84E}"/>
              </a:ext>
            </a:extLst>
          </p:cNvPr>
          <p:cNvSpPr txBox="1"/>
          <p:nvPr/>
        </p:nvSpPr>
        <p:spPr>
          <a:xfrm>
            <a:off x="2609544" y="428037"/>
            <a:ext cx="8412166" cy="5232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latin typeface="+mn-ea"/>
              </a:rPr>
              <a:t>平行出しをさらに作業分解して見たところ・・・</a:t>
            </a:r>
            <a:endParaRPr lang="en-US" altLang="ja-JP" sz="2800" b="1" dirty="0">
              <a:latin typeface="+mn-ea"/>
            </a:endParaRPr>
          </a:p>
        </p:txBody>
      </p:sp>
      <p:grpSp>
        <p:nvGrpSpPr>
          <p:cNvPr id="23" name="グループ化 22">
            <a:extLst>
              <a:ext uri="{FF2B5EF4-FFF2-40B4-BE49-F238E27FC236}">
                <a16:creationId xmlns:a16="http://schemas.microsoft.com/office/drawing/2014/main" id="{301F819C-B6CB-B019-B4EE-D258283285FA}"/>
              </a:ext>
            </a:extLst>
          </p:cNvPr>
          <p:cNvGrpSpPr/>
          <p:nvPr/>
        </p:nvGrpSpPr>
        <p:grpSpPr>
          <a:xfrm>
            <a:off x="7371603" y="894968"/>
            <a:ext cx="4698739" cy="5126320"/>
            <a:chOff x="7297276" y="894968"/>
            <a:chExt cx="4698739" cy="5126320"/>
          </a:xfrm>
        </p:grpSpPr>
        <p:sp>
          <p:nvSpPr>
            <p:cNvPr id="28" name="下矢印 22">
              <a:extLst>
                <a:ext uri="{FF2B5EF4-FFF2-40B4-BE49-F238E27FC236}">
                  <a16:creationId xmlns:a16="http://schemas.microsoft.com/office/drawing/2014/main" id="{4A26B042-0077-E653-D485-3E70D0B0D3BA}"/>
                </a:ext>
              </a:extLst>
            </p:cNvPr>
            <p:cNvSpPr/>
            <p:nvPr/>
          </p:nvSpPr>
          <p:spPr>
            <a:xfrm rot="16200000">
              <a:off x="10228485" y="2109300"/>
              <a:ext cx="979264" cy="940202"/>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 name="テキスト ボックス 28">
              <a:extLst>
                <a:ext uri="{FF2B5EF4-FFF2-40B4-BE49-F238E27FC236}">
                  <a16:creationId xmlns:a16="http://schemas.microsoft.com/office/drawing/2014/main" id="{C7AF1392-5FD0-6DD4-FD86-E11305AE6E01}"/>
                </a:ext>
              </a:extLst>
            </p:cNvPr>
            <p:cNvSpPr txBox="1"/>
            <p:nvPr/>
          </p:nvSpPr>
          <p:spPr>
            <a:xfrm>
              <a:off x="11134241" y="894968"/>
              <a:ext cx="861774" cy="5126320"/>
            </a:xfrm>
            <a:prstGeom prst="rect">
              <a:avLst/>
            </a:prstGeom>
            <a:noFill/>
          </p:spPr>
          <p:txBody>
            <a:bodyPr vert="eaVert" wrap="square" rtlCol="0">
              <a:spAutoFit/>
            </a:bodyPr>
            <a:lstStyle/>
            <a:p>
              <a:r>
                <a:rPr kumimoji="1" lang="ja-JP" altLang="en-US" sz="4400" b="1" dirty="0"/>
                <a:t>平行出し完了</a:t>
              </a:r>
            </a:p>
          </p:txBody>
        </p:sp>
        <p:sp>
          <p:nvSpPr>
            <p:cNvPr id="31" name="テキスト ボックス 30">
              <a:extLst>
                <a:ext uri="{FF2B5EF4-FFF2-40B4-BE49-F238E27FC236}">
                  <a16:creationId xmlns:a16="http://schemas.microsoft.com/office/drawing/2014/main" id="{BCEABA8E-C5ED-55DA-166F-E11F6DE02FAE}"/>
                </a:ext>
              </a:extLst>
            </p:cNvPr>
            <p:cNvSpPr txBox="1"/>
            <p:nvPr/>
          </p:nvSpPr>
          <p:spPr>
            <a:xfrm>
              <a:off x="10254560" y="1650477"/>
              <a:ext cx="940202" cy="5232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solidFill>
                    <a:srgbClr val="FF0000"/>
                  </a:solidFill>
                  <a:latin typeface="+mn-ea"/>
                </a:rPr>
                <a:t>成功</a:t>
              </a:r>
              <a:endParaRPr lang="en-US" altLang="ja-JP" sz="2800" b="1" dirty="0">
                <a:solidFill>
                  <a:srgbClr val="FF0000"/>
                </a:solidFill>
                <a:latin typeface="+mn-ea"/>
              </a:endParaRPr>
            </a:p>
          </p:txBody>
        </p:sp>
        <p:grpSp>
          <p:nvGrpSpPr>
            <p:cNvPr id="12" name="グループ化 11">
              <a:extLst>
                <a:ext uri="{FF2B5EF4-FFF2-40B4-BE49-F238E27FC236}">
                  <a16:creationId xmlns:a16="http://schemas.microsoft.com/office/drawing/2014/main" id="{A8131001-9B1C-A13E-3AF0-912D8E459CC1}"/>
                </a:ext>
              </a:extLst>
            </p:cNvPr>
            <p:cNvGrpSpPr>
              <a:grpSpLocks noChangeAspect="1"/>
            </p:cNvGrpSpPr>
            <p:nvPr/>
          </p:nvGrpSpPr>
          <p:grpSpPr>
            <a:xfrm>
              <a:off x="7297276" y="1159137"/>
              <a:ext cx="2950739" cy="2652230"/>
              <a:chOff x="-1908183" y="5223829"/>
              <a:chExt cx="2833016" cy="2546416"/>
            </a:xfrm>
          </p:grpSpPr>
          <p:pic>
            <p:nvPicPr>
              <p:cNvPr id="13" name="図 12">
                <a:extLst>
                  <a:ext uri="{FF2B5EF4-FFF2-40B4-BE49-F238E27FC236}">
                    <a16:creationId xmlns:a16="http://schemas.microsoft.com/office/drawing/2014/main" id="{2462F52A-BD01-F8D3-F79C-ADC0BC4C4A7F}"/>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rcRect l="16182" t="17344" r="8722" b="16377"/>
              <a:stretch/>
            </p:blipFill>
            <p:spPr>
              <a:xfrm>
                <a:off x="-1767685" y="5681605"/>
                <a:ext cx="2540989" cy="1688530"/>
              </a:xfrm>
              <a:prstGeom prst="rect">
                <a:avLst/>
              </a:prstGeom>
            </p:spPr>
          </p:pic>
          <p:sp>
            <p:nvSpPr>
              <p:cNvPr id="14" name="テキスト ボックス 7">
                <a:extLst>
                  <a:ext uri="{FF2B5EF4-FFF2-40B4-BE49-F238E27FC236}">
                    <a16:creationId xmlns:a16="http://schemas.microsoft.com/office/drawing/2014/main" id="{B8B14228-15C8-655C-685E-275C73791408}"/>
                  </a:ext>
                </a:extLst>
              </p:cNvPr>
              <p:cNvSpPr txBox="1"/>
              <p:nvPr/>
            </p:nvSpPr>
            <p:spPr>
              <a:xfrm>
                <a:off x="-1767974" y="5223829"/>
                <a:ext cx="2541278" cy="443246"/>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③</a:t>
                </a:r>
                <a:r>
                  <a:rPr kumimoji="1" lang="ja-JP" altLang="en-US" sz="2400" b="1" dirty="0"/>
                  <a:t>数値による確認</a:t>
                </a:r>
              </a:p>
            </p:txBody>
          </p:sp>
          <p:sp>
            <p:nvSpPr>
              <p:cNvPr id="15" name="テキスト ボックス 11">
                <a:extLst>
                  <a:ext uri="{FF2B5EF4-FFF2-40B4-BE49-F238E27FC236}">
                    <a16:creationId xmlns:a16="http://schemas.microsoft.com/office/drawing/2014/main" id="{C300DB7A-CEAF-D3D7-1AE2-923257AB04B9}"/>
                  </a:ext>
                </a:extLst>
              </p:cNvPr>
              <p:cNvSpPr txBox="1"/>
              <p:nvPr/>
            </p:nvSpPr>
            <p:spPr>
              <a:xfrm>
                <a:off x="-1908183" y="7370135"/>
                <a:ext cx="2833016" cy="400110"/>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確認・比較</a:t>
                </a:r>
                <a:endParaRPr kumimoji="1" lang="en-US" altLang="ja-JP" sz="2400" b="1" dirty="0"/>
              </a:p>
            </p:txBody>
          </p:sp>
        </p:grpSp>
      </p:grpSp>
      <p:grpSp>
        <p:nvGrpSpPr>
          <p:cNvPr id="21" name="グループ化 20">
            <a:extLst>
              <a:ext uri="{FF2B5EF4-FFF2-40B4-BE49-F238E27FC236}">
                <a16:creationId xmlns:a16="http://schemas.microsoft.com/office/drawing/2014/main" id="{85F27FE9-F890-A627-5D48-B753C701DAF4}"/>
              </a:ext>
            </a:extLst>
          </p:cNvPr>
          <p:cNvGrpSpPr/>
          <p:nvPr/>
        </p:nvGrpSpPr>
        <p:grpSpPr>
          <a:xfrm>
            <a:off x="335360" y="3783376"/>
            <a:ext cx="9143001" cy="1374021"/>
            <a:chOff x="335360" y="3783376"/>
            <a:chExt cx="9143001" cy="1374021"/>
          </a:xfrm>
        </p:grpSpPr>
        <p:grpSp>
          <p:nvGrpSpPr>
            <p:cNvPr id="25" name="グループ化 24">
              <a:extLst>
                <a:ext uri="{FF2B5EF4-FFF2-40B4-BE49-F238E27FC236}">
                  <a16:creationId xmlns:a16="http://schemas.microsoft.com/office/drawing/2014/main" id="{5086A82F-9EDE-8792-34F1-287A8019606D}"/>
                </a:ext>
              </a:extLst>
            </p:cNvPr>
            <p:cNvGrpSpPr/>
            <p:nvPr/>
          </p:nvGrpSpPr>
          <p:grpSpPr>
            <a:xfrm>
              <a:off x="335360" y="3783376"/>
              <a:ext cx="8262036" cy="1267323"/>
              <a:chOff x="929217" y="4320293"/>
              <a:chExt cx="8262036" cy="1267323"/>
            </a:xfrm>
          </p:grpSpPr>
          <p:sp>
            <p:nvSpPr>
              <p:cNvPr id="18" name="矢印: 上向き折線 17">
                <a:extLst>
                  <a:ext uri="{FF2B5EF4-FFF2-40B4-BE49-F238E27FC236}">
                    <a16:creationId xmlns:a16="http://schemas.microsoft.com/office/drawing/2014/main" id="{A72251BB-E459-856B-9870-EE58BDE1A819}"/>
                  </a:ext>
                </a:extLst>
              </p:cNvPr>
              <p:cNvSpPr/>
              <p:nvPr/>
            </p:nvSpPr>
            <p:spPr>
              <a:xfrm flipH="1">
                <a:off x="929217" y="4320293"/>
                <a:ext cx="1485862" cy="1267323"/>
              </a:xfrm>
              <a:prstGeom prst="bentUpArrow">
                <a:avLst>
                  <a:gd name="adj1" fmla="val 30295"/>
                  <a:gd name="adj2" fmla="val 31981"/>
                  <a:gd name="adj3" fmla="val 357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L 字 23">
                <a:extLst>
                  <a:ext uri="{FF2B5EF4-FFF2-40B4-BE49-F238E27FC236}">
                    <a16:creationId xmlns:a16="http://schemas.microsoft.com/office/drawing/2014/main" id="{DABFAF35-71C3-0200-2A36-2E049F3C9173}"/>
                  </a:ext>
                </a:extLst>
              </p:cNvPr>
              <p:cNvSpPr/>
              <p:nvPr/>
            </p:nvSpPr>
            <p:spPr>
              <a:xfrm rot="16200000">
                <a:off x="5263921" y="1660283"/>
                <a:ext cx="1078496" cy="6776169"/>
              </a:xfrm>
              <a:prstGeom prst="corner">
                <a:avLst>
                  <a:gd name="adj1" fmla="val 39366"/>
                  <a:gd name="adj2" fmla="val 358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9346D42F-16B7-89B1-2D1A-93077067D468}"/>
                </a:ext>
              </a:extLst>
            </p:cNvPr>
            <p:cNvSpPr txBox="1"/>
            <p:nvPr/>
          </p:nvSpPr>
          <p:spPr>
            <a:xfrm>
              <a:off x="8538159" y="3957068"/>
              <a:ext cx="940202" cy="1200329"/>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600" b="1" dirty="0">
                  <a:solidFill>
                    <a:srgbClr val="FF0000"/>
                  </a:solidFill>
                  <a:latin typeface="+mn-ea"/>
                </a:rPr>
                <a:t>失敗</a:t>
              </a:r>
              <a:endParaRPr lang="en-US" altLang="ja-JP" sz="3600" b="1" dirty="0">
                <a:solidFill>
                  <a:srgbClr val="FF0000"/>
                </a:solidFill>
                <a:latin typeface="+mn-ea"/>
              </a:endParaRPr>
            </a:p>
          </p:txBody>
        </p:sp>
      </p:grpSp>
      <p:sp>
        <p:nvSpPr>
          <p:cNvPr id="16" name="テキスト ボックス 11">
            <a:extLst>
              <a:ext uri="{FF2B5EF4-FFF2-40B4-BE49-F238E27FC236}">
                <a16:creationId xmlns:a16="http://schemas.microsoft.com/office/drawing/2014/main" id="{2B369F33-6031-9236-9D39-28E09B88D490}"/>
              </a:ext>
            </a:extLst>
          </p:cNvPr>
          <p:cNvSpPr txBox="1"/>
          <p:nvPr/>
        </p:nvSpPr>
        <p:spPr>
          <a:xfrm>
            <a:off x="2445388" y="4151967"/>
            <a:ext cx="4267095" cy="787551"/>
          </a:xfrm>
          <a:prstGeom prst="rect">
            <a:avLst/>
          </a:prstGeom>
          <a:solidFill>
            <a:srgbClr val="FFFF00"/>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平行出し</a:t>
            </a:r>
            <a:r>
              <a:rPr lang="ja-JP" altLang="en-US" sz="2400" b="1" dirty="0">
                <a:latin typeface="+mn-ea"/>
              </a:rPr>
              <a:t>公差</a:t>
            </a:r>
            <a:r>
              <a:rPr lang="en-US" altLang="ja-JP" sz="2400" b="1" dirty="0">
                <a:latin typeface="+mn-ea"/>
              </a:rPr>
              <a:t>±0.05mm</a:t>
            </a:r>
            <a:r>
              <a:rPr kumimoji="1" lang="ja-JP" altLang="en-US" sz="2400" b="1" dirty="0">
                <a:latin typeface="+mn-ea"/>
              </a:rPr>
              <a:t>に</a:t>
            </a:r>
            <a:endParaRPr kumimoji="1" lang="en-US" altLang="ja-JP" sz="2400" b="1" dirty="0">
              <a:latin typeface="+mn-ea"/>
            </a:endParaRPr>
          </a:p>
          <a:p>
            <a:r>
              <a:rPr kumimoji="1" lang="ja-JP" altLang="en-US" sz="2400" b="1" dirty="0">
                <a:latin typeface="+mn-ea"/>
              </a:rPr>
              <a:t>収まるまで繰り返す</a:t>
            </a:r>
            <a:endParaRPr kumimoji="1" lang="en-US" altLang="ja-JP" sz="1800" b="1" dirty="0">
              <a:latin typeface="+mn-ea"/>
            </a:endParaRPr>
          </a:p>
        </p:txBody>
      </p:sp>
    </p:spTree>
    <p:custDataLst>
      <p:tags r:id="rId1"/>
    </p:custDataLst>
    <p:extLst>
      <p:ext uri="{BB962C8B-B14F-4D97-AF65-F5344CB8AC3E}">
        <p14:creationId xmlns:p14="http://schemas.microsoft.com/office/powerpoint/2010/main" val="2417347693"/>
      </p:ext>
    </p:extLst>
  </p:cSld>
  <p:clrMapOvr>
    <a:masterClrMapping/>
  </p:clrMapOvr>
  <mc:AlternateContent xmlns:mc="http://schemas.openxmlformats.org/markup-compatibility/2006" xmlns:p14="http://schemas.microsoft.com/office/powerpoint/2010/main">
    <mc:Choice Requires="p14">
      <p:transition spd="slow" p14:dur="2000" advTm="7633"/>
    </mc:Choice>
    <mc:Fallback xmlns="">
      <p:transition spd="slow" advTm="7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1250"/>
                                        <p:tgtEl>
                                          <p:spTgt spid="21"/>
                                        </p:tgtEl>
                                      </p:cBhvr>
                                    </p:animEffect>
                                  </p:childTnLst>
                                </p:cTn>
                              </p:par>
                            </p:childTnLst>
                          </p:cTn>
                        </p:par>
                        <p:par>
                          <p:cTn id="21" fill="hold">
                            <p:stCondLst>
                              <p:cond delay="1250"/>
                            </p:stCondLst>
                            <p:childTnLst>
                              <p:par>
                                <p:cTn id="22" presetID="26" presetClass="emph" presetSubtype="0" fill="hold" nodeType="afterEffect">
                                  <p:stCondLst>
                                    <p:cond delay="0"/>
                                  </p:stCondLst>
                                  <p:childTnLst>
                                    <p:animEffect transition="out" filter="fade">
                                      <p:cBhvr>
                                        <p:cTn id="23" dur="1250" tmFilter="0, 0; .2, .5; .8, .5; 1, 0"/>
                                        <p:tgtEl>
                                          <p:spTgt spid="21"/>
                                        </p:tgtEl>
                                      </p:cBhvr>
                                    </p:animEffect>
                                    <p:animScale>
                                      <p:cBhvr>
                                        <p:cTn id="24" dur="625"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98885"/>
            <a:ext cx="2403805" cy="521803"/>
          </a:xfrm>
        </p:spPr>
        <p:txBody>
          <a:bodyPr>
            <a:noAutofit/>
          </a:bodyPr>
          <a:lstStyle/>
          <a:p>
            <a:pPr algn="l"/>
            <a:r>
              <a:rPr lang="en-US" altLang="ja-JP" sz="2400" u="sng" dirty="0"/>
              <a:t>17</a:t>
            </a:r>
            <a:r>
              <a:rPr kumimoji="1" lang="ja-JP" altLang="en-US" sz="2400" u="sng" dirty="0"/>
              <a:t>．現状把握③</a:t>
            </a:r>
          </a:p>
        </p:txBody>
      </p:sp>
      <p:sp>
        <p:nvSpPr>
          <p:cNvPr id="13" name="テキスト ボックス 12">
            <a:extLst>
              <a:ext uri="{FF2B5EF4-FFF2-40B4-BE49-F238E27FC236}">
                <a16:creationId xmlns:a16="http://schemas.microsoft.com/office/drawing/2014/main" id="{E2A9FD3D-62C9-62A8-596E-44A72CD2592E}"/>
              </a:ext>
            </a:extLst>
          </p:cNvPr>
          <p:cNvSpPr txBox="1"/>
          <p:nvPr/>
        </p:nvSpPr>
        <p:spPr>
          <a:xfrm>
            <a:off x="80372" y="5387931"/>
            <a:ext cx="12031255" cy="1077218"/>
          </a:xfrm>
          <a:prstGeom prst="rect">
            <a:avLst/>
          </a:prstGeom>
          <a:solidFill>
            <a:srgbClr val="FFFF00"/>
          </a:solidFill>
          <a:ln w="25400">
            <a:solidFill>
              <a:srgbClr val="002060"/>
            </a:solidFill>
          </a:ln>
        </p:spPr>
        <p:txBody>
          <a:bodyPr wrap="square" rtlCol="0">
            <a:spAutoFit/>
          </a:bodyPr>
          <a:lstStyle/>
          <a:p>
            <a:pPr algn="ctr"/>
            <a:r>
              <a:rPr kumimoji="1" lang="ja-JP" altLang="en-US" sz="3200" b="1" dirty="0"/>
              <a:t>作業分解の結果、同じ作業の繰り返しを</a:t>
            </a:r>
            <a:r>
              <a:rPr kumimoji="1" lang="ja-JP" altLang="en-US" sz="3200" b="1" dirty="0">
                <a:solidFill>
                  <a:srgbClr val="FF0000"/>
                </a:solidFill>
              </a:rPr>
              <a:t>複数回行なっている為、</a:t>
            </a:r>
          </a:p>
          <a:p>
            <a:pPr algn="ctr"/>
            <a:r>
              <a:rPr kumimoji="1" lang="ja-JP" altLang="en-US" sz="3200" b="1" dirty="0"/>
              <a:t>作業時間が増加して、</a:t>
            </a:r>
            <a:r>
              <a:rPr kumimoji="1" lang="ja-JP" altLang="en-US" sz="3200" b="1" dirty="0">
                <a:solidFill>
                  <a:srgbClr val="FF0000"/>
                </a:solidFill>
              </a:rPr>
              <a:t>ばらつき</a:t>
            </a:r>
            <a:r>
              <a:rPr kumimoji="1" lang="ja-JP" altLang="en-US" sz="3200" b="1" dirty="0"/>
              <a:t>が発生している。</a:t>
            </a:r>
          </a:p>
        </p:txBody>
      </p:sp>
      <p:sp>
        <p:nvSpPr>
          <p:cNvPr id="24" name="テキスト ボックス 23">
            <a:extLst>
              <a:ext uri="{FF2B5EF4-FFF2-40B4-BE49-F238E27FC236}">
                <a16:creationId xmlns:a16="http://schemas.microsoft.com/office/drawing/2014/main" id="{68019987-16E0-8D67-1774-AA7998F0D073}"/>
              </a:ext>
            </a:extLst>
          </p:cNvPr>
          <p:cNvSpPr txBox="1"/>
          <p:nvPr/>
        </p:nvSpPr>
        <p:spPr>
          <a:xfrm>
            <a:off x="4718885" y="36086"/>
            <a:ext cx="2070603" cy="461665"/>
          </a:xfrm>
          <a:prstGeom prst="rect">
            <a:avLst/>
          </a:prstGeom>
          <a:solidFill>
            <a:srgbClr val="FFFF00">
              <a:alpha val="70000"/>
            </a:srgbClr>
          </a:solidFill>
          <a:ln w="15875">
            <a:solidFill>
              <a:srgbClr val="002060"/>
            </a:solidFill>
          </a:ln>
        </p:spPr>
        <p:txBody>
          <a:bodyPr wrap="square" rtlCol="0">
            <a:spAutoFit/>
          </a:bodyPr>
          <a:lstStyle/>
          <a:p>
            <a:r>
              <a:rPr kumimoji="1" lang="ja-JP" altLang="en-US" sz="2400" b="1" dirty="0"/>
              <a:t>繰り返し作業</a:t>
            </a:r>
          </a:p>
        </p:txBody>
      </p:sp>
      <p:pic>
        <p:nvPicPr>
          <p:cNvPr id="25" name="図 24">
            <a:extLst>
              <a:ext uri="{FF2B5EF4-FFF2-40B4-BE49-F238E27FC236}">
                <a16:creationId xmlns:a16="http://schemas.microsoft.com/office/drawing/2014/main" id="{1F5A1E45-3751-561E-1802-014418DB3ED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2503754" y="554960"/>
            <a:ext cx="1656704" cy="1108841"/>
          </a:xfrm>
          <a:prstGeom prst="rect">
            <a:avLst/>
          </a:prstGeom>
        </p:spPr>
      </p:pic>
      <p:grpSp>
        <p:nvGrpSpPr>
          <p:cNvPr id="29" name="グループ化 28">
            <a:extLst>
              <a:ext uri="{FF2B5EF4-FFF2-40B4-BE49-F238E27FC236}">
                <a16:creationId xmlns:a16="http://schemas.microsoft.com/office/drawing/2014/main" id="{756642AA-A47E-DA03-26C0-0E9300D6CE79}"/>
              </a:ext>
            </a:extLst>
          </p:cNvPr>
          <p:cNvGrpSpPr>
            <a:grpSpLocks noChangeAspect="1"/>
          </p:cNvGrpSpPr>
          <p:nvPr/>
        </p:nvGrpSpPr>
        <p:grpSpPr>
          <a:xfrm>
            <a:off x="4187928" y="562535"/>
            <a:ext cx="2943624" cy="1108841"/>
            <a:chOff x="509725" y="2078862"/>
            <a:chExt cx="3720495" cy="1401483"/>
          </a:xfrm>
        </p:grpSpPr>
        <p:pic>
          <p:nvPicPr>
            <p:cNvPr id="30" name="図 29">
              <a:extLst>
                <a:ext uri="{FF2B5EF4-FFF2-40B4-BE49-F238E27FC236}">
                  <a16:creationId xmlns:a16="http://schemas.microsoft.com/office/drawing/2014/main" id="{BBD8507E-4851-25E5-D340-9249F0ADAC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21553" t="16910" r="3527" b="17816"/>
            <a:stretch/>
          </p:blipFill>
          <p:spPr>
            <a:xfrm>
              <a:off x="1298413" y="2078862"/>
              <a:ext cx="2140819" cy="1401483"/>
            </a:xfrm>
            <a:prstGeom prst="rect">
              <a:avLst/>
            </a:prstGeom>
          </p:spPr>
        </p:pic>
        <p:sp>
          <p:nvSpPr>
            <p:cNvPr id="32" name="下矢印 22">
              <a:extLst>
                <a:ext uri="{FF2B5EF4-FFF2-40B4-BE49-F238E27FC236}">
                  <a16:creationId xmlns:a16="http://schemas.microsoft.com/office/drawing/2014/main" id="{F9C2B662-8C71-B3AA-D57C-C9B59CD1BC6C}"/>
                </a:ext>
              </a:extLst>
            </p:cNvPr>
            <p:cNvSpPr/>
            <p:nvPr/>
          </p:nvSpPr>
          <p:spPr>
            <a:xfrm rot="16200000">
              <a:off x="3458243" y="2451568"/>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4" name="下矢印 22">
              <a:extLst>
                <a:ext uri="{FF2B5EF4-FFF2-40B4-BE49-F238E27FC236}">
                  <a16:creationId xmlns:a16="http://schemas.microsoft.com/office/drawing/2014/main" id="{70FF1585-74B9-79B9-D047-E3CCC4099013}"/>
                </a:ext>
              </a:extLst>
            </p:cNvPr>
            <p:cNvSpPr/>
            <p:nvPr/>
          </p:nvSpPr>
          <p:spPr>
            <a:xfrm rot="16200000">
              <a:off x="494015" y="2452883"/>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47" name="図 46">
            <a:extLst>
              <a:ext uri="{FF2B5EF4-FFF2-40B4-BE49-F238E27FC236}">
                <a16:creationId xmlns:a16="http://schemas.microsoft.com/office/drawing/2014/main" id="{2CFE12DA-138E-5338-E35F-2DA6F60F95B1}"/>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rcRect l="16182" t="17344" r="5639" b="16377"/>
          <a:stretch/>
        </p:blipFill>
        <p:spPr>
          <a:xfrm>
            <a:off x="7148300" y="548680"/>
            <a:ext cx="1753447" cy="1111741"/>
          </a:xfrm>
          <a:prstGeom prst="rect">
            <a:avLst/>
          </a:prstGeom>
        </p:spPr>
      </p:pic>
      <p:grpSp>
        <p:nvGrpSpPr>
          <p:cNvPr id="44" name="グループ化 43">
            <a:extLst>
              <a:ext uri="{FF2B5EF4-FFF2-40B4-BE49-F238E27FC236}">
                <a16:creationId xmlns:a16="http://schemas.microsoft.com/office/drawing/2014/main" id="{D10D1F9C-F23D-CFC6-0D49-D6D7C97754FE}"/>
              </a:ext>
            </a:extLst>
          </p:cNvPr>
          <p:cNvGrpSpPr/>
          <p:nvPr/>
        </p:nvGrpSpPr>
        <p:grpSpPr>
          <a:xfrm>
            <a:off x="3029816" y="1677059"/>
            <a:ext cx="5258027" cy="623212"/>
            <a:chOff x="929217" y="4320293"/>
            <a:chExt cx="8262037" cy="1267323"/>
          </a:xfrm>
        </p:grpSpPr>
        <p:sp>
          <p:nvSpPr>
            <p:cNvPr id="45" name="矢印: 上向き折線 44">
              <a:extLst>
                <a:ext uri="{FF2B5EF4-FFF2-40B4-BE49-F238E27FC236}">
                  <a16:creationId xmlns:a16="http://schemas.microsoft.com/office/drawing/2014/main" id="{394D2172-5C83-F2B5-9BE9-994FEF57842E}"/>
                </a:ext>
              </a:extLst>
            </p:cNvPr>
            <p:cNvSpPr/>
            <p:nvPr/>
          </p:nvSpPr>
          <p:spPr>
            <a:xfrm flipH="1">
              <a:off x="929217" y="4320293"/>
              <a:ext cx="1485862" cy="1267323"/>
            </a:xfrm>
            <a:prstGeom prst="bentUpArrow">
              <a:avLst>
                <a:gd name="adj1" fmla="val 30295"/>
                <a:gd name="adj2" fmla="val 31981"/>
                <a:gd name="adj3" fmla="val 357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L 字 45">
              <a:extLst>
                <a:ext uri="{FF2B5EF4-FFF2-40B4-BE49-F238E27FC236}">
                  <a16:creationId xmlns:a16="http://schemas.microsoft.com/office/drawing/2014/main" id="{670C38DD-626C-C139-B229-DE0CDF9B5DDA}"/>
                </a:ext>
              </a:extLst>
            </p:cNvPr>
            <p:cNvSpPr/>
            <p:nvPr/>
          </p:nvSpPr>
          <p:spPr>
            <a:xfrm rot="16200000">
              <a:off x="5263922" y="1660283"/>
              <a:ext cx="1078496" cy="6776169"/>
            </a:xfrm>
            <a:prstGeom prst="corner">
              <a:avLst>
                <a:gd name="adj1" fmla="val 39366"/>
                <a:gd name="adj2" fmla="val 358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a:extLst>
              <a:ext uri="{FF2B5EF4-FFF2-40B4-BE49-F238E27FC236}">
                <a16:creationId xmlns:a16="http://schemas.microsoft.com/office/drawing/2014/main" id="{5B202715-6593-E28D-DD7D-837EBBFAB75D}"/>
              </a:ext>
            </a:extLst>
          </p:cNvPr>
          <p:cNvGrpSpPr/>
          <p:nvPr/>
        </p:nvGrpSpPr>
        <p:grpSpPr>
          <a:xfrm>
            <a:off x="75653" y="2515451"/>
            <a:ext cx="12031256" cy="2637899"/>
            <a:chOff x="75653" y="2515451"/>
            <a:chExt cx="12031256" cy="2637899"/>
          </a:xfrm>
        </p:grpSpPr>
        <p:grpSp>
          <p:nvGrpSpPr>
            <p:cNvPr id="14" name="グループ化 13">
              <a:extLst>
                <a:ext uri="{FF2B5EF4-FFF2-40B4-BE49-F238E27FC236}">
                  <a16:creationId xmlns:a16="http://schemas.microsoft.com/office/drawing/2014/main" id="{9FDE6ABC-87DB-6E6C-ED7E-E351A97B104F}"/>
                </a:ext>
              </a:extLst>
            </p:cNvPr>
            <p:cNvGrpSpPr>
              <a:grpSpLocks noChangeAspect="1"/>
            </p:cNvGrpSpPr>
            <p:nvPr/>
          </p:nvGrpSpPr>
          <p:grpSpPr>
            <a:xfrm>
              <a:off x="75653" y="2515451"/>
              <a:ext cx="12031256" cy="2637899"/>
              <a:chOff x="272793" y="2780928"/>
              <a:chExt cx="11271506" cy="2471321"/>
            </a:xfrm>
          </p:grpSpPr>
          <p:pic>
            <p:nvPicPr>
              <p:cNvPr id="15" name="図 14">
                <a:extLst>
                  <a:ext uri="{FF2B5EF4-FFF2-40B4-BE49-F238E27FC236}">
                    <a16:creationId xmlns:a16="http://schemas.microsoft.com/office/drawing/2014/main" id="{22EF4D83-9CCB-E004-C7DF-58C3AB497DAC}"/>
                  </a:ext>
                </a:extLst>
              </p:cNvPr>
              <p:cNvPicPr>
                <a:picLocks noChangeAspect="1"/>
              </p:cNvPicPr>
              <p:nvPr/>
            </p:nvPicPr>
            <p:blipFill>
              <a:blip r:embed="rId10"/>
              <a:stretch>
                <a:fillRect/>
              </a:stretch>
            </p:blipFill>
            <p:spPr>
              <a:xfrm>
                <a:off x="7432721" y="2780928"/>
                <a:ext cx="4111578" cy="2471321"/>
              </a:xfrm>
              <a:prstGeom prst="rect">
                <a:avLst/>
              </a:prstGeom>
              <a:ln>
                <a:solidFill>
                  <a:schemeClr val="tx1"/>
                </a:solidFill>
              </a:ln>
            </p:spPr>
          </p:pic>
          <p:pic>
            <p:nvPicPr>
              <p:cNvPr id="16" name="図 15">
                <a:extLst>
                  <a:ext uri="{FF2B5EF4-FFF2-40B4-BE49-F238E27FC236}">
                    <a16:creationId xmlns:a16="http://schemas.microsoft.com/office/drawing/2014/main" id="{78938868-B60B-43F8-BA14-483D44AA32A4}"/>
                  </a:ext>
                </a:extLst>
              </p:cNvPr>
              <p:cNvPicPr>
                <a:picLocks noChangeAspect="1"/>
              </p:cNvPicPr>
              <p:nvPr/>
            </p:nvPicPr>
            <p:blipFill>
              <a:blip r:embed="rId11"/>
              <a:stretch>
                <a:fillRect/>
              </a:stretch>
            </p:blipFill>
            <p:spPr>
              <a:xfrm>
                <a:off x="295596" y="2780928"/>
                <a:ext cx="4111577" cy="2471321"/>
              </a:xfrm>
              <a:prstGeom prst="rect">
                <a:avLst/>
              </a:prstGeom>
              <a:ln>
                <a:solidFill>
                  <a:schemeClr val="tx1"/>
                </a:solidFill>
              </a:ln>
            </p:spPr>
          </p:pic>
          <p:grpSp>
            <p:nvGrpSpPr>
              <p:cNvPr id="17" name="グループ化 16">
                <a:extLst>
                  <a:ext uri="{FF2B5EF4-FFF2-40B4-BE49-F238E27FC236}">
                    <a16:creationId xmlns:a16="http://schemas.microsoft.com/office/drawing/2014/main" id="{23653B74-B089-E28D-A91A-97C78CCB8B6A}"/>
                  </a:ext>
                </a:extLst>
              </p:cNvPr>
              <p:cNvGrpSpPr/>
              <p:nvPr/>
            </p:nvGrpSpPr>
            <p:grpSpPr>
              <a:xfrm>
                <a:off x="272793" y="2780928"/>
                <a:ext cx="10214199" cy="2471320"/>
                <a:chOff x="272793" y="2939874"/>
                <a:chExt cx="10214199" cy="2471320"/>
              </a:xfrm>
            </p:grpSpPr>
            <p:sp>
              <p:nvSpPr>
                <p:cNvPr id="18" name="テキスト ボックス 17">
                  <a:extLst>
                    <a:ext uri="{FF2B5EF4-FFF2-40B4-BE49-F238E27FC236}">
                      <a16:creationId xmlns:a16="http://schemas.microsoft.com/office/drawing/2014/main" id="{B1749C9E-75F0-8E80-C506-5914164AF269}"/>
                    </a:ext>
                  </a:extLst>
                </p:cNvPr>
                <p:cNvSpPr txBox="1"/>
                <p:nvPr/>
              </p:nvSpPr>
              <p:spPr>
                <a:xfrm>
                  <a:off x="4484141" y="2939874"/>
                  <a:ext cx="2912964" cy="24713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endParaRPr lang="en-US" altLang="ja-JP" sz="2800" b="1" dirty="0"/>
                </a:p>
                <a:p>
                  <a:pPr algn="ctr"/>
                  <a:r>
                    <a:rPr lang="ja-JP" altLang="en-US" sz="3200" b="1" dirty="0">
                      <a:latin typeface="+mn-ea"/>
                    </a:rPr>
                    <a:t>作業者間でも</a:t>
                  </a:r>
                  <a:endParaRPr lang="en-US" altLang="ja-JP" sz="3200" b="1" dirty="0">
                    <a:latin typeface="+mn-ea"/>
                  </a:endParaRPr>
                </a:p>
                <a:p>
                  <a:pPr algn="ctr"/>
                  <a:r>
                    <a:rPr kumimoji="1" lang="ja-JP" altLang="en-US" sz="3200" b="1" dirty="0">
                      <a:latin typeface="+mn-ea"/>
                    </a:rPr>
                    <a:t>個人においても</a:t>
                  </a:r>
                  <a:endParaRPr kumimoji="1" lang="en-US" altLang="ja-JP" sz="3200" b="1" dirty="0">
                    <a:latin typeface="+mn-ea"/>
                  </a:endParaRPr>
                </a:p>
                <a:p>
                  <a:pPr algn="ctr"/>
                  <a:r>
                    <a:rPr kumimoji="1" lang="ja-JP" altLang="en-US" sz="3200" b="1" dirty="0">
                      <a:solidFill>
                        <a:srgbClr val="FF0000"/>
                      </a:solidFill>
                      <a:latin typeface="+mn-ea"/>
                    </a:rPr>
                    <a:t>ばらつき</a:t>
                  </a:r>
                  <a:r>
                    <a:rPr kumimoji="1" lang="ja-JP" altLang="en-US" sz="3200" b="1" dirty="0">
                      <a:solidFill>
                        <a:schemeClr val="tx1"/>
                      </a:solidFill>
                      <a:latin typeface="+mn-ea"/>
                    </a:rPr>
                    <a:t>が</a:t>
                  </a:r>
                  <a:r>
                    <a:rPr kumimoji="1" lang="ja-JP" altLang="en-US" sz="3200" b="1" dirty="0">
                      <a:latin typeface="+mn-ea"/>
                    </a:rPr>
                    <a:t>発生</a:t>
                  </a:r>
                  <a:endParaRPr kumimoji="1" lang="en-US" altLang="ja-JP" sz="3200" b="1" dirty="0">
                    <a:latin typeface="+mn-ea"/>
                  </a:endParaRPr>
                </a:p>
              </p:txBody>
            </p:sp>
            <p:sp>
              <p:nvSpPr>
                <p:cNvPr id="19" name="テキスト ボックス 18">
                  <a:extLst>
                    <a:ext uri="{FF2B5EF4-FFF2-40B4-BE49-F238E27FC236}">
                      <a16:creationId xmlns:a16="http://schemas.microsoft.com/office/drawing/2014/main" id="{AD66B012-5ECB-EA8B-09AD-5572AA8A7F1D}"/>
                    </a:ext>
                  </a:extLst>
                </p:cNvPr>
                <p:cNvSpPr txBox="1"/>
                <p:nvPr/>
              </p:nvSpPr>
              <p:spPr>
                <a:xfrm>
                  <a:off x="1488036" y="2982107"/>
                  <a:ext cx="1726696" cy="432049"/>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sz="2400" b="1" dirty="0"/>
                    <a:t>微調整回数</a:t>
                  </a:r>
                  <a:endParaRPr kumimoji="1" lang="en-US" altLang="ja-JP" sz="2400" b="1" dirty="0"/>
                </a:p>
              </p:txBody>
            </p:sp>
            <p:sp>
              <p:nvSpPr>
                <p:cNvPr id="20" name="テキスト ボックス 19">
                  <a:extLst>
                    <a:ext uri="{FF2B5EF4-FFF2-40B4-BE49-F238E27FC236}">
                      <a16:creationId xmlns:a16="http://schemas.microsoft.com/office/drawing/2014/main" id="{B34805A0-17B6-8C74-EED0-BD5F3A78285F}"/>
                    </a:ext>
                  </a:extLst>
                </p:cNvPr>
                <p:cNvSpPr txBox="1"/>
                <p:nvPr/>
              </p:nvSpPr>
              <p:spPr>
                <a:xfrm>
                  <a:off x="8472264" y="2996951"/>
                  <a:ext cx="2014728" cy="432049"/>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400" b="1" dirty="0"/>
                    <a:t>平行出し時間</a:t>
                  </a:r>
                  <a:endParaRPr kumimoji="1" lang="en-US" altLang="ja-JP" sz="2400" b="1" dirty="0"/>
                </a:p>
              </p:txBody>
            </p:sp>
            <p:sp>
              <p:nvSpPr>
                <p:cNvPr id="21" name="テキスト ボックス 20">
                  <a:extLst>
                    <a:ext uri="{FF2B5EF4-FFF2-40B4-BE49-F238E27FC236}">
                      <a16:creationId xmlns:a16="http://schemas.microsoft.com/office/drawing/2014/main" id="{CCFDEEBE-6743-ABA4-573B-AD7837828456}"/>
                    </a:ext>
                  </a:extLst>
                </p:cNvPr>
                <p:cNvSpPr txBox="1"/>
                <p:nvPr/>
              </p:nvSpPr>
              <p:spPr>
                <a:xfrm>
                  <a:off x="272793" y="3092972"/>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sp>
              <p:nvSpPr>
                <p:cNvPr id="23" name="テキスト ボックス 22">
                  <a:extLst>
                    <a:ext uri="{FF2B5EF4-FFF2-40B4-BE49-F238E27FC236}">
                      <a16:creationId xmlns:a16="http://schemas.microsoft.com/office/drawing/2014/main" id="{F6E48BC5-7283-EC60-D412-8339F7B75833}"/>
                    </a:ext>
                  </a:extLst>
                </p:cNvPr>
                <p:cNvSpPr txBox="1"/>
                <p:nvPr/>
              </p:nvSpPr>
              <p:spPr>
                <a:xfrm>
                  <a:off x="7414957" y="3083449"/>
                  <a:ext cx="648072" cy="307777"/>
                </a:xfrm>
                <a:prstGeom prst="rect">
                  <a:avLst/>
                </a:prstGeom>
                <a:noFill/>
              </p:spPr>
              <p:txBody>
                <a:bodyPr wrap="square" rtlCol="0">
                  <a:spAutoFit/>
                </a:bodyPr>
                <a:lstStyle/>
                <a:p>
                  <a:r>
                    <a:rPr kumimoji="1" lang="en-US" altLang="ja-JP" sz="1400" b="1" dirty="0"/>
                    <a:t>(</a:t>
                  </a:r>
                  <a:r>
                    <a:rPr kumimoji="1" lang="ja-JP" altLang="en-US" sz="1400" b="1" dirty="0"/>
                    <a:t>秒</a:t>
                  </a:r>
                  <a:r>
                    <a:rPr kumimoji="1" lang="en-US" altLang="ja-JP" sz="1400" b="1" dirty="0"/>
                    <a:t>)</a:t>
                  </a:r>
                </a:p>
              </p:txBody>
            </p:sp>
          </p:grpSp>
        </p:grpSp>
        <p:sp>
          <p:nvSpPr>
            <p:cNvPr id="54" name="テキスト ボックス 53">
              <a:extLst>
                <a:ext uri="{FF2B5EF4-FFF2-40B4-BE49-F238E27FC236}">
                  <a16:creationId xmlns:a16="http://schemas.microsoft.com/office/drawing/2014/main" id="{9ECE612B-C553-FA77-67E2-C83EEF0D0B59}"/>
                </a:ext>
              </a:extLst>
            </p:cNvPr>
            <p:cNvSpPr txBox="1"/>
            <p:nvPr/>
          </p:nvSpPr>
          <p:spPr>
            <a:xfrm>
              <a:off x="11674618" y="2821110"/>
              <a:ext cx="376738" cy="760239"/>
            </a:xfrm>
            <a:prstGeom prst="rect">
              <a:avLst/>
            </a:prstGeom>
            <a:solidFill>
              <a:srgbClr val="FFFF00"/>
            </a:solidFill>
          </p:spPr>
          <p:txBody>
            <a:bodyPr vert="eaVert" wrap="square" rtlCol="0">
              <a:noAutofit/>
            </a:bodyPr>
            <a:lstStyle/>
            <a:p>
              <a:r>
                <a:rPr kumimoji="1" lang="ja-JP" altLang="en-US" sz="1600" b="1" dirty="0"/>
                <a:t>ＭＡＸ</a:t>
              </a:r>
            </a:p>
          </p:txBody>
        </p:sp>
        <p:sp>
          <p:nvSpPr>
            <p:cNvPr id="55" name="テキスト ボックス 54">
              <a:extLst>
                <a:ext uri="{FF2B5EF4-FFF2-40B4-BE49-F238E27FC236}">
                  <a16:creationId xmlns:a16="http://schemas.microsoft.com/office/drawing/2014/main" id="{4A5FD524-493D-39CB-CC2F-E8B02A3B2501}"/>
                </a:ext>
              </a:extLst>
            </p:cNvPr>
            <p:cNvSpPr txBox="1"/>
            <p:nvPr/>
          </p:nvSpPr>
          <p:spPr>
            <a:xfrm>
              <a:off x="4046621" y="2935965"/>
              <a:ext cx="381157" cy="760239"/>
            </a:xfrm>
            <a:prstGeom prst="rect">
              <a:avLst/>
            </a:prstGeom>
            <a:solidFill>
              <a:srgbClr val="FFFF00"/>
            </a:solidFill>
          </p:spPr>
          <p:txBody>
            <a:bodyPr vert="eaVert" wrap="square" rtlCol="0">
              <a:noAutofit/>
            </a:bodyPr>
            <a:lstStyle/>
            <a:p>
              <a:r>
                <a:rPr kumimoji="1" lang="ja-JP" altLang="en-US" sz="1600" b="1" dirty="0"/>
                <a:t>ＭＡＸ</a:t>
              </a:r>
            </a:p>
          </p:txBody>
        </p:sp>
        <p:sp>
          <p:nvSpPr>
            <p:cNvPr id="61" name="テキスト ボックス 60">
              <a:extLst>
                <a:ext uri="{FF2B5EF4-FFF2-40B4-BE49-F238E27FC236}">
                  <a16:creationId xmlns:a16="http://schemas.microsoft.com/office/drawing/2014/main" id="{B0929125-20B0-CD56-42FC-43690E76B5DB}"/>
                </a:ext>
              </a:extLst>
            </p:cNvPr>
            <p:cNvSpPr txBox="1"/>
            <p:nvPr/>
          </p:nvSpPr>
          <p:spPr>
            <a:xfrm>
              <a:off x="11674618" y="3796529"/>
              <a:ext cx="389377" cy="720080"/>
            </a:xfrm>
            <a:prstGeom prst="rect">
              <a:avLst/>
            </a:prstGeom>
            <a:solidFill>
              <a:srgbClr val="FFFF00"/>
            </a:solidFill>
          </p:spPr>
          <p:txBody>
            <a:bodyPr vert="eaVert" wrap="square" rtlCol="0">
              <a:noAutofit/>
            </a:bodyPr>
            <a:lstStyle/>
            <a:p>
              <a:r>
                <a:rPr lang="ja-JP" altLang="en-US" sz="1600" b="1" dirty="0"/>
                <a:t>ＭＩＮ</a:t>
              </a:r>
              <a:endParaRPr kumimoji="1" lang="ja-JP" altLang="en-US" sz="1600" b="1" dirty="0"/>
            </a:p>
          </p:txBody>
        </p:sp>
        <p:sp>
          <p:nvSpPr>
            <p:cNvPr id="62" name="テキスト ボックス 61">
              <a:extLst>
                <a:ext uri="{FF2B5EF4-FFF2-40B4-BE49-F238E27FC236}">
                  <a16:creationId xmlns:a16="http://schemas.microsoft.com/office/drawing/2014/main" id="{A79AF700-42DE-1E07-184A-EA90F9528B12}"/>
                </a:ext>
              </a:extLst>
            </p:cNvPr>
            <p:cNvSpPr txBox="1"/>
            <p:nvPr/>
          </p:nvSpPr>
          <p:spPr>
            <a:xfrm>
              <a:off x="4046621" y="3841647"/>
              <a:ext cx="375699" cy="720080"/>
            </a:xfrm>
            <a:prstGeom prst="rect">
              <a:avLst/>
            </a:prstGeom>
            <a:solidFill>
              <a:srgbClr val="FFFF00"/>
            </a:solidFill>
          </p:spPr>
          <p:txBody>
            <a:bodyPr vert="eaVert" wrap="square" rtlCol="0">
              <a:noAutofit/>
            </a:bodyPr>
            <a:lstStyle/>
            <a:p>
              <a:r>
                <a:rPr lang="ja-JP" altLang="en-US" sz="1600" b="1" dirty="0"/>
                <a:t>ＭＩＮ</a:t>
              </a:r>
              <a:endParaRPr kumimoji="1" lang="ja-JP" altLang="en-US" sz="1600" b="1" dirty="0"/>
            </a:p>
          </p:txBody>
        </p:sp>
        <p:sp>
          <p:nvSpPr>
            <p:cNvPr id="64" name="楕円 63">
              <a:extLst>
                <a:ext uri="{FF2B5EF4-FFF2-40B4-BE49-F238E27FC236}">
                  <a16:creationId xmlns:a16="http://schemas.microsoft.com/office/drawing/2014/main" id="{B0241E9B-727C-3282-6304-34E342E4D342}"/>
                </a:ext>
              </a:extLst>
            </p:cNvPr>
            <p:cNvSpPr/>
            <p:nvPr/>
          </p:nvSpPr>
          <p:spPr>
            <a:xfrm>
              <a:off x="11458594" y="3074144"/>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33EF81E5-FA95-C7AE-01F7-E78296F0DD05}"/>
                </a:ext>
              </a:extLst>
            </p:cNvPr>
            <p:cNvSpPr/>
            <p:nvPr/>
          </p:nvSpPr>
          <p:spPr>
            <a:xfrm>
              <a:off x="11480900" y="4139091"/>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01ADE3D9-84AA-625A-8BD8-2185E73969B4}"/>
                </a:ext>
              </a:extLst>
            </p:cNvPr>
            <p:cNvSpPr/>
            <p:nvPr/>
          </p:nvSpPr>
          <p:spPr>
            <a:xfrm>
              <a:off x="3856453" y="3250024"/>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EC7C8EB6-1813-5522-7773-E9C78700659F}"/>
                </a:ext>
              </a:extLst>
            </p:cNvPr>
            <p:cNvSpPr/>
            <p:nvPr/>
          </p:nvSpPr>
          <p:spPr>
            <a:xfrm>
              <a:off x="3828852" y="4176806"/>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674297069"/>
      </p:ext>
    </p:extLst>
  </p:cSld>
  <p:clrMapOvr>
    <a:masterClrMapping/>
  </p:clrMapOvr>
  <mc:AlternateContent xmlns:mc="http://schemas.openxmlformats.org/markup-compatibility/2006" xmlns:p14="http://schemas.microsoft.com/office/powerpoint/2010/main">
    <mc:Choice Requires="p14">
      <p:transition spd="slow" p14:dur="2000" advTm="3671"/>
    </mc:Choice>
    <mc:Fallback xmlns="">
      <p:transition spd="slow" advTm="36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259789" cy="521803"/>
          </a:xfrm>
        </p:spPr>
        <p:txBody>
          <a:bodyPr>
            <a:noAutofit/>
          </a:bodyPr>
          <a:lstStyle/>
          <a:p>
            <a:pPr algn="l"/>
            <a:r>
              <a:rPr lang="en-US" altLang="ja-JP" sz="2400" u="sng" dirty="0"/>
              <a:t>18.</a:t>
            </a:r>
            <a:r>
              <a:rPr lang="ja-JP" altLang="en-US" sz="2400" u="sng" dirty="0"/>
              <a:t>目標の設定</a:t>
            </a:r>
            <a:endParaRPr kumimoji="1" lang="ja-JP" altLang="en-US" sz="2400" u="sng" dirty="0"/>
          </a:p>
        </p:txBody>
      </p:sp>
      <p:graphicFrame>
        <p:nvGraphicFramePr>
          <p:cNvPr id="2" name="オブジェクト 1">
            <a:extLst>
              <a:ext uri="{FF2B5EF4-FFF2-40B4-BE49-F238E27FC236}">
                <a16:creationId xmlns:a16="http://schemas.microsoft.com/office/drawing/2014/main" id="{05CD4CF9-0328-4AAC-AE85-A8544686D73B}"/>
              </a:ext>
            </a:extLst>
          </p:cNvPr>
          <p:cNvGraphicFramePr>
            <a:graphicFrameLocks noChangeAspect="1"/>
          </p:cNvGraphicFramePr>
          <p:nvPr>
            <p:extLst>
              <p:ext uri="{D42A27DB-BD31-4B8C-83A1-F6EECF244321}">
                <p14:modId xmlns:p14="http://schemas.microsoft.com/office/powerpoint/2010/main" val="3530203355"/>
              </p:ext>
            </p:extLst>
          </p:nvPr>
        </p:nvGraphicFramePr>
        <p:xfrm>
          <a:off x="253597" y="3519756"/>
          <a:ext cx="4973396" cy="1814291"/>
        </p:xfrm>
        <a:graphic>
          <a:graphicData uri="http://schemas.openxmlformats.org/presentationml/2006/ole">
            <mc:AlternateContent xmlns:mc="http://schemas.openxmlformats.org/markup-compatibility/2006">
              <mc:Choice xmlns:v="urn:schemas-microsoft-com:vml" Requires="v">
                <p:oleObj name="Worksheet" r:id="rId4" imgW="2562138" imgH="885743" progId="Excel.Sheet.12">
                  <p:embed/>
                </p:oleObj>
              </mc:Choice>
              <mc:Fallback>
                <p:oleObj name="Worksheet" r:id="rId4" imgW="2562138" imgH="885743" progId="Excel.Sheet.12">
                  <p:embed/>
                  <p:pic>
                    <p:nvPicPr>
                      <p:cNvPr id="4" name="オブジェクト 3">
                        <a:extLst>
                          <a:ext uri="{FF2B5EF4-FFF2-40B4-BE49-F238E27FC236}">
                            <a16:creationId xmlns:a16="http://schemas.microsoft.com/office/drawing/2014/main" id="{17C8B0A3-D732-C67C-6186-D1F51FE6CE12}"/>
                          </a:ext>
                        </a:extLst>
                      </p:cNvPr>
                      <p:cNvPicPr/>
                      <p:nvPr/>
                    </p:nvPicPr>
                    <p:blipFill>
                      <a:blip r:embed="rId5"/>
                      <a:stretch>
                        <a:fillRect/>
                      </a:stretch>
                    </p:blipFill>
                    <p:spPr>
                      <a:xfrm>
                        <a:off x="253597" y="3519756"/>
                        <a:ext cx="4973396" cy="1814291"/>
                      </a:xfrm>
                      <a:prstGeom prst="rect">
                        <a:avLst/>
                      </a:prstGeom>
                    </p:spPr>
                  </p:pic>
                </p:oleObj>
              </mc:Fallback>
            </mc:AlternateContent>
          </a:graphicData>
        </a:graphic>
      </p:graphicFrame>
      <p:graphicFrame>
        <p:nvGraphicFramePr>
          <p:cNvPr id="4" name="グラフ 3">
            <a:extLst>
              <a:ext uri="{FF2B5EF4-FFF2-40B4-BE49-F238E27FC236}">
                <a16:creationId xmlns:a16="http://schemas.microsoft.com/office/drawing/2014/main" id="{0FC9BFBE-65C9-10BC-5CF2-9C5C407CC93E}"/>
              </a:ext>
            </a:extLst>
          </p:cNvPr>
          <p:cNvGraphicFramePr>
            <a:graphicFrameLocks/>
          </p:cNvGraphicFramePr>
          <p:nvPr>
            <p:extLst>
              <p:ext uri="{D42A27DB-BD31-4B8C-83A1-F6EECF244321}">
                <p14:modId xmlns:p14="http://schemas.microsoft.com/office/powerpoint/2010/main" val="61540097"/>
              </p:ext>
            </p:extLst>
          </p:nvPr>
        </p:nvGraphicFramePr>
        <p:xfrm>
          <a:off x="6080587" y="2454275"/>
          <a:ext cx="6015070" cy="4216941"/>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直線矢印コネクタ 4">
            <a:extLst>
              <a:ext uri="{FF2B5EF4-FFF2-40B4-BE49-F238E27FC236}">
                <a16:creationId xmlns:a16="http://schemas.microsoft.com/office/drawing/2014/main" id="{5C6F5D5E-17A0-3B53-90CA-A0FBD27EC453}"/>
              </a:ext>
            </a:extLst>
          </p:cNvPr>
          <p:cNvCxnSpPr>
            <a:cxnSpLocks/>
          </p:cNvCxnSpPr>
          <p:nvPr/>
        </p:nvCxnSpPr>
        <p:spPr>
          <a:xfrm>
            <a:off x="8774946" y="2937203"/>
            <a:ext cx="1497518" cy="2426856"/>
          </a:xfrm>
          <a:prstGeom prst="straightConnector1">
            <a:avLst/>
          </a:prstGeom>
          <a:ln w="381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テキスト ボックス 9">
            <a:extLst>
              <a:ext uri="{FF2B5EF4-FFF2-40B4-BE49-F238E27FC236}">
                <a16:creationId xmlns:a16="http://schemas.microsoft.com/office/drawing/2014/main" id="{FA62D9D9-CF69-6CA0-6A5F-5254CBF60071}"/>
              </a:ext>
            </a:extLst>
          </p:cNvPr>
          <p:cNvSpPr txBox="1"/>
          <p:nvPr/>
        </p:nvSpPr>
        <p:spPr>
          <a:xfrm>
            <a:off x="6017740" y="1978317"/>
            <a:ext cx="1098564" cy="4382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（秒）</a:t>
            </a:r>
          </a:p>
        </p:txBody>
      </p:sp>
      <p:grpSp>
        <p:nvGrpSpPr>
          <p:cNvPr id="7" name="グループ化 6">
            <a:extLst>
              <a:ext uri="{FF2B5EF4-FFF2-40B4-BE49-F238E27FC236}">
                <a16:creationId xmlns:a16="http://schemas.microsoft.com/office/drawing/2014/main" id="{457E400E-18A1-798D-CA7F-AE3B8DC47F9A}"/>
              </a:ext>
            </a:extLst>
          </p:cNvPr>
          <p:cNvGrpSpPr/>
          <p:nvPr/>
        </p:nvGrpSpPr>
        <p:grpSpPr>
          <a:xfrm>
            <a:off x="9459023" y="2271424"/>
            <a:ext cx="2566663" cy="1727505"/>
            <a:chOff x="9360168" y="2749261"/>
            <a:chExt cx="2568480" cy="1471827"/>
          </a:xfrm>
        </p:grpSpPr>
        <p:sp>
          <p:nvSpPr>
            <p:cNvPr id="8" name="角丸四角形吹き出し 34">
              <a:extLst>
                <a:ext uri="{FF2B5EF4-FFF2-40B4-BE49-F238E27FC236}">
                  <a16:creationId xmlns:a16="http://schemas.microsoft.com/office/drawing/2014/main" id="{0544FB9A-E101-B3EE-6957-81A08E8F3349}"/>
                </a:ext>
              </a:extLst>
            </p:cNvPr>
            <p:cNvSpPr/>
            <p:nvPr/>
          </p:nvSpPr>
          <p:spPr>
            <a:xfrm>
              <a:off x="9360168" y="2749261"/>
              <a:ext cx="2568480" cy="1471827"/>
            </a:xfrm>
            <a:prstGeom prst="wedgeRoundRectCallout">
              <a:avLst>
                <a:gd name="adj1" fmla="val -43873"/>
                <a:gd name="adj2" fmla="val 6456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テキスト ボックス 44">
              <a:extLst>
                <a:ext uri="{FF2B5EF4-FFF2-40B4-BE49-F238E27FC236}">
                  <a16:creationId xmlns:a16="http://schemas.microsoft.com/office/drawing/2014/main" id="{002EE7BD-5C43-8D18-A110-E743BFB78805}"/>
                </a:ext>
              </a:extLst>
            </p:cNvPr>
            <p:cNvSpPr txBox="1"/>
            <p:nvPr/>
          </p:nvSpPr>
          <p:spPr>
            <a:xfrm>
              <a:off x="9360168" y="2749261"/>
              <a:ext cx="2568480" cy="14687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latin typeface="+mn-ea"/>
                </a:rPr>
                <a:t>MAX</a:t>
              </a:r>
              <a:r>
                <a:rPr kumimoji="1" lang="ja-JP" altLang="en-US" sz="1800" b="1" dirty="0">
                  <a:latin typeface="+mn-ea"/>
                </a:rPr>
                <a:t>時間</a:t>
              </a:r>
              <a:r>
                <a:rPr kumimoji="1" lang="en-US" altLang="ja-JP" sz="1800" b="1" dirty="0">
                  <a:latin typeface="+mn-ea"/>
                </a:rPr>
                <a:t>926</a:t>
              </a:r>
              <a:r>
                <a:rPr kumimoji="1" lang="ja-JP" altLang="en-US" sz="1800" b="1" dirty="0">
                  <a:latin typeface="+mn-ea"/>
                </a:rPr>
                <a:t>秒を</a:t>
              </a:r>
              <a:endParaRPr kumimoji="1" lang="en-US" altLang="ja-JP" sz="1800" b="1" dirty="0">
                <a:latin typeface="+mn-ea"/>
              </a:endParaRPr>
            </a:p>
            <a:p>
              <a:pPr algn="ctr"/>
              <a:r>
                <a:rPr lang="ja-JP" altLang="en-US" sz="1800" b="1" dirty="0">
                  <a:solidFill>
                    <a:srgbClr val="FF0000"/>
                  </a:solidFill>
                  <a:latin typeface="+mn-ea"/>
                </a:rPr>
                <a:t>誰が調整しても</a:t>
              </a:r>
              <a:endParaRPr kumimoji="1" lang="en-US" altLang="ja-JP" sz="1800" b="1" dirty="0">
                <a:solidFill>
                  <a:srgbClr val="FF0000"/>
                </a:solidFill>
                <a:latin typeface="+mn-ea"/>
              </a:endParaRPr>
            </a:p>
            <a:p>
              <a:pPr algn="ctr"/>
              <a:r>
                <a:rPr kumimoji="1" lang="ja-JP" altLang="en-US" sz="1800" b="1" dirty="0">
                  <a:solidFill>
                    <a:srgbClr val="FF0000"/>
                  </a:solidFill>
                  <a:latin typeface="+mn-ea"/>
                </a:rPr>
                <a:t>最速時間</a:t>
              </a:r>
              <a:r>
                <a:rPr lang="en-US" altLang="ja-JP" sz="1800" b="1" dirty="0">
                  <a:solidFill>
                    <a:srgbClr val="FF0000"/>
                  </a:solidFill>
                  <a:latin typeface="+mn-ea"/>
                </a:rPr>
                <a:t>125</a:t>
              </a:r>
              <a:r>
                <a:rPr kumimoji="1" lang="ja-JP" altLang="en-US" sz="1800" b="1" dirty="0">
                  <a:solidFill>
                    <a:srgbClr val="FF0000"/>
                  </a:solidFill>
                  <a:latin typeface="+mn-ea"/>
                </a:rPr>
                <a:t>秒</a:t>
              </a:r>
              <a:r>
                <a:rPr kumimoji="1" lang="en-US" altLang="ja-JP" sz="1800" b="1" dirty="0">
                  <a:solidFill>
                    <a:srgbClr val="FF0000"/>
                  </a:solidFill>
                  <a:latin typeface="+mn-ea"/>
                </a:rPr>
                <a:t>/1</a:t>
              </a:r>
              <a:r>
                <a:rPr kumimoji="1" lang="ja-JP" altLang="en-US" sz="1800" b="1" dirty="0">
                  <a:solidFill>
                    <a:srgbClr val="FF0000"/>
                  </a:solidFill>
                  <a:latin typeface="+mn-ea"/>
                </a:rPr>
                <a:t>回</a:t>
              </a:r>
              <a:r>
                <a:rPr kumimoji="1" lang="ja-JP" altLang="en-US" sz="1800" b="1" dirty="0">
                  <a:latin typeface="+mn-ea"/>
                </a:rPr>
                <a:t>へ</a:t>
              </a:r>
              <a:endParaRPr kumimoji="1" lang="en-US" altLang="ja-JP" sz="1800" b="1" dirty="0">
                <a:latin typeface="+mn-ea"/>
              </a:endParaRPr>
            </a:p>
            <a:p>
              <a:pPr algn="ctr"/>
              <a:r>
                <a:rPr lang="ja-JP" altLang="en-US" sz="1800" b="1" dirty="0">
                  <a:latin typeface="+mn-ea"/>
                </a:rPr>
                <a:t>チャレンジします</a:t>
              </a:r>
              <a:r>
                <a:rPr kumimoji="1" lang="ja-JP" altLang="en-US" sz="1800" b="1" dirty="0">
                  <a:latin typeface="+mn-ea"/>
                </a:rPr>
                <a:t>！</a:t>
              </a:r>
            </a:p>
          </p:txBody>
        </p:sp>
      </p:grpSp>
      <p:sp>
        <p:nvSpPr>
          <p:cNvPr id="10" name="テキスト ボックス 41">
            <a:extLst>
              <a:ext uri="{FF2B5EF4-FFF2-40B4-BE49-F238E27FC236}">
                <a16:creationId xmlns:a16="http://schemas.microsoft.com/office/drawing/2014/main" id="{BBDC8B18-9391-F733-91A2-914A84E1C0F6}"/>
              </a:ext>
            </a:extLst>
          </p:cNvPr>
          <p:cNvSpPr txBox="1"/>
          <p:nvPr/>
        </p:nvSpPr>
        <p:spPr>
          <a:xfrm>
            <a:off x="8112534" y="1412775"/>
            <a:ext cx="2692977" cy="4382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3200" b="1" dirty="0"/>
              <a:t>平行出し時間</a:t>
            </a:r>
          </a:p>
        </p:txBody>
      </p:sp>
      <p:sp>
        <p:nvSpPr>
          <p:cNvPr id="11" name="テキスト ボックス 10">
            <a:extLst>
              <a:ext uri="{FF2B5EF4-FFF2-40B4-BE49-F238E27FC236}">
                <a16:creationId xmlns:a16="http://schemas.microsoft.com/office/drawing/2014/main" id="{3BC0BFA5-00D8-AAB4-C239-55A6C4DE179B}"/>
              </a:ext>
            </a:extLst>
          </p:cNvPr>
          <p:cNvSpPr txBox="1"/>
          <p:nvPr/>
        </p:nvSpPr>
        <p:spPr>
          <a:xfrm>
            <a:off x="2783632" y="42373"/>
            <a:ext cx="8136904" cy="954107"/>
          </a:xfrm>
          <a:prstGeom prst="rect">
            <a:avLst/>
          </a:prstGeom>
          <a:noFill/>
          <a:ln w="25400">
            <a:noFill/>
          </a:ln>
        </p:spPr>
        <p:txBody>
          <a:bodyPr wrap="square" rtlCol="0">
            <a:spAutoFit/>
          </a:bodyPr>
          <a:lstStyle/>
          <a:p>
            <a:r>
              <a:rPr lang="ja-JP" altLang="en-US" sz="2800" b="1" dirty="0">
                <a:latin typeface="+mn-ea"/>
              </a:rPr>
              <a:t>繰り返し作業を減らして、</a:t>
            </a:r>
            <a:endParaRPr lang="en-US" altLang="ja-JP" sz="2800" b="1" dirty="0">
              <a:latin typeface="+mn-ea"/>
            </a:endParaRPr>
          </a:p>
          <a:p>
            <a:r>
              <a:rPr lang="ja-JP" altLang="en-US" sz="2800" b="1" dirty="0">
                <a:latin typeface="+mn-ea"/>
              </a:rPr>
              <a:t>縦置き測定の時間を改善する為に目標を設定した</a:t>
            </a:r>
          </a:p>
        </p:txBody>
      </p:sp>
      <p:sp>
        <p:nvSpPr>
          <p:cNvPr id="12" name="テキスト ボックス 41">
            <a:extLst>
              <a:ext uri="{FF2B5EF4-FFF2-40B4-BE49-F238E27FC236}">
                <a16:creationId xmlns:a16="http://schemas.microsoft.com/office/drawing/2014/main" id="{548BC913-6335-1B73-D70C-DBA8425D0A90}"/>
              </a:ext>
            </a:extLst>
          </p:cNvPr>
          <p:cNvSpPr txBox="1"/>
          <p:nvPr/>
        </p:nvSpPr>
        <p:spPr>
          <a:xfrm>
            <a:off x="283745" y="2633073"/>
            <a:ext cx="5112569" cy="5517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3200" b="1" dirty="0"/>
              <a:t>平行出し時間・調整回数</a:t>
            </a:r>
            <a:endParaRPr kumimoji="1" lang="ja-JP" altLang="en-US" sz="3200" b="1" dirty="0"/>
          </a:p>
        </p:txBody>
      </p:sp>
      <p:grpSp>
        <p:nvGrpSpPr>
          <p:cNvPr id="13" name="グループ化 12">
            <a:extLst>
              <a:ext uri="{FF2B5EF4-FFF2-40B4-BE49-F238E27FC236}">
                <a16:creationId xmlns:a16="http://schemas.microsoft.com/office/drawing/2014/main" id="{58A16F5F-BB8B-5B6C-F819-503D1B21000F}"/>
              </a:ext>
            </a:extLst>
          </p:cNvPr>
          <p:cNvGrpSpPr/>
          <p:nvPr/>
        </p:nvGrpSpPr>
        <p:grpSpPr>
          <a:xfrm>
            <a:off x="2534891" y="4259072"/>
            <a:ext cx="4020538" cy="663607"/>
            <a:chOff x="4396209" y="3811360"/>
            <a:chExt cx="2906294" cy="629320"/>
          </a:xfrm>
        </p:grpSpPr>
        <p:sp>
          <p:nvSpPr>
            <p:cNvPr id="14" name="正方形/長方形 13">
              <a:extLst>
                <a:ext uri="{FF2B5EF4-FFF2-40B4-BE49-F238E27FC236}">
                  <a16:creationId xmlns:a16="http://schemas.microsoft.com/office/drawing/2014/main" id="{4620D80F-FB89-02C9-270A-4D30E9DA62FD}"/>
                </a:ext>
              </a:extLst>
            </p:cNvPr>
            <p:cNvSpPr/>
            <p:nvPr/>
          </p:nvSpPr>
          <p:spPr>
            <a:xfrm>
              <a:off x="4396209" y="3811360"/>
              <a:ext cx="1949568" cy="62932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C367A9E-692F-C9A6-2B48-37324CFDF511}"/>
                </a:ext>
              </a:extLst>
            </p:cNvPr>
            <p:cNvSpPr txBox="1"/>
            <p:nvPr/>
          </p:nvSpPr>
          <p:spPr>
            <a:xfrm>
              <a:off x="6365999" y="3873778"/>
              <a:ext cx="936504" cy="461665"/>
            </a:xfrm>
            <a:prstGeom prst="rect">
              <a:avLst/>
            </a:prstGeom>
            <a:solidFill>
              <a:srgbClr val="FFFF00"/>
            </a:solidFill>
          </p:spPr>
          <p:txBody>
            <a:bodyPr wrap="square" rtlCol="0">
              <a:spAutoFit/>
            </a:bodyPr>
            <a:lstStyle/>
            <a:p>
              <a:pPr algn="ctr"/>
              <a:r>
                <a:rPr lang="en-US" altLang="ja-JP" sz="2400" b="1" dirty="0"/>
                <a:t>MAX</a:t>
              </a:r>
              <a:endParaRPr kumimoji="1" lang="ja-JP" altLang="en-US" sz="2400" b="1" dirty="0"/>
            </a:p>
          </p:txBody>
        </p:sp>
      </p:grpSp>
      <p:grpSp>
        <p:nvGrpSpPr>
          <p:cNvPr id="16" name="グループ化 15">
            <a:extLst>
              <a:ext uri="{FF2B5EF4-FFF2-40B4-BE49-F238E27FC236}">
                <a16:creationId xmlns:a16="http://schemas.microsoft.com/office/drawing/2014/main" id="{D32C7988-B330-826A-BB3A-2B44B875806A}"/>
              </a:ext>
            </a:extLst>
          </p:cNvPr>
          <p:cNvGrpSpPr/>
          <p:nvPr/>
        </p:nvGrpSpPr>
        <p:grpSpPr>
          <a:xfrm>
            <a:off x="2534892" y="3519756"/>
            <a:ext cx="4032132" cy="663606"/>
            <a:chOff x="4269542" y="3167030"/>
            <a:chExt cx="2303972" cy="380563"/>
          </a:xfrm>
        </p:grpSpPr>
        <p:sp>
          <p:nvSpPr>
            <p:cNvPr id="17" name="正方形/長方形 16">
              <a:extLst>
                <a:ext uri="{FF2B5EF4-FFF2-40B4-BE49-F238E27FC236}">
                  <a16:creationId xmlns:a16="http://schemas.microsoft.com/office/drawing/2014/main" id="{58570FEB-F82B-10B9-3068-18A0BD66D72D}"/>
                </a:ext>
              </a:extLst>
            </p:cNvPr>
            <p:cNvSpPr/>
            <p:nvPr/>
          </p:nvSpPr>
          <p:spPr>
            <a:xfrm>
              <a:off x="4269542" y="3167030"/>
              <a:ext cx="1534288" cy="38056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34DD7881-1F5D-75B7-4DD4-3BF9E38C5F07}"/>
                </a:ext>
              </a:extLst>
            </p:cNvPr>
            <p:cNvSpPr txBox="1"/>
            <p:nvPr/>
          </p:nvSpPr>
          <p:spPr>
            <a:xfrm>
              <a:off x="5824349" y="3220733"/>
              <a:ext cx="749165" cy="279179"/>
            </a:xfrm>
            <a:prstGeom prst="rect">
              <a:avLst/>
            </a:prstGeom>
            <a:solidFill>
              <a:srgbClr val="FFFF00"/>
            </a:solidFill>
          </p:spPr>
          <p:txBody>
            <a:bodyPr wrap="square" rtlCol="0">
              <a:spAutoFit/>
            </a:bodyPr>
            <a:lstStyle/>
            <a:p>
              <a:pPr algn="ctr"/>
              <a:r>
                <a:rPr lang="en-US" altLang="ja-JP" sz="2400" b="1" dirty="0"/>
                <a:t>MIN</a:t>
              </a:r>
              <a:endParaRPr kumimoji="1" lang="ja-JP" altLang="en-US" sz="2400" b="1" dirty="0"/>
            </a:p>
          </p:txBody>
        </p:sp>
      </p:grpSp>
    </p:spTree>
    <p:custDataLst>
      <p:tags r:id="rId1"/>
    </p:custDataLst>
    <p:extLst>
      <p:ext uri="{BB962C8B-B14F-4D97-AF65-F5344CB8AC3E}">
        <p14:creationId xmlns:p14="http://schemas.microsoft.com/office/powerpoint/2010/main" val="2599673009"/>
      </p:ext>
    </p:extLst>
  </p:cSld>
  <p:clrMapOvr>
    <a:masterClrMapping/>
  </p:clrMapOvr>
  <mc:AlternateContent xmlns:mc="http://schemas.openxmlformats.org/markup-compatibility/2006" xmlns:p14="http://schemas.microsoft.com/office/powerpoint/2010/main">
    <mc:Choice Requires="p14">
      <p:transition spd="slow" p14:dur="2000" advTm="3611"/>
    </mc:Choice>
    <mc:Fallback xmlns="">
      <p:transition spd="slow" advTm="3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pic>
        <p:nvPicPr>
          <p:cNvPr id="5" name="図 4">
            <a:extLst>
              <a:ext uri="{FF2B5EF4-FFF2-40B4-BE49-F238E27FC236}">
                <a16:creationId xmlns:a16="http://schemas.microsoft.com/office/drawing/2014/main" id="{81190538-EE59-0C2B-512A-EE1C1DD613A0}"/>
              </a:ext>
            </a:extLst>
          </p:cNvPr>
          <p:cNvPicPr>
            <a:picLocks noChangeAspect="1"/>
          </p:cNvPicPr>
          <p:nvPr/>
        </p:nvPicPr>
        <p:blipFill>
          <a:blip r:embed="rId3"/>
          <a:stretch>
            <a:fillRect/>
          </a:stretch>
        </p:blipFill>
        <p:spPr>
          <a:xfrm>
            <a:off x="233119" y="829992"/>
            <a:ext cx="3485580" cy="2498840"/>
          </a:xfrm>
          <a:prstGeom prst="rect">
            <a:avLst/>
          </a:prstGeom>
        </p:spPr>
      </p:pic>
      <p:sp>
        <p:nvSpPr>
          <p:cNvPr id="6" name="楕円 5">
            <a:extLst>
              <a:ext uri="{FF2B5EF4-FFF2-40B4-BE49-F238E27FC236}">
                <a16:creationId xmlns:a16="http://schemas.microsoft.com/office/drawing/2014/main" id="{AEAC48F1-A28A-4557-AF6A-B2F018D592C1}"/>
              </a:ext>
            </a:extLst>
          </p:cNvPr>
          <p:cNvSpPr/>
          <p:nvPr/>
        </p:nvSpPr>
        <p:spPr>
          <a:xfrm>
            <a:off x="1359821" y="2079471"/>
            <a:ext cx="127667" cy="125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C00000"/>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FF74560C-C281-2856-2CED-6F06CE979056}"/>
              </a:ext>
            </a:extLst>
          </p:cNvPr>
          <p:cNvPicPr>
            <a:picLocks noChangeAspect="1"/>
          </p:cNvPicPr>
          <p:nvPr/>
        </p:nvPicPr>
        <p:blipFill rotWithShape="1">
          <a:blip r:embed="rId4">
            <a:clrChange>
              <a:clrFrom>
                <a:srgbClr val="E8E8F1"/>
              </a:clrFrom>
              <a:clrTo>
                <a:srgbClr val="E8E8F1">
                  <a:alpha val="0"/>
                </a:srgbClr>
              </a:clrTo>
            </a:clrChange>
          </a:blip>
          <a:srcRect l="107" r="1321"/>
          <a:stretch/>
        </p:blipFill>
        <p:spPr>
          <a:xfrm>
            <a:off x="1919536" y="4438719"/>
            <a:ext cx="2394992" cy="1248983"/>
          </a:xfrm>
          <a:prstGeom prst="rect">
            <a:avLst/>
          </a:prstGeom>
        </p:spPr>
      </p:pic>
      <p:sp>
        <p:nvSpPr>
          <p:cNvPr id="8" name="テキスト ボックス 12">
            <a:extLst>
              <a:ext uri="{FF2B5EF4-FFF2-40B4-BE49-F238E27FC236}">
                <a16:creationId xmlns:a16="http://schemas.microsoft.com/office/drawing/2014/main" id="{695CE9D5-7191-B845-8E04-2962DEBBCC63}"/>
              </a:ext>
            </a:extLst>
          </p:cNvPr>
          <p:cNvSpPr txBox="1"/>
          <p:nvPr/>
        </p:nvSpPr>
        <p:spPr>
          <a:xfrm>
            <a:off x="2439168" y="3965629"/>
            <a:ext cx="133882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自動車部品</a:t>
            </a:r>
          </a:p>
        </p:txBody>
      </p:sp>
      <p:sp>
        <p:nvSpPr>
          <p:cNvPr id="9" name="テキスト ボックス 13">
            <a:extLst>
              <a:ext uri="{FF2B5EF4-FFF2-40B4-BE49-F238E27FC236}">
                <a16:creationId xmlns:a16="http://schemas.microsoft.com/office/drawing/2014/main" id="{1D248F1C-B30D-2825-C5A1-FA6740655D3E}"/>
              </a:ext>
            </a:extLst>
          </p:cNvPr>
          <p:cNvSpPr txBox="1"/>
          <p:nvPr/>
        </p:nvSpPr>
        <p:spPr>
          <a:xfrm>
            <a:off x="5724283" y="3965629"/>
            <a:ext cx="133882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エネルギー</a:t>
            </a:r>
          </a:p>
        </p:txBody>
      </p:sp>
      <p:sp>
        <p:nvSpPr>
          <p:cNvPr id="10" name="テキスト ボックス 14">
            <a:extLst>
              <a:ext uri="{FF2B5EF4-FFF2-40B4-BE49-F238E27FC236}">
                <a16:creationId xmlns:a16="http://schemas.microsoft.com/office/drawing/2014/main" id="{25422527-0BF1-85AB-7D0B-D11375CAB0AB}"/>
              </a:ext>
            </a:extLst>
          </p:cNvPr>
          <p:cNvSpPr txBox="1"/>
          <p:nvPr/>
        </p:nvSpPr>
        <p:spPr>
          <a:xfrm>
            <a:off x="8251849" y="3965629"/>
            <a:ext cx="2308648"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住生活関連・その他</a:t>
            </a:r>
          </a:p>
        </p:txBody>
      </p:sp>
      <p:sp>
        <p:nvSpPr>
          <p:cNvPr id="11" name="角丸四角形 8">
            <a:extLst>
              <a:ext uri="{FF2B5EF4-FFF2-40B4-BE49-F238E27FC236}">
                <a16:creationId xmlns:a16="http://schemas.microsoft.com/office/drawing/2014/main" id="{CF828E43-0479-E4BD-5619-1182A7256984}"/>
              </a:ext>
            </a:extLst>
          </p:cNvPr>
          <p:cNvSpPr/>
          <p:nvPr/>
        </p:nvSpPr>
        <p:spPr>
          <a:xfrm>
            <a:off x="623392" y="3780150"/>
            <a:ext cx="10942706" cy="2760666"/>
          </a:xfrm>
          <a:prstGeom prst="roundRect">
            <a:avLst>
              <a:gd name="adj" fmla="val 6852"/>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2" name="図 11">
            <a:extLst>
              <a:ext uri="{FF2B5EF4-FFF2-40B4-BE49-F238E27FC236}">
                <a16:creationId xmlns:a16="http://schemas.microsoft.com/office/drawing/2014/main" id="{C6E8D184-3140-CB56-FDCB-1DF24B7CDF53}"/>
              </a:ext>
            </a:extLst>
          </p:cNvPr>
          <p:cNvPicPr>
            <a:picLocks noChangeAspect="1"/>
          </p:cNvPicPr>
          <p:nvPr/>
        </p:nvPicPr>
        <p:blipFill>
          <a:blip r:embed="rId5"/>
          <a:stretch>
            <a:fillRect/>
          </a:stretch>
        </p:blipFill>
        <p:spPr>
          <a:xfrm>
            <a:off x="8251848" y="4431960"/>
            <a:ext cx="1040902" cy="1072685"/>
          </a:xfrm>
          <a:prstGeom prst="rect">
            <a:avLst/>
          </a:prstGeom>
        </p:spPr>
      </p:pic>
      <p:grpSp>
        <p:nvGrpSpPr>
          <p:cNvPr id="13" name="グループ化 12">
            <a:extLst>
              <a:ext uri="{FF2B5EF4-FFF2-40B4-BE49-F238E27FC236}">
                <a16:creationId xmlns:a16="http://schemas.microsoft.com/office/drawing/2014/main" id="{8AD525C7-03E7-A018-BE7A-BF780B6DF6D5}"/>
              </a:ext>
            </a:extLst>
          </p:cNvPr>
          <p:cNvGrpSpPr/>
          <p:nvPr/>
        </p:nvGrpSpPr>
        <p:grpSpPr>
          <a:xfrm>
            <a:off x="6962399" y="585541"/>
            <a:ext cx="3948517" cy="668872"/>
            <a:chOff x="5419800" y="576153"/>
            <a:chExt cx="3197201" cy="668872"/>
          </a:xfrm>
        </p:grpSpPr>
        <p:pic>
          <p:nvPicPr>
            <p:cNvPr id="14" name="図 13">
              <a:extLst>
                <a:ext uri="{FF2B5EF4-FFF2-40B4-BE49-F238E27FC236}">
                  <a16:creationId xmlns:a16="http://schemas.microsoft.com/office/drawing/2014/main" id="{EAFD842B-68C5-9863-C105-E2F211B8DCC0}"/>
                </a:ext>
              </a:extLst>
            </p:cNvPr>
            <p:cNvPicPr>
              <a:picLocks noChangeAspect="1"/>
            </p:cNvPicPr>
            <p:nvPr/>
          </p:nvPicPr>
          <p:blipFill>
            <a:blip r:embed="rId6"/>
            <a:stretch>
              <a:fillRect/>
            </a:stretch>
          </p:blipFill>
          <p:spPr>
            <a:xfrm>
              <a:off x="5614282" y="873207"/>
              <a:ext cx="2822350" cy="371818"/>
            </a:xfrm>
            <a:prstGeom prst="rect">
              <a:avLst/>
            </a:prstGeom>
          </p:spPr>
        </p:pic>
        <p:sp>
          <p:nvSpPr>
            <p:cNvPr id="15" name="テキスト ボックス 8">
              <a:extLst>
                <a:ext uri="{FF2B5EF4-FFF2-40B4-BE49-F238E27FC236}">
                  <a16:creationId xmlns:a16="http://schemas.microsoft.com/office/drawing/2014/main" id="{53042DB7-8FF8-6E62-A97F-935AF545B6D8}"/>
                </a:ext>
              </a:extLst>
            </p:cNvPr>
            <p:cNvSpPr txBox="1"/>
            <p:nvPr/>
          </p:nvSpPr>
          <p:spPr>
            <a:xfrm>
              <a:off x="5419800" y="576153"/>
              <a:ext cx="3197201" cy="400110"/>
            </a:xfrm>
            <a:prstGeom prst="rect">
              <a:avLst/>
            </a:prstGeom>
            <a:solidFill>
              <a:schemeClr val="bg1"/>
            </a:solid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err="1">
                  <a:ln>
                    <a:noFill/>
                  </a:ln>
                  <a:solidFill>
                    <a:srgbClr val="333333"/>
                  </a:solidFill>
                  <a:effectLst/>
                  <a:uLnTx/>
                  <a:uFillTx/>
                  <a:latin typeface="メイリオ"/>
                  <a:ea typeface="メイリオ"/>
                  <a:cs typeface="+mn-cs"/>
                </a:rPr>
                <a:t>ー</a:t>
              </a:r>
              <a:r>
                <a:rPr kumimoji="1" lang="ja-JP" altLang="en-US" sz="2000" b="0" i="0" u="none" strike="noStrike" kern="1200" cap="none" spc="0" normalizeH="0" baseline="0" noProof="0" dirty="0">
                  <a:ln>
                    <a:noFill/>
                  </a:ln>
                  <a:solidFill>
                    <a:srgbClr val="333333"/>
                  </a:solidFill>
                  <a:effectLst/>
                  <a:uLnTx/>
                  <a:uFillTx/>
                  <a:latin typeface="メイリオ"/>
                  <a:ea typeface="メイリオ"/>
                  <a:cs typeface="+mn-cs"/>
                </a:rPr>
                <a:t> アイシングループ経営理念 </a:t>
              </a:r>
              <a:r>
                <a:rPr kumimoji="1" lang="ja-JP" altLang="en-US" sz="2000" b="0" i="0" u="none" strike="noStrike" kern="1200" cap="none" spc="0" normalizeH="0" baseline="0" noProof="0" dirty="0" err="1">
                  <a:ln>
                    <a:noFill/>
                  </a:ln>
                  <a:solidFill>
                    <a:srgbClr val="333333"/>
                  </a:solidFill>
                  <a:effectLst/>
                  <a:uLnTx/>
                  <a:uFillTx/>
                  <a:latin typeface="メイリオ"/>
                  <a:ea typeface="メイリオ"/>
                  <a:cs typeface="+mn-cs"/>
                </a:rPr>
                <a:t>ー</a:t>
              </a:r>
              <a:endParaRPr kumimoji="1" lang="ja-JP" altLang="en-US" sz="2000" b="0" i="0" u="none" strike="noStrike" kern="1200" cap="none" spc="0" normalizeH="0" baseline="0" noProof="0" dirty="0">
                <a:ln>
                  <a:noFill/>
                </a:ln>
                <a:solidFill>
                  <a:srgbClr val="333333"/>
                </a:solidFill>
                <a:effectLst/>
                <a:uLnTx/>
                <a:uFillTx/>
                <a:latin typeface="メイリオ"/>
                <a:ea typeface="メイリオ"/>
                <a:cs typeface="+mn-cs"/>
              </a:endParaRPr>
            </a:p>
          </p:txBody>
        </p:sp>
      </p:grpSp>
      <p:pic>
        <p:nvPicPr>
          <p:cNvPr id="16" name="図 15">
            <a:extLst>
              <a:ext uri="{FF2B5EF4-FFF2-40B4-BE49-F238E27FC236}">
                <a16:creationId xmlns:a16="http://schemas.microsoft.com/office/drawing/2014/main" id="{826B5E60-95BD-63D4-F457-329B27E08580}"/>
              </a:ext>
            </a:extLst>
          </p:cNvPr>
          <p:cNvPicPr>
            <a:picLocks noChangeAspect="1"/>
          </p:cNvPicPr>
          <p:nvPr/>
        </p:nvPicPr>
        <p:blipFill>
          <a:blip r:embed="rId7"/>
          <a:stretch>
            <a:fillRect/>
          </a:stretch>
        </p:blipFill>
        <p:spPr>
          <a:xfrm>
            <a:off x="5423654" y="4371384"/>
            <a:ext cx="1825218" cy="1244721"/>
          </a:xfrm>
          <a:prstGeom prst="rect">
            <a:avLst/>
          </a:prstGeom>
        </p:spPr>
      </p:pic>
      <p:pic>
        <p:nvPicPr>
          <p:cNvPr id="17" name="図 16">
            <a:extLst>
              <a:ext uri="{FF2B5EF4-FFF2-40B4-BE49-F238E27FC236}">
                <a16:creationId xmlns:a16="http://schemas.microsoft.com/office/drawing/2014/main" id="{EBAB5707-7552-C918-7B7B-44D5DA843D84}"/>
              </a:ext>
            </a:extLst>
          </p:cNvPr>
          <p:cNvPicPr>
            <a:picLocks noChangeAspect="1"/>
          </p:cNvPicPr>
          <p:nvPr/>
        </p:nvPicPr>
        <p:blipFill>
          <a:blip r:embed="rId8"/>
          <a:stretch>
            <a:fillRect/>
          </a:stretch>
        </p:blipFill>
        <p:spPr>
          <a:xfrm>
            <a:off x="9431505" y="4439022"/>
            <a:ext cx="840959" cy="1121278"/>
          </a:xfrm>
          <a:prstGeom prst="rect">
            <a:avLst/>
          </a:prstGeom>
        </p:spPr>
      </p:pic>
      <p:sp>
        <p:nvSpPr>
          <p:cNvPr id="18" name="テキスト ボックス 116">
            <a:extLst>
              <a:ext uri="{FF2B5EF4-FFF2-40B4-BE49-F238E27FC236}">
                <a16:creationId xmlns:a16="http://schemas.microsoft.com/office/drawing/2014/main" id="{500ABE5B-D128-DAD7-ED12-3A2AAF15ED42}"/>
              </a:ext>
            </a:extLst>
          </p:cNvPr>
          <p:cNvSpPr txBox="1"/>
          <p:nvPr/>
        </p:nvSpPr>
        <p:spPr>
          <a:xfrm>
            <a:off x="1458543" y="2009448"/>
            <a:ext cx="226015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333333"/>
                </a:solidFill>
                <a:effectLst/>
                <a:uLnTx/>
                <a:uFillTx/>
                <a:latin typeface="メイリオ"/>
                <a:ea typeface="メイリオ"/>
                <a:cs typeface="+mn-cs"/>
              </a:rPr>
              <a:t>本社：愛知県刈谷市</a:t>
            </a:r>
            <a:endParaRPr kumimoji="1" lang="en-US" altLang="ja-JP" b="1" i="0" u="none" strike="noStrike" kern="1200" cap="none" spc="0" normalizeH="0" baseline="0" noProof="0" dirty="0">
              <a:ln>
                <a:noFill/>
              </a:ln>
              <a:solidFill>
                <a:srgbClr val="333333"/>
              </a:solidFill>
              <a:effectLst/>
              <a:uLnTx/>
              <a:uFillTx/>
              <a:latin typeface="メイリオ"/>
              <a:ea typeface="メイリオ"/>
              <a:cs typeface="+mn-cs"/>
            </a:endParaRPr>
          </a:p>
        </p:txBody>
      </p:sp>
      <p:sp>
        <p:nvSpPr>
          <p:cNvPr id="19" name="テキスト ボックス 9">
            <a:extLst>
              <a:ext uri="{FF2B5EF4-FFF2-40B4-BE49-F238E27FC236}">
                <a16:creationId xmlns:a16="http://schemas.microsoft.com/office/drawing/2014/main" id="{9CAA1F3C-C8A9-3C09-51ED-5FABECBD8659}"/>
              </a:ext>
            </a:extLst>
          </p:cNvPr>
          <p:cNvSpPr txBox="1"/>
          <p:nvPr/>
        </p:nvSpPr>
        <p:spPr>
          <a:xfrm>
            <a:off x="6962399" y="1351412"/>
            <a:ext cx="4462192" cy="230832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従業員数</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単独</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35,610</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人</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連結</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116,649</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人</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23</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年</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月</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31</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日現在）</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事業内容</a:t>
            </a:r>
            <a:endParaRPr kumimoji="1" lang="en-US" altLang="ja-JP" sz="1800" b="0" i="0" u="sng"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自動車部品、エネルギー・住生活関連</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製品の製造販売</a:t>
            </a:r>
            <a:b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br>
            <a:b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b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国内外関連会社</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200</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社</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アイシン含む</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p>
        </p:txBody>
      </p:sp>
      <p:sp>
        <p:nvSpPr>
          <p:cNvPr id="20" name="テキスト ボックス 122">
            <a:extLst>
              <a:ext uri="{FF2B5EF4-FFF2-40B4-BE49-F238E27FC236}">
                <a16:creationId xmlns:a16="http://schemas.microsoft.com/office/drawing/2014/main" id="{8ADD83BE-CEA9-29ED-F5E7-C5C8CFB8AB42}"/>
              </a:ext>
            </a:extLst>
          </p:cNvPr>
          <p:cNvSpPr txBox="1"/>
          <p:nvPr/>
        </p:nvSpPr>
        <p:spPr>
          <a:xfrm>
            <a:off x="1271922" y="5946905"/>
            <a:ext cx="9674444" cy="4001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a:ea typeface="メイリオ"/>
                <a:cs typeface="+mn-cs"/>
              </a:rPr>
              <a:t>自動車部品を中心に、幅広い製品の製造販売を行っているグローバルサプライヤー</a:t>
            </a:r>
          </a:p>
        </p:txBody>
      </p:sp>
      <p:sp>
        <p:nvSpPr>
          <p:cNvPr id="21" name="四角形吹き出し 16">
            <a:extLst>
              <a:ext uri="{FF2B5EF4-FFF2-40B4-BE49-F238E27FC236}">
                <a16:creationId xmlns:a16="http://schemas.microsoft.com/office/drawing/2014/main" id="{A5C0EBBD-716B-0C10-494D-CF32AC3E8F97}"/>
              </a:ext>
            </a:extLst>
          </p:cNvPr>
          <p:cNvSpPr/>
          <p:nvPr/>
        </p:nvSpPr>
        <p:spPr>
          <a:xfrm>
            <a:off x="3817421" y="1336400"/>
            <a:ext cx="2348596" cy="1815882"/>
          </a:xfrm>
          <a:prstGeom prst="wedgeRectCallout">
            <a:avLst>
              <a:gd name="adj1" fmla="val -67632"/>
              <a:gd name="adj2" fmla="val 4607"/>
            </a:avLst>
          </a:prstGeom>
          <a:blipFill dpi="0" rotWithShape="1">
            <a:blip r:embed="rId9"/>
            <a:srcRect/>
            <a:stretch>
              <a:fillRect l="16000" r="-4488"/>
            </a:stretch>
          </a:blipFill>
          <a:ln w="381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latin typeface="+mn-ea"/>
                <a:ea typeface="+mn-ea"/>
              </a:rPr>
              <a:t>１．会社紹介</a:t>
            </a:r>
          </a:p>
        </p:txBody>
      </p:sp>
    </p:spTree>
    <p:extLst>
      <p:ext uri="{BB962C8B-B14F-4D97-AF65-F5344CB8AC3E}">
        <p14:creationId xmlns:p14="http://schemas.microsoft.com/office/powerpoint/2010/main" val="3506854770"/>
      </p:ext>
    </p:extLst>
  </p:cSld>
  <p:clrMapOvr>
    <a:masterClrMapping/>
  </p:clrMapOvr>
  <mc:AlternateContent xmlns:mc="http://schemas.openxmlformats.org/markup-compatibility/2006" xmlns:p14="http://schemas.microsoft.com/office/powerpoint/2010/main">
    <mc:Choice Requires="p14">
      <p:transition spd="slow" p14:dur="2000" advTm="7950"/>
    </mc:Choice>
    <mc:Fallback xmlns="">
      <p:transition spd="slow" advTm="79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オブジェクト 34">
            <a:extLst>
              <a:ext uri="{FF2B5EF4-FFF2-40B4-BE49-F238E27FC236}">
                <a16:creationId xmlns:a16="http://schemas.microsoft.com/office/drawing/2014/main" id="{2D63CF48-69AA-5889-99AA-D69060CB6609}"/>
              </a:ext>
            </a:extLst>
          </p:cNvPr>
          <p:cNvGraphicFramePr>
            <a:graphicFrameLocks noChangeAspect="1"/>
          </p:cNvGraphicFramePr>
          <p:nvPr>
            <p:extLst>
              <p:ext uri="{D42A27DB-BD31-4B8C-83A1-F6EECF244321}">
                <p14:modId xmlns:p14="http://schemas.microsoft.com/office/powerpoint/2010/main" val="3138832194"/>
              </p:ext>
            </p:extLst>
          </p:nvPr>
        </p:nvGraphicFramePr>
        <p:xfrm>
          <a:off x="800100" y="646526"/>
          <a:ext cx="10590213" cy="4673188"/>
        </p:xfrm>
        <a:graphic>
          <a:graphicData uri="http://schemas.openxmlformats.org/presentationml/2006/ole">
            <mc:AlternateContent xmlns:mc="http://schemas.openxmlformats.org/markup-compatibility/2006">
              <mc:Choice xmlns:v="urn:schemas-microsoft-com:vml" Requires="v">
                <p:oleObj name="Worksheet" r:id="rId3" imgW="6753316" imgH="2943048" progId="Excel.Sheet.12">
                  <p:embed/>
                </p:oleObj>
              </mc:Choice>
              <mc:Fallback>
                <p:oleObj name="Worksheet" r:id="rId3" imgW="6753316" imgH="2943048" progId="Excel.Sheet.12">
                  <p:embed/>
                  <p:pic>
                    <p:nvPicPr>
                      <p:cNvPr id="7" name="オブジェクト 6">
                        <a:extLst>
                          <a:ext uri="{FF2B5EF4-FFF2-40B4-BE49-F238E27FC236}">
                            <a16:creationId xmlns:a16="http://schemas.microsoft.com/office/drawing/2014/main" id="{0AE4E364-8CA9-40A5-2FA1-431E0F5C8388}"/>
                          </a:ext>
                        </a:extLst>
                      </p:cNvPr>
                      <p:cNvPicPr/>
                      <p:nvPr/>
                    </p:nvPicPr>
                    <p:blipFill>
                      <a:blip r:embed="rId4"/>
                      <a:stretch>
                        <a:fillRect/>
                      </a:stretch>
                    </p:blipFill>
                    <p:spPr>
                      <a:xfrm>
                        <a:off x="800100" y="646526"/>
                        <a:ext cx="10590213" cy="4673188"/>
                      </a:xfrm>
                      <a:prstGeom prst="rect">
                        <a:avLst/>
                      </a:prstGeom>
                    </p:spPr>
                  </p:pic>
                </p:oleObj>
              </mc:Fallback>
            </mc:AlternateContent>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475813" cy="521803"/>
          </a:xfrm>
        </p:spPr>
        <p:txBody>
          <a:bodyPr>
            <a:normAutofit/>
          </a:bodyPr>
          <a:lstStyle/>
          <a:p>
            <a:pPr algn="l"/>
            <a:r>
              <a:rPr lang="en-US" altLang="ja-JP" sz="2400" u="sng" dirty="0"/>
              <a:t>19</a:t>
            </a:r>
            <a:r>
              <a:rPr kumimoji="1" lang="ja-JP" altLang="en-US" sz="2400" u="sng" dirty="0"/>
              <a:t>．</a:t>
            </a:r>
            <a:r>
              <a:rPr lang="ja-JP" altLang="en-US" sz="2400" u="sng" dirty="0"/>
              <a:t>実施計画</a:t>
            </a:r>
            <a:endParaRPr kumimoji="1" lang="ja-JP" altLang="en-US" sz="2400" u="sng" dirty="0"/>
          </a:p>
        </p:txBody>
      </p:sp>
      <p:sp>
        <p:nvSpPr>
          <p:cNvPr id="4" name="テキスト ボックス 3">
            <a:extLst>
              <a:ext uri="{FF2B5EF4-FFF2-40B4-BE49-F238E27FC236}">
                <a16:creationId xmlns:a16="http://schemas.microsoft.com/office/drawing/2014/main" id="{3E0631BC-54BB-A8B4-9354-714C3696CF29}"/>
              </a:ext>
            </a:extLst>
          </p:cNvPr>
          <p:cNvSpPr txBox="1"/>
          <p:nvPr/>
        </p:nvSpPr>
        <p:spPr>
          <a:xfrm>
            <a:off x="2063552" y="5420927"/>
            <a:ext cx="9289032" cy="1200329"/>
          </a:xfrm>
          <a:prstGeom prst="rect">
            <a:avLst/>
          </a:prstGeom>
          <a:noFill/>
        </p:spPr>
        <p:txBody>
          <a:bodyPr wrap="square" rtlCol="0">
            <a:spAutoFit/>
          </a:bodyPr>
          <a:lstStyle/>
          <a:p>
            <a:r>
              <a:rPr lang="ja-JP" altLang="en-US" sz="3600" b="1" dirty="0"/>
              <a:t>各ステップでリーダーを決めて</a:t>
            </a:r>
            <a:endParaRPr lang="en-US" altLang="ja-JP" sz="3600" b="1" dirty="0"/>
          </a:p>
          <a:p>
            <a:r>
              <a:rPr kumimoji="1" lang="ja-JP" altLang="en-US" sz="3600" b="1" dirty="0"/>
              <a:t>全員参加で進めました！</a:t>
            </a:r>
          </a:p>
        </p:txBody>
      </p:sp>
      <p:sp>
        <p:nvSpPr>
          <p:cNvPr id="5" name="テキスト ボックス 41">
            <a:extLst>
              <a:ext uri="{FF2B5EF4-FFF2-40B4-BE49-F238E27FC236}">
                <a16:creationId xmlns:a16="http://schemas.microsoft.com/office/drawing/2014/main" id="{C415C45A-E0EA-B193-BA20-DE42C6DEB80F}"/>
              </a:ext>
            </a:extLst>
          </p:cNvPr>
          <p:cNvSpPr txBox="1"/>
          <p:nvPr/>
        </p:nvSpPr>
        <p:spPr>
          <a:xfrm>
            <a:off x="359624" y="1004424"/>
            <a:ext cx="2692977" cy="415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t>実施計画表</a:t>
            </a:r>
            <a:endParaRPr kumimoji="1" lang="ja-JP" altLang="en-US" sz="2800" b="1" dirty="0"/>
          </a:p>
        </p:txBody>
      </p:sp>
      <p:pic>
        <p:nvPicPr>
          <p:cNvPr id="6" name="図 5">
            <a:extLst>
              <a:ext uri="{FF2B5EF4-FFF2-40B4-BE49-F238E27FC236}">
                <a16:creationId xmlns:a16="http://schemas.microsoft.com/office/drawing/2014/main" id="{2834B080-D4CE-911F-D969-6D77FF0AA98F}"/>
              </a:ext>
            </a:extLst>
          </p:cNvPr>
          <p:cNvPicPr>
            <a:picLocks noChangeAspect="1"/>
          </p:cNvPicPr>
          <p:nvPr/>
        </p:nvPicPr>
        <p:blipFill>
          <a:blip r:embed="rId5"/>
          <a:stretch>
            <a:fillRect/>
          </a:stretch>
        </p:blipFill>
        <p:spPr>
          <a:xfrm>
            <a:off x="682278" y="5320408"/>
            <a:ext cx="1036410" cy="1121761"/>
          </a:xfrm>
          <a:prstGeom prst="rect">
            <a:avLst/>
          </a:prstGeom>
        </p:spPr>
      </p:pic>
      <p:sp>
        <p:nvSpPr>
          <p:cNvPr id="7" name="矢印: 五方向 6">
            <a:extLst>
              <a:ext uri="{FF2B5EF4-FFF2-40B4-BE49-F238E27FC236}">
                <a16:creationId xmlns:a16="http://schemas.microsoft.com/office/drawing/2014/main" id="{44B5CC7C-763D-E2AD-626C-1F3945255CA3}"/>
              </a:ext>
            </a:extLst>
          </p:cNvPr>
          <p:cNvSpPr/>
          <p:nvPr/>
        </p:nvSpPr>
        <p:spPr>
          <a:xfrm>
            <a:off x="3575721" y="2107326"/>
            <a:ext cx="1584175" cy="217830"/>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9ACBF290-3824-EAE0-2213-4598836A4B52}"/>
              </a:ext>
            </a:extLst>
          </p:cNvPr>
          <p:cNvSpPr/>
          <p:nvPr/>
        </p:nvSpPr>
        <p:spPr>
          <a:xfrm>
            <a:off x="5231904" y="2643340"/>
            <a:ext cx="3096343" cy="19048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五方向 8">
            <a:extLst>
              <a:ext uri="{FF2B5EF4-FFF2-40B4-BE49-F238E27FC236}">
                <a16:creationId xmlns:a16="http://schemas.microsoft.com/office/drawing/2014/main" id="{4670FA7E-5026-D8E1-DCA8-53D10ECB37DB}"/>
              </a:ext>
            </a:extLst>
          </p:cNvPr>
          <p:cNvSpPr/>
          <p:nvPr/>
        </p:nvSpPr>
        <p:spPr>
          <a:xfrm>
            <a:off x="8328248" y="3157547"/>
            <a:ext cx="1555914" cy="19048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五方向 9">
            <a:extLst>
              <a:ext uri="{FF2B5EF4-FFF2-40B4-BE49-F238E27FC236}">
                <a16:creationId xmlns:a16="http://schemas.microsoft.com/office/drawing/2014/main" id="{FF624126-AC3E-D78B-221F-729E4F3A8A9E}"/>
              </a:ext>
            </a:extLst>
          </p:cNvPr>
          <p:cNvSpPr/>
          <p:nvPr/>
        </p:nvSpPr>
        <p:spPr>
          <a:xfrm>
            <a:off x="9380265" y="3691450"/>
            <a:ext cx="1007793" cy="19277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0916FEF4-31DC-B704-C354-28B6460CEB28}"/>
              </a:ext>
            </a:extLst>
          </p:cNvPr>
          <p:cNvSpPr/>
          <p:nvPr/>
        </p:nvSpPr>
        <p:spPr>
          <a:xfrm>
            <a:off x="9403324" y="4225175"/>
            <a:ext cx="1007793" cy="19277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五方向 11">
            <a:extLst>
              <a:ext uri="{FF2B5EF4-FFF2-40B4-BE49-F238E27FC236}">
                <a16:creationId xmlns:a16="http://schemas.microsoft.com/office/drawing/2014/main" id="{F8AF0351-C558-4E92-6313-C26BA199A9F0}"/>
              </a:ext>
            </a:extLst>
          </p:cNvPr>
          <p:cNvSpPr/>
          <p:nvPr/>
        </p:nvSpPr>
        <p:spPr>
          <a:xfrm>
            <a:off x="9380265" y="4781548"/>
            <a:ext cx="1007793" cy="170124"/>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五方向 12">
            <a:extLst>
              <a:ext uri="{FF2B5EF4-FFF2-40B4-BE49-F238E27FC236}">
                <a16:creationId xmlns:a16="http://schemas.microsoft.com/office/drawing/2014/main" id="{1723FAB7-138C-5771-1BD4-F8F9083A00A7}"/>
              </a:ext>
            </a:extLst>
          </p:cNvPr>
          <p:cNvSpPr/>
          <p:nvPr/>
        </p:nvSpPr>
        <p:spPr>
          <a:xfrm>
            <a:off x="9782719" y="1073837"/>
            <a:ext cx="633760" cy="204828"/>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五方向 13">
            <a:extLst>
              <a:ext uri="{FF2B5EF4-FFF2-40B4-BE49-F238E27FC236}">
                <a16:creationId xmlns:a16="http://schemas.microsoft.com/office/drawing/2014/main" id="{6938C6CF-EE96-AC35-623A-19C5C5C33D73}"/>
              </a:ext>
            </a:extLst>
          </p:cNvPr>
          <p:cNvSpPr/>
          <p:nvPr/>
        </p:nvSpPr>
        <p:spPr>
          <a:xfrm>
            <a:off x="9772375" y="768323"/>
            <a:ext cx="633760" cy="204828"/>
          </a:xfrm>
          <a:prstGeom prst="homePlat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五方向 14">
            <a:extLst>
              <a:ext uri="{FF2B5EF4-FFF2-40B4-BE49-F238E27FC236}">
                <a16:creationId xmlns:a16="http://schemas.microsoft.com/office/drawing/2014/main" id="{E83379D7-9A90-98DA-5A94-557E9A03AB54}"/>
              </a:ext>
            </a:extLst>
          </p:cNvPr>
          <p:cNvSpPr/>
          <p:nvPr/>
        </p:nvSpPr>
        <p:spPr>
          <a:xfrm>
            <a:off x="3575721" y="2363065"/>
            <a:ext cx="1584174" cy="19048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五方向 15">
            <a:extLst>
              <a:ext uri="{FF2B5EF4-FFF2-40B4-BE49-F238E27FC236}">
                <a16:creationId xmlns:a16="http://schemas.microsoft.com/office/drawing/2014/main" id="{B7BF4083-5983-FD48-3AF7-D67BABB5E043}"/>
              </a:ext>
            </a:extLst>
          </p:cNvPr>
          <p:cNvSpPr/>
          <p:nvPr/>
        </p:nvSpPr>
        <p:spPr>
          <a:xfrm>
            <a:off x="5159893" y="2871730"/>
            <a:ext cx="3730685" cy="190482"/>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五方向 16">
            <a:extLst>
              <a:ext uri="{FF2B5EF4-FFF2-40B4-BE49-F238E27FC236}">
                <a16:creationId xmlns:a16="http://schemas.microsoft.com/office/drawing/2014/main" id="{A77D0785-8FDF-D255-17EA-FD98C47E6148}"/>
              </a:ext>
            </a:extLst>
          </p:cNvPr>
          <p:cNvSpPr/>
          <p:nvPr/>
        </p:nvSpPr>
        <p:spPr>
          <a:xfrm>
            <a:off x="10316370" y="5002894"/>
            <a:ext cx="588925" cy="206964"/>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五方向 17">
            <a:extLst>
              <a:ext uri="{FF2B5EF4-FFF2-40B4-BE49-F238E27FC236}">
                <a16:creationId xmlns:a16="http://schemas.microsoft.com/office/drawing/2014/main" id="{6AE6B89D-33BC-DD32-7D88-856C4FE3896C}"/>
              </a:ext>
            </a:extLst>
          </p:cNvPr>
          <p:cNvSpPr/>
          <p:nvPr/>
        </p:nvSpPr>
        <p:spPr>
          <a:xfrm>
            <a:off x="9869081" y="4460492"/>
            <a:ext cx="1036214" cy="21564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五方向 18">
            <a:extLst>
              <a:ext uri="{FF2B5EF4-FFF2-40B4-BE49-F238E27FC236}">
                <a16:creationId xmlns:a16="http://schemas.microsoft.com/office/drawing/2014/main" id="{B6EE4C85-F5E1-142A-DB82-91269CB1C08D}"/>
              </a:ext>
            </a:extLst>
          </p:cNvPr>
          <p:cNvSpPr/>
          <p:nvPr/>
        </p:nvSpPr>
        <p:spPr>
          <a:xfrm>
            <a:off x="9869081" y="3931288"/>
            <a:ext cx="1036214" cy="21564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五方向 19">
            <a:extLst>
              <a:ext uri="{FF2B5EF4-FFF2-40B4-BE49-F238E27FC236}">
                <a16:creationId xmlns:a16="http://schemas.microsoft.com/office/drawing/2014/main" id="{42C622FB-9035-650F-3F3E-527AB5D20BBD}"/>
              </a:ext>
            </a:extLst>
          </p:cNvPr>
          <p:cNvSpPr/>
          <p:nvPr/>
        </p:nvSpPr>
        <p:spPr>
          <a:xfrm>
            <a:off x="8890579" y="3385936"/>
            <a:ext cx="1007793" cy="214524"/>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58A2B1E-0D20-4EAD-2B21-A54CBD11CC84}"/>
              </a:ext>
            </a:extLst>
          </p:cNvPr>
          <p:cNvSpPr txBox="1"/>
          <p:nvPr/>
        </p:nvSpPr>
        <p:spPr>
          <a:xfrm>
            <a:off x="5159893" y="2074197"/>
            <a:ext cx="633761" cy="276999"/>
          </a:xfrm>
          <a:prstGeom prst="rect">
            <a:avLst/>
          </a:prstGeom>
          <a:noFill/>
        </p:spPr>
        <p:txBody>
          <a:bodyPr wrap="square" rtlCol="0">
            <a:spAutoFit/>
          </a:bodyPr>
          <a:lstStyle/>
          <a:p>
            <a:r>
              <a:rPr kumimoji="1" lang="en-US" altLang="ja-JP" sz="1200" b="1" dirty="0"/>
              <a:t>9/29</a:t>
            </a:r>
            <a:endParaRPr kumimoji="1" lang="ja-JP" altLang="en-US" sz="1200" b="1" dirty="0"/>
          </a:p>
        </p:txBody>
      </p:sp>
      <p:sp>
        <p:nvSpPr>
          <p:cNvPr id="23" name="テキスト ボックス 22">
            <a:extLst>
              <a:ext uri="{FF2B5EF4-FFF2-40B4-BE49-F238E27FC236}">
                <a16:creationId xmlns:a16="http://schemas.microsoft.com/office/drawing/2014/main" id="{8E661C73-F656-B2C6-641A-347B3E5167B4}"/>
              </a:ext>
            </a:extLst>
          </p:cNvPr>
          <p:cNvSpPr txBox="1"/>
          <p:nvPr/>
        </p:nvSpPr>
        <p:spPr>
          <a:xfrm>
            <a:off x="5161317" y="2304416"/>
            <a:ext cx="633761" cy="276999"/>
          </a:xfrm>
          <a:prstGeom prst="rect">
            <a:avLst/>
          </a:prstGeom>
          <a:noFill/>
        </p:spPr>
        <p:txBody>
          <a:bodyPr wrap="square" rtlCol="0">
            <a:spAutoFit/>
          </a:bodyPr>
          <a:lstStyle/>
          <a:p>
            <a:r>
              <a:rPr kumimoji="1" lang="en-US" altLang="ja-JP" sz="1200" b="1" dirty="0"/>
              <a:t>9/29</a:t>
            </a:r>
            <a:endParaRPr kumimoji="1" lang="ja-JP" altLang="en-US" sz="1200" b="1" dirty="0"/>
          </a:p>
        </p:txBody>
      </p:sp>
      <p:sp>
        <p:nvSpPr>
          <p:cNvPr id="24" name="テキスト ボックス 23">
            <a:extLst>
              <a:ext uri="{FF2B5EF4-FFF2-40B4-BE49-F238E27FC236}">
                <a16:creationId xmlns:a16="http://schemas.microsoft.com/office/drawing/2014/main" id="{A4455761-0609-8390-1413-EE3B5CA4D686}"/>
              </a:ext>
            </a:extLst>
          </p:cNvPr>
          <p:cNvSpPr txBox="1"/>
          <p:nvPr/>
        </p:nvSpPr>
        <p:spPr>
          <a:xfrm>
            <a:off x="8328247" y="2610973"/>
            <a:ext cx="720081" cy="276999"/>
          </a:xfrm>
          <a:prstGeom prst="rect">
            <a:avLst/>
          </a:prstGeom>
          <a:noFill/>
        </p:spPr>
        <p:txBody>
          <a:bodyPr wrap="square" rtlCol="0">
            <a:spAutoFit/>
          </a:bodyPr>
          <a:lstStyle/>
          <a:p>
            <a:r>
              <a:rPr lang="en-US" altLang="ja-JP" sz="1200" b="1" dirty="0"/>
              <a:t>11/10</a:t>
            </a:r>
            <a:endParaRPr kumimoji="1" lang="ja-JP" altLang="en-US" sz="1200" b="1" dirty="0"/>
          </a:p>
        </p:txBody>
      </p:sp>
      <p:sp>
        <p:nvSpPr>
          <p:cNvPr id="25" name="テキスト ボックス 24">
            <a:extLst>
              <a:ext uri="{FF2B5EF4-FFF2-40B4-BE49-F238E27FC236}">
                <a16:creationId xmlns:a16="http://schemas.microsoft.com/office/drawing/2014/main" id="{A1E70152-A31B-A21F-BF9A-B2BC71595354}"/>
              </a:ext>
            </a:extLst>
          </p:cNvPr>
          <p:cNvSpPr txBox="1"/>
          <p:nvPr/>
        </p:nvSpPr>
        <p:spPr>
          <a:xfrm>
            <a:off x="8776805" y="2843931"/>
            <a:ext cx="720081" cy="276999"/>
          </a:xfrm>
          <a:prstGeom prst="rect">
            <a:avLst/>
          </a:prstGeom>
          <a:noFill/>
        </p:spPr>
        <p:txBody>
          <a:bodyPr wrap="square" rtlCol="0">
            <a:spAutoFit/>
          </a:bodyPr>
          <a:lstStyle/>
          <a:p>
            <a:r>
              <a:rPr lang="en-US" altLang="ja-JP" sz="1200" b="1" dirty="0"/>
              <a:t>11/24</a:t>
            </a:r>
            <a:endParaRPr kumimoji="1" lang="ja-JP" altLang="en-US" sz="1200" b="1" dirty="0"/>
          </a:p>
        </p:txBody>
      </p:sp>
      <p:sp>
        <p:nvSpPr>
          <p:cNvPr id="26" name="テキスト ボックス 25">
            <a:extLst>
              <a:ext uri="{FF2B5EF4-FFF2-40B4-BE49-F238E27FC236}">
                <a16:creationId xmlns:a16="http://schemas.microsoft.com/office/drawing/2014/main" id="{7E8182B3-F423-72C2-0F6B-BBD9F8AAD4E2}"/>
              </a:ext>
            </a:extLst>
          </p:cNvPr>
          <p:cNvSpPr txBox="1"/>
          <p:nvPr/>
        </p:nvSpPr>
        <p:spPr>
          <a:xfrm>
            <a:off x="9861782" y="3112733"/>
            <a:ext cx="720081" cy="276999"/>
          </a:xfrm>
          <a:prstGeom prst="rect">
            <a:avLst/>
          </a:prstGeom>
          <a:noFill/>
        </p:spPr>
        <p:txBody>
          <a:bodyPr wrap="square" rtlCol="0">
            <a:spAutoFit/>
          </a:bodyPr>
          <a:lstStyle/>
          <a:p>
            <a:r>
              <a:rPr kumimoji="1" lang="en-US" altLang="ja-JP" sz="1200" b="1" dirty="0"/>
              <a:t>12/8</a:t>
            </a:r>
            <a:endParaRPr kumimoji="1" lang="ja-JP" altLang="en-US" sz="1200" b="1" dirty="0"/>
          </a:p>
        </p:txBody>
      </p:sp>
      <p:sp>
        <p:nvSpPr>
          <p:cNvPr id="27" name="テキスト ボックス 26">
            <a:extLst>
              <a:ext uri="{FF2B5EF4-FFF2-40B4-BE49-F238E27FC236}">
                <a16:creationId xmlns:a16="http://schemas.microsoft.com/office/drawing/2014/main" id="{DDAA6C87-9108-DA2A-4BB5-E6BE668C02ED}"/>
              </a:ext>
            </a:extLst>
          </p:cNvPr>
          <p:cNvSpPr txBox="1"/>
          <p:nvPr/>
        </p:nvSpPr>
        <p:spPr>
          <a:xfrm>
            <a:off x="9869081" y="3354698"/>
            <a:ext cx="720081" cy="276999"/>
          </a:xfrm>
          <a:prstGeom prst="rect">
            <a:avLst/>
          </a:prstGeom>
          <a:noFill/>
        </p:spPr>
        <p:txBody>
          <a:bodyPr wrap="square" rtlCol="0">
            <a:spAutoFit/>
          </a:bodyPr>
          <a:lstStyle/>
          <a:p>
            <a:r>
              <a:rPr kumimoji="1" lang="en-US" altLang="ja-JP" sz="1200" b="1" dirty="0"/>
              <a:t>12/8</a:t>
            </a:r>
            <a:endParaRPr kumimoji="1" lang="ja-JP" altLang="en-US" sz="1200" b="1" dirty="0"/>
          </a:p>
        </p:txBody>
      </p:sp>
      <p:sp>
        <p:nvSpPr>
          <p:cNvPr id="28" name="テキスト ボックス 27">
            <a:extLst>
              <a:ext uri="{FF2B5EF4-FFF2-40B4-BE49-F238E27FC236}">
                <a16:creationId xmlns:a16="http://schemas.microsoft.com/office/drawing/2014/main" id="{CECE05FA-4875-97F6-849A-5FD0FE7BEEE8}"/>
              </a:ext>
            </a:extLst>
          </p:cNvPr>
          <p:cNvSpPr txBox="1"/>
          <p:nvPr/>
        </p:nvSpPr>
        <p:spPr>
          <a:xfrm>
            <a:off x="10365926" y="3664425"/>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29" name="テキスト ボックス 28">
            <a:extLst>
              <a:ext uri="{FF2B5EF4-FFF2-40B4-BE49-F238E27FC236}">
                <a16:creationId xmlns:a16="http://schemas.microsoft.com/office/drawing/2014/main" id="{E36F94CA-0EC2-EA6E-5C4A-7563E8C225EB}"/>
              </a:ext>
            </a:extLst>
          </p:cNvPr>
          <p:cNvSpPr txBox="1"/>
          <p:nvPr/>
        </p:nvSpPr>
        <p:spPr>
          <a:xfrm>
            <a:off x="10387188" y="4171201"/>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30" name="テキスト ボックス 29">
            <a:extLst>
              <a:ext uri="{FF2B5EF4-FFF2-40B4-BE49-F238E27FC236}">
                <a16:creationId xmlns:a16="http://schemas.microsoft.com/office/drawing/2014/main" id="{B78BC0F3-8C63-95A3-197E-466559F7689B}"/>
              </a:ext>
            </a:extLst>
          </p:cNvPr>
          <p:cNvSpPr txBox="1"/>
          <p:nvPr/>
        </p:nvSpPr>
        <p:spPr>
          <a:xfrm>
            <a:off x="10350202" y="4740817"/>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31" name="テキスト ボックス 30">
            <a:extLst>
              <a:ext uri="{FF2B5EF4-FFF2-40B4-BE49-F238E27FC236}">
                <a16:creationId xmlns:a16="http://schemas.microsoft.com/office/drawing/2014/main" id="{22CF823A-8C86-40F4-9834-6A087CDB1339}"/>
              </a:ext>
            </a:extLst>
          </p:cNvPr>
          <p:cNvSpPr txBox="1"/>
          <p:nvPr/>
        </p:nvSpPr>
        <p:spPr>
          <a:xfrm>
            <a:off x="10823574" y="3909634"/>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
        <p:nvSpPr>
          <p:cNvPr id="32" name="テキスト ボックス 31">
            <a:extLst>
              <a:ext uri="{FF2B5EF4-FFF2-40B4-BE49-F238E27FC236}">
                <a16:creationId xmlns:a16="http://schemas.microsoft.com/office/drawing/2014/main" id="{AB51A6C5-65D3-DDB6-8ECD-2ACCD43F8545}"/>
              </a:ext>
            </a:extLst>
          </p:cNvPr>
          <p:cNvSpPr txBox="1"/>
          <p:nvPr/>
        </p:nvSpPr>
        <p:spPr>
          <a:xfrm>
            <a:off x="10834477" y="4425255"/>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
        <p:nvSpPr>
          <p:cNvPr id="33" name="テキスト ボックス 32">
            <a:extLst>
              <a:ext uri="{FF2B5EF4-FFF2-40B4-BE49-F238E27FC236}">
                <a16:creationId xmlns:a16="http://schemas.microsoft.com/office/drawing/2014/main" id="{949D32F8-420A-F09F-1828-77AC05F6A2E6}"/>
              </a:ext>
            </a:extLst>
          </p:cNvPr>
          <p:cNvSpPr txBox="1"/>
          <p:nvPr/>
        </p:nvSpPr>
        <p:spPr>
          <a:xfrm>
            <a:off x="10831436" y="4988082"/>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Tree>
    <p:extLst>
      <p:ext uri="{BB962C8B-B14F-4D97-AF65-F5344CB8AC3E}">
        <p14:creationId xmlns:p14="http://schemas.microsoft.com/office/powerpoint/2010/main" val="3598967089"/>
      </p:ext>
    </p:extLst>
  </p:cSld>
  <p:clrMapOvr>
    <a:masterClrMapping/>
  </p:clrMapOvr>
  <mc:AlternateContent xmlns:mc="http://schemas.openxmlformats.org/markup-compatibility/2006" xmlns:p14="http://schemas.microsoft.com/office/powerpoint/2010/main">
    <mc:Choice Requires="p14">
      <p:transition spd="slow" p14:dur="2000" advTm="651"/>
    </mc:Choice>
    <mc:Fallback xmlns="">
      <p:transition spd="slow" advTm="65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a:extLst>
              <a:ext uri="{FF2B5EF4-FFF2-40B4-BE49-F238E27FC236}">
                <a16:creationId xmlns:a16="http://schemas.microsoft.com/office/drawing/2014/main" id="{BFB3EAFC-B7E1-EC74-D80A-2774BAC3C5CE}"/>
              </a:ext>
            </a:extLst>
          </p:cNvPr>
          <p:cNvGraphicFramePr>
            <a:graphicFrameLocks noGrp="1"/>
          </p:cNvGraphicFramePr>
          <p:nvPr>
            <p:extLst>
              <p:ext uri="{D42A27DB-BD31-4B8C-83A1-F6EECF244321}">
                <p14:modId xmlns:p14="http://schemas.microsoft.com/office/powerpoint/2010/main" val="3504680795"/>
              </p:ext>
            </p:extLst>
          </p:nvPr>
        </p:nvGraphicFramePr>
        <p:xfrm>
          <a:off x="8633385" y="3480801"/>
          <a:ext cx="3451593" cy="2694699"/>
        </p:xfrm>
        <a:graphic>
          <a:graphicData uri="http://schemas.openxmlformats.org/drawingml/2006/table">
            <a:tbl>
              <a:tblPr/>
              <a:tblGrid>
                <a:gridCol w="1358641">
                  <a:extLst>
                    <a:ext uri="{9D8B030D-6E8A-4147-A177-3AD203B41FA5}">
                      <a16:colId xmlns:a16="http://schemas.microsoft.com/office/drawing/2014/main" val="2266138900"/>
                    </a:ext>
                  </a:extLst>
                </a:gridCol>
                <a:gridCol w="625488">
                  <a:extLst>
                    <a:ext uri="{9D8B030D-6E8A-4147-A177-3AD203B41FA5}">
                      <a16:colId xmlns:a16="http://schemas.microsoft.com/office/drawing/2014/main" val="4288789710"/>
                    </a:ext>
                  </a:extLst>
                </a:gridCol>
                <a:gridCol w="788745">
                  <a:extLst>
                    <a:ext uri="{9D8B030D-6E8A-4147-A177-3AD203B41FA5}">
                      <a16:colId xmlns:a16="http://schemas.microsoft.com/office/drawing/2014/main" val="4247008172"/>
                    </a:ext>
                  </a:extLst>
                </a:gridCol>
                <a:gridCol w="678719">
                  <a:extLst>
                    <a:ext uri="{9D8B030D-6E8A-4147-A177-3AD203B41FA5}">
                      <a16:colId xmlns:a16="http://schemas.microsoft.com/office/drawing/2014/main" val="1112485229"/>
                    </a:ext>
                  </a:extLst>
                </a:gridCol>
              </a:tblGrid>
              <a:tr h="668279">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257890662"/>
                  </a:ext>
                </a:extLst>
              </a:tr>
              <a:tr h="1013210">
                <a:tc rowSpan="2">
                  <a:txBody>
                    <a:bodyPr/>
                    <a:lstStyle/>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X-</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ハ</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手法の</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使い方</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特性要因図を作成</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要因の掘り下げができる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926347368"/>
                  </a:ext>
                </a:extLst>
              </a:tr>
              <a:tr h="1013210">
                <a:tc vMerge="1">
                  <a:txBody>
                    <a:bodyPr/>
                    <a:lstStyle/>
                    <a:p>
                      <a:endParaRPr kumimoji="1" lang="ja-JP" altLang="en-US"/>
                    </a:p>
                  </a:txBody>
                  <a:tcPr/>
                </a:tc>
                <a:tc>
                  <a:txBody>
                    <a:bodyPr/>
                    <a:lstStyle/>
                    <a:p>
                      <a:pPr algn="ctr"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教え</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2909819114"/>
                  </a:ext>
                </a:extLst>
              </a:tr>
            </a:tbl>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20</a:t>
            </a:r>
            <a:r>
              <a:rPr kumimoji="1" lang="ja-JP" altLang="en-US" sz="2400" u="sng" dirty="0"/>
              <a:t>．要因解析①</a:t>
            </a:r>
          </a:p>
        </p:txBody>
      </p:sp>
      <p:grpSp>
        <p:nvGrpSpPr>
          <p:cNvPr id="2" name="グループ化 1">
            <a:extLst>
              <a:ext uri="{FF2B5EF4-FFF2-40B4-BE49-F238E27FC236}">
                <a16:creationId xmlns:a16="http://schemas.microsoft.com/office/drawing/2014/main" id="{BFE93053-3F37-5CE8-8473-AF2C82E922B2}"/>
              </a:ext>
            </a:extLst>
          </p:cNvPr>
          <p:cNvGrpSpPr>
            <a:grpSpLocks noChangeAspect="1"/>
          </p:cNvGrpSpPr>
          <p:nvPr/>
        </p:nvGrpSpPr>
        <p:grpSpPr>
          <a:xfrm>
            <a:off x="3204791" y="3917541"/>
            <a:ext cx="5145876" cy="1744684"/>
            <a:chOff x="3719736" y="5346528"/>
            <a:chExt cx="4047261" cy="1372204"/>
          </a:xfrm>
        </p:grpSpPr>
        <p:pic>
          <p:nvPicPr>
            <p:cNvPr id="4" name="図 3">
              <a:extLst>
                <a:ext uri="{FF2B5EF4-FFF2-40B4-BE49-F238E27FC236}">
                  <a16:creationId xmlns:a16="http://schemas.microsoft.com/office/drawing/2014/main" id="{EA275093-4A87-D368-4A61-600B65AB56AB}"/>
                </a:ext>
              </a:extLst>
            </p:cNvPr>
            <p:cNvPicPr>
              <a:picLocks noChangeAspect="1"/>
            </p:cNvPicPr>
            <p:nvPr/>
          </p:nvPicPr>
          <p:blipFill>
            <a:blip r:embed="rId4"/>
            <a:stretch>
              <a:fillRect/>
            </a:stretch>
          </p:blipFill>
          <p:spPr>
            <a:xfrm>
              <a:off x="3719736" y="5346528"/>
              <a:ext cx="1189730" cy="1372204"/>
            </a:xfrm>
            <a:prstGeom prst="rect">
              <a:avLst/>
            </a:prstGeom>
          </p:spPr>
        </p:pic>
        <p:sp>
          <p:nvSpPr>
            <p:cNvPr id="5" name="吹き出し: 角を丸めた四角形 4">
              <a:extLst>
                <a:ext uri="{FF2B5EF4-FFF2-40B4-BE49-F238E27FC236}">
                  <a16:creationId xmlns:a16="http://schemas.microsoft.com/office/drawing/2014/main" id="{564D9818-DDB6-BFAB-E498-CABF88D5D78A}"/>
                </a:ext>
              </a:extLst>
            </p:cNvPr>
            <p:cNvSpPr/>
            <p:nvPr/>
          </p:nvSpPr>
          <p:spPr>
            <a:xfrm>
              <a:off x="5005885" y="5400142"/>
              <a:ext cx="2523446" cy="1068653"/>
            </a:xfrm>
            <a:prstGeom prst="wedgeRoundRectCallout">
              <a:avLst>
                <a:gd name="adj1" fmla="val -65244"/>
                <a:gd name="adj2" fmla="val -70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id="{EB22BDE9-A95F-5ADF-4735-A91EB740C90D}"/>
                </a:ext>
              </a:extLst>
            </p:cNvPr>
            <p:cNvSpPr txBox="1"/>
            <p:nvPr/>
          </p:nvSpPr>
          <p:spPr>
            <a:xfrm>
              <a:off x="5052299" y="5462435"/>
              <a:ext cx="2714698" cy="944066"/>
            </a:xfrm>
            <a:prstGeom prst="rect">
              <a:avLst/>
            </a:prstGeom>
            <a:noFill/>
          </p:spPr>
          <p:txBody>
            <a:bodyPr wrap="square" rtlCol="0">
              <a:spAutoFit/>
            </a:bodyPr>
            <a:lstStyle/>
            <a:p>
              <a:r>
                <a:rPr kumimoji="1" lang="ja-JP" altLang="en-US" sz="2400" b="1" dirty="0">
                  <a:latin typeface="+mn-ea"/>
                </a:rPr>
                <a:t>事前に準備した</a:t>
              </a:r>
              <a:endParaRPr kumimoji="1" lang="en-US" altLang="ja-JP" sz="2400" b="1" dirty="0">
                <a:latin typeface="+mn-ea"/>
              </a:endParaRPr>
            </a:p>
            <a:p>
              <a:r>
                <a:rPr kumimoji="1" lang="ja-JP" altLang="en-US" sz="2400" b="1" dirty="0">
                  <a:latin typeface="+mn-ea"/>
                </a:rPr>
                <a:t>おかげで、意見が</a:t>
              </a:r>
              <a:endParaRPr kumimoji="1" lang="en-US" altLang="ja-JP" sz="2400" b="1" dirty="0">
                <a:latin typeface="+mn-ea"/>
              </a:endParaRPr>
            </a:p>
            <a:p>
              <a:r>
                <a:rPr kumimoji="1" lang="ja-JP" altLang="en-US" sz="2400" b="1" dirty="0">
                  <a:latin typeface="+mn-ea"/>
                </a:rPr>
                <a:t>たくさん出せました！</a:t>
              </a:r>
            </a:p>
          </p:txBody>
        </p:sp>
      </p:grpSp>
      <p:sp>
        <p:nvSpPr>
          <p:cNvPr id="8" name="テキスト ボックス 12">
            <a:extLst>
              <a:ext uri="{FF2B5EF4-FFF2-40B4-BE49-F238E27FC236}">
                <a16:creationId xmlns:a16="http://schemas.microsoft.com/office/drawing/2014/main" id="{D1692418-1FA0-E4C8-1421-C9270233DD36}"/>
              </a:ext>
            </a:extLst>
          </p:cNvPr>
          <p:cNvSpPr txBox="1"/>
          <p:nvPr/>
        </p:nvSpPr>
        <p:spPr>
          <a:xfrm>
            <a:off x="263352" y="5587094"/>
            <a:ext cx="8150574" cy="878190"/>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lvl="0">
              <a:defRPr/>
            </a:pPr>
            <a:r>
              <a:rPr lang="ja-JP" altLang="en-US" sz="2800" b="1" kern="0" dirty="0">
                <a:solidFill>
                  <a:srgbClr val="000000"/>
                </a:solidFill>
                <a:latin typeface="+mn-ea"/>
              </a:rPr>
              <a:t>勉強会で学んだ特性要因図で重要要因を決定</a:t>
            </a:r>
            <a:endParaRPr lang="en-US" altLang="ja-JP" sz="2800" b="1" kern="0" dirty="0">
              <a:solidFill>
                <a:srgbClr val="000000"/>
              </a:solidFill>
              <a:latin typeface="+mn-ea"/>
            </a:endParaRPr>
          </a:p>
          <a:p>
            <a:pPr lvl="0">
              <a:defRPr/>
            </a:pPr>
            <a:r>
              <a:rPr lang="ja-JP" altLang="en-US" sz="2800" b="1" kern="0" dirty="0">
                <a:solidFill>
                  <a:srgbClr val="000000"/>
                </a:solidFill>
                <a:latin typeface="+mn-ea"/>
              </a:rPr>
              <a:t>若手の成長を実感！</a:t>
            </a:r>
            <a:endParaRPr lang="en-US" altLang="ja-JP" sz="2800" b="1" kern="0" dirty="0">
              <a:solidFill>
                <a:srgbClr val="000000"/>
              </a:solidFill>
              <a:latin typeface="+mn-ea"/>
            </a:endParaRPr>
          </a:p>
          <a:p>
            <a:pPr lvl="0">
              <a:defRPr/>
            </a:pPr>
            <a:endParaRPr lang="ja-JP" altLang="en-US" sz="2800" b="1" kern="0" dirty="0">
              <a:solidFill>
                <a:srgbClr val="000000"/>
              </a:solidFill>
              <a:latin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 name="テキスト ボックス 8">
            <a:extLst>
              <a:ext uri="{FF2B5EF4-FFF2-40B4-BE49-F238E27FC236}">
                <a16:creationId xmlns:a16="http://schemas.microsoft.com/office/drawing/2014/main" id="{08D93A6F-DA9E-DA07-9D5B-DB0C16379E55}"/>
              </a:ext>
            </a:extLst>
          </p:cNvPr>
          <p:cNvSpPr txBox="1"/>
          <p:nvPr/>
        </p:nvSpPr>
        <p:spPr>
          <a:xfrm>
            <a:off x="261632" y="4197537"/>
            <a:ext cx="1993683" cy="646331"/>
          </a:xfrm>
          <a:prstGeom prst="rect">
            <a:avLst/>
          </a:prstGeom>
          <a:noFill/>
        </p:spPr>
        <p:txBody>
          <a:bodyPr wrap="square" rtlCol="0">
            <a:spAutoFit/>
          </a:bodyPr>
          <a:lstStyle/>
          <a:p>
            <a:r>
              <a:rPr lang="en-US" altLang="ja-JP" sz="3600" b="1" u="sng" dirty="0">
                <a:solidFill>
                  <a:srgbClr val="FF0000"/>
                </a:solidFill>
                <a:latin typeface="+mn-ea"/>
              </a:rPr>
              <a:t>Point</a:t>
            </a:r>
            <a:r>
              <a:rPr lang="ja-JP" altLang="en-US" sz="3600" b="1" u="sng" dirty="0">
                <a:solidFill>
                  <a:srgbClr val="FF0000"/>
                </a:solidFill>
                <a:latin typeface="+mn-ea"/>
              </a:rPr>
              <a:t>②</a:t>
            </a:r>
            <a:endParaRPr kumimoji="1" lang="ja-JP" altLang="en-US" sz="3600" b="1" u="sng" dirty="0">
              <a:solidFill>
                <a:srgbClr val="FF0000"/>
              </a:solidFill>
              <a:latin typeface="+mn-ea"/>
            </a:endParaRPr>
          </a:p>
        </p:txBody>
      </p:sp>
      <p:pic>
        <p:nvPicPr>
          <p:cNvPr id="10" name="図 9">
            <a:extLst>
              <a:ext uri="{FF2B5EF4-FFF2-40B4-BE49-F238E27FC236}">
                <a16:creationId xmlns:a16="http://schemas.microsoft.com/office/drawing/2014/main" id="{DE09EB3D-CE46-44BA-ED96-6C8D86927246}"/>
              </a:ext>
            </a:extLst>
          </p:cNvPr>
          <p:cNvPicPr>
            <a:picLocks noChangeAspect="1"/>
          </p:cNvPicPr>
          <p:nvPr/>
        </p:nvPicPr>
        <p:blipFill rotWithShape="1">
          <a:blip r:embed="rId5"/>
          <a:srcRect l="11761" t="16254" r="31661" b="13949"/>
          <a:stretch/>
        </p:blipFill>
        <p:spPr>
          <a:xfrm>
            <a:off x="8520483" y="731072"/>
            <a:ext cx="3624189" cy="2533026"/>
          </a:xfrm>
          <a:prstGeom prst="rect">
            <a:avLst/>
          </a:prstGeom>
          <a:ln w="19050">
            <a:solidFill>
              <a:srgbClr val="002060"/>
            </a:solidFill>
          </a:ln>
        </p:spPr>
      </p:pic>
      <p:sp>
        <p:nvSpPr>
          <p:cNvPr id="11" name="テキスト ボックス 12">
            <a:extLst>
              <a:ext uri="{FF2B5EF4-FFF2-40B4-BE49-F238E27FC236}">
                <a16:creationId xmlns:a16="http://schemas.microsoft.com/office/drawing/2014/main" id="{1101DACB-CE22-AD47-1C00-41439A441F1E}"/>
              </a:ext>
            </a:extLst>
          </p:cNvPr>
          <p:cNvSpPr txBox="1"/>
          <p:nvPr/>
        </p:nvSpPr>
        <p:spPr>
          <a:xfrm>
            <a:off x="263352" y="2276872"/>
            <a:ext cx="8150574" cy="1008112"/>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lvl="0">
              <a:defRPr/>
            </a:pPr>
            <a:r>
              <a:rPr lang="ja-JP" altLang="en-US" sz="2800" b="1" kern="0" dirty="0">
                <a:solidFill>
                  <a:srgbClr val="000000"/>
                </a:solidFill>
                <a:latin typeface="+mn-ea"/>
              </a:rPr>
              <a:t>現地現物で普段から三次元測定に携わらない人に</a:t>
            </a:r>
            <a:endParaRPr lang="en-US" altLang="ja-JP" sz="2800" b="1" kern="0" dirty="0">
              <a:solidFill>
                <a:srgbClr val="000000"/>
              </a:solidFill>
              <a:latin typeface="+mn-ea"/>
            </a:endParaRPr>
          </a:p>
          <a:p>
            <a:pPr lvl="0">
              <a:defRPr/>
            </a:pPr>
            <a:r>
              <a:rPr lang="ja-JP" altLang="en-US" sz="2800" b="1" kern="0" dirty="0">
                <a:solidFill>
                  <a:srgbClr val="000000"/>
                </a:solidFill>
                <a:latin typeface="+mn-ea"/>
              </a:rPr>
              <a:t>向けて再度、作業のおさらいを実施。</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2" name="テキスト ボックス 11">
            <a:extLst>
              <a:ext uri="{FF2B5EF4-FFF2-40B4-BE49-F238E27FC236}">
                <a16:creationId xmlns:a16="http://schemas.microsoft.com/office/drawing/2014/main" id="{1F85F355-7584-B8B1-48BF-6D87D6D6591D}"/>
              </a:ext>
            </a:extLst>
          </p:cNvPr>
          <p:cNvSpPr txBox="1"/>
          <p:nvPr/>
        </p:nvSpPr>
        <p:spPr>
          <a:xfrm>
            <a:off x="261632" y="797084"/>
            <a:ext cx="1993683" cy="646331"/>
          </a:xfrm>
          <a:prstGeom prst="rect">
            <a:avLst/>
          </a:prstGeom>
          <a:noFill/>
        </p:spPr>
        <p:txBody>
          <a:bodyPr wrap="square" rtlCol="0">
            <a:spAutoFit/>
          </a:bodyPr>
          <a:lstStyle/>
          <a:p>
            <a:r>
              <a:rPr lang="en-US" altLang="ja-JP" sz="3600" b="1" u="sng" dirty="0">
                <a:solidFill>
                  <a:srgbClr val="FF0000"/>
                </a:solidFill>
                <a:latin typeface="+mn-ea"/>
              </a:rPr>
              <a:t>Point</a:t>
            </a:r>
            <a:r>
              <a:rPr lang="ja-JP" altLang="en-US" sz="3600" b="1" u="sng" dirty="0">
                <a:solidFill>
                  <a:srgbClr val="FF0000"/>
                </a:solidFill>
                <a:latin typeface="+mn-ea"/>
              </a:rPr>
              <a:t>①</a:t>
            </a:r>
            <a:endParaRPr kumimoji="1" lang="ja-JP" altLang="en-US" sz="3600" b="1" u="sng" dirty="0">
              <a:solidFill>
                <a:srgbClr val="FF0000"/>
              </a:solidFill>
              <a:latin typeface="+mn-ea"/>
            </a:endParaRPr>
          </a:p>
        </p:txBody>
      </p:sp>
      <p:grpSp>
        <p:nvGrpSpPr>
          <p:cNvPr id="13" name="グループ化 12">
            <a:extLst>
              <a:ext uri="{FF2B5EF4-FFF2-40B4-BE49-F238E27FC236}">
                <a16:creationId xmlns:a16="http://schemas.microsoft.com/office/drawing/2014/main" id="{A098D196-F8FD-2FFD-4985-CFC21AC78D69}"/>
              </a:ext>
            </a:extLst>
          </p:cNvPr>
          <p:cNvGrpSpPr>
            <a:grpSpLocks noChangeAspect="1"/>
          </p:cNvGrpSpPr>
          <p:nvPr/>
        </p:nvGrpSpPr>
        <p:grpSpPr>
          <a:xfrm>
            <a:off x="3204791" y="682619"/>
            <a:ext cx="5212965" cy="1521592"/>
            <a:chOff x="3784469" y="2856880"/>
            <a:chExt cx="4021853" cy="1173923"/>
          </a:xfrm>
        </p:grpSpPr>
        <p:sp>
          <p:nvSpPr>
            <p:cNvPr id="14" name="吹き出し: 角を丸めた四角形 13">
              <a:extLst>
                <a:ext uri="{FF2B5EF4-FFF2-40B4-BE49-F238E27FC236}">
                  <a16:creationId xmlns:a16="http://schemas.microsoft.com/office/drawing/2014/main" id="{1B457784-7084-4B00-03B7-61258CDF83F1}"/>
                </a:ext>
              </a:extLst>
            </p:cNvPr>
            <p:cNvSpPr/>
            <p:nvPr/>
          </p:nvSpPr>
          <p:spPr>
            <a:xfrm>
              <a:off x="5005885" y="2909712"/>
              <a:ext cx="2523446" cy="1068653"/>
            </a:xfrm>
            <a:prstGeom prst="wedgeRoundRectCallout">
              <a:avLst>
                <a:gd name="adj1" fmla="val -65244"/>
                <a:gd name="adj2" fmla="val -70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15" name="グループ化 14">
              <a:extLst>
                <a:ext uri="{FF2B5EF4-FFF2-40B4-BE49-F238E27FC236}">
                  <a16:creationId xmlns:a16="http://schemas.microsoft.com/office/drawing/2014/main" id="{8C6D381F-AC83-3853-F5C4-AFB9B3424E4F}"/>
                </a:ext>
              </a:extLst>
            </p:cNvPr>
            <p:cNvGrpSpPr/>
            <p:nvPr/>
          </p:nvGrpSpPr>
          <p:grpSpPr>
            <a:xfrm>
              <a:off x="3784469" y="2856880"/>
              <a:ext cx="4021853" cy="1173923"/>
              <a:chOff x="3784469" y="2856880"/>
              <a:chExt cx="4021853" cy="1173923"/>
            </a:xfrm>
          </p:grpSpPr>
          <p:pic>
            <p:nvPicPr>
              <p:cNvPr id="16" name="図 15">
                <a:extLst>
                  <a:ext uri="{FF2B5EF4-FFF2-40B4-BE49-F238E27FC236}">
                    <a16:creationId xmlns:a16="http://schemas.microsoft.com/office/drawing/2014/main" id="{C88A8580-6070-EFA1-FF76-CE6349F003F7}"/>
                  </a:ext>
                </a:extLst>
              </p:cNvPr>
              <p:cNvPicPr>
                <a:picLocks noChangeAspect="1"/>
              </p:cNvPicPr>
              <p:nvPr/>
            </p:nvPicPr>
            <p:blipFill>
              <a:blip r:embed="rId6"/>
              <a:srcRect t="9057" r="428"/>
              <a:stretch>
                <a:fillRect/>
              </a:stretch>
            </p:blipFill>
            <p:spPr>
              <a:xfrm>
                <a:off x="3784469" y="2856880"/>
                <a:ext cx="1060264" cy="1173923"/>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sp>
            <p:nvSpPr>
              <p:cNvPr id="17" name="テキスト ボックス 16">
                <a:extLst>
                  <a:ext uri="{FF2B5EF4-FFF2-40B4-BE49-F238E27FC236}">
                    <a16:creationId xmlns:a16="http://schemas.microsoft.com/office/drawing/2014/main" id="{A1259704-666E-F031-0C3C-78B963646860}"/>
                  </a:ext>
                </a:extLst>
              </p:cNvPr>
              <p:cNvSpPr txBox="1"/>
              <p:nvPr/>
            </p:nvSpPr>
            <p:spPr>
              <a:xfrm>
                <a:off x="5091624" y="2993840"/>
                <a:ext cx="2714698" cy="926065"/>
              </a:xfrm>
              <a:prstGeom prst="rect">
                <a:avLst/>
              </a:prstGeom>
              <a:noFill/>
            </p:spPr>
            <p:txBody>
              <a:bodyPr wrap="square" rtlCol="0">
                <a:spAutoFit/>
              </a:bodyPr>
              <a:lstStyle/>
              <a:p>
                <a:r>
                  <a:rPr lang="en-US" altLang="ja-JP" sz="2400" b="1" dirty="0">
                    <a:latin typeface="+mn-ea"/>
                  </a:rPr>
                  <a:t>4M(</a:t>
                </a:r>
                <a:r>
                  <a:rPr lang="ja-JP" altLang="en-US" sz="2400" b="1" dirty="0">
                    <a:latin typeface="+mn-ea"/>
                  </a:rPr>
                  <a:t>人・物・設備・</a:t>
                </a:r>
                <a:endParaRPr lang="en-US" altLang="ja-JP" sz="2400" b="1" dirty="0">
                  <a:latin typeface="+mn-ea"/>
                </a:endParaRPr>
              </a:p>
              <a:p>
                <a:r>
                  <a:rPr lang="ja-JP" altLang="en-US" sz="2400" b="1" dirty="0">
                    <a:latin typeface="+mn-ea"/>
                  </a:rPr>
                  <a:t>方法</a:t>
                </a:r>
                <a:r>
                  <a:rPr lang="en-US" altLang="ja-JP" sz="2400" b="1" dirty="0">
                    <a:latin typeface="+mn-ea"/>
                  </a:rPr>
                  <a:t>)</a:t>
                </a:r>
                <a:r>
                  <a:rPr lang="ja-JP" altLang="en-US" sz="2400" b="1" dirty="0">
                    <a:latin typeface="+mn-ea"/>
                  </a:rPr>
                  <a:t>に注意しながら</a:t>
                </a:r>
                <a:endParaRPr lang="en-US" altLang="ja-JP" sz="2400" b="1" dirty="0">
                  <a:latin typeface="+mn-ea"/>
                </a:endParaRPr>
              </a:p>
              <a:p>
                <a:r>
                  <a:rPr lang="ja-JP" altLang="en-US" sz="2400" b="1" dirty="0">
                    <a:latin typeface="+mn-ea"/>
                  </a:rPr>
                  <a:t>作業を観察しよう</a:t>
                </a:r>
                <a:r>
                  <a:rPr kumimoji="1" lang="ja-JP" altLang="en-US" sz="2400" b="1" dirty="0">
                    <a:latin typeface="+mn-ea"/>
                  </a:rPr>
                  <a:t>！</a:t>
                </a:r>
                <a:endParaRPr kumimoji="1" lang="ja-JP" altLang="en-US" b="1" dirty="0">
                  <a:latin typeface="+mn-ea"/>
                </a:endParaRPr>
              </a:p>
            </p:txBody>
          </p:sp>
        </p:grpSp>
      </p:grpSp>
      <p:grpSp>
        <p:nvGrpSpPr>
          <p:cNvPr id="20" name="グループ化 19">
            <a:extLst>
              <a:ext uri="{FF2B5EF4-FFF2-40B4-BE49-F238E27FC236}">
                <a16:creationId xmlns:a16="http://schemas.microsoft.com/office/drawing/2014/main" id="{071C6BF1-92C9-78F4-9A77-D86E35AB542D}"/>
              </a:ext>
            </a:extLst>
          </p:cNvPr>
          <p:cNvGrpSpPr>
            <a:grpSpLocks noChangeAspect="1"/>
          </p:cNvGrpSpPr>
          <p:nvPr/>
        </p:nvGrpSpPr>
        <p:grpSpPr>
          <a:xfrm>
            <a:off x="9872305" y="4292424"/>
            <a:ext cx="854571" cy="1584848"/>
            <a:chOff x="5015880" y="1216988"/>
            <a:chExt cx="1282541" cy="2378542"/>
          </a:xfrm>
        </p:grpSpPr>
        <p:pic>
          <p:nvPicPr>
            <p:cNvPr id="21" name="図 20">
              <a:extLst>
                <a:ext uri="{FF2B5EF4-FFF2-40B4-BE49-F238E27FC236}">
                  <a16:creationId xmlns:a16="http://schemas.microsoft.com/office/drawing/2014/main" id="{17B05CD7-4FAB-A633-FD70-16614E47340C}"/>
                </a:ext>
              </a:extLst>
            </p:cNvPr>
            <p:cNvPicPr>
              <a:picLocks noChangeAspect="1"/>
            </p:cNvPicPr>
            <p:nvPr/>
          </p:nvPicPr>
          <p:blipFill rotWithShape="1">
            <a:blip r:embed="rId7"/>
            <a:srcRect l="17662" r="16076" b="42378"/>
            <a:stretch/>
          </p:blipFill>
          <p:spPr>
            <a:xfrm>
              <a:off x="5132077" y="2620482"/>
              <a:ext cx="1035931" cy="975048"/>
            </a:xfrm>
            <a:prstGeom prst="rect">
              <a:avLst/>
            </a:prstGeom>
          </p:spPr>
        </p:pic>
        <p:pic>
          <p:nvPicPr>
            <p:cNvPr id="24" name="図 23">
              <a:extLst>
                <a:ext uri="{FF2B5EF4-FFF2-40B4-BE49-F238E27FC236}">
                  <a16:creationId xmlns:a16="http://schemas.microsoft.com/office/drawing/2014/main" id="{46984CA4-BB85-D6C8-8E38-06659312C64C}"/>
                </a:ext>
              </a:extLst>
            </p:cNvPr>
            <p:cNvPicPr>
              <a:picLocks noChangeAspect="1"/>
            </p:cNvPicPr>
            <p:nvPr/>
          </p:nvPicPr>
          <p:blipFill rotWithShape="1">
            <a:blip r:embed="rId8"/>
            <a:srcRect b="35621"/>
            <a:stretch/>
          </p:blipFill>
          <p:spPr>
            <a:xfrm>
              <a:off x="5015880" y="1216988"/>
              <a:ext cx="1282541" cy="953111"/>
            </a:xfrm>
            <a:prstGeom prst="rect">
              <a:avLst/>
            </a:prstGeom>
          </p:spPr>
        </p:pic>
      </p:grpSp>
      <p:sp>
        <p:nvSpPr>
          <p:cNvPr id="18" name="正方形/長方形 17">
            <a:extLst>
              <a:ext uri="{FF2B5EF4-FFF2-40B4-BE49-F238E27FC236}">
                <a16:creationId xmlns:a16="http://schemas.microsoft.com/office/drawing/2014/main" id="{5EFE5687-3305-2B26-7EAF-0CFF3BD7D9CE}"/>
              </a:ext>
            </a:extLst>
          </p:cNvPr>
          <p:cNvSpPr/>
          <p:nvPr/>
        </p:nvSpPr>
        <p:spPr>
          <a:xfrm rot="20828303">
            <a:off x="8504054" y="4803329"/>
            <a:ext cx="3800196" cy="707886"/>
          </a:xfrm>
          <a:prstGeom prst="rect">
            <a:avLst/>
          </a:prstGeom>
          <a:noFill/>
        </p:spPr>
        <p:txBody>
          <a:bodyPr wrap="square" lIns="91440" tIns="45720" rIns="91440" bIns="45720">
            <a:spAutoFit/>
          </a:bodyPr>
          <a:lstStyle/>
          <a:p>
            <a:pPr algn="ctr"/>
            <a:r>
              <a:rPr lang="ja-JP" altLang="en-US" sz="4000" b="1" u="sng" dirty="0">
                <a:ln w="31750">
                  <a:solidFill>
                    <a:schemeClr val="tx2"/>
                  </a:solidFill>
                  <a:prstDash val="solid"/>
                </a:ln>
                <a:solidFill>
                  <a:srgbClr val="FF0000"/>
                </a:solidFill>
                <a:effectLst>
                  <a:outerShdw dist="38100" dir="2700000" algn="bl" rotWithShape="0">
                    <a:srgbClr val="FFC000"/>
                  </a:outerShdw>
                </a:effectLst>
                <a:latin typeface="+mn-ea"/>
              </a:rPr>
              <a:t>ＱＣ手法</a:t>
            </a:r>
            <a:r>
              <a:rPr lang="en-US" altLang="ja-JP" sz="4000" b="1" u="sng" dirty="0">
                <a:ln w="31750">
                  <a:solidFill>
                    <a:schemeClr val="tx2"/>
                  </a:solidFill>
                  <a:prstDash val="solid"/>
                </a:ln>
                <a:solidFill>
                  <a:srgbClr val="FF0000"/>
                </a:solidFill>
                <a:effectLst>
                  <a:outerShdw dist="38100" dir="2700000" algn="bl" rotWithShape="0">
                    <a:srgbClr val="FFC000"/>
                  </a:outerShdw>
                </a:effectLst>
                <a:latin typeface="+mn-ea"/>
              </a:rPr>
              <a:t>UP</a:t>
            </a:r>
            <a:r>
              <a:rPr lang="ja-JP" altLang="en-US" sz="4000" b="1" u="sng" dirty="0">
                <a:ln w="31750">
                  <a:solidFill>
                    <a:schemeClr val="tx2"/>
                  </a:solidFill>
                  <a:prstDash val="solid"/>
                </a:ln>
                <a:solidFill>
                  <a:srgbClr val="FF0000"/>
                </a:solidFill>
                <a:effectLst>
                  <a:outerShdw dist="38100" dir="2700000" algn="bl" rotWithShape="0">
                    <a:srgbClr val="FFC000"/>
                  </a:outerShdw>
                </a:effectLst>
                <a:latin typeface="+mn-ea"/>
              </a:rPr>
              <a:t>！</a:t>
            </a:r>
            <a:endParaRPr lang="ja-JP" altLang="en-US" sz="4000" b="1" u="sng" cap="none" spc="0" dirty="0">
              <a:ln w="31750">
                <a:solidFill>
                  <a:schemeClr val="tx2"/>
                </a:solidFill>
                <a:prstDash val="solid"/>
              </a:ln>
              <a:solidFill>
                <a:srgbClr val="FF0000"/>
              </a:solidFill>
              <a:effectLst>
                <a:outerShdw dist="38100" dir="2700000" algn="bl" rotWithShape="0">
                  <a:srgbClr val="FFC000"/>
                </a:outerShdw>
              </a:effectLst>
              <a:latin typeface="+mn-ea"/>
            </a:endParaRPr>
          </a:p>
        </p:txBody>
      </p:sp>
      <p:pic>
        <p:nvPicPr>
          <p:cNvPr id="7" name="図 6" descr="初心者マーク（1） | 無料イラスト素材｜素材ラボ">
            <a:extLst>
              <a:ext uri="{FF2B5EF4-FFF2-40B4-BE49-F238E27FC236}">
                <a16:creationId xmlns:a16="http://schemas.microsoft.com/office/drawing/2014/main" id="{26FC90ED-DD73-93C7-0770-AD77DD03C7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0" r="67"/>
          <a:stretch>
            <a:fillRect/>
          </a:stretch>
        </p:blipFill>
        <p:spPr bwMode="auto">
          <a:xfrm>
            <a:off x="10033001" y="4172550"/>
            <a:ext cx="167455" cy="247777"/>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1307716"/>
      </p:ext>
    </p:extLst>
  </p:cSld>
  <p:clrMapOvr>
    <a:masterClrMapping/>
  </p:clrMapOvr>
  <mc:AlternateContent xmlns:mc="http://schemas.openxmlformats.org/markup-compatibility/2006" xmlns:p14="http://schemas.microsoft.com/office/powerpoint/2010/main">
    <mc:Choice Requires="p14">
      <p:transition spd="slow" p14:dur="2000" advTm="2499"/>
    </mc:Choice>
    <mc:Fallback xmlns="">
      <p:transition spd="slow" advTm="2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mph" presetSubtype="0" fill="remove" grpId="0" nodeType="afterEffect">
                                  <p:stCondLst>
                                    <p:cond delay="0"/>
                                  </p:stCondLst>
                                  <p:childTnLst>
                                    <p:animClr clrSpc="rgb" dir="cw">
                                      <p:cBhvr override="childStyle">
                                        <p:cTn id="11" dur="250" autoRev="1" fill="remove"/>
                                        <p:tgtEl>
                                          <p:spTgt spid="18"/>
                                        </p:tgtEl>
                                        <p:attrNameLst>
                                          <p:attrName>style.color</p:attrName>
                                        </p:attrNameLst>
                                      </p:cBhvr>
                                      <p:to>
                                        <a:schemeClr val="bg1"/>
                                      </p:to>
                                    </p:animClr>
                                    <p:animClr clrSpc="rgb" dir="cw">
                                      <p:cBhvr>
                                        <p:cTn id="12" dur="250" autoRev="1" fill="remove"/>
                                        <p:tgtEl>
                                          <p:spTgt spid="18"/>
                                        </p:tgtEl>
                                        <p:attrNameLst>
                                          <p:attrName>fillcolor</p:attrName>
                                        </p:attrNameLst>
                                      </p:cBhvr>
                                      <p:to>
                                        <a:schemeClr val="bg1"/>
                                      </p:to>
                                    </p:animClr>
                                    <p:set>
                                      <p:cBhvr>
                                        <p:cTn id="13" dur="250" autoRev="1" fill="remove"/>
                                        <p:tgtEl>
                                          <p:spTgt spid="18"/>
                                        </p:tgtEl>
                                        <p:attrNameLst>
                                          <p:attrName>fill.type</p:attrName>
                                        </p:attrNameLst>
                                      </p:cBhvr>
                                      <p:to>
                                        <p:strVal val="solid"/>
                                      </p:to>
                                    </p:set>
                                    <p:set>
                                      <p:cBhvr>
                                        <p:cTn id="14" dur="250" autoRev="1" fill="remove"/>
                                        <p:tgtEl>
                                          <p:spTgt spid="18"/>
                                        </p:tgtEl>
                                        <p:attrNameLst>
                                          <p:attrName>fill.on</p:attrName>
                                        </p:attrNameLst>
                                      </p:cBhvr>
                                      <p:to>
                                        <p:strVal val="true"/>
                                      </p:to>
                                    </p:se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1" name="オブジェクト 240">
            <a:extLst>
              <a:ext uri="{FF2B5EF4-FFF2-40B4-BE49-F238E27FC236}">
                <a16:creationId xmlns:a16="http://schemas.microsoft.com/office/drawing/2014/main" id="{B31EDCDE-C444-8A15-5D70-A428478D8B52}"/>
              </a:ext>
            </a:extLst>
          </p:cNvPr>
          <p:cNvGraphicFramePr>
            <a:graphicFrameLocks noChangeAspect="1"/>
          </p:cNvGraphicFramePr>
          <p:nvPr>
            <p:extLst>
              <p:ext uri="{D42A27DB-BD31-4B8C-83A1-F6EECF244321}">
                <p14:modId xmlns:p14="http://schemas.microsoft.com/office/powerpoint/2010/main" val="1931802934"/>
              </p:ext>
            </p:extLst>
          </p:nvPr>
        </p:nvGraphicFramePr>
        <p:xfrm>
          <a:off x="1007577" y="107285"/>
          <a:ext cx="10771187" cy="6096660"/>
        </p:xfrm>
        <a:graphic>
          <a:graphicData uri="http://schemas.openxmlformats.org/presentationml/2006/ole">
            <mc:AlternateContent xmlns:mc="http://schemas.openxmlformats.org/markup-compatibility/2006">
              <mc:Choice xmlns:v="urn:schemas-microsoft-com:vml" Requires="v">
                <p:oleObj name="Worksheet" r:id="rId4" imgW="13039896" imgH="7381942" progId="Excel.Sheet.12">
                  <p:embed/>
                </p:oleObj>
              </mc:Choice>
              <mc:Fallback>
                <p:oleObj name="Worksheet" r:id="rId4" imgW="13039896" imgH="7381942" progId="Excel.Sheet.12">
                  <p:embed/>
                  <p:pic>
                    <p:nvPicPr>
                      <p:cNvPr id="0" name=""/>
                      <p:cNvPicPr/>
                      <p:nvPr/>
                    </p:nvPicPr>
                    <p:blipFill>
                      <a:blip r:embed="rId5"/>
                      <a:stretch>
                        <a:fillRect/>
                      </a:stretch>
                    </p:blipFill>
                    <p:spPr>
                      <a:xfrm>
                        <a:off x="1007577" y="107285"/>
                        <a:ext cx="10771187" cy="6096660"/>
                      </a:xfrm>
                      <a:prstGeom prst="rect">
                        <a:avLst/>
                      </a:prstGeom>
                    </p:spPr>
                  </p:pic>
                </p:oleObj>
              </mc:Fallback>
            </mc:AlternateContent>
          </a:graphicData>
        </a:graphic>
      </p:graphicFrame>
      <p:sp>
        <p:nvSpPr>
          <p:cNvPr id="196" name="テキスト ボックス 61">
            <a:extLst>
              <a:ext uri="{FF2B5EF4-FFF2-40B4-BE49-F238E27FC236}">
                <a16:creationId xmlns:a16="http://schemas.microsoft.com/office/drawing/2014/main" id="{A08BE56F-DB51-49CC-A7FB-3F72CD185FF8}"/>
              </a:ext>
            </a:extLst>
          </p:cNvPr>
          <p:cNvSpPr txBox="1">
            <a:spLocks noChangeAspect="1"/>
          </p:cNvSpPr>
          <p:nvPr/>
        </p:nvSpPr>
        <p:spPr>
          <a:xfrm>
            <a:off x="10296525" y="0"/>
            <a:ext cx="1895475" cy="33337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200" b="0" dirty="0">
                <a:latin typeface="メイリオ" panose="020B0604030504040204" pitchFamily="50" charset="-128"/>
                <a:ea typeface="メイリオ" panose="020B0604030504040204" pitchFamily="50" charset="-128"/>
              </a:rPr>
              <a:t>'20/8/20</a:t>
            </a:r>
            <a:r>
              <a:rPr kumimoji="1" lang="ja-JP" altLang="en-US" sz="1200" b="0" dirty="0">
                <a:latin typeface="メイリオ" panose="020B0604030504040204" pitchFamily="50" charset="-128"/>
                <a:ea typeface="メイリオ" panose="020B0604030504040204" pitchFamily="50" charset="-128"/>
              </a:rPr>
              <a:t>作成者：瀧澤</a:t>
            </a:r>
            <a:endParaRPr kumimoji="1" lang="en-US" altLang="ja-JP" sz="1200" b="0" dirty="0">
              <a:latin typeface="メイリオ" panose="020B0604030504040204" pitchFamily="50" charset="-128"/>
              <a:ea typeface="メイリオ" panose="020B0604030504040204" pitchFamily="50" charset="-128"/>
            </a:endParaRPr>
          </a:p>
        </p:txBody>
      </p:sp>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65521" y="59665"/>
            <a:ext cx="2831679" cy="521803"/>
          </a:xfrm>
        </p:spPr>
        <p:txBody>
          <a:bodyPr>
            <a:noAutofit/>
          </a:bodyPr>
          <a:lstStyle/>
          <a:p>
            <a:pPr algn="l"/>
            <a:r>
              <a:rPr kumimoji="1" lang="en-US" altLang="ja-JP" sz="2400" u="sng" dirty="0"/>
              <a:t>21</a:t>
            </a:r>
            <a:r>
              <a:rPr kumimoji="1" lang="ja-JP" altLang="en-US" sz="2400" u="sng" dirty="0"/>
              <a:t>．要因解析②</a:t>
            </a:r>
          </a:p>
        </p:txBody>
      </p:sp>
      <p:grpSp>
        <p:nvGrpSpPr>
          <p:cNvPr id="11" name="グループ化 10">
            <a:extLst>
              <a:ext uri="{FF2B5EF4-FFF2-40B4-BE49-F238E27FC236}">
                <a16:creationId xmlns:a16="http://schemas.microsoft.com/office/drawing/2014/main" id="{EB453E34-AB40-8438-88E3-6C31D873850A}"/>
              </a:ext>
            </a:extLst>
          </p:cNvPr>
          <p:cNvGrpSpPr/>
          <p:nvPr/>
        </p:nvGrpSpPr>
        <p:grpSpPr>
          <a:xfrm>
            <a:off x="475875" y="554432"/>
            <a:ext cx="4478950" cy="4730292"/>
            <a:chOff x="327184" y="842907"/>
            <a:chExt cx="4478950" cy="4730292"/>
          </a:xfrm>
        </p:grpSpPr>
        <p:pic>
          <p:nvPicPr>
            <p:cNvPr id="12" name="図 11">
              <a:extLst>
                <a:ext uri="{FF2B5EF4-FFF2-40B4-BE49-F238E27FC236}">
                  <a16:creationId xmlns:a16="http://schemas.microsoft.com/office/drawing/2014/main" id="{60F01209-6C46-28E2-1B42-7AB660C4583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rot="618828">
              <a:off x="327184" y="1208085"/>
              <a:ext cx="4133446" cy="4365114"/>
            </a:xfrm>
            <a:prstGeom prst="rect">
              <a:avLst/>
            </a:prstGeom>
            <a:effectLst>
              <a:glow rad="381000">
                <a:srgbClr val="92D050">
                  <a:alpha val="81000"/>
                </a:srgbClr>
              </a:glow>
            </a:effectLst>
          </p:spPr>
        </p:pic>
        <p:sp>
          <p:nvSpPr>
            <p:cNvPr id="13" name="涙形 12">
              <a:extLst>
                <a:ext uri="{FF2B5EF4-FFF2-40B4-BE49-F238E27FC236}">
                  <a16:creationId xmlns:a16="http://schemas.microsoft.com/office/drawing/2014/main" id="{47911B1A-D467-BDF5-F844-D35C7F74BFAB}"/>
                </a:ext>
              </a:extLst>
            </p:cNvPr>
            <p:cNvSpPr/>
            <p:nvPr/>
          </p:nvSpPr>
          <p:spPr>
            <a:xfrm rot="3840738">
              <a:off x="473056" y="1865448"/>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涙形 13">
              <a:extLst>
                <a:ext uri="{FF2B5EF4-FFF2-40B4-BE49-F238E27FC236}">
                  <a16:creationId xmlns:a16="http://schemas.microsoft.com/office/drawing/2014/main" id="{5D4EF3DA-84A9-0796-D592-B5E768090399}"/>
                </a:ext>
              </a:extLst>
            </p:cNvPr>
            <p:cNvSpPr/>
            <p:nvPr/>
          </p:nvSpPr>
          <p:spPr>
            <a:xfrm rot="4847006">
              <a:off x="732101" y="1531167"/>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涙形 14">
              <a:extLst>
                <a:ext uri="{FF2B5EF4-FFF2-40B4-BE49-F238E27FC236}">
                  <a16:creationId xmlns:a16="http://schemas.microsoft.com/office/drawing/2014/main" id="{5B7191F8-3896-B165-1A42-D6146E4B0E43}"/>
                </a:ext>
              </a:extLst>
            </p:cNvPr>
            <p:cNvSpPr/>
            <p:nvPr/>
          </p:nvSpPr>
          <p:spPr>
            <a:xfrm rot="11736572">
              <a:off x="4469094" y="1154970"/>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涙形 15">
              <a:extLst>
                <a:ext uri="{FF2B5EF4-FFF2-40B4-BE49-F238E27FC236}">
                  <a16:creationId xmlns:a16="http://schemas.microsoft.com/office/drawing/2014/main" id="{C90FCD0D-4350-59AD-1889-921874FC28BE}"/>
                </a:ext>
              </a:extLst>
            </p:cNvPr>
            <p:cNvSpPr/>
            <p:nvPr/>
          </p:nvSpPr>
          <p:spPr>
            <a:xfrm rot="11292981">
              <a:off x="4177658" y="842907"/>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1924EFCC-F7AC-04C2-F451-A4C762918DCB}"/>
              </a:ext>
            </a:extLst>
          </p:cNvPr>
          <p:cNvGrpSpPr/>
          <p:nvPr/>
        </p:nvGrpSpPr>
        <p:grpSpPr>
          <a:xfrm>
            <a:off x="4727848" y="44624"/>
            <a:ext cx="5487789" cy="5904656"/>
            <a:chOff x="4688912" y="260648"/>
            <a:chExt cx="5487789" cy="5904656"/>
          </a:xfrm>
        </p:grpSpPr>
        <p:pic>
          <p:nvPicPr>
            <p:cNvPr id="197" name="図 196">
              <a:extLst>
                <a:ext uri="{FF2B5EF4-FFF2-40B4-BE49-F238E27FC236}">
                  <a16:creationId xmlns:a16="http://schemas.microsoft.com/office/drawing/2014/main" id="{7DCB4DCD-48BA-9592-58A7-7F0F20027DDA}"/>
                </a:ext>
              </a:extLst>
            </p:cNvPr>
            <p:cNvPicPr>
              <a:picLocks noChangeAspect="1"/>
            </p:cNvPicPr>
            <p:nvPr/>
          </p:nvPicPr>
          <p:blipFill rotWithShape="1">
            <a:blip r:embed="rId8"/>
            <a:srcRect l="6505" t="44955" r="44626" b="2114"/>
            <a:stretch/>
          </p:blipFill>
          <p:spPr>
            <a:xfrm>
              <a:off x="5170645" y="260648"/>
              <a:ext cx="5006056" cy="3086713"/>
            </a:xfrm>
            <a:prstGeom prst="rect">
              <a:avLst/>
            </a:prstGeom>
            <a:solidFill>
              <a:srgbClr val="FFFFFF"/>
            </a:solidFill>
            <a:ln w="38100">
              <a:solidFill>
                <a:srgbClr val="FF0000"/>
              </a:solidFill>
            </a:ln>
          </p:spPr>
        </p:pic>
        <p:sp>
          <p:nvSpPr>
            <p:cNvPr id="201" name="正方形/長方形 200">
              <a:extLst>
                <a:ext uri="{FF2B5EF4-FFF2-40B4-BE49-F238E27FC236}">
                  <a16:creationId xmlns:a16="http://schemas.microsoft.com/office/drawing/2014/main" id="{97EEA2F3-F1C3-4093-D9D6-DBB9D1AC4B65}"/>
                </a:ext>
              </a:extLst>
            </p:cNvPr>
            <p:cNvSpPr/>
            <p:nvPr/>
          </p:nvSpPr>
          <p:spPr>
            <a:xfrm>
              <a:off x="4688912" y="3887457"/>
              <a:ext cx="3639336" cy="2277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矢印コネクタ 202">
              <a:extLst>
                <a:ext uri="{FF2B5EF4-FFF2-40B4-BE49-F238E27FC236}">
                  <a16:creationId xmlns:a16="http://schemas.microsoft.com/office/drawing/2014/main" id="{E254FC54-4A65-D46C-264B-C170581D30EB}"/>
                </a:ext>
              </a:extLst>
            </p:cNvPr>
            <p:cNvCxnSpPr>
              <a:cxnSpLocks/>
            </p:cNvCxnSpPr>
            <p:nvPr/>
          </p:nvCxnSpPr>
          <p:spPr>
            <a:xfrm flipV="1">
              <a:off x="7536160" y="3362824"/>
              <a:ext cx="131597" cy="524633"/>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 name="テキスト ボックス 12">
            <a:extLst>
              <a:ext uri="{FF2B5EF4-FFF2-40B4-BE49-F238E27FC236}">
                <a16:creationId xmlns:a16="http://schemas.microsoft.com/office/drawing/2014/main" id="{D9C9B512-D2B9-F6C4-6D9C-DDB93A101B11}"/>
              </a:ext>
            </a:extLst>
          </p:cNvPr>
          <p:cNvSpPr txBox="1"/>
          <p:nvPr/>
        </p:nvSpPr>
        <p:spPr>
          <a:xfrm>
            <a:off x="25531" y="6005746"/>
            <a:ext cx="11726741" cy="501519"/>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000000"/>
                </a:solidFill>
                <a:effectLst/>
                <a:uLnTx/>
                <a:uFillTx/>
                <a:latin typeface="+mn-ea"/>
              </a:rPr>
              <a:t>【</a:t>
            </a:r>
            <a:r>
              <a:rPr lang="ja-JP" altLang="en-US" sz="2400" b="1" kern="0" dirty="0">
                <a:solidFill>
                  <a:srgbClr val="000000"/>
                </a:solidFill>
                <a:latin typeface="+mn-ea"/>
              </a:rPr>
              <a:t>重要</a:t>
            </a:r>
            <a:r>
              <a:rPr kumimoji="1" lang="ja-JP" altLang="en-US" sz="2400" b="1" i="0" u="none" strike="noStrike" kern="0" cap="none" spc="0" normalizeH="0" baseline="0" noProof="0" dirty="0">
                <a:ln>
                  <a:noFill/>
                </a:ln>
                <a:solidFill>
                  <a:srgbClr val="000000"/>
                </a:solidFill>
                <a:effectLst/>
                <a:uLnTx/>
                <a:uFillTx/>
                <a:latin typeface="+mn-ea"/>
              </a:rPr>
              <a:t>要因</a:t>
            </a:r>
            <a:r>
              <a:rPr kumimoji="1" lang="en-US" altLang="ja-JP" sz="2400" b="1" i="0" u="none" strike="noStrike" kern="0" cap="none" spc="0" normalizeH="0" baseline="0" noProof="0" dirty="0">
                <a:ln>
                  <a:noFill/>
                </a:ln>
                <a:solidFill>
                  <a:srgbClr val="000000"/>
                </a:solidFill>
                <a:effectLst/>
                <a:uLnTx/>
                <a:uFillTx/>
                <a:latin typeface="+mn-ea"/>
              </a:rPr>
              <a:t>】</a:t>
            </a:r>
            <a:r>
              <a:rPr kumimoji="1" lang="ja-JP" altLang="en-US" sz="2400" b="1" i="0" u="none" strike="noStrike" kern="0" cap="none" spc="0" normalizeH="0" baseline="0" noProof="0" dirty="0">
                <a:ln>
                  <a:noFill/>
                </a:ln>
                <a:solidFill>
                  <a:srgbClr val="FF0000"/>
                </a:solidFill>
                <a:effectLst/>
                <a:uLnTx/>
                <a:uFillTx/>
                <a:latin typeface="+mn-ea"/>
              </a:rPr>
              <a:t>傾きの調整が手感であり、力加減がわからず動き過ぎてしまう</a:t>
            </a:r>
            <a:endParaRPr kumimoji="1" lang="en-US" altLang="ja-JP" sz="2400" b="1" i="0" u="none" strike="noStrike" kern="0" cap="none" spc="0" normalizeH="0" baseline="0" noProof="0" dirty="0">
              <a:ln>
                <a:noFill/>
              </a:ln>
              <a:solidFill>
                <a:srgbClr val="FF0000"/>
              </a:solidFill>
              <a:effectLst/>
              <a:uLnTx/>
              <a:uFillTx/>
              <a:latin typeface="+mn-ea"/>
            </a:endParaRPr>
          </a:p>
        </p:txBody>
      </p:sp>
    </p:spTree>
    <p:custDataLst>
      <p:tags r:id="rId1"/>
    </p:custDataLst>
    <p:extLst>
      <p:ext uri="{BB962C8B-B14F-4D97-AF65-F5344CB8AC3E}">
        <p14:creationId xmlns:p14="http://schemas.microsoft.com/office/powerpoint/2010/main" val="447040898"/>
      </p:ext>
    </p:extLst>
  </p:cSld>
  <p:clrMapOvr>
    <a:masterClrMapping/>
  </p:clrMapOvr>
  <mc:AlternateContent xmlns:mc="http://schemas.openxmlformats.org/markup-compatibility/2006" xmlns:p14="http://schemas.microsoft.com/office/powerpoint/2010/main">
    <mc:Choice Requires="p14">
      <p:transition spd="slow" p14:dur="2000" advTm="4740"/>
    </mc:Choice>
    <mc:Fallback xmlns="">
      <p:transition spd="slow" advTm="4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ppt_x"/>
                                          </p:val>
                                        </p:tav>
                                        <p:tav tm="100000">
                                          <p:val>
                                            <p:strVal val="#ppt_x"/>
                                          </p:val>
                                        </p:tav>
                                      </p:tavLst>
                                    </p:anim>
                                    <p:anim calcmode="lin" valueType="num">
                                      <p:cBhvr additive="base">
                                        <p:cTn id="8" dur="500" fill="hold"/>
                                        <p:tgtEl>
                                          <p:spTgt spid="2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32" presetClass="emph" presetSubtype="0" repeatCount="3000" fill="hold" nodeType="withEffect">
                                  <p:stCondLst>
                                    <p:cond delay="0"/>
                                  </p:stCondLst>
                                  <p:childTnLst>
                                    <p:animRot by="120000">
                                      <p:cBhvr>
                                        <p:cTn id="18" dur="300" fill="hold">
                                          <p:stCondLst>
                                            <p:cond delay="0"/>
                                          </p:stCondLst>
                                        </p:cTn>
                                        <p:tgtEl>
                                          <p:spTgt spid="11"/>
                                        </p:tgtEl>
                                        <p:attrNameLst>
                                          <p:attrName>r</p:attrName>
                                        </p:attrNameLst>
                                      </p:cBhvr>
                                    </p:animRot>
                                    <p:animRot by="-240000">
                                      <p:cBhvr>
                                        <p:cTn id="19" dur="600" fill="hold">
                                          <p:stCondLst>
                                            <p:cond delay="600"/>
                                          </p:stCondLst>
                                        </p:cTn>
                                        <p:tgtEl>
                                          <p:spTgt spid="11"/>
                                        </p:tgtEl>
                                        <p:attrNameLst>
                                          <p:attrName>r</p:attrName>
                                        </p:attrNameLst>
                                      </p:cBhvr>
                                    </p:animRot>
                                    <p:animRot by="240000">
                                      <p:cBhvr>
                                        <p:cTn id="20" dur="600" fill="hold">
                                          <p:stCondLst>
                                            <p:cond delay="1200"/>
                                          </p:stCondLst>
                                        </p:cTn>
                                        <p:tgtEl>
                                          <p:spTgt spid="11"/>
                                        </p:tgtEl>
                                        <p:attrNameLst>
                                          <p:attrName>r</p:attrName>
                                        </p:attrNameLst>
                                      </p:cBhvr>
                                    </p:animRot>
                                    <p:animRot by="-240000">
                                      <p:cBhvr>
                                        <p:cTn id="21" dur="600" fill="hold">
                                          <p:stCondLst>
                                            <p:cond delay="1800"/>
                                          </p:stCondLst>
                                        </p:cTn>
                                        <p:tgtEl>
                                          <p:spTgt spid="11"/>
                                        </p:tgtEl>
                                        <p:attrNameLst>
                                          <p:attrName>r</p:attrName>
                                        </p:attrNameLst>
                                      </p:cBhvr>
                                    </p:animRot>
                                    <p:animRot by="120000">
                                      <p:cBhvr>
                                        <p:cTn id="22"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22</a:t>
            </a:r>
            <a:r>
              <a:rPr kumimoji="1" lang="ja-JP" altLang="en-US" sz="2400" u="sng" dirty="0"/>
              <a:t>．検証①</a:t>
            </a:r>
          </a:p>
        </p:txBody>
      </p:sp>
      <p:sp>
        <p:nvSpPr>
          <p:cNvPr id="2" name="テキスト ボックス 12">
            <a:extLst>
              <a:ext uri="{FF2B5EF4-FFF2-40B4-BE49-F238E27FC236}">
                <a16:creationId xmlns:a16="http://schemas.microsoft.com/office/drawing/2014/main" id="{7E783BB0-D853-986E-C6F5-F328276D6577}"/>
              </a:ext>
            </a:extLst>
          </p:cNvPr>
          <p:cNvSpPr txBox="1"/>
          <p:nvPr/>
        </p:nvSpPr>
        <p:spPr>
          <a:xfrm>
            <a:off x="2727917" y="77877"/>
            <a:ext cx="9433048" cy="1077748"/>
          </a:xfrm>
          <a:prstGeom prst="rect">
            <a:avLst/>
          </a:prstGeom>
          <a:no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FF0000"/>
                </a:solidFill>
                <a:effectLst/>
                <a:uLnTx/>
                <a:uFillTx/>
                <a:latin typeface="+mn-ea"/>
                <a:cs typeface="+mn-cs"/>
              </a:rPr>
              <a:t>【</a:t>
            </a:r>
            <a:r>
              <a:rPr lang="ja-JP" altLang="en-US" sz="2400" b="1" kern="0" dirty="0">
                <a:solidFill>
                  <a:srgbClr val="FF0000"/>
                </a:solidFill>
                <a:latin typeface="+mn-ea"/>
              </a:rPr>
              <a:t>重要要因</a:t>
            </a:r>
            <a:r>
              <a:rPr kumimoji="1" lang="en-US" altLang="ja-JP" sz="2400" b="1" i="0" u="none" strike="noStrike" kern="0" cap="none" spc="0" normalizeH="0" baseline="0" noProof="0" dirty="0">
                <a:ln>
                  <a:noFill/>
                </a:ln>
                <a:solidFill>
                  <a:srgbClr val="FF0000"/>
                </a:solidFill>
                <a:effectLst/>
                <a:uLnTx/>
                <a:uFillTx/>
                <a:latin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effectLst/>
                <a:uLnTx/>
                <a:uFillTx/>
                <a:latin typeface="+mn-ea"/>
                <a:cs typeface="+mn-cs"/>
              </a:rPr>
              <a:t>「傾きの調整が手感であり、力加減がわからず動き過ぎてしまう」</a:t>
            </a:r>
            <a:endParaRPr kumimoji="1" lang="en-US" altLang="ja-JP" sz="2400" b="1" i="0" u="none" strike="noStrike" kern="0" cap="none" spc="0" normalizeH="0" baseline="0" noProof="0" dirty="0">
              <a:ln>
                <a:noFill/>
              </a:ln>
              <a:effectLst/>
              <a:uLnTx/>
              <a:uFillTx/>
              <a:latin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 name="テキスト ボックス 7">
            <a:extLst>
              <a:ext uri="{FF2B5EF4-FFF2-40B4-BE49-F238E27FC236}">
                <a16:creationId xmlns:a16="http://schemas.microsoft.com/office/drawing/2014/main" id="{03179678-BC67-7741-BF2D-060A3ACF7720}"/>
              </a:ext>
            </a:extLst>
          </p:cNvPr>
          <p:cNvSpPr txBox="1"/>
          <p:nvPr/>
        </p:nvSpPr>
        <p:spPr>
          <a:xfrm>
            <a:off x="8119" y="4797152"/>
            <a:ext cx="4491486" cy="66732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⑤</a:t>
            </a:r>
            <a:r>
              <a:rPr lang="ja-JP" altLang="en-US" sz="2400" b="1" dirty="0">
                <a:latin typeface="+mn-ea"/>
              </a:rPr>
              <a:t>公差</a:t>
            </a:r>
            <a:r>
              <a:rPr kumimoji="1" lang="en-US" altLang="ja-JP" sz="2400" b="1" dirty="0">
                <a:latin typeface="+mn-ea"/>
              </a:rPr>
              <a:t>±0.05</a:t>
            </a:r>
            <a:r>
              <a:rPr kumimoji="1" lang="ja-JP" altLang="en-US" sz="2400" b="1" dirty="0">
                <a:latin typeface="+mn-ea"/>
              </a:rPr>
              <a:t>に入るまで</a:t>
            </a:r>
            <a:endParaRPr kumimoji="1" lang="en-US" altLang="ja-JP" sz="2400" b="1" dirty="0">
              <a:latin typeface="+mn-ea"/>
            </a:endParaRPr>
          </a:p>
          <a:p>
            <a:r>
              <a:rPr lang="ja-JP" altLang="en-US" sz="2400" b="1" dirty="0">
                <a:latin typeface="+mn-ea"/>
              </a:rPr>
              <a:t>　</a:t>
            </a:r>
            <a:r>
              <a:rPr kumimoji="1" lang="ja-JP" altLang="en-US" sz="2400" b="1" dirty="0">
                <a:latin typeface="+mn-ea"/>
              </a:rPr>
              <a:t>③と④を繰り返す</a:t>
            </a:r>
            <a:endParaRPr kumimoji="1" lang="en-US" altLang="ja-JP" sz="1800" b="1" dirty="0">
              <a:latin typeface="+mn-ea"/>
              <a:ea typeface="+mn-ea"/>
            </a:endParaRPr>
          </a:p>
        </p:txBody>
      </p:sp>
      <p:sp>
        <p:nvSpPr>
          <p:cNvPr id="5" name="テキスト ボックス 7">
            <a:extLst>
              <a:ext uri="{FF2B5EF4-FFF2-40B4-BE49-F238E27FC236}">
                <a16:creationId xmlns:a16="http://schemas.microsoft.com/office/drawing/2014/main" id="{23B78C66-1F02-4B26-5803-BF5335223792}"/>
              </a:ext>
            </a:extLst>
          </p:cNvPr>
          <p:cNvSpPr txBox="1"/>
          <p:nvPr/>
        </p:nvSpPr>
        <p:spPr>
          <a:xfrm>
            <a:off x="30198" y="836712"/>
            <a:ext cx="1872208" cy="57606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ea typeface="+mn-ea"/>
              </a:rPr>
              <a:t>☆</a:t>
            </a:r>
            <a:r>
              <a:rPr lang="ja-JP" altLang="en-US" sz="2400" b="1" dirty="0">
                <a:latin typeface="+mn-ea"/>
              </a:rPr>
              <a:t>検証</a:t>
            </a:r>
            <a:r>
              <a:rPr kumimoji="1" lang="ja-JP" altLang="en-US" sz="2400" b="1" dirty="0">
                <a:latin typeface="+mn-ea"/>
                <a:ea typeface="+mn-ea"/>
              </a:rPr>
              <a:t>手順☆</a:t>
            </a:r>
            <a:endParaRPr kumimoji="1" lang="en-US" altLang="ja-JP" sz="2400" b="1" dirty="0">
              <a:latin typeface="+mn-ea"/>
              <a:ea typeface="+mn-ea"/>
            </a:endParaRPr>
          </a:p>
          <a:p>
            <a:endParaRPr kumimoji="1" lang="en-US" altLang="ja-JP" sz="2000" dirty="0">
              <a:latin typeface="+mn-ea"/>
              <a:ea typeface="+mn-ea"/>
            </a:endParaRPr>
          </a:p>
        </p:txBody>
      </p:sp>
      <p:sp>
        <p:nvSpPr>
          <p:cNvPr id="6" name="テキスト ボックス 7">
            <a:extLst>
              <a:ext uri="{FF2B5EF4-FFF2-40B4-BE49-F238E27FC236}">
                <a16:creationId xmlns:a16="http://schemas.microsoft.com/office/drawing/2014/main" id="{FE59D68F-1F16-B98D-1C85-794D2FE14672}"/>
              </a:ext>
            </a:extLst>
          </p:cNvPr>
          <p:cNvSpPr txBox="1"/>
          <p:nvPr/>
        </p:nvSpPr>
        <p:spPr>
          <a:xfrm>
            <a:off x="-21651" y="1349551"/>
            <a:ext cx="5119027" cy="72152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①</a:t>
            </a:r>
            <a:r>
              <a:rPr lang="ja-JP" altLang="en-US" sz="2400" b="1" dirty="0">
                <a:latin typeface="+mn-ea"/>
              </a:rPr>
              <a:t>固定治具に部品</a:t>
            </a:r>
            <a:r>
              <a:rPr kumimoji="1" lang="ja-JP" altLang="en-US" sz="2400" b="1" dirty="0">
                <a:latin typeface="+mn-ea"/>
              </a:rPr>
              <a:t>をクランプして</a:t>
            </a:r>
            <a:endParaRPr kumimoji="1" lang="en-US" altLang="ja-JP" sz="2400" b="1" dirty="0">
              <a:latin typeface="+mn-ea"/>
            </a:endParaRPr>
          </a:p>
          <a:p>
            <a:r>
              <a:rPr kumimoji="1" lang="ja-JP" altLang="en-US" sz="2400" b="1" dirty="0">
                <a:latin typeface="+mn-ea"/>
              </a:rPr>
              <a:t>　目視と手で動かし平行に合わせる</a:t>
            </a:r>
            <a:endParaRPr kumimoji="1" lang="en-US" altLang="ja-JP" sz="2400" b="1" dirty="0">
              <a:latin typeface="+mn-ea"/>
            </a:endParaRPr>
          </a:p>
        </p:txBody>
      </p:sp>
      <p:sp>
        <p:nvSpPr>
          <p:cNvPr id="7" name="テキスト ボックス 7">
            <a:extLst>
              <a:ext uri="{FF2B5EF4-FFF2-40B4-BE49-F238E27FC236}">
                <a16:creationId xmlns:a16="http://schemas.microsoft.com/office/drawing/2014/main" id="{E783CF45-2583-2817-DCBB-6EA94460F481}"/>
              </a:ext>
            </a:extLst>
          </p:cNvPr>
          <p:cNvSpPr txBox="1"/>
          <p:nvPr/>
        </p:nvSpPr>
        <p:spPr>
          <a:xfrm>
            <a:off x="-12879" y="2873249"/>
            <a:ext cx="4419694" cy="50325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③部品右上の孔との距離を測定</a:t>
            </a:r>
            <a:endParaRPr kumimoji="1" lang="en-US" altLang="ja-JP" sz="2400" b="1" dirty="0">
              <a:latin typeface="+mn-ea"/>
            </a:endParaRPr>
          </a:p>
        </p:txBody>
      </p:sp>
      <p:sp>
        <p:nvSpPr>
          <p:cNvPr id="8" name="テキスト ボックス 7">
            <a:extLst>
              <a:ext uri="{FF2B5EF4-FFF2-40B4-BE49-F238E27FC236}">
                <a16:creationId xmlns:a16="http://schemas.microsoft.com/office/drawing/2014/main" id="{AF1E1574-E415-1399-E075-D4DBFC479472}"/>
              </a:ext>
            </a:extLst>
          </p:cNvPr>
          <p:cNvSpPr txBox="1"/>
          <p:nvPr/>
        </p:nvSpPr>
        <p:spPr>
          <a:xfrm>
            <a:off x="3704" y="3450223"/>
            <a:ext cx="5181870" cy="113608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④手感で二つの</a:t>
            </a:r>
            <a:r>
              <a:rPr lang="ja-JP" altLang="en-US" sz="2400" b="1" dirty="0">
                <a:latin typeface="+mn-ea"/>
              </a:rPr>
              <a:t>孔</a:t>
            </a:r>
            <a:r>
              <a:rPr kumimoji="1" lang="ja-JP" altLang="en-US" sz="2400" b="1" dirty="0">
                <a:latin typeface="+mn-ea"/>
              </a:rPr>
              <a:t>の距離を</a:t>
            </a:r>
            <a:endParaRPr kumimoji="1" lang="en-US" altLang="ja-JP" sz="2400" b="1" dirty="0">
              <a:latin typeface="+mn-ea"/>
            </a:endParaRPr>
          </a:p>
          <a:p>
            <a:r>
              <a:rPr kumimoji="1" lang="ja-JP" altLang="en-US" sz="2400" b="1" dirty="0">
                <a:latin typeface="+mn-ea"/>
              </a:rPr>
              <a:t>　</a:t>
            </a:r>
            <a:r>
              <a:rPr kumimoji="1" lang="en-US" altLang="ja-JP" sz="2400" b="1" dirty="0">
                <a:latin typeface="+mn-ea"/>
              </a:rPr>
              <a:t>111.5±0.05mm</a:t>
            </a:r>
            <a:r>
              <a:rPr kumimoji="1" lang="ja-JP" altLang="en-US" sz="2400" b="1" dirty="0">
                <a:latin typeface="+mn-ea"/>
              </a:rPr>
              <a:t>以内に</a:t>
            </a:r>
            <a:endParaRPr kumimoji="1" lang="en-US" altLang="ja-JP" sz="2400" b="1" dirty="0">
              <a:latin typeface="+mn-ea"/>
            </a:endParaRPr>
          </a:p>
          <a:p>
            <a:r>
              <a:rPr kumimoji="1" lang="ja-JP" altLang="en-US" sz="2400" b="1" dirty="0">
                <a:latin typeface="+mn-ea"/>
              </a:rPr>
              <a:t>　入るように、左右に傾け調整する</a:t>
            </a:r>
            <a:endParaRPr kumimoji="1" lang="en-US" altLang="ja-JP" sz="1800" b="1" dirty="0">
              <a:latin typeface="+mn-ea"/>
            </a:endParaRPr>
          </a:p>
        </p:txBody>
      </p:sp>
      <p:pic>
        <p:nvPicPr>
          <p:cNvPr id="9" name="図 8">
            <a:extLst>
              <a:ext uri="{FF2B5EF4-FFF2-40B4-BE49-F238E27FC236}">
                <a16:creationId xmlns:a16="http://schemas.microsoft.com/office/drawing/2014/main" id="{A020F477-DCA5-8B90-DAEC-FD4E42798A8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9286" t="12787" r="6422"/>
          <a:stretch/>
        </p:blipFill>
        <p:spPr>
          <a:xfrm rot="5400000">
            <a:off x="4621410" y="2075722"/>
            <a:ext cx="5177964" cy="3456384"/>
          </a:xfrm>
          <a:prstGeom prst="rect">
            <a:avLst/>
          </a:prstGeom>
          <a:ln w="19050">
            <a:solidFill>
              <a:schemeClr val="tx1"/>
            </a:solidFill>
          </a:ln>
        </p:spPr>
      </p:pic>
      <p:sp>
        <p:nvSpPr>
          <p:cNvPr id="10" name="テキスト ボックス 7">
            <a:extLst>
              <a:ext uri="{FF2B5EF4-FFF2-40B4-BE49-F238E27FC236}">
                <a16:creationId xmlns:a16="http://schemas.microsoft.com/office/drawing/2014/main" id="{B1592604-367C-237B-E397-3E31662ED7A8}"/>
              </a:ext>
            </a:extLst>
          </p:cNvPr>
          <p:cNvSpPr txBox="1"/>
          <p:nvPr/>
        </p:nvSpPr>
        <p:spPr>
          <a:xfrm>
            <a:off x="0" y="2264226"/>
            <a:ext cx="4290926" cy="41145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②部品左下の孔で原点を設定</a:t>
            </a:r>
            <a:endParaRPr kumimoji="1" lang="en-US" altLang="ja-JP" sz="2400" b="1" dirty="0">
              <a:latin typeface="+mn-ea"/>
            </a:endParaRPr>
          </a:p>
        </p:txBody>
      </p:sp>
      <p:grpSp>
        <p:nvGrpSpPr>
          <p:cNvPr id="11" name="グループ化 10">
            <a:extLst>
              <a:ext uri="{FF2B5EF4-FFF2-40B4-BE49-F238E27FC236}">
                <a16:creationId xmlns:a16="http://schemas.microsoft.com/office/drawing/2014/main" id="{38EE3211-E44C-7632-97BE-9D61CA544586}"/>
              </a:ext>
            </a:extLst>
          </p:cNvPr>
          <p:cNvGrpSpPr/>
          <p:nvPr/>
        </p:nvGrpSpPr>
        <p:grpSpPr>
          <a:xfrm>
            <a:off x="6534696" y="4723706"/>
            <a:ext cx="1874508" cy="677848"/>
            <a:chOff x="5813418" y="2336334"/>
            <a:chExt cx="1456850" cy="1070789"/>
          </a:xfrm>
        </p:grpSpPr>
        <p:sp>
          <p:nvSpPr>
            <p:cNvPr id="12" name="正方形/長方形 11">
              <a:extLst>
                <a:ext uri="{FF2B5EF4-FFF2-40B4-BE49-F238E27FC236}">
                  <a16:creationId xmlns:a16="http://schemas.microsoft.com/office/drawing/2014/main" id="{2B747C85-2DD5-E5B4-BD4A-92B133FD5177}"/>
                </a:ext>
              </a:extLst>
            </p:cNvPr>
            <p:cNvSpPr/>
            <p:nvPr/>
          </p:nvSpPr>
          <p:spPr>
            <a:xfrm>
              <a:off x="6119834" y="2336334"/>
              <a:ext cx="218729" cy="356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テキスト ボックス 18">
              <a:extLst>
                <a:ext uri="{FF2B5EF4-FFF2-40B4-BE49-F238E27FC236}">
                  <a16:creationId xmlns:a16="http://schemas.microsoft.com/office/drawing/2014/main" id="{F78439D2-BCBF-D70E-8DC2-DD3305BDA229}"/>
                </a:ext>
              </a:extLst>
            </p:cNvPr>
            <p:cNvSpPr txBox="1"/>
            <p:nvPr/>
          </p:nvSpPr>
          <p:spPr>
            <a:xfrm>
              <a:off x="5813418" y="2760792"/>
              <a:ext cx="1456850" cy="646331"/>
            </a:xfrm>
            <a:prstGeom prst="rect">
              <a:avLst/>
            </a:prstGeom>
            <a:solidFill>
              <a:srgbClr val="FFFF0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b="1" dirty="0"/>
                <a:t>②原点測定位置</a:t>
              </a:r>
            </a:p>
          </p:txBody>
        </p:sp>
      </p:grpSp>
      <p:grpSp>
        <p:nvGrpSpPr>
          <p:cNvPr id="14" name="グループ化 13">
            <a:extLst>
              <a:ext uri="{FF2B5EF4-FFF2-40B4-BE49-F238E27FC236}">
                <a16:creationId xmlns:a16="http://schemas.microsoft.com/office/drawing/2014/main" id="{09B646DF-8301-135A-B112-A6CDAEA27E6A}"/>
              </a:ext>
            </a:extLst>
          </p:cNvPr>
          <p:cNvGrpSpPr/>
          <p:nvPr/>
        </p:nvGrpSpPr>
        <p:grpSpPr>
          <a:xfrm>
            <a:off x="6304792" y="1397185"/>
            <a:ext cx="2232974" cy="357879"/>
            <a:chOff x="1478593" y="4380066"/>
            <a:chExt cx="2232974" cy="357879"/>
          </a:xfrm>
        </p:grpSpPr>
        <p:sp>
          <p:nvSpPr>
            <p:cNvPr id="15" name="正方形/長方形 14">
              <a:extLst>
                <a:ext uri="{FF2B5EF4-FFF2-40B4-BE49-F238E27FC236}">
                  <a16:creationId xmlns:a16="http://schemas.microsoft.com/office/drawing/2014/main" id="{559A0339-C42C-B60D-04B9-CF3F37CCCF80}"/>
                </a:ext>
              </a:extLst>
            </p:cNvPr>
            <p:cNvSpPr/>
            <p:nvPr/>
          </p:nvSpPr>
          <p:spPr>
            <a:xfrm>
              <a:off x="3494780" y="4424949"/>
              <a:ext cx="216787" cy="154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テキスト ボックス 13">
              <a:extLst>
                <a:ext uri="{FF2B5EF4-FFF2-40B4-BE49-F238E27FC236}">
                  <a16:creationId xmlns:a16="http://schemas.microsoft.com/office/drawing/2014/main" id="{C0EB3215-59FA-B5CF-ACC8-9994CA77B607}"/>
                </a:ext>
              </a:extLst>
            </p:cNvPr>
            <p:cNvSpPr txBox="1"/>
            <p:nvPr/>
          </p:nvSpPr>
          <p:spPr>
            <a:xfrm>
              <a:off x="1478593" y="4380066"/>
              <a:ext cx="1931418" cy="357879"/>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③距離測定位置</a:t>
              </a:r>
            </a:p>
          </p:txBody>
        </p:sp>
      </p:grpSp>
      <p:sp>
        <p:nvSpPr>
          <p:cNvPr id="17" name="正方形/長方形 16">
            <a:extLst>
              <a:ext uri="{FF2B5EF4-FFF2-40B4-BE49-F238E27FC236}">
                <a16:creationId xmlns:a16="http://schemas.microsoft.com/office/drawing/2014/main" id="{CAC6D6B2-26E0-09AC-3A3F-E51A8F002FB5}"/>
              </a:ext>
            </a:extLst>
          </p:cNvPr>
          <p:cNvSpPr/>
          <p:nvPr/>
        </p:nvSpPr>
        <p:spPr>
          <a:xfrm>
            <a:off x="13634" y="2771903"/>
            <a:ext cx="5171940" cy="1814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0FA03984-92DC-9C96-ED43-59328B524257}"/>
              </a:ext>
            </a:extLst>
          </p:cNvPr>
          <p:cNvGrpSpPr/>
          <p:nvPr/>
        </p:nvGrpSpPr>
        <p:grpSpPr>
          <a:xfrm>
            <a:off x="6321512" y="885501"/>
            <a:ext cx="5449264" cy="5288436"/>
            <a:chOff x="5552049" y="1296272"/>
            <a:chExt cx="5449264" cy="5288436"/>
          </a:xfrm>
        </p:grpSpPr>
        <p:grpSp>
          <p:nvGrpSpPr>
            <p:cNvPr id="19" name="グループ化 18">
              <a:extLst>
                <a:ext uri="{FF2B5EF4-FFF2-40B4-BE49-F238E27FC236}">
                  <a16:creationId xmlns:a16="http://schemas.microsoft.com/office/drawing/2014/main" id="{328476D4-2B58-88DE-99D4-CBE02D761C48}"/>
                </a:ext>
              </a:extLst>
            </p:cNvPr>
            <p:cNvGrpSpPr/>
            <p:nvPr/>
          </p:nvGrpSpPr>
          <p:grpSpPr>
            <a:xfrm>
              <a:off x="5552049" y="1296272"/>
              <a:ext cx="2232248" cy="4510639"/>
              <a:chOff x="4943872" y="1297605"/>
              <a:chExt cx="2232248" cy="4510639"/>
            </a:xfrm>
          </p:grpSpPr>
          <p:cxnSp>
            <p:nvCxnSpPr>
              <p:cNvPr id="21" name="直線コネクタ 20">
                <a:extLst>
                  <a:ext uri="{FF2B5EF4-FFF2-40B4-BE49-F238E27FC236}">
                    <a16:creationId xmlns:a16="http://schemas.microsoft.com/office/drawing/2014/main" id="{76CAF941-8BAB-2B36-0ABF-F1719CBEEC58}"/>
                  </a:ext>
                </a:extLst>
              </p:cNvPr>
              <p:cNvCxnSpPr/>
              <p:nvPr/>
            </p:nvCxnSpPr>
            <p:spPr>
              <a:xfrm>
                <a:off x="4943872" y="1351081"/>
                <a:ext cx="0" cy="44571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4B94A0ED-F080-79EA-326D-35EA6E4427F0}"/>
                  </a:ext>
                </a:extLst>
              </p:cNvPr>
              <p:cNvCxnSpPr/>
              <p:nvPr/>
            </p:nvCxnSpPr>
            <p:spPr>
              <a:xfrm>
                <a:off x="7176120" y="1297605"/>
                <a:ext cx="0" cy="44571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18CCE7C3-E184-3516-15E2-E5BB54D12A02}"/>
                  </a:ext>
                </a:extLst>
              </p:cNvPr>
              <p:cNvSpPr/>
              <p:nvPr/>
            </p:nvSpPr>
            <p:spPr>
              <a:xfrm>
                <a:off x="5288910" y="2737276"/>
                <a:ext cx="1569660" cy="923330"/>
              </a:xfrm>
              <a:prstGeom prst="rect">
                <a:avLst/>
              </a:prstGeom>
              <a:noFill/>
              <a:ln>
                <a:noFill/>
              </a:ln>
            </p:spPr>
            <p:txBody>
              <a:bodyPr wrap="none" lIns="91440" tIns="45720" rIns="91440" bIns="45720">
                <a:spAutoFit/>
              </a:bodyPr>
              <a:lstStyle/>
              <a:p>
                <a:pPr algn="ctr"/>
                <a:r>
                  <a:rPr kumimoji="1" lang="ja-JP" altLang="en-US"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平行</a:t>
                </a:r>
                <a:endParaRPr lang="ja-JP" altLang="en-US"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cxnSp>
            <p:nvCxnSpPr>
              <p:cNvPr id="25" name="直線矢印コネクタ 24">
                <a:extLst>
                  <a:ext uri="{FF2B5EF4-FFF2-40B4-BE49-F238E27FC236}">
                    <a16:creationId xmlns:a16="http://schemas.microsoft.com/office/drawing/2014/main" id="{C25080AF-5CB6-808D-4F34-15EB135C8E4C}"/>
                  </a:ext>
                </a:extLst>
              </p:cNvPr>
              <p:cNvCxnSpPr/>
              <p:nvPr/>
            </p:nvCxnSpPr>
            <p:spPr>
              <a:xfrm>
                <a:off x="4943872" y="2196982"/>
                <a:ext cx="2232248"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18430778-B695-A3AD-16B2-2A21516991AE}"/>
                  </a:ext>
                </a:extLst>
              </p:cNvPr>
              <p:cNvCxnSpPr/>
              <p:nvPr/>
            </p:nvCxnSpPr>
            <p:spPr>
              <a:xfrm>
                <a:off x="4943872" y="4998415"/>
                <a:ext cx="2232248"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pic>
          <p:nvPicPr>
            <p:cNvPr id="20" name="図 19">
              <a:extLst>
                <a:ext uri="{FF2B5EF4-FFF2-40B4-BE49-F238E27FC236}">
                  <a16:creationId xmlns:a16="http://schemas.microsoft.com/office/drawing/2014/main" id="{D136A167-2CCA-2DED-9D2F-42CA5B9301C8}"/>
                </a:ext>
              </a:extLst>
            </p:cNvPr>
            <p:cNvPicPr>
              <a:picLocks noChangeAspect="1"/>
            </p:cNvPicPr>
            <p:nvPr/>
          </p:nvPicPr>
          <p:blipFill>
            <a:blip r:embed="rId6"/>
            <a:srcRect l="6003" r="147"/>
            <a:stretch>
              <a:fillRect/>
            </a:stretch>
          </p:blipFill>
          <p:spPr>
            <a:xfrm>
              <a:off x="5646667" y="2765973"/>
              <a:ext cx="5354646" cy="3818735"/>
            </a:xfrm>
            <a:custGeom>
              <a:avLst/>
              <a:gdLst>
                <a:gd name="connsiteX0" fmla="*/ 2766646 w 6224954"/>
                <a:gd name="connsiteY0" fmla="*/ 0 h 4439406"/>
                <a:gd name="connsiteX1" fmla="*/ 4128573 w 6224954"/>
                <a:gd name="connsiteY1" fmla="*/ 0 h 4439406"/>
                <a:gd name="connsiteX2" fmla="*/ 5791200 w 6224954"/>
                <a:gd name="connsiteY2" fmla="*/ 25777 h 4439406"/>
                <a:gd name="connsiteX3" fmla="*/ 5838093 w 6224954"/>
                <a:gd name="connsiteY3" fmla="*/ 154731 h 4439406"/>
                <a:gd name="connsiteX4" fmla="*/ 5779477 w 6224954"/>
                <a:gd name="connsiteY4" fmla="*/ 318854 h 4439406"/>
                <a:gd name="connsiteX5" fmla="*/ 5779477 w 6224954"/>
                <a:gd name="connsiteY5" fmla="*/ 354024 h 4439406"/>
                <a:gd name="connsiteX6" fmla="*/ 5943600 w 6224954"/>
                <a:gd name="connsiteY6" fmla="*/ 389193 h 4439406"/>
                <a:gd name="connsiteX7" fmla="*/ 6107723 w 6224954"/>
                <a:gd name="connsiteY7" fmla="*/ 506424 h 4439406"/>
                <a:gd name="connsiteX8" fmla="*/ 6107723 w 6224954"/>
                <a:gd name="connsiteY8" fmla="*/ 647100 h 4439406"/>
                <a:gd name="connsiteX9" fmla="*/ 6224954 w 6224954"/>
                <a:gd name="connsiteY9" fmla="*/ 776054 h 4439406"/>
                <a:gd name="connsiteX10" fmla="*/ 6213231 w 6224954"/>
                <a:gd name="connsiteY10" fmla="*/ 4410208 h 4439406"/>
                <a:gd name="connsiteX11" fmla="*/ 5152366 w 6224954"/>
                <a:gd name="connsiteY11" fmla="*/ 4439406 h 4439406"/>
                <a:gd name="connsiteX12" fmla="*/ 4924967 w 6224954"/>
                <a:gd name="connsiteY12" fmla="*/ 4439406 h 4439406"/>
                <a:gd name="connsiteX13" fmla="*/ 4771293 w 6224954"/>
                <a:gd name="connsiteY13" fmla="*/ 4351593 h 4439406"/>
                <a:gd name="connsiteX14" fmla="*/ 4794739 w 6224954"/>
                <a:gd name="connsiteY14" fmla="*/ 4246085 h 4439406"/>
                <a:gd name="connsiteX15" fmla="*/ 4841631 w 6224954"/>
                <a:gd name="connsiteY15" fmla="*/ 4210916 h 4439406"/>
                <a:gd name="connsiteX16" fmla="*/ 4724400 w 6224954"/>
                <a:gd name="connsiteY16" fmla="*/ 4117131 h 4439406"/>
                <a:gd name="connsiteX17" fmla="*/ 4712677 w 6224954"/>
                <a:gd name="connsiteY17" fmla="*/ 4023347 h 4439406"/>
                <a:gd name="connsiteX18" fmla="*/ 4724400 w 6224954"/>
                <a:gd name="connsiteY18" fmla="*/ 3988177 h 4439406"/>
                <a:gd name="connsiteX19" fmla="*/ 4419600 w 6224954"/>
                <a:gd name="connsiteY19" fmla="*/ 3964731 h 4439406"/>
                <a:gd name="connsiteX20" fmla="*/ 4302370 w 6224954"/>
                <a:gd name="connsiteY20" fmla="*/ 3976454 h 4439406"/>
                <a:gd name="connsiteX21" fmla="*/ 4185139 w 6224954"/>
                <a:gd name="connsiteY21" fmla="*/ 3999900 h 4439406"/>
                <a:gd name="connsiteX22" fmla="*/ 4009293 w 6224954"/>
                <a:gd name="connsiteY22" fmla="*/ 4046793 h 4439406"/>
                <a:gd name="connsiteX23" fmla="*/ 3880339 w 6224954"/>
                <a:gd name="connsiteY23" fmla="*/ 4105408 h 4439406"/>
                <a:gd name="connsiteX24" fmla="*/ 3739662 w 6224954"/>
                <a:gd name="connsiteY24" fmla="*/ 4070239 h 4439406"/>
                <a:gd name="connsiteX25" fmla="*/ 3622431 w 6224954"/>
                <a:gd name="connsiteY25" fmla="*/ 4070239 h 4439406"/>
                <a:gd name="connsiteX26" fmla="*/ 3493477 w 6224954"/>
                <a:gd name="connsiteY26" fmla="*/ 4140577 h 4439406"/>
                <a:gd name="connsiteX27" fmla="*/ 3188677 w 6224954"/>
                <a:gd name="connsiteY27" fmla="*/ 4128854 h 4439406"/>
                <a:gd name="connsiteX28" fmla="*/ 2942493 w 6224954"/>
                <a:gd name="connsiteY28" fmla="*/ 4117131 h 4439406"/>
                <a:gd name="connsiteX29" fmla="*/ 2684585 w 6224954"/>
                <a:gd name="connsiteY29" fmla="*/ 4093685 h 4439406"/>
                <a:gd name="connsiteX30" fmla="*/ 2508739 w 6224954"/>
                <a:gd name="connsiteY30" fmla="*/ 4093685 h 4439406"/>
                <a:gd name="connsiteX31" fmla="*/ 2391508 w 6224954"/>
                <a:gd name="connsiteY31" fmla="*/ 4093685 h 4439406"/>
                <a:gd name="connsiteX32" fmla="*/ 2168770 w 6224954"/>
                <a:gd name="connsiteY32" fmla="*/ 4093685 h 4439406"/>
                <a:gd name="connsiteX33" fmla="*/ 1875693 w 6224954"/>
                <a:gd name="connsiteY33" fmla="*/ 4035070 h 4439406"/>
                <a:gd name="connsiteX34" fmla="*/ 1699846 w 6224954"/>
                <a:gd name="connsiteY34" fmla="*/ 4011624 h 4439406"/>
                <a:gd name="connsiteX35" fmla="*/ 1594339 w 6224954"/>
                <a:gd name="connsiteY35" fmla="*/ 3999900 h 4439406"/>
                <a:gd name="connsiteX36" fmla="*/ 1488831 w 6224954"/>
                <a:gd name="connsiteY36" fmla="*/ 3953008 h 4439406"/>
                <a:gd name="connsiteX37" fmla="*/ 1395046 w 6224954"/>
                <a:gd name="connsiteY37" fmla="*/ 3953008 h 4439406"/>
                <a:gd name="connsiteX38" fmla="*/ 1301262 w 6224954"/>
                <a:gd name="connsiteY38" fmla="*/ 3953008 h 4439406"/>
                <a:gd name="connsiteX39" fmla="*/ 1219200 w 6224954"/>
                <a:gd name="connsiteY39" fmla="*/ 3917839 h 4439406"/>
                <a:gd name="connsiteX40" fmla="*/ 1090246 w 6224954"/>
                <a:gd name="connsiteY40" fmla="*/ 3859224 h 4439406"/>
                <a:gd name="connsiteX41" fmla="*/ 949570 w 6224954"/>
                <a:gd name="connsiteY41" fmla="*/ 3765439 h 4439406"/>
                <a:gd name="connsiteX42" fmla="*/ 902677 w 6224954"/>
                <a:gd name="connsiteY42" fmla="*/ 3671654 h 4439406"/>
                <a:gd name="connsiteX43" fmla="*/ 808893 w 6224954"/>
                <a:gd name="connsiteY43" fmla="*/ 3601316 h 4439406"/>
                <a:gd name="connsiteX44" fmla="*/ 726831 w 6224954"/>
                <a:gd name="connsiteY44" fmla="*/ 3554424 h 4439406"/>
                <a:gd name="connsiteX45" fmla="*/ 726831 w 6224954"/>
                <a:gd name="connsiteY45" fmla="*/ 3472362 h 4439406"/>
                <a:gd name="connsiteX46" fmla="*/ 621323 w 6224954"/>
                <a:gd name="connsiteY46" fmla="*/ 3378577 h 4439406"/>
                <a:gd name="connsiteX47" fmla="*/ 586154 w 6224954"/>
                <a:gd name="connsiteY47" fmla="*/ 3308239 h 4439406"/>
                <a:gd name="connsiteX48" fmla="*/ 457200 w 6224954"/>
                <a:gd name="connsiteY48" fmla="*/ 3237900 h 4439406"/>
                <a:gd name="connsiteX49" fmla="*/ 433754 w 6224954"/>
                <a:gd name="connsiteY49" fmla="*/ 3132393 h 4439406"/>
                <a:gd name="connsiteX50" fmla="*/ 410308 w 6224954"/>
                <a:gd name="connsiteY50" fmla="*/ 3050331 h 4439406"/>
                <a:gd name="connsiteX51" fmla="*/ 351693 w 6224954"/>
                <a:gd name="connsiteY51" fmla="*/ 3003439 h 4439406"/>
                <a:gd name="connsiteX52" fmla="*/ 339970 w 6224954"/>
                <a:gd name="connsiteY52" fmla="*/ 2979993 h 4439406"/>
                <a:gd name="connsiteX53" fmla="*/ 339970 w 6224954"/>
                <a:gd name="connsiteY53" fmla="*/ 2874485 h 4439406"/>
                <a:gd name="connsiteX54" fmla="*/ 316523 w 6224954"/>
                <a:gd name="connsiteY54" fmla="*/ 2757254 h 4439406"/>
                <a:gd name="connsiteX55" fmla="*/ 269631 w 6224954"/>
                <a:gd name="connsiteY55" fmla="*/ 2628300 h 4439406"/>
                <a:gd name="connsiteX56" fmla="*/ 281354 w 6224954"/>
                <a:gd name="connsiteY56" fmla="*/ 2557962 h 4439406"/>
                <a:gd name="connsiteX57" fmla="*/ 281354 w 6224954"/>
                <a:gd name="connsiteY57" fmla="*/ 2475900 h 4439406"/>
                <a:gd name="connsiteX58" fmla="*/ 281354 w 6224954"/>
                <a:gd name="connsiteY58" fmla="*/ 2405562 h 4439406"/>
                <a:gd name="connsiteX59" fmla="*/ 222739 w 6224954"/>
                <a:gd name="connsiteY59" fmla="*/ 2370393 h 4439406"/>
                <a:gd name="connsiteX60" fmla="*/ 199293 w 6224954"/>
                <a:gd name="connsiteY60" fmla="*/ 2300054 h 4439406"/>
                <a:gd name="connsiteX61" fmla="*/ 199293 w 6224954"/>
                <a:gd name="connsiteY61" fmla="*/ 2264885 h 4439406"/>
                <a:gd name="connsiteX62" fmla="*/ 152400 w 6224954"/>
                <a:gd name="connsiteY62" fmla="*/ 2194547 h 4439406"/>
                <a:gd name="connsiteX63" fmla="*/ 82062 w 6224954"/>
                <a:gd name="connsiteY63" fmla="*/ 2147654 h 4439406"/>
                <a:gd name="connsiteX64" fmla="*/ 35170 w 6224954"/>
                <a:gd name="connsiteY64" fmla="*/ 2042147 h 4439406"/>
                <a:gd name="connsiteX65" fmla="*/ 0 w 6224954"/>
                <a:gd name="connsiteY65" fmla="*/ 2018700 h 4439406"/>
                <a:gd name="connsiteX66" fmla="*/ 11723 w 6224954"/>
                <a:gd name="connsiteY66" fmla="*/ 1878024 h 4439406"/>
                <a:gd name="connsiteX67" fmla="*/ 0 w 6224954"/>
                <a:gd name="connsiteY67" fmla="*/ 1760793 h 4439406"/>
                <a:gd name="connsiteX68" fmla="*/ 11723 w 6224954"/>
                <a:gd name="connsiteY68" fmla="*/ 1713900 h 4439406"/>
                <a:gd name="connsiteX69" fmla="*/ 23446 w 6224954"/>
                <a:gd name="connsiteY69" fmla="*/ 1678731 h 4439406"/>
                <a:gd name="connsiteX70" fmla="*/ 58616 w 6224954"/>
                <a:gd name="connsiteY70" fmla="*/ 1631839 h 4439406"/>
                <a:gd name="connsiteX71" fmla="*/ 140677 w 6224954"/>
                <a:gd name="connsiteY71" fmla="*/ 1596670 h 4439406"/>
                <a:gd name="connsiteX72" fmla="*/ 187570 w 6224954"/>
                <a:gd name="connsiteY72" fmla="*/ 1549777 h 4439406"/>
                <a:gd name="connsiteX73" fmla="*/ 246185 w 6224954"/>
                <a:gd name="connsiteY73" fmla="*/ 1491162 h 4439406"/>
                <a:gd name="connsiteX74" fmla="*/ 328246 w 6224954"/>
                <a:gd name="connsiteY74" fmla="*/ 1467716 h 4439406"/>
                <a:gd name="connsiteX75" fmla="*/ 445477 w 6224954"/>
                <a:gd name="connsiteY75" fmla="*/ 1479439 h 4439406"/>
                <a:gd name="connsiteX76" fmla="*/ 562708 w 6224954"/>
                <a:gd name="connsiteY76" fmla="*/ 1502885 h 4439406"/>
                <a:gd name="connsiteX77" fmla="*/ 621323 w 6224954"/>
                <a:gd name="connsiteY77" fmla="*/ 1491162 h 4439406"/>
                <a:gd name="connsiteX78" fmla="*/ 668216 w 6224954"/>
                <a:gd name="connsiteY78" fmla="*/ 1491162 h 4439406"/>
                <a:gd name="connsiteX79" fmla="*/ 656493 w 6224954"/>
                <a:gd name="connsiteY79" fmla="*/ 1514608 h 4439406"/>
                <a:gd name="connsiteX80" fmla="*/ 633046 w 6224954"/>
                <a:gd name="connsiteY80" fmla="*/ 1584947 h 4439406"/>
                <a:gd name="connsiteX81" fmla="*/ 550985 w 6224954"/>
                <a:gd name="connsiteY81" fmla="*/ 1596670 h 4439406"/>
                <a:gd name="connsiteX82" fmla="*/ 550985 w 6224954"/>
                <a:gd name="connsiteY82" fmla="*/ 1631839 h 4439406"/>
                <a:gd name="connsiteX83" fmla="*/ 621323 w 6224954"/>
                <a:gd name="connsiteY83" fmla="*/ 1643562 h 4439406"/>
                <a:gd name="connsiteX84" fmla="*/ 679939 w 6224954"/>
                <a:gd name="connsiteY84" fmla="*/ 1643562 h 4439406"/>
                <a:gd name="connsiteX85" fmla="*/ 726831 w 6224954"/>
                <a:gd name="connsiteY85" fmla="*/ 1620116 h 4439406"/>
                <a:gd name="connsiteX86" fmla="*/ 773723 w 6224954"/>
                <a:gd name="connsiteY86" fmla="*/ 1584947 h 4439406"/>
                <a:gd name="connsiteX87" fmla="*/ 820616 w 6224954"/>
                <a:gd name="connsiteY87" fmla="*/ 1561500 h 4439406"/>
                <a:gd name="connsiteX88" fmla="*/ 879231 w 6224954"/>
                <a:gd name="connsiteY88" fmla="*/ 1561500 h 4439406"/>
                <a:gd name="connsiteX89" fmla="*/ 902677 w 6224954"/>
                <a:gd name="connsiteY89" fmla="*/ 1561500 h 4439406"/>
                <a:gd name="connsiteX90" fmla="*/ 914400 w 6224954"/>
                <a:gd name="connsiteY90" fmla="*/ 1584947 h 4439406"/>
                <a:gd name="connsiteX91" fmla="*/ 949570 w 6224954"/>
                <a:gd name="connsiteY91" fmla="*/ 1608393 h 4439406"/>
                <a:gd name="connsiteX92" fmla="*/ 902677 w 6224954"/>
                <a:gd name="connsiteY92" fmla="*/ 1643562 h 4439406"/>
                <a:gd name="connsiteX93" fmla="*/ 844062 w 6224954"/>
                <a:gd name="connsiteY93" fmla="*/ 1678731 h 4439406"/>
                <a:gd name="connsiteX94" fmla="*/ 797170 w 6224954"/>
                <a:gd name="connsiteY94" fmla="*/ 1749070 h 4439406"/>
                <a:gd name="connsiteX95" fmla="*/ 762000 w 6224954"/>
                <a:gd name="connsiteY95" fmla="*/ 1784239 h 4439406"/>
                <a:gd name="connsiteX96" fmla="*/ 797170 w 6224954"/>
                <a:gd name="connsiteY96" fmla="*/ 1831131 h 4439406"/>
                <a:gd name="connsiteX97" fmla="*/ 785446 w 6224954"/>
                <a:gd name="connsiteY97" fmla="*/ 1889747 h 4439406"/>
                <a:gd name="connsiteX98" fmla="*/ 797170 w 6224954"/>
                <a:gd name="connsiteY98" fmla="*/ 1948362 h 4439406"/>
                <a:gd name="connsiteX99" fmla="*/ 785446 w 6224954"/>
                <a:gd name="connsiteY99" fmla="*/ 2006977 h 4439406"/>
                <a:gd name="connsiteX100" fmla="*/ 762000 w 6224954"/>
                <a:gd name="connsiteY100" fmla="*/ 2042147 h 4439406"/>
                <a:gd name="connsiteX101" fmla="*/ 726831 w 6224954"/>
                <a:gd name="connsiteY101" fmla="*/ 2077316 h 4439406"/>
                <a:gd name="connsiteX102" fmla="*/ 844062 w 6224954"/>
                <a:gd name="connsiteY102" fmla="*/ 2182824 h 4439406"/>
                <a:gd name="connsiteX103" fmla="*/ 879231 w 6224954"/>
                <a:gd name="connsiteY103" fmla="*/ 2206270 h 4439406"/>
                <a:gd name="connsiteX104" fmla="*/ 949570 w 6224954"/>
                <a:gd name="connsiteY104" fmla="*/ 2206270 h 4439406"/>
                <a:gd name="connsiteX105" fmla="*/ 1019908 w 6224954"/>
                <a:gd name="connsiteY105" fmla="*/ 2194547 h 4439406"/>
                <a:gd name="connsiteX106" fmla="*/ 1090246 w 6224954"/>
                <a:gd name="connsiteY106" fmla="*/ 2194547 h 4439406"/>
                <a:gd name="connsiteX107" fmla="*/ 1195754 w 6224954"/>
                <a:gd name="connsiteY107" fmla="*/ 2194547 h 4439406"/>
                <a:gd name="connsiteX108" fmla="*/ 1289539 w 6224954"/>
                <a:gd name="connsiteY108" fmla="*/ 2194547 h 4439406"/>
                <a:gd name="connsiteX109" fmla="*/ 1371600 w 6224954"/>
                <a:gd name="connsiteY109" fmla="*/ 2112485 h 4439406"/>
                <a:gd name="connsiteX110" fmla="*/ 1383323 w 6224954"/>
                <a:gd name="connsiteY110" fmla="*/ 2089039 h 4439406"/>
                <a:gd name="connsiteX111" fmla="*/ 1359877 w 6224954"/>
                <a:gd name="connsiteY111" fmla="*/ 1995254 h 4439406"/>
                <a:gd name="connsiteX112" fmla="*/ 1301262 w 6224954"/>
                <a:gd name="connsiteY112" fmla="*/ 1936639 h 4439406"/>
                <a:gd name="connsiteX113" fmla="*/ 1230923 w 6224954"/>
                <a:gd name="connsiteY113" fmla="*/ 1901470 h 4439406"/>
                <a:gd name="connsiteX114" fmla="*/ 1219200 w 6224954"/>
                <a:gd name="connsiteY114" fmla="*/ 1889747 h 4439406"/>
                <a:gd name="connsiteX115" fmla="*/ 1195754 w 6224954"/>
                <a:gd name="connsiteY115" fmla="*/ 1842854 h 4439406"/>
                <a:gd name="connsiteX116" fmla="*/ 1160585 w 6224954"/>
                <a:gd name="connsiteY116" fmla="*/ 1819408 h 4439406"/>
                <a:gd name="connsiteX117" fmla="*/ 1148862 w 6224954"/>
                <a:gd name="connsiteY117" fmla="*/ 1807685 h 4439406"/>
                <a:gd name="connsiteX118" fmla="*/ 1230923 w 6224954"/>
                <a:gd name="connsiteY118" fmla="*/ 1807685 h 4439406"/>
                <a:gd name="connsiteX119" fmla="*/ 1359877 w 6224954"/>
                <a:gd name="connsiteY119" fmla="*/ 1866300 h 4439406"/>
                <a:gd name="connsiteX120" fmla="*/ 1430216 w 6224954"/>
                <a:gd name="connsiteY120" fmla="*/ 1889747 h 4439406"/>
                <a:gd name="connsiteX121" fmla="*/ 1582616 w 6224954"/>
                <a:gd name="connsiteY121" fmla="*/ 1948362 h 4439406"/>
                <a:gd name="connsiteX122" fmla="*/ 1641231 w 6224954"/>
                <a:gd name="connsiteY122" fmla="*/ 1983531 h 4439406"/>
                <a:gd name="connsiteX123" fmla="*/ 1723293 w 6224954"/>
                <a:gd name="connsiteY123" fmla="*/ 2135931 h 4439406"/>
                <a:gd name="connsiteX124" fmla="*/ 1781908 w 6224954"/>
                <a:gd name="connsiteY124" fmla="*/ 2194547 h 4439406"/>
                <a:gd name="connsiteX125" fmla="*/ 1817077 w 6224954"/>
                <a:gd name="connsiteY125" fmla="*/ 2276608 h 4439406"/>
                <a:gd name="connsiteX126" fmla="*/ 1899139 w 6224954"/>
                <a:gd name="connsiteY126" fmla="*/ 2311777 h 4439406"/>
                <a:gd name="connsiteX127" fmla="*/ 1957754 w 6224954"/>
                <a:gd name="connsiteY127" fmla="*/ 2311777 h 4439406"/>
                <a:gd name="connsiteX128" fmla="*/ 1969477 w 6224954"/>
                <a:gd name="connsiteY128" fmla="*/ 2335224 h 4439406"/>
                <a:gd name="connsiteX129" fmla="*/ 2192216 w 6224954"/>
                <a:gd name="connsiteY129" fmla="*/ 2311777 h 4439406"/>
                <a:gd name="connsiteX130" fmla="*/ 2332893 w 6224954"/>
                <a:gd name="connsiteY130" fmla="*/ 2276608 h 4439406"/>
                <a:gd name="connsiteX131" fmla="*/ 2543908 w 6224954"/>
                <a:gd name="connsiteY131" fmla="*/ 2253162 h 4439406"/>
                <a:gd name="connsiteX132" fmla="*/ 2731477 w 6224954"/>
                <a:gd name="connsiteY132" fmla="*/ 2217993 h 4439406"/>
                <a:gd name="connsiteX133" fmla="*/ 2813539 w 6224954"/>
                <a:gd name="connsiteY133" fmla="*/ 2217993 h 4439406"/>
                <a:gd name="connsiteX134" fmla="*/ 2942493 w 6224954"/>
                <a:gd name="connsiteY134" fmla="*/ 2147654 h 4439406"/>
                <a:gd name="connsiteX135" fmla="*/ 3001108 w 6224954"/>
                <a:gd name="connsiteY135" fmla="*/ 2147654 h 4439406"/>
                <a:gd name="connsiteX136" fmla="*/ 3048000 w 6224954"/>
                <a:gd name="connsiteY136" fmla="*/ 2112485 h 4439406"/>
                <a:gd name="connsiteX137" fmla="*/ 3106616 w 6224954"/>
                <a:gd name="connsiteY137" fmla="*/ 2089039 h 4439406"/>
                <a:gd name="connsiteX138" fmla="*/ 3176954 w 6224954"/>
                <a:gd name="connsiteY138" fmla="*/ 2065593 h 4439406"/>
                <a:gd name="connsiteX139" fmla="*/ 3259016 w 6224954"/>
                <a:gd name="connsiteY139" fmla="*/ 2053870 h 4439406"/>
                <a:gd name="connsiteX140" fmla="*/ 3317631 w 6224954"/>
                <a:gd name="connsiteY140" fmla="*/ 2018700 h 4439406"/>
                <a:gd name="connsiteX141" fmla="*/ 3364523 w 6224954"/>
                <a:gd name="connsiteY141" fmla="*/ 2018700 h 4439406"/>
                <a:gd name="connsiteX142" fmla="*/ 3399693 w 6224954"/>
                <a:gd name="connsiteY142" fmla="*/ 1971808 h 4439406"/>
                <a:gd name="connsiteX143" fmla="*/ 3411416 w 6224954"/>
                <a:gd name="connsiteY143" fmla="*/ 1960085 h 4439406"/>
                <a:gd name="connsiteX144" fmla="*/ 3458308 w 6224954"/>
                <a:gd name="connsiteY144" fmla="*/ 1960085 h 4439406"/>
                <a:gd name="connsiteX145" fmla="*/ 3552093 w 6224954"/>
                <a:gd name="connsiteY145" fmla="*/ 1995254 h 4439406"/>
                <a:gd name="connsiteX146" fmla="*/ 3587262 w 6224954"/>
                <a:gd name="connsiteY146" fmla="*/ 1971808 h 4439406"/>
                <a:gd name="connsiteX147" fmla="*/ 3610708 w 6224954"/>
                <a:gd name="connsiteY147" fmla="*/ 1936639 h 4439406"/>
                <a:gd name="connsiteX148" fmla="*/ 3645877 w 6224954"/>
                <a:gd name="connsiteY148" fmla="*/ 1889747 h 4439406"/>
                <a:gd name="connsiteX149" fmla="*/ 3727939 w 6224954"/>
                <a:gd name="connsiteY149" fmla="*/ 1889747 h 4439406"/>
                <a:gd name="connsiteX150" fmla="*/ 3798277 w 6224954"/>
                <a:gd name="connsiteY150" fmla="*/ 1889747 h 4439406"/>
                <a:gd name="connsiteX151" fmla="*/ 3938954 w 6224954"/>
                <a:gd name="connsiteY151" fmla="*/ 1878024 h 4439406"/>
                <a:gd name="connsiteX152" fmla="*/ 3997570 w 6224954"/>
                <a:gd name="connsiteY152" fmla="*/ 1901470 h 4439406"/>
                <a:gd name="connsiteX153" fmla="*/ 4044462 w 6224954"/>
                <a:gd name="connsiteY153" fmla="*/ 1901470 h 4439406"/>
                <a:gd name="connsiteX154" fmla="*/ 4044462 w 6224954"/>
                <a:gd name="connsiteY154" fmla="*/ 1842854 h 4439406"/>
                <a:gd name="connsiteX155" fmla="*/ 4103077 w 6224954"/>
                <a:gd name="connsiteY155" fmla="*/ 1831131 h 4439406"/>
                <a:gd name="connsiteX156" fmla="*/ 4161693 w 6224954"/>
                <a:gd name="connsiteY156" fmla="*/ 1795962 h 4439406"/>
                <a:gd name="connsiteX157" fmla="*/ 4314093 w 6224954"/>
                <a:gd name="connsiteY157" fmla="*/ 1772516 h 4439406"/>
                <a:gd name="connsiteX158" fmla="*/ 4103077 w 6224954"/>
                <a:gd name="connsiteY158" fmla="*/ 1725624 h 4439406"/>
                <a:gd name="connsiteX159" fmla="*/ 4009293 w 6224954"/>
                <a:gd name="connsiteY159" fmla="*/ 1713900 h 4439406"/>
                <a:gd name="connsiteX160" fmla="*/ 3892062 w 6224954"/>
                <a:gd name="connsiteY160" fmla="*/ 1667008 h 4439406"/>
                <a:gd name="connsiteX161" fmla="*/ 3856893 w 6224954"/>
                <a:gd name="connsiteY161" fmla="*/ 1608393 h 4439406"/>
                <a:gd name="connsiteX162" fmla="*/ 3798277 w 6224954"/>
                <a:gd name="connsiteY162" fmla="*/ 1502885 h 4439406"/>
                <a:gd name="connsiteX163" fmla="*/ 3727939 w 6224954"/>
                <a:gd name="connsiteY163" fmla="*/ 1397377 h 4439406"/>
                <a:gd name="connsiteX164" fmla="*/ 3681046 w 6224954"/>
                <a:gd name="connsiteY164" fmla="*/ 1338762 h 4439406"/>
                <a:gd name="connsiteX165" fmla="*/ 3692770 w 6224954"/>
                <a:gd name="connsiteY165" fmla="*/ 1256700 h 4439406"/>
                <a:gd name="connsiteX166" fmla="*/ 3657600 w 6224954"/>
                <a:gd name="connsiteY166" fmla="*/ 1116024 h 4439406"/>
                <a:gd name="connsiteX167" fmla="*/ 3692770 w 6224954"/>
                <a:gd name="connsiteY167" fmla="*/ 1022239 h 4439406"/>
                <a:gd name="connsiteX168" fmla="*/ 3645877 w 6224954"/>
                <a:gd name="connsiteY168" fmla="*/ 916731 h 4439406"/>
                <a:gd name="connsiteX169" fmla="*/ 3411416 w 6224954"/>
                <a:gd name="connsiteY169" fmla="*/ 869839 h 4439406"/>
                <a:gd name="connsiteX170" fmla="*/ 3364523 w 6224954"/>
                <a:gd name="connsiteY170" fmla="*/ 799500 h 4439406"/>
                <a:gd name="connsiteX171" fmla="*/ 3329354 w 6224954"/>
                <a:gd name="connsiteY171" fmla="*/ 658824 h 4439406"/>
                <a:gd name="connsiteX172" fmla="*/ 3329354 w 6224954"/>
                <a:gd name="connsiteY172" fmla="*/ 600208 h 4439406"/>
                <a:gd name="connsiteX173" fmla="*/ 3387970 w 6224954"/>
                <a:gd name="connsiteY173" fmla="*/ 576762 h 4439406"/>
                <a:gd name="connsiteX174" fmla="*/ 3493477 w 6224954"/>
                <a:gd name="connsiteY174" fmla="*/ 541593 h 4439406"/>
                <a:gd name="connsiteX175" fmla="*/ 3587262 w 6224954"/>
                <a:gd name="connsiteY175" fmla="*/ 518147 h 4439406"/>
                <a:gd name="connsiteX176" fmla="*/ 3645877 w 6224954"/>
                <a:gd name="connsiteY176" fmla="*/ 494700 h 4439406"/>
                <a:gd name="connsiteX177" fmla="*/ 3645877 w 6224954"/>
                <a:gd name="connsiteY177" fmla="*/ 471254 h 4439406"/>
                <a:gd name="connsiteX178" fmla="*/ 3563816 w 6224954"/>
                <a:gd name="connsiteY178" fmla="*/ 400916 h 4439406"/>
                <a:gd name="connsiteX179" fmla="*/ 3563816 w 6224954"/>
                <a:gd name="connsiteY179" fmla="*/ 342300 h 4439406"/>
                <a:gd name="connsiteX180" fmla="*/ 3563816 w 6224954"/>
                <a:gd name="connsiteY180" fmla="*/ 307131 h 4439406"/>
                <a:gd name="connsiteX181" fmla="*/ 3516923 w 6224954"/>
                <a:gd name="connsiteY181" fmla="*/ 236793 h 4439406"/>
                <a:gd name="connsiteX182" fmla="*/ 3458308 w 6224954"/>
                <a:gd name="connsiteY182" fmla="*/ 236793 h 4439406"/>
                <a:gd name="connsiteX183" fmla="*/ 3352800 w 6224954"/>
                <a:gd name="connsiteY183" fmla="*/ 189900 h 4439406"/>
                <a:gd name="connsiteX184" fmla="*/ 3165231 w 6224954"/>
                <a:gd name="connsiteY184" fmla="*/ 189900 h 4439406"/>
                <a:gd name="connsiteX185" fmla="*/ 3036277 w 6224954"/>
                <a:gd name="connsiteY185" fmla="*/ 189900 h 4439406"/>
                <a:gd name="connsiteX186" fmla="*/ 2942493 w 6224954"/>
                <a:gd name="connsiteY186" fmla="*/ 131285 h 4439406"/>
                <a:gd name="connsiteX187" fmla="*/ 2836985 w 6224954"/>
                <a:gd name="connsiteY187" fmla="*/ 72670 h 4439406"/>
                <a:gd name="connsiteX188" fmla="*/ 2766646 w 6224954"/>
                <a:gd name="connsiteY188" fmla="*/ 49224 h 443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224954" h="4439406">
                  <a:moveTo>
                    <a:pt x="2766646" y="0"/>
                  </a:moveTo>
                  <a:lnTo>
                    <a:pt x="4128573" y="0"/>
                  </a:lnTo>
                  <a:lnTo>
                    <a:pt x="5791200" y="25777"/>
                  </a:lnTo>
                  <a:lnTo>
                    <a:pt x="5838093" y="154731"/>
                  </a:lnTo>
                  <a:lnTo>
                    <a:pt x="5779477" y="318854"/>
                  </a:lnTo>
                  <a:lnTo>
                    <a:pt x="5779477" y="354024"/>
                  </a:lnTo>
                  <a:lnTo>
                    <a:pt x="5943600" y="389193"/>
                  </a:lnTo>
                  <a:lnTo>
                    <a:pt x="6107723" y="506424"/>
                  </a:lnTo>
                  <a:lnTo>
                    <a:pt x="6107723" y="647100"/>
                  </a:lnTo>
                  <a:lnTo>
                    <a:pt x="6224954" y="776054"/>
                  </a:lnTo>
                  <a:cubicBezTo>
                    <a:pt x="6221046" y="1987439"/>
                    <a:pt x="6217139" y="3198823"/>
                    <a:pt x="6213231" y="4410208"/>
                  </a:cubicBezTo>
                  <a:lnTo>
                    <a:pt x="5152366" y="4439406"/>
                  </a:lnTo>
                  <a:lnTo>
                    <a:pt x="4924967" y="4439406"/>
                  </a:lnTo>
                  <a:lnTo>
                    <a:pt x="4771293" y="4351593"/>
                  </a:lnTo>
                  <a:lnTo>
                    <a:pt x="4794739" y="4246085"/>
                  </a:lnTo>
                  <a:lnTo>
                    <a:pt x="4841631" y="4210916"/>
                  </a:lnTo>
                  <a:lnTo>
                    <a:pt x="4724400" y="4117131"/>
                  </a:lnTo>
                  <a:lnTo>
                    <a:pt x="4712677" y="4023347"/>
                  </a:lnTo>
                  <a:lnTo>
                    <a:pt x="4724400" y="3988177"/>
                  </a:lnTo>
                  <a:lnTo>
                    <a:pt x="4419600" y="3964731"/>
                  </a:lnTo>
                  <a:lnTo>
                    <a:pt x="4302370" y="3976454"/>
                  </a:lnTo>
                  <a:lnTo>
                    <a:pt x="4185139" y="3999900"/>
                  </a:lnTo>
                  <a:lnTo>
                    <a:pt x="4009293" y="4046793"/>
                  </a:lnTo>
                  <a:lnTo>
                    <a:pt x="3880339" y="4105408"/>
                  </a:lnTo>
                  <a:lnTo>
                    <a:pt x="3739662" y="4070239"/>
                  </a:lnTo>
                  <a:lnTo>
                    <a:pt x="3622431" y="4070239"/>
                  </a:lnTo>
                  <a:lnTo>
                    <a:pt x="3493477" y="4140577"/>
                  </a:lnTo>
                  <a:lnTo>
                    <a:pt x="3188677" y="4128854"/>
                  </a:lnTo>
                  <a:lnTo>
                    <a:pt x="2942493" y="4117131"/>
                  </a:lnTo>
                  <a:lnTo>
                    <a:pt x="2684585" y="4093685"/>
                  </a:lnTo>
                  <a:lnTo>
                    <a:pt x="2508739" y="4093685"/>
                  </a:lnTo>
                  <a:lnTo>
                    <a:pt x="2391508" y="4093685"/>
                  </a:lnTo>
                  <a:lnTo>
                    <a:pt x="2168770" y="4093685"/>
                  </a:lnTo>
                  <a:lnTo>
                    <a:pt x="1875693" y="4035070"/>
                  </a:lnTo>
                  <a:lnTo>
                    <a:pt x="1699846" y="4011624"/>
                  </a:lnTo>
                  <a:lnTo>
                    <a:pt x="1594339" y="3999900"/>
                  </a:lnTo>
                  <a:lnTo>
                    <a:pt x="1488831" y="3953008"/>
                  </a:lnTo>
                  <a:lnTo>
                    <a:pt x="1395046" y="3953008"/>
                  </a:lnTo>
                  <a:lnTo>
                    <a:pt x="1301262" y="3953008"/>
                  </a:lnTo>
                  <a:lnTo>
                    <a:pt x="1219200" y="3917839"/>
                  </a:lnTo>
                  <a:lnTo>
                    <a:pt x="1090246" y="3859224"/>
                  </a:lnTo>
                  <a:lnTo>
                    <a:pt x="949570" y="3765439"/>
                  </a:lnTo>
                  <a:lnTo>
                    <a:pt x="902677" y="3671654"/>
                  </a:lnTo>
                  <a:lnTo>
                    <a:pt x="808893" y="3601316"/>
                  </a:lnTo>
                  <a:lnTo>
                    <a:pt x="726831" y="3554424"/>
                  </a:lnTo>
                  <a:lnTo>
                    <a:pt x="726831" y="3472362"/>
                  </a:lnTo>
                  <a:lnTo>
                    <a:pt x="621323" y="3378577"/>
                  </a:lnTo>
                  <a:lnTo>
                    <a:pt x="586154" y="3308239"/>
                  </a:lnTo>
                  <a:lnTo>
                    <a:pt x="457200" y="3237900"/>
                  </a:lnTo>
                  <a:lnTo>
                    <a:pt x="433754" y="3132393"/>
                  </a:lnTo>
                  <a:lnTo>
                    <a:pt x="410308" y="3050331"/>
                  </a:lnTo>
                  <a:lnTo>
                    <a:pt x="351693" y="3003439"/>
                  </a:lnTo>
                  <a:lnTo>
                    <a:pt x="339970" y="2979993"/>
                  </a:lnTo>
                  <a:lnTo>
                    <a:pt x="339970" y="2874485"/>
                  </a:lnTo>
                  <a:lnTo>
                    <a:pt x="316523" y="2757254"/>
                  </a:lnTo>
                  <a:lnTo>
                    <a:pt x="269631" y="2628300"/>
                  </a:lnTo>
                  <a:lnTo>
                    <a:pt x="281354" y="2557962"/>
                  </a:lnTo>
                  <a:lnTo>
                    <a:pt x="281354" y="2475900"/>
                  </a:lnTo>
                  <a:lnTo>
                    <a:pt x="281354" y="2405562"/>
                  </a:lnTo>
                  <a:lnTo>
                    <a:pt x="222739" y="2370393"/>
                  </a:lnTo>
                  <a:lnTo>
                    <a:pt x="199293" y="2300054"/>
                  </a:lnTo>
                  <a:lnTo>
                    <a:pt x="199293" y="2264885"/>
                  </a:lnTo>
                  <a:lnTo>
                    <a:pt x="152400" y="2194547"/>
                  </a:lnTo>
                  <a:lnTo>
                    <a:pt x="82062" y="2147654"/>
                  </a:lnTo>
                  <a:lnTo>
                    <a:pt x="35170" y="2042147"/>
                  </a:lnTo>
                  <a:lnTo>
                    <a:pt x="0" y="2018700"/>
                  </a:lnTo>
                  <a:lnTo>
                    <a:pt x="11723" y="1878024"/>
                  </a:lnTo>
                  <a:lnTo>
                    <a:pt x="0" y="1760793"/>
                  </a:lnTo>
                  <a:lnTo>
                    <a:pt x="11723" y="1713900"/>
                  </a:lnTo>
                  <a:lnTo>
                    <a:pt x="23446" y="1678731"/>
                  </a:lnTo>
                  <a:lnTo>
                    <a:pt x="58616" y="1631839"/>
                  </a:lnTo>
                  <a:lnTo>
                    <a:pt x="140677" y="1596670"/>
                  </a:lnTo>
                  <a:lnTo>
                    <a:pt x="187570" y="1549777"/>
                  </a:lnTo>
                  <a:lnTo>
                    <a:pt x="246185" y="1491162"/>
                  </a:lnTo>
                  <a:lnTo>
                    <a:pt x="328246" y="1467716"/>
                  </a:lnTo>
                  <a:lnTo>
                    <a:pt x="445477" y="1479439"/>
                  </a:lnTo>
                  <a:lnTo>
                    <a:pt x="562708" y="1502885"/>
                  </a:lnTo>
                  <a:lnTo>
                    <a:pt x="621323" y="1491162"/>
                  </a:lnTo>
                  <a:lnTo>
                    <a:pt x="668216" y="1491162"/>
                  </a:lnTo>
                  <a:lnTo>
                    <a:pt x="656493" y="1514608"/>
                  </a:lnTo>
                  <a:lnTo>
                    <a:pt x="633046" y="1584947"/>
                  </a:lnTo>
                  <a:lnTo>
                    <a:pt x="550985" y="1596670"/>
                  </a:lnTo>
                  <a:lnTo>
                    <a:pt x="550985" y="1631839"/>
                  </a:lnTo>
                  <a:lnTo>
                    <a:pt x="621323" y="1643562"/>
                  </a:lnTo>
                  <a:lnTo>
                    <a:pt x="679939" y="1643562"/>
                  </a:lnTo>
                  <a:lnTo>
                    <a:pt x="726831" y="1620116"/>
                  </a:lnTo>
                  <a:lnTo>
                    <a:pt x="773723" y="1584947"/>
                  </a:lnTo>
                  <a:lnTo>
                    <a:pt x="820616" y="1561500"/>
                  </a:lnTo>
                  <a:lnTo>
                    <a:pt x="879231" y="1561500"/>
                  </a:lnTo>
                  <a:lnTo>
                    <a:pt x="902677" y="1561500"/>
                  </a:lnTo>
                  <a:lnTo>
                    <a:pt x="914400" y="1584947"/>
                  </a:lnTo>
                  <a:lnTo>
                    <a:pt x="949570" y="1608393"/>
                  </a:lnTo>
                  <a:lnTo>
                    <a:pt x="902677" y="1643562"/>
                  </a:lnTo>
                  <a:lnTo>
                    <a:pt x="844062" y="1678731"/>
                  </a:lnTo>
                  <a:lnTo>
                    <a:pt x="797170" y="1749070"/>
                  </a:lnTo>
                  <a:lnTo>
                    <a:pt x="762000" y="1784239"/>
                  </a:lnTo>
                  <a:lnTo>
                    <a:pt x="797170" y="1831131"/>
                  </a:lnTo>
                  <a:lnTo>
                    <a:pt x="785446" y="1889747"/>
                  </a:lnTo>
                  <a:lnTo>
                    <a:pt x="797170" y="1948362"/>
                  </a:lnTo>
                  <a:lnTo>
                    <a:pt x="785446" y="2006977"/>
                  </a:lnTo>
                  <a:lnTo>
                    <a:pt x="762000" y="2042147"/>
                  </a:lnTo>
                  <a:lnTo>
                    <a:pt x="726831" y="2077316"/>
                  </a:lnTo>
                  <a:lnTo>
                    <a:pt x="844062" y="2182824"/>
                  </a:lnTo>
                  <a:lnTo>
                    <a:pt x="879231" y="2206270"/>
                  </a:lnTo>
                  <a:lnTo>
                    <a:pt x="949570" y="2206270"/>
                  </a:lnTo>
                  <a:lnTo>
                    <a:pt x="1019908" y="2194547"/>
                  </a:lnTo>
                  <a:lnTo>
                    <a:pt x="1090246" y="2194547"/>
                  </a:lnTo>
                  <a:lnTo>
                    <a:pt x="1195754" y="2194547"/>
                  </a:lnTo>
                  <a:lnTo>
                    <a:pt x="1289539" y="2194547"/>
                  </a:lnTo>
                  <a:lnTo>
                    <a:pt x="1371600" y="2112485"/>
                  </a:lnTo>
                  <a:lnTo>
                    <a:pt x="1383323" y="2089039"/>
                  </a:lnTo>
                  <a:lnTo>
                    <a:pt x="1359877" y="1995254"/>
                  </a:lnTo>
                  <a:lnTo>
                    <a:pt x="1301262" y="1936639"/>
                  </a:lnTo>
                  <a:lnTo>
                    <a:pt x="1230923" y="1901470"/>
                  </a:lnTo>
                  <a:lnTo>
                    <a:pt x="1219200" y="1889747"/>
                  </a:lnTo>
                  <a:lnTo>
                    <a:pt x="1195754" y="1842854"/>
                  </a:lnTo>
                  <a:lnTo>
                    <a:pt x="1160585" y="1819408"/>
                  </a:lnTo>
                  <a:lnTo>
                    <a:pt x="1148862" y="1807685"/>
                  </a:lnTo>
                  <a:lnTo>
                    <a:pt x="1230923" y="1807685"/>
                  </a:lnTo>
                  <a:lnTo>
                    <a:pt x="1359877" y="1866300"/>
                  </a:lnTo>
                  <a:lnTo>
                    <a:pt x="1430216" y="1889747"/>
                  </a:lnTo>
                  <a:lnTo>
                    <a:pt x="1582616" y="1948362"/>
                  </a:lnTo>
                  <a:lnTo>
                    <a:pt x="1641231" y="1983531"/>
                  </a:lnTo>
                  <a:lnTo>
                    <a:pt x="1723293" y="2135931"/>
                  </a:lnTo>
                  <a:lnTo>
                    <a:pt x="1781908" y="2194547"/>
                  </a:lnTo>
                  <a:lnTo>
                    <a:pt x="1817077" y="2276608"/>
                  </a:lnTo>
                  <a:lnTo>
                    <a:pt x="1899139" y="2311777"/>
                  </a:lnTo>
                  <a:lnTo>
                    <a:pt x="1957754" y="2311777"/>
                  </a:lnTo>
                  <a:lnTo>
                    <a:pt x="1969477" y="2335224"/>
                  </a:lnTo>
                  <a:lnTo>
                    <a:pt x="2192216" y="2311777"/>
                  </a:lnTo>
                  <a:lnTo>
                    <a:pt x="2332893" y="2276608"/>
                  </a:lnTo>
                  <a:lnTo>
                    <a:pt x="2543908" y="2253162"/>
                  </a:lnTo>
                  <a:lnTo>
                    <a:pt x="2731477" y="2217993"/>
                  </a:lnTo>
                  <a:lnTo>
                    <a:pt x="2813539" y="2217993"/>
                  </a:lnTo>
                  <a:lnTo>
                    <a:pt x="2942493" y="2147654"/>
                  </a:lnTo>
                  <a:lnTo>
                    <a:pt x="3001108" y="2147654"/>
                  </a:lnTo>
                  <a:lnTo>
                    <a:pt x="3048000" y="2112485"/>
                  </a:lnTo>
                  <a:lnTo>
                    <a:pt x="3106616" y="2089039"/>
                  </a:lnTo>
                  <a:lnTo>
                    <a:pt x="3176954" y="2065593"/>
                  </a:lnTo>
                  <a:lnTo>
                    <a:pt x="3259016" y="2053870"/>
                  </a:lnTo>
                  <a:lnTo>
                    <a:pt x="3317631" y="2018700"/>
                  </a:lnTo>
                  <a:lnTo>
                    <a:pt x="3364523" y="2018700"/>
                  </a:lnTo>
                  <a:lnTo>
                    <a:pt x="3399693" y="1971808"/>
                  </a:lnTo>
                  <a:lnTo>
                    <a:pt x="3411416" y="1960085"/>
                  </a:lnTo>
                  <a:lnTo>
                    <a:pt x="3458308" y="1960085"/>
                  </a:lnTo>
                  <a:lnTo>
                    <a:pt x="3552093" y="1995254"/>
                  </a:lnTo>
                  <a:lnTo>
                    <a:pt x="3587262" y="1971808"/>
                  </a:lnTo>
                  <a:lnTo>
                    <a:pt x="3610708" y="1936639"/>
                  </a:lnTo>
                  <a:lnTo>
                    <a:pt x="3645877" y="1889747"/>
                  </a:lnTo>
                  <a:lnTo>
                    <a:pt x="3727939" y="1889747"/>
                  </a:lnTo>
                  <a:lnTo>
                    <a:pt x="3798277" y="1889747"/>
                  </a:lnTo>
                  <a:lnTo>
                    <a:pt x="3938954" y="1878024"/>
                  </a:lnTo>
                  <a:lnTo>
                    <a:pt x="3997570" y="1901470"/>
                  </a:lnTo>
                  <a:lnTo>
                    <a:pt x="4044462" y="1901470"/>
                  </a:lnTo>
                  <a:lnTo>
                    <a:pt x="4044462" y="1842854"/>
                  </a:lnTo>
                  <a:lnTo>
                    <a:pt x="4103077" y="1831131"/>
                  </a:lnTo>
                  <a:lnTo>
                    <a:pt x="4161693" y="1795962"/>
                  </a:lnTo>
                  <a:lnTo>
                    <a:pt x="4314093" y="1772516"/>
                  </a:lnTo>
                  <a:lnTo>
                    <a:pt x="4103077" y="1725624"/>
                  </a:lnTo>
                  <a:lnTo>
                    <a:pt x="4009293" y="1713900"/>
                  </a:lnTo>
                  <a:lnTo>
                    <a:pt x="3892062" y="1667008"/>
                  </a:lnTo>
                  <a:lnTo>
                    <a:pt x="3856893" y="1608393"/>
                  </a:lnTo>
                  <a:lnTo>
                    <a:pt x="3798277" y="1502885"/>
                  </a:lnTo>
                  <a:lnTo>
                    <a:pt x="3727939" y="1397377"/>
                  </a:lnTo>
                  <a:lnTo>
                    <a:pt x="3681046" y="1338762"/>
                  </a:lnTo>
                  <a:lnTo>
                    <a:pt x="3692770" y="1256700"/>
                  </a:lnTo>
                  <a:lnTo>
                    <a:pt x="3657600" y="1116024"/>
                  </a:lnTo>
                  <a:lnTo>
                    <a:pt x="3692770" y="1022239"/>
                  </a:lnTo>
                  <a:lnTo>
                    <a:pt x="3645877" y="916731"/>
                  </a:lnTo>
                  <a:lnTo>
                    <a:pt x="3411416" y="869839"/>
                  </a:lnTo>
                  <a:lnTo>
                    <a:pt x="3364523" y="799500"/>
                  </a:lnTo>
                  <a:lnTo>
                    <a:pt x="3329354" y="658824"/>
                  </a:lnTo>
                  <a:lnTo>
                    <a:pt x="3329354" y="600208"/>
                  </a:lnTo>
                  <a:lnTo>
                    <a:pt x="3387970" y="576762"/>
                  </a:lnTo>
                  <a:lnTo>
                    <a:pt x="3493477" y="541593"/>
                  </a:lnTo>
                  <a:lnTo>
                    <a:pt x="3587262" y="518147"/>
                  </a:lnTo>
                  <a:lnTo>
                    <a:pt x="3645877" y="494700"/>
                  </a:lnTo>
                  <a:lnTo>
                    <a:pt x="3645877" y="471254"/>
                  </a:lnTo>
                  <a:lnTo>
                    <a:pt x="3563816" y="400916"/>
                  </a:lnTo>
                  <a:lnTo>
                    <a:pt x="3563816" y="342300"/>
                  </a:lnTo>
                  <a:lnTo>
                    <a:pt x="3563816" y="307131"/>
                  </a:lnTo>
                  <a:lnTo>
                    <a:pt x="3516923" y="236793"/>
                  </a:lnTo>
                  <a:lnTo>
                    <a:pt x="3458308" y="236793"/>
                  </a:lnTo>
                  <a:lnTo>
                    <a:pt x="3352800" y="189900"/>
                  </a:lnTo>
                  <a:lnTo>
                    <a:pt x="3165231" y="189900"/>
                  </a:lnTo>
                  <a:lnTo>
                    <a:pt x="3036277" y="189900"/>
                  </a:lnTo>
                  <a:lnTo>
                    <a:pt x="2942493" y="131285"/>
                  </a:lnTo>
                  <a:lnTo>
                    <a:pt x="2836985" y="72670"/>
                  </a:lnTo>
                  <a:lnTo>
                    <a:pt x="2766646" y="49224"/>
                  </a:lnTo>
                  <a:close/>
                </a:path>
              </a:pathLst>
            </a:custGeom>
            <a:effectLst>
              <a:glow rad="228600">
                <a:schemeClr val="accent3">
                  <a:satMod val="175000"/>
                  <a:alpha val="40000"/>
                </a:schemeClr>
              </a:glow>
            </a:effectLst>
          </p:spPr>
        </p:pic>
      </p:grpSp>
      <p:grpSp>
        <p:nvGrpSpPr>
          <p:cNvPr id="27" name="グループ化 26">
            <a:extLst>
              <a:ext uri="{FF2B5EF4-FFF2-40B4-BE49-F238E27FC236}">
                <a16:creationId xmlns:a16="http://schemas.microsoft.com/office/drawing/2014/main" id="{6FCD510C-6856-9527-E19F-287D7C7B4E07}"/>
              </a:ext>
            </a:extLst>
          </p:cNvPr>
          <p:cNvGrpSpPr/>
          <p:nvPr/>
        </p:nvGrpSpPr>
        <p:grpSpPr>
          <a:xfrm>
            <a:off x="5970685" y="1192898"/>
            <a:ext cx="4531050" cy="3743262"/>
            <a:chOff x="5032447" y="1275571"/>
            <a:chExt cx="4531050" cy="3743262"/>
          </a:xfrm>
        </p:grpSpPr>
        <p:grpSp>
          <p:nvGrpSpPr>
            <p:cNvPr id="28" name="グループ化 27">
              <a:extLst>
                <a:ext uri="{FF2B5EF4-FFF2-40B4-BE49-F238E27FC236}">
                  <a16:creationId xmlns:a16="http://schemas.microsoft.com/office/drawing/2014/main" id="{F283DDAA-5957-F413-384B-A087D4CBD6A1}"/>
                </a:ext>
              </a:extLst>
            </p:cNvPr>
            <p:cNvGrpSpPr/>
            <p:nvPr/>
          </p:nvGrpSpPr>
          <p:grpSpPr>
            <a:xfrm>
              <a:off x="5296890" y="1275571"/>
              <a:ext cx="4266607" cy="3704768"/>
              <a:chOff x="5296890" y="1275571"/>
              <a:chExt cx="4266607" cy="3704768"/>
            </a:xfrm>
          </p:grpSpPr>
          <p:grpSp>
            <p:nvGrpSpPr>
              <p:cNvPr id="31" name="グループ化 30">
                <a:extLst>
                  <a:ext uri="{FF2B5EF4-FFF2-40B4-BE49-F238E27FC236}">
                    <a16:creationId xmlns:a16="http://schemas.microsoft.com/office/drawing/2014/main" id="{1E6E24DA-7A34-6825-3969-CBBD0A0A16D6}"/>
                  </a:ext>
                </a:extLst>
              </p:cNvPr>
              <p:cNvGrpSpPr>
                <a:grpSpLocks noChangeAspect="1"/>
              </p:cNvGrpSpPr>
              <p:nvPr/>
            </p:nvGrpSpPr>
            <p:grpSpPr>
              <a:xfrm>
                <a:off x="5296890" y="1275571"/>
                <a:ext cx="4266607" cy="3704768"/>
                <a:chOff x="2109229" y="166437"/>
                <a:chExt cx="3075516" cy="2677610"/>
              </a:xfrm>
            </p:grpSpPr>
            <p:cxnSp>
              <p:nvCxnSpPr>
                <p:cNvPr id="33" name="直線コネクタ 32">
                  <a:extLst>
                    <a:ext uri="{FF2B5EF4-FFF2-40B4-BE49-F238E27FC236}">
                      <a16:creationId xmlns:a16="http://schemas.microsoft.com/office/drawing/2014/main" id="{594CC7F5-92E5-6D9E-3C60-8DF1921026D2}"/>
                    </a:ext>
                  </a:extLst>
                </p:cNvPr>
                <p:cNvCxnSpPr/>
                <p:nvPr/>
              </p:nvCxnSpPr>
              <p:spPr>
                <a:xfrm>
                  <a:off x="3642532" y="441506"/>
                  <a:ext cx="11206" cy="2402541"/>
                </a:xfrm>
                <a:prstGeom prst="line">
                  <a:avLst/>
                </a:prstGeom>
                <a:ln w="22225">
                  <a:solidFill>
                    <a:srgbClr val="FF000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4F016BE-AAF2-0D6B-5996-795EA1D0F203}"/>
                    </a:ext>
                  </a:extLst>
                </p:cNvPr>
                <p:cNvCxnSpPr/>
                <p:nvPr/>
              </p:nvCxnSpPr>
              <p:spPr>
                <a:xfrm>
                  <a:off x="3286745" y="468400"/>
                  <a:ext cx="355787" cy="2330824"/>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B7665F0-1D21-0218-474C-C6C538B2146D}"/>
                    </a:ext>
                  </a:extLst>
                </p:cNvPr>
                <p:cNvCxnSpPr/>
                <p:nvPr/>
              </p:nvCxnSpPr>
              <p:spPr>
                <a:xfrm flipH="1">
                  <a:off x="3683994" y="448134"/>
                  <a:ext cx="310403" cy="2346512"/>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8">
                  <a:extLst>
                    <a:ext uri="{FF2B5EF4-FFF2-40B4-BE49-F238E27FC236}">
                      <a16:creationId xmlns:a16="http://schemas.microsoft.com/office/drawing/2014/main" id="{92E53DA8-ABC0-F903-ECB7-360CB2B68AA6}"/>
                    </a:ext>
                  </a:extLst>
                </p:cNvPr>
                <p:cNvSpPr txBox="1"/>
                <p:nvPr/>
              </p:nvSpPr>
              <p:spPr>
                <a:xfrm>
                  <a:off x="2109229" y="182362"/>
                  <a:ext cx="1306453" cy="266934"/>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t>距離が長くなる</a:t>
                  </a:r>
                  <a:endParaRPr kumimoji="1" lang="ja-JP" altLang="en-US" sz="1800" b="1" dirty="0"/>
                </a:p>
              </p:txBody>
            </p:sp>
            <p:sp>
              <p:nvSpPr>
                <p:cNvPr id="37" name="テキスト ボックス 17">
                  <a:extLst>
                    <a:ext uri="{FF2B5EF4-FFF2-40B4-BE49-F238E27FC236}">
                      <a16:creationId xmlns:a16="http://schemas.microsoft.com/office/drawing/2014/main" id="{47DDCE40-2D9F-0CAB-8405-46DA3E351F67}"/>
                    </a:ext>
                  </a:extLst>
                </p:cNvPr>
                <p:cNvSpPr txBox="1"/>
                <p:nvPr/>
              </p:nvSpPr>
              <p:spPr>
                <a:xfrm>
                  <a:off x="3839195" y="166437"/>
                  <a:ext cx="1345550" cy="266934"/>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t>距離が短くなる</a:t>
                  </a:r>
                  <a:endParaRPr kumimoji="1" lang="ja-JP" altLang="en-US" sz="1800" b="1" dirty="0"/>
                </a:p>
              </p:txBody>
            </p:sp>
          </p:grpSp>
          <p:sp>
            <p:nvSpPr>
              <p:cNvPr id="32" name="テキスト ボックス 31">
                <a:extLst>
                  <a:ext uri="{FF2B5EF4-FFF2-40B4-BE49-F238E27FC236}">
                    <a16:creationId xmlns:a16="http://schemas.microsoft.com/office/drawing/2014/main" id="{5B507689-6203-453F-4DEC-0CB5B3AEBAB5}"/>
                  </a:ext>
                </a:extLst>
              </p:cNvPr>
              <p:cNvSpPr txBox="1"/>
              <p:nvPr/>
            </p:nvSpPr>
            <p:spPr>
              <a:xfrm>
                <a:off x="6966802" y="2050988"/>
                <a:ext cx="914423" cy="369332"/>
              </a:xfrm>
              <a:prstGeom prst="rect">
                <a:avLst/>
              </a:prstGeom>
              <a:solidFill>
                <a:srgbClr val="FFFF00"/>
              </a:solidFill>
              <a:ln w="15875">
                <a:solidFill>
                  <a:srgbClr val="002060"/>
                </a:solidFill>
              </a:ln>
            </p:spPr>
            <p:txBody>
              <a:bodyPr wrap="square" rtlCol="0">
                <a:spAutoFit/>
              </a:bodyPr>
              <a:lstStyle/>
              <a:p>
                <a:pPr algn="ctr"/>
                <a:r>
                  <a:rPr kumimoji="1" lang="en-US" altLang="ja-JP" b="1" dirty="0">
                    <a:latin typeface="+mn-ea"/>
                  </a:rPr>
                  <a:t>111.5</a:t>
                </a:r>
                <a:endParaRPr kumimoji="1" lang="ja-JP" altLang="en-US" b="1" dirty="0">
                  <a:latin typeface="+mn-ea"/>
                </a:endParaRPr>
              </a:p>
            </p:txBody>
          </p:sp>
        </p:grpSp>
        <p:cxnSp>
          <p:nvCxnSpPr>
            <p:cNvPr id="29" name="直線コネクタ 28">
              <a:extLst>
                <a:ext uri="{FF2B5EF4-FFF2-40B4-BE49-F238E27FC236}">
                  <a16:creationId xmlns:a16="http://schemas.microsoft.com/office/drawing/2014/main" id="{C5668C93-D65F-D4CC-EA8A-007FFBC8B851}"/>
                </a:ext>
              </a:extLst>
            </p:cNvPr>
            <p:cNvCxnSpPr/>
            <p:nvPr/>
          </p:nvCxnSpPr>
          <p:spPr>
            <a:xfrm>
              <a:off x="5032447" y="5018833"/>
              <a:ext cx="273630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161B215-F64F-6C0D-4D94-33545E4C31A9}"/>
                </a:ext>
              </a:extLst>
            </p:cNvPr>
            <p:cNvCxnSpPr/>
            <p:nvPr/>
          </p:nvCxnSpPr>
          <p:spPr>
            <a:xfrm>
              <a:off x="5032447" y="1665330"/>
              <a:ext cx="273630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4777893"/>
      </p:ext>
    </p:extLst>
  </p:cSld>
  <p:clrMapOvr>
    <a:masterClrMapping/>
  </p:clrMapOvr>
  <mc:AlternateContent xmlns:mc="http://schemas.openxmlformats.org/markup-compatibility/2006" xmlns:p14="http://schemas.microsoft.com/office/powerpoint/2010/main">
    <mc:Choice Requires="p14">
      <p:transition spd="slow" p14:dur="2000" advTm="9644"/>
    </mc:Choice>
    <mc:Fallback xmlns="">
      <p:transition spd="slow" advTm="96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200" fill="hold">
                                          <p:stCondLst>
                                            <p:cond delay="0"/>
                                          </p:stCondLst>
                                        </p:cTn>
                                        <p:tgtEl>
                                          <p:spTgt spid="9"/>
                                        </p:tgtEl>
                                        <p:attrNameLst>
                                          <p:attrName>r</p:attrName>
                                        </p:attrNameLst>
                                      </p:cBhvr>
                                    </p:animRot>
                                    <p:animRot by="-240000">
                                      <p:cBhvr>
                                        <p:cTn id="57" dur="400" fill="hold">
                                          <p:stCondLst>
                                            <p:cond delay="400"/>
                                          </p:stCondLst>
                                        </p:cTn>
                                        <p:tgtEl>
                                          <p:spTgt spid="9"/>
                                        </p:tgtEl>
                                        <p:attrNameLst>
                                          <p:attrName>r</p:attrName>
                                        </p:attrNameLst>
                                      </p:cBhvr>
                                    </p:animRot>
                                    <p:animRot by="240000">
                                      <p:cBhvr>
                                        <p:cTn id="58" dur="400" fill="hold">
                                          <p:stCondLst>
                                            <p:cond delay="800"/>
                                          </p:stCondLst>
                                        </p:cTn>
                                        <p:tgtEl>
                                          <p:spTgt spid="9"/>
                                        </p:tgtEl>
                                        <p:attrNameLst>
                                          <p:attrName>r</p:attrName>
                                        </p:attrNameLst>
                                      </p:cBhvr>
                                    </p:animRot>
                                    <p:animRot by="-240000">
                                      <p:cBhvr>
                                        <p:cTn id="59" dur="400" fill="hold">
                                          <p:stCondLst>
                                            <p:cond delay="1200"/>
                                          </p:stCondLst>
                                        </p:cTn>
                                        <p:tgtEl>
                                          <p:spTgt spid="9"/>
                                        </p:tgtEl>
                                        <p:attrNameLst>
                                          <p:attrName>r</p:attrName>
                                        </p:attrNameLst>
                                      </p:cBhvr>
                                    </p:animRot>
                                    <p:animRot by="120000">
                                      <p:cBhvr>
                                        <p:cTn id="60" dur="400" fill="hold">
                                          <p:stCondLst>
                                            <p:cond delay="1600"/>
                                          </p:stCondLst>
                                        </p:cTn>
                                        <p:tgtEl>
                                          <p:spTgt spid="9"/>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23</a:t>
            </a:r>
            <a:r>
              <a:rPr kumimoji="1" lang="ja-JP" altLang="en-US" sz="2400" u="sng" dirty="0"/>
              <a:t>．検証②</a:t>
            </a:r>
          </a:p>
        </p:txBody>
      </p:sp>
      <p:graphicFrame>
        <p:nvGraphicFramePr>
          <p:cNvPr id="2" name="表 1">
            <a:extLst>
              <a:ext uri="{FF2B5EF4-FFF2-40B4-BE49-F238E27FC236}">
                <a16:creationId xmlns:a16="http://schemas.microsoft.com/office/drawing/2014/main" id="{3EC8D78A-A4F5-8805-160C-ADEDD7D419F2}"/>
              </a:ext>
            </a:extLst>
          </p:cNvPr>
          <p:cNvGraphicFramePr>
            <a:graphicFrameLocks noGrp="1" noChangeAspect="1"/>
          </p:cNvGraphicFramePr>
          <p:nvPr>
            <p:extLst>
              <p:ext uri="{D42A27DB-BD31-4B8C-83A1-F6EECF244321}">
                <p14:modId xmlns:p14="http://schemas.microsoft.com/office/powerpoint/2010/main" val="1946141549"/>
              </p:ext>
            </p:extLst>
          </p:nvPr>
        </p:nvGraphicFramePr>
        <p:xfrm>
          <a:off x="1343473" y="1556791"/>
          <a:ext cx="9505055" cy="3675936"/>
        </p:xfrm>
        <a:graphic>
          <a:graphicData uri="http://schemas.openxmlformats.org/drawingml/2006/table">
            <a:tbl>
              <a:tblPr/>
              <a:tblGrid>
                <a:gridCol w="2258849">
                  <a:extLst>
                    <a:ext uri="{9D8B030D-6E8A-4147-A177-3AD203B41FA5}">
                      <a16:colId xmlns:a16="http://schemas.microsoft.com/office/drawing/2014/main" val="1219334108"/>
                    </a:ext>
                  </a:extLst>
                </a:gridCol>
                <a:gridCol w="1207701">
                  <a:extLst>
                    <a:ext uri="{9D8B030D-6E8A-4147-A177-3AD203B41FA5}">
                      <a16:colId xmlns:a16="http://schemas.microsoft.com/office/drawing/2014/main" val="1055034799"/>
                    </a:ext>
                  </a:extLst>
                </a:gridCol>
                <a:gridCol w="1207701">
                  <a:extLst>
                    <a:ext uri="{9D8B030D-6E8A-4147-A177-3AD203B41FA5}">
                      <a16:colId xmlns:a16="http://schemas.microsoft.com/office/drawing/2014/main" val="2771117474"/>
                    </a:ext>
                  </a:extLst>
                </a:gridCol>
                <a:gridCol w="1207701">
                  <a:extLst>
                    <a:ext uri="{9D8B030D-6E8A-4147-A177-3AD203B41FA5}">
                      <a16:colId xmlns:a16="http://schemas.microsoft.com/office/drawing/2014/main" val="2705909712"/>
                    </a:ext>
                  </a:extLst>
                </a:gridCol>
                <a:gridCol w="1207701">
                  <a:extLst>
                    <a:ext uri="{9D8B030D-6E8A-4147-A177-3AD203B41FA5}">
                      <a16:colId xmlns:a16="http://schemas.microsoft.com/office/drawing/2014/main" val="2067043373"/>
                    </a:ext>
                  </a:extLst>
                </a:gridCol>
                <a:gridCol w="1207701">
                  <a:extLst>
                    <a:ext uri="{9D8B030D-6E8A-4147-A177-3AD203B41FA5}">
                      <a16:colId xmlns:a16="http://schemas.microsoft.com/office/drawing/2014/main" val="197861725"/>
                    </a:ext>
                  </a:extLst>
                </a:gridCol>
                <a:gridCol w="1207701">
                  <a:extLst>
                    <a:ext uri="{9D8B030D-6E8A-4147-A177-3AD203B41FA5}">
                      <a16:colId xmlns:a16="http://schemas.microsoft.com/office/drawing/2014/main" val="4077834771"/>
                    </a:ext>
                  </a:extLst>
                </a:gridCol>
              </a:tblGrid>
              <a:tr h="612656">
                <a:tc>
                  <a:txBody>
                    <a:bodyPr/>
                    <a:lstStyle/>
                    <a:p>
                      <a:pPr algn="ctr" fontAlgn="ctr"/>
                      <a:r>
                        <a:rPr lang="ja-JP" altLang="en-US" sz="3200" b="1" i="0" u="none" strike="noStrike" dirty="0">
                          <a:effectLst/>
                          <a:latin typeface="+mn-ea"/>
                          <a:ea typeface="+mn-ea"/>
                        </a:rPr>
                        <a:t>作業者</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3200" b="1" i="0" u="none" strike="noStrike" dirty="0">
                          <a:effectLst/>
                          <a:latin typeface="+mn-ea"/>
                          <a:ea typeface="+mn-ea"/>
                        </a:rPr>
                        <a:t>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１回目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２回目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３回目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４回目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５回目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6161737"/>
                  </a:ext>
                </a:extLst>
              </a:tr>
              <a:tr h="612656">
                <a:tc>
                  <a:txBody>
                    <a:bodyPr/>
                    <a:lstStyle/>
                    <a:p>
                      <a:pPr algn="ctr" fontAlgn="ctr"/>
                      <a:r>
                        <a:rPr lang="ja-JP" altLang="en-US" sz="3200" b="1" i="0" u="none" strike="noStrike" dirty="0">
                          <a:effectLst/>
                          <a:latin typeface="+mn-ea"/>
                          <a:ea typeface="+mn-ea"/>
                        </a:rPr>
                        <a:t>吉田</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507259762"/>
                  </a:ext>
                </a:extLst>
              </a:tr>
              <a:tr h="612656">
                <a:tc>
                  <a:txBody>
                    <a:bodyPr/>
                    <a:lstStyle/>
                    <a:p>
                      <a:pPr algn="ctr" fontAlgn="ctr"/>
                      <a:r>
                        <a:rPr lang="ja-JP" altLang="en-US" sz="3200" b="1" i="0" u="none" strike="noStrike" dirty="0">
                          <a:effectLst/>
                          <a:latin typeface="+mn-ea"/>
                          <a:ea typeface="+mn-ea"/>
                        </a:rPr>
                        <a:t>酒井</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2705692272"/>
                  </a:ext>
                </a:extLst>
              </a:tr>
              <a:tr h="612656">
                <a:tc>
                  <a:txBody>
                    <a:bodyPr/>
                    <a:lstStyle/>
                    <a:p>
                      <a:pPr algn="ctr" fontAlgn="ctr"/>
                      <a:r>
                        <a:rPr lang="ja-JP" altLang="en-US" sz="3200" b="1" i="0" u="none" strike="noStrike" dirty="0">
                          <a:effectLst/>
                          <a:latin typeface="+mn-ea"/>
                          <a:ea typeface="+mn-ea"/>
                        </a:rPr>
                        <a:t>金居</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898950268"/>
                  </a:ext>
                </a:extLst>
              </a:tr>
              <a:tr h="612656">
                <a:tc>
                  <a:txBody>
                    <a:bodyPr/>
                    <a:lstStyle/>
                    <a:p>
                      <a:pPr algn="ctr" fontAlgn="ctr"/>
                      <a:r>
                        <a:rPr lang="ja-JP" altLang="en-US" sz="3200" b="1" i="0" u="none" strike="noStrike" dirty="0">
                          <a:effectLst/>
                          <a:latin typeface="+mn-ea"/>
                          <a:ea typeface="+mn-ea"/>
                        </a:rPr>
                        <a:t>森岡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-0.50</a:t>
                      </a:r>
                      <a:r>
                        <a:rPr lang="ja-JP" altLang="en-US" sz="2000" b="1" i="0" u="none" strike="noStrike" dirty="0">
                          <a:effectLst/>
                          <a:latin typeface="+mn-ea"/>
                          <a:ea typeface="+mn-ea"/>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0730042"/>
                  </a:ext>
                </a:extLst>
              </a:tr>
              <a:tr h="612656">
                <a:tc>
                  <a:txBody>
                    <a:bodyPr/>
                    <a:lstStyle/>
                    <a:p>
                      <a:pPr algn="ctr" fontAlgn="ctr"/>
                      <a:r>
                        <a:rPr lang="ja-JP" altLang="en-US" sz="3200" b="1" i="0" u="none" strike="noStrike" dirty="0">
                          <a:effectLst/>
                          <a:latin typeface="+mn-ea"/>
                          <a:ea typeface="+mn-ea"/>
                        </a:rPr>
                        <a:t>瀧澤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5715670"/>
                  </a:ext>
                </a:extLst>
              </a:tr>
            </a:tbl>
          </a:graphicData>
        </a:graphic>
      </p:graphicFrame>
      <p:sp>
        <p:nvSpPr>
          <p:cNvPr id="4" name="テキスト ボックス 12">
            <a:extLst>
              <a:ext uri="{FF2B5EF4-FFF2-40B4-BE49-F238E27FC236}">
                <a16:creationId xmlns:a16="http://schemas.microsoft.com/office/drawing/2014/main" id="{C94F8D5F-D524-4B06-5E92-6FE498A3094C}"/>
              </a:ext>
            </a:extLst>
          </p:cNvPr>
          <p:cNvSpPr txBox="1"/>
          <p:nvPr/>
        </p:nvSpPr>
        <p:spPr>
          <a:xfrm>
            <a:off x="4518317" y="73963"/>
            <a:ext cx="2990919" cy="721525"/>
          </a:xfrm>
          <a:prstGeom prst="rect">
            <a:avLst/>
          </a:prstGeom>
          <a:noFill/>
          <a:ln w="19050">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3600" kern="0" dirty="0">
                <a:latin typeface="+mn-ea"/>
              </a:rPr>
              <a:t>☆検証結果☆</a:t>
            </a:r>
            <a:endParaRPr kumimoji="1" lang="en-US" altLang="ja-JP" sz="3600" b="0" i="0" u="none" strike="noStrike" kern="0" cap="none" spc="0" normalizeH="0" baseline="0" noProof="0" dirty="0">
              <a:ln>
                <a:noFill/>
              </a:ln>
              <a:effectLst/>
              <a:uLnTx/>
              <a:uFillTx/>
              <a:latin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正方形/長方形 4">
            <a:extLst>
              <a:ext uri="{FF2B5EF4-FFF2-40B4-BE49-F238E27FC236}">
                <a16:creationId xmlns:a16="http://schemas.microsoft.com/office/drawing/2014/main" id="{C1A19632-5878-53FE-F001-09EA1AF8D9B2}"/>
              </a:ext>
            </a:extLst>
          </p:cNvPr>
          <p:cNvSpPr/>
          <p:nvPr/>
        </p:nvSpPr>
        <p:spPr>
          <a:xfrm>
            <a:off x="6023992" y="3998532"/>
            <a:ext cx="1222114" cy="5954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カギ線コネクタ 14">
            <a:extLst>
              <a:ext uri="{FF2B5EF4-FFF2-40B4-BE49-F238E27FC236}">
                <a16:creationId xmlns:a16="http://schemas.microsoft.com/office/drawing/2014/main" id="{0F465631-5C7E-35CF-A85D-4E07CD406B87}"/>
              </a:ext>
            </a:extLst>
          </p:cNvPr>
          <p:cNvCxnSpPr>
            <a:cxnSpLocks/>
          </p:cNvCxnSpPr>
          <p:nvPr/>
        </p:nvCxnSpPr>
        <p:spPr>
          <a:xfrm rot="16200000" flipH="1">
            <a:off x="6569189" y="4110393"/>
            <a:ext cx="16481" cy="2221132"/>
          </a:xfrm>
          <a:prstGeom prst="bentConnector3">
            <a:avLst>
              <a:gd name="adj1" fmla="val 1487052"/>
            </a:avLst>
          </a:prstGeom>
          <a:ln w="317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7" name="テキスト ボックス 19">
            <a:extLst>
              <a:ext uri="{FF2B5EF4-FFF2-40B4-BE49-F238E27FC236}">
                <a16:creationId xmlns:a16="http://schemas.microsoft.com/office/drawing/2014/main" id="{5DB9ABE0-965D-25DF-EEBC-A4B6F22EF104}"/>
              </a:ext>
            </a:extLst>
          </p:cNvPr>
          <p:cNvSpPr txBox="1"/>
          <p:nvPr/>
        </p:nvSpPr>
        <p:spPr>
          <a:xfrm>
            <a:off x="5854277" y="5293271"/>
            <a:ext cx="1405044" cy="464131"/>
          </a:xfrm>
          <a:prstGeom prst="rect">
            <a:avLst/>
          </a:prstGeom>
          <a:solidFill>
            <a:srgbClr val="FFFF00"/>
          </a:solidFill>
          <a:ln w="12700">
            <a:solidFill>
              <a:srgbClr val="00206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2400" b="1" dirty="0">
                <a:latin typeface="+mn-ea"/>
                <a:ea typeface="+mn-ea"/>
              </a:rPr>
              <a:t>2.08mm</a:t>
            </a:r>
          </a:p>
        </p:txBody>
      </p:sp>
      <p:sp>
        <p:nvSpPr>
          <p:cNvPr id="8" name="正方形/長方形 7">
            <a:extLst>
              <a:ext uri="{FF2B5EF4-FFF2-40B4-BE49-F238E27FC236}">
                <a16:creationId xmlns:a16="http://schemas.microsoft.com/office/drawing/2014/main" id="{5AAD200F-EECD-8DF2-2F29-9F80CCE42757}"/>
              </a:ext>
            </a:extLst>
          </p:cNvPr>
          <p:cNvSpPr/>
          <p:nvPr/>
        </p:nvSpPr>
        <p:spPr>
          <a:xfrm>
            <a:off x="8438225" y="4009007"/>
            <a:ext cx="1222113" cy="5954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71841F0-EBE7-B69D-B4B4-2032F94E753A}"/>
              </a:ext>
            </a:extLst>
          </p:cNvPr>
          <p:cNvSpPr/>
          <p:nvPr/>
        </p:nvSpPr>
        <p:spPr>
          <a:xfrm>
            <a:off x="6047472" y="4604417"/>
            <a:ext cx="1133204" cy="595411"/>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DAC087-FF41-4FBD-2BA6-D9333268C1C4}"/>
              </a:ext>
            </a:extLst>
          </p:cNvPr>
          <p:cNvSpPr/>
          <p:nvPr/>
        </p:nvSpPr>
        <p:spPr>
          <a:xfrm>
            <a:off x="4821908" y="4604418"/>
            <a:ext cx="1191869" cy="595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9">
            <a:extLst>
              <a:ext uri="{FF2B5EF4-FFF2-40B4-BE49-F238E27FC236}">
                <a16:creationId xmlns:a16="http://schemas.microsoft.com/office/drawing/2014/main" id="{BB9AE127-8335-BB2E-F1C2-558C235DAC70}"/>
              </a:ext>
            </a:extLst>
          </p:cNvPr>
          <p:cNvSpPr txBox="1"/>
          <p:nvPr/>
        </p:nvSpPr>
        <p:spPr>
          <a:xfrm>
            <a:off x="191344" y="5863813"/>
            <a:ext cx="11809312" cy="565296"/>
          </a:xfrm>
          <a:prstGeom prst="rect">
            <a:avLst/>
          </a:prstGeom>
          <a:solidFill>
            <a:srgbClr val="FFFF00"/>
          </a:solidFill>
          <a:ln w="19050">
            <a:solidFill>
              <a:srgbClr val="00206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3200" b="1" dirty="0">
                <a:solidFill>
                  <a:srgbClr val="FF0000"/>
                </a:solidFill>
                <a:latin typeface="+mn-ea"/>
              </a:rPr>
              <a:t>手感で調整すると、動き過ぎる</a:t>
            </a:r>
            <a:r>
              <a:rPr kumimoji="1" lang="ja-JP" altLang="en-US" sz="3200" b="1" dirty="0">
                <a:latin typeface="+mn-ea"/>
              </a:rPr>
              <a:t>という重要要因は</a:t>
            </a:r>
            <a:r>
              <a:rPr lang="ja-JP" altLang="en-US" sz="3200" b="1" dirty="0">
                <a:latin typeface="+mn-ea"/>
              </a:rPr>
              <a:t>真因であった</a:t>
            </a:r>
            <a:endParaRPr kumimoji="1" lang="en-US" altLang="ja-JP" sz="3200" b="1" dirty="0">
              <a:latin typeface="+mn-ea"/>
            </a:endParaRPr>
          </a:p>
        </p:txBody>
      </p:sp>
      <p:sp>
        <p:nvSpPr>
          <p:cNvPr id="12" name="十字形 11">
            <a:extLst>
              <a:ext uri="{FF2B5EF4-FFF2-40B4-BE49-F238E27FC236}">
                <a16:creationId xmlns:a16="http://schemas.microsoft.com/office/drawing/2014/main" id="{23558216-97D2-B236-6F88-6037E5AB486D}"/>
              </a:ext>
            </a:extLst>
          </p:cNvPr>
          <p:cNvSpPr>
            <a:spLocks noChangeAspect="1"/>
          </p:cNvSpPr>
          <p:nvPr/>
        </p:nvSpPr>
        <p:spPr>
          <a:xfrm rot="2682826">
            <a:off x="3895673" y="2148495"/>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十字形 12">
            <a:extLst>
              <a:ext uri="{FF2B5EF4-FFF2-40B4-BE49-F238E27FC236}">
                <a16:creationId xmlns:a16="http://schemas.microsoft.com/office/drawing/2014/main" id="{60E41BED-C97C-F17A-BB4A-C296B9E70753}"/>
              </a:ext>
            </a:extLst>
          </p:cNvPr>
          <p:cNvSpPr>
            <a:spLocks noChangeAspect="1"/>
          </p:cNvSpPr>
          <p:nvPr/>
        </p:nvSpPr>
        <p:spPr>
          <a:xfrm rot="2682826">
            <a:off x="5052879" y="2146504"/>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十字形 13">
            <a:extLst>
              <a:ext uri="{FF2B5EF4-FFF2-40B4-BE49-F238E27FC236}">
                <a16:creationId xmlns:a16="http://schemas.microsoft.com/office/drawing/2014/main" id="{80331D21-E101-B560-80D3-96FB0FECA2B5}"/>
              </a:ext>
            </a:extLst>
          </p:cNvPr>
          <p:cNvSpPr>
            <a:spLocks noChangeAspect="1"/>
          </p:cNvSpPr>
          <p:nvPr/>
        </p:nvSpPr>
        <p:spPr>
          <a:xfrm rot="2682826">
            <a:off x="3921647" y="2745246"/>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十字形 14">
            <a:extLst>
              <a:ext uri="{FF2B5EF4-FFF2-40B4-BE49-F238E27FC236}">
                <a16:creationId xmlns:a16="http://schemas.microsoft.com/office/drawing/2014/main" id="{5AA7675E-F4DA-273F-1227-56470C9E3260}"/>
              </a:ext>
            </a:extLst>
          </p:cNvPr>
          <p:cNvSpPr>
            <a:spLocks noChangeAspect="1"/>
          </p:cNvSpPr>
          <p:nvPr/>
        </p:nvSpPr>
        <p:spPr>
          <a:xfrm rot="2682826">
            <a:off x="3939158" y="3371459"/>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十字形 15">
            <a:extLst>
              <a:ext uri="{FF2B5EF4-FFF2-40B4-BE49-F238E27FC236}">
                <a16:creationId xmlns:a16="http://schemas.microsoft.com/office/drawing/2014/main" id="{88902BEF-0373-48DD-C624-D4258ED4B3A4}"/>
              </a:ext>
            </a:extLst>
          </p:cNvPr>
          <p:cNvSpPr>
            <a:spLocks noChangeAspect="1"/>
          </p:cNvSpPr>
          <p:nvPr/>
        </p:nvSpPr>
        <p:spPr>
          <a:xfrm rot="2682826">
            <a:off x="3933082" y="399394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十字形 16">
            <a:extLst>
              <a:ext uri="{FF2B5EF4-FFF2-40B4-BE49-F238E27FC236}">
                <a16:creationId xmlns:a16="http://schemas.microsoft.com/office/drawing/2014/main" id="{11A2AF74-849F-B086-EA3E-C68ADE9FFC3E}"/>
              </a:ext>
            </a:extLst>
          </p:cNvPr>
          <p:cNvSpPr>
            <a:spLocks noChangeAspect="1"/>
          </p:cNvSpPr>
          <p:nvPr/>
        </p:nvSpPr>
        <p:spPr>
          <a:xfrm rot="2682826">
            <a:off x="3927006" y="4564183"/>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十字形 17">
            <a:extLst>
              <a:ext uri="{FF2B5EF4-FFF2-40B4-BE49-F238E27FC236}">
                <a16:creationId xmlns:a16="http://schemas.microsoft.com/office/drawing/2014/main" id="{8D2C11FF-0F63-FD06-52C3-E5523E3B91A2}"/>
              </a:ext>
            </a:extLst>
          </p:cNvPr>
          <p:cNvSpPr>
            <a:spLocks noChangeAspect="1"/>
          </p:cNvSpPr>
          <p:nvPr/>
        </p:nvSpPr>
        <p:spPr>
          <a:xfrm rot="2682826">
            <a:off x="5096441" y="2746297"/>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十字形 18">
            <a:extLst>
              <a:ext uri="{FF2B5EF4-FFF2-40B4-BE49-F238E27FC236}">
                <a16:creationId xmlns:a16="http://schemas.microsoft.com/office/drawing/2014/main" id="{F9E3D340-11DA-2046-AA46-239D150723CB}"/>
              </a:ext>
            </a:extLst>
          </p:cNvPr>
          <p:cNvSpPr>
            <a:spLocks noChangeAspect="1"/>
          </p:cNvSpPr>
          <p:nvPr/>
        </p:nvSpPr>
        <p:spPr>
          <a:xfrm rot="2682826">
            <a:off x="5090254" y="3363390"/>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十字形 19">
            <a:extLst>
              <a:ext uri="{FF2B5EF4-FFF2-40B4-BE49-F238E27FC236}">
                <a16:creationId xmlns:a16="http://schemas.microsoft.com/office/drawing/2014/main" id="{C1C24AAC-D3B6-6590-E763-536EC245C51F}"/>
              </a:ext>
            </a:extLst>
          </p:cNvPr>
          <p:cNvSpPr>
            <a:spLocks noChangeAspect="1"/>
          </p:cNvSpPr>
          <p:nvPr/>
        </p:nvSpPr>
        <p:spPr>
          <a:xfrm rot="2682826">
            <a:off x="6305708" y="338983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十字形 20">
            <a:extLst>
              <a:ext uri="{FF2B5EF4-FFF2-40B4-BE49-F238E27FC236}">
                <a16:creationId xmlns:a16="http://schemas.microsoft.com/office/drawing/2014/main" id="{717A6BF7-9179-C423-5070-5024F59340C0}"/>
              </a:ext>
            </a:extLst>
          </p:cNvPr>
          <p:cNvSpPr>
            <a:spLocks noChangeAspect="1"/>
          </p:cNvSpPr>
          <p:nvPr/>
        </p:nvSpPr>
        <p:spPr>
          <a:xfrm rot="2682826">
            <a:off x="5101622" y="3989316"/>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十字形 22">
            <a:extLst>
              <a:ext uri="{FF2B5EF4-FFF2-40B4-BE49-F238E27FC236}">
                <a16:creationId xmlns:a16="http://schemas.microsoft.com/office/drawing/2014/main" id="{3480FFB0-E875-B14B-3B08-707AE83521A1}"/>
              </a:ext>
            </a:extLst>
          </p:cNvPr>
          <p:cNvSpPr>
            <a:spLocks noChangeAspect="1"/>
          </p:cNvSpPr>
          <p:nvPr/>
        </p:nvSpPr>
        <p:spPr>
          <a:xfrm rot="2682826">
            <a:off x="7476382" y="396561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十字形 23">
            <a:extLst>
              <a:ext uri="{FF2B5EF4-FFF2-40B4-BE49-F238E27FC236}">
                <a16:creationId xmlns:a16="http://schemas.microsoft.com/office/drawing/2014/main" id="{37889311-9C34-3003-3901-A7FC7DE4D183}"/>
              </a:ext>
            </a:extLst>
          </p:cNvPr>
          <p:cNvSpPr>
            <a:spLocks noChangeAspect="1"/>
          </p:cNvSpPr>
          <p:nvPr/>
        </p:nvSpPr>
        <p:spPr>
          <a:xfrm rot="2682826">
            <a:off x="8679956" y="460717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十字形 24">
            <a:extLst>
              <a:ext uri="{FF2B5EF4-FFF2-40B4-BE49-F238E27FC236}">
                <a16:creationId xmlns:a16="http://schemas.microsoft.com/office/drawing/2014/main" id="{0A10ECCD-56AF-F0E3-E145-654BE3517926}"/>
              </a:ext>
            </a:extLst>
          </p:cNvPr>
          <p:cNvSpPr>
            <a:spLocks noChangeAspect="1"/>
          </p:cNvSpPr>
          <p:nvPr/>
        </p:nvSpPr>
        <p:spPr>
          <a:xfrm rot="2682826">
            <a:off x="9880628" y="3999503"/>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893ED5CC-2DE3-C4D9-62AB-092629142B1E}"/>
              </a:ext>
            </a:extLst>
          </p:cNvPr>
          <p:cNvSpPr>
            <a:spLocks noChangeAspect="1"/>
          </p:cNvSpPr>
          <p:nvPr/>
        </p:nvSpPr>
        <p:spPr>
          <a:xfrm>
            <a:off x="9967643" y="4657777"/>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AED2F85-E975-DCAB-19EE-EE502AF6DEFF}"/>
              </a:ext>
            </a:extLst>
          </p:cNvPr>
          <p:cNvSpPr>
            <a:spLocks noChangeAspect="1"/>
          </p:cNvSpPr>
          <p:nvPr/>
        </p:nvSpPr>
        <p:spPr>
          <a:xfrm>
            <a:off x="6378538" y="2234923"/>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C53EAB0-7C79-6820-E7BA-70FFD57CCDBE}"/>
              </a:ext>
            </a:extLst>
          </p:cNvPr>
          <p:cNvSpPr>
            <a:spLocks noChangeAspect="1"/>
          </p:cNvSpPr>
          <p:nvPr/>
        </p:nvSpPr>
        <p:spPr>
          <a:xfrm>
            <a:off x="6390895" y="2858338"/>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6B9A386-1AEB-2D3C-18F6-39A516D010FC}"/>
              </a:ext>
            </a:extLst>
          </p:cNvPr>
          <p:cNvSpPr>
            <a:spLocks noChangeAspect="1"/>
          </p:cNvSpPr>
          <p:nvPr/>
        </p:nvSpPr>
        <p:spPr>
          <a:xfrm>
            <a:off x="7559773" y="3456650"/>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D33A19-93A2-7E91-F53B-C722688603DD}"/>
              </a:ext>
            </a:extLst>
          </p:cNvPr>
          <p:cNvSpPr txBox="1"/>
          <p:nvPr/>
        </p:nvSpPr>
        <p:spPr>
          <a:xfrm>
            <a:off x="1348967" y="976245"/>
            <a:ext cx="10225136" cy="461665"/>
          </a:xfrm>
          <a:prstGeom prst="rect">
            <a:avLst/>
          </a:prstGeom>
          <a:noFill/>
        </p:spPr>
        <p:txBody>
          <a:bodyPr wrap="square" rtlCol="0">
            <a:spAutoFit/>
          </a:bodyPr>
          <a:lstStyle/>
          <a:p>
            <a:r>
              <a:rPr kumimoji="1" lang="ja-JP" altLang="en-US" sz="2400" b="1" dirty="0">
                <a:latin typeface="+mn-ea"/>
              </a:rPr>
              <a:t>手感による平行出し検証結果　　　　　　　　　</a:t>
            </a:r>
            <a:r>
              <a:rPr lang="ja-JP" altLang="en-US" sz="2400" b="1" dirty="0">
                <a:latin typeface="+mn-ea"/>
              </a:rPr>
              <a:t>公</a:t>
            </a:r>
            <a:r>
              <a:rPr kumimoji="1" lang="ja-JP" altLang="en-US" sz="2400" b="1" dirty="0">
                <a:latin typeface="+mn-ea"/>
              </a:rPr>
              <a:t>差</a:t>
            </a:r>
            <a:r>
              <a:rPr kumimoji="1" lang="en-US" altLang="ja-JP" sz="2400" b="1" dirty="0">
                <a:latin typeface="+mn-ea"/>
              </a:rPr>
              <a:t>±0.05mm</a:t>
            </a:r>
            <a:endParaRPr kumimoji="1" lang="ja-JP" altLang="en-US" sz="2400" b="1" dirty="0">
              <a:latin typeface="+mn-ea"/>
            </a:endParaRPr>
          </a:p>
        </p:txBody>
      </p:sp>
      <p:sp>
        <p:nvSpPr>
          <p:cNvPr id="31" name="正方形/長方形 30">
            <a:extLst>
              <a:ext uri="{FF2B5EF4-FFF2-40B4-BE49-F238E27FC236}">
                <a16:creationId xmlns:a16="http://schemas.microsoft.com/office/drawing/2014/main" id="{929E75E5-7F72-338A-A349-C3DF9E3F7A39}"/>
              </a:ext>
            </a:extLst>
          </p:cNvPr>
          <p:cNvSpPr/>
          <p:nvPr/>
        </p:nvSpPr>
        <p:spPr>
          <a:xfrm>
            <a:off x="7223046" y="4593943"/>
            <a:ext cx="1222114" cy="6117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十字形 31">
            <a:extLst>
              <a:ext uri="{FF2B5EF4-FFF2-40B4-BE49-F238E27FC236}">
                <a16:creationId xmlns:a16="http://schemas.microsoft.com/office/drawing/2014/main" id="{7A83AB26-9C13-86F3-2E9E-DF538C563E1B}"/>
              </a:ext>
            </a:extLst>
          </p:cNvPr>
          <p:cNvSpPr>
            <a:spLocks noChangeAspect="1"/>
          </p:cNvSpPr>
          <p:nvPr/>
        </p:nvSpPr>
        <p:spPr>
          <a:xfrm rot="2682826">
            <a:off x="6311348" y="3966897"/>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十字形 32">
            <a:extLst>
              <a:ext uri="{FF2B5EF4-FFF2-40B4-BE49-F238E27FC236}">
                <a16:creationId xmlns:a16="http://schemas.microsoft.com/office/drawing/2014/main" id="{81AF06F4-E5A2-E9F2-7F9D-DF7E9583B66F}"/>
              </a:ext>
            </a:extLst>
          </p:cNvPr>
          <p:cNvSpPr>
            <a:spLocks noChangeAspect="1"/>
          </p:cNvSpPr>
          <p:nvPr/>
        </p:nvSpPr>
        <p:spPr>
          <a:xfrm rot="2682826">
            <a:off x="8686032" y="3977472"/>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十字形 33">
            <a:extLst>
              <a:ext uri="{FF2B5EF4-FFF2-40B4-BE49-F238E27FC236}">
                <a16:creationId xmlns:a16="http://schemas.microsoft.com/office/drawing/2014/main" id="{0AEB001E-3D49-5AEE-8EF9-45E983655BF5}"/>
              </a:ext>
            </a:extLst>
          </p:cNvPr>
          <p:cNvSpPr>
            <a:spLocks noChangeAspect="1"/>
          </p:cNvSpPr>
          <p:nvPr/>
        </p:nvSpPr>
        <p:spPr>
          <a:xfrm rot="2682826">
            <a:off x="5108408" y="458309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十字形 34">
            <a:extLst>
              <a:ext uri="{FF2B5EF4-FFF2-40B4-BE49-F238E27FC236}">
                <a16:creationId xmlns:a16="http://schemas.microsoft.com/office/drawing/2014/main" id="{C28C21F5-99AA-B167-B38C-38E359A8CF5A}"/>
              </a:ext>
            </a:extLst>
          </p:cNvPr>
          <p:cNvSpPr>
            <a:spLocks noChangeAspect="1"/>
          </p:cNvSpPr>
          <p:nvPr/>
        </p:nvSpPr>
        <p:spPr>
          <a:xfrm rot="2682826">
            <a:off x="6319384" y="458309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十字形 35">
            <a:extLst>
              <a:ext uri="{FF2B5EF4-FFF2-40B4-BE49-F238E27FC236}">
                <a16:creationId xmlns:a16="http://schemas.microsoft.com/office/drawing/2014/main" id="{890D09F4-DDCA-7538-4F68-E4AA534A98CA}"/>
              </a:ext>
            </a:extLst>
          </p:cNvPr>
          <p:cNvSpPr>
            <a:spLocks noChangeAspect="1"/>
          </p:cNvSpPr>
          <p:nvPr/>
        </p:nvSpPr>
        <p:spPr>
          <a:xfrm rot="2682826">
            <a:off x="7528349" y="4583090"/>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515278588"/>
      </p:ext>
    </p:extLst>
  </p:cSld>
  <p:clrMapOvr>
    <a:masterClrMapping/>
  </p:clrMapOvr>
  <mc:AlternateContent xmlns:mc="http://schemas.openxmlformats.org/markup-compatibility/2006" xmlns:p14="http://schemas.microsoft.com/office/powerpoint/2010/main">
    <mc:Choice Requires="p14">
      <p:transition spd="slow" p14:dur="2000" advTm="6508"/>
    </mc:Choice>
    <mc:Fallback xmlns="">
      <p:transition spd="slow" advTm="6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down)">
                                      <p:cBhvr>
                                        <p:cTn id="75" dur="500"/>
                                        <p:tgtEl>
                                          <p:spTgt spid="3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down)">
                                      <p:cBhvr>
                                        <p:cTn id="78" dur="500"/>
                                        <p:tgtEl>
                                          <p:spTgt spid="3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down)">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ppt_x"/>
                                          </p:val>
                                        </p:tav>
                                        <p:tav tm="100000">
                                          <p:val>
                                            <p:strVal val="#ppt_x"/>
                                          </p:val>
                                        </p:tav>
                                      </p:tavLst>
                                    </p:anim>
                                    <p:anim calcmode="lin" valueType="num">
                                      <p:cBhvr additive="base">
                                        <p:cTn id="8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9888"/>
            <a:ext cx="2979869" cy="521803"/>
          </a:xfrm>
        </p:spPr>
        <p:txBody>
          <a:bodyPr>
            <a:noAutofit/>
          </a:bodyPr>
          <a:lstStyle/>
          <a:p>
            <a:pPr algn="l"/>
            <a:r>
              <a:rPr kumimoji="1" lang="en-US" altLang="ja-JP" sz="2400" u="sng" dirty="0"/>
              <a:t>24. </a:t>
            </a:r>
            <a:r>
              <a:rPr kumimoji="1" lang="ja-JP" altLang="en-US" sz="2400" u="sng" dirty="0"/>
              <a:t>対策案検討①</a:t>
            </a:r>
          </a:p>
        </p:txBody>
      </p:sp>
      <p:cxnSp>
        <p:nvCxnSpPr>
          <p:cNvPr id="35" name="コネクタ: カギ線 34">
            <a:extLst>
              <a:ext uri="{FF2B5EF4-FFF2-40B4-BE49-F238E27FC236}">
                <a16:creationId xmlns:a16="http://schemas.microsoft.com/office/drawing/2014/main" id="{F232D18C-8840-606A-62F1-5DEC46FC4833}"/>
              </a:ext>
            </a:extLst>
          </p:cNvPr>
          <p:cNvCxnSpPr>
            <a:cxnSpLocks/>
          </p:cNvCxnSpPr>
          <p:nvPr/>
        </p:nvCxnSpPr>
        <p:spPr>
          <a:xfrm>
            <a:off x="2097851" y="3068960"/>
            <a:ext cx="1369725" cy="1316391"/>
          </a:xfrm>
          <a:prstGeom prst="bentConnector3">
            <a:avLst>
              <a:gd name="adj1" fmla="val 50000"/>
            </a:avLst>
          </a:prstGeom>
          <a:ln w="31750"/>
        </p:spPr>
        <p:style>
          <a:lnRef idx="1">
            <a:schemeClr val="dk1"/>
          </a:lnRef>
          <a:fillRef idx="0">
            <a:schemeClr val="dk1"/>
          </a:fillRef>
          <a:effectRef idx="0">
            <a:schemeClr val="dk1"/>
          </a:effectRef>
          <a:fontRef idx="minor">
            <a:schemeClr val="tx1"/>
          </a:fontRef>
        </p:style>
      </p:cxnSp>
      <p:cxnSp>
        <p:nvCxnSpPr>
          <p:cNvPr id="36" name="コネクタ: カギ線 35">
            <a:extLst>
              <a:ext uri="{FF2B5EF4-FFF2-40B4-BE49-F238E27FC236}">
                <a16:creationId xmlns:a16="http://schemas.microsoft.com/office/drawing/2014/main" id="{FC220CB7-0503-007D-7558-7C430140CA2B}"/>
              </a:ext>
            </a:extLst>
          </p:cNvPr>
          <p:cNvCxnSpPr>
            <a:cxnSpLocks/>
          </p:cNvCxnSpPr>
          <p:nvPr/>
        </p:nvCxnSpPr>
        <p:spPr>
          <a:xfrm flipV="1">
            <a:off x="2421756" y="2349105"/>
            <a:ext cx="721916" cy="718052"/>
          </a:xfrm>
          <a:prstGeom prst="bentConnector3">
            <a:avLst>
              <a:gd name="adj1" fmla="val 50000"/>
            </a:avLst>
          </a:prstGeom>
          <a:ln w="31750"/>
        </p:spPr>
        <p:style>
          <a:lnRef idx="1">
            <a:schemeClr val="dk1"/>
          </a:lnRef>
          <a:fillRef idx="0">
            <a:schemeClr val="dk1"/>
          </a:fillRef>
          <a:effectRef idx="0">
            <a:schemeClr val="dk1"/>
          </a:effectRef>
          <a:fontRef idx="minor">
            <a:schemeClr val="tx1"/>
          </a:fontRef>
        </p:style>
      </p:cxnSp>
      <p:cxnSp>
        <p:nvCxnSpPr>
          <p:cNvPr id="37" name="コネクタ: カギ線 36">
            <a:extLst>
              <a:ext uri="{FF2B5EF4-FFF2-40B4-BE49-F238E27FC236}">
                <a16:creationId xmlns:a16="http://schemas.microsoft.com/office/drawing/2014/main" id="{97E8B2D5-3F76-5FF6-0493-BDD6FCCDDB68}"/>
              </a:ext>
            </a:extLst>
          </p:cNvPr>
          <p:cNvCxnSpPr>
            <a:cxnSpLocks/>
          </p:cNvCxnSpPr>
          <p:nvPr/>
        </p:nvCxnSpPr>
        <p:spPr>
          <a:xfrm>
            <a:off x="4514578" y="4341859"/>
            <a:ext cx="300036" cy="285478"/>
          </a:xfrm>
          <a:prstGeom prst="bentConnector3">
            <a:avLst>
              <a:gd name="adj1" fmla="val 57407"/>
            </a:avLst>
          </a:prstGeom>
          <a:ln w="31750"/>
        </p:spPr>
        <p:style>
          <a:lnRef idx="1">
            <a:schemeClr val="dk1"/>
          </a:lnRef>
          <a:fillRef idx="0">
            <a:schemeClr val="dk1"/>
          </a:fillRef>
          <a:effectRef idx="0">
            <a:schemeClr val="dk1"/>
          </a:effectRef>
          <a:fontRef idx="minor">
            <a:schemeClr val="tx1"/>
          </a:fontRef>
        </p:style>
      </p:cxnSp>
      <p:cxnSp>
        <p:nvCxnSpPr>
          <p:cNvPr id="38" name="コネクタ: カギ線 37">
            <a:extLst>
              <a:ext uri="{FF2B5EF4-FFF2-40B4-BE49-F238E27FC236}">
                <a16:creationId xmlns:a16="http://schemas.microsoft.com/office/drawing/2014/main" id="{CBC3E031-0970-AC97-5AF2-1A8B24059D5A}"/>
              </a:ext>
            </a:extLst>
          </p:cNvPr>
          <p:cNvCxnSpPr>
            <a:cxnSpLocks/>
          </p:cNvCxnSpPr>
          <p:nvPr/>
        </p:nvCxnSpPr>
        <p:spPr>
          <a:xfrm flipV="1">
            <a:off x="4514578" y="4047370"/>
            <a:ext cx="300036" cy="296077"/>
          </a:xfrm>
          <a:prstGeom prst="bentConnector3">
            <a:avLst>
              <a:gd name="adj1" fmla="val 57936"/>
            </a:avLst>
          </a:prstGeom>
          <a:ln w="3175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08AE1D4E-5C16-B038-3FC9-134B06443451}"/>
              </a:ext>
            </a:extLst>
          </p:cNvPr>
          <p:cNvCxnSpPr>
            <a:cxnSpLocks/>
          </p:cNvCxnSpPr>
          <p:nvPr/>
        </p:nvCxnSpPr>
        <p:spPr>
          <a:xfrm>
            <a:off x="692995" y="3068960"/>
            <a:ext cx="4106861" cy="0"/>
          </a:xfrm>
          <a:prstGeom prst="line">
            <a:avLst/>
          </a:prstGeom>
          <a:ln w="31750"/>
        </p:spPr>
        <p:style>
          <a:lnRef idx="1">
            <a:schemeClr val="dk1"/>
          </a:lnRef>
          <a:fillRef idx="0">
            <a:schemeClr val="dk1"/>
          </a:fillRef>
          <a:effectRef idx="0">
            <a:schemeClr val="dk1"/>
          </a:effectRef>
          <a:fontRef idx="minor">
            <a:schemeClr val="tx1"/>
          </a:fontRef>
        </p:style>
      </p:cxnSp>
      <p:sp>
        <p:nvSpPr>
          <p:cNvPr id="41" name="テキスト ボックス 24">
            <a:extLst>
              <a:ext uri="{FF2B5EF4-FFF2-40B4-BE49-F238E27FC236}">
                <a16:creationId xmlns:a16="http://schemas.microsoft.com/office/drawing/2014/main" id="{9DFF8914-44DD-5D6A-289F-1F5445280220}"/>
              </a:ext>
            </a:extLst>
          </p:cNvPr>
          <p:cNvSpPr txBox="1"/>
          <p:nvPr/>
        </p:nvSpPr>
        <p:spPr>
          <a:xfrm>
            <a:off x="3023445" y="4005064"/>
            <a:ext cx="1476375" cy="709613"/>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治具を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作製する</a:t>
            </a:r>
          </a:p>
        </p:txBody>
      </p:sp>
      <p:cxnSp>
        <p:nvCxnSpPr>
          <p:cNvPr id="42" name="直線コネクタ 41">
            <a:extLst>
              <a:ext uri="{FF2B5EF4-FFF2-40B4-BE49-F238E27FC236}">
                <a16:creationId xmlns:a16="http://schemas.microsoft.com/office/drawing/2014/main" id="{F66F89D2-39EF-9DDD-C0D3-3569B71D4946}"/>
              </a:ext>
            </a:extLst>
          </p:cNvPr>
          <p:cNvCxnSpPr>
            <a:cxnSpLocks/>
          </p:cNvCxnSpPr>
          <p:nvPr/>
        </p:nvCxnSpPr>
        <p:spPr>
          <a:xfrm>
            <a:off x="4283127" y="2348880"/>
            <a:ext cx="588737" cy="0"/>
          </a:xfrm>
          <a:prstGeom prst="line">
            <a:avLst/>
          </a:prstGeom>
          <a:ln w="31750"/>
        </p:spPr>
        <p:style>
          <a:lnRef idx="1">
            <a:schemeClr val="dk1"/>
          </a:lnRef>
          <a:fillRef idx="0">
            <a:schemeClr val="dk1"/>
          </a:fillRef>
          <a:effectRef idx="0">
            <a:schemeClr val="dk1"/>
          </a:effectRef>
          <a:fontRef idx="minor">
            <a:schemeClr val="tx1"/>
          </a:fontRef>
        </p:style>
      </p:cxnSp>
      <p:sp>
        <p:nvSpPr>
          <p:cNvPr id="32" name="テキスト ボックス 27">
            <a:extLst>
              <a:ext uri="{FF2B5EF4-FFF2-40B4-BE49-F238E27FC236}">
                <a16:creationId xmlns:a16="http://schemas.microsoft.com/office/drawing/2014/main" id="{F1857236-AE6F-982D-EB00-A1239BFF252D}"/>
              </a:ext>
            </a:extLst>
          </p:cNvPr>
          <p:cNvSpPr txBox="1"/>
          <p:nvPr/>
        </p:nvSpPr>
        <p:spPr>
          <a:xfrm>
            <a:off x="3017096" y="1916832"/>
            <a:ext cx="1476376" cy="661151"/>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測定具を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使用する</a:t>
            </a:r>
          </a:p>
        </p:txBody>
      </p:sp>
      <p:sp>
        <p:nvSpPr>
          <p:cNvPr id="30" name="テキスト ボックス 25">
            <a:extLst>
              <a:ext uri="{FF2B5EF4-FFF2-40B4-BE49-F238E27FC236}">
                <a16:creationId xmlns:a16="http://schemas.microsoft.com/office/drawing/2014/main" id="{BEA3E385-715D-7540-B384-2901C6C0D321}"/>
              </a:ext>
            </a:extLst>
          </p:cNvPr>
          <p:cNvSpPr txBox="1"/>
          <p:nvPr/>
        </p:nvSpPr>
        <p:spPr>
          <a:xfrm>
            <a:off x="3023444" y="2780928"/>
            <a:ext cx="1476376" cy="661151"/>
          </a:xfrm>
          <a:prstGeom prst="rect">
            <a:avLst/>
          </a:prstGeom>
          <a:solidFill>
            <a:schemeClr val="lt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既存治具を改良する</a:t>
            </a:r>
          </a:p>
        </p:txBody>
      </p:sp>
      <p:sp>
        <p:nvSpPr>
          <p:cNvPr id="29" name="テキスト ボックス 23">
            <a:extLst>
              <a:ext uri="{FF2B5EF4-FFF2-40B4-BE49-F238E27FC236}">
                <a16:creationId xmlns:a16="http://schemas.microsoft.com/office/drawing/2014/main" id="{780DDF88-B7E1-FCFA-5C00-1CF397A40925}"/>
              </a:ext>
            </a:extLst>
          </p:cNvPr>
          <p:cNvSpPr txBox="1"/>
          <p:nvPr/>
        </p:nvSpPr>
        <p:spPr>
          <a:xfrm>
            <a:off x="1242197" y="2593689"/>
            <a:ext cx="1289415" cy="1077218"/>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手感での</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調整を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無くす</a:t>
            </a:r>
          </a:p>
        </p:txBody>
      </p:sp>
      <p:sp>
        <p:nvSpPr>
          <p:cNvPr id="28" name="テキスト ボックス 22">
            <a:extLst>
              <a:ext uri="{FF2B5EF4-FFF2-40B4-BE49-F238E27FC236}">
                <a16:creationId xmlns:a16="http://schemas.microsoft.com/office/drawing/2014/main" id="{BF762B7B-7799-B137-D659-FE95E306C5A1}"/>
              </a:ext>
            </a:extLst>
          </p:cNvPr>
          <p:cNvSpPr txBox="1"/>
          <p:nvPr/>
        </p:nvSpPr>
        <p:spPr>
          <a:xfrm>
            <a:off x="158909" y="1196752"/>
            <a:ext cx="906698" cy="3950366"/>
          </a:xfrm>
          <a:prstGeom prst="rect">
            <a:avLst/>
          </a:prstGeom>
          <a:solidFill>
            <a:schemeClr val="lt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vert="wordArtVertRtl"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spc="-300" dirty="0">
                <a:latin typeface="+mj-ea"/>
                <a:ea typeface="+mj-ea"/>
              </a:rPr>
              <a:t>繰り返し作業を</a:t>
            </a:r>
            <a:endParaRPr lang="en-US" altLang="ja-JP" sz="2000" b="1" spc="-300" dirty="0">
              <a:latin typeface="+mj-ea"/>
              <a:ea typeface="+mj-ea"/>
            </a:endParaRPr>
          </a:p>
          <a:p>
            <a:r>
              <a:rPr lang="ja-JP" altLang="en-US" sz="2000" b="1" spc="-300" dirty="0">
                <a:latin typeface="+mj-ea"/>
                <a:ea typeface="+mj-ea"/>
              </a:rPr>
              <a:t>無くすには</a:t>
            </a:r>
            <a:r>
              <a:rPr kumimoji="1" lang="ja-JP" altLang="en-US" sz="2000" b="1" spc="-300" dirty="0">
                <a:latin typeface="+mj-ea"/>
                <a:ea typeface="+mj-ea"/>
              </a:rPr>
              <a:t>？</a:t>
            </a:r>
            <a:endParaRPr kumimoji="1" lang="ja-JP" altLang="en-US" sz="1800" b="1" spc="-300" dirty="0">
              <a:latin typeface="+mj-ea"/>
              <a:ea typeface="+mj-ea"/>
            </a:endParaRPr>
          </a:p>
        </p:txBody>
      </p:sp>
      <p:sp>
        <p:nvSpPr>
          <p:cNvPr id="5" name="テキスト ボックス 4">
            <a:extLst>
              <a:ext uri="{FF2B5EF4-FFF2-40B4-BE49-F238E27FC236}">
                <a16:creationId xmlns:a16="http://schemas.microsoft.com/office/drawing/2014/main" id="{3FF549FA-D70A-F4C3-8FA6-22B091AF3CB3}"/>
              </a:ext>
            </a:extLst>
          </p:cNvPr>
          <p:cNvSpPr txBox="1"/>
          <p:nvPr/>
        </p:nvSpPr>
        <p:spPr>
          <a:xfrm>
            <a:off x="110281" y="5279040"/>
            <a:ext cx="11962383" cy="1077218"/>
          </a:xfrm>
          <a:prstGeom prst="rect">
            <a:avLst/>
          </a:prstGeom>
          <a:solidFill>
            <a:srgbClr val="FFFF00"/>
          </a:solidFill>
          <a:ln w="19050">
            <a:solidFill>
              <a:srgbClr val="00206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「手感で調整すると、動き過ぎる」に対して</a:t>
            </a:r>
            <a:endParaRPr kumimoji="1" lang="en-US" altLang="ja-JP"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「微動台を用いて微調整できる治具を作製する」</a:t>
            </a:r>
            <a:r>
              <a:rPr kumimoji="1" lang="ja-JP" altLang="en-US"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に決定！</a:t>
            </a:r>
            <a:endParaRPr kumimoji="1" lang="en-US" altLang="ja-JP" sz="2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graphicFrame>
        <p:nvGraphicFramePr>
          <p:cNvPr id="2" name="オブジェクト 1">
            <a:extLst>
              <a:ext uri="{FF2B5EF4-FFF2-40B4-BE49-F238E27FC236}">
                <a16:creationId xmlns:a16="http://schemas.microsoft.com/office/drawing/2014/main" id="{517F58B3-BE67-6C5F-C40C-BE441FBB1E74}"/>
              </a:ext>
            </a:extLst>
          </p:cNvPr>
          <p:cNvGraphicFramePr>
            <a:graphicFrameLocks noChangeAspect="1"/>
          </p:cNvGraphicFramePr>
          <p:nvPr>
            <p:extLst>
              <p:ext uri="{D42A27DB-BD31-4B8C-83A1-F6EECF244321}">
                <p14:modId xmlns:p14="http://schemas.microsoft.com/office/powerpoint/2010/main" val="4242390480"/>
              </p:ext>
            </p:extLst>
          </p:nvPr>
        </p:nvGraphicFramePr>
        <p:xfrm>
          <a:off x="4814614" y="850540"/>
          <a:ext cx="7258050" cy="4321175"/>
        </p:xfrm>
        <a:graphic>
          <a:graphicData uri="http://schemas.openxmlformats.org/presentationml/2006/ole">
            <mc:AlternateContent xmlns:mc="http://schemas.openxmlformats.org/markup-compatibility/2006">
              <mc:Choice xmlns:v="urn:schemas-microsoft-com:vml" Requires="v">
                <p:oleObj name="Worksheet" r:id="rId4" imgW="7257877" imgH="3085959" progId="Excel.Sheet.12">
                  <p:embed/>
                </p:oleObj>
              </mc:Choice>
              <mc:Fallback>
                <p:oleObj name="Worksheet" r:id="rId4" imgW="7257877" imgH="3085959" progId="Excel.Sheet.12">
                  <p:embed/>
                  <p:pic>
                    <p:nvPicPr>
                      <p:cNvPr id="0" name=""/>
                      <p:cNvPicPr/>
                      <p:nvPr/>
                    </p:nvPicPr>
                    <p:blipFill>
                      <a:blip r:embed="rId5"/>
                      <a:stretch>
                        <a:fillRect/>
                      </a:stretch>
                    </p:blipFill>
                    <p:spPr>
                      <a:xfrm>
                        <a:off x="4814614" y="850540"/>
                        <a:ext cx="7258050" cy="4321175"/>
                      </a:xfrm>
                      <a:prstGeom prst="rect">
                        <a:avLst/>
                      </a:prstGeom>
                    </p:spPr>
                  </p:pic>
                </p:oleObj>
              </mc:Fallback>
            </mc:AlternateContent>
          </a:graphicData>
        </a:graphic>
      </p:graphicFrame>
      <p:sp>
        <p:nvSpPr>
          <p:cNvPr id="4" name="テキスト ボックス 24">
            <a:extLst>
              <a:ext uri="{FF2B5EF4-FFF2-40B4-BE49-F238E27FC236}">
                <a16:creationId xmlns:a16="http://schemas.microsoft.com/office/drawing/2014/main" id="{B9C2FC6F-51E0-4522-52DB-F86DEFE801C8}"/>
              </a:ext>
            </a:extLst>
          </p:cNvPr>
          <p:cNvSpPr txBox="1"/>
          <p:nvPr/>
        </p:nvSpPr>
        <p:spPr>
          <a:xfrm>
            <a:off x="224509" y="404664"/>
            <a:ext cx="11967491" cy="52322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Calibri"/>
                <a:ea typeface="ＭＳ Ｐゴシック" panose="020B0600070205080204" pitchFamily="50" charset="-128"/>
              </a:rPr>
              <a:t>検証</a:t>
            </a:r>
            <a:r>
              <a:rPr kumimoji="1" lang="ja-JP" altLang="en-US" sz="2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結果を基に</a:t>
            </a:r>
            <a:r>
              <a:rPr kumimoji="1" lang="ja-JP" altLang="en-US"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ja-JP"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手感で調整すると、動き過ぎる</a:t>
            </a:r>
            <a:r>
              <a:rPr kumimoji="1" lang="ja-JP" altLang="en-US"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を無くす為の対策を検討した。</a:t>
            </a:r>
          </a:p>
        </p:txBody>
      </p:sp>
    </p:spTree>
    <p:custDataLst>
      <p:tags r:id="rId1"/>
    </p:custDataLst>
    <p:extLst>
      <p:ext uri="{BB962C8B-B14F-4D97-AF65-F5344CB8AC3E}">
        <p14:creationId xmlns:p14="http://schemas.microsoft.com/office/powerpoint/2010/main" val="1543235286"/>
      </p:ext>
    </p:extLst>
  </p:cSld>
  <p:clrMapOvr>
    <a:masterClrMapping/>
  </p:clrMapOvr>
  <mc:AlternateContent xmlns:mc="http://schemas.openxmlformats.org/markup-compatibility/2006" xmlns:p14="http://schemas.microsoft.com/office/powerpoint/2010/main">
    <mc:Choice Requires="p14">
      <p:transition spd="slow" p14:dur="2000" advTm="4176"/>
    </mc:Choice>
    <mc:Fallback xmlns="">
      <p:transition spd="slow" advTm="4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9815" y="0"/>
            <a:ext cx="2619829" cy="521803"/>
          </a:xfrm>
        </p:spPr>
        <p:txBody>
          <a:bodyPr>
            <a:noAutofit/>
          </a:bodyPr>
          <a:lstStyle/>
          <a:p>
            <a:pPr algn="l"/>
            <a:r>
              <a:rPr lang="en-US" altLang="ja-JP" sz="2400" u="sng" dirty="0"/>
              <a:t>25. </a:t>
            </a:r>
            <a:r>
              <a:rPr lang="ja-JP" altLang="en-US" sz="2400" u="sng" dirty="0"/>
              <a:t>対策案検討②</a:t>
            </a:r>
          </a:p>
        </p:txBody>
      </p:sp>
      <p:pic>
        <p:nvPicPr>
          <p:cNvPr id="2" name="図 1" descr="座る, 木製, テーブル, 古い が含まれている画像&#10;&#10;自動的に生成された説明">
            <a:extLst>
              <a:ext uri="{FF2B5EF4-FFF2-40B4-BE49-F238E27FC236}">
                <a16:creationId xmlns:a16="http://schemas.microsoft.com/office/drawing/2014/main" id="{2139AFA3-A1B6-8F4B-D6A3-B9839F5D458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0054" t="4517" r="18828" b="6426"/>
          <a:stretch/>
        </p:blipFill>
        <p:spPr>
          <a:xfrm>
            <a:off x="281303" y="972771"/>
            <a:ext cx="3927582" cy="3232474"/>
          </a:xfrm>
          <a:prstGeom prst="rect">
            <a:avLst/>
          </a:prstGeom>
        </p:spPr>
      </p:pic>
      <p:sp>
        <p:nvSpPr>
          <p:cNvPr id="4" name="テキスト ボックス 3">
            <a:extLst>
              <a:ext uri="{FF2B5EF4-FFF2-40B4-BE49-F238E27FC236}">
                <a16:creationId xmlns:a16="http://schemas.microsoft.com/office/drawing/2014/main" id="{BAD6C0C5-2FF7-535F-B855-7C455C89A038}"/>
              </a:ext>
            </a:extLst>
          </p:cNvPr>
          <p:cNvSpPr txBox="1"/>
          <p:nvPr/>
        </p:nvSpPr>
        <p:spPr>
          <a:xfrm>
            <a:off x="11772" y="4566124"/>
            <a:ext cx="9179478" cy="1815882"/>
          </a:xfrm>
          <a:prstGeom prst="rect">
            <a:avLst/>
          </a:prstGeom>
          <a:noFill/>
          <a:ln w="19050">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部品の粗さを測定する際に</a:t>
            </a:r>
            <a:endParaRPr lang="en-US" altLang="ja-JP" sz="2800" b="1" kern="0" dirty="0">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普段から使用している</a:t>
            </a:r>
            <a:r>
              <a:rPr kumimoji="1" lang="ja-JP" altLang="en-US" sz="2800" b="1" i="0" u="none" strike="noStrike" kern="0" cap="none" spc="0" normalizeH="0" baseline="0" noProof="0" dirty="0">
                <a:ln>
                  <a:noFill/>
                </a:ln>
                <a:effectLst/>
                <a:uLnTx/>
                <a:uFillTx/>
                <a:latin typeface="+mn-ea"/>
              </a:rPr>
              <a:t>微動台で</a:t>
            </a:r>
            <a:endParaRPr kumimoji="1" lang="en-US" altLang="ja-JP" sz="2800" b="1"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簡易</a:t>
            </a:r>
            <a:r>
              <a:rPr kumimoji="1" lang="ja-JP" altLang="en-US" sz="2800" b="1" i="0" u="none" strike="noStrike" kern="0" cap="none" spc="0" normalizeH="0" baseline="0" noProof="0" dirty="0">
                <a:ln>
                  <a:noFill/>
                </a:ln>
                <a:effectLst/>
                <a:uLnTx/>
                <a:uFillTx/>
                <a:latin typeface="+mn-ea"/>
              </a:rPr>
              <a:t>治具を作製して</a:t>
            </a:r>
            <a:endParaRPr kumimoji="1" lang="en-US" altLang="ja-JP" sz="2800" b="1"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FF0000"/>
                </a:solidFill>
                <a:effectLst/>
                <a:uLnTx/>
                <a:uFillTx/>
                <a:latin typeface="+mn-ea"/>
              </a:rPr>
              <a:t>「治具で微調整は可能なのか」を検証した！</a:t>
            </a:r>
            <a:endParaRPr kumimoji="1" lang="en-US" altLang="ja-JP" sz="2400" b="0" i="0" u="none" strike="noStrike" kern="0" cap="none" spc="0" normalizeH="0" baseline="0" noProof="0" dirty="0">
              <a:ln>
                <a:noFill/>
              </a:ln>
              <a:solidFill>
                <a:srgbClr val="FF0000"/>
              </a:solidFill>
              <a:effectLst/>
              <a:uLnTx/>
              <a:uFillTx/>
              <a:latin typeface="+mn-ea"/>
            </a:endParaRPr>
          </a:p>
        </p:txBody>
      </p:sp>
      <p:sp>
        <p:nvSpPr>
          <p:cNvPr id="5" name="テキスト ボックス 4">
            <a:extLst>
              <a:ext uri="{FF2B5EF4-FFF2-40B4-BE49-F238E27FC236}">
                <a16:creationId xmlns:a16="http://schemas.microsoft.com/office/drawing/2014/main" id="{226CD7C1-BD05-0A75-7D6F-1D2A5296FD89}"/>
              </a:ext>
            </a:extLst>
          </p:cNvPr>
          <p:cNvSpPr txBox="1"/>
          <p:nvPr/>
        </p:nvSpPr>
        <p:spPr>
          <a:xfrm>
            <a:off x="281303" y="3717032"/>
            <a:ext cx="2156855" cy="461665"/>
          </a:xfrm>
          <a:prstGeom prst="rect">
            <a:avLst/>
          </a:prstGeom>
          <a:solidFill>
            <a:schemeClr val="bg1"/>
          </a:solidFill>
          <a:ln w="19050">
            <a:solidFill>
              <a:srgbClr val="002060"/>
            </a:solidFill>
          </a:ln>
        </p:spPr>
        <p:txBody>
          <a:bodyPr wrap="square" rtlCol="0">
            <a:spAutoFit/>
          </a:bodyPr>
          <a:lstStyle/>
          <a:p>
            <a:pPr algn="ctr"/>
            <a:r>
              <a:rPr kumimoji="1" lang="ja-JP" altLang="en-US" sz="2400" b="1" dirty="0"/>
              <a:t>微　動　台</a:t>
            </a:r>
          </a:p>
        </p:txBody>
      </p:sp>
      <p:pic>
        <p:nvPicPr>
          <p:cNvPr id="6" name="図 5">
            <a:extLst>
              <a:ext uri="{FF2B5EF4-FFF2-40B4-BE49-F238E27FC236}">
                <a16:creationId xmlns:a16="http://schemas.microsoft.com/office/drawing/2014/main" id="{4B891CE1-3847-E9C8-2045-1BE5F2A3CE66}"/>
              </a:ext>
            </a:extLst>
          </p:cNvPr>
          <p:cNvPicPr>
            <a:picLocks noChangeAspect="1"/>
          </p:cNvPicPr>
          <p:nvPr/>
        </p:nvPicPr>
        <p:blipFill>
          <a:blip r:embed="rId6"/>
          <a:srcRect t="7802" b="485"/>
          <a:stretch>
            <a:fillRect/>
          </a:stretch>
        </p:blipFill>
        <p:spPr>
          <a:xfrm>
            <a:off x="7435374" y="4203054"/>
            <a:ext cx="1612954" cy="1931634"/>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pic>
        <p:nvPicPr>
          <p:cNvPr id="7" name="図 6">
            <a:extLst>
              <a:ext uri="{FF2B5EF4-FFF2-40B4-BE49-F238E27FC236}">
                <a16:creationId xmlns:a16="http://schemas.microsoft.com/office/drawing/2014/main" id="{99F77B61-251A-ABA8-4EF7-4927CEB83B71}"/>
              </a:ext>
            </a:extLst>
          </p:cNvPr>
          <p:cNvPicPr>
            <a:picLocks noChangeAspect="1"/>
          </p:cNvPicPr>
          <p:nvPr/>
        </p:nvPicPr>
        <p:blipFill>
          <a:blip r:embed="rId7"/>
          <a:srcRect t="6665" b="404"/>
          <a:stretch>
            <a:fillRect/>
          </a:stretch>
        </p:blipFill>
        <p:spPr>
          <a:xfrm>
            <a:off x="9595358" y="4311596"/>
            <a:ext cx="1685218" cy="1848602"/>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sp>
        <p:nvSpPr>
          <p:cNvPr id="8" name="テキスト ボックス 70">
            <a:extLst>
              <a:ext uri="{FF2B5EF4-FFF2-40B4-BE49-F238E27FC236}">
                <a16:creationId xmlns:a16="http://schemas.microsoft.com/office/drawing/2014/main" id="{DC24ACDF-96E4-30D6-DFDB-88F5574DD145}"/>
              </a:ext>
            </a:extLst>
          </p:cNvPr>
          <p:cNvSpPr txBox="1"/>
          <p:nvPr/>
        </p:nvSpPr>
        <p:spPr>
          <a:xfrm>
            <a:off x="8631242" y="6193495"/>
            <a:ext cx="2019128" cy="377021"/>
          </a:xfrm>
          <a:prstGeom prst="rect">
            <a:avLst/>
          </a:prstGeom>
          <a:solidFill>
            <a:srgbClr val="FFFF00"/>
          </a:solidFill>
          <a:ln w="19050" cmpd="dbl">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検証チーム</a:t>
            </a:r>
            <a:endParaRPr kumimoji="1" lang="ja-JP" altLang="en-US" sz="2400" b="1" dirty="0"/>
          </a:p>
        </p:txBody>
      </p:sp>
      <p:grpSp>
        <p:nvGrpSpPr>
          <p:cNvPr id="9" name="グループ化 8">
            <a:extLst>
              <a:ext uri="{FF2B5EF4-FFF2-40B4-BE49-F238E27FC236}">
                <a16:creationId xmlns:a16="http://schemas.microsoft.com/office/drawing/2014/main" id="{00C2061B-5D64-B39A-A0C3-A17411EA852C}"/>
              </a:ext>
            </a:extLst>
          </p:cNvPr>
          <p:cNvGrpSpPr>
            <a:grpSpLocks noChangeAspect="1"/>
          </p:cNvGrpSpPr>
          <p:nvPr/>
        </p:nvGrpSpPr>
        <p:grpSpPr>
          <a:xfrm>
            <a:off x="5007774" y="1288526"/>
            <a:ext cx="5892699" cy="2916719"/>
            <a:chOff x="5007774" y="1335778"/>
            <a:chExt cx="4931537" cy="2440971"/>
          </a:xfrm>
        </p:grpSpPr>
        <p:pic>
          <p:nvPicPr>
            <p:cNvPr id="10" name="図 9" descr="ベンチ, 座る, ジャンプ, 男 が含まれている画像&#10;&#10;自動的に生成された説明">
              <a:extLst>
                <a:ext uri="{FF2B5EF4-FFF2-40B4-BE49-F238E27FC236}">
                  <a16:creationId xmlns:a16="http://schemas.microsoft.com/office/drawing/2014/main" id="{FE5CDC8C-AFCE-E0FE-F453-8A7FABC218C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12366"/>
            <a:stretch/>
          </p:blipFill>
          <p:spPr>
            <a:xfrm rot="161874">
              <a:off x="5007774" y="1335778"/>
              <a:ext cx="4931537" cy="2440971"/>
            </a:xfrm>
            <a:prstGeom prst="rect">
              <a:avLst/>
            </a:prstGeom>
          </p:spPr>
        </p:pic>
        <p:cxnSp>
          <p:nvCxnSpPr>
            <p:cNvPr id="11" name="直線コネクタ 10">
              <a:extLst>
                <a:ext uri="{FF2B5EF4-FFF2-40B4-BE49-F238E27FC236}">
                  <a16:creationId xmlns:a16="http://schemas.microsoft.com/office/drawing/2014/main" id="{F5DF4490-9536-7F5D-931C-1E03E2C01D15}"/>
                </a:ext>
              </a:extLst>
            </p:cNvPr>
            <p:cNvCxnSpPr>
              <a:cxnSpLocks/>
            </p:cNvCxnSpPr>
            <p:nvPr/>
          </p:nvCxnSpPr>
          <p:spPr>
            <a:xfrm>
              <a:off x="5303912" y="2204864"/>
              <a:ext cx="38135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93440B4-7DAE-5154-490E-3DD5EBCD3288}"/>
                </a:ext>
              </a:extLst>
            </p:cNvPr>
            <p:cNvCxnSpPr>
              <a:cxnSpLocks/>
            </p:cNvCxnSpPr>
            <p:nvPr/>
          </p:nvCxnSpPr>
          <p:spPr>
            <a:xfrm>
              <a:off x="5303912" y="1772816"/>
              <a:ext cx="3813520" cy="288031"/>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BC46789-10E9-425B-94BD-31B0C84C40FD}"/>
                </a:ext>
              </a:extLst>
            </p:cNvPr>
            <p:cNvCxnSpPr>
              <a:cxnSpLocks/>
            </p:cNvCxnSpPr>
            <p:nvPr/>
          </p:nvCxnSpPr>
          <p:spPr>
            <a:xfrm>
              <a:off x="6672064" y="1916831"/>
              <a:ext cx="0" cy="288033"/>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66AF23A7-B278-ABD5-DEEC-5391B47D1211}"/>
                </a:ext>
              </a:extLst>
            </p:cNvPr>
            <p:cNvCxnSpPr>
              <a:cxnSpLocks/>
            </p:cNvCxnSpPr>
            <p:nvPr/>
          </p:nvCxnSpPr>
          <p:spPr>
            <a:xfrm>
              <a:off x="5361420" y="1772815"/>
              <a:ext cx="0" cy="432049"/>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ACA94500-7DD5-3757-96C6-6EF9F1E36075}"/>
                </a:ext>
              </a:extLst>
            </p:cNvPr>
            <p:cNvCxnSpPr>
              <a:cxnSpLocks/>
            </p:cNvCxnSpPr>
            <p:nvPr/>
          </p:nvCxnSpPr>
          <p:spPr>
            <a:xfrm>
              <a:off x="8040216" y="1988839"/>
              <a:ext cx="0" cy="216025"/>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6" name="テキスト ボックス 15">
            <a:extLst>
              <a:ext uri="{FF2B5EF4-FFF2-40B4-BE49-F238E27FC236}">
                <a16:creationId xmlns:a16="http://schemas.microsoft.com/office/drawing/2014/main" id="{007BB3E0-2573-73EE-1719-6BD3F527EAEB}"/>
              </a:ext>
            </a:extLst>
          </p:cNvPr>
          <p:cNvSpPr txBox="1"/>
          <p:nvPr/>
        </p:nvSpPr>
        <p:spPr>
          <a:xfrm>
            <a:off x="2459993" y="29342"/>
            <a:ext cx="9950762" cy="461665"/>
          </a:xfrm>
          <a:prstGeom prst="rect">
            <a:avLst/>
          </a:prstGeom>
          <a:noFill/>
          <a:ln w="19050">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effectLst/>
                <a:uLnTx/>
                <a:uFillTx/>
                <a:latin typeface="+mn-ea"/>
                <a:cs typeface="+mn-cs"/>
              </a:rPr>
              <a:t>微動台は台の傾きによって</a:t>
            </a:r>
            <a:r>
              <a:rPr kumimoji="1" lang="ja-JP" altLang="en-US" sz="2400" b="1" i="0" u="none" strike="noStrike" kern="0" cap="none" spc="0" normalizeH="0" baseline="0" noProof="0" dirty="0">
                <a:ln>
                  <a:noFill/>
                </a:ln>
                <a:solidFill>
                  <a:srgbClr val="FF0000"/>
                </a:solidFill>
                <a:effectLst/>
                <a:uLnTx/>
                <a:uFillTx/>
                <a:latin typeface="+mn-ea"/>
                <a:cs typeface="+mn-cs"/>
              </a:rPr>
              <a:t>「傾斜」を付ける</a:t>
            </a:r>
            <a:r>
              <a:rPr kumimoji="1" lang="ja-JP" altLang="en-US" sz="2400" b="1" i="0" u="none" strike="noStrike" kern="0" cap="none" spc="0" normalizeH="0" baseline="0" noProof="0" dirty="0">
                <a:ln>
                  <a:noFill/>
                </a:ln>
                <a:effectLst/>
                <a:uLnTx/>
                <a:uFillTx/>
                <a:latin typeface="+mn-ea"/>
                <a:cs typeface="+mn-cs"/>
              </a:rPr>
              <a:t>ことができる治具です</a:t>
            </a:r>
            <a:endParaRPr kumimoji="1" lang="en-US" altLang="ja-JP" sz="2400" b="0" i="0" u="none" strike="noStrike" kern="0" cap="none" spc="0" normalizeH="0" baseline="0" noProof="0" dirty="0">
              <a:ln>
                <a:noFill/>
              </a:ln>
              <a:effectLst/>
              <a:uLnTx/>
              <a:uFillTx/>
              <a:latin typeface="+mn-ea"/>
              <a:cs typeface="+mn-cs"/>
            </a:endParaRPr>
          </a:p>
        </p:txBody>
      </p:sp>
      <p:sp>
        <p:nvSpPr>
          <p:cNvPr id="17" name="フリーフォーム: 図形 16">
            <a:extLst>
              <a:ext uri="{FF2B5EF4-FFF2-40B4-BE49-F238E27FC236}">
                <a16:creationId xmlns:a16="http://schemas.microsoft.com/office/drawing/2014/main" id="{8D984554-037F-391D-CF21-91574395D0BB}"/>
              </a:ext>
            </a:extLst>
          </p:cNvPr>
          <p:cNvSpPr>
            <a:spLocks noChangeAspect="1"/>
          </p:cNvSpPr>
          <p:nvPr/>
        </p:nvSpPr>
        <p:spPr>
          <a:xfrm>
            <a:off x="5167162" y="456087"/>
            <a:ext cx="526368" cy="1052736"/>
          </a:xfrm>
          <a:custGeom>
            <a:avLst/>
            <a:gdLst>
              <a:gd name="connsiteX0" fmla="*/ 0 w 3225113"/>
              <a:gd name="connsiteY0" fmla="*/ 5078627 h 6450227"/>
              <a:gd name="connsiteX1" fmla="*/ 185351 w 3225113"/>
              <a:gd name="connsiteY1" fmla="*/ 5684108 h 6450227"/>
              <a:gd name="connsiteX2" fmla="*/ 1371600 w 3225113"/>
              <a:gd name="connsiteY2" fmla="*/ 4979773 h 6450227"/>
              <a:gd name="connsiteX3" fmla="*/ 1606378 w 3225113"/>
              <a:gd name="connsiteY3" fmla="*/ 6450227 h 6450227"/>
              <a:gd name="connsiteX4" fmla="*/ 2187146 w 3225113"/>
              <a:gd name="connsiteY4" fmla="*/ 6425514 h 6450227"/>
              <a:gd name="connsiteX5" fmla="*/ 2137719 w 3225113"/>
              <a:gd name="connsiteY5" fmla="*/ 2767914 h 6450227"/>
              <a:gd name="connsiteX6" fmla="*/ 2273643 w 3225113"/>
              <a:gd name="connsiteY6" fmla="*/ 2891481 h 6450227"/>
              <a:gd name="connsiteX7" fmla="*/ 2347783 w 3225113"/>
              <a:gd name="connsiteY7" fmla="*/ 3015049 h 6450227"/>
              <a:gd name="connsiteX8" fmla="*/ 2483708 w 3225113"/>
              <a:gd name="connsiteY8" fmla="*/ 3089190 h 6450227"/>
              <a:gd name="connsiteX9" fmla="*/ 2656702 w 3225113"/>
              <a:gd name="connsiteY9" fmla="*/ 3188044 h 6450227"/>
              <a:gd name="connsiteX10" fmla="*/ 2804983 w 3225113"/>
              <a:gd name="connsiteY10" fmla="*/ 3262184 h 6450227"/>
              <a:gd name="connsiteX11" fmla="*/ 2990335 w 3225113"/>
              <a:gd name="connsiteY11" fmla="*/ 3336325 h 6450227"/>
              <a:gd name="connsiteX12" fmla="*/ 3225113 w 3225113"/>
              <a:gd name="connsiteY12" fmla="*/ 2965622 h 6450227"/>
              <a:gd name="connsiteX13" fmla="*/ 3150973 w 3225113"/>
              <a:gd name="connsiteY13" fmla="*/ 2854411 h 6450227"/>
              <a:gd name="connsiteX14" fmla="*/ 2953265 w 3225113"/>
              <a:gd name="connsiteY14" fmla="*/ 2681417 h 6450227"/>
              <a:gd name="connsiteX15" fmla="*/ 2706129 w 3225113"/>
              <a:gd name="connsiteY15" fmla="*/ 2496065 h 6450227"/>
              <a:gd name="connsiteX16" fmla="*/ 2434281 w 3225113"/>
              <a:gd name="connsiteY16" fmla="*/ 2224217 h 6450227"/>
              <a:gd name="connsiteX17" fmla="*/ 2273643 w 3225113"/>
              <a:gd name="connsiteY17" fmla="*/ 2026508 h 6450227"/>
              <a:gd name="connsiteX18" fmla="*/ 2187146 w 3225113"/>
              <a:gd name="connsiteY18" fmla="*/ 1853514 h 6450227"/>
              <a:gd name="connsiteX19" fmla="*/ 2125362 w 3225113"/>
              <a:gd name="connsiteY19" fmla="*/ 1655806 h 6450227"/>
              <a:gd name="connsiteX20" fmla="*/ 2038865 w 3225113"/>
              <a:gd name="connsiteY20" fmla="*/ 1544595 h 6450227"/>
              <a:gd name="connsiteX21" fmla="*/ 1977081 w 3225113"/>
              <a:gd name="connsiteY21" fmla="*/ 1297460 h 6450227"/>
              <a:gd name="connsiteX22" fmla="*/ 1915297 w 3225113"/>
              <a:gd name="connsiteY22" fmla="*/ 1136822 h 6450227"/>
              <a:gd name="connsiteX23" fmla="*/ 1902940 w 3225113"/>
              <a:gd name="connsiteY23" fmla="*/ 963827 h 6450227"/>
              <a:gd name="connsiteX24" fmla="*/ 2051221 w 3225113"/>
              <a:gd name="connsiteY24" fmla="*/ 852617 h 6450227"/>
              <a:gd name="connsiteX25" fmla="*/ 2088292 w 3225113"/>
              <a:gd name="connsiteY25" fmla="*/ 729049 h 6450227"/>
              <a:gd name="connsiteX26" fmla="*/ 2199502 w 3225113"/>
              <a:gd name="connsiteY26" fmla="*/ 580768 h 6450227"/>
              <a:gd name="connsiteX27" fmla="*/ 2224216 w 3225113"/>
              <a:gd name="connsiteY27" fmla="*/ 407773 h 6450227"/>
              <a:gd name="connsiteX28" fmla="*/ 2150075 w 3225113"/>
              <a:gd name="connsiteY28" fmla="*/ 247135 h 6450227"/>
              <a:gd name="connsiteX29" fmla="*/ 2100648 w 3225113"/>
              <a:gd name="connsiteY29" fmla="*/ 148281 h 6450227"/>
              <a:gd name="connsiteX30" fmla="*/ 2014151 w 3225113"/>
              <a:gd name="connsiteY30" fmla="*/ 111211 h 6450227"/>
              <a:gd name="connsiteX31" fmla="*/ 1890583 w 3225113"/>
              <a:gd name="connsiteY31" fmla="*/ 74141 h 6450227"/>
              <a:gd name="connsiteX32" fmla="*/ 1754659 w 3225113"/>
              <a:gd name="connsiteY32" fmla="*/ 24714 h 6450227"/>
              <a:gd name="connsiteX33" fmla="*/ 1643448 w 3225113"/>
              <a:gd name="connsiteY33" fmla="*/ 0 h 6450227"/>
              <a:gd name="connsiteX34" fmla="*/ 1532238 w 3225113"/>
              <a:gd name="connsiteY34" fmla="*/ 49427 h 6450227"/>
              <a:gd name="connsiteX35" fmla="*/ 1396313 w 3225113"/>
              <a:gd name="connsiteY35" fmla="*/ 86498 h 6450227"/>
              <a:gd name="connsiteX36" fmla="*/ 1322173 w 3225113"/>
              <a:gd name="connsiteY36" fmla="*/ 172995 h 6450227"/>
              <a:gd name="connsiteX37" fmla="*/ 1260389 w 3225113"/>
              <a:gd name="connsiteY37" fmla="*/ 222422 h 6450227"/>
              <a:gd name="connsiteX38" fmla="*/ 1198605 w 3225113"/>
              <a:gd name="connsiteY38" fmla="*/ 308919 h 6450227"/>
              <a:gd name="connsiteX39" fmla="*/ 1161535 w 3225113"/>
              <a:gd name="connsiteY39" fmla="*/ 432487 h 6450227"/>
              <a:gd name="connsiteX40" fmla="*/ 1198605 w 3225113"/>
              <a:gd name="connsiteY40" fmla="*/ 543698 h 6450227"/>
              <a:gd name="connsiteX41" fmla="*/ 1198605 w 3225113"/>
              <a:gd name="connsiteY41" fmla="*/ 654908 h 6450227"/>
              <a:gd name="connsiteX42" fmla="*/ 1248032 w 3225113"/>
              <a:gd name="connsiteY42" fmla="*/ 790833 h 6450227"/>
              <a:gd name="connsiteX43" fmla="*/ 1322173 w 3225113"/>
              <a:gd name="connsiteY43" fmla="*/ 864973 h 6450227"/>
              <a:gd name="connsiteX44" fmla="*/ 1421027 w 3225113"/>
              <a:gd name="connsiteY44" fmla="*/ 939114 h 6450227"/>
              <a:gd name="connsiteX45" fmla="*/ 1556951 w 3225113"/>
              <a:gd name="connsiteY45" fmla="*/ 1050325 h 6450227"/>
              <a:gd name="connsiteX46" fmla="*/ 1445740 w 3225113"/>
              <a:gd name="connsiteY46" fmla="*/ 1099752 h 6450227"/>
              <a:gd name="connsiteX47" fmla="*/ 1161535 w 3225113"/>
              <a:gd name="connsiteY47" fmla="*/ 1260390 h 6450227"/>
              <a:gd name="connsiteX48" fmla="*/ 1000897 w 3225113"/>
              <a:gd name="connsiteY48" fmla="*/ 1359244 h 6450227"/>
              <a:gd name="connsiteX49" fmla="*/ 815546 w 3225113"/>
              <a:gd name="connsiteY49" fmla="*/ 1544595 h 6450227"/>
              <a:gd name="connsiteX50" fmla="*/ 605481 w 3225113"/>
              <a:gd name="connsiteY50" fmla="*/ 1779373 h 6450227"/>
              <a:gd name="connsiteX51" fmla="*/ 580767 w 3225113"/>
              <a:gd name="connsiteY51" fmla="*/ 1878227 h 6450227"/>
              <a:gd name="connsiteX52" fmla="*/ 469556 w 3225113"/>
              <a:gd name="connsiteY52" fmla="*/ 2125363 h 6450227"/>
              <a:gd name="connsiteX53" fmla="*/ 395416 w 3225113"/>
              <a:gd name="connsiteY53" fmla="*/ 2286000 h 6450227"/>
              <a:gd name="connsiteX54" fmla="*/ 284205 w 3225113"/>
              <a:gd name="connsiteY54" fmla="*/ 2508422 h 6450227"/>
              <a:gd name="connsiteX55" fmla="*/ 247135 w 3225113"/>
              <a:gd name="connsiteY55" fmla="*/ 2656703 h 6450227"/>
              <a:gd name="connsiteX56" fmla="*/ 234778 w 3225113"/>
              <a:gd name="connsiteY56" fmla="*/ 2780271 h 6450227"/>
              <a:gd name="connsiteX57" fmla="*/ 185351 w 3225113"/>
              <a:gd name="connsiteY57" fmla="*/ 2965622 h 6450227"/>
              <a:gd name="connsiteX58" fmla="*/ 172994 w 3225113"/>
              <a:gd name="connsiteY58" fmla="*/ 3150973 h 6450227"/>
              <a:gd name="connsiteX59" fmla="*/ 160638 w 3225113"/>
              <a:gd name="connsiteY59" fmla="*/ 3299254 h 6450227"/>
              <a:gd name="connsiteX60" fmla="*/ 160638 w 3225113"/>
              <a:gd name="connsiteY60" fmla="*/ 3361038 h 6450227"/>
              <a:gd name="connsiteX61" fmla="*/ 605481 w 3225113"/>
              <a:gd name="connsiteY61" fmla="*/ 3521676 h 6450227"/>
              <a:gd name="connsiteX62" fmla="*/ 630194 w 3225113"/>
              <a:gd name="connsiteY62" fmla="*/ 3225114 h 6450227"/>
              <a:gd name="connsiteX63" fmla="*/ 679621 w 3225113"/>
              <a:gd name="connsiteY63" fmla="*/ 3015049 h 6450227"/>
              <a:gd name="connsiteX64" fmla="*/ 704335 w 3225113"/>
              <a:gd name="connsiteY64" fmla="*/ 2903838 h 6450227"/>
              <a:gd name="connsiteX65" fmla="*/ 753762 w 3225113"/>
              <a:gd name="connsiteY65" fmla="*/ 2767914 h 6450227"/>
              <a:gd name="connsiteX66" fmla="*/ 852616 w 3225113"/>
              <a:gd name="connsiteY66" fmla="*/ 2669060 h 6450227"/>
              <a:gd name="connsiteX67" fmla="*/ 988540 w 3225113"/>
              <a:gd name="connsiteY67" fmla="*/ 2508422 h 6450227"/>
              <a:gd name="connsiteX68" fmla="*/ 1210962 w 3225113"/>
              <a:gd name="connsiteY68" fmla="*/ 4040660 h 6450227"/>
              <a:gd name="connsiteX69" fmla="*/ 74140 w 3225113"/>
              <a:gd name="connsiteY69" fmla="*/ 5066271 h 6450227"/>
              <a:gd name="connsiteX70" fmla="*/ 210065 w 3225113"/>
              <a:gd name="connsiteY70" fmla="*/ 5671752 h 6450227"/>
              <a:gd name="connsiteX71" fmla="*/ 0 w 3225113"/>
              <a:gd name="connsiteY71" fmla="*/ 5078627 h 645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25113" h="6450227">
                <a:moveTo>
                  <a:pt x="0" y="5078627"/>
                </a:moveTo>
                <a:lnTo>
                  <a:pt x="185351" y="5684108"/>
                </a:lnTo>
                <a:lnTo>
                  <a:pt x="1371600" y="4979773"/>
                </a:lnTo>
                <a:lnTo>
                  <a:pt x="1606378" y="6450227"/>
                </a:lnTo>
                <a:lnTo>
                  <a:pt x="2187146" y="6425514"/>
                </a:lnTo>
                <a:lnTo>
                  <a:pt x="2137719" y="2767914"/>
                </a:lnTo>
                <a:lnTo>
                  <a:pt x="2273643" y="2891481"/>
                </a:lnTo>
                <a:lnTo>
                  <a:pt x="2347783" y="3015049"/>
                </a:lnTo>
                <a:lnTo>
                  <a:pt x="2483708" y="3089190"/>
                </a:lnTo>
                <a:lnTo>
                  <a:pt x="2656702" y="3188044"/>
                </a:lnTo>
                <a:lnTo>
                  <a:pt x="2804983" y="3262184"/>
                </a:lnTo>
                <a:lnTo>
                  <a:pt x="2990335" y="3336325"/>
                </a:lnTo>
                <a:lnTo>
                  <a:pt x="3225113" y="2965622"/>
                </a:lnTo>
                <a:lnTo>
                  <a:pt x="3150973" y="2854411"/>
                </a:lnTo>
                <a:lnTo>
                  <a:pt x="2953265" y="2681417"/>
                </a:lnTo>
                <a:lnTo>
                  <a:pt x="2706129" y="2496065"/>
                </a:lnTo>
                <a:lnTo>
                  <a:pt x="2434281" y="2224217"/>
                </a:lnTo>
                <a:lnTo>
                  <a:pt x="2273643" y="2026508"/>
                </a:lnTo>
                <a:lnTo>
                  <a:pt x="2187146" y="1853514"/>
                </a:lnTo>
                <a:lnTo>
                  <a:pt x="2125362" y="1655806"/>
                </a:lnTo>
                <a:lnTo>
                  <a:pt x="2038865" y="1544595"/>
                </a:lnTo>
                <a:lnTo>
                  <a:pt x="1977081" y="1297460"/>
                </a:lnTo>
                <a:lnTo>
                  <a:pt x="1915297" y="1136822"/>
                </a:lnTo>
                <a:lnTo>
                  <a:pt x="1902940" y="963827"/>
                </a:lnTo>
                <a:lnTo>
                  <a:pt x="2051221" y="852617"/>
                </a:lnTo>
                <a:lnTo>
                  <a:pt x="2088292" y="729049"/>
                </a:lnTo>
                <a:lnTo>
                  <a:pt x="2199502" y="580768"/>
                </a:lnTo>
                <a:lnTo>
                  <a:pt x="2224216" y="407773"/>
                </a:lnTo>
                <a:lnTo>
                  <a:pt x="2150075" y="247135"/>
                </a:lnTo>
                <a:lnTo>
                  <a:pt x="2100648" y="148281"/>
                </a:lnTo>
                <a:lnTo>
                  <a:pt x="2014151" y="111211"/>
                </a:lnTo>
                <a:lnTo>
                  <a:pt x="1890583" y="74141"/>
                </a:lnTo>
                <a:lnTo>
                  <a:pt x="1754659" y="24714"/>
                </a:lnTo>
                <a:lnTo>
                  <a:pt x="1643448" y="0"/>
                </a:lnTo>
                <a:lnTo>
                  <a:pt x="1532238" y="49427"/>
                </a:lnTo>
                <a:lnTo>
                  <a:pt x="1396313" y="86498"/>
                </a:lnTo>
                <a:lnTo>
                  <a:pt x="1322173" y="172995"/>
                </a:lnTo>
                <a:lnTo>
                  <a:pt x="1260389" y="222422"/>
                </a:lnTo>
                <a:lnTo>
                  <a:pt x="1198605" y="308919"/>
                </a:lnTo>
                <a:lnTo>
                  <a:pt x="1161535" y="432487"/>
                </a:lnTo>
                <a:lnTo>
                  <a:pt x="1198605" y="543698"/>
                </a:lnTo>
                <a:lnTo>
                  <a:pt x="1198605" y="654908"/>
                </a:lnTo>
                <a:lnTo>
                  <a:pt x="1248032" y="790833"/>
                </a:lnTo>
                <a:lnTo>
                  <a:pt x="1322173" y="864973"/>
                </a:lnTo>
                <a:lnTo>
                  <a:pt x="1421027" y="939114"/>
                </a:lnTo>
                <a:lnTo>
                  <a:pt x="1556951" y="1050325"/>
                </a:lnTo>
                <a:lnTo>
                  <a:pt x="1445740" y="1099752"/>
                </a:lnTo>
                <a:lnTo>
                  <a:pt x="1161535" y="1260390"/>
                </a:lnTo>
                <a:lnTo>
                  <a:pt x="1000897" y="1359244"/>
                </a:lnTo>
                <a:lnTo>
                  <a:pt x="815546" y="1544595"/>
                </a:lnTo>
                <a:lnTo>
                  <a:pt x="605481" y="1779373"/>
                </a:lnTo>
                <a:lnTo>
                  <a:pt x="580767" y="1878227"/>
                </a:lnTo>
                <a:lnTo>
                  <a:pt x="469556" y="2125363"/>
                </a:lnTo>
                <a:lnTo>
                  <a:pt x="395416" y="2286000"/>
                </a:lnTo>
                <a:lnTo>
                  <a:pt x="284205" y="2508422"/>
                </a:lnTo>
                <a:lnTo>
                  <a:pt x="247135" y="2656703"/>
                </a:lnTo>
                <a:lnTo>
                  <a:pt x="234778" y="2780271"/>
                </a:lnTo>
                <a:lnTo>
                  <a:pt x="185351" y="2965622"/>
                </a:lnTo>
                <a:lnTo>
                  <a:pt x="172994" y="3150973"/>
                </a:lnTo>
                <a:lnTo>
                  <a:pt x="160638" y="3299254"/>
                </a:lnTo>
                <a:lnTo>
                  <a:pt x="160638" y="3361038"/>
                </a:lnTo>
                <a:lnTo>
                  <a:pt x="605481" y="3521676"/>
                </a:lnTo>
                <a:lnTo>
                  <a:pt x="630194" y="3225114"/>
                </a:lnTo>
                <a:lnTo>
                  <a:pt x="679621" y="3015049"/>
                </a:lnTo>
                <a:lnTo>
                  <a:pt x="704335" y="2903838"/>
                </a:lnTo>
                <a:lnTo>
                  <a:pt x="753762" y="2767914"/>
                </a:lnTo>
                <a:lnTo>
                  <a:pt x="852616" y="2669060"/>
                </a:lnTo>
                <a:lnTo>
                  <a:pt x="988540" y="2508422"/>
                </a:lnTo>
                <a:lnTo>
                  <a:pt x="1210962" y="4040660"/>
                </a:lnTo>
                <a:lnTo>
                  <a:pt x="74140" y="5066271"/>
                </a:lnTo>
                <a:lnTo>
                  <a:pt x="210065" y="5671752"/>
                </a:lnTo>
                <a:lnTo>
                  <a:pt x="0" y="5078627"/>
                </a:lnTo>
                <a:close/>
              </a:path>
            </a:pathLst>
          </a:cu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986378533"/>
      </p:ext>
    </p:extLst>
  </p:cSld>
  <p:clrMapOvr>
    <a:masterClrMapping/>
  </p:clrMapOvr>
  <mc:AlternateContent xmlns:mc="http://schemas.openxmlformats.org/markup-compatibility/2006" xmlns:p14="http://schemas.microsoft.com/office/powerpoint/2010/main">
    <mc:Choice Requires="p14">
      <p:transition spd="slow" p14:dur="2000" advTm="7183"/>
    </mc:Choice>
    <mc:Fallback xmlns="">
      <p:transition spd="slow" advTm="7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grpId="1" nodeType="afterEffect">
                                  <p:stCondLst>
                                    <p:cond delay="0"/>
                                  </p:stCondLst>
                                  <p:childTnLst>
                                    <p:animMotion origin="layout" path="M 0.0168 0.00486 L 0.0168 0.00509 C 0.01745 0.00439 0.02969 -0.0007 0.0319 -0.0007 C 0.04102 -0.0007 0.05013 0.00069 0.05925 0.00115 C 0.06328 0.0081 0.06393 0.00879 0.06745 0.01921 C 0.06797 0.02083 0.0681 0.02268 0.06849 0.02453 C 0.06979 0.02106 0.07045 0.0162 0.07253 0.01388 C 0.07448 0.01134 0.07643 0.00856 0.07852 0.00648 C 0.0931 -0.00625 0.07878 0.00995 0.08763 -0.0007 C 0.13373 0.00416 0.11472 -0.01412 0.12422 0.00833 C 0.12552 0.01157 0.12683 0.01458 0.12826 0.01736 C 0.12917 0.01921 0.13021 0.02106 0.13125 0.02268 C 0.14089 0.01412 0.13646 0.01666 0.1444 0.01388 C 0.14948 0.01435 0.15482 0.01319 0.15964 0.0155 C 0.16224 0.01689 0.1638 0.02152 0.16576 0.02453 C 0.17357 0.03726 0.16875 0.03356 0.17487 0.03726 C 0.17617 0.03657 0.17774 0.0368 0.17891 0.03541 C 0.19076 0.02222 0.17474 0.03356 0.18802 0.02268 C 0.18998 0.02129 0.19206 0.0206 0.19414 0.01921 C 0.20222 0.01388 0.19597 0.01666 0.2043 0.01388 C 0.20899 0.01504 0.21393 0.01481 0.21849 0.01736 C 0.22045 0.01851 0.22175 0.02222 0.22357 0.02453 C 0.22552 0.02708 0.22761 0.02939 0.22956 0.03171 C 0.23021 0.03356 0.23073 0.03564 0.23164 0.03726 C 0.23242 0.03865 0.23347 0.04074 0.23464 0.04074 C 0.2362 0.04074 0.23737 0.03819 0.23867 0.03726 C 0.24037 0.03588 0.24193 0.03425 0.24375 0.03356 C 0.24779 0.0324 0.25196 0.0324 0.25599 0.03171 C 0.26198 0.03356 0.2681 0.03518 0.27422 0.03726 C 0.27526 0.0375 0.2763 0.03819 0.27722 0.03888 C 0.27969 0.0412 0.28295 0.04513 0.28529 0.04791 C 0.28568 0.0456 0.28555 0.04282 0.28633 0.04074 C 0.29232 0.02592 0.31107 0.03842 0.31472 0.03888 C 0.3168 0.04074 0.31888 0.04236 0.32084 0.04444 C 0.32266 0.04629 0.32643 0.05138 0.32787 0.05347 C 0.32956 0.05277 0.33125 0.05231 0.33295 0.05162 C 0.33399 0.05115 0.3349 0.04976 0.33607 0.04976 C 0.34545 0.04976 0.35495 0.05092 0.36446 0.05162 C 0.37852 0.07083 0.37292 0.06412 0.3806 0.07314 C 0.38203 0.0831 0.38099 0.07824 0.38373 0.08773 L 0.38268 0.08773 " pathEditMode="relative" rAng="0" ptsTypes="AAAAAAAAAAAAAAAAAAAAAAAAAAAAAAAAAAAAAAAAA">
                                      <p:cBhvr>
                                        <p:cTn id="11" dur="2000" fill="hold"/>
                                        <p:tgtEl>
                                          <p:spTgt spid="17"/>
                                        </p:tgtEl>
                                        <p:attrNameLst>
                                          <p:attrName>ppt_x</p:attrName>
                                          <p:attrName>ppt_y</p:attrName>
                                        </p:attrNameLst>
                                      </p:cBhvr>
                                      <p:rCtr x="18346" y="3727"/>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5" name="テキスト プレースホルダー 2">
            <a:extLst>
              <a:ext uri="{FF2B5EF4-FFF2-40B4-BE49-F238E27FC236}">
                <a16:creationId xmlns:a16="http://schemas.microsoft.com/office/drawing/2014/main" id="{EF1CDFD2-DDA4-9F47-942E-82918CBBC034}"/>
              </a:ext>
            </a:extLst>
          </p:cNvPr>
          <p:cNvSpPr txBox="1">
            <a:spLocks/>
          </p:cNvSpPr>
          <p:nvPr/>
        </p:nvSpPr>
        <p:spPr>
          <a:xfrm>
            <a:off x="104776" y="30367"/>
            <a:ext cx="2619829" cy="521803"/>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1" sz="3600" b="1" kern="1200" baseline="0">
                <a:solidFill>
                  <a:schemeClr val="tx2"/>
                </a:solidFill>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6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2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05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l"/>
            <a:r>
              <a:rPr lang="en-US" altLang="ja-JP" sz="2400" u="sng" dirty="0"/>
              <a:t>26. </a:t>
            </a:r>
            <a:r>
              <a:rPr lang="ja-JP" altLang="en-US" sz="2400" u="sng" dirty="0"/>
              <a:t>対策案検討③</a:t>
            </a:r>
          </a:p>
        </p:txBody>
      </p:sp>
      <p:pic>
        <p:nvPicPr>
          <p:cNvPr id="6" name="図 5">
            <a:extLst>
              <a:ext uri="{FF2B5EF4-FFF2-40B4-BE49-F238E27FC236}">
                <a16:creationId xmlns:a16="http://schemas.microsoft.com/office/drawing/2014/main" id="{E2177D29-3DC4-6EE8-713B-C63F7F9C1EF1}"/>
              </a:ext>
            </a:extLst>
          </p:cNvPr>
          <p:cNvPicPr>
            <a:picLocks noChangeAspect="1"/>
          </p:cNvPicPr>
          <p:nvPr/>
        </p:nvPicPr>
        <p:blipFill>
          <a:blip r:embed="rId4"/>
          <a:stretch>
            <a:fillRect/>
          </a:stretch>
        </p:blipFill>
        <p:spPr>
          <a:xfrm>
            <a:off x="6573508" y="1436014"/>
            <a:ext cx="5573398" cy="1200898"/>
          </a:xfrm>
          <a:prstGeom prst="rect">
            <a:avLst/>
          </a:prstGeom>
          <a:solidFill>
            <a:schemeClr val="bg1"/>
          </a:solidFill>
        </p:spPr>
      </p:pic>
      <p:pic>
        <p:nvPicPr>
          <p:cNvPr id="7" name="図 6">
            <a:extLst>
              <a:ext uri="{FF2B5EF4-FFF2-40B4-BE49-F238E27FC236}">
                <a16:creationId xmlns:a16="http://schemas.microsoft.com/office/drawing/2014/main" id="{ADABFEB9-D9B3-7828-78C5-CB069C35B794}"/>
              </a:ext>
            </a:extLst>
          </p:cNvPr>
          <p:cNvPicPr>
            <a:picLocks noChangeAspect="1"/>
          </p:cNvPicPr>
          <p:nvPr/>
        </p:nvPicPr>
        <p:blipFill>
          <a:blip r:embed="rId5"/>
          <a:stretch>
            <a:fillRect/>
          </a:stretch>
        </p:blipFill>
        <p:spPr>
          <a:xfrm>
            <a:off x="119336" y="1052736"/>
            <a:ext cx="3618178" cy="4293947"/>
          </a:xfrm>
          <a:prstGeom prst="rect">
            <a:avLst/>
          </a:prstGeom>
        </p:spPr>
      </p:pic>
      <p:sp>
        <p:nvSpPr>
          <p:cNvPr id="8" name="正方形/長方形 7">
            <a:extLst>
              <a:ext uri="{FF2B5EF4-FFF2-40B4-BE49-F238E27FC236}">
                <a16:creationId xmlns:a16="http://schemas.microsoft.com/office/drawing/2014/main" id="{27C6AA75-E0F4-E2EA-69C7-FABED2D75DAA}"/>
              </a:ext>
            </a:extLst>
          </p:cNvPr>
          <p:cNvSpPr/>
          <p:nvPr/>
        </p:nvSpPr>
        <p:spPr>
          <a:xfrm>
            <a:off x="2959817" y="3895149"/>
            <a:ext cx="394036" cy="537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9C980825-48DE-8F31-180E-3E68036735B2}"/>
              </a:ext>
            </a:extLst>
          </p:cNvPr>
          <p:cNvPicPr>
            <a:picLocks noChangeAspect="1"/>
          </p:cNvPicPr>
          <p:nvPr/>
        </p:nvPicPr>
        <p:blipFill rotWithShape="1">
          <a:blip r:embed="rId6"/>
          <a:srcRect l="28267" r="31525"/>
          <a:stretch/>
        </p:blipFill>
        <p:spPr>
          <a:xfrm>
            <a:off x="4159188" y="1494754"/>
            <a:ext cx="1851563" cy="2606902"/>
          </a:xfrm>
          <a:prstGeom prst="rect">
            <a:avLst/>
          </a:prstGeom>
        </p:spPr>
      </p:pic>
      <p:sp>
        <p:nvSpPr>
          <p:cNvPr id="10" name="テキスト ボックス 4">
            <a:extLst>
              <a:ext uri="{FF2B5EF4-FFF2-40B4-BE49-F238E27FC236}">
                <a16:creationId xmlns:a16="http://schemas.microsoft.com/office/drawing/2014/main" id="{96A5ACC7-7717-758C-D296-17DA05812DA1}"/>
              </a:ext>
            </a:extLst>
          </p:cNvPr>
          <p:cNvSpPr txBox="1"/>
          <p:nvPr/>
        </p:nvSpPr>
        <p:spPr>
          <a:xfrm>
            <a:off x="5446708" y="1526320"/>
            <a:ext cx="1008582" cy="41510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半回転</a:t>
            </a:r>
          </a:p>
        </p:txBody>
      </p:sp>
      <p:sp>
        <p:nvSpPr>
          <p:cNvPr id="11" name="円弧 10">
            <a:extLst>
              <a:ext uri="{FF2B5EF4-FFF2-40B4-BE49-F238E27FC236}">
                <a16:creationId xmlns:a16="http://schemas.microsoft.com/office/drawing/2014/main" id="{505B18D1-4939-83B3-ED71-C1C7E0E7A113}"/>
              </a:ext>
            </a:extLst>
          </p:cNvPr>
          <p:cNvSpPr/>
          <p:nvPr/>
        </p:nvSpPr>
        <p:spPr>
          <a:xfrm rot="20725179">
            <a:off x="4572153" y="1858881"/>
            <a:ext cx="1076364" cy="1255282"/>
          </a:xfrm>
          <a:prstGeom prst="arc">
            <a:avLst>
              <a:gd name="adj1" fmla="val 16961638"/>
              <a:gd name="adj2" fmla="val 1572859"/>
            </a:avLst>
          </a:prstGeom>
          <a:ln w="5080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12" name="テキスト ボックス 41">
            <a:extLst>
              <a:ext uri="{FF2B5EF4-FFF2-40B4-BE49-F238E27FC236}">
                <a16:creationId xmlns:a16="http://schemas.microsoft.com/office/drawing/2014/main" id="{BA0ADB9D-50B5-2A9A-8E14-02A32AE82366}"/>
              </a:ext>
            </a:extLst>
          </p:cNvPr>
          <p:cNvSpPr txBox="1"/>
          <p:nvPr/>
        </p:nvSpPr>
        <p:spPr>
          <a:xfrm>
            <a:off x="5190823" y="3652358"/>
            <a:ext cx="1337174" cy="41510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2000" b="1" dirty="0">
                <a:latin typeface="+mn-ea"/>
              </a:rPr>
              <a:t>1/4</a:t>
            </a:r>
            <a:r>
              <a:rPr kumimoji="1" lang="ja-JP" altLang="en-US" sz="2000" b="1" dirty="0">
                <a:latin typeface="+mn-ea"/>
              </a:rPr>
              <a:t>回転</a:t>
            </a:r>
          </a:p>
        </p:txBody>
      </p:sp>
      <p:sp>
        <p:nvSpPr>
          <p:cNvPr id="13" name="円弧 12">
            <a:extLst>
              <a:ext uri="{FF2B5EF4-FFF2-40B4-BE49-F238E27FC236}">
                <a16:creationId xmlns:a16="http://schemas.microsoft.com/office/drawing/2014/main" id="{BEC04D2C-4B76-E816-E202-155407071D1C}"/>
              </a:ext>
            </a:extLst>
          </p:cNvPr>
          <p:cNvSpPr/>
          <p:nvPr/>
        </p:nvSpPr>
        <p:spPr>
          <a:xfrm rot="5185712">
            <a:off x="4808813" y="2701745"/>
            <a:ext cx="690658" cy="782901"/>
          </a:xfrm>
          <a:prstGeom prst="arc">
            <a:avLst>
              <a:gd name="adj1" fmla="val 17104100"/>
              <a:gd name="adj2" fmla="val 512419"/>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14" name="テキスト ボックス 70">
            <a:extLst>
              <a:ext uri="{FF2B5EF4-FFF2-40B4-BE49-F238E27FC236}">
                <a16:creationId xmlns:a16="http://schemas.microsoft.com/office/drawing/2014/main" id="{1FA9C8B0-878E-52CB-6968-D1F00FB17A0A}"/>
              </a:ext>
            </a:extLst>
          </p:cNvPr>
          <p:cNvSpPr txBox="1"/>
          <p:nvPr/>
        </p:nvSpPr>
        <p:spPr>
          <a:xfrm>
            <a:off x="4300216" y="1077445"/>
            <a:ext cx="1559194" cy="369002"/>
          </a:xfrm>
          <a:prstGeom prst="rect">
            <a:avLst/>
          </a:prstGeom>
          <a:noFill/>
          <a:ln w="22225" cmpd="dbl">
            <a:solidFill>
              <a:schemeClr val="tx1">
                <a:lumMod val="95000"/>
                <a:lumOff val="5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調整ネジ</a:t>
            </a:r>
          </a:p>
        </p:txBody>
      </p:sp>
      <p:cxnSp>
        <p:nvCxnSpPr>
          <p:cNvPr id="15" name="直線矢印コネクタ 14">
            <a:extLst>
              <a:ext uri="{FF2B5EF4-FFF2-40B4-BE49-F238E27FC236}">
                <a16:creationId xmlns:a16="http://schemas.microsoft.com/office/drawing/2014/main" id="{8C03A0F9-DCCE-5E0D-31BE-E2B3837A3A5E}"/>
              </a:ext>
            </a:extLst>
          </p:cNvPr>
          <p:cNvCxnSpPr>
            <a:cxnSpLocks/>
            <a:stCxn id="8" idx="3"/>
          </p:cNvCxnSpPr>
          <p:nvPr/>
        </p:nvCxnSpPr>
        <p:spPr>
          <a:xfrm flipV="1">
            <a:off x="3353853" y="3618596"/>
            <a:ext cx="805335" cy="545338"/>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24">
            <a:extLst>
              <a:ext uri="{FF2B5EF4-FFF2-40B4-BE49-F238E27FC236}">
                <a16:creationId xmlns:a16="http://schemas.microsoft.com/office/drawing/2014/main" id="{5FE0D371-D478-8E0C-16AC-02A24B42B88E}"/>
              </a:ext>
            </a:extLst>
          </p:cNvPr>
          <p:cNvSpPr txBox="1"/>
          <p:nvPr/>
        </p:nvSpPr>
        <p:spPr>
          <a:xfrm>
            <a:off x="2783632" y="375047"/>
            <a:ext cx="9433048" cy="461665"/>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rPr>
              <a:t>普段は部品を触って調整するが、この治具はネジを回して調整する。</a:t>
            </a:r>
          </a:p>
        </p:txBody>
      </p:sp>
      <p:sp>
        <p:nvSpPr>
          <p:cNvPr id="17" name="テキスト ボックス 24">
            <a:extLst>
              <a:ext uri="{FF2B5EF4-FFF2-40B4-BE49-F238E27FC236}">
                <a16:creationId xmlns:a16="http://schemas.microsoft.com/office/drawing/2014/main" id="{38FE4AA0-BCB7-2379-752E-8634529326DE}"/>
              </a:ext>
            </a:extLst>
          </p:cNvPr>
          <p:cNvSpPr txBox="1"/>
          <p:nvPr/>
        </p:nvSpPr>
        <p:spPr>
          <a:xfrm>
            <a:off x="523217" y="5199927"/>
            <a:ext cx="3412886" cy="400110"/>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微動台を使用した簡易治具</a:t>
            </a:r>
          </a:p>
        </p:txBody>
      </p:sp>
      <p:sp>
        <p:nvSpPr>
          <p:cNvPr id="19" name="テキスト ボックス 68">
            <a:extLst>
              <a:ext uri="{FF2B5EF4-FFF2-40B4-BE49-F238E27FC236}">
                <a16:creationId xmlns:a16="http://schemas.microsoft.com/office/drawing/2014/main" id="{23190CDD-4DDB-6D0B-8D9D-1248ABC6398A}"/>
              </a:ext>
            </a:extLst>
          </p:cNvPr>
          <p:cNvSpPr txBox="1">
            <a:spLocks noChangeAspect="1"/>
          </p:cNvSpPr>
          <p:nvPr/>
        </p:nvSpPr>
        <p:spPr>
          <a:xfrm>
            <a:off x="6588371" y="2822880"/>
            <a:ext cx="5484294" cy="296480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200" b="1" dirty="0">
                <a:latin typeface="+mn-ea"/>
              </a:rPr>
              <a:t>結果：約</a:t>
            </a:r>
            <a:r>
              <a:rPr lang="en-US" altLang="ja-JP" sz="3200" b="1" dirty="0">
                <a:latin typeface="+mn-ea"/>
              </a:rPr>
              <a:t>0.01mm</a:t>
            </a:r>
            <a:r>
              <a:rPr kumimoji="1" lang="ja-JP" altLang="en-US" sz="3200" b="1" dirty="0">
                <a:latin typeface="+mn-ea"/>
              </a:rPr>
              <a:t>の</a:t>
            </a:r>
            <a:endParaRPr kumimoji="1" lang="en-US" altLang="ja-JP" sz="3200" b="1" dirty="0">
              <a:latin typeface="+mn-ea"/>
            </a:endParaRPr>
          </a:p>
          <a:p>
            <a:r>
              <a:rPr kumimoji="1" lang="ja-JP" altLang="en-US" sz="3200" b="1" dirty="0">
                <a:latin typeface="+mn-ea"/>
              </a:rPr>
              <a:t>微調整は可能だと分かった。</a:t>
            </a:r>
            <a:endParaRPr kumimoji="1" lang="en-US" altLang="ja-JP" sz="3200" b="1" dirty="0">
              <a:latin typeface="+mn-ea"/>
            </a:endParaRPr>
          </a:p>
          <a:p>
            <a:r>
              <a:rPr lang="ja-JP" altLang="en-US" sz="3200" b="1" dirty="0">
                <a:latin typeface="+mn-ea"/>
              </a:rPr>
              <a:t>公差</a:t>
            </a:r>
            <a:r>
              <a:rPr kumimoji="1" lang="en-US" altLang="ja-JP" sz="3200" b="1" dirty="0">
                <a:latin typeface="+mn-ea"/>
              </a:rPr>
              <a:t>±0.05mm</a:t>
            </a:r>
            <a:r>
              <a:rPr kumimoji="1" lang="ja-JP" altLang="en-US" sz="3200" b="1" dirty="0">
                <a:latin typeface="+mn-ea"/>
              </a:rPr>
              <a:t>の</a:t>
            </a:r>
            <a:endParaRPr kumimoji="1" lang="en-US" altLang="ja-JP" sz="3200" b="1" dirty="0">
              <a:latin typeface="+mn-ea"/>
            </a:endParaRPr>
          </a:p>
          <a:p>
            <a:r>
              <a:rPr kumimoji="1" lang="ja-JP" altLang="en-US" sz="3200" b="1" dirty="0">
                <a:latin typeface="+mn-ea"/>
              </a:rPr>
              <a:t>平行出し調整にも</a:t>
            </a:r>
            <a:r>
              <a:rPr lang="ja-JP" altLang="en-US" sz="3200" b="1" dirty="0">
                <a:latin typeface="+mn-ea"/>
              </a:rPr>
              <a:t>活躍でき、</a:t>
            </a:r>
            <a:r>
              <a:rPr kumimoji="1" lang="ja-JP" altLang="en-US" sz="3200" b="1" dirty="0">
                <a:solidFill>
                  <a:srgbClr val="FF0000"/>
                </a:solidFill>
                <a:latin typeface="+mn-ea"/>
              </a:rPr>
              <a:t>平行出し時間の低減が</a:t>
            </a:r>
            <a:endParaRPr kumimoji="1" lang="en-US" altLang="ja-JP" sz="3200" b="1" dirty="0">
              <a:solidFill>
                <a:srgbClr val="FF0000"/>
              </a:solidFill>
              <a:latin typeface="+mn-ea"/>
            </a:endParaRPr>
          </a:p>
          <a:p>
            <a:r>
              <a:rPr kumimoji="1" lang="ja-JP" altLang="en-US" sz="3200" b="1" dirty="0">
                <a:solidFill>
                  <a:srgbClr val="FF0000"/>
                </a:solidFill>
                <a:latin typeface="+mn-ea"/>
              </a:rPr>
              <a:t>期待できる！</a:t>
            </a:r>
            <a:endParaRPr kumimoji="1" lang="en-US" altLang="ja-JP" sz="3200" b="1" dirty="0">
              <a:solidFill>
                <a:srgbClr val="FF0000"/>
              </a:solidFill>
              <a:latin typeface="+mn-ea"/>
            </a:endParaRPr>
          </a:p>
          <a:p>
            <a:endParaRPr kumimoji="1" lang="en-US" altLang="ja-JP" sz="1400" b="1" i="1" u="sng" dirty="0"/>
          </a:p>
        </p:txBody>
      </p:sp>
      <p:sp>
        <p:nvSpPr>
          <p:cNvPr id="25" name="正方形/長方形 24">
            <a:extLst>
              <a:ext uri="{FF2B5EF4-FFF2-40B4-BE49-F238E27FC236}">
                <a16:creationId xmlns:a16="http://schemas.microsoft.com/office/drawing/2014/main" id="{6BD22C26-AC8F-1D12-DE4A-1FFD8A8AEF8C}"/>
              </a:ext>
            </a:extLst>
          </p:cNvPr>
          <p:cNvSpPr/>
          <p:nvPr/>
        </p:nvSpPr>
        <p:spPr>
          <a:xfrm>
            <a:off x="8800883" y="1837239"/>
            <a:ext cx="3333975" cy="3630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BD706D66-52FC-B75C-E308-8E6E2DA82FE7}"/>
              </a:ext>
            </a:extLst>
          </p:cNvPr>
          <p:cNvSpPr/>
          <p:nvPr/>
        </p:nvSpPr>
        <p:spPr>
          <a:xfrm>
            <a:off x="8800884" y="2211987"/>
            <a:ext cx="3333974" cy="40403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7" name="直線矢印コネクタ 26">
            <a:extLst>
              <a:ext uri="{FF2B5EF4-FFF2-40B4-BE49-F238E27FC236}">
                <a16:creationId xmlns:a16="http://schemas.microsoft.com/office/drawing/2014/main" id="{BEE070EA-E893-E990-F95D-26D795A923EF}"/>
              </a:ext>
            </a:extLst>
          </p:cNvPr>
          <p:cNvCxnSpPr>
            <a:cxnSpLocks/>
          </p:cNvCxnSpPr>
          <p:nvPr/>
        </p:nvCxnSpPr>
        <p:spPr>
          <a:xfrm>
            <a:off x="1826985" y="1413410"/>
            <a:ext cx="0" cy="1425728"/>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BCA67622-70D3-B669-CF59-E8CB69B03807}"/>
              </a:ext>
            </a:extLst>
          </p:cNvPr>
          <p:cNvSpPr txBox="1"/>
          <p:nvPr/>
        </p:nvSpPr>
        <p:spPr>
          <a:xfrm>
            <a:off x="1502948" y="1927866"/>
            <a:ext cx="789395" cy="276999"/>
          </a:xfrm>
          <a:prstGeom prst="rect">
            <a:avLst/>
          </a:prstGeom>
          <a:solidFill>
            <a:schemeClr val="bg1"/>
          </a:solidFill>
        </p:spPr>
        <p:txBody>
          <a:bodyPr wrap="square" rtlCol="0">
            <a:spAutoFit/>
          </a:bodyPr>
          <a:lstStyle/>
          <a:p>
            <a:pPr algn="ctr"/>
            <a:r>
              <a:rPr kumimoji="1" lang="en-US" altLang="ja-JP" sz="1200" b="1" dirty="0"/>
              <a:t>111.5</a:t>
            </a:r>
          </a:p>
        </p:txBody>
      </p:sp>
      <p:sp>
        <p:nvSpPr>
          <p:cNvPr id="29" name="テキスト ボックス 28">
            <a:extLst>
              <a:ext uri="{FF2B5EF4-FFF2-40B4-BE49-F238E27FC236}">
                <a16:creationId xmlns:a16="http://schemas.microsoft.com/office/drawing/2014/main" id="{3FEAFAEC-4472-B6FD-2E29-7368008153BC}"/>
              </a:ext>
            </a:extLst>
          </p:cNvPr>
          <p:cNvSpPr txBox="1"/>
          <p:nvPr/>
        </p:nvSpPr>
        <p:spPr>
          <a:xfrm>
            <a:off x="6573508" y="1070320"/>
            <a:ext cx="5478613" cy="369332"/>
          </a:xfrm>
          <a:prstGeom prst="rect">
            <a:avLst/>
          </a:prstGeom>
          <a:noFill/>
        </p:spPr>
        <p:txBody>
          <a:bodyPr wrap="square" rtlCol="0">
            <a:spAutoFit/>
          </a:bodyPr>
          <a:lstStyle/>
          <a:p>
            <a:r>
              <a:rPr kumimoji="1" lang="en-US" altLang="ja-JP" b="1" dirty="0">
                <a:latin typeface="+mn-ea"/>
              </a:rPr>
              <a:t>2</a:t>
            </a:r>
            <a:r>
              <a:rPr kumimoji="1" lang="ja-JP" altLang="en-US" b="1" dirty="0">
                <a:latin typeface="+mn-ea"/>
              </a:rPr>
              <a:t>孔間距離の変動　　　　　　　　　　単位</a:t>
            </a:r>
            <a:r>
              <a:rPr kumimoji="1" lang="en-US" altLang="ja-JP" b="1" dirty="0">
                <a:latin typeface="+mn-ea"/>
              </a:rPr>
              <a:t>(mm)</a:t>
            </a:r>
            <a:endParaRPr kumimoji="1" lang="ja-JP" altLang="en-US" b="1" dirty="0">
              <a:latin typeface="+mn-ea"/>
            </a:endParaRPr>
          </a:p>
        </p:txBody>
      </p:sp>
    </p:spTree>
    <p:custDataLst>
      <p:tags r:id="rId1"/>
    </p:custDataLst>
    <p:extLst>
      <p:ext uri="{BB962C8B-B14F-4D97-AF65-F5344CB8AC3E}">
        <p14:creationId xmlns:p14="http://schemas.microsoft.com/office/powerpoint/2010/main" val="1261121611"/>
      </p:ext>
    </p:extLst>
  </p:cSld>
  <p:clrMapOvr>
    <a:masterClrMapping/>
  </p:clrMapOvr>
  <mc:AlternateContent xmlns:mc="http://schemas.openxmlformats.org/markup-compatibility/2006" xmlns:p14="http://schemas.microsoft.com/office/powerpoint/2010/main">
    <mc:Choice Requires="p14">
      <p:transition spd="slow" p14:dur="2000" advTm="6794"/>
    </mc:Choice>
    <mc:Fallback xmlns="">
      <p:transition spd="slow" advTm="6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9" grpId="0" animBg="1"/>
      <p:bldP spid="25" grpId="0" animBg="1"/>
      <p:bldP spid="25" grpId="1"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899611"/>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9815" y="0"/>
            <a:ext cx="2619829" cy="521803"/>
          </a:xfrm>
        </p:spPr>
        <p:txBody>
          <a:bodyPr>
            <a:noAutofit/>
          </a:bodyPr>
          <a:lstStyle/>
          <a:p>
            <a:pPr algn="l"/>
            <a:r>
              <a:rPr lang="en-US" altLang="ja-JP" sz="2400" u="sng" dirty="0"/>
              <a:t>27. </a:t>
            </a:r>
            <a:r>
              <a:rPr lang="ja-JP" altLang="en-US" sz="2400" u="sng" dirty="0"/>
              <a:t>図面勉強会</a:t>
            </a:r>
          </a:p>
        </p:txBody>
      </p:sp>
      <p:grpSp>
        <p:nvGrpSpPr>
          <p:cNvPr id="35" name="グループ化 34">
            <a:extLst>
              <a:ext uri="{FF2B5EF4-FFF2-40B4-BE49-F238E27FC236}">
                <a16:creationId xmlns:a16="http://schemas.microsoft.com/office/drawing/2014/main" id="{04026739-A331-9911-2338-241995E6AE6E}"/>
              </a:ext>
            </a:extLst>
          </p:cNvPr>
          <p:cNvGrpSpPr/>
          <p:nvPr/>
        </p:nvGrpSpPr>
        <p:grpSpPr>
          <a:xfrm>
            <a:off x="191344" y="129071"/>
            <a:ext cx="8208912" cy="2785922"/>
            <a:chOff x="712794" y="267593"/>
            <a:chExt cx="8208912" cy="2785922"/>
          </a:xfrm>
        </p:grpSpPr>
        <p:sp>
          <p:nvSpPr>
            <p:cNvPr id="21" name="テキスト ボックス 20">
              <a:extLst>
                <a:ext uri="{FF2B5EF4-FFF2-40B4-BE49-F238E27FC236}">
                  <a16:creationId xmlns:a16="http://schemas.microsoft.com/office/drawing/2014/main" id="{B10E578E-E0EA-9945-AA65-04DAB6971D85}"/>
                </a:ext>
              </a:extLst>
            </p:cNvPr>
            <p:cNvSpPr txBox="1"/>
            <p:nvPr/>
          </p:nvSpPr>
          <p:spPr>
            <a:xfrm>
              <a:off x="3426087" y="267593"/>
              <a:ext cx="5495619" cy="461665"/>
            </a:xfrm>
            <a:prstGeom prst="rect">
              <a:avLst/>
            </a:prstGeom>
            <a:noFill/>
          </p:spPr>
          <p:txBody>
            <a:bodyPr wrap="square" rtlCol="0">
              <a:spAutoFit/>
            </a:bodyPr>
            <a:lstStyle/>
            <a:p>
              <a:r>
                <a:rPr lang="ja-JP" altLang="en-US" sz="2400" b="1" dirty="0"/>
                <a:t>図面の記号の意味や線の引き方の練習</a:t>
              </a:r>
              <a:endParaRPr lang="en-US" altLang="ja-JP" sz="2400" b="1" dirty="0"/>
            </a:p>
          </p:txBody>
        </p:sp>
        <p:grpSp>
          <p:nvGrpSpPr>
            <p:cNvPr id="28" name="グループ化 27">
              <a:extLst>
                <a:ext uri="{FF2B5EF4-FFF2-40B4-BE49-F238E27FC236}">
                  <a16:creationId xmlns:a16="http://schemas.microsoft.com/office/drawing/2014/main" id="{EF404BEA-CC2C-9400-9276-97A199DD1ED0}"/>
                </a:ext>
              </a:extLst>
            </p:cNvPr>
            <p:cNvGrpSpPr>
              <a:grpSpLocks noChangeAspect="1"/>
            </p:cNvGrpSpPr>
            <p:nvPr/>
          </p:nvGrpSpPr>
          <p:grpSpPr>
            <a:xfrm>
              <a:off x="712794" y="745551"/>
              <a:ext cx="6768752" cy="2307964"/>
              <a:chOff x="22342" y="224083"/>
              <a:chExt cx="8518923" cy="2904727"/>
            </a:xfrm>
          </p:grpSpPr>
          <p:pic>
            <p:nvPicPr>
              <p:cNvPr id="25" name="図 24">
                <a:extLst>
                  <a:ext uri="{FF2B5EF4-FFF2-40B4-BE49-F238E27FC236}">
                    <a16:creationId xmlns:a16="http://schemas.microsoft.com/office/drawing/2014/main" id="{6C458DFE-285E-886E-ADF4-302B7FE9658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60113" t="9093" r="17172" b="69124"/>
              <a:stretch/>
            </p:blipFill>
            <p:spPr>
              <a:xfrm>
                <a:off x="4285734" y="224083"/>
                <a:ext cx="4255531" cy="2897541"/>
              </a:xfrm>
              <a:prstGeom prst="rect">
                <a:avLst/>
              </a:prstGeom>
              <a:ln w="25400">
                <a:solidFill>
                  <a:schemeClr val="tx2"/>
                </a:solidFill>
              </a:ln>
            </p:spPr>
          </p:pic>
          <p:pic>
            <p:nvPicPr>
              <p:cNvPr id="26" name="図 25">
                <a:extLst>
                  <a:ext uri="{FF2B5EF4-FFF2-40B4-BE49-F238E27FC236}">
                    <a16:creationId xmlns:a16="http://schemas.microsoft.com/office/drawing/2014/main" id="{0CFFCFCB-75A2-8AD8-8DD8-2226FEC8F2E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7399" t="33100" r="30250" b="26119"/>
              <a:stretch/>
            </p:blipFill>
            <p:spPr>
              <a:xfrm>
                <a:off x="22342" y="224083"/>
                <a:ext cx="4146943" cy="2904727"/>
              </a:xfrm>
              <a:prstGeom prst="rect">
                <a:avLst/>
              </a:prstGeom>
              <a:ln w="25400">
                <a:solidFill>
                  <a:schemeClr val="tx2"/>
                </a:solidFill>
              </a:ln>
            </p:spPr>
          </p:pic>
        </p:grpSp>
      </p:grpSp>
      <p:grpSp>
        <p:nvGrpSpPr>
          <p:cNvPr id="36" name="グループ化 35">
            <a:extLst>
              <a:ext uri="{FF2B5EF4-FFF2-40B4-BE49-F238E27FC236}">
                <a16:creationId xmlns:a16="http://schemas.microsoft.com/office/drawing/2014/main" id="{AEE1F697-A56C-C949-1881-49CD29A7ADDA}"/>
              </a:ext>
            </a:extLst>
          </p:cNvPr>
          <p:cNvGrpSpPr/>
          <p:nvPr/>
        </p:nvGrpSpPr>
        <p:grpSpPr>
          <a:xfrm>
            <a:off x="7248128" y="622626"/>
            <a:ext cx="3518526" cy="1649398"/>
            <a:chOff x="8673474" y="468805"/>
            <a:chExt cx="3518526" cy="1649398"/>
          </a:xfrm>
        </p:grpSpPr>
        <p:pic>
          <p:nvPicPr>
            <p:cNvPr id="27" name="図 26">
              <a:extLst>
                <a:ext uri="{FF2B5EF4-FFF2-40B4-BE49-F238E27FC236}">
                  <a16:creationId xmlns:a16="http://schemas.microsoft.com/office/drawing/2014/main" id="{D7AE95A5-C40C-05C5-B021-A10B36CBD9AC}"/>
                </a:ext>
              </a:extLst>
            </p:cNvPr>
            <p:cNvPicPr>
              <a:picLocks noChangeAspect="1"/>
            </p:cNvPicPr>
            <p:nvPr/>
          </p:nvPicPr>
          <p:blipFill>
            <a:blip r:embed="rId6"/>
            <a:srcRect t="6665" b="404"/>
            <a:stretch>
              <a:fillRect/>
            </a:stretch>
          </p:blipFill>
          <p:spPr>
            <a:xfrm>
              <a:off x="10992699" y="692696"/>
              <a:ext cx="1199301" cy="1315574"/>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grpSp>
          <p:nvGrpSpPr>
            <p:cNvPr id="29" name="グループ化 28">
              <a:extLst>
                <a:ext uri="{FF2B5EF4-FFF2-40B4-BE49-F238E27FC236}">
                  <a16:creationId xmlns:a16="http://schemas.microsoft.com/office/drawing/2014/main" id="{F43FE2FA-9442-362F-02DA-947BA033FF2A}"/>
                </a:ext>
              </a:extLst>
            </p:cNvPr>
            <p:cNvGrpSpPr/>
            <p:nvPr/>
          </p:nvGrpSpPr>
          <p:grpSpPr>
            <a:xfrm>
              <a:off x="8673474" y="468805"/>
              <a:ext cx="2510560" cy="1649398"/>
              <a:chOff x="1487489" y="1034033"/>
              <a:chExt cx="2510560" cy="1020412"/>
            </a:xfrm>
          </p:grpSpPr>
          <p:sp>
            <p:nvSpPr>
              <p:cNvPr id="30" name="吹き出し: 角を丸めた四角形 29">
                <a:extLst>
                  <a:ext uri="{FF2B5EF4-FFF2-40B4-BE49-F238E27FC236}">
                    <a16:creationId xmlns:a16="http://schemas.microsoft.com/office/drawing/2014/main" id="{AC1B7252-F8E7-F5AC-A41B-DBC4F108F7F9}"/>
                  </a:ext>
                </a:extLst>
              </p:cNvPr>
              <p:cNvSpPr/>
              <p:nvPr/>
            </p:nvSpPr>
            <p:spPr>
              <a:xfrm>
                <a:off x="1487489" y="1034033"/>
                <a:ext cx="2232248" cy="1020412"/>
              </a:xfrm>
              <a:prstGeom prst="wedgeRoundRectCallout">
                <a:avLst>
                  <a:gd name="adj1" fmla="val 65580"/>
                  <a:gd name="adj2" fmla="val -48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AE493B0-3C04-0BDF-A505-E49CE16E740D}"/>
                  </a:ext>
                </a:extLst>
              </p:cNvPr>
              <p:cNvSpPr txBox="1"/>
              <p:nvPr/>
            </p:nvSpPr>
            <p:spPr>
              <a:xfrm>
                <a:off x="1702015" y="1066318"/>
                <a:ext cx="2296034" cy="913960"/>
              </a:xfrm>
              <a:prstGeom prst="rect">
                <a:avLst/>
              </a:prstGeom>
              <a:noFill/>
            </p:spPr>
            <p:txBody>
              <a:bodyPr wrap="square" rtlCol="0">
                <a:spAutoFit/>
              </a:bodyPr>
              <a:lstStyle/>
              <a:p>
                <a:r>
                  <a:rPr lang="ja-JP" altLang="en-US" b="1" dirty="0"/>
                  <a:t>検査部署なので</a:t>
                </a:r>
                <a:endParaRPr lang="en-US" altLang="ja-JP" b="1" dirty="0"/>
              </a:p>
              <a:p>
                <a:r>
                  <a:rPr lang="ja-JP" altLang="en-US" b="1" dirty="0"/>
                  <a:t>部品の図面は、</a:t>
                </a:r>
                <a:endParaRPr lang="en-US" altLang="ja-JP" b="1" dirty="0"/>
              </a:p>
              <a:p>
                <a:r>
                  <a:rPr lang="ja-JP" altLang="en-US" b="1" dirty="0"/>
                  <a:t>よく見るけれど</a:t>
                </a:r>
                <a:endParaRPr lang="en-US" altLang="ja-JP" b="1" dirty="0"/>
              </a:p>
              <a:p>
                <a:r>
                  <a:rPr lang="ja-JP" altLang="en-US" b="1" dirty="0"/>
                  <a:t>書くほうが苦労</a:t>
                </a:r>
                <a:endParaRPr lang="en-US" altLang="ja-JP" b="1" dirty="0"/>
              </a:p>
              <a:p>
                <a:r>
                  <a:rPr lang="ja-JP" altLang="en-US" b="1" dirty="0"/>
                  <a:t>するんだよね。</a:t>
                </a:r>
                <a:endParaRPr lang="en-US" altLang="ja-JP" b="1" dirty="0"/>
              </a:p>
            </p:txBody>
          </p:sp>
        </p:grpSp>
      </p:grpSp>
      <p:grpSp>
        <p:nvGrpSpPr>
          <p:cNvPr id="45" name="グループ化 44">
            <a:extLst>
              <a:ext uri="{FF2B5EF4-FFF2-40B4-BE49-F238E27FC236}">
                <a16:creationId xmlns:a16="http://schemas.microsoft.com/office/drawing/2014/main" id="{6F45B1AE-0DD6-4CE7-52FC-2AE17D78AE9C}"/>
              </a:ext>
            </a:extLst>
          </p:cNvPr>
          <p:cNvGrpSpPr/>
          <p:nvPr/>
        </p:nvGrpSpPr>
        <p:grpSpPr>
          <a:xfrm>
            <a:off x="96069" y="3059015"/>
            <a:ext cx="6874695" cy="3137964"/>
            <a:chOff x="1065049" y="3005995"/>
            <a:chExt cx="6874695" cy="3137964"/>
          </a:xfrm>
        </p:grpSpPr>
        <p:pic>
          <p:nvPicPr>
            <p:cNvPr id="32" name="図 31">
              <a:extLst>
                <a:ext uri="{FF2B5EF4-FFF2-40B4-BE49-F238E27FC236}">
                  <a16:creationId xmlns:a16="http://schemas.microsoft.com/office/drawing/2014/main" id="{C876137B-32F0-7A6F-DC7D-25A18512782E}"/>
                </a:ext>
              </a:extLst>
            </p:cNvPr>
            <p:cNvPicPr>
              <a:picLocks noChangeAspect="1"/>
            </p:cNvPicPr>
            <p:nvPr/>
          </p:nvPicPr>
          <p:blipFill rotWithShape="1">
            <a:blip r:embed="rId7"/>
            <a:srcRect l="422" t="575" r="1627" b="879"/>
            <a:stretch/>
          </p:blipFill>
          <p:spPr>
            <a:xfrm>
              <a:off x="1065049" y="3471824"/>
              <a:ext cx="4104456" cy="2672135"/>
            </a:xfrm>
            <a:prstGeom prst="rect">
              <a:avLst/>
            </a:prstGeom>
          </p:spPr>
        </p:pic>
        <p:sp>
          <p:nvSpPr>
            <p:cNvPr id="40" name="テキスト ボックス 39">
              <a:extLst>
                <a:ext uri="{FF2B5EF4-FFF2-40B4-BE49-F238E27FC236}">
                  <a16:creationId xmlns:a16="http://schemas.microsoft.com/office/drawing/2014/main" id="{D8954395-AA67-8A41-34AA-2950B56DC0C0}"/>
                </a:ext>
              </a:extLst>
            </p:cNvPr>
            <p:cNvSpPr txBox="1"/>
            <p:nvPr/>
          </p:nvSpPr>
          <p:spPr>
            <a:xfrm>
              <a:off x="3162169" y="3005995"/>
              <a:ext cx="4777575" cy="461665"/>
            </a:xfrm>
            <a:prstGeom prst="rect">
              <a:avLst/>
            </a:prstGeom>
            <a:noFill/>
          </p:spPr>
          <p:txBody>
            <a:bodyPr wrap="square" rtlCol="0">
              <a:spAutoFit/>
            </a:bodyPr>
            <a:lstStyle/>
            <a:p>
              <a:r>
                <a:rPr lang="ja-JP" altLang="en-US" sz="2400" b="1" dirty="0"/>
                <a:t>立体図を平面図に書き表す練習</a:t>
              </a:r>
              <a:endParaRPr lang="en-US" altLang="ja-JP" sz="2400" b="1" dirty="0"/>
            </a:p>
          </p:txBody>
        </p:sp>
      </p:grpSp>
      <p:grpSp>
        <p:nvGrpSpPr>
          <p:cNvPr id="46" name="グループ化 45">
            <a:extLst>
              <a:ext uri="{FF2B5EF4-FFF2-40B4-BE49-F238E27FC236}">
                <a16:creationId xmlns:a16="http://schemas.microsoft.com/office/drawing/2014/main" id="{4113E9D7-8022-C815-46ED-E775EB2C5152}"/>
              </a:ext>
            </a:extLst>
          </p:cNvPr>
          <p:cNvGrpSpPr/>
          <p:nvPr/>
        </p:nvGrpSpPr>
        <p:grpSpPr>
          <a:xfrm>
            <a:off x="4229477" y="3670412"/>
            <a:ext cx="3233177" cy="2182486"/>
            <a:chOff x="8635356" y="4107137"/>
            <a:chExt cx="3233177" cy="2182486"/>
          </a:xfrm>
        </p:grpSpPr>
        <p:sp>
          <p:nvSpPr>
            <p:cNvPr id="43" name="吹き出し: 角を丸めた四角形 42">
              <a:extLst>
                <a:ext uri="{FF2B5EF4-FFF2-40B4-BE49-F238E27FC236}">
                  <a16:creationId xmlns:a16="http://schemas.microsoft.com/office/drawing/2014/main" id="{4A805657-8EC4-021E-B8AF-AE2DACBEA09F}"/>
                </a:ext>
              </a:extLst>
            </p:cNvPr>
            <p:cNvSpPr/>
            <p:nvPr/>
          </p:nvSpPr>
          <p:spPr>
            <a:xfrm>
              <a:off x="8635356" y="4107137"/>
              <a:ext cx="2232248" cy="1282053"/>
            </a:xfrm>
            <a:prstGeom prst="wedgeRoundRectCallout">
              <a:avLst>
                <a:gd name="adj1" fmla="val 58411"/>
                <a:gd name="adj2" fmla="val 2382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C08E5123-741E-2E4D-6CFB-7F0F3057CBDD}"/>
                </a:ext>
              </a:extLst>
            </p:cNvPr>
            <p:cNvPicPr>
              <a:picLocks noChangeAspect="1"/>
            </p:cNvPicPr>
            <p:nvPr/>
          </p:nvPicPr>
          <p:blipFill>
            <a:blip r:embed="rId8"/>
            <a:srcRect t="7802" b="485"/>
            <a:stretch>
              <a:fillRect/>
            </a:stretch>
          </p:blipFill>
          <p:spPr>
            <a:xfrm>
              <a:off x="10678364" y="4864306"/>
              <a:ext cx="1190169" cy="1425317"/>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sp>
          <p:nvSpPr>
            <p:cNvPr id="42" name="テキスト ボックス 41">
              <a:extLst>
                <a:ext uri="{FF2B5EF4-FFF2-40B4-BE49-F238E27FC236}">
                  <a16:creationId xmlns:a16="http://schemas.microsoft.com/office/drawing/2014/main" id="{145B44DB-0B08-4494-EB88-4241ED69D7D6}"/>
                </a:ext>
              </a:extLst>
            </p:cNvPr>
            <p:cNvSpPr txBox="1"/>
            <p:nvPr/>
          </p:nvSpPr>
          <p:spPr>
            <a:xfrm>
              <a:off x="8686102" y="4188861"/>
              <a:ext cx="2207635" cy="1200329"/>
            </a:xfrm>
            <a:prstGeom prst="rect">
              <a:avLst/>
            </a:prstGeom>
            <a:noFill/>
          </p:spPr>
          <p:txBody>
            <a:bodyPr wrap="square" rtlCol="0">
              <a:spAutoFit/>
            </a:bodyPr>
            <a:lstStyle/>
            <a:p>
              <a:r>
                <a:rPr lang="ja-JP" altLang="en-US" b="1" dirty="0"/>
                <a:t>空間把握が</a:t>
              </a:r>
              <a:endParaRPr lang="en-US" altLang="ja-JP" b="1" dirty="0"/>
            </a:p>
            <a:p>
              <a:r>
                <a:rPr lang="ja-JP" altLang="en-US" b="1" dirty="0"/>
                <a:t>苦手なんですよね。</a:t>
              </a:r>
              <a:endParaRPr lang="en-US" altLang="ja-JP" b="1" dirty="0"/>
            </a:p>
            <a:p>
              <a:r>
                <a:rPr lang="ja-JP" altLang="en-US" b="1" dirty="0"/>
                <a:t>いっぱい書いて</a:t>
              </a:r>
              <a:endParaRPr lang="en-US" altLang="ja-JP" b="1" dirty="0"/>
            </a:p>
            <a:p>
              <a:r>
                <a:rPr lang="ja-JP" altLang="en-US" b="1" dirty="0"/>
                <a:t>練習してみます。</a:t>
              </a:r>
              <a:endParaRPr lang="en-US" altLang="ja-JP" b="1" dirty="0"/>
            </a:p>
          </p:txBody>
        </p:sp>
      </p:grpSp>
      <p:graphicFrame>
        <p:nvGraphicFramePr>
          <p:cNvPr id="2" name="表 1">
            <a:extLst>
              <a:ext uri="{FF2B5EF4-FFF2-40B4-BE49-F238E27FC236}">
                <a16:creationId xmlns:a16="http://schemas.microsoft.com/office/drawing/2014/main" id="{A7AE5907-1A99-C155-28EF-3CE0A2E6D043}"/>
              </a:ext>
            </a:extLst>
          </p:cNvPr>
          <p:cNvGraphicFramePr>
            <a:graphicFrameLocks noGrp="1"/>
          </p:cNvGraphicFramePr>
          <p:nvPr>
            <p:extLst>
              <p:ext uri="{D42A27DB-BD31-4B8C-83A1-F6EECF244321}">
                <p14:modId xmlns:p14="http://schemas.microsoft.com/office/powerpoint/2010/main" val="4019796332"/>
              </p:ext>
            </p:extLst>
          </p:nvPr>
        </p:nvGraphicFramePr>
        <p:xfrm>
          <a:off x="7680176" y="2463940"/>
          <a:ext cx="4455213" cy="3655689"/>
        </p:xfrm>
        <a:graphic>
          <a:graphicData uri="http://schemas.openxmlformats.org/drawingml/2006/table">
            <a:tbl>
              <a:tblPr/>
              <a:tblGrid>
                <a:gridCol w="1699108">
                  <a:extLst>
                    <a:ext uri="{9D8B030D-6E8A-4147-A177-3AD203B41FA5}">
                      <a16:colId xmlns:a16="http://schemas.microsoft.com/office/drawing/2014/main" val="2266138900"/>
                    </a:ext>
                  </a:extLst>
                </a:gridCol>
                <a:gridCol w="823674">
                  <a:extLst>
                    <a:ext uri="{9D8B030D-6E8A-4147-A177-3AD203B41FA5}">
                      <a16:colId xmlns:a16="http://schemas.microsoft.com/office/drawing/2014/main" val="4288789710"/>
                    </a:ext>
                  </a:extLst>
                </a:gridCol>
                <a:gridCol w="1038660">
                  <a:extLst>
                    <a:ext uri="{9D8B030D-6E8A-4147-A177-3AD203B41FA5}">
                      <a16:colId xmlns:a16="http://schemas.microsoft.com/office/drawing/2014/main" val="4247008172"/>
                    </a:ext>
                  </a:extLst>
                </a:gridCol>
                <a:gridCol w="893771">
                  <a:extLst>
                    <a:ext uri="{9D8B030D-6E8A-4147-A177-3AD203B41FA5}">
                      <a16:colId xmlns:a16="http://schemas.microsoft.com/office/drawing/2014/main" val="1112485229"/>
                    </a:ext>
                  </a:extLst>
                </a:gridCol>
              </a:tblGrid>
              <a:tr h="632715">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265431">
                <a:tc rowSpan="2">
                  <a:txBody>
                    <a:bodyPr/>
                    <a:lstStyle/>
                    <a:p>
                      <a:pPr algn="ctr" fontAlgn="ctr"/>
                      <a:r>
                        <a:rPr lang="en-US" altLang="ja-JP" sz="2400" b="1" i="0" u="none" strike="noStrike" dirty="0">
                          <a:solidFill>
                            <a:srgbClr val="000000"/>
                          </a:solidFill>
                          <a:effectLst/>
                          <a:latin typeface="メイリオ" panose="020B0604030504040204" pitchFamily="50" charset="-128"/>
                          <a:ea typeface="メイリオ" panose="020B0604030504040204" pitchFamily="50" charset="-128"/>
                        </a:rPr>
                        <a:t>Y-</a:t>
                      </a:r>
                      <a:r>
                        <a:rPr lang="ja-JP" altLang="en-US" sz="2400" b="1" i="0" u="none" strike="noStrike" dirty="0">
                          <a:solidFill>
                            <a:srgbClr val="000000"/>
                          </a:solidFill>
                          <a:effectLst/>
                          <a:latin typeface="メイリオ" panose="020B0604030504040204" pitchFamily="50" charset="-128"/>
                          <a:ea typeface="メイリオ" panose="020B0604030504040204" pitchFamily="50" charset="-128"/>
                        </a:rPr>
                        <a:t>ニ</a:t>
                      </a:r>
                      <a:endParaRPr lang="en-US" altLang="ja-JP" sz="24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仕事や知識・技能を向上させようとする意欲</a:t>
                      </a: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身の回りの困り事や問題を改善する行動がとれる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757543">
                <a:tc v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sp>
        <p:nvSpPr>
          <p:cNvPr id="47" name="正方形/長方形 46">
            <a:extLst>
              <a:ext uri="{FF2B5EF4-FFF2-40B4-BE49-F238E27FC236}">
                <a16:creationId xmlns:a16="http://schemas.microsoft.com/office/drawing/2014/main" id="{6149AEF5-5FCC-4958-3133-9ACC5DDD9FD7}"/>
              </a:ext>
            </a:extLst>
          </p:cNvPr>
          <p:cNvSpPr/>
          <p:nvPr/>
        </p:nvSpPr>
        <p:spPr>
          <a:xfrm rot="20875643">
            <a:off x="8170168" y="4165713"/>
            <a:ext cx="3605474" cy="584775"/>
          </a:xfrm>
          <a:prstGeom prst="rect">
            <a:avLst/>
          </a:prstGeom>
          <a:noFill/>
        </p:spPr>
        <p:txBody>
          <a:bodyPr wrap="none" lIns="91440" tIns="45720" rIns="91440" bIns="45720">
            <a:spAutoFit/>
          </a:bodyPr>
          <a:lstStyle/>
          <a:p>
            <a:pPr algn="ctr"/>
            <a:r>
              <a:rPr lang="ja-JP" altLang="en-US"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技能向上意欲</a:t>
            </a:r>
            <a:r>
              <a:rPr lang="en-US" altLang="ja-JP"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UP</a:t>
            </a:r>
            <a:r>
              <a:rPr lang="ja-JP" altLang="en-US"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a:t>
            </a:r>
            <a:endParaRPr lang="ja-JP" altLang="en-US" sz="3200" b="1" u="sng" cap="none" spc="0"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endParaRPr>
          </a:p>
        </p:txBody>
      </p:sp>
      <p:grpSp>
        <p:nvGrpSpPr>
          <p:cNvPr id="10" name="グループ化 9">
            <a:extLst>
              <a:ext uri="{FF2B5EF4-FFF2-40B4-BE49-F238E27FC236}">
                <a16:creationId xmlns:a16="http://schemas.microsoft.com/office/drawing/2014/main" id="{0B9B3D15-12EF-9652-2AB2-23ED61B256DC}"/>
              </a:ext>
            </a:extLst>
          </p:cNvPr>
          <p:cNvGrpSpPr/>
          <p:nvPr/>
        </p:nvGrpSpPr>
        <p:grpSpPr>
          <a:xfrm>
            <a:off x="9336362" y="3233376"/>
            <a:ext cx="864097" cy="2371534"/>
            <a:chOff x="9336362" y="3233376"/>
            <a:chExt cx="864097" cy="2371534"/>
          </a:xfrm>
        </p:grpSpPr>
        <p:grpSp>
          <p:nvGrpSpPr>
            <p:cNvPr id="4" name="グループ化 3">
              <a:extLst>
                <a:ext uri="{FF2B5EF4-FFF2-40B4-BE49-F238E27FC236}">
                  <a16:creationId xmlns:a16="http://schemas.microsoft.com/office/drawing/2014/main" id="{48D95525-1910-A6CE-B353-00BF6CCC6554}"/>
                </a:ext>
              </a:extLst>
            </p:cNvPr>
            <p:cNvGrpSpPr>
              <a:grpSpLocks noChangeAspect="1"/>
            </p:cNvGrpSpPr>
            <p:nvPr/>
          </p:nvGrpSpPr>
          <p:grpSpPr>
            <a:xfrm>
              <a:off x="9336362" y="3337498"/>
              <a:ext cx="864097" cy="2267412"/>
              <a:chOff x="4962186" y="3529961"/>
              <a:chExt cx="1104723" cy="2898820"/>
            </a:xfrm>
          </p:grpSpPr>
          <p:pic>
            <p:nvPicPr>
              <p:cNvPr id="6" name="図 5">
                <a:extLst>
                  <a:ext uri="{FF2B5EF4-FFF2-40B4-BE49-F238E27FC236}">
                    <a16:creationId xmlns:a16="http://schemas.microsoft.com/office/drawing/2014/main" id="{D344B918-035E-1510-F255-3C00DCB5160C}"/>
                  </a:ext>
                </a:extLst>
              </p:cNvPr>
              <p:cNvPicPr>
                <a:picLocks noChangeAspect="1"/>
              </p:cNvPicPr>
              <p:nvPr/>
            </p:nvPicPr>
            <p:blipFill rotWithShape="1">
              <a:blip r:embed="rId9"/>
              <a:srcRect l="12930" r="24504" b="34205"/>
              <a:stretch/>
            </p:blipFill>
            <p:spPr>
              <a:xfrm>
                <a:off x="4962186" y="5179222"/>
                <a:ext cx="1104722" cy="1249559"/>
              </a:xfrm>
              <a:prstGeom prst="rect">
                <a:avLst/>
              </a:prstGeom>
            </p:spPr>
          </p:pic>
          <p:pic>
            <p:nvPicPr>
              <p:cNvPr id="8" name="図 7">
                <a:extLst>
                  <a:ext uri="{FF2B5EF4-FFF2-40B4-BE49-F238E27FC236}">
                    <a16:creationId xmlns:a16="http://schemas.microsoft.com/office/drawing/2014/main" id="{33264E2A-7E0D-D571-B2E5-393A9916D101}"/>
                  </a:ext>
                </a:extLst>
              </p:cNvPr>
              <p:cNvPicPr>
                <a:picLocks noChangeAspect="1"/>
              </p:cNvPicPr>
              <p:nvPr/>
            </p:nvPicPr>
            <p:blipFill rotWithShape="1">
              <a:blip r:embed="rId10"/>
              <a:srcRect l="9660" r="12906" b="35621"/>
              <a:stretch/>
            </p:blipFill>
            <p:spPr>
              <a:xfrm>
                <a:off x="4962187" y="3529961"/>
                <a:ext cx="1104722" cy="1060208"/>
              </a:xfrm>
              <a:prstGeom prst="rect">
                <a:avLst/>
              </a:prstGeom>
            </p:spPr>
          </p:pic>
        </p:grpSp>
        <p:pic>
          <p:nvPicPr>
            <p:cNvPr id="9" name="図 8">
              <a:extLst>
                <a:ext uri="{FF2B5EF4-FFF2-40B4-BE49-F238E27FC236}">
                  <a16:creationId xmlns:a16="http://schemas.microsoft.com/office/drawing/2014/main" id="{01EA7107-FFD2-7E00-7465-E0E5FB7A9A71}"/>
                </a:ext>
              </a:extLst>
            </p:cNvPr>
            <p:cNvPicPr>
              <a:picLocks noChangeAspect="1"/>
            </p:cNvPicPr>
            <p:nvPr/>
          </p:nvPicPr>
          <p:blipFill>
            <a:blip r:embed="rId11"/>
            <a:stretch>
              <a:fillRect/>
            </a:stretch>
          </p:blipFill>
          <p:spPr>
            <a:xfrm>
              <a:off x="9402747" y="3233376"/>
              <a:ext cx="164606" cy="249958"/>
            </a:xfrm>
            <a:prstGeom prst="rect">
              <a:avLst/>
            </a:prstGeom>
          </p:spPr>
        </p:pic>
      </p:grpSp>
    </p:spTree>
    <p:custDataLst>
      <p:tags r:id="rId1"/>
    </p:custDataLst>
    <p:extLst>
      <p:ext uri="{BB962C8B-B14F-4D97-AF65-F5344CB8AC3E}">
        <p14:creationId xmlns:p14="http://schemas.microsoft.com/office/powerpoint/2010/main" val="3827399762"/>
      </p:ext>
    </p:extLst>
  </p:cSld>
  <p:clrMapOvr>
    <a:masterClrMapping/>
  </p:clrMapOvr>
  <mc:AlternateContent xmlns:mc="http://schemas.openxmlformats.org/markup-compatibility/2006" xmlns:p14="http://schemas.microsoft.com/office/powerpoint/2010/main">
    <mc:Choice Requires="p14">
      <p:transition spd="slow" p14:dur="2000" advTm="7864"/>
    </mc:Choice>
    <mc:Fallback xmlns="">
      <p:transition spd="slow" advTm="7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anim calcmode="lin" valueType="num">
                                      <p:cBhvr>
                                        <p:cTn id="42" dur="1000" fill="hold"/>
                                        <p:tgtEl>
                                          <p:spTgt spid="47"/>
                                        </p:tgtEl>
                                        <p:attrNameLst>
                                          <p:attrName>ppt_x</p:attrName>
                                        </p:attrNameLst>
                                      </p:cBhvr>
                                      <p:tavLst>
                                        <p:tav tm="0">
                                          <p:val>
                                            <p:strVal val="#ppt_x"/>
                                          </p:val>
                                        </p:tav>
                                        <p:tav tm="100000">
                                          <p:val>
                                            <p:strVal val="#ppt_x"/>
                                          </p:val>
                                        </p:tav>
                                      </p:tavLst>
                                    </p:anim>
                                    <p:anim calcmode="lin" valueType="num">
                                      <p:cBhvr>
                                        <p:cTn id="43" dur="1000" fill="hold"/>
                                        <p:tgtEl>
                                          <p:spTgt spid="4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7" presetClass="emph" presetSubtype="0" fill="remove" grpId="0" nodeType="afterEffect">
                                  <p:stCondLst>
                                    <p:cond delay="0"/>
                                  </p:stCondLst>
                                  <p:childTnLst>
                                    <p:animClr clrSpc="rgb" dir="cw">
                                      <p:cBhvr override="childStyle">
                                        <p:cTn id="46" dur="250" autoRev="1" fill="remove"/>
                                        <p:tgtEl>
                                          <p:spTgt spid="47"/>
                                        </p:tgtEl>
                                        <p:attrNameLst>
                                          <p:attrName>style.color</p:attrName>
                                        </p:attrNameLst>
                                      </p:cBhvr>
                                      <p:to>
                                        <a:schemeClr val="bg1"/>
                                      </p:to>
                                    </p:animClr>
                                    <p:animClr clrSpc="rgb" dir="cw">
                                      <p:cBhvr>
                                        <p:cTn id="47" dur="250" autoRev="1" fill="remove"/>
                                        <p:tgtEl>
                                          <p:spTgt spid="47"/>
                                        </p:tgtEl>
                                        <p:attrNameLst>
                                          <p:attrName>fillcolor</p:attrName>
                                        </p:attrNameLst>
                                      </p:cBhvr>
                                      <p:to>
                                        <a:schemeClr val="bg1"/>
                                      </p:to>
                                    </p:animClr>
                                    <p:set>
                                      <p:cBhvr>
                                        <p:cTn id="48" dur="250" autoRev="1" fill="remove"/>
                                        <p:tgtEl>
                                          <p:spTgt spid="47"/>
                                        </p:tgtEl>
                                        <p:attrNameLst>
                                          <p:attrName>fill.type</p:attrName>
                                        </p:attrNameLst>
                                      </p:cBhvr>
                                      <p:to>
                                        <p:strVal val="solid"/>
                                      </p:to>
                                    </p:set>
                                    <p:set>
                                      <p:cBhvr>
                                        <p:cTn id="49" dur="250" autoRev="1" fill="remove"/>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lang="en-US" altLang="ja-JP" sz="2400" u="sng" dirty="0"/>
              <a:t>28. </a:t>
            </a:r>
            <a:r>
              <a:rPr lang="ja-JP" altLang="en-US" sz="2400" u="sng" dirty="0"/>
              <a:t>対策案検討④</a:t>
            </a:r>
          </a:p>
        </p:txBody>
      </p:sp>
      <p:sp>
        <p:nvSpPr>
          <p:cNvPr id="2" name="角丸四角形吹き出し 278">
            <a:extLst>
              <a:ext uri="{FF2B5EF4-FFF2-40B4-BE49-F238E27FC236}">
                <a16:creationId xmlns:a16="http://schemas.microsoft.com/office/drawing/2014/main" id="{04775445-02CE-456B-4686-CD27CCB1C9FC}"/>
              </a:ext>
            </a:extLst>
          </p:cNvPr>
          <p:cNvSpPr/>
          <p:nvPr/>
        </p:nvSpPr>
        <p:spPr>
          <a:xfrm>
            <a:off x="8184232" y="4204329"/>
            <a:ext cx="3722360" cy="1631247"/>
          </a:xfrm>
          <a:prstGeom prst="wedgeRoundRectCallout">
            <a:avLst>
              <a:gd name="adj1" fmla="val -75991"/>
              <a:gd name="adj2" fmla="val -623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4" name="グループ化 3">
            <a:extLst>
              <a:ext uri="{FF2B5EF4-FFF2-40B4-BE49-F238E27FC236}">
                <a16:creationId xmlns:a16="http://schemas.microsoft.com/office/drawing/2014/main" id="{1B135B84-CB97-E429-3E31-F091280039F7}"/>
              </a:ext>
            </a:extLst>
          </p:cNvPr>
          <p:cNvGrpSpPr>
            <a:grpSpLocks noChangeAspect="1"/>
          </p:cNvGrpSpPr>
          <p:nvPr/>
        </p:nvGrpSpPr>
        <p:grpSpPr>
          <a:xfrm>
            <a:off x="3545831" y="659221"/>
            <a:ext cx="4278361" cy="3629046"/>
            <a:chOff x="-22749" y="0"/>
            <a:chExt cx="3630528" cy="3079533"/>
          </a:xfrm>
        </p:grpSpPr>
        <p:grpSp>
          <p:nvGrpSpPr>
            <p:cNvPr id="5" name="グループ化 4">
              <a:extLst>
                <a:ext uri="{FF2B5EF4-FFF2-40B4-BE49-F238E27FC236}">
                  <a16:creationId xmlns:a16="http://schemas.microsoft.com/office/drawing/2014/main" id="{B588F459-D774-BC39-5CA4-8413E7CA2954}"/>
                </a:ext>
              </a:extLst>
            </p:cNvPr>
            <p:cNvGrpSpPr/>
            <p:nvPr/>
          </p:nvGrpSpPr>
          <p:grpSpPr>
            <a:xfrm>
              <a:off x="705" y="0"/>
              <a:ext cx="3607074" cy="3079533"/>
              <a:chOff x="705" y="0"/>
              <a:chExt cx="3642545" cy="2969961"/>
            </a:xfrm>
          </p:grpSpPr>
          <p:grpSp>
            <p:nvGrpSpPr>
              <p:cNvPr id="8" name="グループ化 7">
                <a:extLst>
                  <a:ext uri="{FF2B5EF4-FFF2-40B4-BE49-F238E27FC236}">
                    <a16:creationId xmlns:a16="http://schemas.microsoft.com/office/drawing/2014/main" id="{F2CAAEEB-1423-EB62-2001-ED80E7DEC5A3}"/>
                  </a:ext>
                </a:extLst>
              </p:cNvPr>
              <p:cNvGrpSpPr/>
              <p:nvPr/>
            </p:nvGrpSpPr>
            <p:grpSpPr>
              <a:xfrm>
                <a:off x="705" y="0"/>
                <a:ext cx="3642545" cy="2969961"/>
                <a:chOff x="704" y="0"/>
                <a:chExt cx="3636524" cy="3011928"/>
              </a:xfrm>
            </p:grpSpPr>
            <p:sp>
              <p:nvSpPr>
                <p:cNvPr id="10" name="フリーフォーム 77">
                  <a:extLst>
                    <a:ext uri="{FF2B5EF4-FFF2-40B4-BE49-F238E27FC236}">
                      <a16:creationId xmlns:a16="http://schemas.microsoft.com/office/drawing/2014/main" id="{9938EAD3-C0DC-C992-2895-4E605CD39552}"/>
                    </a:ext>
                  </a:extLst>
                </p:cNvPr>
                <p:cNvSpPr/>
                <p:nvPr/>
              </p:nvSpPr>
              <p:spPr>
                <a:xfrm>
                  <a:off x="2506636" y="2427893"/>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1" name="フリーフォーム 78">
                  <a:extLst>
                    <a:ext uri="{FF2B5EF4-FFF2-40B4-BE49-F238E27FC236}">
                      <a16:creationId xmlns:a16="http://schemas.microsoft.com/office/drawing/2014/main" id="{7ACAD1EB-9EF8-9941-4BB1-D96B626F9265}"/>
                    </a:ext>
                  </a:extLst>
                </p:cNvPr>
                <p:cNvSpPr/>
                <p:nvPr/>
              </p:nvSpPr>
              <p:spPr>
                <a:xfrm>
                  <a:off x="2512498" y="2589086"/>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12" name="グループ化 11">
                  <a:extLst>
                    <a:ext uri="{FF2B5EF4-FFF2-40B4-BE49-F238E27FC236}">
                      <a16:creationId xmlns:a16="http://schemas.microsoft.com/office/drawing/2014/main" id="{B0EEEC7B-3F9B-37F4-03B5-1E51AAF6B56B}"/>
                    </a:ext>
                  </a:extLst>
                </p:cNvPr>
                <p:cNvGrpSpPr/>
                <p:nvPr/>
              </p:nvGrpSpPr>
              <p:grpSpPr>
                <a:xfrm>
                  <a:off x="704" y="0"/>
                  <a:ext cx="3636524" cy="3011928"/>
                  <a:chOff x="704" y="0"/>
                  <a:chExt cx="3636524" cy="3011928"/>
                </a:xfrm>
              </p:grpSpPr>
              <p:sp>
                <p:nvSpPr>
                  <p:cNvPr id="13" name="フリーフォーム 79">
                    <a:extLst>
                      <a:ext uri="{FF2B5EF4-FFF2-40B4-BE49-F238E27FC236}">
                        <a16:creationId xmlns:a16="http://schemas.microsoft.com/office/drawing/2014/main" id="{4FBD1219-E944-0915-0F4F-D4F1DFF7A89E}"/>
                      </a:ext>
                    </a:extLst>
                  </p:cNvPr>
                  <p:cNvSpPr/>
                  <p:nvPr/>
                </p:nvSpPr>
                <p:spPr>
                  <a:xfrm>
                    <a:off x="2603352" y="1745024"/>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14" name="グループ化 13">
                    <a:extLst>
                      <a:ext uri="{FF2B5EF4-FFF2-40B4-BE49-F238E27FC236}">
                        <a16:creationId xmlns:a16="http://schemas.microsoft.com/office/drawing/2014/main" id="{E2427F5F-FE9F-4E12-653C-028B32B7470C}"/>
                      </a:ext>
                    </a:extLst>
                  </p:cNvPr>
                  <p:cNvGrpSpPr/>
                  <p:nvPr/>
                </p:nvGrpSpPr>
                <p:grpSpPr>
                  <a:xfrm>
                    <a:off x="704" y="0"/>
                    <a:ext cx="3636524" cy="3011928"/>
                    <a:chOff x="704" y="0"/>
                    <a:chExt cx="3636524" cy="3011928"/>
                  </a:xfrm>
                </p:grpSpPr>
                <p:grpSp>
                  <p:nvGrpSpPr>
                    <p:cNvPr id="15" name="グループ化 14">
                      <a:extLst>
                        <a:ext uri="{FF2B5EF4-FFF2-40B4-BE49-F238E27FC236}">
                          <a16:creationId xmlns:a16="http://schemas.microsoft.com/office/drawing/2014/main" id="{259E1B14-4EB7-98CF-AE7A-74DB31F44B7E}"/>
                        </a:ext>
                      </a:extLst>
                    </p:cNvPr>
                    <p:cNvGrpSpPr/>
                    <p:nvPr/>
                  </p:nvGrpSpPr>
                  <p:grpSpPr>
                    <a:xfrm>
                      <a:off x="704" y="0"/>
                      <a:ext cx="3636524" cy="3011928"/>
                      <a:chOff x="704" y="0"/>
                      <a:chExt cx="3631660" cy="2966345"/>
                    </a:xfrm>
                  </p:grpSpPr>
                  <p:grpSp>
                    <p:nvGrpSpPr>
                      <p:cNvPr id="17" name="グループ化 16">
                        <a:extLst>
                          <a:ext uri="{FF2B5EF4-FFF2-40B4-BE49-F238E27FC236}">
                            <a16:creationId xmlns:a16="http://schemas.microsoft.com/office/drawing/2014/main" id="{18122206-62FF-5BF7-EAF2-83AEE515C648}"/>
                          </a:ext>
                        </a:extLst>
                      </p:cNvPr>
                      <p:cNvGrpSpPr/>
                      <p:nvPr/>
                    </p:nvGrpSpPr>
                    <p:grpSpPr>
                      <a:xfrm>
                        <a:off x="704" y="0"/>
                        <a:ext cx="3631660" cy="2966345"/>
                        <a:chOff x="704" y="0"/>
                        <a:chExt cx="3631660" cy="2966345"/>
                      </a:xfrm>
                    </p:grpSpPr>
                    <p:grpSp>
                      <p:nvGrpSpPr>
                        <p:cNvPr id="19" name="グループ化 18">
                          <a:extLst>
                            <a:ext uri="{FF2B5EF4-FFF2-40B4-BE49-F238E27FC236}">
                              <a16:creationId xmlns:a16="http://schemas.microsoft.com/office/drawing/2014/main" id="{FBBAA1A0-31AA-57FF-8526-002B81007AF7}"/>
                            </a:ext>
                          </a:extLst>
                        </p:cNvPr>
                        <p:cNvGrpSpPr/>
                        <p:nvPr/>
                      </p:nvGrpSpPr>
                      <p:grpSpPr>
                        <a:xfrm>
                          <a:off x="704" y="0"/>
                          <a:ext cx="3631660" cy="2966345"/>
                          <a:chOff x="704" y="0"/>
                          <a:chExt cx="3631660" cy="2966345"/>
                        </a:xfrm>
                      </p:grpSpPr>
                      <p:grpSp>
                        <p:nvGrpSpPr>
                          <p:cNvPr id="21" name="グループ化 20">
                            <a:extLst>
                              <a:ext uri="{FF2B5EF4-FFF2-40B4-BE49-F238E27FC236}">
                                <a16:creationId xmlns:a16="http://schemas.microsoft.com/office/drawing/2014/main" id="{799C69FC-1941-D6F6-EAA7-A686DD88031B}"/>
                              </a:ext>
                            </a:extLst>
                          </p:cNvPr>
                          <p:cNvGrpSpPr/>
                          <p:nvPr/>
                        </p:nvGrpSpPr>
                        <p:grpSpPr>
                          <a:xfrm>
                            <a:off x="704" y="0"/>
                            <a:ext cx="3631660" cy="2966345"/>
                            <a:chOff x="704" y="0"/>
                            <a:chExt cx="3631660" cy="2966345"/>
                          </a:xfrm>
                        </p:grpSpPr>
                        <p:grpSp>
                          <p:nvGrpSpPr>
                            <p:cNvPr id="24" name="グループ化 23">
                              <a:extLst>
                                <a:ext uri="{FF2B5EF4-FFF2-40B4-BE49-F238E27FC236}">
                                  <a16:creationId xmlns:a16="http://schemas.microsoft.com/office/drawing/2014/main" id="{C73F6368-0481-B6C6-7171-79C8CA60DD7D}"/>
                                </a:ext>
                              </a:extLst>
                            </p:cNvPr>
                            <p:cNvGrpSpPr/>
                            <p:nvPr/>
                          </p:nvGrpSpPr>
                          <p:grpSpPr>
                            <a:xfrm>
                              <a:off x="704" y="0"/>
                              <a:ext cx="3631660" cy="2966345"/>
                              <a:chOff x="704" y="0"/>
                              <a:chExt cx="3631660" cy="2966345"/>
                            </a:xfrm>
                          </p:grpSpPr>
                          <p:grpSp>
                            <p:nvGrpSpPr>
                              <p:cNvPr id="26" name="グループ化 25">
                                <a:extLst>
                                  <a:ext uri="{FF2B5EF4-FFF2-40B4-BE49-F238E27FC236}">
                                    <a16:creationId xmlns:a16="http://schemas.microsoft.com/office/drawing/2014/main" id="{36EC027A-919B-C876-C10B-EF19BA2C6245}"/>
                                  </a:ext>
                                </a:extLst>
                              </p:cNvPr>
                              <p:cNvGrpSpPr/>
                              <p:nvPr/>
                            </p:nvGrpSpPr>
                            <p:grpSpPr>
                              <a:xfrm>
                                <a:off x="704" y="0"/>
                                <a:ext cx="3180174" cy="2966345"/>
                                <a:chOff x="704" y="0"/>
                                <a:chExt cx="3180174" cy="2966345"/>
                              </a:xfrm>
                            </p:grpSpPr>
                            <p:grpSp>
                              <p:nvGrpSpPr>
                                <p:cNvPr id="28" name="グループ化 27">
                                  <a:extLst>
                                    <a:ext uri="{FF2B5EF4-FFF2-40B4-BE49-F238E27FC236}">
                                      <a16:creationId xmlns:a16="http://schemas.microsoft.com/office/drawing/2014/main" id="{15D26B21-7525-EEE3-5929-FA920C4C1CAE}"/>
                                    </a:ext>
                                  </a:extLst>
                                </p:cNvPr>
                                <p:cNvGrpSpPr/>
                                <p:nvPr/>
                              </p:nvGrpSpPr>
                              <p:grpSpPr>
                                <a:xfrm>
                                  <a:off x="704" y="0"/>
                                  <a:ext cx="3180174" cy="2966345"/>
                                  <a:chOff x="704" y="0"/>
                                  <a:chExt cx="3184227" cy="3011928"/>
                                </a:xfrm>
                              </p:grpSpPr>
                              <p:grpSp>
                                <p:nvGrpSpPr>
                                  <p:cNvPr id="30" name="グループ化 29">
                                    <a:extLst>
                                      <a:ext uri="{FF2B5EF4-FFF2-40B4-BE49-F238E27FC236}">
                                        <a16:creationId xmlns:a16="http://schemas.microsoft.com/office/drawing/2014/main" id="{A0C97D3D-A5B5-F2FF-C482-8FC6A377302E}"/>
                                      </a:ext>
                                    </a:extLst>
                                  </p:cNvPr>
                                  <p:cNvGrpSpPr/>
                                  <p:nvPr/>
                                </p:nvGrpSpPr>
                                <p:grpSpPr>
                                  <a:xfrm>
                                    <a:off x="704" y="0"/>
                                    <a:ext cx="3184227" cy="3011928"/>
                                    <a:chOff x="704" y="0"/>
                                    <a:chExt cx="3180174" cy="2966345"/>
                                  </a:xfrm>
                                </p:grpSpPr>
                                <p:grpSp>
                                  <p:nvGrpSpPr>
                                    <p:cNvPr id="32" name="グループ化 31">
                                      <a:extLst>
                                        <a:ext uri="{FF2B5EF4-FFF2-40B4-BE49-F238E27FC236}">
                                          <a16:creationId xmlns:a16="http://schemas.microsoft.com/office/drawing/2014/main" id="{23E304EC-8671-CE62-CFD0-0EF55C473131}"/>
                                        </a:ext>
                                      </a:extLst>
                                    </p:cNvPr>
                                    <p:cNvGrpSpPr/>
                                    <p:nvPr/>
                                  </p:nvGrpSpPr>
                                  <p:grpSpPr>
                                    <a:xfrm>
                                      <a:off x="598896" y="0"/>
                                      <a:ext cx="2581982" cy="2541254"/>
                                      <a:chOff x="598896" y="0"/>
                                      <a:chExt cx="2592658" cy="2564780"/>
                                    </a:xfrm>
                                  </p:grpSpPr>
                                  <p:grpSp>
                                    <p:nvGrpSpPr>
                                      <p:cNvPr id="34" name="グループ化 33">
                                        <a:extLst>
                                          <a:ext uri="{FF2B5EF4-FFF2-40B4-BE49-F238E27FC236}">
                                            <a16:creationId xmlns:a16="http://schemas.microsoft.com/office/drawing/2014/main" id="{3A77B260-DB95-25AC-2988-5ECF88C59111}"/>
                                          </a:ext>
                                        </a:extLst>
                                      </p:cNvPr>
                                      <p:cNvGrpSpPr/>
                                      <p:nvPr/>
                                    </p:nvGrpSpPr>
                                    <p:grpSpPr>
                                      <a:xfrm>
                                        <a:off x="608188" y="0"/>
                                        <a:ext cx="2583366" cy="2411451"/>
                                        <a:chOff x="608188" y="0"/>
                                        <a:chExt cx="2583366" cy="2411451"/>
                                      </a:xfrm>
                                    </p:grpSpPr>
                                    <p:grpSp>
                                      <p:nvGrpSpPr>
                                        <p:cNvPr id="36" name="グループ化 35">
                                          <a:extLst>
                                            <a:ext uri="{FF2B5EF4-FFF2-40B4-BE49-F238E27FC236}">
                                              <a16:creationId xmlns:a16="http://schemas.microsoft.com/office/drawing/2014/main" id="{F2C531A8-7E61-1216-A0FC-4ED9DDAF9805}"/>
                                            </a:ext>
                                          </a:extLst>
                                        </p:cNvPr>
                                        <p:cNvGrpSpPr/>
                                        <p:nvPr/>
                                      </p:nvGrpSpPr>
                                      <p:grpSpPr>
                                        <a:xfrm>
                                          <a:off x="608188" y="0"/>
                                          <a:ext cx="2267415" cy="2411451"/>
                                          <a:chOff x="608188" y="0"/>
                                          <a:chExt cx="2267415" cy="2411451"/>
                                        </a:xfrm>
                                      </p:grpSpPr>
                                      <p:grpSp>
                                        <p:nvGrpSpPr>
                                          <p:cNvPr id="38" name="グループ化 37">
                                            <a:extLst>
                                              <a:ext uri="{FF2B5EF4-FFF2-40B4-BE49-F238E27FC236}">
                                                <a16:creationId xmlns:a16="http://schemas.microsoft.com/office/drawing/2014/main" id="{7EE6D161-E19F-E30E-C5AC-B3639B1D9918}"/>
                                              </a:ext>
                                            </a:extLst>
                                          </p:cNvPr>
                                          <p:cNvGrpSpPr/>
                                          <p:nvPr/>
                                        </p:nvGrpSpPr>
                                        <p:grpSpPr>
                                          <a:xfrm>
                                            <a:off x="841851" y="0"/>
                                            <a:ext cx="2033752" cy="2178645"/>
                                            <a:chOff x="841851" y="0"/>
                                            <a:chExt cx="2025745" cy="2158479"/>
                                          </a:xfrm>
                                        </p:grpSpPr>
                                        <p:grpSp>
                                          <p:nvGrpSpPr>
                                            <p:cNvPr id="40" name="グループ化 39">
                                              <a:extLst>
                                                <a:ext uri="{FF2B5EF4-FFF2-40B4-BE49-F238E27FC236}">
                                                  <a16:creationId xmlns:a16="http://schemas.microsoft.com/office/drawing/2014/main" id="{AC2A9293-5D75-F3AC-E7FA-377036BA9E28}"/>
                                                </a:ext>
                                              </a:extLst>
                                            </p:cNvPr>
                                            <p:cNvGrpSpPr/>
                                            <p:nvPr/>
                                          </p:nvGrpSpPr>
                                          <p:grpSpPr>
                                            <a:xfrm>
                                              <a:off x="841851" y="0"/>
                                              <a:ext cx="2025745" cy="2158479"/>
                                              <a:chOff x="841851" y="0"/>
                                              <a:chExt cx="2025745" cy="2158479"/>
                                            </a:xfrm>
                                          </p:grpSpPr>
                                          <p:grpSp>
                                            <p:nvGrpSpPr>
                                              <p:cNvPr id="42" name="グループ化 41">
                                                <a:extLst>
                                                  <a:ext uri="{FF2B5EF4-FFF2-40B4-BE49-F238E27FC236}">
                                                    <a16:creationId xmlns:a16="http://schemas.microsoft.com/office/drawing/2014/main" id="{A2A55749-8690-3804-BB5D-C68C081E9ED6}"/>
                                                  </a:ext>
                                                </a:extLst>
                                              </p:cNvPr>
                                              <p:cNvGrpSpPr/>
                                              <p:nvPr/>
                                            </p:nvGrpSpPr>
                                            <p:grpSpPr>
                                              <a:xfrm>
                                                <a:off x="841851" y="0"/>
                                                <a:ext cx="2025745" cy="2158479"/>
                                                <a:chOff x="841851" y="0"/>
                                                <a:chExt cx="2033752" cy="2178645"/>
                                              </a:xfrm>
                                              <a:gradFill>
                                                <a:gsLst>
                                                  <a:gs pos="0">
                                                    <a:srgbClr val="C0C0C0">
                                                      <a:lumMod val="40000"/>
                                                      <a:lumOff val="60000"/>
                                                    </a:srgbClr>
                                                  </a:gs>
                                                  <a:gs pos="15000">
                                                    <a:srgbClr val="C0C0C0">
                                                      <a:lumMod val="95000"/>
                                                      <a:lumOff val="5000"/>
                                                    </a:srgbClr>
                                                  </a:gs>
                                                  <a:gs pos="86000">
                                                    <a:srgbClr val="C0C0C0">
                                                      <a:lumMod val="60000"/>
                                                    </a:srgbClr>
                                                  </a:gs>
                                                </a:gsLst>
                                                <a:path path="circle">
                                                  <a:fillToRect l="50000" t="130000" r="50000" b="-30000"/>
                                                </a:path>
                                              </a:gradFill>
                                            </p:grpSpPr>
                                            <p:sp>
                                              <p:nvSpPr>
                                                <p:cNvPr id="44" name="フリーフォーム 6">
                                                  <a:extLst>
                                                    <a:ext uri="{FF2B5EF4-FFF2-40B4-BE49-F238E27FC236}">
                                                      <a16:creationId xmlns:a16="http://schemas.microsoft.com/office/drawing/2014/main" id="{AE32D331-FC25-0A6C-6C06-A3DB2E42B5F4}"/>
                                                    </a:ext>
                                                  </a:extLst>
                                                </p:cNvPr>
                                                <p:cNvSpPr/>
                                                <p:nvPr/>
                                              </p:nvSpPr>
                                              <p:spPr>
                                                <a:xfrm>
                                                  <a:off x="841851" y="135722"/>
                                                  <a:ext cx="1886659" cy="2042923"/>
                                                </a:xfrm>
                                                <a:custGeom>
                                                  <a:avLst/>
                                                  <a:gdLst>
                                                    <a:gd name="connsiteX0" fmla="*/ 0 w 1884947"/>
                                                    <a:gd name="connsiteY0" fmla="*/ 0 h 2025316"/>
                                                    <a:gd name="connsiteX1" fmla="*/ 15039 w 1884947"/>
                                                    <a:gd name="connsiteY1" fmla="*/ 2025316 h 2025316"/>
                                                    <a:gd name="connsiteX2" fmla="*/ 335881 w 1884947"/>
                                                    <a:gd name="connsiteY2" fmla="*/ 2010276 h 2025316"/>
                                                    <a:gd name="connsiteX3" fmla="*/ 340894 w 1884947"/>
                                                    <a:gd name="connsiteY3" fmla="*/ 295776 h 2025316"/>
                                                    <a:gd name="connsiteX4" fmla="*/ 1554079 w 1884947"/>
                                                    <a:gd name="connsiteY4" fmla="*/ 300789 h 2025316"/>
                                                    <a:gd name="connsiteX5" fmla="*/ 1539039 w 1884947"/>
                                                    <a:gd name="connsiteY5" fmla="*/ 2015289 h 2025316"/>
                                                    <a:gd name="connsiteX6" fmla="*/ 1884947 w 1884947"/>
                                                    <a:gd name="connsiteY6" fmla="*/ 2010276 h 2025316"/>
                                                    <a:gd name="connsiteX7" fmla="*/ 1879934 w 1884947"/>
                                                    <a:gd name="connsiteY7" fmla="*/ 5013 h 2025316"/>
                                                    <a:gd name="connsiteX8" fmla="*/ 0 w 1884947"/>
                                                    <a:gd name="connsiteY8" fmla="*/ 0 h 20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7" h="2025316">
                                                      <a:moveTo>
                                                        <a:pt x="0" y="0"/>
                                                      </a:moveTo>
                                                      <a:lnTo>
                                                        <a:pt x="15039" y="2025316"/>
                                                      </a:lnTo>
                                                      <a:lnTo>
                                                        <a:pt x="335881" y="2010276"/>
                                                      </a:lnTo>
                                                      <a:lnTo>
                                                        <a:pt x="340894" y="295776"/>
                                                      </a:lnTo>
                                                      <a:lnTo>
                                                        <a:pt x="1554079" y="300789"/>
                                                      </a:lnTo>
                                                      <a:lnTo>
                                                        <a:pt x="1539039" y="2015289"/>
                                                      </a:lnTo>
                                                      <a:lnTo>
                                                        <a:pt x="1884947" y="2010276"/>
                                                      </a:lnTo>
                                                      <a:lnTo>
                                                        <a:pt x="1879934" y="5013"/>
                                                      </a:lnTo>
                                                      <a:lnTo>
                                                        <a:pt x="0" y="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45" name="フリーフォーム 9">
                                                  <a:extLst>
                                                    <a:ext uri="{FF2B5EF4-FFF2-40B4-BE49-F238E27FC236}">
                                                      <a16:creationId xmlns:a16="http://schemas.microsoft.com/office/drawing/2014/main" id="{CED7C455-6DB7-99A2-B5EA-363CE1386785}"/>
                                                    </a:ext>
                                                  </a:extLst>
                                                </p:cNvPr>
                                                <p:cNvSpPr/>
                                                <p:nvPr/>
                                              </p:nvSpPr>
                                              <p:spPr>
                                                <a:xfrm>
                                                  <a:off x="845152" y="0"/>
                                                  <a:ext cx="2030451" cy="148683"/>
                                                </a:xfrm>
                                                <a:custGeom>
                                                  <a:avLst/>
                                                  <a:gdLst>
                                                    <a:gd name="connsiteX0" fmla="*/ 0 w 2030451"/>
                                                    <a:gd name="connsiteY0" fmla="*/ 139390 h 148683"/>
                                                    <a:gd name="connsiteX1" fmla="*/ 162622 w 2030451"/>
                                                    <a:gd name="connsiteY1" fmla="*/ 4646 h 148683"/>
                                                    <a:gd name="connsiteX2" fmla="*/ 2030451 w 2030451"/>
                                                    <a:gd name="connsiteY2" fmla="*/ 0 h 148683"/>
                                                    <a:gd name="connsiteX3" fmla="*/ 1877122 w 2030451"/>
                                                    <a:gd name="connsiteY3" fmla="*/ 148683 h 148683"/>
                                                    <a:gd name="connsiteX4" fmla="*/ 0 w 2030451"/>
                                                    <a:gd name="connsiteY4" fmla="*/ 139390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51" h="148683">
                                                      <a:moveTo>
                                                        <a:pt x="0" y="139390"/>
                                                      </a:moveTo>
                                                      <a:lnTo>
                                                        <a:pt x="162622" y="4646"/>
                                                      </a:lnTo>
                                                      <a:lnTo>
                                                        <a:pt x="2030451" y="0"/>
                                                      </a:lnTo>
                                                      <a:lnTo>
                                                        <a:pt x="1877122" y="148683"/>
                                                      </a:lnTo>
                                                      <a:lnTo>
                                                        <a:pt x="0" y="13939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3" name="フリーフォーム 40">
                                                <a:extLst>
                                                  <a:ext uri="{FF2B5EF4-FFF2-40B4-BE49-F238E27FC236}">
                                                    <a16:creationId xmlns:a16="http://schemas.microsoft.com/office/drawing/2014/main" id="{62799AF5-D8E8-47F4-FB86-56D4831A1143}"/>
                                                  </a:ext>
                                                </a:extLst>
                                              </p:cNvPr>
                                              <p:cNvSpPr/>
                                              <p:nvPr/>
                                            </p:nvSpPr>
                                            <p:spPr>
                                              <a:xfrm>
                                                <a:off x="2719011" y="3461"/>
                                                <a:ext cx="145915" cy="2131978"/>
                                              </a:xfrm>
                                              <a:custGeom>
                                                <a:avLst/>
                                                <a:gdLst>
                                                  <a:gd name="connsiteX0" fmla="*/ 0 w 145915"/>
                                                  <a:gd name="connsiteY0" fmla="*/ 145915 h 2131978"/>
                                                  <a:gd name="connsiteX1" fmla="*/ 145915 w 145915"/>
                                                  <a:gd name="connsiteY1" fmla="*/ 0 h 2131978"/>
                                                  <a:gd name="connsiteX2" fmla="*/ 137809 w 145915"/>
                                                  <a:gd name="connsiteY2" fmla="*/ 2014436 h 2131978"/>
                                                  <a:gd name="connsiteX3" fmla="*/ 0 w 145915"/>
                                                  <a:gd name="connsiteY3" fmla="*/ 2131978 h 2131978"/>
                                                  <a:gd name="connsiteX4" fmla="*/ 0 w 145915"/>
                                                  <a:gd name="connsiteY4" fmla="*/ 145915 h 213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15" h="2131978">
                                                    <a:moveTo>
                                                      <a:pt x="0" y="145915"/>
                                                    </a:moveTo>
                                                    <a:lnTo>
                                                      <a:pt x="145915" y="0"/>
                                                    </a:lnTo>
                                                    <a:lnTo>
                                                      <a:pt x="137809" y="2014436"/>
                                                    </a:lnTo>
                                                    <a:lnTo>
                                                      <a:pt x="0" y="2131978"/>
                                                    </a:lnTo>
                                                    <a:cubicBezTo>
                                                      <a:pt x="4053" y="1474010"/>
                                                      <a:pt x="8107" y="816042"/>
                                                      <a:pt x="0" y="145915"/>
                                                    </a:cubicBezTo>
                                                    <a:close/>
                                                  </a:path>
                                                </a:pathLst>
                                              </a:custGeom>
                                              <a:gradFill flip="none" rotWithShape="1">
                                                <a:gsLst>
                                                  <a:gs pos="0">
                                                    <a:srgbClr val="C0C0C0">
                                                      <a:lumMod val="40000"/>
                                                      <a:lumOff val="60000"/>
                                                    </a:srgbClr>
                                                  </a:gs>
                                                  <a:gs pos="35000">
                                                    <a:srgbClr val="C0C0C0">
                                                      <a:lumMod val="95000"/>
                                                      <a:lumOff val="5000"/>
                                                    </a:srgbClr>
                                                  </a:gs>
                                                  <a:gs pos="43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1" name="フリーフォーム 42">
                                              <a:extLst>
                                                <a:ext uri="{FF2B5EF4-FFF2-40B4-BE49-F238E27FC236}">
                                                  <a16:creationId xmlns:a16="http://schemas.microsoft.com/office/drawing/2014/main" id="{7C40A1EB-01D4-7FF8-9AFF-35E4CCA35F43}"/>
                                                </a:ext>
                                              </a:extLst>
                                            </p:cNvPr>
                                            <p:cNvSpPr/>
                                            <p:nvPr/>
                                          </p:nvSpPr>
                                          <p:spPr>
                                            <a:xfrm>
                                              <a:off x="1186905" y="433099"/>
                                              <a:ext cx="133755" cy="1698287"/>
                                            </a:xfrm>
                                            <a:custGeom>
                                              <a:avLst/>
                                              <a:gdLst>
                                                <a:gd name="connsiteX0" fmla="*/ 0 w 133755"/>
                                                <a:gd name="connsiteY0" fmla="*/ 0 h 1698287"/>
                                                <a:gd name="connsiteX1" fmla="*/ 113489 w 133755"/>
                                                <a:gd name="connsiteY1" fmla="*/ 4053 h 1698287"/>
                                                <a:gd name="connsiteX2" fmla="*/ 133755 w 133755"/>
                                                <a:gd name="connsiteY2" fmla="*/ 1572638 h 1698287"/>
                                                <a:gd name="connsiteX3" fmla="*/ 0 w 133755"/>
                                                <a:gd name="connsiteY3" fmla="*/ 1698287 h 1698287"/>
                                                <a:gd name="connsiteX4" fmla="*/ 0 w 133755"/>
                                                <a:gd name="connsiteY4" fmla="*/ 0 h 169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55" h="1698287">
                                                  <a:moveTo>
                                                    <a:pt x="0" y="0"/>
                                                  </a:moveTo>
                                                  <a:lnTo>
                                                    <a:pt x="113489" y="4053"/>
                                                  </a:lnTo>
                                                  <a:lnTo>
                                                    <a:pt x="133755" y="1572638"/>
                                                  </a:lnTo>
                                                  <a:lnTo>
                                                    <a:pt x="0" y="1698287"/>
                                                  </a:lnTo>
                                                  <a:lnTo>
                                                    <a:pt x="0" y="0"/>
                                                  </a:lnTo>
                                                  <a:close/>
                                                </a:path>
                                              </a:pathLst>
                                            </a:custGeom>
                                            <a:gradFill flip="none" rotWithShape="1">
                                              <a:gsLst>
                                                <a:gs pos="0">
                                                  <a:srgbClr val="C0C0C0">
                                                    <a:lumMod val="40000"/>
                                                    <a:lumOff val="60000"/>
                                                  </a:srgbClr>
                                                </a:gs>
                                                <a:gs pos="0">
                                                  <a:srgbClr val="C0C0C0">
                                                    <a:lumMod val="95000"/>
                                                    <a:lumOff val="5000"/>
                                                  </a:srgbClr>
                                                </a:gs>
                                                <a:gs pos="0">
                                                  <a:srgbClr val="C0C0C0">
                                                    <a:lumMod val="60000"/>
                                                  </a:srgbClr>
                                                </a:gs>
                                              </a:gsLst>
                                              <a:path path="circle">
                                                <a:fillToRect t="100000" r="100000"/>
                                              </a:path>
                                              <a:tileRect l="-100000" b="-100000"/>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9" name="フリーフォーム 44">
                                            <a:extLst>
                                              <a:ext uri="{FF2B5EF4-FFF2-40B4-BE49-F238E27FC236}">
                                                <a16:creationId xmlns:a16="http://schemas.microsoft.com/office/drawing/2014/main" id="{2957BC1F-EB2A-8776-B6F9-AAE26C468F25}"/>
                                              </a:ext>
                                            </a:extLst>
                                          </p:cNvPr>
                                          <p:cNvSpPr/>
                                          <p:nvPr/>
                                        </p:nvSpPr>
                                        <p:spPr>
                                          <a:xfrm>
                                            <a:off x="608188" y="1719146"/>
                                            <a:ext cx="2109439" cy="692305"/>
                                          </a:xfrm>
                                          <a:custGeom>
                                            <a:avLst/>
                                            <a:gdLst>
                                              <a:gd name="connsiteX0" fmla="*/ 232317 w 2109439"/>
                                              <a:gd name="connsiteY0" fmla="*/ 441403 h 692305"/>
                                              <a:gd name="connsiteX1" fmla="*/ 0 w 2109439"/>
                                              <a:gd name="connsiteY1" fmla="*/ 673720 h 692305"/>
                                              <a:gd name="connsiteX2" fmla="*/ 1900354 w 2109439"/>
                                              <a:gd name="connsiteY2" fmla="*/ 692305 h 692305"/>
                                              <a:gd name="connsiteX3" fmla="*/ 2109439 w 2109439"/>
                                              <a:gd name="connsiteY3" fmla="*/ 441403 h 692305"/>
                                              <a:gd name="connsiteX4" fmla="*/ 1770256 w 2109439"/>
                                              <a:gd name="connsiteY4" fmla="*/ 459988 h 692305"/>
                                              <a:gd name="connsiteX5" fmla="*/ 1784195 w 2109439"/>
                                              <a:gd name="connsiteY5" fmla="*/ 4647 h 692305"/>
                                              <a:gd name="connsiteX6" fmla="*/ 720183 w 2109439"/>
                                              <a:gd name="connsiteY6" fmla="*/ 0 h 692305"/>
                                              <a:gd name="connsiteX7" fmla="*/ 715537 w 2109439"/>
                                              <a:gd name="connsiteY7" fmla="*/ 302012 h 692305"/>
                                              <a:gd name="connsiteX8" fmla="*/ 585439 w 2109439"/>
                                              <a:gd name="connsiteY8" fmla="*/ 432110 h 692305"/>
                                              <a:gd name="connsiteX9" fmla="*/ 232317 w 2109439"/>
                                              <a:gd name="connsiteY9" fmla="*/ 441403 h 69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9439" h="692305">
                                                <a:moveTo>
                                                  <a:pt x="232317" y="441403"/>
                                                </a:moveTo>
                                                <a:lnTo>
                                                  <a:pt x="0" y="673720"/>
                                                </a:lnTo>
                                                <a:lnTo>
                                                  <a:pt x="1900354" y="692305"/>
                                                </a:lnTo>
                                                <a:lnTo>
                                                  <a:pt x="2109439" y="441403"/>
                                                </a:lnTo>
                                                <a:lnTo>
                                                  <a:pt x="1770256" y="459988"/>
                                                </a:lnTo>
                                                <a:lnTo>
                                                  <a:pt x="1784195" y="4647"/>
                                                </a:lnTo>
                                                <a:lnTo>
                                                  <a:pt x="720183" y="0"/>
                                                </a:lnTo>
                                                <a:cubicBezTo>
                                                  <a:pt x="718634" y="100671"/>
                                                  <a:pt x="717086" y="201341"/>
                                                  <a:pt x="715537" y="302012"/>
                                                </a:cubicBezTo>
                                                <a:lnTo>
                                                  <a:pt x="585439" y="432110"/>
                                                </a:lnTo>
                                                <a:lnTo>
                                                  <a:pt x="232317" y="441403"/>
                                                </a:lnTo>
                                                <a:close/>
                                              </a:path>
                                            </a:pathLst>
                                          </a:custGeom>
                                          <a:gradFill flip="none" rotWithShape="1">
                                            <a:gsLst>
                                              <a:gs pos="29000">
                                                <a:srgbClr val="C0C0C0">
                                                  <a:lumMod val="89000"/>
                                                </a:srgbClr>
                                              </a:gs>
                                              <a:gs pos="88000">
                                                <a:srgbClr val="C0C0C0">
                                                  <a:lumMod val="89000"/>
                                                </a:srgbClr>
                                              </a:gs>
                                              <a:gs pos="47000">
                                                <a:srgbClr val="C0C0C0">
                                                  <a:lumMod val="75000"/>
                                                </a:srgbClr>
                                              </a:gs>
                                              <a:gs pos="62000">
                                                <a:srgbClr val="C0C0C0">
                                                  <a:lumMod val="70000"/>
                                                </a:srgbClr>
                                              </a:gs>
                                            </a:gsLst>
                                            <a:path path="shape">
                                              <a:fillToRect l="50000" t="50000" r="50000" b="5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7" name="フリーフォーム 47">
                                          <a:extLst>
                                            <a:ext uri="{FF2B5EF4-FFF2-40B4-BE49-F238E27FC236}">
                                              <a16:creationId xmlns:a16="http://schemas.microsoft.com/office/drawing/2014/main" id="{B873B650-5E98-7787-1226-FCB0FDC7DFA4}"/>
                                            </a:ext>
                                          </a:extLst>
                                        </p:cNvPr>
                                        <p:cNvSpPr/>
                                        <p:nvPr/>
                                      </p:nvSpPr>
                                      <p:spPr>
                                        <a:xfrm>
                                          <a:off x="2857017" y="1723793"/>
                                          <a:ext cx="334537" cy="297365"/>
                                        </a:xfrm>
                                        <a:custGeom>
                                          <a:avLst/>
                                          <a:gdLst>
                                            <a:gd name="connsiteX0" fmla="*/ 9293 w 334537"/>
                                            <a:gd name="connsiteY0" fmla="*/ 0 h 297365"/>
                                            <a:gd name="connsiteX1" fmla="*/ 334537 w 334537"/>
                                            <a:gd name="connsiteY1" fmla="*/ 0 h 297365"/>
                                            <a:gd name="connsiteX2" fmla="*/ 0 w 334537"/>
                                            <a:gd name="connsiteY2" fmla="*/ 297365 h 297365"/>
                                            <a:gd name="connsiteX3" fmla="*/ 9293 w 334537"/>
                                            <a:gd name="connsiteY3" fmla="*/ 0 h 297365"/>
                                          </a:gdLst>
                                          <a:ahLst/>
                                          <a:cxnLst>
                                            <a:cxn ang="0">
                                              <a:pos x="connsiteX0" y="connsiteY0"/>
                                            </a:cxn>
                                            <a:cxn ang="0">
                                              <a:pos x="connsiteX1" y="connsiteY1"/>
                                            </a:cxn>
                                            <a:cxn ang="0">
                                              <a:pos x="connsiteX2" y="connsiteY2"/>
                                            </a:cxn>
                                            <a:cxn ang="0">
                                              <a:pos x="connsiteX3" y="connsiteY3"/>
                                            </a:cxn>
                                          </a:cxnLst>
                                          <a:rect l="l" t="t" r="r" b="b"/>
                                          <a:pathLst>
                                            <a:path w="334537" h="297365">
                                              <a:moveTo>
                                                <a:pt x="9293" y="0"/>
                                              </a:moveTo>
                                              <a:lnTo>
                                                <a:pt x="334537" y="0"/>
                                              </a:lnTo>
                                              <a:lnTo>
                                                <a:pt x="0" y="297365"/>
                                              </a:lnTo>
                                              <a:lnTo>
                                                <a:pt x="9293"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5" name="フリーフォーム 49">
                                        <a:extLst>
                                          <a:ext uri="{FF2B5EF4-FFF2-40B4-BE49-F238E27FC236}">
                                            <a16:creationId xmlns:a16="http://schemas.microsoft.com/office/drawing/2014/main" id="{10DCA1F0-25AD-F616-706C-BCDFFA39540C}"/>
                                          </a:ext>
                                        </a:extLst>
                                      </p:cNvPr>
                                      <p:cNvSpPr/>
                                      <p:nvPr/>
                                    </p:nvSpPr>
                                    <p:spPr>
                                      <a:xfrm>
                                        <a:off x="598896" y="2397512"/>
                                        <a:ext cx="1891060" cy="167268"/>
                                      </a:xfrm>
                                      <a:custGeom>
                                        <a:avLst/>
                                        <a:gdLst>
                                          <a:gd name="connsiteX0" fmla="*/ 0 w 1891060"/>
                                          <a:gd name="connsiteY0" fmla="*/ 0 h 167268"/>
                                          <a:gd name="connsiteX1" fmla="*/ 9292 w 1891060"/>
                                          <a:gd name="connsiteY1" fmla="*/ 162622 h 167268"/>
                                          <a:gd name="connsiteX2" fmla="*/ 1891060 w 1891060"/>
                                          <a:gd name="connsiteY2" fmla="*/ 167268 h 167268"/>
                                          <a:gd name="connsiteX3" fmla="*/ 1886414 w 1891060"/>
                                          <a:gd name="connsiteY3" fmla="*/ 18586 h 167268"/>
                                          <a:gd name="connsiteX4" fmla="*/ 0 w 1891060"/>
                                          <a:gd name="connsiteY4" fmla="*/ 0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060" h="167268">
                                            <a:moveTo>
                                              <a:pt x="0" y="0"/>
                                            </a:moveTo>
                                            <a:lnTo>
                                              <a:pt x="9292" y="162622"/>
                                            </a:lnTo>
                                            <a:lnTo>
                                              <a:pt x="1891060" y="167268"/>
                                            </a:lnTo>
                                            <a:lnTo>
                                              <a:pt x="1886414" y="18586"/>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3" name="フリーフォーム 56">
                                      <a:extLst>
                                        <a:ext uri="{FF2B5EF4-FFF2-40B4-BE49-F238E27FC236}">
                                          <a16:creationId xmlns:a16="http://schemas.microsoft.com/office/drawing/2014/main" id="{CE32317B-BAFE-0FC0-1E6A-A08109F1C79D}"/>
                                        </a:ext>
                                      </a:extLst>
                                    </p:cNvPr>
                                    <p:cNvSpPr/>
                                    <p:nvPr/>
                                  </p:nvSpPr>
                                  <p:spPr>
                                    <a:xfrm>
                                      <a:off x="704" y="2673384"/>
                                      <a:ext cx="2902085" cy="292961"/>
                                    </a:xfrm>
                                    <a:custGeom>
                                      <a:avLst/>
                                      <a:gdLst>
                                        <a:gd name="connsiteX0" fmla="*/ 0 w 2902085"/>
                                        <a:gd name="connsiteY0" fmla="*/ 0 h 279671"/>
                                        <a:gd name="connsiteX1" fmla="*/ 798479 w 2902085"/>
                                        <a:gd name="connsiteY1" fmla="*/ 0 h 279671"/>
                                        <a:gd name="connsiteX2" fmla="*/ 810638 w 2902085"/>
                                        <a:gd name="connsiteY2" fmla="*/ 85117 h 279671"/>
                                        <a:gd name="connsiteX3" fmla="*/ 2387330 w 2902085"/>
                                        <a:gd name="connsiteY3" fmla="*/ 81064 h 279671"/>
                                        <a:gd name="connsiteX4" fmla="*/ 2488660 w 2902085"/>
                                        <a:gd name="connsiteY4" fmla="*/ 12160 h 279671"/>
                                        <a:gd name="connsiteX5" fmla="*/ 2902085 w 2902085"/>
                                        <a:gd name="connsiteY5" fmla="*/ 4054 h 279671"/>
                                        <a:gd name="connsiteX6" fmla="*/ 2902085 w 2902085"/>
                                        <a:gd name="connsiteY6" fmla="*/ 279671 h 279671"/>
                                        <a:gd name="connsiteX7" fmla="*/ 16213 w 2902085"/>
                                        <a:gd name="connsiteY7" fmla="*/ 279671 h 279671"/>
                                        <a:gd name="connsiteX8" fmla="*/ 0 w 2902085"/>
                                        <a:gd name="connsiteY8" fmla="*/ 0 h 27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085" h="279671">
                                          <a:moveTo>
                                            <a:pt x="0" y="0"/>
                                          </a:moveTo>
                                          <a:lnTo>
                                            <a:pt x="798479" y="0"/>
                                          </a:lnTo>
                                          <a:lnTo>
                                            <a:pt x="810638" y="85117"/>
                                          </a:lnTo>
                                          <a:lnTo>
                                            <a:pt x="2387330" y="81064"/>
                                          </a:lnTo>
                                          <a:lnTo>
                                            <a:pt x="2488660" y="12160"/>
                                          </a:lnTo>
                                          <a:lnTo>
                                            <a:pt x="2902085" y="4054"/>
                                          </a:lnTo>
                                          <a:lnTo>
                                            <a:pt x="2902085" y="279671"/>
                                          </a:lnTo>
                                          <a:lnTo>
                                            <a:pt x="16213" y="279671"/>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1" name="フリーフォーム 58">
                                    <a:extLst>
                                      <a:ext uri="{FF2B5EF4-FFF2-40B4-BE49-F238E27FC236}">
                                        <a16:creationId xmlns:a16="http://schemas.microsoft.com/office/drawing/2014/main" id="{58D75974-ABE3-59F4-5B50-EE813DA72F90}"/>
                                      </a:ext>
                                    </a:extLst>
                                  </p:cNvPr>
                                  <p:cNvSpPr/>
                                  <p:nvPr/>
                                </p:nvSpPr>
                                <p:spPr>
                                  <a:xfrm>
                                    <a:off x="6690" y="2038101"/>
                                    <a:ext cx="873369" cy="694592"/>
                                  </a:xfrm>
                                  <a:custGeom>
                                    <a:avLst/>
                                    <a:gdLst>
                                      <a:gd name="connsiteX0" fmla="*/ 841131 w 873369"/>
                                      <a:gd name="connsiteY0" fmla="*/ 0 h 694592"/>
                                      <a:gd name="connsiteX1" fmla="*/ 723900 w 873369"/>
                                      <a:gd name="connsiteY1" fmla="*/ 0 h 694592"/>
                                      <a:gd name="connsiteX2" fmla="*/ 0 w 873369"/>
                                      <a:gd name="connsiteY2" fmla="*/ 694592 h 694592"/>
                                      <a:gd name="connsiteX3" fmla="*/ 800100 w 873369"/>
                                      <a:gd name="connsiteY3" fmla="*/ 685800 h 694592"/>
                                      <a:gd name="connsiteX4" fmla="*/ 791308 w 873369"/>
                                      <a:gd name="connsiteY4" fmla="*/ 618392 h 694592"/>
                                      <a:gd name="connsiteX5" fmla="*/ 873369 w 873369"/>
                                      <a:gd name="connsiteY5" fmla="*/ 536330 h 694592"/>
                                      <a:gd name="connsiteX6" fmla="*/ 592016 w 873369"/>
                                      <a:gd name="connsiteY6" fmla="*/ 536330 h 694592"/>
                                      <a:gd name="connsiteX7" fmla="*/ 594946 w 873369"/>
                                      <a:gd name="connsiteY7" fmla="*/ 372207 h 694592"/>
                                      <a:gd name="connsiteX8" fmla="*/ 647700 w 873369"/>
                                      <a:gd name="connsiteY8" fmla="*/ 310661 h 694592"/>
                                      <a:gd name="connsiteX9" fmla="*/ 618393 w 873369"/>
                                      <a:gd name="connsiteY9" fmla="*/ 234461 h 694592"/>
                                      <a:gd name="connsiteX10" fmla="*/ 627185 w 873369"/>
                                      <a:gd name="connsiteY10" fmla="*/ 193430 h 694592"/>
                                      <a:gd name="connsiteX11" fmla="*/ 644769 w 873369"/>
                                      <a:gd name="connsiteY11" fmla="*/ 152400 h 694592"/>
                                      <a:gd name="connsiteX12" fmla="*/ 662354 w 873369"/>
                                      <a:gd name="connsiteY12" fmla="*/ 123092 h 694592"/>
                                      <a:gd name="connsiteX13" fmla="*/ 700454 w 873369"/>
                                      <a:gd name="connsiteY13" fmla="*/ 102576 h 694592"/>
                                      <a:gd name="connsiteX14" fmla="*/ 729762 w 873369"/>
                                      <a:gd name="connsiteY14" fmla="*/ 82061 h 694592"/>
                                      <a:gd name="connsiteX15" fmla="*/ 773723 w 873369"/>
                                      <a:gd name="connsiteY15" fmla="*/ 64476 h 694592"/>
                                      <a:gd name="connsiteX16" fmla="*/ 803031 w 873369"/>
                                      <a:gd name="connsiteY16" fmla="*/ 52753 h 694592"/>
                                      <a:gd name="connsiteX17" fmla="*/ 841131 w 873369"/>
                                      <a:gd name="connsiteY17" fmla="*/ 0 h 69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369" h="694592">
                                        <a:moveTo>
                                          <a:pt x="841131" y="0"/>
                                        </a:moveTo>
                                        <a:lnTo>
                                          <a:pt x="723900" y="0"/>
                                        </a:lnTo>
                                        <a:lnTo>
                                          <a:pt x="0" y="694592"/>
                                        </a:lnTo>
                                        <a:lnTo>
                                          <a:pt x="800100" y="685800"/>
                                        </a:lnTo>
                                        <a:lnTo>
                                          <a:pt x="791308" y="618392"/>
                                        </a:lnTo>
                                        <a:lnTo>
                                          <a:pt x="873369" y="536330"/>
                                        </a:lnTo>
                                        <a:lnTo>
                                          <a:pt x="592016" y="536330"/>
                                        </a:lnTo>
                                        <a:cubicBezTo>
                                          <a:pt x="592993" y="481622"/>
                                          <a:pt x="593969" y="426915"/>
                                          <a:pt x="594946" y="372207"/>
                                        </a:cubicBezTo>
                                        <a:lnTo>
                                          <a:pt x="647700" y="310661"/>
                                        </a:lnTo>
                                        <a:lnTo>
                                          <a:pt x="618393" y="234461"/>
                                        </a:lnTo>
                                        <a:lnTo>
                                          <a:pt x="627185" y="193430"/>
                                        </a:lnTo>
                                        <a:lnTo>
                                          <a:pt x="644769" y="152400"/>
                                        </a:lnTo>
                                        <a:lnTo>
                                          <a:pt x="662354" y="123092"/>
                                        </a:lnTo>
                                        <a:lnTo>
                                          <a:pt x="700454" y="102576"/>
                                        </a:lnTo>
                                        <a:lnTo>
                                          <a:pt x="729762" y="82061"/>
                                        </a:lnTo>
                                        <a:lnTo>
                                          <a:pt x="773723" y="64476"/>
                                        </a:lnTo>
                                        <a:lnTo>
                                          <a:pt x="803031" y="52753"/>
                                        </a:lnTo>
                                        <a:lnTo>
                                          <a:pt x="841131"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lin ang="2700000" scaled="1"/>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9" name="フリーフォーム 60">
                                  <a:extLst>
                                    <a:ext uri="{FF2B5EF4-FFF2-40B4-BE49-F238E27FC236}">
                                      <a16:creationId xmlns:a16="http://schemas.microsoft.com/office/drawing/2014/main" id="{6F8D3E84-DEDF-3C2F-29CA-6F0976E45794}"/>
                                    </a:ext>
                                  </a:extLst>
                                </p:cNvPr>
                                <p:cNvSpPr/>
                                <p:nvPr/>
                              </p:nvSpPr>
                              <p:spPr>
                                <a:xfrm>
                                  <a:off x="625394" y="2041094"/>
                                  <a:ext cx="227790" cy="272811"/>
                                </a:xfrm>
                                <a:custGeom>
                                  <a:avLst/>
                                  <a:gdLst>
                                    <a:gd name="connsiteX0" fmla="*/ 219807 w 228600"/>
                                    <a:gd name="connsiteY0" fmla="*/ 0 h 275492"/>
                                    <a:gd name="connsiteX1" fmla="*/ 161192 w 228600"/>
                                    <a:gd name="connsiteY1" fmla="*/ 14654 h 275492"/>
                                    <a:gd name="connsiteX2" fmla="*/ 123092 w 228600"/>
                                    <a:gd name="connsiteY2" fmla="*/ 43961 h 275492"/>
                                    <a:gd name="connsiteX3" fmla="*/ 82061 w 228600"/>
                                    <a:gd name="connsiteY3" fmla="*/ 73269 h 275492"/>
                                    <a:gd name="connsiteX4" fmla="*/ 38100 w 228600"/>
                                    <a:gd name="connsiteY4" fmla="*/ 87923 h 275492"/>
                                    <a:gd name="connsiteX5" fmla="*/ 20515 w 228600"/>
                                    <a:gd name="connsiteY5" fmla="*/ 143607 h 275492"/>
                                    <a:gd name="connsiteX6" fmla="*/ 0 w 228600"/>
                                    <a:gd name="connsiteY6" fmla="*/ 199292 h 275492"/>
                                    <a:gd name="connsiteX7" fmla="*/ 20515 w 228600"/>
                                    <a:gd name="connsiteY7" fmla="*/ 243254 h 275492"/>
                                    <a:gd name="connsiteX8" fmla="*/ 35169 w 228600"/>
                                    <a:gd name="connsiteY8" fmla="*/ 275492 h 275492"/>
                                    <a:gd name="connsiteX9" fmla="*/ 199292 w 228600"/>
                                    <a:gd name="connsiteY9" fmla="*/ 93784 h 275492"/>
                                    <a:gd name="connsiteX10" fmla="*/ 228600 w 228600"/>
                                    <a:gd name="connsiteY10" fmla="*/ 96715 h 275492"/>
                                    <a:gd name="connsiteX11" fmla="*/ 219807 w 228600"/>
                                    <a:gd name="connsiteY11" fmla="*/ 0 h 2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5492">
                                      <a:moveTo>
                                        <a:pt x="219807" y="0"/>
                                      </a:moveTo>
                                      <a:lnTo>
                                        <a:pt x="161192" y="14654"/>
                                      </a:lnTo>
                                      <a:lnTo>
                                        <a:pt x="123092" y="43961"/>
                                      </a:lnTo>
                                      <a:lnTo>
                                        <a:pt x="82061" y="73269"/>
                                      </a:lnTo>
                                      <a:lnTo>
                                        <a:pt x="38100" y="87923"/>
                                      </a:lnTo>
                                      <a:lnTo>
                                        <a:pt x="20515" y="143607"/>
                                      </a:lnTo>
                                      <a:lnTo>
                                        <a:pt x="0" y="199292"/>
                                      </a:lnTo>
                                      <a:lnTo>
                                        <a:pt x="20515" y="243254"/>
                                      </a:lnTo>
                                      <a:lnTo>
                                        <a:pt x="35169" y="275492"/>
                                      </a:lnTo>
                                      <a:lnTo>
                                        <a:pt x="199292" y="93784"/>
                                      </a:lnTo>
                                      <a:lnTo>
                                        <a:pt x="228600" y="96715"/>
                                      </a:lnTo>
                                      <a:lnTo>
                                        <a:pt x="219807" y="0"/>
                                      </a:lnTo>
                                      <a:close/>
                                    </a:path>
                                  </a:pathLst>
                                </a:custGeom>
                                <a:solidFill>
                                  <a:srgbClr val="000000">
                                    <a:lumMod val="65000"/>
                                    <a:lumOff val="35000"/>
                                  </a:srgbClr>
                                </a:solidFill>
                                <a:ln w="317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7" name="フリーフォーム 62">
                                <a:extLst>
                                  <a:ext uri="{FF2B5EF4-FFF2-40B4-BE49-F238E27FC236}">
                                    <a16:creationId xmlns:a16="http://schemas.microsoft.com/office/drawing/2014/main" id="{763DF6BC-A640-D956-5062-0BFBB676BA71}"/>
                                  </a:ext>
                                </a:extLst>
                              </p:cNvPr>
                              <p:cNvSpPr/>
                              <p:nvPr/>
                            </p:nvSpPr>
                            <p:spPr>
                              <a:xfrm>
                                <a:off x="2898736" y="2013844"/>
                                <a:ext cx="733628" cy="948446"/>
                              </a:xfrm>
                              <a:custGeom>
                                <a:avLst/>
                                <a:gdLst>
                                  <a:gd name="connsiteX0" fmla="*/ 0 w 733628"/>
                                  <a:gd name="connsiteY0" fmla="*/ 676883 h 948446"/>
                                  <a:gd name="connsiteX1" fmla="*/ 733628 w 733628"/>
                                  <a:gd name="connsiteY1" fmla="*/ 0 h 948446"/>
                                  <a:gd name="connsiteX2" fmla="*/ 733628 w 733628"/>
                                  <a:gd name="connsiteY2" fmla="*/ 275617 h 948446"/>
                                  <a:gd name="connsiteX3" fmla="*/ 4053 w 733628"/>
                                  <a:gd name="connsiteY3" fmla="*/ 948446 h 948446"/>
                                  <a:gd name="connsiteX4" fmla="*/ 0 w 733628"/>
                                  <a:gd name="connsiteY4" fmla="*/ 676883 h 94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628" h="948446">
                                    <a:moveTo>
                                      <a:pt x="0" y="676883"/>
                                    </a:moveTo>
                                    <a:lnTo>
                                      <a:pt x="733628" y="0"/>
                                    </a:lnTo>
                                    <a:lnTo>
                                      <a:pt x="733628" y="275617"/>
                                    </a:lnTo>
                                    <a:lnTo>
                                      <a:pt x="4053" y="94844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5" name="フリーフォーム 64">
                              <a:extLst>
                                <a:ext uri="{FF2B5EF4-FFF2-40B4-BE49-F238E27FC236}">
                                  <a16:creationId xmlns:a16="http://schemas.microsoft.com/office/drawing/2014/main" id="{BBC4C614-179B-61F7-A51F-EEDFA1C6A706}"/>
                                </a:ext>
                              </a:extLst>
                            </p:cNvPr>
                            <p:cNvSpPr/>
                            <p:nvPr/>
                          </p:nvSpPr>
                          <p:spPr>
                            <a:xfrm>
                              <a:off x="2623119" y="2005737"/>
                              <a:ext cx="1001138" cy="680936"/>
                            </a:xfrm>
                            <a:custGeom>
                              <a:avLst/>
                              <a:gdLst>
                                <a:gd name="connsiteX0" fmla="*/ 0 w 1001138"/>
                                <a:gd name="connsiteY0" fmla="*/ 672830 h 680936"/>
                                <a:gd name="connsiteX1" fmla="*/ 709308 w 1001138"/>
                                <a:gd name="connsiteY1" fmla="*/ 0 h 680936"/>
                                <a:gd name="connsiteX2" fmla="*/ 1001138 w 1001138"/>
                                <a:gd name="connsiteY2" fmla="*/ 0 h 680936"/>
                                <a:gd name="connsiteX3" fmla="*/ 275617 w 1001138"/>
                                <a:gd name="connsiteY3" fmla="*/ 680936 h 680936"/>
                                <a:gd name="connsiteX4" fmla="*/ 0 w 1001138"/>
                                <a:gd name="connsiteY4" fmla="*/ 672830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8" h="680936">
                                  <a:moveTo>
                                    <a:pt x="0" y="672830"/>
                                  </a:moveTo>
                                  <a:lnTo>
                                    <a:pt x="709308" y="0"/>
                                  </a:lnTo>
                                  <a:lnTo>
                                    <a:pt x="1001138" y="0"/>
                                  </a:lnTo>
                                  <a:lnTo>
                                    <a:pt x="275617" y="680936"/>
                                  </a:lnTo>
                                  <a:lnTo>
                                    <a:pt x="0" y="67283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cxnSp>
                        <p:nvCxnSpPr>
                          <p:cNvPr id="23" name="直線コネクタ 22">
                            <a:extLst>
                              <a:ext uri="{FF2B5EF4-FFF2-40B4-BE49-F238E27FC236}">
                                <a16:creationId xmlns:a16="http://schemas.microsoft.com/office/drawing/2014/main" id="{DCAFD932-130B-7568-5235-909F93B9CC07}"/>
                              </a:ext>
                            </a:extLst>
                          </p:cNvPr>
                          <p:cNvCxnSpPr/>
                          <p:nvPr/>
                        </p:nvCxnSpPr>
                        <p:spPr>
                          <a:xfrm>
                            <a:off x="888353" y="2536705"/>
                            <a:ext cx="1593816" cy="4548"/>
                          </a:xfrm>
                          <a:prstGeom prst="line">
                            <a:avLst/>
                          </a:prstGeom>
                          <a:noFill/>
                          <a:ln w="22225" cap="flat" cmpd="sng" algn="ctr">
                            <a:solidFill>
                              <a:srgbClr val="000000"/>
                            </a:solidFill>
                            <a:prstDash val="solid"/>
                          </a:ln>
                          <a:effectLst/>
                        </p:spPr>
                      </p:cxnSp>
                    </p:grpSp>
                    <p:cxnSp>
                      <p:nvCxnSpPr>
                        <p:cNvPr id="20" name="直線コネクタ 19">
                          <a:extLst>
                            <a:ext uri="{FF2B5EF4-FFF2-40B4-BE49-F238E27FC236}">
                              <a16:creationId xmlns:a16="http://schemas.microsoft.com/office/drawing/2014/main" id="{269F5419-CFCC-45D7-5A0E-C9FB6F4B9046}"/>
                            </a:ext>
                          </a:extLst>
                        </p:cNvPr>
                        <p:cNvCxnSpPr>
                          <a:endCxn id="33" idx="4"/>
                        </p:cNvCxnSpPr>
                        <p:nvPr/>
                      </p:nvCxnSpPr>
                      <p:spPr>
                        <a:xfrm>
                          <a:off x="2489364" y="2398897"/>
                          <a:ext cx="0" cy="287225"/>
                        </a:xfrm>
                        <a:prstGeom prst="line">
                          <a:avLst/>
                        </a:prstGeom>
                        <a:noFill/>
                        <a:ln w="28575" cap="flat" cmpd="sng" algn="ctr">
                          <a:solidFill>
                            <a:srgbClr val="000000"/>
                          </a:solidFill>
                          <a:prstDash val="solid"/>
                        </a:ln>
                        <a:effectLst/>
                      </p:spPr>
                    </p:cxnSp>
                  </p:grpSp>
                  <p:sp>
                    <p:nvSpPr>
                      <p:cNvPr id="18" name="フリーフォーム 74">
                        <a:extLst>
                          <a:ext uri="{FF2B5EF4-FFF2-40B4-BE49-F238E27FC236}">
                            <a16:creationId xmlns:a16="http://schemas.microsoft.com/office/drawing/2014/main" id="{510301D7-B39E-1902-ABC6-97E1E1B9EEAF}"/>
                          </a:ext>
                        </a:extLst>
                      </p:cNvPr>
                      <p:cNvSpPr/>
                      <p:nvPr/>
                    </p:nvSpPr>
                    <p:spPr>
                      <a:xfrm>
                        <a:off x="2501523" y="1709854"/>
                        <a:ext cx="826851" cy="680936"/>
                      </a:xfrm>
                      <a:custGeom>
                        <a:avLst/>
                        <a:gdLst>
                          <a:gd name="connsiteX0" fmla="*/ 0 w 826851"/>
                          <a:gd name="connsiteY0" fmla="*/ 676883 h 680936"/>
                          <a:gd name="connsiteX1" fmla="*/ 709309 w 826851"/>
                          <a:gd name="connsiteY1" fmla="*/ 0 h 680936"/>
                          <a:gd name="connsiteX2" fmla="*/ 826851 w 826851"/>
                          <a:gd name="connsiteY2" fmla="*/ 4053 h 680936"/>
                          <a:gd name="connsiteX3" fmla="*/ 101330 w 826851"/>
                          <a:gd name="connsiteY3" fmla="*/ 680936 h 680936"/>
                          <a:gd name="connsiteX4" fmla="*/ 0 w 826851"/>
                          <a:gd name="connsiteY4" fmla="*/ 676883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851" h="680936">
                            <a:moveTo>
                              <a:pt x="0" y="676883"/>
                            </a:moveTo>
                            <a:lnTo>
                              <a:pt x="709309" y="0"/>
                            </a:lnTo>
                            <a:lnTo>
                              <a:pt x="826851" y="4053"/>
                            </a:lnTo>
                            <a:lnTo>
                              <a:pt x="101330" y="68093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16" name="フリーフォーム 80">
                      <a:extLst>
                        <a:ext uri="{FF2B5EF4-FFF2-40B4-BE49-F238E27FC236}">
                          <a16:creationId xmlns:a16="http://schemas.microsoft.com/office/drawing/2014/main" id="{14C0B10F-8CB0-3A65-133C-DE25F97D7194}"/>
                        </a:ext>
                      </a:extLst>
                    </p:cNvPr>
                    <p:cNvSpPr/>
                    <p:nvPr/>
                  </p:nvSpPr>
                  <p:spPr>
                    <a:xfrm>
                      <a:off x="2615075" y="1909147"/>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grpSp>
          </p:grpSp>
          <p:cxnSp>
            <p:nvCxnSpPr>
              <p:cNvPr id="9" name="直線コネクタ 8">
                <a:extLst>
                  <a:ext uri="{FF2B5EF4-FFF2-40B4-BE49-F238E27FC236}">
                    <a16:creationId xmlns:a16="http://schemas.microsoft.com/office/drawing/2014/main" id="{57B36E80-7FFA-B197-9B51-B7E13D1A20F5}"/>
                  </a:ext>
                </a:extLst>
              </p:cNvPr>
              <p:cNvCxnSpPr>
                <a:stCxn id="18" idx="0"/>
                <a:endCxn id="37" idx="1"/>
              </p:cNvCxnSpPr>
              <p:nvPr/>
            </p:nvCxnSpPr>
            <p:spPr>
              <a:xfrm flipV="1">
                <a:off x="2508775" y="1710114"/>
                <a:ext cx="681169" cy="679609"/>
              </a:xfrm>
              <a:prstGeom prst="line">
                <a:avLst/>
              </a:prstGeom>
              <a:noFill/>
              <a:ln w="28575" cap="flat" cmpd="sng" algn="ctr">
                <a:solidFill>
                  <a:srgbClr val="000000"/>
                </a:solidFill>
                <a:prstDash val="solid"/>
              </a:ln>
              <a:effectLst/>
            </p:spPr>
          </p:cxnSp>
        </p:grpSp>
        <p:sp>
          <p:nvSpPr>
            <p:cNvPr id="6" name="フリーフォーム: 図形 5">
              <a:extLst>
                <a:ext uri="{FF2B5EF4-FFF2-40B4-BE49-F238E27FC236}">
                  <a16:creationId xmlns:a16="http://schemas.microsoft.com/office/drawing/2014/main" id="{9154B9C7-0ADB-8A64-8006-73F495781304}"/>
                </a:ext>
              </a:extLst>
            </p:cNvPr>
            <p:cNvSpPr/>
            <p:nvPr/>
          </p:nvSpPr>
          <p:spPr>
            <a:xfrm>
              <a:off x="0" y="2080844"/>
              <a:ext cx="2466033" cy="714898"/>
            </a:xfrm>
            <a:custGeom>
              <a:avLst/>
              <a:gdLst>
                <a:gd name="connsiteX0" fmla="*/ 857250 w 2491154"/>
                <a:gd name="connsiteY0" fmla="*/ 7327 h 681404"/>
                <a:gd name="connsiteX1" fmla="*/ 740019 w 2491154"/>
                <a:gd name="connsiteY1" fmla="*/ 0 h 681404"/>
                <a:gd name="connsiteX2" fmla="*/ 0 w 2491154"/>
                <a:gd name="connsiteY2" fmla="*/ 681404 h 681404"/>
                <a:gd name="connsiteX3" fmla="*/ 2491154 w 2491154"/>
                <a:gd name="connsiteY3" fmla="*/ 674077 h 681404"/>
                <a:gd name="connsiteX4" fmla="*/ 2476500 w 2491154"/>
                <a:gd name="connsiteY4" fmla="*/ 549520 h 681404"/>
                <a:gd name="connsiteX5" fmla="*/ 608134 w 2491154"/>
                <a:gd name="connsiteY5" fmla="*/ 534866 h 681404"/>
                <a:gd name="connsiteX6" fmla="*/ 600808 w 2491154"/>
                <a:gd name="connsiteY6" fmla="*/ 366346 h 681404"/>
                <a:gd name="connsiteX7" fmla="*/ 659423 w 2491154"/>
                <a:gd name="connsiteY7" fmla="*/ 307731 h 681404"/>
                <a:gd name="connsiteX8" fmla="*/ 615461 w 2491154"/>
                <a:gd name="connsiteY8" fmla="*/ 249116 h 681404"/>
                <a:gd name="connsiteX9" fmla="*/ 659423 w 2491154"/>
                <a:gd name="connsiteY9" fmla="*/ 131885 h 681404"/>
                <a:gd name="connsiteX10" fmla="*/ 703384 w 2491154"/>
                <a:gd name="connsiteY10" fmla="*/ 102577 h 681404"/>
                <a:gd name="connsiteX11" fmla="*/ 740019 w 2491154"/>
                <a:gd name="connsiteY11" fmla="*/ 80596 h 681404"/>
                <a:gd name="connsiteX12" fmla="*/ 783981 w 2491154"/>
                <a:gd name="connsiteY12" fmla="*/ 65943 h 681404"/>
                <a:gd name="connsiteX13" fmla="*/ 857250 w 2491154"/>
                <a:gd name="connsiteY13" fmla="*/ 7327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154" h="681404">
                  <a:moveTo>
                    <a:pt x="857250" y="7327"/>
                  </a:moveTo>
                  <a:lnTo>
                    <a:pt x="740019" y="0"/>
                  </a:lnTo>
                  <a:lnTo>
                    <a:pt x="0" y="681404"/>
                  </a:lnTo>
                  <a:lnTo>
                    <a:pt x="2491154" y="674077"/>
                  </a:lnTo>
                  <a:lnTo>
                    <a:pt x="2476500" y="549520"/>
                  </a:lnTo>
                  <a:lnTo>
                    <a:pt x="608134" y="534866"/>
                  </a:lnTo>
                  <a:lnTo>
                    <a:pt x="600808" y="366346"/>
                  </a:lnTo>
                  <a:lnTo>
                    <a:pt x="659423" y="307731"/>
                  </a:lnTo>
                  <a:lnTo>
                    <a:pt x="615461" y="249116"/>
                  </a:lnTo>
                  <a:lnTo>
                    <a:pt x="659423" y="131885"/>
                  </a:lnTo>
                  <a:lnTo>
                    <a:pt x="703384" y="102577"/>
                  </a:lnTo>
                  <a:lnTo>
                    <a:pt x="740019" y="80596"/>
                  </a:lnTo>
                  <a:lnTo>
                    <a:pt x="783981" y="65943"/>
                  </a:lnTo>
                  <a:lnTo>
                    <a:pt x="857250" y="7327"/>
                  </a:lnTo>
                  <a:close/>
                </a:path>
              </a:pathLst>
            </a:custGeom>
            <a:gradFill flip="none" rotWithShape="1">
              <a:gsLst>
                <a:gs pos="0">
                  <a:srgbClr val="C0C0C0">
                    <a:lumMod val="67000"/>
                  </a:srgbClr>
                </a:gs>
                <a:gs pos="48000">
                  <a:srgbClr val="C0C0C0">
                    <a:lumMod val="97000"/>
                    <a:lumOff val="3000"/>
                  </a:srgbClr>
                </a:gs>
                <a:gs pos="100000">
                  <a:srgbClr val="C0C0C0">
                    <a:lumMod val="60000"/>
                    <a:lumOff val="40000"/>
                  </a:srgbClr>
                </a:gs>
              </a:gsLst>
              <a:lin ang="16200000" scaled="1"/>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 name="フリーフォーム: 図形 6">
              <a:extLst>
                <a:ext uri="{FF2B5EF4-FFF2-40B4-BE49-F238E27FC236}">
                  <a16:creationId xmlns:a16="http://schemas.microsoft.com/office/drawing/2014/main" id="{C05FBA2E-85CE-7AC4-AE75-79E9D40E9575}"/>
                </a:ext>
              </a:extLst>
            </p:cNvPr>
            <p:cNvSpPr/>
            <p:nvPr/>
          </p:nvSpPr>
          <p:spPr>
            <a:xfrm>
              <a:off x="-22749" y="2799355"/>
              <a:ext cx="2897274" cy="279469"/>
            </a:xfrm>
            <a:custGeom>
              <a:avLst/>
              <a:gdLst>
                <a:gd name="connsiteX0" fmla="*/ 0 w 2930769"/>
                <a:gd name="connsiteY0" fmla="*/ 0 h 271096"/>
                <a:gd name="connsiteX1" fmla="*/ 2930769 w 2930769"/>
                <a:gd name="connsiteY1" fmla="*/ 0 h 271096"/>
                <a:gd name="connsiteX2" fmla="*/ 2923442 w 2930769"/>
                <a:gd name="connsiteY2" fmla="*/ 271096 h 271096"/>
                <a:gd name="connsiteX3" fmla="*/ 14654 w 2930769"/>
                <a:gd name="connsiteY3" fmla="*/ 263769 h 271096"/>
                <a:gd name="connsiteX4" fmla="*/ 0 w 2930769"/>
                <a:gd name="connsiteY4" fmla="*/ 0 h 2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769" h="271096">
                  <a:moveTo>
                    <a:pt x="0" y="0"/>
                  </a:moveTo>
                  <a:lnTo>
                    <a:pt x="2930769" y="0"/>
                  </a:lnTo>
                  <a:lnTo>
                    <a:pt x="2923442" y="271096"/>
                  </a:lnTo>
                  <a:lnTo>
                    <a:pt x="14654" y="263769"/>
                  </a:lnTo>
                  <a:lnTo>
                    <a:pt x="0" y="0"/>
                  </a:lnTo>
                  <a:close/>
                </a:path>
              </a:pathLst>
            </a:custGeom>
            <a:gradFill flip="none" rotWithShape="1">
              <a:gsLst>
                <a:gs pos="0">
                  <a:srgbClr val="C0C0C0">
                    <a:lumMod val="40000"/>
                    <a:lumOff val="60000"/>
                  </a:srgbClr>
                </a:gs>
                <a:gs pos="46000">
                  <a:srgbClr val="C0C0C0">
                    <a:lumMod val="95000"/>
                    <a:lumOff val="5000"/>
                  </a:srgbClr>
                </a:gs>
                <a:gs pos="100000">
                  <a:srgbClr val="C0C0C0">
                    <a:lumMod val="60000"/>
                  </a:srgbClr>
                </a:gs>
              </a:gsLst>
              <a:path path="circle">
                <a:fillToRect l="50000" t="130000" r="50000" b="-30000"/>
              </a:path>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6" name="スライド番号プレースホルダー 2">
            <a:extLst>
              <a:ext uri="{FF2B5EF4-FFF2-40B4-BE49-F238E27FC236}">
                <a16:creationId xmlns:a16="http://schemas.microsoft.com/office/drawing/2014/main" id="{852E337E-A6A9-C6F1-F58D-7B8B6140350F}"/>
              </a:ext>
            </a:extLst>
          </p:cNvPr>
          <p:cNvSpPr txBox="1">
            <a:spLocks/>
          </p:cNvSpPr>
          <p:nvPr/>
        </p:nvSpPr>
        <p:spPr>
          <a:xfrm>
            <a:off x="8610600" y="617885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2137CB8-B9F8-468F-BE43-AFD0791CC053}" type="slidenum">
              <a:rPr lang="ja-JP" altLang="en-US" smtClean="0"/>
              <a:pPr/>
              <a:t>29</a:t>
            </a:fld>
            <a:endParaRPr lang="ja-JP" altLang="en-US" dirty="0"/>
          </a:p>
        </p:txBody>
      </p:sp>
      <p:sp>
        <p:nvSpPr>
          <p:cNvPr id="47" name="テキスト ボックス 5">
            <a:extLst>
              <a:ext uri="{FF2B5EF4-FFF2-40B4-BE49-F238E27FC236}">
                <a16:creationId xmlns:a16="http://schemas.microsoft.com/office/drawing/2014/main" id="{2BDDFEB8-D2E8-5CA5-DDF4-98023AB4A26F}"/>
              </a:ext>
            </a:extLst>
          </p:cNvPr>
          <p:cNvSpPr txBox="1"/>
          <p:nvPr/>
        </p:nvSpPr>
        <p:spPr>
          <a:xfrm>
            <a:off x="107746" y="6173430"/>
            <a:ext cx="11761988" cy="391795"/>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t>この案を基に図面製図の勉強会で学んだ知識を活かし製図を完成させた。</a:t>
            </a:r>
          </a:p>
        </p:txBody>
      </p:sp>
      <p:sp>
        <p:nvSpPr>
          <p:cNvPr id="48" name="テキスト ボックス 5">
            <a:extLst>
              <a:ext uri="{FF2B5EF4-FFF2-40B4-BE49-F238E27FC236}">
                <a16:creationId xmlns:a16="http://schemas.microsoft.com/office/drawing/2014/main" id="{8C3C28F4-E54D-2CEF-9A7B-D668AF98E693}"/>
              </a:ext>
            </a:extLst>
          </p:cNvPr>
          <p:cNvSpPr txBox="1"/>
          <p:nvPr/>
        </p:nvSpPr>
        <p:spPr>
          <a:xfrm>
            <a:off x="2816155" y="98531"/>
            <a:ext cx="9670573" cy="592336"/>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800" b="1" dirty="0"/>
              <a:t>会合でみんなから多くの意見が</a:t>
            </a:r>
            <a:r>
              <a:rPr lang="ja-JP" altLang="en-US" sz="2800" b="1" dirty="0"/>
              <a:t>出て、治具に取り入れた。</a:t>
            </a:r>
            <a:endParaRPr kumimoji="1" lang="en-US" altLang="ja-JP" sz="2800" b="1" dirty="0"/>
          </a:p>
        </p:txBody>
      </p:sp>
      <p:grpSp>
        <p:nvGrpSpPr>
          <p:cNvPr id="49" name="グループ化 48">
            <a:extLst>
              <a:ext uri="{FF2B5EF4-FFF2-40B4-BE49-F238E27FC236}">
                <a16:creationId xmlns:a16="http://schemas.microsoft.com/office/drawing/2014/main" id="{761D59E3-BC72-F675-3C69-2399B425C3F9}"/>
              </a:ext>
            </a:extLst>
          </p:cNvPr>
          <p:cNvGrpSpPr/>
          <p:nvPr/>
        </p:nvGrpSpPr>
        <p:grpSpPr>
          <a:xfrm>
            <a:off x="107746" y="2532766"/>
            <a:ext cx="3722360" cy="1631247"/>
            <a:chOff x="107746" y="2710257"/>
            <a:chExt cx="3722360" cy="1631247"/>
          </a:xfrm>
        </p:grpSpPr>
        <p:sp>
          <p:nvSpPr>
            <p:cNvPr id="50" name="角丸四角形吹き出し 278">
              <a:extLst>
                <a:ext uri="{FF2B5EF4-FFF2-40B4-BE49-F238E27FC236}">
                  <a16:creationId xmlns:a16="http://schemas.microsoft.com/office/drawing/2014/main" id="{876A38B8-6BC6-C472-4524-C9D617A09DD5}"/>
                </a:ext>
              </a:extLst>
            </p:cNvPr>
            <p:cNvSpPr/>
            <p:nvPr/>
          </p:nvSpPr>
          <p:spPr>
            <a:xfrm>
              <a:off x="107746" y="2710257"/>
              <a:ext cx="3722360" cy="1631247"/>
            </a:xfrm>
            <a:prstGeom prst="wedgeRoundRectCallout">
              <a:avLst>
                <a:gd name="adj1" fmla="val 76560"/>
                <a:gd name="adj2" fmla="val -2458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1" name="テキスト ボックス 271">
              <a:extLst>
                <a:ext uri="{FF2B5EF4-FFF2-40B4-BE49-F238E27FC236}">
                  <a16:creationId xmlns:a16="http://schemas.microsoft.com/office/drawing/2014/main" id="{97D3D065-A711-E85E-689F-692AF0C8D002}"/>
                </a:ext>
              </a:extLst>
            </p:cNvPr>
            <p:cNvSpPr txBox="1"/>
            <p:nvPr/>
          </p:nvSpPr>
          <p:spPr>
            <a:xfrm>
              <a:off x="108114" y="2754053"/>
              <a:ext cx="3323590" cy="14285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支柱の高さは</a:t>
              </a:r>
              <a:endParaRPr kumimoji="1" lang="en-US" altLang="ja-JP" sz="2400" b="1" dirty="0">
                <a:latin typeface="+mn-ea"/>
              </a:endParaRPr>
            </a:p>
            <a:p>
              <a:r>
                <a:rPr kumimoji="1" lang="ja-JP" altLang="en-US" sz="2400" b="1" dirty="0">
                  <a:solidFill>
                    <a:schemeClr val="tx1"/>
                  </a:solidFill>
                  <a:latin typeface="+mn-ea"/>
                </a:rPr>
                <a:t>部品の寸法調査後に</a:t>
              </a:r>
              <a:endParaRPr kumimoji="1" lang="en-US" altLang="ja-JP" sz="2400" b="1" dirty="0">
                <a:solidFill>
                  <a:schemeClr val="tx1"/>
                </a:solidFill>
                <a:latin typeface="+mn-ea"/>
              </a:endParaRPr>
            </a:p>
            <a:p>
              <a:r>
                <a:rPr kumimoji="1" lang="ja-JP" altLang="en-US" sz="2800" b="1" dirty="0">
                  <a:solidFill>
                    <a:srgbClr val="FF0000"/>
                  </a:solidFill>
                  <a:latin typeface="+mn-ea"/>
                </a:rPr>
                <a:t>大きめ</a:t>
              </a:r>
              <a:r>
                <a:rPr kumimoji="1" lang="ja-JP" altLang="en-US" sz="2400" b="1" dirty="0">
                  <a:solidFill>
                    <a:srgbClr val="FF0000"/>
                  </a:solidFill>
                  <a:latin typeface="+mn-ea"/>
                </a:rPr>
                <a:t>に設定しよう</a:t>
              </a:r>
              <a:endParaRPr kumimoji="1" lang="en-US" altLang="ja-JP" sz="2400" b="1" dirty="0">
                <a:solidFill>
                  <a:srgbClr val="FF0000"/>
                </a:solidFill>
                <a:latin typeface="+mn-ea"/>
              </a:endParaRPr>
            </a:p>
            <a:p>
              <a:endParaRPr kumimoji="1" lang="ja-JP" altLang="en-US" sz="1050" dirty="0"/>
            </a:p>
          </p:txBody>
        </p:sp>
        <p:pic>
          <p:nvPicPr>
            <p:cNvPr id="52" name="図 51">
              <a:extLst>
                <a:ext uri="{FF2B5EF4-FFF2-40B4-BE49-F238E27FC236}">
                  <a16:creationId xmlns:a16="http://schemas.microsoft.com/office/drawing/2014/main" id="{3ECD3877-8E57-15FE-09B5-D366C73A2616}"/>
                </a:ext>
              </a:extLst>
            </p:cNvPr>
            <p:cNvPicPr>
              <a:picLocks noChangeAspect="1"/>
            </p:cNvPicPr>
            <p:nvPr/>
          </p:nvPicPr>
          <p:blipFill>
            <a:blip r:embed="rId4"/>
            <a:srcRect t="8523"/>
            <a:stretch>
              <a:fillRect/>
            </a:stretch>
          </p:blipFill>
          <p:spPr>
            <a:xfrm>
              <a:off x="2888694" y="3290500"/>
              <a:ext cx="892751" cy="991897"/>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63500">
                <a:schemeClr val="accent5">
                  <a:satMod val="175000"/>
                  <a:alpha val="40000"/>
                </a:schemeClr>
              </a:glow>
            </a:effectLst>
          </p:spPr>
        </p:pic>
      </p:grpSp>
      <p:sp>
        <p:nvSpPr>
          <p:cNvPr id="53" name="角丸四角形吹き出し 278">
            <a:extLst>
              <a:ext uri="{FF2B5EF4-FFF2-40B4-BE49-F238E27FC236}">
                <a16:creationId xmlns:a16="http://schemas.microsoft.com/office/drawing/2014/main" id="{EC77F903-98E8-EDD7-A251-F1AF3DCDB667}"/>
              </a:ext>
            </a:extLst>
          </p:cNvPr>
          <p:cNvSpPr/>
          <p:nvPr/>
        </p:nvSpPr>
        <p:spPr>
          <a:xfrm>
            <a:off x="8184232" y="667442"/>
            <a:ext cx="3722360" cy="1631247"/>
          </a:xfrm>
          <a:prstGeom prst="wedgeRoundRectCallout">
            <a:avLst>
              <a:gd name="adj1" fmla="val -87739"/>
              <a:gd name="adj2" fmla="val 511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54" name="グループ化 53">
            <a:extLst>
              <a:ext uri="{FF2B5EF4-FFF2-40B4-BE49-F238E27FC236}">
                <a16:creationId xmlns:a16="http://schemas.microsoft.com/office/drawing/2014/main" id="{A8B9B3CF-78FF-5D2E-8781-26C24D3B47AB}"/>
              </a:ext>
            </a:extLst>
          </p:cNvPr>
          <p:cNvGrpSpPr/>
          <p:nvPr/>
        </p:nvGrpSpPr>
        <p:grpSpPr>
          <a:xfrm>
            <a:off x="107746" y="4255364"/>
            <a:ext cx="3722360" cy="1631247"/>
            <a:chOff x="107746" y="4432855"/>
            <a:chExt cx="3722360" cy="1631247"/>
          </a:xfrm>
        </p:grpSpPr>
        <p:sp>
          <p:nvSpPr>
            <p:cNvPr id="55" name="角丸四角形吹き出し 278">
              <a:extLst>
                <a:ext uri="{FF2B5EF4-FFF2-40B4-BE49-F238E27FC236}">
                  <a16:creationId xmlns:a16="http://schemas.microsoft.com/office/drawing/2014/main" id="{3E18FD69-2A89-F952-F6E7-4529D86C763E}"/>
                </a:ext>
              </a:extLst>
            </p:cNvPr>
            <p:cNvSpPr/>
            <p:nvPr/>
          </p:nvSpPr>
          <p:spPr>
            <a:xfrm>
              <a:off x="107746" y="4432855"/>
              <a:ext cx="3722360" cy="1631247"/>
            </a:xfrm>
            <a:prstGeom prst="wedgeRoundRectCallout">
              <a:avLst>
                <a:gd name="adj1" fmla="val 55504"/>
                <a:gd name="adj2" fmla="val -5225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6" name="テキスト ボックス 275">
              <a:extLst>
                <a:ext uri="{FF2B5EF4-FFF2-40B4-BE49-F238E27FC236}">
                  <a16:creationId xmlns:a16="http://schemas.microsoft.com/office/drawing/2014/main" id="{1A9347FA-5D78-D164-6AD0-9E9E3DEB76CE}"/>
                </a:ext>
              </a:extLst>
            </p:cNvPr>
            <p:cNvSpPr txBox="1"/>
            <p:nvPr/>
          </p:nvSpPr>
          <p:spPr>
            <a:xfrm>
              <a:off x="197616" y="4493561"/>
              <a:ext cx="3234088" cy="11130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三次元定盤と</a:t>
              </a:r>
              <a:endParaRPr kumimoji="1" lang="en-US" altLang="ja-JP" sz="2400" b="1" dirty="0">
                <a:latin typeface="+mn-ea"/>
              </a:endParaRPr>
            </a:p>
            <a:p>
              <a:r>
                <a:rPr kumimoji="1" lang="ja-JP" altLang="en-US" sz="2400" b="1" dirty="0">
                  <a:latin typeface="+mn-ea"/>
                </a:rPr>
                <a:t>固定</a:t>
              </a:r>
              <a:r>
                <a:rPr lang="ja-JP" altLang="en-US" sz="2400" b="1" dirty="0">
                  <a:latin typeface="+mn-ea"/>
                </a:rPr>
                <a:t>しやすいように</a:t>
              </a:r>
              <a:endParaRPr lang="en-US" altLang="ja-JP" sz="2400" b="1" dirty="0">
                <a:latin typeface="+mn-ea"/>
              </a:endParaRPr>
            </a:p>
            <a:p>
              <a:r>
                <a:rPr lang="ja-JP" altLang="en-US" sz="2400" b="1" dirty="0">
                  <a:solidFill>
                    <a:schemeClr val="tx1"/>
                  </a:solidFill>
                  <a:latin typeface="+mn-ea"/>
                </a:rPr>
                <a:t>土台を</a:t>
              </a:r>
              <a:r>
                <a:rPr lang="ja-JP" altLang="en-US" sz="2800" b="1" dirty="0">
                  <a:solidFill>
                    <a:srgbClr val="FF0000"/>
                  </a:solidFill>
                  <a:latin typeface="+mn-ea"/>
                </a:rPr>
                <a:t>左右に</a:t>
              </a:r>
              <a:endParaRPr lang="en-US" altLang="ja-JP" sz="2800" b="1" dirty="0">
                <a:solidFill>
                  <a:srgbClr val="FF0000"/>
                </a:solidFill>
                <a:latin typeface="+mn-ea"/>
              </a:endParaRPr>
            </a:p>
            <a:p>
              <a:r>
                <a:rPr lang="ja-JP" altLang="en-US" sz="2400" b="1" dirty="0">
                  <a:solidFill>
                    <a:srgbClr val="FF0000"/>
                  </a:solidFill>
                  <a:latin typeface="+mn-ea"/>
                </a:rPr>
                <a:t>広げよう</a:t>
              </a:r>
            </a:p>
            <a:p>
              <a:endParaRPr kumimoji="1" lang="en-US" altLang="ja-JP" sz="2000" b="1" dirty="0">
                <a:latin typeface="+mn-ea"/>
              </a:endParaRPr>
            </a:p>
            <a:p>
              <a:endParaRPr kumimoji="1" lang="ja-JP" altLang="en-US" sz="1100" dirty="0"/>
            </a:p>
          </p:txBody>
        </p:sp>
        <p:pic>
          <p:nvPicPr>
            <p:cNvPr id="57" name="図 56">
              <a:extLst>
                <a:ext uri="{FF2B5EF4-FFF2-40B4-BE49-F238E27FC236}">
                  <a16:creationId xmlns:a16="http://schemas.microsoft.com/office/drawing/2014/main" id="{B2D9A95C-B40A-C656-F248-B6F10D38AA07}"/>
                </a:ext>
              </a:extLst>
            </p:cNvPr>
            <p:cNvPicPr>
              <a:picLocks noChangeAspect="1"/>
            </p:cNvPicPr>
            <p:nvPr/>
          </p:nvPicPr>
          <p:blipFill>
            <a:blip r:embed="rId5"/>
            <a:srcRect t="6665" b="404"/>
            <a:stretch>
              <a:fillRect/>
            </a:stretch>
          </p:blipFill>
          <p:spPr>
            <a:xfrm>
              <a:off x="2976624" y="5006447"/>
              <a:ext cx="853482" cy="936228"/>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grpSp>
      <p:grpSp>
        <p:nvGrpSpPr>
          <p:cNvPr id="58" name="グループ化 57">
            <a:extLst>
              <a:ext uri="{FF2B5EF4-FFF2-40B4-BE49-F238E27FC236}">
                <a16:creationId xmlns:a16="http://schemas.microsoft.com/office/drawing/2014/main" id="{FA8326E2-D13E-6108-5F8B-8FD01B15ED8A}"/>
              </a:ext>
            </a:extLst>
          </p:cNvPr>
          <p:cNvGrpSpPr/>
          <p:nvPr/>
        </p:nvGrpSpPr>
        <p:grpSpPr>
          <a:xfrm>
            <a:off x="8184232" y="2435885"/>
            <a:ext cx="3914241" cy="1696497"/>
            <a:chOff x="8184232" y="2613376"/>
            <a:chExt cx="3914241" cy="1696497"/>
          </a:xfrm>
        </p:grpSpPr>
        <p:sp>
          <p:nvSpPr>
            <p:cNvPr id="59" name="角丸四角形吹き出し 278">
              <a:extLst>
                <a:ext uri="{FF2B5EF4-FFF2-40B4-BE49-F238E27FC236}">
                  <a16:creationId xmlns:a16="http://schemas.microsoft.com/office/drawing/2014/main" id="{1528239F-29E3-C9D1-87AB-1A01F4A8ED25}"/>
                </a:ext>
              </a:extLst>
            </p:cNvPr>
            <p:cNvSpPr/>
            <p:nvPr/>
          </p:nvSpPr>
          <p:spPr>
            <a:xfrm>
              <a:off x="8184232" y="2613376"/>
              <a:ext cx="3722360" cy="1631247"/>
            </a:xfrm>
            <a:prstGeom prst="wedgeRoundRectCallout">
              <a:avLst>
                <a:gd name="adj1" fmla="val -82738"/>
                <a:gd name="adj2" fmla="val -761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60" name="グループ化 59">
              <a:extLst>
                <a:ext uri="{FF2B5EF4-FFF2-40B4-BE49-F238E27FC236}">
                  <a16:creationId xmlns:a16="http://schemas.microsoft.com/office/drawing/2014/main" id="{89FF1A3B-0117-17E1-2670-D2D4AC21D8BB}"/>
                </a:ext>
              </a:extLst>
            </p:cNvPr>
            <p:cNvGrpSpPr/>
            <p:nvPr/>
          </p:nvGrpSpPr>
          <p:grpSpPr>
            <a:xfrm>
              <a:off x="8184232" y="2642362"/>
              <a:ext cx="3914241" cy="1667511"/>
              <a:chOff x="8184232" y="2642362"/>
              <a:chExt cx="3914241" cy="1667511"/>
            </a:xfrm>
          </p:grpSpPr>
          <p:sp>
            <p:nvSpPr>
              <p:cNvPr id="61" name="テキスト ボックス 273">
                <a:extLst>
                  <a:ext uri="{FF2B5EF4-FFF2-40B4-BE49-F238E27FC236}">
                    <a16:creationId xmlns:a16="http://schemas.microsoft.com/office/drawing/2014/main" id="{A9385457-DDEC-A5F4-2F18-E02D8F974EE8}"/>
                  </a:ext>
                </a:extLst>
              </p:cNvPr>
              <p:cNvSpPr txBox="1"/>
              <p:nvPr/>
            </p:nvSpPr>
            <p:spPr>
              <a:xfrm>
                <a:off x="8904312" y="2642362"/>
                <a:ext cx="3194161" cy="16675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軸</a:t>
                </a:r>
                <a:r>
                  <a:rPr lang="ja-JP" altLang="en-US" sz="2400" b="1" dirty="0">
                    <a:latin typeface="+mn-ea"/>
                  </a:rPr>
                  <a:t>の材質</a:t>
                </a:r>
                <a:r>
                  <a:rPr kumimoji="1" lang="ja-JP" altLang="en-US" sz="2400" b="1" dirty="0">
                    <a:latin typeface="+mn-ea"/>
                  </a:rPr>
                  <a:t>は、</a:t>
                </a:r>
                <a:endParaRPr kumimoji="1" lang="en-US" altLang="ja-JP" sz="2400" b="1" dirty="0">
                  <a:latin typeface="+mn-ea"/>
                </a:endParaRPr>
              </a:p>
              <a:p>
                <a:r>
                  <a:rPr lang="ja-JP" altLang="en-US" sz="2400" b="1" dirty="0">
                    <a:solidFill>
                      <a:srgbClr val="FF0000"/>
                    </a:solidFill>
                    <a:latin typeface="+mn-ea"/>
                  </a:rPr>
                  <a:t>良く曲がるもの</a:t>
                </a:r>
                <a:r>
                  <a:rPr lang="ja-JP" altLang="en-US" sz="2400" b="1" dirty="0">
                    <a:solidFill>
                      <a:schemeClr val="tx1"/>
                    </a:solidFill>
                    <a:latin typeface="+mn-ea"/>
                  </a:rPr>
                  <a:t>が</a:t>
                </a:r>
                <a:endParaRPr lang="en-US" altLang="ja-JP" sz="2400" b="1" dirty="0">
                  <a:solidFill>
                    <a:schemeClr val="tx1"/>
                  </a:solidFill>
                  <a:latin typeface="+mn-ea"/>
                </a:endParaRPr>
              </a:p>
              <a:p>
                <a:r>
                  <a:rPr lang="ja-JP" altLang="en-US" sz="2400" b="1" dirty="0">
                    <a:solidFill>
                      <a:schemeClr val="tx1"/>
                    </a:solidFill>
                    <a:latin typeface="+mn-ea"/>
                  </a:rPr>
                  <a:t>必要だから</a:t>
                </a:r>
                <a:r>
                  <a:rPr kumimoji="1" lang="ja-JP" altLang="en-US" sz="2400" b="1" dirty="0">
                    <a:latin typeface="+mn-ea"/>
                  </a:rPr>
                  <a:t>、</a:t>
                </a:r>
                <a:endParaRPr kumimoji="1" lang="en-US" altLang="ja-JP" sz="2400" b="1" dirty="0">
                  <a:latin typeface="+mn-ea"/>
                </a:endParaRPr>
              </a:p>
              <a:p>
                <a:r>
                  <a:rPr lang="ja-JP" altLang="en-US" sz="2800" b="1" dirty="0">
                    <a:solidFill>
                      <a:srgbClr val="FF0000"/>
                    </a:solidFill>
                    <a:latin typeface="+mn-ea"/>
                  </a:rPr>
                  <a:t>創作課</a:t>
                </a:r>
                <a:r>
                  <a:rPr kumimoji="1" lang="ja-JP" altLang="en-US" sz="2400" b="1" dirty="0">
                    <a:latin typeface="+mn-ea"/>
                  </a:rPr>
                  <a:t>に相談し</a:t>
                </a:r>
                <a:r>
                  <a:rPr lang="ja-JP" altLang="en-US" sz="2400" b="1" dirty="0">
                    <a:latin typeface="+mn-ea"/>
                  </a:rPr>
                  <a:t>よう</a:t>
                </a:r>
                <a:endParaRPr kumimoji="1" lang="ja-JP" altLang="en-US" sz="1800" b="1" dirty="0">
                  <a:latin typeface="+mn-ea"/>
                </a:endParaRPr>
              </a:p>
            </p:txBody>
          </p:sp>
          <p:pic>
            <p:nvPicPr>
              <p:cNvPr id="62" name="図 61">
                <a:extLst>
                  <a:ext uri="{FF2B5EF4-FFF2-40B4-BE49-F238E27FC236}">
                    <a16:creationId xmlns:a16="http://schemas.microsoft.com/office/drawing/2014/main" id="{731AFE31-2E33-833C-E714-38EEAA54A9AB}"/>
                  </a:ext>
                </a:extLst>
              </p:cNvPr>
              <p:cNvPicPr>
                <a:picLocks noChangeAspect="1"/>
              </p:cNvPicPr>
              <p:nvPr/>
            </p:nvPicPr>
            <p:blipFill>
              <a:blip r:embed="rId6"/>
              <a:srcRect t="6750" r="208"/>
              <a:stretch>
                <a:fillRect/>
              </a:stretch>
            </p:blipFill>
            <p:spPr>
              <a:xfrm>
                <a:off x="8184232" y="2996952"/>
                <a:ext cx="807974" cy="91460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grpSp>
      </p:grpSp>
      <p:sp>
        <p:nvSpPr>
          <p:cNvPr id="63" name="テキスト ボックス 269">
            <a:extLst>
              <a:ext uri="{FF2B5EF4-FFF2-40B4-BE49-F238E27FC236}">
                <a16:creationId xmlns:a16="http://schemas.microsoft.com/office/drawing/2014/main" id="{E0C9AA2A-1D0E-9975-5CFB-23FB46D56A7A}"/>
              </a:ext>
            </a:extLst>
          </p:cNvPr>
          <p:cNvSpPr txBox="1"/>
          <p:nvPr/>
        </p:nvSpPr>
        <p:spPr>
          <a:xfrm>
            <a:off x="9042021" y="4388486"/>
            <a:ext cx="3076845" cy="11881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solidFill>
                  <a:schemeClr val="tx1"/>
                </a:solidFill>
                <a:latin typeface="+mn-ea"/>
              </a:rPr>
              <a:t>底にザグリ形状</a:t>
            </a:r>
            <a:r>
              <a:rPr kumimoji="1" lang="ja-JP" altLang="en-US" sz="2400" b="1" dirty="0">
                <a:latin typeface="+mn-ea"/>
              </a:rPr>
              <a:t>を入れて</a:t>
            </a:r>
            <a:r>
              <a:rPr kumimoji="1" lang="ja-JP" altLang="en-US" sz="2800" b="1" dirty="0">
                <a:solidFill>
                  <a:srgbClr val="FF0000"/>
                </a:solidFill>
                <a:latin typeface="+mn-ea"/>
              </a:rPr>
              <a:t>軽量化</a:t>
            </a:r>
            <a:r>
              <a:rPr kumimoji="1" lang="ja-JP" altLang="en-US" sz="2400" b="1" dirty="0">
                <a:solidFill>
                  <a:schemeClr val="tx1"/>
                </a:solidFill>
                <a:latin typeface="+mn-ea"/>
              </a:rPr>
              <a:t>と</a:t>
            </a:r>
            <a:r>
              <a:rPr kumimoji="1" lang="ja-JP" altLang="en-US" sz="2800" b="1" dirty="0">
                <a:solidFill>
                  <a:srgbClr val="FF0000"/>
                </a:solidFill>
                <a:latin typeface="+mn-ea"/>
              </a:rPr>
              <a:t>平面度向上</a:t>
            </a:r>
            <a:r>
              <a:rPr kumimoji="1" lang="ja-JP" altLang="en-US" sz="2400" b="1" dirty="0">
                <a:solidFill>
                  <a:schemeClr val="tx1"/>
                </a:solidFill>
                <a:latin typeface="+mn-ea"/>
              </a:rPr>
              <a:t>を目指そう</a:t>
            </a:r>
            <a:endParaRPr kumimoji="1" lang="en-US" altLang="ja-JP" sz="2400" b="1" dirty="0">
              <a:solidFill>
                <a:schemeClr val="tx1"/>
              </a:solidFill>
              <a:latin typeface="+mn-ea"/>
            </a:endParaRPr>
          </a:p>
          <a:p>
            <a:endParaRPr kumimoji="1" lang="en-US" altLang="ja-JP" sz="1200" dirty="0"/>
          </a:p>
          <a:p>
            <a:endParaRPr kumimoji="1" lang="ja-JP" altLang="en-US" sz="1100" dirty="0"/>
          </a:p>
        </p:txBody>
      </p:sp>
      <p:grpSp>
        <p:nvGrpSpPr>
          <p:cNvPr id="64" name="グループ化 63">
            <a:extLst>
              <a:ext uri="{FF2B5EF4-FFF2-40B4-BE49-F238E27FC236}">
                <a16:creationId xmlns:a16="http://schemas.microsoft.com/office/drawing/2014/main" id="{FF3B8CAB-9EE8-29DE-B03D-F19A3E0991EA}"/>
              </a:ext>
            </a:extLst>
          </p:cNvPr>
          <p:cNvGrpSpPr/>
          <p:nvPr/>
        </p:nvGrpSpPr>
        <p:grpSpPr>
          <a:xfrm>
            <a:off x="8256240" y="708095"/>
            <a:ext cx="3888432" cy="1671537"/>
            <a:chOff x="8068614" y="885586"/>
            <a:chExt cx="3888432" cy="1671537"/>
          </a:xfrm>
        </p:grpSpPr>
        <p:sp>
          <p:nvSpPr>
            <p:cNvPr id="65" name="テキスト ボックス 279">
              <a:extLst>
                <a:ext uri="{FF2B5EF4-FFF2-40B4-BE49-F238E27FC236}">
                  <a16:creationId xmlns:a16="http://schemas.microsoft.com/office/drawing/2014/main" id="{2F37FFF4-88FD-DEF2-3008-2AC2CE7276DF}"/>
                </a:ext>
              </a:extLst>
            </p:cNvPr>
            <p:cNvSpPr txBox="1"/>
            <p:nvPr/>
          </p:nvSpPr>
          <p:spPr>
            <a:xfrm>
              <a:off x="8837752" y="885586"/>
              <a:ext cx="3119294" cy="16715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部品固定時のズレ</a:t>
              </a:r>
              <a:endParaRPr kumimoji="1" lang="en-US" altLang="ja-JP" sz="2400" b="1" dirty="0">
                <a:latin typeface="+mn-ea"/>
              </a:endParaRPr>
            </a:p>
            <a:p>
              <a:r>
                <a:rPr kumimoji="1" lang="ja-JP" altLang="en-US" sz="2400" b="1" dirty="0">
                  <a:latin typeface="+mn-ea"/>
                </a:rPr>
                <a:t>防止</a:t>
              </a:r>
              <a:r>
                <a:rPr lang="ja-JP" altLang="en-US" sz="2400" b="1" dirty="0">
                  <a:latin typeface="+mn-ea"/>
                </a:rPr>
                <a:t>に</a:t>
              </a:r>
              <a:r>
                <a:rPr kumimoji="1" lang="ja-JP" altLang="en-US" sz="2400" b="1" dirty="0">
                  <a:latin typeface="+mn-ea"/>
                </a:rPr>
                <a:t>、粗材基準の</a:t>
              </a:r>
              <a:endParaRPr kumimoji="1" lang="en-US" altLang="ja-JP" sz="2400" b="1" dirty="0">
                <a:latin typeface="+mn-ea"/>
              </a:endParaRPr>
            </a:p>
            <a:p>
              <a:r>
                <a:rPr kumimoji="1" lang="ja-JP" altLang="en-US" sz="2800" b="1" dirty="0">
                  <a:solidFill>
                    <a:srgbClr val="FF0000"/>
                  </a:solidFill>
                  <a:latin typeface="+mn-ea"/>
                </a:rPr>
                <a:t>ガイド</a:t>
              </a:r>
              <a:r>
                <a:rPr kumimoji="1" lang="ja-JP" altLang="en-US" sz="2400" b="1" dirty="0">
                  <a:solidFill>
                    <a:srgbClr val="FF0000"/>
                  </a:solidFill>
                  <a:latin typeface="+mn-ea"/>
                </a:rPr>
                <a:t>を</a:t>
              </a:r>
              <a:endParaRPr kumimoji="1" lang="en-US" altLang="ja-JP" sz="2400" b="1" dirty="0">
                <a:solidFill>
                  <a:srgbClr val="FF0000"/>
                </a:solidFill>
                <a:latin typeface="+mn-ea"/>
              </a:endParaRPr>
            </a:p>
            <a:p>
              <a:r>
                <a:rPr kumimoji="1" lang="ja-JP" altLang="en-US" sz="2400" b="1" dirty="0">
                  <a:solidFill>
                    <a:srgbClr val="FF0000"/>
                  </a:solidFill>
                  <a:latin typeface="+mn-ea"/>
                </a:rPr>
                <a:t>設置</a:t>
              </a:r>
              <a:r>
                <a:rPr lang="ja-JP" altLang="en-US" sz="2400" b="1" dirty="0">
                  <a:solidFill>
                    <a:srgbClr val="FF0000"/>
                  </a:solidFill>
                  <a:latin typeface="+mn-ea"/>
                </a:rPr>
                <a:t>しては？</a:t>
              </a:r>
              <a:endParaRPr kumimoji="1" lang="en-US" altLang="ja-JP" sz="1600" dirty="0">
                <a:latin typeface="+mn-ea"/>
              </a:endParaRPr>
            </a:p>
          </p:txBody>
        </p:sp>
        <p:pic>
          <p:nvPicPr>
            <p:cNvPr id="66" name="図 65">
              <a:extLst>
                <a:ext uri="{FF2B5EF4-FFF2-40B4-BE49-F238E27FC236}">
                  <a16:creationId xmlns:a16="http://schemas.microsoft.com/office/drawing/2014/main" id="{28989D3B-4DFC-8ACD-215E-C613DD8C5F04}"/>
                </a:ext>
              </a:extLst>
            </p:cNvPr>
            <p:cNvPicPr>
              <a:picLocks noChangeAspect="1"/>
            </p:cNvPicPr>
            <p:nvPr/>
          </p:nvPicPr>
          <p:blipFill>
            <a:blip r:embed="rId7"/>
            <a:srcRect t="6776" r="146" b="485"/>
            <a:stretch>
              <a:fillRect/>
            </a:stretch>
          </p:blipFill>
          <p:spPr>
            <a:xfrm>
              <a:off x="8068614" y="1444974"/>
              <a:ext cx="772723" cy="857276"/>
            </a:xfrm>
            <a:custGeom>
              <a:avLst/>
              <a:gdLst>
                <a:gd name="connsiteX0" fmla="*/ 1708026 w 3447616"/>
                <a:gd name="connsiteY0" fmla="*/ 0 h 3824869"/>
                <a:gd name="connsiteX1" fmla="*/ 2243284 w 3447616"/>
                <a:gd name="connsiteY1" fmla="*/ 211873 h 3824869"/>
                <a:gd name="connsiteX2" fmla="*/ 2354797 w 3447616"/>
                <a:gd name="connsiteY2" fmla="*/ 434898 h 3824869"/>
                <a:gd name="connsiteX3" fmla="*/ 2365948 w 3447616"/>
                <a:gd name="connsiteY3" fmla="*/ 512956 h 3824869"/>
                <a:gd name="connsiteX4" fmla="*/ 2365948 w 3447616"/>
                <a:gd name="connsiteY4" fmla="*/ 568712 h 3824869"/>
                <a:gd name="connsiteX5" fmla="*/ 2354797 w 3447616"/>
                <a:gd name="connsiteY5" fmla="*/ 680225 h 3824869"/>
                <a:gd name="connsiteX6" fmla="*/ 2354797 w 3447616"/>
                <a:gd name="connsiteY6" fmla="*/ 747132 h 3824869"/>
                <a:gd name="connsiteX7" fmla="*/ 2354797 w 3447616"/>
                <a:gd name="connsiteY7" fmla="*/ 780586 h 3824869"/>
                <a:gd name="connsiteX8" fmla="*/ 2354797 w 3447616"/>
                <a:gd name="connsiteY8" fmla="*/ 814039 h 3824869"/>
                <a:gd name="connsiteX9" fmla="*/ 2365948 w 3447616"/>
                <a:gd name="connsiteY9" fmla="*/ 858644 h 3824869"/>
                <a:gd name="connsiteX10" fmla="*/ 2399401 w 3447616"/>
                <a:gd name="connsiteY10" fmla="*/ 858644 h 3824869"/>
                <a:gd name="connsiteX11" fmla="*/ 2432855 w 3447616"/>
                <a:gd name="connsiteY11" fmla="*/ 858644 h 3824869"/>
                <a:gd name="connsiteX12" fmla="*/ 2432855 w 3447616"/>
                <a:gd name="connsiteY12" fmla="*/ 959005 h 3824869"/>
                <a:gd name="connsiteX13" fmla="*/ 2432855 w 3447616"/>
                <a:gd name="connsiteY13" fmla="*/ 1003610 h 3824869"/>
                <a:gd name="connsiteX14" fmla="*/ 2421704 w 3447616"/>
                <a:gd name="connsiteY14" fmla="*/ 1048215 h 3824869"/>
                <a:gd name="connsiteX15" fmla="*/ 2421704 w 3447616"/>
                <a:gd name="connsiteY15" fmla="*/ 1126273 h 3824869"/>
                <a:gd name="connsiteX16" fmla="*/ 2399401 w 3447616"/>
                <a:gd name="connsiteY16" fmla="*/ 1159727 h 3824869"/>
                <a:gd name="connsiteX17" fmla="*/ 2388250 w 3447616"/>
                <a:gd name="connsiteY17" fmla="*/ 1237786 h 3824869"/>
                <a:gd name="connsiteX18" fmla="*/ 2354797 w 3447616"/>
                <a:gd name="connsiteY18" fmla="*/ 1293542 h 3824869"/>
                <a:gd name="connsiteX19" fmla="*/ 2287889 w 3447616"/>
                <a:gd name="connsiteY19" fmla="*/ 1293542 h 3824869"/>
                <a:gd name="connsiteX20" fmla="*/ 2287889 w 3447616"/>
                <a:gd name="connsiteY20" fmla="*/ 1338147 h 3824869"/>
                <a:gd name="connsiteX21" fmla="*/ 2265587 w 3447616"/>
                <a:gd name="connsiteY21" fmla="*/ 1382752 h 3824869"/>
                <a:gd name="connsiteX22" fmla="*/ 2254436 w 3447616"/>
                <a:gd name="connsiteY22" fmla="*/ 1449659 h 3824869"/>
                <a:gd name="connsiteX23" fmla="*/ 2243284 w 3447616"/>
                <a:gd name="connsiteY23" fmla="*/ 1527717 h 3824869"/>
                <a:gd name="connsiteX24" fmla="*/ 2187528 w 3447616"/>
                <a:gd name="connsiteY24" fmla="*/ 1572322 h 3824869"/>
                <a:gd name="connsiteX25" fmla="*/ 2165226 w 3447616"/>
                <a:gd name="connsiteY25" fmla="*/ 1661532 h 3824869"/>
                <a:gd name="connsiteX26" fmla="*/ 2198679 w 3447616"/>
                <a:gd name="connsiteY26" fmla="*/ 1706137 h 3824869"/>
                <a:gd name="connsiteX27" fmla="*/ 2254436 w 3447616"/>
                <a:gd name="connsiteY27" fmla="*/ 1717288 h 3824869"/>
                <a:gd name="connsiteX28" fmla="*/ 2299040 w 3447616"/>
                <a:gd name="connsiteY28" fmla="*/ 1750742 h 3824869"/>
                <a:gd name="connsiteX29" fmla="*/ 2332494 w 3447616"/>
                <a:gd name="connsiteY29" fmla="*/ 1761893 h 3824869"/>
                <a:gd name="connsiteX30" fmla="*/ 2444006 w 3447616"/>
                <a:gd name="connsiteY30" fmla="*/ 1761893 h 3824869"/>
                <a:gd name="connsiteX31" fmla="*/ 2510914 w 3447616"/>
                <a:gd name="connsiteY31" fmla="*/ 1795347 h 3824869"/>
                <a:gd name="connsiteX32" fmla="*/ 2600123 w 3447616"/>
                <a:gd name="connsiteY32" fmla="*/ 1817649 h 3824869"/>
                <a:gd name="connsiteX33" fmla="*/ 2678182 w 3447616"/>
                <a:gd name="connsiteY33" fmla="*/ 1873405 h 3824869"/>
                <a:gd name="connsiteX34" fmla="*/ 2733938 w 3447616"/>
                <a:gd name="connsiteY34" fmla="*/ 1873405 h 3824869"/>
                <a:gd name="connsiteX35" fmla="*/ 2845450 w 3447616"/>
                <a:gd name="connsiteY35" fmla="*/ 1895708 h 3824869"/>
                <a:gd name="connsiteX36" fmla="*/ 2934660 w 3447616"/>
                <a:gd name="connsiteY36" fmla="*/ 1951464 h 3824869"/>
                <a:gd name="connsiteX37" fmla="*/ 3113079 w 3447616"/>
                <a:gd name="connsiteY37" fmla="*/ 2029522 h 3824869"/>
                <a:gd name="connsiteX38" fmla="*/ 3124231 w 3447616"/>
                <a:gd name="connsiteY38" fmla="*/ 2074127 h 3824869"/>
                <a:gd name="connsiteX39" fmla="*/ 3124231 w 3447616"/>
                <a:gd name="connsiteY39" fmla="*/ 2129883 h 3824869"/>
                <a:gd name="connsiteX40" fmla="*/ 3157684 w 3447616"/>
                <a:gd name="connsiteY40" fmla="*/ 2152186 h 3824869"/>
                <a:gd name="connsiteX41" fmla="*/ 3179987 w 3447616"/>
                <a:gd name="connsiteY41" fmla="*/ 2185639 h 3824869"/>
                <a:gd name="connsiteX42" fmla="*/ 3224592 w 3447616"/>
                <a:gd name="connsiteY42" fmla="*/ 2252547 h 3824869"/>
                <a:gd name="connsiteX43" fmla="*/ 3235743 w 3447616"/>
                <a:gd name="connsiteY43" fmla="*/ 2297152 h 3824869"/>
                <a:gd name="connsiteX44" fmla="*/ 3269197 w 3447616"/>
                <a:gd name="connsiteY44" fmla="*/ 2352908 h 3824869"/>
                <a:gd name="connsiteX45" fmla="*/ 3269197 w 3447616"/>
                <a:gd name="connsiteY45" fmla="*/ 2408664 h 3824869"/>
                <a:gd name="connsiteX46" fmla="*/ 3246894 w 3447616"/>
                <a:gd name="connsiteY46" fmla="*/ 2542478 h 3824869"/>
                <a:gd name="connsiteX47" fmla="*/ 3246894 w 3447616"/>
                <a:gd name="connsiteY47" fmla="*/ 2620537 h 3824869"/>
                <a:gd name="connsiteX48" fmla="*/ 3291499 w 3447616"/>
                <a:gd name="connsiteY48" fmla="*/ 2687444 h 3824869"/>
                <a:gd name="connsiteX49" fmla="*/ 3313801 w 3447616"/>
                <a:gd name="connsiteY49" fmla="*/ 2787805 h 3824869"/>
                <a:gd name="connsiteX50" fmla="*/ 3347255 w 3447616"/>
                <a:gd name="connsiteY50" fmla="*/ 2865864 h 3824869"/>
                <a:gd name="connsiteX51" fmla="*/ 3369558 w 3447616"/>
                <a:gd name="connsiteY51" fmla="*/ 2932771 h 3824869"/>
                <a:gd name="connsiteX52" fmla="*/ 3369558 w 3447616"/>
                <a:gd name="connsiteY52" fmla="*/ 3021981 h 3824869"/>
                <a:gd name="connsiteX53" fmla="*/ 3414162 w 3447616"/>
                <a:gd name="connsiteY53" fmla="*/ 3222703 h 3824869"/>
                <a:gd name="connsiteX54" fmla="*/ 3447616 w 3447616"/>
                <a:gd name="connsiteY54" fmla="*/ 3289610 h 3824869"/>
                <a:gd name="connsiteX55" fmla="*/ 3447616 w 3447616"/>
                <a:gd name="connsiteY55" fmla="*/ 3813717 h 3824869"/>
                <a:gd name="connsiteX56" fmla="*/ 24192 w 3447616"/>
                <a:gd name="connsiteY56" fmla="*/ 3824869 h 3824869"/>
                <a:gd name="connsiteX57" fmla="*/ 0 w 3447616"/>
                <a:gd name="connsiteY57" fmla="*/ 3310790 h 3824869"/>
                <a:gd name="connsiteX58" fmla="*/ 0 w 3447616"/>
                <a:gd name="connsiteY58" fmla="*/ 2842993 h 3824869"/>
                <a:gd name="connsiteX59" fmla="*/ 13040 w 3447616"/>
                <a:gd name="connsiteY59" fmla="*/ 2821259 h 3824869"/>
                <a:gd name="connsiteX60" fmla="*/ 91099 w 3447616"/>
                <a:gd name="connsiteY60" fmla="*/ 2631688 h 3824869"/>
                <a:gd name="connsiteX61" fmla="*/ 57645 w 3447616"/>
                <a:gd name="connsiteY61" fmla="*/ 2486722 h 3824869"/>
                <a:gd name="connsiteX62" fmla="*/ 35343 w 3447616"/>
                <a:gd name="connsiteY62" fmla="*/ 2364059 h 3824869"/>
                <a:gd name="connsiteX63" fmla="*/ 46494 w 3447616"/>
                <a:gd name="connsiteY63" fmla="*/ 2308303 h 3824869"/>
                <a:gd name="connsiteX64" fmla="*/ 68797 w 3447616"/>
                <a:gd name="connsiteY64" fmla="*/ 2241395 h 3824869"/>
                <a:gd name="connsiteX65" fmla="*/ 158006 w 3447616"/>
                <a:gd name="connsiteY65" fmla="*/ 2163337 h 3824869"/>
                <a:gd name="connsiteX66" fmla="*/ 191460 w 3447616"/>
                <a:gd name="connsiteY66" fmla="*/ 2096430 h 3824869"/>
                <a:gd name="connsiteX67" fmla="*/ 202611 w 3447616"/>
                <a:gd name="connsiteY67" fmla="*/ 2029522 h 3824869"/>
                <a:gd name="connsiteX68" fmla="*/ 336426 w 3447616"/>
                <a:gd name="connsiteY68" fmla="*/ 1951464 h 3824869"/>
                <a:gd name="connsiteX69" fmla="*/ 392182 w 3447616"/>
                <a:gd name="connsiteY69" fmla="*/ 1929161 h 3824869"/>
                <a:gd name="connsiteX70" fmla="*/ 492543 w 3447616"/>
                <a:gd name="connsiteY70" fmla="*/ 1906859 h 3824869"/>
                <a:gd name="connsiteX71" fmla="*/ 570601 w 3447616"/>
                <a:gd name="connsiteY71" fmla="*/ 1884556 h 3824869"/>
                <a:gd name="connsiteX72" fmla="*/ 592904 w 3447616"/>
                <a:gd name="connsiteY72" fmla="*/ 1862254 h 3824869"/>
                <a:gd name="connsiteX73" fmla="*/ 704416 w 3447616"/>
                <a:gd name="connsiteY73" fmla="*/ 1795347 h 3824869"/>
                <a:gd name="connsiteX74" fmla="*/ 760172 w 3447616"/>
                <a:gd name="connsiteY74" fmla="*/ 1795347 h 3824869"/>
                <a:gd name="connsiteX75" fmla="*/ 927440 w 3447616"/>
                <a:gd name="connsiteY75" fmla="*/ 1706137 h 3824869"/>
                <a:gd name="connsiteX76" fmla="*/ 1016650 w 3447616"/>
                <a:gd name="connsiteY76" fmla="*/ 1672683 h 3824869"/>
                <a:gd name="connsiteX77" fmla="*/ 1150465 w 3447616"/>
                <a:gd name="connsiteY77" fmla="*/ 1650381 h 3824869"/>
                <a:gd name="connsiteX78" fmla="*/ 1217372 w 3447616"/>
                <a:gd name="connsiteY78" fmla="*/ 1639230 h 3824869"/>
                <a:gd name="connsiteX79" fmla="*/ 1306582 w 3447616"/>
                <a:gd name="connsiteY79" fmla="*/ 1605776 h 3824869"/>
                <a:gd name="connsiteX80" fmla="*/ 1273128 w 3447616"/>
                <a:gd name="connsiteY80" fmla="*/ 1550020 h 3824869"/>
                <a:gd name="connsiteX81" fmla="*/ 1273128 w 3447616"/>
                <a:gd name="connsiteY81" fmla="*/ 1460810 h 3824869"/>
                <a:gd name="connsiteX82" fmla="*/ 1217372 w 3447616"/>
                <a:gd name="connsiteY82" fmla="*/ 1371600 h 3824869"/>
                <a:gd name="connsiteX83" fmla="*/ 1161616 w 3447616"/>
                <a:gd name="connsiteY83" fmla="*/ 1304693 h 3824869"/>
                <a:gd name="connsiteX84" fmla="*/ 1128162 w 3447616"/>
                <a:gd name="connsiteY84" fmla="*/ 1260088 h 3824869"/>
                <a:gd name="connsiteX85" fmla="*/ 1117011 w 3447616"/>
                <a:gd name="connsiteY85" fmla="*/ 1182030 h 3824869"/>
                <a:gd name="connsiteX86" fmla="*/ 1094709 w 3447616"/>
                <a:gd name="connsiteY86" fmla="*/ 1115122 h 3824869"/>
                <a:gd name="connsiteX87" fmla="*/ 1083558 w 3447616"/>
                <a:gd name="connsiteY87" fmla="*/ 992459 h 3824869"/>
                <a:gd name="connsiteX88" fmla="*/ 1072406 w 3447616"/>
                <a:gd name="connsiteY88" fmla="*/ 947854 h 3824869"/>
                <a:gd name="connsiteX89" fmla="*/ 1094709 w 3447616"/>
                <a:gd name="connsiteY89" fmla="*/ 914400 h 3824869"/>
                <a:gd name="connsiteX90" fmla="*/ 1117011 w 3447616"/>
                <a:gd name="connsiteY90" fmla="*/ 892098 h 3824869"/>
                <a:gd name="connsiteX91" fmla="*/ 1094709 w 3447616"/>
                <a:gd name="connsiteY91" fmla="*/ 758283 h 3824869"/>
                <a:gd name="connsiteX92" fmla="*/ 1005499 w 3447616"/>
                <a:gd name="connsiteY92" fmla="*/ 646771 h 3824869"/>
                <a:gd name="connsiteX93" fmla="*/ 994348 w 3447616"/>
                <a:gd name="connsiteY93" fmla="*/ 579864 h 3824869"/>
                <a:gd name="connsiteX94" fmla="*/ 1005499 w 3447616"/>
                <a:gd name="connsiteY94" fmla="*/ 546410 h 3824869"/>
                <a:gd name="connsiteX95" fmla="*/ 994348 w 3447616"/>
                <a:gd name="connsiteY95" fmla="*/ 501805 h 3824869"/>
                <a:gd name="connsiteX96" fmla="*/ 994348 w 3447616"/>
                <a:gd name="connsiteY96" fmla="*/ 468352 h 3824869"/>
                <a:gd name="connsiteX97" fmla="*/ 1027801 w 3447616"/>
                <a:gd name="connsiteY97" fmla="*/ 401444 h 3824869"/>
                <a:gd name="connsiteX98" fmla="*/ 1117011 w 3447616"/>
                <a:gd name="connsiteY98" fmla="*/ 367991 h 3824869"/>
                <a:gd name="connsiteX99" fmla="*/ 1195070 w 3447616"/>
                <a:gd name="connsiteY99" fmla="*/ 301083 h 3824869"/>
                <a:gd name="connsiteX100" fmla="*/ 1195070 w 3447616"/>
                <a:gd name="connsiteY100" fmla="*/ 289932 h 3824869"/>
                <a:gd name="connsiteX101" fmla="*/ 1217372 w 3447616"/>
                <a:gd name="connsiteY101" fmla="*/ 234176 h 3824869"/>
                <a:gd name="connsiteX102" fmla="*/ 1261977 w 3447616"/>
                <a:gd name="connsiteY102" fmla="*/ 189571 h 3824869"/>
                <a:gd name="connsiteX103" fmla="*/ 1295431 w 3447616"/>
                <a:gd name="connsiteY103" fmla="*/ 178420 h 382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47616" h="3824869">
                  <a:moveTo>
                    <a:pt x="1708026" y="0"/>
                  </a:moveTo>
                  <a:lnTo>
                    <a:pt x="2243284" y="211873"/>
                  </a:lnTo>
                  <a:lnTo>
                    <a:pt x="2354797" y="434898"/>
                  </a:lnTo>
                  <a:lnTo>
                    <a:pt x="2365948" y="512956"/>
                  </a:lnTo>
                  <a:lnTo>
                    <a:pt x="2365948" y="568712"/>
                  </a:lnTo>
                  <a:lnTo>
                    <a:pt x="2354797" y="680225"/>
                  </a:lnTo>
                  <a:lnTo>
                    <a:pt x="2354797" y="747132"/>
                  </a:lnTo>
                  <a:lnTo>
                    <a:pt x="2354797" y="780586"/>
                  </a:lnTo>
                  <a:lnTo>
                    <a:pt x="2354797" y="814039"/>
                  </a:lnTo>
                  <a:lnTo>
                    <a:pt x="2365948" y="858644"/>
                  </a:lnTo>
                  <a:lnTo>
                    <a:pt x="2399401" y="858644"/>
                  </a:lnTo>
                  <a:lnTo>
                    <a:pt x="2432855" y="858644"/>
                  </a:lnTo>
                  <a:lnTo>
                    <a:pt x="2432855" y="959005"/>
                  </a:lnTo>
                  <a:lnTo>
                    <a:pt x="2432855" y="1003610"/>
                  </a:lnTo>
                  <a:lnTo>
                    <a:pt x="2421704" y="1048215"/>
                  </a:lnTo>
                  <a:lnTo>
                    <a:pt x="2421704" y="1126273"/>
                  </a:lnTo>
                  <a:lnTo>
                    <a:pt x="2399401" y="1159727"/>
                  </a:lnTo>
                  <a:lnTo>
                    <a:pt x="2388250" y="1237786"/>
                  </a:lnTo>
                  <a:lnTo>
                    <a:pt x="2354797" y="1293542"/>
                  </a:lnTo>
                  <a:lnTo>
                    <a:pt x="2287889" y="1293542"/>
                  </a:lnTo>
                  <a:lnTo>
                    <a:pt x="2287889" y="1338147"/>
                  </a:lnTo>
                  <a:lnTo>
                    <a:pt x="2265587" y="1382752"/>
                  </a:lnTo>
                  <a:lnTo>
                    <a:pt x="2254436" y="1449659"/>
                  </a:lnTo>
                  <a:lnTo>
                    <a:pt x="2243284" y="1527717"/>
                  </a:lnTo>
                  <a:lnTo>
                    <a:pt x="2187528" y="1572322"/>
                  </a:lnTo>
                  <a:lnTo>
                    <a:pt x="2165226" y="1661532"/>
                  </a:lnTo>
                  <a:lnTo>
                    <a:pt x="2198679" y="1706137"/>
                  </a:lnTo>
                  <a:lnTo>
                    <a:pt x="2254436" y="1717288"/>
                  </a:lnTo>
                  <a:lnTo>
                    <a:pt x="2299040" y="1750742"/>
                  </a:lnTo>
                  <a:lnTo>
                    <a:pt x="2332494" y="1761893"/>
                  </a:lnTo>
                  <a:lnTo>
                    <a:pt x="2444006" y="1761893"/>
                  </a:lnTo>
                  <a:lnTo>
                    <a:pt x="2510914" y="1795347"/>
                  </a:lnTo>
                  <a:lnTo>
                    <a:pt x="2600123" y="1817649"/>
                  </a:lnTo>
                  <a:lnTo>
                    <a:pt x="2678182" y="1873405"/>
                  </a:lnTo>
                  <a:lnTo>
                    <a:pt x="2733938" y="1873405"/>
                  </a:lnTo>
                  <a:lnTo>
                    <a:pt x="2845450" y="1895708"/>
                  </a:lnTo>
                  <a:lnTo>
                    <a:pt x="2934660" y="1951464"/>
                  </a:lnTo>
                  <a:lnTo>
                    <a:pt x="3113079" y="2029522"/>
                  </a:lnTo>
                  <a:lnTo>
                    <a:pt x="3124231" y="2074127"/>
                  </a:lnTo>
                  <a:lnTo>
                    <a:pt x="3124231" y="2129883"/>
                  </a:lnTo>
                  <a:lnTo>
                    <a:pt x="3157684" y="2152186"/>
                  </a:lnTo>
                  <a:lnTo>
                    <a:pt x="3179987" y="2185639"/>
                  </a:lnTo>
                  <a:lnTo>
                    <a:pt x="3224592" y="2252547"/>
                  </a:lnTo>
                  <a:lnTo>
                    <a:pt x="3235743" y="2297152"/>
                  </a:lnTo>
                  <a:lnTo>
                    <a:pt x="3269197" y="2352908"/>
                  </a:lnTo>
                  <a:lnTo>
                    <a:pt x="3269197" y="2408664"/>
                  </a:lnTo>
                  <a:lnTo>
                    <a:pt x="3246894" y="2542478"/>
                  </a:lnTo>
                  <a:lnTo>
                    <a:pt x="3246894" y="2620537"/>
                  </a:lnTo>
                  <a:lnTo>
                    <a:pt x="3291499" y="2687444"/>
                  </a:lnTo>
                  <a:lnTo>
                    <a:pt x="3313801" y="2787805"/>
                  </a:lnTo>
                  <a:lnTo>
                    <a:pt x="3347255" y="2865864"/>
                  </a:lnTo>
                  <a:lnTo>
                    <a:pt x="3369558" y="2932771"/>
                  </a:lnTo>
                  <a:lnTo>
                    <a:pt x="3369558" y="3021981"/>
                  </a:lnTo>
                  <a:lnTo>
                    <a:pt x="3414162" y="3222703"/>
                  </a:lnTo>
                  <a:lnTo>
                    <a:pt x="3447616" y="3289610"/>
                  </a:lnTo>
                  <a:lnTo>
                    <a:pt x="3447616" y="3813717"/>
                  </a:lnTo>
                  <a:lnTo>
                    <a:pt x="24192" y="3824869"/>
                  </a:lnTo>
                  <a:lnTo>
                    <a:pt x="0" y="3310790"/>
                  </a:lnTo>
                  <a:lnTo>
                    <a:pt x="0" y="2842993"/>
                  </a:lnTo>
                  <a:lnTo>
                    <a:pt x="13040" y="2821259"/>
                  </a:lnTo>
                  <a:lnTo>
                    <a:pt x="91099" y="2631688"/>
                  </a:lnTo>
                  <a:lnTo>
                    <a:pt x="57645" y="2486722"/>
                  </a:lnTo>
                  <a:lnTo>
                    <a:pt x="35343" y="2364059"/>
                  </a:lnTo>
                  <a:lnTo>
                    <a:pt x="46494" y="2308303"/>
                  </a:lnTo>
                  <a:lnTo>
                    <a:pt x="68797" y="2241395"/>
                  </a:lnTo>
                  <a:lnTo>
                    <a:pt x="158006" y="2163337"/>
                  </a:lnTo>
                  <a:lnTo>
                    <a:pt x="191460" y="2096430"/>
                  </a:lnTo>
                  <a:lnTo>
                    <a:pt x="202611" y="2029522"/>
                  </a:lnTo>
                  <a:lnTo>
                    <a:pt x="336426" y="1951464"/>
                  </a:lnTo>
                  <a:lnTo>
                    <a:pt x="392182" y="1929161"/>
                  </a:lnTo>
                  <a:lnTo>
                    <a:pt x="492543" y="1906859"/>
                  </a:lnTo>
                  <a:lnTo>
                    <a:pt x="570601" y="1884556"/>
                  </a:lnTo>
                  <a:lnTo>
                    <a:pt x="592904" y="1862254"/>
                  </a:lnTo>
                  <a:lnTo>
                    <a:pt x="704416" y="1795347"/>
                  </a:lnTo>
                  <a:lnTo>
                    <a:pt x="760172" y="1795347"/>
                  </a:lnTo>
                  <a:lnTo>
                    <a:pt x="927440" y="1706137"/>
                  </a:lnTo>
                  <a:lnTo>
                    <a:pt x="1016650" y="1672683"/>
                  </a:lnTo>
                  <a:lnTo>
                    <a:pt x="1150465" y="1650381"/>
                  </a:lnTo>
                  <a:lnTo>
                    <a:pt x="1217372" y="1639230"/>
                  </a:lnTo>
                  <a:lnTo>
                    <a:pt x="1306582" y="1605776"/>
                  </a:lnTo>
                  <a:lnTo>
                    <a:pt x="1273128" y="1550020"/>
                  </a:lnTo>
                  <a:lnTo>
                    <a:pt x="1273128" y="1460810"/>
                  </a:lnTo>
                  <a:lnTo>
                    <a:pt x="1217372" y="1371600"/>
                  </a:lnTo>
                  <a:lnTo>
                    <a:pt x="1161616" y="1304693"/>
                  </a:lnTo>
                  <a:lnTo>
                    <a:pt x="1128162" y="1260088"/>
                  </a:lnTo>
                  <a:lnTo>
                    <a:pt x="1117011" y="1182030"/>
                  </a:lnTo>
                  <a:lnTo>
                    <a:pt x="1094709" y="1115122"/>
                  </a:lnTo>
                  <a:lnTo>
                    <a:pt x="1083558" y="992459"/>
                  </a:lnTo>
                  <a:lnTo>
                    <a:pt x="1072406" y="947854"/>
                  </a:lnTo>
                  <a:lnTo>
                    <a:pt x="1094709" y="914400"/>
                  </a:lnTo>
                  <a:lnTo>
                    <a:pt x="1117011" y="892098"/>
                  </a:lnTo>
                  <a:lnTo>
                    <a:pt x="1094709" y="758283"/>
                  </a:lnTo>
                  <a:lnTo>
                    <a:pt x="1005499" y="646771"/>
                  </a:lnTo>
                  <a:lnTo>
                    <a:pt x="994348" y="579864"/>
                  </a:lnTo>
                  <a:lnTo>
                    <a:pt x="1005499" y="546410"/>
                  </a:lnTo>
                  <a:lnTo>
                    <a:pt x="994348" y="501805"/>
                  </a:lnTo>
                  <a:lnTo>
                    <a:pt x="994348" y="468352"/>
                  </a:lnTo>
                  <a:lnTo>
                    <a:pt x="1027801" y="401444"/>
                  </a:lnTo>
                  <a:lnTo>
                    <a:pt x="1117011" y="367991"/>
                  </a:lnTo>
                  <a:lnTo>
                    <a:pt x="1195070" y="301083"/>
                  </a:lnTo>
                  <a:lnTo>
                    <a:pt x="1195070" y="289932"/>
                  </a:lnTo>
                  <a:lnTo>
                    <a:pt x="1217372" y="234176"/>
                  </a:lnTo>
                  <a:lnTo>
                    <a:pt x="1261977" y="189571"/>
                  </a:lnTo>
                  <a:lnTo>
                    <a:pt x="1295431" y="178420"/>
                  </a:lnTo>
                  <a:close/>
                </a:path>
              </a:pathLst>
            </a:custGeom>
            <a:effectLst>
              <a:glow rad="63500">
                <a:schemeClr val="accent5">
                  <a:satMod val="175000"/>
                  <a:alpha val="40000"/>
                </a:schemeClr>
              </a:glow>
            </a:effectLst>
          </p:spPr>
        </p:pic>
      </p:grpSp>
      <p:pic>
        <p:nvPicPr>
          <p:cNvPr id="67" name="図 66">
            <a:extLst>
              <a:ext uri="{FF2B5EF4-FFF2-40B4-BE49-F238E27FC236}">
                <a16:creationId xmlns:a16="http://schemas.microsoft.com/office/drawing/2014/main" id="{B86895BD-82D2-7891-E495-E3CC03A0D0AC}"/>
              </a:ext>
            </a:extLst>
          </p:cNvPr>
          <p:cNvPicPr>
            <a:picLocks noChangeAspect="1"/>
          </p:cNvPicPr>
          <p:nvPr/>
        </p:nvPicPr>
        <p:blipFill>
          <a:blip r:embed="rId8"/>
          <a:srcRect t="9057" r="428"/>
          <a:stretch>
            <a:fillRect/>
          </a:stretch>
        </p:blipFill>
        <p:spPr>
          <a:xfrm>
            <a:off x="8244181" y="4679399"/>
            <a:ext cx="824383" cy="912756"/>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63500">
              <a:schemeClr val="accent5">
                <a:satMod val="175000"/>
                <a:alpha val="40000"/>
              </a:schemeClr>
            </a:glow>
          </a:effectLst>
        </p:spPr>
      </p:pic>
      <p:sp>
        <p:nvSpPr>
          <p:cNvPr id="68" name="フリーフォーム 3">
            <a:extLst>
              <a:ext uri="{FF2B5EF4-FFF2-40B4-BE49-F238E27FC236}">
                <a16:creationId xmlns:a16="http://schemas.microsoft.com/office/drawing/2014/main" id="{868E671F-0465-8CEB-5D2B-DA14EC12A332}"/>
              </a:ext>
            </a:extLst>
          </p:cNvPr>
          <p:cNvSpPr/>
          <p:nvPr/>
        </p:nvSpPr>
        <p:spPr>
          <a:xfrm>
            <a:off x="6625766" y="1295649"/>
            <a:ext cx="146364" cy="1448299"/>
          </a:xfrm>
          <a:custGeom>
            <a:avLst/>
            <a:gdLst>
              <a:gd name="connsiteX0" fmla="*/ 1789 w 93755"/>
              <a:gd name="connsiteY0" fmla="*/ 89588 h 923846"/>
              <a:gd name="connsiteX1" fmla="*/ 87186 w 93755"/>
              <a:gd name="connsiteY1" fmla="*/ 4191 h 923846"/>
              <a:gd name="connsiteX2" fmla="*/ 93755 w 93755"/>
              <a:gd name="connsiteY2" fmla="*/ 871295 h 923846"/>
              <a:gd name="connsiteX3" fmla="*/ 28065 w 93755"/>
              <a:gd name="connsiteY3" fmla="*/ 923846 h 923846"/>
              <a:gd name="connsiteX4" fmla="*/ 1789 w 93755"/>
              <a:gd name="connsiteY4" fmla="*/ 89588 h 9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5" h="923846">
                <a:moveTo>
                  <a:pt x="1789" y="89588"/>
                </a:moveTo>
                <a:cubicBezTo>
                  <a:pt x="11642" y="-63688"/>
                  <a:pt x="58720" y="32657"/>
                  <a:pt x="87186" y="4191"/>
                </a:cubicBezTo>
                <a:cubicBezTo>
                  <a:pt x="89376" y="293226"/>
                  <a:pt x="91565" y="582260"/>
                  <a:pt x="93755" y="871295"/>
                </a:cubicBezTo>
                <a:lnTo>
                  <a:pt x="28065" y="923846"/>
                </a:lnTo>
                <a:cubicBezTo>
                  <a:pt x="25875" y="650139"/>
                  <a:pt x="-8064" y="242864"/>
                  <a:pt x="1789" y="89588"/>
                </a:cubicBezTo>
                <a:close/>
              </a:path>
            </a:pathLst>
          </a:cu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9" name="フリーフォーム 3">
            <a:extLst>
              <a:ext uri="{FF2B5EF4-FFF2-40B4-BE49-F238E27FC236}">
                <a16:creationId xmlns:a16="http://schemas.microsoft.com/office/drawing/2014/main" id="{14ED1EF3-5949-6D3E-9135-5D3C79D3760A}"/>
              </a:ext>
            </a:extLst>
          </p:cNvPr>
          <p:cNvSpPr/>
          <p:nvPr/>
        </p:nvSpPr>
        <p:spPr>
          <a:xfrm>
            <a:off x="6625578" y="1290323"/>
            <a:ext cx="146552" cy="1450150"/>
          </a:xfrm>
          <a:custGeom>
            <a:avLst/>
            <a:gdLst>
              <a:gd name="connsiteX0" fmla="*/ 1789 w 93755"/>
              <a:gd name="connsiteY0" fmla="*/ 89588 h 923846"/>
              <a:gd name="connsiteX1" fmla="*/ 87186 w 93755"/>
              <a:gd name="connsiteY1" fmla="*/ 4191 h 923846"/>
              <a:gd name="connsiteX2" fmla="*/ 93755 w 93755"/>
              <a:gd name="connsiteY2" fmla="*/ 871295 h 923846"/>
              <a:gd name="connsiteX3" fmla="*/ 28065 w 93755"/>
              <a:gd name="connsiteY3" fmla="*/ 923846 h 923846"/>
              <a:gd name="connsiteX4" fmla="*/ 1789 w 93755"/>
              <a:gd name="connsiteY4" fmla="*/ 89588 h 9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5" h="923846">
                <a:moveTo>
                  <a:pt x="1789" y="89588"/>
                </a:moveTo>
                <a:cubicBezTo>
                  <a:pt x="11642" y="-63688"/>
                  <a:pt x="58720" y="32657"/>
                  <a:pt x="87186" y="4191"/>
                </a:cubicBezTo>
                <a:cubicBezTo>
                  <a:pt x="89376" y="293226"/>
                  <a:pt x="91565" y="582260"/>
                  <a:pt x="93755" y="871295"/>
                </a:cubicBezTo>
                <a:lnTo>
                  <a:pt x="28065" y="923846"/>
                </a:lnTo>
                <a:cubicBezTo>
                  <a:pt x="25875" y="650139"/>
                  <a:pt x="-8064" y="242864"/>
                  <a:pt x="1789" y="89588"/>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70" name="グループ化 69">
            <a:extLst>
              <a:ext uri="{FF2B5EF4-FFF2-40B4-BE49-F238E27FC236}">
                <a16:creationId xmlns:a16="http://schemas.microsoft.com/office/drawing/2014/main" id="{9D486AFF-1FE9-E708-0BFE-4F49DAC92B06}"/>
              </a:ext>
            </a:extLst>
          </p:cNvPr>
          <p:cNvGrpSpPr/>
          <p:nvPr/>
        </p:nvGrpSpPr>
        <p:grpSpPr>
          <a:xfrm>
            <a:off x="6464097" y="2585735"/>
            <a:ext cx="447429" cy="1359310"/>
            <a:chOff x="6464097" y="3064753"/>
            <a:chExt cx="447429" cy="1359310"/>
          </a:xfrm>
        </p:grpSpPr>
        <p:sp>
          <p:nvSpPr>
            <p:cNvPr id="71" name="正方形/長方形 70">
              <a:extLst>
                <a:ext uri="{FF2B5EF4-FFF2-40B4-BE49-F238E27FC236}">
                  <a16:creationId xmlns:a16="http://schemas.microsoft.com/office/drawing/2014/main" id="{DB01E11E-EDFB-D761-1299-C0B57A9D6112}"/>
                </a:ext>
              </a:extLst>
            </p:cNvPr>
            <p:cNvSpPr/>
            <p:nvPr/>
          </p:nvSpPr>
          <p:spPr>
            <a:xfrm>
              <a:off x="6464097" y="4050239"/>
              <a:ext cx="39101" cy="3738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43FD536E-AF2A-C865-3084-9B8FA80AB40A}"/>
                </a:ext>
              </a:extLst>
            </p:cNvPr>
            <p:cNvSpPr/>
            <p:nvPr/>
          </p:nvSpPr>
          <p:spPr>
            <a:xfrm rot="2629781">
              <a:off x="6865807" y="3064753"/>
              <a:ext cx="45719" cy="1163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A113542E-42B1-37C2-E7C9-237DE8CE5820}"/>
              </a:ext>
            </a:extLst>
          </p:cNvPr>
          <p:cNvGrpSpPr/>
          <p:nvPr/>
        </p:nvGrpSpPr>
        <p:grpSpPr>
          <a:xfrm>
            <a:off x="107746" y="728241"/>
            <a:ext cx="3722360" cy="1631247"/>
            <a:chOff x="107746" y="905732"/>
            <a:chExt cx="3722360" cy="1631247"/>
          </a:xfrm>
        </p:grpSpPr>
        <p:sp>
          <p:nvSpPr>
            <p:cNvPr id="74" name="角丸四角形吹き出し 278">
              <a:extLst>
                <a:ext uri="{FF2B5EF4-FFF2-40B4-BE49-F238E27FC236}">
                  <a16:creationId xmlns:a16="http://schemas.microsoft.com/office/drawing/2014/main" id="{73D983EF-6F94-D9C5-A37A-365A3ECC03F1}"/>
                </a:ext>
              </a:extLst>
            </p:cNvPr>
            <p:cNvSpPr/>
            <p:nvPr/>
          </p:nvSpPr>
          <p:spPr>
            <a:xfrm>
              <a:off x="107746" y="905732"/>
              <a:ext cx="3722360" cy="1631247"/>
            </a:xfrm>
            <a:prstGeom prst="wedgeRoundRectCallout">
              <a:avLst>
                <a:gd name="adj1" fmla="val 74008"/>
                <a:gd name="adj2" fmla="val -1366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75" name="グループ化 74">
              <a:extLst>
                <a:ext uri="{FF2B5EF4-FFF2-40B4-BE49-F238E27FC236}">
                  <a16:creationId xmlns:a16="http://schemas.microsoft.com/office/drawing/2014/main" id="{6646B5B0-81A6-EAA5-A09F-42E0586A6117}"/>
                </a:ext>
              </a:extLst>
            </p:cNvPr>
            <p:cNvGrpSpPr/>
            <p:nvPr/>
          </p:nvGrpSpPr>
          <p:grpSpPr>
            <a:xfrm>
              <a:off x="163803" y="1174584"/>
              <a:ext cx="3613580" cy="1284948"/>
              <a:chOff x="148515" y="978567"/>
              <a:chExt cx="3613580" cy="1284948"/>
            </a:xfrm>
          </p:grpSpPr>
          <p:sp>
            <p:nvSpPr>
              <p:cNvPr id="76" name="テキスト ボックス 277">
                <a:extLst>
                  <a:ext uri="{FF2B5EF4-FFF2-40B4-BE49-F238E27FC236}">
                    <a16:creationId xmlns:a16="http://schemas.microsoft.com/office/drawing/2014/main" id="{08F02812-A91D-3B26-0072-25E2B62796DD}"/>
                  </a:ext>
                </a:extLst>
              </p:cNvPr>
              <p:cNvSpPr txBox="1"/>
              <p:nvPr/>
            </p:nvSpPr>
            <p:spPr>
              <a:xfrm>
                <a:off x="148515" y="978567"/>
                <a:ext cx="3113182" cy="11325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対応部品は蒲郡で</a:t>
                </a:r>
                <a:r>
                  <a:rPr lang="ja-JP" altLang="en-US" sz="2400" b="1" dirty="0">
                    <a:latin typeface="+mn-ea"/>
                  </a:rPr>
                  <a:t>の</a:t>
                </a:r>
                <a:endParaRPr kumimoji="1" lang="en-US" altLang="ja-JP" sz="2400" b="1" dirty="0">
                  <a:latin typeface="+mn-ea"/>
                </a:endParaRPr>
              </a:p>
              <a:p>
                <a:r>
                  <a:rPr kumimoji="1" lang="ja-JP" altLang="en-US" sz="2800" b="1" dirty="0">
                    <a:solidFill>
                      <a:srgbClr val="FF0000"/>
                    </a:solidFill>
                    <a:latin typeface="+mn-ea"/>
                  </a:rPr>
                  <a:t>全部品対応</a:t>
                </a:r>
                <a:r>
                  <a:rPr kumimoji="1" lang="ja-JP" altLang="en-US" sz="2400" b="1" dirty="0">
                    <a:solidFill>
                      <a:schemeClr val="tx1"/>
                    </a:solidFill>
                    <a:latin typeface="+mn-ea"/>
                  </a:rPr>
                  <a:t>が</a:t>
                </a:r>
                <a:endParaRPr kumimoji="1" lang="en-US" altLang="ja-JP" sz="2400" b="1" dirty="0">
                  <a:solidFill>
                    <a:schemeClr val="tx1"/>
                  </a:solidFill>
                  <a:latin typeface="+mn-ea"/>
                </a:endParaRPr>
              </a:p>
              <a:p>
                <a:r>
                  <a:rPr kumimoji="1" lang="ja-JP" altLang="en-US" sz="2400" b="1" dirty="0">
                    <a:solidFill>
                      <a:schemeClr val="tx1"/>
                    </a:solidFill>
                    <a:latin typeface="+mn-ea"/>
                  </a:rPr>
                  <a:t>いいね</a:t>
                </a:r>
                <a:endParaRPr kumimoji="1" lang="ja-JP" altLang="en-US" sz="1400" b="1" dirty="0">
                  <a:latin typeface="+mn-ea"/>
                </a:endParaRPr>
              </a:p>
            </p:txBody>
          </p:sp>
          <p:pic>
            <p:nvPicPr>
              <p:cNvPr id="77" name="図 76">
                <a:extLst>
                  <a:ext uri="{FF2B5EF4-FFF2-40B4-BE49-F238E27FC236}">
                    <a16:creationId xmlns:a16="http://schemas.microsoft.com/office/drawing/2014/main" id="{BBED06F5-57DC-C170-C844-35892BFBA927}"/>
                  </a:ext>
                </a:extLst>
              </p:cNvPr>
              <p:cNvPicPr>
                <a:picLocks noChangeAspect="1"/>
              </p:cNvPicPr>
              <p:nvPr/>
            </p:nvPicPr>
            <p:blipFill>
              <a:blip r:embed="rId9"/>
              <a:srcRect t="7802" b="485"/>
              <a:stretch>
                <a:fillRect/>
              </a:stretch>
            </p:blipFill>
            <p:spPr>
              <a:xfrm>
                <a:off x="2882881" y="1210590"/>
                <a:ext cx="879214" cy="1052925"/>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grpSp>
      </p:grpSp>
    </p:spTree>
    <p:custDataLst>
      <p:tags r:id="rId1"/>
    </p:custDataLst>
    <p:extLst>
      <p:ext uri="{BB962C8B-B14F-4D97-AF65-F5344CB8AC3E}">
        <p14:creationId xmlns:p14="http://schemas.microsoft.com/office/powerpoint/2010/main" val="3134922140"/>
      </p:ext>
    </p:extLst>
  </p:cSld>
  <p:clrMapOvr>
    <a:masterClrMapping/>
  </p:clrMapOvr>
  <mc:AlternateContent xmlns:mc="http://schemas.openxmlformats.org/markup-compatibility/2006" xmlns:p14="http://schemas.microsoft.com/office/powerpoint/2010/main">
    <mc:Choice Requires="p14">
      <p:transition spd="slow" p14:dur="2000" advTm="6133"/>
    </mc:Choice>
    <mc:Fallback xmlns="">
      <p:transition spd="slow" advTm="6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4"/>
                                        </p:tgtEl>
                                      </p:cBhvr>
                                    </p:animEffect>
                                    <p:animScale>
                                      <p:cBhvr>
                                        <p:cTn id="7" dur="250" autoRev="1" fill="hold"/>
                                        <p:tgtEl>
                                          <p:spTgt spid="6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8"/>
                                        </p:tgtEl>
                                      </p:cBhvr>
                                    </p:animEffect>
                                    <p:animScale>
                                      <p:cBhvr>
                                        <p:cTn id="17" dur="250" autoRev="1" fill="hold"/>
                                        <p:tgtEl>
                                          <p:spTgt spid="58"/>
                                        </p:tgtEl>
                                      </p:cBhvr>
                                      <p:by x="105000" y="105000"/>
                                    </p:animScale>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down)">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t>２．工場紹介</a:t>
            </a:r>
          </a:p>
        </p:txBody>
      </p:sp>
      <p:grpSp>
        <p:nvGrpSpPr>
          <p:cNvPr id="7" name="グループ化 6">
            <a:extLst>
              <a:ext uri="{FF2B5EF4-FFF2-40B4-BE49-F238E27FC236}">
                <a16:creationId xmlns:a16="http://schemas.microsoft.com/office/drawing/2014/main" id="{753634A0-BEE6-5441-F8B3-4138E903BDD3}"/>
              </a:ext>
            </a:extLst>
          </p:cNvPr>
          <p:cNvGrpSpPr/>
          <p:nvPr/>
        </p:nvGrpSpPr>
        <p:grpSpPr>
          <a:xfrm>
            <a:off x="91707" y="860333"/>
            <a:ext cx="3834489" cy="2662822"/>
            <a:chOff x="183102" y="986294"/>
            <a:chExt cx="3834489" cy="2662822"/>
          </a:xfrm>
        </p:grpSpPr>
        <p:sp>
          <p:nvSpPr>
            <p:cNvPr id="5" name="角丸四角形 1">
              <a:extLst>
                <a:ext uri="{FF2B5EF4-FFF2-40B4-BE49-F238E27FC236}">
                  <a16:creationId xmlns:a16="http://schemas.microsoft.com/office/drawing/2014/main" id="{7FD33AC7-2A74-81CE-9940-BFB2A16FB040}"/>
                </a:ext>
              </a:extLst>
            </p:cNvPr>
            <p:cNvSpPr/>
            <p:nvPr/>
          </p:nvSpPr>
          <p:spPr>
            <a:xfrm>
              <a:off x="183102" y="986294"/>
              <a:ext cx="3834489" cy="2662822"/>
            </a:xfrm>
            <a:prstGeom prst="roundRect">
              <a:avLst>
                <a:gd name="adj" fmla="val 91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b="1" dirty="0">
                <a:solidFill>
                  <a:schemeClr val="tx1">
                    <a:lumMod val="75000"/>
                    <a:lumOff val="25000"/>
                  </a:schemeClr>
                </a:solidFill>
                <a:latin typeface="+mn-ea"/>
              </a:endParaRPr>
            </a:p>
          </p:txBody>
        </p:sp>
        <p:sp>
          <p:nvSpPr>
            <p:cNvPr id="9" name="Freeform 3171">
              <a:extLst>
                <a:ext uri="{FF2B5EF4-FFF2-40B4-BE49-F238E27FC236}">
                  <a16:creationId xmlns:a16="http://schemas.microsoft.com/office/drawing/2014/main" id="{7E054DCB-7CA7-7240-690C-1BEBD48D54D0}"/>
                </a:ext>
              </a:extLst>
            </p:cNvPr>
            <p:cNvSpPr>
              <a:spLocks/>
            </p:cNvSpPr>
            <p:nvPr/>
          </p:nvSpPr>
          <p:spPr bwMode="auto">
            <a:xfrm>
              <a:off x="449643" y="1032799"/>
              <a:ext cx="2921389" cy="2293183"/>
            </a:xfrm>
            <a:custGeom>
              <a:avLst/>
              <a:gdLst>
                <a:gd name="T0" fmla="*/ 1003 w 3249"/>
                <a:gd name="T1" fmla="*/ 81 h 2750"/>
                <a:gd name="T2" fmla="*/ 1104 w 3249"/>
                <a:gd name="T3" fmla="*/ 197 h 2750"/>
                <a:gd name="T4" fmla="*/ 1200 w 3249"/>
                <a:gd name="T5" fmla="*/ 331 h 2750"/>
                <a:gd name="T6" fmla="*/ 1368 w 3249"/>
                <a:gd name="T7" fmla="*/ 360 h 2750"/>
                <a:gd name="T8" fmla="*/ 1550 w 3249"/>
                <a:gd name="T9" fmla="*/ 456 h 2750"/>
                <a:gd name="T10" fmla="*/ 1771 w 3249"/>
                <a:gd name="T11" fmla="*/ 307 h 2750"/>
                <a:gd name="T12" fmla="*/ 1891 w 3249"/>
                <a:gd name="T13" fmla="*/ 441 h 2750"/>
                <a:gd name="T14" fmla="*/ 1982 w 3249"/>
                <a:gd name="T15" fmla="*/ 513 h 2750"/>
                <a:gd name="T16" fmla="*/ 2222 w 3249"/>
                <a:gd name="T17" fmla="*/ 485 h 2750"/>
                <a:gd name="T18" fmla="*/ 2395 w 3249"/>
                <a:gd name="T19" fmla="*/ 302 h 2750"/>
                <a:gd name="T20" fmla="*/ 2448 w 3249"/>
                <a:gd name="T21" fmla="*/ 369 h 2750"/>
                <a:gd name="T22" fmla="*/ 2606 w 3249"/>
                <a:gd name="T23" fmla="*/ 485 h 2750"/>
                <a:gd name="T24" fmla="*/ 2755 w 3249"/>
                <a:gd name="T25" fmla="*/ 456 h 2750"/>
                <a:gd name="T26" fmla="*/ 2947 w 3249"/>
                <a:gd name="T27" fmla="*/ 403 h 2750"/>
                <a:gd name="T28" fmla="*/ 3201 w 3249"/>
                <a:gd name="T29" fmla="*/ 456 h 2750"/>
                <a:gd name="T30" fmla="*/ 3221 w 3249"/>
                <a:gd name="T31" fmla="*/ 566 h 2750"/>
                <a:gd name="T32" fmla="*/ 3206 w 3249"/>
                <a:gd name="T33" fmla="*/ 739 h 2750"/>
                <a:gd name="T34" fmla="*/ 3086 w 3249"/>
                <a:gd name="T35" fmla="*/ 960 h 2750"/>
                <a:gd name="T36" fmla="*/ 2942 w 3249"/>
                <a:gd name="T37" fmla="*/ 1277 h 2750"/>
                <a:gd name="T38" fmla="*/ 2793 w 3249"/>
                <a:gd name="T39" fmla="*/ 1526 h 2750"/>
                <a:gd name="T40" fmla="*/ 2457 w 3249"/>
                <a:gd name="T41" fmla="*/ 1776 h 2750"/>
                <a:gd name="T42" fmla="*/ 2409 w 3249"/>
                <a:gd name="T43" fmla="*/ 1925 h 2750"/>
                <a:gd name="T44" fmla="*/ 2414 w 3249"/>
                <a:gd name="T45" fmla="*/ 2107 h 2750"/>
                <a:gd name="T46" fmla="*/ 2457 w 3249"/>
                <a:gd name="T47" fmla="*/ 2289 h 2750"/>
                <a:gd name="T48" fmla="*/ 2136 w 3249"/>
                <a:gd name="T49" fmla="*/ 2390 h 2750"/>
                <a:gd name="T50" fmla="*/ 1800 w 3249"/>
                <a:gd name="T51" fmla="*/ 2534 h 2750"/>
                <a:gd name="T52" fmla="*/ 1570 w 3249"/>
                <a:gd name="T53" fmla="*/ 2659 h 2750"/>
                <a:gd name="T54" fmla="*/ 1272 w 3249"/>
                <a:gd name="T55" fmla="*/ 2750 h 2750"/>
                <a:gd name="T56" fmla="*/ 1258 w 3249"/>
                <a:gd name="T57" fmla="*/ 2635 h 2750"/>
                <a:gd name="T58" fmla="*/ 1358 w 3249"/>
                <a:gd name="T59" fmla="*/ 2577 h 2750"/>
                <a:gd name="T60" fmla="*/ 1502 w 3249"/>
                <a:gd name="T61" fmla="*/ 2553 h 2750"/>
                <a:gd name="T62" fmla="*/ 1665 w 3249"/>
                <a:gd name="T63" fmla="*/ 2448 h 2750"/>
                <a:gd name="T64" fmla="*/ 1800 w 3249"/>
                <a:gd name="T65" fmla="*/ 2347 h 2750"/>
                <a:gd name="T66" fmla="*/ 1953 w 3249"/>
                <a:gd name="T67" fmla="*/ 2227 h 2750"/>
                <a:gd name="T68" fmla="*/ 1973 w 3249"/>
                <a:gd name="T69" fmla="*/ 2342 h 2750"/>
                <a:gd name="T70" fmla="*/ 2049 w 3249"/>
                <a:gd name="T71" fmla="*/ 2160 h 2750"/>
                <a:gd name="T72" fmla="*/ 1958 w 3249"/>
                <a:gd name="T73" fmla="*/ 1944 h 2750"/>
                <a:gd name="T74" fmla="*/ 1651 w 3249"/>
                <a:gd name="T75" fmla="*/ 1934 h 2750"/>
                <a:gd name="T76" fmla="*/ 1478 w 3249"/>
                <a:gd name="T77" fmla="*/ 2049 h 2750"/>
                <a:gd name="T78" fmla="*/ 1267 w 3249"/>
                <a:gd name="T79" fmla="*/ 2054 h 2750"/>
                <a:gd name="T80" fmla="*/ 1094 w 3249"/>
                <a:gd name="T81" fmla="*/ 1997 h 2750"/>
                <a:gd name="T82" fmla="*/ 1008 w 3249"/>
                <a:gd name="T83" fmla="*/ 1824 h 2750"/>
                <a:gd name="T84" fmla="*/ 1018 w 3249"/>
                <a:gd name="T85" fmla="*/ 1584 h 2750"/>
                <a:gd name="T86" fmla="*/ 854 w 3249"/>
                <a:gd name="T87" fmla="*/ 1800 h 2750"/>
                <a:gd name="T88" fmla="*/ 845 w 3249"/>
                <a:gd name="T89" fmla="*/ 2078 h 2750"/>
                <a:gd name="T90" fmla="*/ 1018 w 3249"/>
                <a:gd name="T91" fmla="*/ 2333 h 2750"/>
                <a:gd name="T92" fmla="*/ 922 w 3249"/>
                <a:gd name="T93" fmla="*/ 2361 h 2750"/>
                <a:gd name="T94" fmla="*/ 691 w 3249"/>
                <a:gd name="T95" fmla="*/ 2131 h 2750"/>
                <a:gd name="T96" fmla="*/ 682 w 3249"/>
                <a:gd name="T97" fmla="*/ 1862 h 2750"/>
                <a:gd name="T98" fmla="*/ 566 w 3249"/>
                <a:gd name="T99" fmla="*/ 1579 h 2750"/>
                <a:gd name="T100" fmla="*/ 682 w 3249"/>
                <a:gd name="T101" fmla="*/ 1368 h 2750"/>
                <a:gd name="T102" fmla="*/ 758 w 3249"/>
                <a:gd name="T103" fmla="*/ 1166 h 2750"/>
                <a:gd name="T104" fmla="*/ 667 w 3249"/>
                <a:gd name="T105" fmla="*/ 1085 h 2750"/>
                <a:gd name="T106" fmla="*/ 504 w 3249"/>
                <a:gd name="T107" fmla="*/ 1113 h 2750"/>
                <a:gd name="T108" fmla="*/ 360 w 3249"/>
                <a:gd name="T109" fmla="*/ 1224 h 2750"/>
                <a:gd name="T110" fmla="*/ 130 w 3249"/>
                <a:gd name="T111" fmla="*/ 1176 h 2750"/>
                <a:gd name="T112" fmla="*/ 58 w 3249"/>
                <a:gd name="T113" fmla="*/ 801 h 2750"/>
                <a:gd name="T114" fmla="*/ 134 w 3249"/>
                <a:gd name="T115" fmla="*/ 533 h 2750"/>
                <a:gd name="T116" fmla="*/ 240 w 3249"/>
                <a:gd name="T117" fmla="*/ 360 h 2750"/>
                <a:gd name="T118" fmla="*/ 470 w 3249"/>
                <a:gd name="T119" fmla="*/ 221 h 2750"/>
                <a:gd name="T120" fmla="*/ 614 w 3249"/>
                <a:gd name="T121" fmla="*/ 120 h 2750"/>
                <a:gd name="T122" fmla="*/ 734 w 3249"/>
                <a:gd name="T123" fmla="*/ 67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9" h="2750">
                  <a:moveTo>
                    <a:pt x="874" y="9"/>
                  </a:moveTo>
                  <a:lnTo>
                    <a:pt x="888" y="5"/>
                  </a:lnTo>
                  <a:lnTo>
                    <a:pt x="898" y="9"/>
                  </a:lnTo>
                  <a:lnTo>
                    <a:pt x="907" y="19"/>
                  </a:lnTo>
                  <a:lnTo>
                    <a:pt x="917" y="24"/>
                  </a:lnTo>
                  <a:lnTo>
                    <a:pt x="926" y="38"/>
                  </a:lnTo>
                  <a:lnTo>
                    <a:pt x="941" y="48"/>
                  </a:lnTo>
                  <a:lnTo>
                    <a:pt x="970" y="72"/>
                  </a:lnTo>
                  <a:lnTo>
                    <a:pt x="984" y="72"/>
                  </a:lnTo>
                  <a:lnTo>
                    <a:pt x="994" y="77"/>
                  </a:lnTo>
                  <a:lnTo>
                    <a:pt x="1003" y="81"/>
                  </a:lnTo>
                  <a:lnTo>
                    <a:pt x="1013" y="86"/>
                  </a:lnTo>
                  <a:lnTo>
                    <a:pt x="1027" y="110"/>
                  </a:lnTo>
                  <a:lnTo>
                    <a:pt x="1037" y="134"/>
                  </a:lnTo>
                  <a:lnTo>
                    <a:pt x="1051" y="153"/>
                  </a:lnTo>
                  <a:lnTo>
                    <a:pt x="1061" y="163"/>
                  </a:lnTo>
                  <a:lnTo>
                    <a:pt x="1070" y="168"/>
                  </a:lnTo>
                  <a:lnTo>
                    <a:pt x="1080" y="173"/>
                  </a:lnTo>
                  <a:lnTo>
                    <a:pt x="1094" y="182"/>
                  </a:lnTo>
                  <a:lnTo>
                    <a:pt x="1104" y="187"/>
                  </a:lnTo>
                  <a:lnTo>
                    <a:pt x="1104" y="192"/>
                  </a:lnTo>
                  <a:lnTo>
                    <a:pt x="1104" y="197"/>
                  </a:lnTo>
                  <a:lnTo>
                    <a:pt x="1128" y="197"/>
                  </a:lnTo>
                  <a:lnTo>
                    <a:pt x="1133" y="201"/>
                  </a:lnTo>
                  <a:lnTo>
                    <a:pt x="1138" y="211"/>
                  </a:lnTo>
                  <a:lnTo>
                    <a:pt x="1147" y="230"/>
                  </a:lnTo>
                  <a:lnTo>
                    <a:pt x="1162" y="249"/>
                  </a:lnTo>
                  <a:lnTo>
                    <a:pt x="1162" y="264"/>
                  </a:lnTo>
                  <a:lnTo>
                    <a:pt x="1171" y="278"/>
                  </a:lnTo>
                  <a:lnTo>
                    <a:pt x="1176" y="288"/>
                  </a:lnTo>
                  <a:lnTo>
                    <a:pt x="1181" y="302"/>
                  </a:lnTo>
                  <a:lnTo>
                    <a:pt x="1186" y="317"/>
                  </a:lnTo>
                  <a:lnTo>
                    <a:pt x="1200" y="331"/>
                  </a:lnTo>
                  <a:lnTo>
                    <a:pt x="1205" y="331"/>
                  </a:lnTo>
                  <a:lnTo>
                    <a:pt x="1210" y="336"/>
                  </a:lnTo>
                  <a:lnTo>
                    <a:pt x="1214" y="341"/>
                  </a:lnTo>
                  <a:lnTo>
                    <a:pt x="1219" y="345"/>
                  </a:lnTo>
                  <a:lnTo>
                    <a:pt x="1234" y="350"/>
                  </a:lnTo>
                  <a:lnTo>
                    <a:pt x="1248" y="355"/>
                  </a:lnTo>
                  <a:lnTo>
                    <a:pt x="1258" y="355"/>
                  </a:lnTo>
                  <a:lnTo>
                    <a:pt x="1272" y="350"/>
                  </a:lnTo>
                  <a:lnTo>
                    <a:pt x="1315" y="336"/>
                  </a:lnTo>
                  <a:lnTo>
                    <a:pt x="1344" y="345"/>
                  </a:lnTo>
                  <a:lnTo>
                    <a:pt x="1368" y="360"/>
                  </a:lnTo>
                  <a:lnTo>
                    <a:pt x="1416" y="393"/>
                  </a:lnTo>
                  <a:lnTo>
                    <a:pt x="1426" y="403"/>
                  </a:lnTo>
                  <a:lnTo>
                    <a:pt x="1435" y="413"/>
                  </a:lnTo>
                  <a:lnTo>
                    <a:pt x="1445" y="427"/>
                  </a:lnTo>
                  <a:lnTo>
                    <a:pt x="1450" y="437"/>
                  </a:lnTo>
                  <a:lnTo>
                    <a:pt x="1464" y="451"/>
                  </a:lnTo>
                  <a:lnTo>
                    <a:pt x="1483" y="461"/>
                  </a:lnTo>
                  <a:lnTo>
                    <a:pt x="1498" y="470"/>
                  </a:lnTo>
                  <a:lnTo>
                    <a:pt x="1517" y="465"/>
                  </a:lnTo>
                  <a:lnTo>
                    <a:pt x="1536" y="461"/>
                  </a:lnTo>
                  <a:lnTo>
                    <a:pt x="1550" y="456"/>
                  </a:lnTo>
                  <a:lnTo>
                    <a:pt x="1574" y="437"/>
                  </a:lnTo>
                  <a:lnTo>
                    <a:pt x="1598" y="413"/>
                  </a:lnTo>
                  <a:lnTo>
                    <a:pt x="1627" y="398"/>
                  </a:lnTo>
                  <a:lnTo>
                    <a:pt x="1637" y="379"/>
                  </a:lnTo>
                  <a:lnTo>
                    <a:pt x="1656" y="369"/>
                  </a:lnTo>
                  <a:lnTo>
                    <a:pt x="1689" y="345"/>
                  </a:lnTo>
                  <a:lnTo>
                    <a:pt x="1709" y="341"/>
                  </a:lnTo>
                  <a:lnTo>
                    <a:pt x="1723" y="331"/>
                  </a:lnTo>
                  <a:lnTo>
                    <a:pt x="1737" y="317"/>
                  </a:lnTo>
                  <a:lnTo>
                    <a:pt x="1757" y="317"/>
                  </a:lnTo>
                  <a:lnTo>
                    <a:pt x="1771" y="307"/>
                  </a:lnTo>
                  <a:lnTo>
                    <a:pt x="1781" y="307"/>
                  </a:lnTo>
                  <a:lnTo>
                    <a:pt x="1790" y="312"/>
                  </a:lnTo>
                  <a:lnTo>
                    <a:pt x="1814" y="312"/>
                  </a:lnTo>
                  <a:lnTo>
                    <a:pt x="1833" y="312"/>
                  </a:lnTo>
                  <a:lnTo>
                    <a:pt x="1877" y="321"/>
                  </a:lnTo>
                  <a:lnTo>
                    <a:pt x="1886" y="336"/>
                  </a:lnTo>
                  <a:lnTo>
                    <a:pt x="1891" y="345"/>
                  </a:lnTo>
                  <a:lnTo>
                    <a:pt x="1891" y="374"/>
                  </a:lnTo>
                  <a:lnTo>
                    <a:pt x="1891" y="403"/>
                  </a:lnTo>
                  <a:lnTo>
                    <a:pt x="1896" y="427"/>
                  </a:lnTo>
                  <a:lnTo>
                    <a:pt x="1891" y="441"/>
                  </a:lnTo>
                  <a:lnTo>
                    <a:pt x="1886" y="451"/>
                  </a:lnTo>
                  <a:lnTo>
                    <a:pt x="1891" y="461"/>
                  </a:lnTo>
                  <a:lnTo>
                    <a:pt x="1886" y="475"/>
                  </a:lnTo>
                  <a:lnTo>
                    <a:pt x="1896" y="489"/>
                  </a:lnTo>
                  <a:lnTo>
                    <a:pt x="1910" y="499"/>
                  </a:lnTo>
                  <a:lnTo>
                    <a:pt x="1944" y="518"/>
                  </a:lnTo>
                  <a:lnTo>
                    <a:pt x="1958" y="518"/>
                  </a:lnTo>
                  <a:lnTo>
                    <a:pt x="1968" y="523"/>
                  </a:lnTo>
                  <a:lnTo>
                    <a:pt x="1977" y="523"/>
                  </a:lnTo>
                  <a:lnTo>
                    <a:pt x="1982" y="518"/>
                  </a:lnTo>
                  <a:lnTo>
                    <a:pt x="1982" y="513"/>
                  </a:lnTo>
                  <a:lnTo>
                    <a:pt x="1997" y="513"/>
                  </a:lnTo>
                  <a:lnTo>
                    <a:pt x="2006" y="504"/>
                  </a:lnTo>
                  <a:lnTo>
                    <a:pt x="2016" y="499"/>
                  </a:lnTo>
                  <a:lnTo>
                    <a:pt x="2025" y="489"/>
                  </a:lnTo>
                  <a:lnTo>
                    <a:pt x="2040" y="480"/>
                  </a:lnTo>
                  <a:lnTo>
                    <a:pt x="2059" y="475"/>
                  </a:lnTo>
                  <a:lnTo>
                    <a:pt x="2102" y="470"/>
                  </a:lnTo>
                  <a:lnTo>
                    <a:pt x="2141" y="475"/>
                  </a:lnTo>
                  <a:lnTo>
                    <a:pt x="2179" y="489"/>
                  </a:lnTo>
                  <a:lnTo>
                    <a:pt x="2203" y="489"/>
                  </a:lnTo>
                  <a:lnTo>
                    <a:pt x="2222" y="485"/>
                  </a:lnTo>
                  <a:lnTo>
                    <a:pt x="2241" y="475"/>
                  </a:lnTo>
                  <a:lnTo>
                    <a:pt x="2261" y="461"/>
                  </a:lnTo>
                  <a:lnTo>
                    <a:pt x="2275" y="446"/>
                  </a:lnTo>
                  <a:lnTo>
                    <a:pt x="2289" y="432"/>
                  </a:lnTo>
                  <a:lnTo>
                    <a:pt x="2313" y="393"/>
                  </a:lnTo>
                  <a:lnTo>
                    <a:pt x="2323" y="384"/>
                  </a:lnTo>
                  <a:lnTo>
                    <a:pt x="2333" y="369"/>
                  </a:lnTo>
                  <a:lnTo>
                    <a:pt x="2342" y="355"/>
                  </a:lnTo>
                  <a:lnTo>
                    <a:pt x="2352" y="345"/>
                  </a:lnTo>
                  <a:lnTo>
                    <a:pt x="2371" y="326"/>
                  </a:lnTo>
                  <a:lnTo>
                    <a:pt x="2395" y="302"/>
                  </a:lnTo>
                  <a:lnTo>
                    <a:pt x="2424" y="288"/>
                  </a:lnTo>
                  <a:lnTo>
                    <a:pt x="2438" y="283"/>
                  </a:lnTo>
                  <a:lnTo>
                    <a:pt x="2453" y="283"/>
                  </a:lnTo>
                  <a:lnTo>
                    <a:pt x="2457" y="288"/>
                  </a:lnTo>
                  <a:lnTo>
                    <a:pt x="2453" y="297"/>
                  </a:lnTo>
                  <a:lnTo>
                    <a:pt x="2453" y="317"/>
                  </a:lnTo>
                  <a:lnTo>
                    <a:pt x="2443" y="326"/>
                  </a:lnTo>
                  <a:lnTo>
                    <a:pt x="2438" y="331"/>
                  </a:lnTo>
                  <a:lnTo>
                    <a:pt x="2433" y="345"/>
                  </a:lnTo>
                  <a:lnTo>
                    <a:pt x="2438" y="355"/>
                  </a:lnTo>
                  <a:lnTo>
                    <a:pt x="2448" y="369"/>
                  </a:lnTo>
                  <a:lnTo>
                    <a:pt x="2448" y="389"/>
                  </a:lnTo>
                  <a:lnTo>
                    <a:pt x="2477" y="408"/>
                  </a:lnTo>
                  <a:lnTo>
                    <a:pt x="2491" y="413"/>
                  </a:lnTo>
                  <a:lnTo>
                    <a:pt x="2510" y="417"/>
                  </a:lnTo>
                  <a:lnTo>
                    <a:pt x="2520" y="422"/>
                  </a:lnTo>
                  <a:lnTo>
                    <a:pt x="2529" y="422"/>
                  </a:lnTo>
                  <a:lnTo>
                    <a:pt x="2544" y="432"/>
                  </a:lnTo>
                  <a:lnTo>
                    <a:pt x="2553" y="446"/>
                  </a:lnTo>
                  <a:lnTo>
                    <a:pt x="2577" y="470"/>
                  </a:lnTo>
                  <a:lnTo>
                    <a:pt x="2592" y="480"/>
                  </a:lnTo>
                  <a:lnTo>
                    <a:pt x="2606" y="485"/>
                  </a:lnTo>
                  <a:lnTo>
                    <a:pt x="2625" y="480"/>
                  </a:lnTo>
                  <a:lnTo>
                    <a:pt x="2640" y="475"/>
                  </a:lnTo>
                  <a:lnTo>
                    <a:pt x="2649" y="475"/>
                  </a:lnTo>
                  <a:lnTo>
                    <a:pt x="2654" y="470"/>
                  </a:lnTo>
                  <a:lnTo>
                    <a:pt x="2664" y="470"/>
                  </a:lnTo>
                  <a:lnTo>
                    <a:pt x="2669" y="475"/>
                  </a:lnTo>
                  <a:lnTo>
                    <a:pt x="2683" y="470"/>
                  </a:lnTo>
                  <a:lnTo>
                    <a:pt x="2702" y="470"/>
                  </a:lnTo>
                  <a:lnTo>
                    <a:pt x="2721" y="470"/>
                  </a:lnTo>
                  <a:lnTo>
                    <a:pt x="2736" y="461"/>
                  </a:lnTo>
                  <a:lnTo>
                    <a:pt x="2755" y="456"/>
                  </a:lnTo>
                  <a:lnTo>
                    <a:pt x="2774" y="446"/>
                  </a:lnTo>
                  <a:lnTo>
                    <a:pt x="2803" y="417"/>
                  </a:lnTo>
                  <a:lnTo>
                    <a:pt x="2817" y="403"/>
                  </a:lnTo>
                  <a:lnTo>
                    <a:pt x="2837" y="389"/>
                  </a:lnTo>
                  <a:lnTo>
                    <a:pt x="2856" y="384"/>
                  </a:lnTo>
                  <a:lnTo>
                    <a:pt x="2875" y="379"/>
                  </a:lnTo>
                  <a:lnTo>
                    <a:pt x="2889" y="389"/>
                  </a:lnTo>
                  <a:lnTo>
                    <a:pt x="2904" y="389"/>
                  </a:lnTo>
                  <a:lnTo>
                    <a:pt x="2918" y="393"/>
                  </a:lnTo>
                  <a:lnTo>
                    <a:pt x="2933" y="403"/>
                  </a:lnTo>
                  <a:lnTo>
                    <a:pt x="2947" y="403"/>
                  </a:lnTo>
                  <a:lnTo>
                    <a:pt x="2961" y="413"/>
                  </a:lnTo>
                  <a:lnTo>
                    <a:pt x="2981" y="417"/>
                  </a:lnTo>
                  <a:lnTo>
                    <a:pt x="3000" y="417"/>
                  </a:lnTo>
                  <a:lnTo>
                    <a:pt x="3043" y="413"/>
                  </a:lnTo>
                  <a:lnTo>
                    <a:pt x="3057" y="422"/>
                  </a:lnTo>
                  <a:lnTo>
                    <a:pt x="3072" y="432"/>
                  </a:lnTo>
                  <a:lnTo>
                    <a:pt x="3105" y="446"/>
                  </a:lnTo>
                  <a:lnTo>
                    <a:pt x="3177" y="456"/>
                  </a:lnTo>
                  <a:lnTo>
                    <a:pt x="3182" y="451"/>
                  </a:lnTo>
                  <a:lnTo>
                    <a:pt x="3192" y="456"/>
                  </a:lnTo>
                  <a:lnTo>
                    <a:pt x="3201" y="456"/>
                  </a:lnTo>
                  <a:lnTo>
                    <a:pt x="3206" y="456"/>
                  </a:lnTo>
                  <a:lnTo>
                    <a:pt x="3211" y="451"/>
                  </a:lnTo>
                  <a:lnTo>
                    <a:pt x="3216" y="456"/>
                  </a:lnTo>
                  <a:lnTo>
                    <a:pt x="3221" y="456"/>
                  </a:lnTo>
                  <a:lnTo>
                    <a:pt x="3230" y="451"/>
                  </a:lnTo>
                  <a:lnTo>
                    <a:pt x="3240" y="446"/>
                  </a:lnTo>
                  <a:lnTo>
                    <a:pt x="3245" y="446"/>
                  </a:lnTo>
                  <a:lnTo>
                    <a:pt x="3249" y="456"/>
                  </a:lnTo>
                  <a:lnTo>
                    <a:pt x="3235" y="494"/>
                  </a:lnTo>
                  <a:lnTo>
                    <a:pt x="3225" y="537"/>
                  </a:lnTo>
                  <a:lnTo>
                    <a:pt x="3221" y="566"/>
                  </a:lnTo>
                  <a:lnTo>
                    <a:pt x="3221" y="585"/>
                  </a:lnTo>
                  <a:lnTo>
                    <a:pt x="3230" y="600"/>
                  </a:lnTo>
                  <a:lnTo>
                    <a:pt x="3235" y="609"/>
                  </a:lnTo>
                  <a:lnTo>
                    <a:pt x="3235" y="624"/>
                  </a:lnTo>
                  <a:lnTo>
                    <a:pt x="3235" y="633"/>
                  </a:lnTo>
                  <a:lnTo>
                    <a:pt x="3240" y="648"/>
                  </a:lnTo>
                  <a:lnTo>
                    <a:pt x="3235" y="681"/>
                  </a:lnTo>
                  <a:lnTo>
                    <a:pt x="3225" y="701"/>
                  </a:lnTo>
                  <a:lnTo>
                    <a:pt x="3216" y="715"/>
                  </a:lnTo>
                  <a:lnTo>
                    <a:pt x="3211" y="729"/>
                  </a:lnTo>
                  <a:lnTo>
                    <a:pt x="3206" y="739"/>
                  </a:lnTo>
                  <a:lnTo>
                    <a:pt x="3197" y="768"/>
                  </a:lnTo>
                  <a:lnTo>
                    <a:pt x="3201" y="777"/>
                  </a:lnTo>
                  <a:lnTo>
                    <a:pt x="3201" y="787"/>
                  </a:lnTo>
                  <a:lnTo>
                    <a:pt x="3197" y="792"/>
                  </a:lnTo>
                  <a:lnTo>
                    <a:pt x="3173" y="801"/>
                  </a:lnTo>
                  <a:lnTo>
                    <a:pt x="3149" y="816"/>
                  </a:lnTo>
                  <a:lnTo>
                    <a:pt x="3134" y="835"/>
                  </a:lnTo>
                  <a:lnTo>
                    <a:pt x="3120" y="859"/>
                  </a:lnTo>
                  <a:lnTo>
                    <a:pt x="3105" y="883"/>
                  </a:lnTo>
                  <a:lnTo>
                    <a:pt x="3096" y="907"/>
                  </a:lnTo>
                  <a:lnTo>
                    <a:pt x="3086" y="960"/>
                  </a:lnTo>
                  <a:lnTo>
                    <a:pt x="3062" y="984"/>
                  </a:lnTo>
                  <a:lnTo>
                    <a:pt x="3038" y="1008"/>
                  </a:lnTo>
                  <a:lnTo>
                    <a:pt x="3009" y="1037"/>
                  </a:lnTo>
                  <a:lnTo>
                    <a:pt x="2990" y="1065"/>
                  </a:lnTo>
                  <a:lnTo>
                    <a:pt x="2985" y="1094"/>
                  </a:lnTo>
                  <a:lnTo>
                    <a:pt x="2971" y="1118"/>
                  </a:lnTo>
                  <a:lnTo>
                    <a:pt x="2971" y="1176"/>
                  </a:lnTo>
                  <a:lnTo>
                    <a:pt x="2961" y="1233"/>
                  </a:lnTo>
                  <a:lnTo>
                    <a:pt x="2957" y="1243"/>
                  </a:lnTo>
                  <a:lnTo>
                    <a:pt x="2957" y="1253"/>
                  </a:lnTo>
                  <a:lnTo>
                    <a:pt x="2942" y="1277"/>
                  </a:lnTo>
                  <a:lnTo>
                    <a:pt x="2928" y="1296"/>
                  </a:lnTo>
                  <a:lnTo>
                    <a:pt x="2909" y="1320"/>
                  </a:lnTo>
                  <a:lnTo>
                    <a:pt x="2899" y="1344"/>
                  </a:lnTo>
                  <a:lnTo>
                    <a:pt x="2870" y="1373"/>
                  </a:lnTo>
                  <a:lnTo>
                    <a:pt x="2861" y="1392"/>
                  </a:lnTo>
                  <a:lnTo>
                    <a:pt x="2851" y="1411"/>
                  </a:lnTo>
                  <a:lnTo>
                    <a:pt x="2837" y="1440"/>
                  </a:lnTo>
                  <a:lnTo>
                    <a:pt x="2827" y="1469"/>
                  </a:lnTo>
                  <a:lnTo>
                    <a:pt x="2817" y="1502"/>
                  </a:lnTo>
                  <a:lnTo>
                    <a:pt x="2808" y="1517"/>
                  </a:lnTo>
                  <a:lnTo>
                    <a:pt x="2793" y="1526"/>
                  </a:lnTo>
                  <a:lnTo>
                    <a:pt x="2793" y="1531"/>
                  </a:lnTo>
                  <a:lnTo>
                    <a:pt x="2765" y="1560"/>
                  </a:lnTo>
                  <a:lnTo>
                    <a:pt x="2726" y="1584"/>
                  </a:lnTo>
                  <a:lnTo>
                    <a:pt x="2688" y="1608"/>
                  </a:lnTo>
                  <a:lnTo>
                    <a:pt x="2654" y="1632"/>
                  </a:lnTo>
                  <a:lnTo>
                    <a:pt x="2621" y="1651"/>
                  </a:lnTo>
                  <a:lnTo>
                    <a:pt x="2592" y="1675"/>
                  </a:lnTo>
                  <a:lnTo>
                    <a:pt x="2558" y="1699"/>
                  </a:lnTo>
                  <a:lnTo>
                    <a:pt x="2525" y="1713"/>
                  </a:lnTo>
                  <a:lnTo>
                    <a:pt x="2491" y="1747"/>
                  </a:lnTo>
                  <a:lnTo>
                    <a:pt x="2457" y="1776"/>
                  </a:lnTo>
                  <a:lnTo>
                    <a:pt x="2443" y="1790"/>
                  </a:lnTo>
                  <a:lnTo>
                    <a:pt x="2429" y="1809"/>
                  </a:lnTo>
                  <a:lnTo>
                    <a:pt x="2419" y="1829"/>
                  </a:lnTo>
                  <a:lnTo>
                    <a:pt x="2409" y="1853"/>
                  </a:lnTo>
                  <a:lnTo>
                    <a:pt x="2400" y="1872"/>
                  </a:lnTo>
                  <a:lnTo>
                    <a:pt x="2400" y="1881"/>
                  </a:lnTo>
                  <a:lnTo>
                    <a:pt x="2400" y="1886"/>
                  </a:lnTo>
                  <a:lnTo>
                    <a:pt x="2405" y="1891"/>
                  </a:lnTo>
                  <a:lnTo>
                    <a:pt x="2409" y="1901"/>
                  </a:lnTo>
                  <a:lnTo>
                    <a:pt x="2409" y="1915"/>
                  </a:lnTo>
                  <a:lnTo>
                    <a:pt x="2409" y="1925"/>
                  </a:lnTo>
                  <a:lnTo>
                    <a:pt x="2414" y="1934"/>
                  </a:lnTo>
                  <a:lnTo>
                    <a:pt x="2419" y="1944"/>
                  </a:lnTo>
                  <a:lnTo>
                    <a:pt x="2424" y="1958"/>
                  </a:lnTo>
                  <a:lnTo>
                    <a:pt x="2429" y="1987"/>
                  </a:lnTo>
                  <a:lnTo>
                    <a:pt x="2414" y="2016"/>
                  </a:lnTo>
                  <a:lnTo>
                    <a:pt x="2409" y="2040"/>
                  </a:lnTo>
                  <a:lnTo>
                    <a:pt x="2405" y="2045"/>
                  </a:lnTo>
                  <a:lnTo>
                    <a:pt x="2409" y="2064"/>
                  </a:lnTo>
                  <a:lnTo>
                    <a:pt x="2409" y="2083"/>
                  </a:lnTo>
                  <a:lnTo>
                    <a:pt x="2409" y="2102"/>
                  </a:lnTo>
                  <a:lnTo>
                    <a:pt x="2414" y="2107"/>
                  </a:lnTo>
                  <a:lnTo>
                    <a:pt x="2424" y="2117"/>
                  </a:lnTo>
                  <a:lnTo>
                    <a:pt x="2424" y="2131"/>
                  </a:lnTo>
                  <a:lnTo>
                    <a:pt x="2433" y="2145"/>
                  </a:lnTo>
                  <a:lnTo>
                    <a:pt x="2438" y="2165"/>
                  </a:lnTo>
                  <a:lnTo>
                    <a:pt x="2443" y="2179"/>
                  </a:lnTo>
                  <a:lnTo>
                    <a:pt x="2448" y="2184"/>
                  </a:lnTo>
                  <a:lnTo>
                    <a:pt x="2453" y="2193"/>
                  </a:lnTo>
                  <a:lnTo>
                    <a:pt x="2457" y="2208"/>
                  </a:lnTo>
                  <a:lnTo>
                    <a:pt x="2457" y="2227"/>
                  </a:lnTo>
                  <a:lnTo>
                    <a:pt x="2467" y="2246"/>
                  </a:lnTo>
                  <a:lnTo>
                    <a:pt x="2457" y="2289"/>
                  </a:lnTo>
                  <a:lnTo>
                    <a:pt x="2448" y="2313"/>
                  </a:lnTo>
                  <a:lnTo>
                    <a:pt x="2443" y="2323"/>
                  </a:lnTo>
                  <a:lnTo>
                    <a:pt x="2433" y="2328"/>
                  </a:lnTo>
                  <a:lnTo>
                    <a:pt x="2419" y="2328"/>
                  </a:lnTo>
                  <a:lnTo>
                    <a:pt x="2405" y="2328"/>
                  </a:lnTo>
                  <a:lnTo>
                    <a:pt x="2395" y="2333"/>
                  </a:lnTo>
                  <a:lnTo>
                    <a:pt x="2385" y="2328"/>
                  </a:lnTo>
                  <a:lnTo>
                    <a:pt x="2318" y="2333"/>
                  </a:lnTo>
                  <a:lnTo>
                    <a:pt x="2256" y="2347"/>
                  </a:lnTo>
                  <a:lnTo>
                    <a:pt x="2198" y="2371"/>
                  </a:lnTo>
                  <a:lnTo>
                    <a:pt x="2136" y="2390"/>
                  </a:lnTo>
                  <a:lnTo>
                    <a:pt x="2093" y="2409"/>
                  </a:lnTo>
                  <a:lnTo>
                    <a:pt x="2049" y="2433"/>
                  </a:lnTo>
                  <a:lnTo>
                    <a:pt x="2021" y="2453"/>
                  </a:lnTo>
                  <a:lnTo>
                    <a:pt x="1992" y="2467"/>
                  </a:lnTo>
                  <a:lnTo>
                    <a:pt x="1958" y="2481"/>
                  </a:lnTo>
                  <a:lnTo>
                    <a:pt x="1925" y="2501"/>
                  </a:lnTo>
                  <a:lnTo>
                    <a:pt x="1901" y="2510"/>
                  </a:lnTo>
                  <a:lnTo>
                    <a:pt x="1872" y="2520"/>
                  </a:lnTo>
                  <a:lnTo>
                    <a:pt x="1857" y="2525"/>
                  </a:lnTo>
                  <a:lnTo>
                    <a:pt x="1838" y="2529"/>
                  </a:lnTo>
                  <a:lnTo>
                    <a:pt x="1800" y="2534"/>
                  </a:lnTo>
                  <a:lnTo>
                    <a:pt x="1761" y="2544"/>
                  </a:lnTo>
                  <a:lnTo>
                    <a:pt x="1723" y="2558"/>
                  </a:lnTo>
                  <a:lnTo>
                    <a:pt x="1699" y="2573"/>
                  </a:lnTo>
                  <a:lnTo>
                    <a:pt x="1670" y="2587"/>
                  </a:lnTo>
                  <a:lnTo>
                    <a:pt x="1641" y="2601"/>
                  </a:lnTo>
                  <a:lnTo>
                    <a:pt x="1618" y="2625"/>
                  </a:lnTo>
                  <a:lnTo>
                    <a:pt x="1613" y="2630"/>
                  </a:lnTo>
                  <a:lnTo>
                    <a:pt x="1603" y="2635"/>
                  </a:lnTo>
                  <a:lnTo>
                    <a:pt x="1598" y="2640"/>
                  </a:lnTo>
                  <a:lnTo>
                    <a:pt x="1594" y="2649"/>
                  </a:lnTo>
                  <a:lnTo>
                    <a:pt x="1570" y="2659"/>
                  </a:lnTo>
                  <a:lnTo>
                    <a:pt x="1546" y="2669"/>
                  </a:lnTo>
                  <a:lnTo>
                    <a:pt x="1498" y="2683"/>
                  </a:lnTo>
                  <a:lnTo>
                    <a:pt x="1478" y="2683"/>
                  </a:lnTo>
                  <a:lnTo>
                    <a:pt x="1459" y="2688"/>
                  </a:lnTo>
                  <a:lnTo>
                    <a:pt x="1416" y="2702"/>
                  </a:lnTo>
                  <a:lnTo>
                    <a:pt x="1392" y="2712"/>
                  </a:lnTo>
                  <a:lnTo>
                    <a:pt x="1382" y="2717"/>
                  </a:lnTo>
                  <a:lnTo>
                    <a:pt x="1368" y="2721"/>
                  </a:lnTo>
                  <a:lnTo>
                    <a:pt x="1349" y="2726"/>
                  </a:lnTo>
                  <a:lnTo>
                    <a:pt x="1334" y="2736"/>
                  </a:lnTo>
                  <a:lnTo>
                    <a:pt x="1272" y="2750"/>
                  </a:lnTo>
                  <a:lnTo>
                    <a:pt x="1243" y="2750"/>
                  </a:lnTo>
                  <a:lnTo>
                    <a:pt x="1229" y="2745"/>
                  </a:lnTo>
                  <a:lnTo>
                    <a:pt x="1219" y="2736"/>
                  </a:lnTo>
                  <a:lnTo>
                    <a:pt x="1210" y="2726"/>
                  </a:lnTo>
                  <a:lnTo>
                    <a:pt x="1205" y="2721"/>
                  </a:lnTo>
                  <a:lnTo>
                    <a:pt x="1205" y="2712"/>
                  </a:lnTo>
                  <a:lnTo>
                    <a:pt x="1219" y="2707"/>
                  </a:lnTo>
                  <a:lnTo>
                    <a:pt x="1234" y="2693"/>
                  </a:lnTo>
                  <a:lnTo>
                    <a:pt x="1243" y="2678"/>
                  </a:lnTo>
                  <a:lnTo>
                    <a:pt x="1243" y="2664"/>
                  </a:lnTo>
                  <a:lnTo>
                    <a:pt x="1258" y="2635"/>
                  </a:lnTo>
                  <a:lnTo>
                    <a:pt x="1262" y="2606"/>
                  </a:lnTo>
                  <a:lnTo>
                    <a:pt x="1277" y="2544"/>
                  </a:lnTo>
                  <a:lnTo>
                    <a:pt x="1301" y="2505"/>
                  </a:lnTo>
                  <a:lnTo>
                    <a:pt x="1320" y="2496"/>
                  </a:lnTo>
                  <a:lnTo>
                    <a:pt x="1339" y="2491"/>
                  </a:lnTo>
                  <a:lnTo>
                    <a:pt x="1354" y="2520"/>
                  </a:lnTo>
                  <a:lnTo>
                    <a:pt x="1354" y="2539"/>
                  </a:lnTo>
                  <a:lnTo>
                    <a:pt x="1344" y="2553"/>
                  </a:lnTo>
                  <a:lnTo>
                    <a:pt x="1344" y="2558"/>
                  </a:lnTo>
                  <a:lnTo>
                    <a:pt x="1349" y="2563"/>
                  </a:lnTo>
                  <a:lnTo>
                    <a:pt x="1358" y="2577"/>
                  </a:lnTo>
                  <a:lnTo>
                    <a:pt x="1373" y="2582"/>
                  </a:lnTo>
                  <a:lnTo>
                    <a:pt x="1382" y="2592"/>
                  </a:lnTo>
                  <a:lnTo>
                    <a:pt x="1402" y="2611"/>
                  </a:lnTo>
                  <a:lnTo>
                    <a:pt x="1411" y="2621"/>
                  </a:lnTo>
                  <a:lnTo>
                    <a:pt x="1421" y="2630"/>
                  </a:lnTo>
                  <a:lnTo>
                    <a:pt x="1430" y="2635"/>
                  </a:lnTo>
                  <a:lnTo>
                    <a:pt x="1450" y="2630"/>
                  </a:lnTo>
                  <a:lnTo>
                    <a:pt x="1464" y="2621"/>
                  </a:lnTo>
                  <a:lnTo>
                    <a:pt x="1474" y="2611"/>
                  </a:lnTo>
                  <a:lnTo>
                    <a:pt x="1488" y="2582"/>
                  </a:lnTo>
                  <a:lnTo>
                    <a:pt x="1502" y="2553"/>
                  </a:lnTo>
                  <a:lnTo>
                    <a:pt x="1512" y="2544"/>
                  </a:lnTo>
                  <a:lnTo>
                    <a:pt x="1522" y="2529"/>
                  </a:lnTo>
                  <a:lnTo>
                    <a:pt x="1536" y="2529"/>
                  </a:lnTo>
                  <a:lnTo>
                    <a:pt x="1546" y="2525"/>
                  </a:lnTo>
                  <a:lnTo>
                    <a:pt x="1560" y="2505"/>
                  </a:lnTo>
                  <a:lnTo>
                    <a:pt x="1584" y="2472"/>
                  </a:lnTo>
                  <a:lnTo>
                    <a:pt x="1598" y="2462"/>
                  </a:lnTo>
                  <a:lnTo>
                    <a:pt x="1608" y="2462"/>
                  </a:lnTo>
                  <a:lnTo>
                    <a:pt x="1632" y="2462"/>
                  </a:lnTo>
                  <a:lnTo>
                    <a:pt x="1646" y="2457"/>
                  </a:lnTo>
                  <a:lnTo>
                    <a:pt x="1665" y="2448"/>
                  </a:lnTo>
                  <a:lnTo>
                    <a:pt x="1680" y="2433"/>
                  </a:lnTo>
                  <a:lnTo>
                    <a:pt x="1689" y="2419"/>
                  </a:lnTo>
                  <a:lnTo>
                    <a:pt x="1713" y="2390"/>
                  </a:lnTo>
                  <a:lnTo>
                    <a:pt x="1728" y="2376"/>
                  </a:lnTo>
                  <a:lnTo>
                    <a:pt x="1742" y="2371"/>
                  </a:lnTo>
                  <a:lnTo>
                    <a:pt x="1757" y="2366"/>
                  </a:lnTo>
                  <a:lnTo>
                    <a:pt x="1771" y="2366"/>
                  </a:lnTo>
                  <a:lnTo>
                    <a:pt x="1781" y="2366"/>
                  </a:lnTo>
                  <a:lnTo>
                    <a:pt x="1785" y="2361"/>
                  </a:lnTo>
                  <a:lnTo>
                    <a:pt x="1790" y="2352"/>
                  </a:lnTo>
                  <a:lnTo>
                    <a:pt x="1800" y="2347"/>
                  </a:lnTo>
                  <a:lnTo>
                    <a:pt x="1805" y="2337"/>
                  </a:lnTo>
                  <a:lnTo>
                    <a:pt x="1819" y="2323"/>
                  </a:lnTo>
                  <a:lnTo>
                    <a:pt x="1843" y="2299"/>
                  </a:lnTo>
                  <a:lnTo>
                    <a:pt x="1853" y="2285"/>
                  </a:lnTo>
                  <a:lnTo>
                    <a:pt x="1867" y="2275"/>
                  </a:lnTo>
                  <a:lnTo>
                    <a:pt x="1896" y="2251"/>
                  </a:lnTo>
                  <a:lnTo>
                    <a:pt x="1910" y="2241"/>
                  </a:lnTo>
                  <a:lnTo>
                    <a:pt x="1929" y="2237"/>
                  </a:lnTo>
                  <a:lnTo>
                    <a:pt x="1939" y="2232"/>
                  </a:lnTo>
                  <a:lnTo>
                    <a:pt x="1944" y="2232"/>
                  </a:lnTo>
                  <a:lnTo>
                    <a:pt x="1953" y="2227"/>
                  </a:lnTo>
                  <a:lnTo>
                    <a:pt x="1958" y="2232"/>
                  </a:lnTo>
                  <a:lnTo>
                    <a:pt x="1963" y="2241"/>
                  </a:lnTo>
                  <a:lnTo>
                    <a:pt x="1963" y="2256"/>
                  </a:lnTo>
                  <a:lnTo>
                    <a:pt x="1949" y="2275"/>
                  </a:lnTo>
                  <a:lnTo>
                    <a:pt x="1934" y="2294"/>
                  </a:lnTo>
                  <a:lnTo>
                    <a:pt x="1920" y="2318"/>
                  </a:lnTo>
                  <a:lnTo>
                    <a:pt x="1925" y="2328"/>
                  </a:lnTo>
                  <a:lnTo>
                    <a:pt x="1929" y="2333"/>
                  </a:lnTo>
                  <a:lnTo>
                    <a:pt x="1944" y="2347"/>
                  </a:lnTo>
                  <a:lnTo>
                    <a:pt x="1958" y="2347"/>
                  </a:lnTo>
                  <a:lnTo>
                    <a:pt x="1973" y="2342"/>
                  </a:lnTo>
                  <a:lnTo>
                    <a:pt x="1987" y="2337"/>
                  </a:lnTo>
                  <a:lnTo>
                    <a:pt x="1997" y="2328"/>
                  </a:lnTo>
                  <a:lnTo>
                    <a:pt x="2011" y="2304"/>
                  </a:lnTo>
                  <a:lnTo>
                    <a:pt x="2030" y="2285"/>
                  </a:lnTo>
                  <a:lnTo>
                    <a:pt x="2064" y="2241"/>
                  </a:lnTo>
                  <a:lnTo>
                    <a:pt x="2083" y="2222"/>
                  </a:lnTo>
                  <a:lnTo>
                    <a:pt x="2107" y="2208"/>
                  </a:lnTo>
                  <a:lnTo>
                    <a:pt x="2097" y="2179"/>
                  </a:lnTo>
                  <a:lnTo>
                    <a:pt x="2088" y="2169"/>
                  </a:lnTo>
                  <a:lnTo>
                    <a:pt x="2073" y="2160"/>
                  </a:lnTo>
                  <a:lnTo>
                    <a:pt x="2049" y="2160"/>
                  </a:lnTo>
                  <a:lnTo>
                    <a:pt x="2030" y="2150"/>
                  </a:lnTo>
                  <a:lnTo>
                    <a:pt x="2016" y="2136"/>
                  </a:lnTo>
                  <a:lnTo>
                    <a:pt x="2001" y="2121"/>
                  </a:lnTo>
                  <a:lnTo>
                    <a:pt x="2011" y="2078"/>
                  </a:lnTo>
                  <a:lnTo>
                    <a:pt x="2025" y="2035"/>
                  </a:lnTo>
                  <a:lnTo>
                    <a:pt x="2025" y="2016"/>
                  </a:lnTo>
                  <a:lnTo>
                    <a:pt x="2021" y="2006"/>
                  </a:lnTo>
                  <a:lnTo>
                    <a:pt x="2016" y="2001"/>
                  </a:lnTo>
                  <a:lnTo>
                    <a:pt x="1982" y="1987"/>
                  </a:lnTo>
                  <a:lnTo>
                    <a:pt x="1973" y="1963"/>
                  </a:lnTo>
                  <a:lnTo>
                    <a:pt x="1958" y="1944"/>
                  </a:lnTo>
                  <a:lnTo>
                    <a:pt x="1929" y="1910"/>
                  </a:lnTo>
                  <a:lnTo>
                    <a:pt x="1891" y="1905"/>
                  </a:lnTo>
                  <a:lnTo>
                    <a:pt x="1857" y="1905"/>
                  </a:lnTo>
                  <a:lnTo>
                    <a:pt x="1819" y="1915"/>
                  </a:lnTo>
                  <a:lnTo>
                    <a:pt x="1785" y="1915"/>
                  </a:lnTo>
                  <a:lnTo>
                    <a:pt x="1761" y="1910"/>
                  </a:lnTo>
                  <a:lnTo>
                    <a:pt x="1737" y="1905"/>
                  </a:lnTo>
                  <a:lnTo>
                    <a:pt x="1685" y="1901"/>
                  </a:lnTo>
                  <a:lnTo>
                    <a:pt x="1670" y="1910"/>
                  </a:lnTo>
                  <a:lnTo>
                    <a:pt x="1661" y="1920"/>
                  </a:lnTo>
                  <a:lnTo>
                    <a:pt x="1651" y="1934"/>
                  </a:lnTo>
                  <a:lnTo>
                    <a:pt x="1641" y="1939"/>
                  </a:lnTo>
                  <a:lnTo>
                    <a:pt x="1637" y="1939"/>
                  </a:lnTo>
                  <a:lnTo>
                    <a:pt x="1618" y="1992"/>
                  </a:lnTo>
                  <a:lnTo>
                    <a:pt x="1598" y="2045"/>
                  </a:lnTo>
                  <a:lnTo>
                    <a:pt x="1594" y="2054"/>
                  </a:lnTo>
                  <a:lnTo>
                    <a:pt x="1584" y="2059"/>
                  </a:lnTo>
                  <a:lnTo>
                    <a:pt x="1574" y="2059"/>
                  </a:lnTo>
                  <a:lnTo>
                    <a:pt x="1565" y="2059"/>
                  </a:lnTo>
                  <a:lnTo>
                    <a:pt x="1546" y="2045"/>
                  </a:lnTo>
                  <a:lnTo>
                    <a:pt x="1526" y="2035"/>
                  </a:lnTo>
                  <a:lnTo>
                    <a:pt x="1478" y="2049"/>
                  </a:lnTo>
                  <a:lnTo>
                    <a:pt x="1454" y="2054"/>
                  </a:lnTo>
                  <a:lnTo>
                    <a:pt x="1430" y="2049"/>
                  </a:lnTo>
                  <a:lnTo>
                    <a:pt x="1421" y="2040"/>
                  </a:lnTo>
                  <a:lnTo>
                    <a:pt x="1406" y="2035"/>
                  </a:lnTo>
                  <a:lnTo>
                    <a:pt x="1378" y="2030"/>
                  </a:lnTo>
                  <a:lnTo>
                    <a:pt x="1368" y="2045"/>
                  </a:lnTo>
                  <a:lnTo>
                    <a:pt x="1349" y="2059"/>
                  </a:lnTo>
                  <a:lnTo>
                    <a:pt x="1315" y="2069"/>
                  </a:lnTo>
                  <a:lnTo>
                    <a:pt x="1301" y="2069"/>
                  </a:lnTo>
                  <a:lnTo>
                    <a:pt x="1291" y="2064"/>
                  </a:lnTo>
                  <a:lnTo>
                    <a:pt x="1267" y="2054"/>
                  </a:lnTo>
                  <a:lnTo>
                    <a:pt x="1253" y="2059"/>
                  </a:lnTo>
                  <a:lnTo>
                    <a:pt x="1238" y="2064"/>
                  </a:lnTo>
                  <a:lnTo>
                    <a:pt x="1224" y="2069"/>
                  </a:lnTo>
                  <a:lnTo>
                    <a:pt x="1214" y="2078"/>
                  </a:lnTo>
                  <a:lnTo>
                    <a:pt x="1186" y="2073"/>
                  </a:lnTo>
                  <a:lnTo>
                    <a:pt x="1176" y="2069"/>
                  </a:lnTo>
                  <a:lnTo>
                    <a:pt x="1162" y="2059"/>
                  </a:lnTo>
                  <a:lnTo>
                    <a:pt x="1147" y="2054"/>
                  </a:lnTo>
                  <a:lnTo>
                    <a:pt x="1133" y="2045"/>
                  </a:lnTo>
                  <a:lnTo>
                    <a:pt x="1114" y="2025"/>
                  </a:lnTo>
                  <a:lnTo>
                    <a:pt x="1094" y="1997"/>
                  </a:lnTo>
                  <a:lnTo>
                    <a:pt x="1075" y="1973"/>
                  </a:lnTo>
                  <a:lnTo>
                    <a:pt x="1075" y="1963"/>
                  </a:lnTo>
                  <a:lnTo>
                    <a:pt x="1070" y="1958"/>
                  </a:lnTo>
                  <a:lnTo>
                    <a:pt x="1056" y="1939"/>
                  </a:lnTo>
                  <a:lnTo>
                    <a:pt x="1051" y="1915"/>
                  </a:lnTo>
                  <a:lnTo>
                    <a:pt x="1046" y="1862"/>
                  </a:lnTo>
                  <a:lnTo>
                    <a:pt x="1042" y="1857"/>
                  </a:lnTo>
                  <a:lnTo>
                    <a:pt x="1042" y="1853"/>
                  </a:lnTo>
                  <a:lnTo>
                    <a:pt x="1042" y="1843"/>
                  </a:lnTo>
                  <a:lnTo>
                    <a:pt x="1037" y="1838"/>
                  </a:lnTo>
                  <a:lnTo>
                    <a:pt x="1008" y="1824"/>
                  </a:lnTo>
                  <a:lnTo>
                    <a:pt x="994" y="1814"/>
                  </a:lnTo>
                  <a:lnTo>
                    <a:pt x="984" y="1800"/>
                  </a:lnTo>
                  <a:lnTo>
                    <a:pt x="979" y="1776"/>
                  </a:lnTo>
                  <a:lnTo>
                    <a:pt x="984" y="1752"/>
                  </a:lnTo>
                  <a:lnTo>
                    <a:pt x="989" y="1728"/>
                  </a:lnTo>
                  <a:lnTo>
                    <a:pt x="1003" y="1709"/>
                  </a:lnTo>
                  <a:lnTo>
                    <a:pt x="1018" y="1665"/>
                  </a:lnTo>
                  <a:lnTo>
                    <a:pt x="1022" y="1641"/>
                  </a:lnTo>
                  <a:lnTo>
                    <a:pt x="1022" y="1613"/>
                  </a:lnTo>
                  <a:lnTo>
                    <a:pt x="1022" y="1593"/>
                  </a:lnTo>
                  <a:lnTo>
                    <a:pt x="1018" y="1584"/>
                  </a:lnTo>
                  <a:lnTo>
                    <a:pt x="1008" y="1579"/>
                  </a:lnTo>
                  <a:lnTo>
                    <a:pt x="994" y="1579"/>
                  </a:lnTo>
                  <a:lnTo>
                    <a:pt x="979" y="1584"/>
                  </a:lnTo>
                  <a:lnTo>
                    <a:pt x="970" y="1593"/>
                  </a:lnTo>
                  <a:lnTo>
                    <a:pt x="960" y="1608"/>
                  </a:lnTo>
                  <a:lnTo>
                    <a:pt x="941" y="1651"/>
                  </a:lnTo>
                  <a:lnTo>
                    <a:pt x="912" y="1694"/>
                  </a:lnTo>
                  <a:lnTo>
                    <a:pt x="888" y="1737"/>
                  </a:lnTo>
                  <a:lnTo>
                    <a:pt x="864" y="1781"/>
                  </a:lnTo>
                  <a:lnTo>
                    <a:pt x="859" y="1790"/>
                  </a:lnTo>
                  <a:lnTo>
                    <a:pt x="854" y="1800"/>
                  </a:lnTo>
                  <a:lnTo>
                    <a:pt x="840" y="1814"/>
                  </a:lnTo>
                  <a:lnTo>
                    <a:pt x="821" y="1824"/>
                  </a:lnTo>
                  <a:lnTo>
                    <a:pt x="816" y="1843"/>
                  </a:lnTo>
                  <a:lnTo>
                    <a:pt x="821" y="1862"/>
                  </a:lnTo>
                  <a:lnTo>
                    <a:pt x="826" y="1881"/>
                  </a:lnTo>
                  <a:lnTo>
                    <a:pt x="830" y="1901"/>
                  </a:lnTo>
                  <a:lnTo>
                    <a:pt x="830" y="1925"/>
                  </a:lnTo>
                  <a:lnTo>
                    <a:pt x="835" y="1944"/>
                  </a:lnTo>
                  <a:lnTo>
                    <a:pt x="840" y="1968"/>
                  </a:lnTo>
                  <a:lnTo>
                    <a:pt x="845" y="2045"/>
                  </a:lnTo>
                  <a:lnTo>
                    <a:pt x="845" y="2078"/>
                  </a:lnTo>
                  <a:lnTo>
                    <a:pt x="840" y="2117"/>
                  </a:lnTo>
                  <a:lnTo>
                    <a:pt x="845" y="2141"/>
                  </a:lnTo>
                  <a:lnTo>
                    <a:pt x="859" y="2160"/>
                  </a:lnTo>
                  <a:lnTo>
                    <a:pt x="878" y="2174"/>
                  </a:lnTo>
                  <a:lnTo>
                    <a:pt x="888" y="2198"/>
                  </a:lnTo>
                  <a:lnTo>
                    <a:pt x="931" y="2232"/>
                  </a:lnTo>
                  <a:lnTo>
                    <a:pt x="950" y="2251"/>
                  </a:lnTo>
                  <a:lnTo>
                    <a:pt x="965" y="2275"/>
                  </a:lnTo>
                  <a:lnTo>
                    <a:pt x="989" y="2289"/>
                  </a:lnTo>
                  <a:lnTo>
                    <a:pt x="1008" y="2309"/>
                  </a:lnTo>
                  <a:lnTo>
                    <a:pt x="1018" y="2333"/>
                  </a:lnTo>
                  <a:lnTo>
                    <a:pt x="1022" y="2357"/>
                  </a:lnTo>
                  <a:lnTo>
                    <a:pt x="1027" y="2361"/>
                  </a:lnTo>
                  <a:lnTo>
                    <a:pt x="1032" y="2366"/>
                  </a:lnTo>
                  <a:lnTo>
                    <a:pt x="1037" y="2371"/>
                  </a:lnTo>
                  <a:lnTo>
                    <a:pt x="1037" y="2376"/>
                  </a:lnTo>
                  <a:lnTo>
                    <a:pt x="1013" y="2376"/>
                  </a:lnTo>
                  <a:lnTo>
                    <a:pt x="994" y="2366"/>
                  </a:lnTo>
                  <a:lnTo>
                    <a:pt x="974" y="2366"/>
                  </a:lnTo>
                  <a:lnTo>
                    <a:pt x="960" y="2361"/>
                  </a:lnTo>
                  <a:lnTo>
                    <a:pt x="941" y="2361"/>
                  </a:lnTo>
                  <a:lnTo>
                    <a:pt x="922" y="2361"/>
                  </a:lnTo>
                  <a:lnTo>
                    <a:pt x="917" y="2357"/>
                  </a:lnTo>
                  <a:lnTo>
                    <a:pt x="907" y="2357"/>
                  </a:lnTo>
                  <a:lnTo>
                    <a:pt x="893" y="2352"/>
                  </a:lnTo>
                  <a:lnTo>
                    <a:pt x="806" y="2304"/>
                  </a:lnTo>
                  <a:lnTo>
                    <a:pt x="763" y="2280"/>
                  </a:lnTo>
                  <a:lnTo>
                    <a:pt x="725" y="2251"/>
                  </a:lnTo>
                  <a:lnTo>
                    <a:pt x="706" y="2227"/>
                  </a:lnTo>
                  <a:lnTo>
                    <a:pt x="701" y="2203"/>
                  </a:lnTo>
                  <a:lnTo>
                    <a:pt x="696" y="2174"/>
                  </a:lnTo>
                  <a:lnTo>
                    <a:pt x="691" y="2145"/>
                  </a:lnTo>
                  <a:lnTo>
                    <a:pt x="691" y="2131"/>
                  </a:lnTo>
                  <a:lnTo>
                    <a:pt x="691" y="2117"/>
                  </a:lnTo>
                  <a:lnTo>
                    <a:pt x="691" y="2088"/>
                  </a:lnTo>
                  <a:lnTo>
                    <a:pt x="706" y="2054"/>
                  </a:lnTo>
                  <a:lnTo>
                    <a:pt x="706" y="2016"/>
                  </a:lnTo>
                  <a:lnTo>
                    <a:pt x="710" y="2001"/>
                  </a:lnTo>
                  <a:lnTo>
                    <a:pt x="706" y="1992"/>
                  </a:lnTo>
                  <a:lnTo>
                    <a:pt x="706" y="1977"/>
                  </a:lnTo>
                  <a:lnTo>
                    <a:pt x="701" y="1963"/>
                  </a:lnTo>
                  <a:lnTo>
                    <a:pt x="696" y="1929"/>
                  </a:lnTo>
                  <a:lnTo>
                    <a:pt x="691" y="1896"/>
                  </a:lnTo>
                  <a:lnTo>
                    <a:pt x="682" y="1862"/>
                  </a:lnTo>
                  <a:lnTo>
                    <a:pt x="667" y="1829"/>
                  </a:lnTo>
                  <a:lnTo>
                    <a:pt x="638" y="1805"/>
                  </a:lnTo>
                  <a:lnTo>
                    <a:pt x="619" y="1795"/>
                  </a:lnTo>
                  <a:lnTo>
                    <a:pt x="605" y="1795"/>
                  </a:lnTo>
                  <a:lnTo>
                    <a:pt x="590" y="1785"/>
                  </a:lnTo>
                  <a:lnTo>
                    <a:pt x="581" y="1771"/>
                  </a:lnTo>
                  <a:lnTo>
                    <a:pt x="571" y="1757"/>
                  </a:lnTo>
                  <a:lnTo>
                    <a:pt x="571" y="1742"/>
                  </a:lnTo>
                  <a:lnTo>
                    <a:pt x="562" y="1675"/>
                  </a:lnTo>
                  <a:lnTo>
                    <a:pt x="566" y="1603"/>
                  </a:lnTo>
                  <a:lnTo>
                    <a:pt x="566" y="1579"/>
                  </a:lnTo>
                  <a:lnTo>
                    <a:pt x="566" y="1555"/>
                  </a:lnTo>
                  <a:lnTo>
                    <a:pt x="571" y="1531"/>
                  </a:lnTo>
                  <a:lnTo>
                    <a:pt x="576" y="1507"/>
                  </a:lnTo>
                  <a:lnTo>
                    <a:pt x="586" y="1488"/>
                  </a:lnTo>
                  <a:lnTo>
                    <a:pt x="605" y="1473"/>
                  </a:lnTo>
                  <a:lnTo>
                    <a:pt x="619" y="1459"/>
                  </a:lnTo>
                  <a:lnTo>
                    <a:pt x="629" y="1440"/>
                  </a:lnTo>
                  <a:lnTo>
                    <a:pt x="638" y="1421"/>
                  </a:lnTo>
                  <a:lnTo>
                    <a:pt x="653" y="1406"/>
                  </a:lnTo>
                  <a:lnTo>
                    <a:pt x="672" y="1387"/>
                  </a:lnTo>
                  <a:lnTo>
                    <a:pt x="682" y="1368"/>
                  </a:lnTo>
                  <a:lnTo>
                    <a:pt x="686" y="1353"/>
                  </a:lnTo>
                  <a:lnTo>
                    <a:pt x="696" y="1339"/>
                  </a:lnTo>
                  <a:lnTo>
                    <a:pt x="706" y="1325"/>
                  </a:lnTo>
                  <a:lnTo>
                    <a:pt x="710" y="1305"/>
                  </a:lnTo>
                  <a:lnTo>
                    <a:pt x="720" y="1296"/>
                  </a:lnTo>
                  <a:lnTo>
                    <a:pt x="725" y="1286"/>
                  </a:lnTo>
                  <a:lnTo>
                    <a:pt x="734" y="1262"/>
                  </a:lnTo>
                  <a:lnTo>
                    <a:pt x="739" y="1238"/>
                  </a:lnTo>
                  <a:lnTo>
                    <a:pt x="754" y="1214"/>
                  </a:lnTo>
                  <a:lnTo>
                    <a:pt x="754" y="1190"/>
                  </a:lnTo>
                  <a:lnTo>
                    <a:pt x="758" y="1166"/>
                  </a:lnTo>
                  <a:lnTo>
                    <a:pt x="758" y="1142"/>
                  </a:lnTo>
                  <a:lnTo>
                    <a:pt x="754" y="1133"/>
                  </a:lnTo>
                  <a:lnTo>
                    <a:pt x="749" y="1123"/>
                  </a:lnTo>
                  <a:lnTo>
                    <a:pt x="744" y="1113"/>
                  </a:lnTo>
                  <a:lnTo>
                    <a:pt x="739" y="1104"/>
                  </a:lnTo>
                  <a:lnTo>
                    <a:pt x="720" y="1089"/>
                  </a:lnTo>
                  <a:lnTo>
                    <a:pt x="710" y="1085"/>
                  </a:lnTo>
                  <a:lnTo>
                    <a:pt x="696" y="1075"/>
                  </a:lnTo>
                  <a:lnTo>
                    <a:pt x="682" y="1075"/>
                  </a:lnTo>
                  <a:lnTo>
                    <a:pt x="677" y="1080"/>
                  </a:lnTo>
                  <a:lnTo>
                    <a:pt x="667" y="1085"/>
                  </a:lnTo>
                  <a:lnTo>
                    <a:pt x="648" y="1080"/>
                  </a:lnTo>
                  <a:lnTo>
                    <a:pt x="629" y="1075"/>
                  </a:lnTo>
                  <a:lnTo>
                    <a:pt x="610" y="1070"/>
                  </a:lnTo>
                  <a:lnTo>
                    <a:pt x="600" y="1075"/>
                  </a:lnTo>
                  <a:lnTo>
                    <a:pt x="590" y="1080"/>
                  </a:lnTo>
                  <a:lnTo>
                    <a:pt x="576" y="1089"/>
                  </a:lnTo>
                  <a:lnTo>
                    <a:pt x="562" y="1099"/>
                  </a:lnTo>
                  <a:lnTo>
                    <a:pt x="542" y="1099"/>
                  </a:lnTo>
                  <a:lnTo>
                    <a:pt x="523" y="1099"/>
                  </a:lnTo>
                  <a:lnTo>
                    <a:pt x="509" y="1104"/>
                  </a:lnTo>
                  <a:lnTo>
                    <a:pt x="504" y="1113"/>
                  </a:lnTo>
                  <a:lnTo>
                    <a:pt x="499" y="1137"/>
                  </a:lnTo>
                  <a:lnTo>
                    <a:pt x="504" y="1142"/>
                  </a:lnTo>
                  <a:lnTo>
                    <a:pt x="499" y="1152"/>
                  </a:lnTo>
                  <a:lnTo>
                    <a:pt x="499" y="1171"/>
                  </a:lnTo>
                  <a:lnTo>
                    <a:pt x="475" y="1185"/>
                  </a:lnTo>
                  <a:lnTo>
                    <a:pt x="451" y="1200"/>
                  </a:lnTo>
                  <a:lnTo>
                    <a:pt x="427" y="1219"/>
                  </a:lnTo>
                  <a:lnTo>
                    <a:pt x="403" y="1229"/>
                  </a:lnTo>
                  <a:lnTo>
                    <a:pt x="389" y="1224"/>
                  </a:lnTo>
                  <a:lnTo>
                    <a:pt x="374" y="1224"/>
                  </a:lnTo>
                  <a:lnTo>
                    <a:pt x="360" y="1224"/>
                  </a:lnTo>
                  <a:lnTo>
                    <a:pt x="346" y="1219"/>
                  </a:lnTo>
                  <a:lnTo>
                    <a:pt x="331" y="1219"/>
                  </a:lnTo>
                  <a:lnTo>
                    <a:pt x="312" y="1229"/>
                  </a:lnTo>
                  <a:lnTo>
                    <a:pt x="283" y="1253"/>
                  </a:lnTo>
                  <a:lnTo>
                    <a:pt x="269" y="1262"/>
                  </a:lnTo>
                  <a:lnTo>
                    <a:pt x="254" y="1272"/>
                  </a:lnTo>
                  <a:lnTo>
                    <a:pt x="235" y="1272"/>
                  </a:lnTo>
                  <a:lnTo>
                    <a:pt x="216" y="1267"/>
                  </a:lnTo>
                  <a:lnTo>
                    <a:pt x="187" y="1248"/>
                  </a:lnTo>
                  <a:lnTo>
                    <a:pt x="168" y="1229"/>
                  </a:lnTo>
                  <a:lnTo>
                    <a:pt x="130" y="1176"/>
                  </a:lnTo>
                  <a:lnTo>
                    <a:pt x="43" y="1041"/>
                  </a:lnTo>
                  <a:lnTo>
                    <a:pt x="29" y="1008"/>
                  </a:lnTo>
                  <a:lnTo>
                    <a:pt x="10" y="974"/>
                  </a:lnTo>
                  <a:lnTo>
                    <a:pt x="5" y="960"/>
                  </a:lnTo>
                  <a:lnTo>
                    <a:pt x="0" y="950"/>
                  </a:lnTo>
                  <a:lnTo>
                    <a:pt x="10" y="907"/>
                  </a:lnTo>
                  <a:lnTo>
                    <a:pt x="14" y="888"/>
                  </a:lnTo>
                  <a:lnTo>
                    <a:pt x="19" y="869"/>
                  </a:lnTo>
                  <a:lnTo>
                    <a:pt x="24" y="849"/>
                  </a:lnTo>
                  <a:lnTo>
                    <a:pt x="34" y="830"/>
                  </a:lnTo>
                  <a:lnTo>
                    <a:pt x="58" y="801"/>
                  </a:lnTo>
                  <a:lnTo>
                    <a:pt x="82" y="773"/>
                  </a:lnTo>
                  <a:lnTo>
                    <a:pt x="91" y="758"/>
                  </a:lnTo>
                  <a:lnTo>
                    <a:pt x="96" y="739"/>
                  </a:lnTo>
                  <a:lnTo>
                    <a:pt x="96" y="696"/>
                  </a:lnTo>
                  <a:lnTo>
                    <a:pt x="91" y="657"/>
                  </a:lnTo>
                  <a:lnTo>
                    <a:pt x="91" y="624"/>
                  </a:lnTo>
                  <a:lnTo>
                    <a:pt x="96" y="590"/>
                  </a:lnTo>
                  <a:lnTo>
                    <a:pt x="101" y="571"/>
                  </a:lnTo>
                  <a:lnTo>
                    <a:pt x="110" y="557"/>
                  </a:lnTo>
                  <a:lnTo>
                    <a:pt x="120" y="542"/>
                  </a:lnTo>
                  <a:lnTo>
                    <a:pt x="134" y="533"/>
                  </a:lnTo>
                  <a:lnTo>
                    <a:pt x="144" y="528"/>
                  </a:lnTo>
                  <a:lnTo>
                    <a:pt x="149" y="518"/>
                  </a:lnTo>
                  <a:lnTo>
                    <a:pt x="154" y="504"/>
                  </a:lnTo>
                  <a:lnTo>
                    <a:pt x="163" y="489"/>
                  </a:lnTo>
                  <a:lnTo>
                    <a:pt x="182" y="480"/>
                  </a:lnTo>
                  <a:lnTo>
                    <a:pt x="202" y="446"/>
                  </a:lnTo>
                  <a:lnTo>
                    <a:pt x="206" y="432"/>
                  </a:lnTo>
                  <a:lnTo>
                    <a:pt x="216" y="417"/>
                  </a:lnTo>
                  <a:lnTo>
                    <a:pt x="226" y="398"/>
                  </a:lnTo>
                  <a:lnTo>
                    <a:pt x="230" y="374"/>
                  </a:lnTo>
                  <a:lnTo>
                    <a:pt x="240" y="360"/>
                  </a:lnTo>
                  <a:lnTo>
                    <a:pt x="250" y="341"/>
                  </a:lnTo>
                  <a:lnTo>
                    <a:pt x="264" y="302"/>
                  </a:lnTo>
                  <a:lnTo>
                    <a:pt x="274" y="283"/>
                  </a:lnTo>
                  <a:lnTo>
                    <a:pt x="288" y="269"/>
                  </a:lnTo>
                  <a:lnTo>
                    <a:pt x="307" y="259"/>
                  </a:lnTo>
                  <a:lnTo>
                    <a:pt x="331" y="254"/>
                  </a:lnTo>
                  <a:lnTo>
                    <a:pt x="346" y="240"/>
                  </a:lnTo>
                  <a:lnTo>
                    <a:pt x="365" y="230"/>
                  </a:lnTo>
                  <a:lnTo>
                    <a:pt x="408" y="225"/>
                  </a:lnTo>
                  <a:lnTo>
                    <a:pt x="451" y="225"/>
                  </a:lnTo>
                  <a:lnTo>
                    <a:pt x="470" y="221"/>
                  </a:lnTo>
                  <a:lnTo>
                    <a:pt x="490" y="211"/>
                  </a:lnTo>
                  <a:lnTo>
                    <a:pt x="499" y="206"/>
                  </a:lnTo>
                  <a:lnTo>
                    <a:pt x="509" y="206"/>
                  </a:lnTo>
                  <a:lnTo>
                    <a:pt x="528" y="192"/>
                  </a:lnTo>
                  <a:lnTo>
                    <a:pt x="547" y="177"/>
                  </a:lnTo>
                  <a:lnTo>
                    <a:pt x="571" y="173"/>
                  </a:lnTo>
                  <a:lnTo>
                    <a:pt x="590" y="158"/>
                  </a:lnTo>
                  <a:lnTo>
                    <a:pt x="605" y="144"/>
                  </a:lnTo>
                  <a:lnTo>
                    <a:pt x="605" y="134"/>
                  </a:lnTo>
                  <a:lnTo>
                    <a:pt x="610" y="129"/>
                  </a:lnTo>
                  <a:lnTo>
                    <a:pt x="614" y="120"/>
                  </a:lnTo>
                  <a:lnTo>
                    <a:pt x="614" y="115"/>
                  </a:lnTo>
                  <a:lnTo>
                    <a:pt x="619" y="101"/>
                  </a:lnTo>
                  <a:lnTo>
                    <a:pt x="619" y="86"/>
                  </a:lnTo>
                  <a:lnTo>
                    <a:pt x="624" y="72"/>
                  </a:lnTo>
                  <a:lnTo>
                    <a:pt x="634" y="67"/>
                  </a:lnTo>
                  <a:lnTo>
                    <a:pt x="648" y="57"/>
                  </a:lnTo>
                  <a:lnTo>
                    <a:pt x="667" y="57"/>
                  </a:lnTo>
                  <a:lnTo>
                    <a:pt x="686" y="57"/>
                  </a:lnTo>
                  <a:lnTo>
                    <a:pt x="701" y="62"/>
                  </a:lnTo>
                  <a:lnTo>
                    <a:pt x="720" y="62"/>
                  </a:lnTo>
                  <a:lnTo>
                    <a:pt x="734" y="67"/>
                  </a:lnTo>
                  <a:lnTo>
                    <a:pt x="749" y="62"/>
                  </a:lnTo>
                  <a:lnTo>
                    <a:pt x="758" y="53"/>
                  </a:lnTo>
                  <a:lnTo>
                    <a:pt x="782" y="33"/>
                  </a:lnTo>
                  <a:lnTo>
                    <a:pt x="806" y="19"/>
                  </a:lnTo>
                  <a:lnTo>
                    <a:pt x="830" y="9"/>
                  </a:lnTo>
                  <a:lnTo>
                    <a:pt x="840" y="0"/>
                  </a:lnTo>
                  <a:lnTo>
                    <a:pt x="854" y="0"/>
                  </a:lnTo>
                  <a:lnTo>
                    <a:pt x="864" y="0"/>
                  </a:lnTo>
                  <a:lnTo>
                    <a:pt x="874" y="9"/>
                  </a:lnTo>
                  <a:close/>
                </a:path>
              </a:pathLst>
            </a:custGeom>
            <a:solidFill>
              <a:srgbClr val="92D050"/>
            </a:solidFill>
            <a:ln>
              <a:noFill/>
            </a:ln>
            <a:effectLst>
              <a:outerShdw dist="35921" dir="2700000" algn="ctr" rotWithShape="0">
                <a:srgbClr val="A70336">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ja-JP" altLang="en-US" sz="1200">
                <a:solidFill>
                  <a:schemeClr val="tx1">
                    <a:lumMod val="75000"/>
                    <a:lumOff val="25000"/>
                  </a:schemeClr>
                </a:solidFill>
                <a:latin typeface="+mn-ea"/>
              </a:endParaRPr>
            </a:p>
          </p:txBody>
        </p:sp>
        <p:sp>
          <p:nvSpPr>
            <p:cNvPr id="27" name="Text Box 3196">
              <a:extLst>
                <a:ext uri="{FF2B5EF4-FFF2-40B4-BE49-F238E27FC236}">
                  <a16:creationId xmlns:a16="http://schemas.microsoft.com/office/drawing/2014/main" id="{C86244A3-0D18-0AC9-539B-1553953A6343}"/>
                </a:ext>
              </a:extLst>
            </p:cNvPr>
            <p:cNvSpPr txBox="1">
              <a:spLocks noChangeArrowheads="1"/>
            </p:cNvSpPr>
            <p:nvPr/>
          </p:nvSpPr>
          <p:spPr bwMode="auto">
            <a:xfrm>
              <a:off x="432701" y="1626895"/>
              <a:ext cx="1391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62000"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defTabSz="76200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defTabSz="7620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defTabSz="7620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defTabSz="7620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FontTx/>
                <a:buNone/>
                <a:defRPr/>
              </a:pPr>
              <a:r>
                <a:rPr lang="ja-JP" altLang="en-US" sz="1800" b="1" dirty="0">
                  <a:solidFill>
                    <a:srgbClr val="C00000"/>
                  </a:solidFill>
                  <a:latin typeface="+mn-ea"/>
                  <a:ea typeface="+mn-ea"/>
                </a:rPr>
                <a:t>本社</a:t>
              </a:r>
              <a:r>
                <a:rPr lang="en-US" altLang="ja-JP" sz="1800" b="1" dirty="0">
                  <a:solidFill>
                    <a:srgbClr val="C00000"/>
                  </a:solidFill>
                  <a:latin typeface="+mn-ea"/>
                  <a:ea typeface="+mn-ea"/>
                </a:rPr>
                <a:t>(</a:t>
              </a:r>
              <a:r>
                <a:rPr lang="ja-JP" altLang="en-US" sz="1800" b="1" dirty="0">
                  <a:solidFill>
                    <a:srgbClr val="C00000"/>
                  </a:solidFill>
                  <a:latin typeface="+mn-ea"/>
                  <a:ea typeface="+mn-ea"/>
                </a:rPr>
                <a:t>刈谷</a:t>
              </a:r>
              <a:r>
                <a:rPr lang="en-US" altLang="ja-JP" sz="1800" b="1" dirty="0">
                  <a:solidFill>
                    <a:srgbClr val="C00000"/>
                  </a:solidFill>
                  <a:latin typeface="+mn-ea"/>
                  <a:ea typeface="+mn-ea"/>
                </a:rPr>
                <a:t>)</a:t>
              </a:r>
              <a:endParaRPr lang="ja-JP" altLang="en-US" sz="1800" b="1" dirty="0">
                <a:solidFill>
                  <a:srgbClr val="C00000"/>
                </a:solidFill>
                <a:latin typeface="+mn-ea"/>
                <a:ea typeface="+mn-ea"/>
              </a:endParaRPr>
            </a:p>
          </p:txBody>
        </p:sp>
        <p:sp>
          <p:nvSpPr>
            <p:cNvPr id="29" name="Freeform 3172">
              <a:extLst>
                <a:ext uri="{FF2B5EF4-FFF2-40B4-BE49-F238E27FC236}">
                  <a16:creationId xmlns:a16="http://schemas.microsoft.com/office/drawing/2014/main" id="{22BAB7E6-E8F0-0BEA-01E0-85B55BE550DD}"/>
                </a:ext>
              </a:extLst>
            </p:cNvPr>
            <p:cNvSpPr>
              <a:spLocks/>
            </p:cNvSpPr>
            <p:nvPr/>
          </p:nvSpPr>
          <p:spPr bwMode="auto">
            <a:xfrm>
              <a:off x="1221554" y="2332222"/>
              <a:ext cx="10292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0" name="Freeform 3173">
              <a:extLst>
                <a:ext uri="{FF2B5EF4-FFF2-40B4-BE49-F238E27FC236}">
                  <a16:creationId xmlns:a16="http://schemas.microsoft.com/office/drawing/2014/main" id="{48F08320-A09F-FEBC-AC84-FE076B934529}"/>
                </a:ext>
              </a:extLst>
            </p:cNvPr>
            <p:cNvSpPr>
              <a:spLocks/>
            </p:cNvSpPr>
            <p:nvPr/>
          </p:nvSpPr>
          <p:spPr bwMode="auto">
            <a:xfrm>
              <a:off x="1395729" y="1966849"/>
              <a:ext cx="102921" cy="103783"/>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1" name="Freeform 3174">
              <a:extLst>
                <a:ext uri="{FF2B5EF4-FFF2-40B4-BE49-F238E27FC236}">
                  <a16:creationId xmlns:a16="http://schemas.microsoft.com/office/drawing/2014/main" id="{871015E8-0730-02E3-51BE-759C6C1CCB2B}"/>
                </a:ext>
              </a:extLst>
            </p:cNvPr>
            <p:cNvSpPr>
              <a:spLocks/>
            </p:cNvSpPr>
            <p:nvPr/>
          </p:nvSpPr>
          <p:spPr bwMode="auto">
            <a:xfrm>
              <a:off x="1349547" y="2393355"/>
              <a:ext cx="113478" cy="11089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2" name="Freeform 3175">
              <a:extLst>
                <a:ext uri="{FF2B5EF4-FFF2-40B4-BE49-F238E27FC236}">
                  <a16:creationId xmlns:a16="http://schemas.microsoft.com/office/drawing/2014/main" id="{02CDBCD7-A702-282A-B4E5-7B7940C2F9CA}"/>
                </a:ext>
              </a:extLst>
            </p:cNvPr>
            <p:cNvSpPr>
              <a:spLocks/>
            </p:cNvSpPr>
            <p:nvPr/>
          </p:nvSpPr>
          <p:spPr bwMode="auto">
            <a:xfrm>
              <a:off x="1530318" y="2367765"/>
              <a:ext cx="110838" cy="106626"/>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3" name="Freeform 3176">
              <a:extLst>
                <a:ext uri="{FF2B5EF4-FFF2-40B4-BE49-F238E27FC236}">
                  <a16:creationId xmlns:a16="http://schemas.microsoft.com/office/drawing/2014/main" id="{A0AAC322-9161-7553-B121-5E8C5FE5DC1B}"/>
                </a:ext>
              </a:extLst>
            </p:cNvPr>
            <p:cNvSpPr>
              <a:spLocks/>
            </p:cNvSpPr>
            <p:nvPr/>
          </p:nvSpPr>
          <p:spPr bwMode="auto">
            <a:xfrm>
              <a:off x="1682062" y="2232704"/>
              <a:ext cx="135908" cy="13648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4" name="Freeform 3177">
              <a:extLst>
                <a:ext uri="{FF2B5EF4-FFF2-40B4-BE49-F238E27FC236}">
                  <a16:creationId xmlns:a16="http://schemas.microsoft.com/office/drawing/2014/main" id="{2A4198D1-462B-93AC-0395-D4EF00BEAC36}"/>
                </a:ext>
              </a:extLst>
            </p:cNvPr>
            <p:cNvSpPr>
              <a:spLocks/>
            </p:cNvSpPr>
            <p:nvPr/>
          </p:nvSpPr>
          <p:spPr bwMode="auto">
            <a:xfrm>
              <a:off x="1848320" y="1991017"/>
              <a:ext cx="157021" cy="12795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5" name="Freeform 3178">
              <a:extLst>
                <a:ext uri="{FF2B5EF4-FFF2-40B4-BE49-F238E27FC236}">
                  <a16:creationId xmlns:a16="http://schemas.microsoft.com/office/drawing/2014/main" id="{2A5723D9-3D3E-FBE3-E643-733AF5EBCC68}"/>
                </a:ext>
              </a:extLst>
            </p:cNvPr>
            <p:cNvSpPr>
              <a:spLocks/>
            </p:cNvSpPr>
            <p:nvPr/>
          </p:nvSpPr>
          <p:spPr bwMode="auto">
            <a:xfrm>
              <a:off x="1682062" y="2393355"/>
              <a:ext cx="13063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25400">
              <a:noFill/>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6" name="Freeform 3180">
              <a:extLst>
                <a:ext uri="{FF2B5EF4-FFF2-40B4-BE49-F238E27FC236}">
                  <a16:creationId xmlns:a16="http://schemas.microsoft.com/office/drawing/2014/main" id="{3DD4CAE6-C5D8-58EB-9F3B-02D15EAD4A7A}"/>
                </a:ext>
              </a:extLst>
            </p:cNvPr>
            <p:cNvSpPr>
              <a:spLocks/>
            </p:cNvSpPr>
            <p:nvPr/>
          </p:nvSpPr>
          <p:spPr bwMode="auto">
            <a:xfrm>
              <a:off x="1171413" y="2434583"/>
              <a:ext cx="101603" cy="11089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7" name="Freeform 3182">
              <a:extLst>
                <a:ext uri="{FF2B5EF4-FFF2-40B4-BE49-F238E27FC236}">
                  <a16:creationId xmlns:a16="http://schemas.microsoft.com/office/drawing/2014/main" id="{7F982E37-8DE9-CA8A-C1BE-156C81509779}"/>
                </a:ext>
              </a:extLst>
            </p:cNvPr>
            <p:cNvSpPr>
              <a:spLocks/>
            </p:cNvSpPr>
            <p:nvPr/>
          </p:nvSpPr>
          <p:spPr bwMode="auto">
            <a:xfrm>
              <a:off x="1378576" y="2254030"/>
              <a:ext cx="116116" cy="11942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grpSp>
          <p:nvGrpSpPr>
            <p:cNvPr id="38" name="Group 3227">
              <a:extLst>
                <a:ext uri="{FF2B5EF4-FFF2-40B4-BE49-F238E27FC236}">
                  <a16:creationId xmlns:a16="http://schemas.microsoft.com/office/drawing/2014/main" id="{47FB1479-DE17-347B-090A-109FEBC62D3A}"/>
                </a:ext>
              </a:extLst>
            </p:cNvPr>
            <p:cNvGrpSpPr>
              <a:grpSpLocks/>
            </p:cNvGrpSpPr>
            <p:nvPr/>
          </p:nvGrpSpPr>
          <p:grpSpPr bwMode="auto">
            <a:xfrm>
              <a:off x="1390696" y="2136847"/>
              <a:ext cx="129831" cy="138355"/>
              <a:chOff x="898" y="1739"/>
              <a:chExt cx="136" cy="138"/>
            </a:xfrm>
          </p:grpSpPr>
          <p:sp>
            <p:nvSpPr>
              <p:cNvPr id="75" name="AutoShape 3183">
                <a:extLst>
                  <a:ext uri="{FF2B5EF4-FFF2-40B4-BE49-F238E27FC236}">
                    <a16:creationId xmlns:a16="http://schemas.microsoft.com/office/drawing/2014/main" id="{998E9627-9055-BCB9-8EF6-FC732D4DA4D2}"/>
                  </a:ext>
                </a:extLst>
              </p:cNvPr>
              <p:cNvSpPr>
                <a:spLocks noChangeArrowheads="1"/>
              </p:cNvSpPr>
              <p:nvPr/>
            </p:nvSpPr>
            <p:spPr bwMode="auto">
              <a:xfrm>
                <a:off x="898" y="1741"/>
                <a:ext cx="138" cy="138"/>
              </a:xfrm>
              <a:prstGeom prst="cube">
                <a:avLst>
                  <a:gd name="adj"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sp>
            <p:nvSpPr>
              <p:cNvPr id="76" name="Rectangle 3184">
                <a:extLst>
                  <a:ext uri="{FF2B5EF4-FFF2-40B4-BE49-F238E27FC236}">
                    <a16:creationId xmlns:a16="http://schemas.microsoft.com/office/drawing/2014/main" id="{499BEAB2-7C77-57F6-C75F-86C59B446A18}"/>
                  </a:ext>
                </a:extLst>
              </p:cNvPr>
              <p:cNvSpPr>
                <a:spLocks noChangeArrowheads="1"/>
              </p:cNvSpPr>
              <p:nvPr/>
            </p:nvSpPr>
            <p:spPr bwMode="auto">
              <a:xfrm flipV="1">
                <a:off x="925" y="1782"/>
                <a:ext cx="48" cy="69"/>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17088" dir="2963922" algn="ctr" rotWithShape="0">
                        <a:srgbClr val="A70336"/>
                      </a:outerShdw>
                    </a:effectLst>
                  </a14:hiddenEffects>
                </a:ext>
              </a:extLst>
            </p:spPr>
            <p:txBody>
              <a:bodyPr wrap="none" anchor="ct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sp>
          <p:nvSpPr>
            <p:cNvPr id="39" name="Freeform 3177">
              <a:extLst>
                <a:ext uri="{FF2B5EF4-FFF2-40B4-BE49-F238E27FC236}">
                  <a16:creationId xmlns:a16="http://schemas.microsoft.com/office/drawing/2014/main" id="{274DA39C-CA1E-3A97-8AC5-654FAFE5FCAB}"/>
                </a:ext>
              </a:extLst>
            </p:cNvPr>
            <p:cNvSpPr>
              <a:spLocks/>
            </p:cNvSpPr>
            <p:nvPr/>
          </p:nvSpPr>
          <p:spPr bwMode="auto">
            <a:xfrm>
              <a:off x="2071317" y="2037933"/>
              <a:ext cx="155702" cy="12795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2" name="Freeform 3178">
              <a:extLst>
                <a:ext uri="{FF2B5EF4-FFF2-40B4-BE49-F238E27FC236}">
                  <a16:creationId xmlns:a16="http://schemas.microsoft.com/office/drawing/2014/main" id="{2FD6E93D-AC4B-C110-F629-1FC1E703A4BF}"/>
                </a:ext>
              </a:extLst>
            </p:cNvPr>
            <p:cNvSpPr>
              <a:spLocks/>
            </p:cNvSpPr>
            <p:nvPr/>
          </p:nvSpPr>
          <p:spPr bwMode="auto">
            <a:xfrm>
              <a:off x="1646436" y="2542631"/>
              <a:ext cx="130632"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7" name="Freeform 3178">
              <a:extLst>
                <a:ext uri="{FF2B5EF4-FFF2-40B4-BE49-F238E27FC236}">
                  <a16:creationId xmlns:a16="http://schemas.microsoft.com/office/drawing/2014/main" id="{F22E38AC-3280-E813-E0E3-C13C0948B26E}"/>
                </a:ext>
              </a:extLst>
            </p:cNvPr>
            <p:cNvSpPr>
              <a:spLocks/>
            </p:cNvSpPr>
            <p:nvPr/>
          </p:nvSpPr>
          <p:spPr bwMode="auto">
            <a:xfrm>
              <a:off x="1542195" y="2622246"/>
              <a:ext cx="13063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8" name="Freeform 3178">
              <a:extLst>
                <a:ext uri="{FF2B5EF4-FFF2-40B4-BE49-F238E27FC236}">
                  <a16:creationId xmlns:a16="http://schemas.microsoft.com/office/drawing/2014/main" id="{EA025D4C-B76B-5396-1E04-0E06C8BC06ED}"/>
                </a:ext>
              </a:extLst>
            </p:cNvPr>
            <p:cNvSpPr>
              <a:spLocks/>
            </p:cNvSpPr>
            <p:nvPr/>
          </p:nvSpPr>
          <p:spPr bwMode="auto">
            <a:xfrm>
              <a:off x="1819291" y="2649259"/>
              <a:ext cx="130631" cy="100939"/>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9" name="Text Box 3226">
              <a:extLst>
                <a:ext uri="{FF2B5EF4-FFF2-40B4-BE49-F238E27FC236}">
                  <a16:creationId xmlns:a16="http://schemas.microsoft.com/office/drawing/2014/main" id="{FA741CAB-460E-C2D2-2523-554DBFC2D4FF}"/>
                </a:ext>
              </a:extLst>
            </p:cNvPr>
            <p:cNvSpPr txBox="1">
              <a:spLocks noChangeArrowheads="1"/>
            </p:cNvSpPr>
            <p:nvPr/>
          </p:nvSpPr>
          <p:spPr bwMode="auto">
            <a:xfrm>
              <a:off x="1961798" y="2690488"/>
              <a:ext cx="1244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62000"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defTabSz="76200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defTabSz="7620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defTabSz="7620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defTabSz="7620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spcBef>
                  <a:spcPct val="50000"/>
                </a:spcBef>
                <a:buClrTx/>
                <a:buFontTx/>
                <a:buNone/>
                <a:defRPr/>
              </a:pPr>
              <a:r>
                <a:rPr lang="ja-JP" altLang="en-US" sz="1800" b="1" dirty="0">
                  <a:ln w="18415" cmpd="sng">
                    <a:noFill/>
                    <a:prstDash val="solid"/>
                  </a:ln>
                  <a:solidFill>
                    <a:srgbClr val="C00000"/>
                  </a:solidFill>
                  <a:latin typeface="+mn-ea"/>
                  <a:ea typeface="+mn-ea"/>
                </a:rPr>
                <a:t>蒲郡工場</a:t>
              </a:r>
            </a:p>
          </p:txBody>
        </p:sp>
        <p:sp>
          <p:nvSpPr>
            <p:cNvPr id="50" name="Freeform 3178">
              <a:extLst>
                <a:ext uri="{FF2B5EF4-FFF2-40B4-BE49-F238E27FC236}">
                  <a16:creationId xmlns:a16="http://schemas.microsoft.com/office/drawing/2014/main" id="{7DD48D13-EB54-FE07-0A7A-C3C3BEED52BA}"/>
                </a:ext>
              </a:extLst>
            </p:cNvPr>
            <p:cNvSpPr>
              <a:spLocks/>
            </p:cNvSpPr>
            <p:nvPr/>
          </p:nvSpPr>
          <p:spPr bwMode="auto">
            <a:xfrm>
              <a:off x="1898462" y="3026006"/>
              <a:ext cx="131950"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grpSp>
          <p:nvGrpSpPr>
            <p:cNvPr id="54" name="グループ化 62">
              <a:extLst>
                <a:ext uri="{FF2B5EF4-FFF2-40B4-BE49-F238E27FC236}">
                  <a16:creationId xmlns:a16="http://schemas.microsoft.com/office/drawing/2014/main" id="{6D838979-8222-F873-296F-476F0DF689BF}"/>
                </a:ext>
              </a:extLst>
            </p:cNvPr>
            <p:cNvGrpSpPr>
              <a:grpSpLocks/>
            </p:cNvGrpSpPr>
            <p:nvPr/>
          </p:nvGrpSpPr>
          <p:grpSpPr bwMode="auto">
            <a:xfrm>
              <a:off x="1889416" y="2680485"/>
              <a:ext cx="110337" cy="94256"/>
              <a:chOff x="4637412" y="2148365"/>
              <a:chExt cx="264811" cy="128824"/>
            </a:xfrm>
          </p:grpSpPr>
          <p:sp>
            <p:nvSpPr>
              <p:cNvPr id="65" name="Line 3192">
                <a:extLst>
                  <a:ext uri="{FF2B5EF4-FFF2-40B4-BE49-F238E27FC236}">
                    <a16:creationId xmlns:a16="http://schemas.microsoft.com/office/drawing/2014/main" id="{07E57058-3F45-6A87-491A-57C513DAF454}"/>
                  </a:ext>
                </a:extLst>
              </p:cNvPr>
              <p:cNvSpPr>
                <a:spLocks noChangeShapeType="1"/>
              </p:cNvSpPr>
              <p:nvPr/>
            </p:nvSpPr>
            <p:spPr bwMode="auto">
              <a:xfrm flipH="1" flipV="1">
                <a:off x="4731957" y="2175637"/>
                <a:ext cx="171010" cy="1010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ja-JP" altLang="en-US" sz="1200">
                  <a:solidFill>
                    <a:schemeClr val="tx1">
                      <a:lumMod val="75000"/>
                      <a:lumOff val="25000"/>
                    </a:schemeClr>
                  </a:solidFill>
                  <a:latin typeface="+mn-ea"/>
                </a:endParaRPr>
              </a:p>
            </p:txBody>
          </p:sp>
          <p:sp>
            <p:nvSpPr>
              <p:cNvPr id="66" name="Oval 3193">
                <a:extLst>
                  <a:ext uri="{FF2B5EF4-FFF2-40B4-BE49-F238E27FC236}">
                    <a16:creationId xmlns:a16="http://schemas.microsoft.com/office/drawing/2014/main" id="{4D2138E7-A4DA-96E7-3F06-6D4CBE81F1B4}"/>
                  </a:ext>
                </a:extLst>
              </p:cNvPr>
              <p:cNvSpPr>
                <a:spLocks noChangeArrowheads="1"/>
              </p:cNvSpPr>
              <p:nvPr/>
            </p:nvSpPr>
            <p:spPr bwMode="auto">
              <a:xfrm>
                <a:off x="4636951" y="2148434"/>
                <a:ext cx="129842" cy="62179"/>
              </a:xfrm>
              <a:prstGeom prst="ellipse">
                <a:avLst/>
              </a:prstGeom>
              <a:solidFill>
                <a:srgbClr val="000000"/>
              </a:solidFill>
              <a:ln w="9525">
                <a:solidFill>
                  <a:srgbClr val="000000"/>
                </a:solidFill>
                <a:round/>
                <a:headEnd/>
                <a:tailEnd/>
              </a:ln>
            </p:spPr>
            <p:txBody>
              <a:bodyP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grpSp>
          <p:nvGrpSpPr>
            <p:cNvPr id="56" name="グループ化 64">
              <a:extLst>
                <a:ext uri="{FF2B5EF4-FFF2-40B4-BE49-F238E27FC236}">
                  <a16:creationId xmlns:a16="http://schemas.microsoft.com/office/drawing/2014/main" id="{1089CB86-EDC4-ABC9-72D9-B4FB77D7368D}"/>
                </a:ext>
              </a:extLst>
            </p:cNvPr>
            <p:cNvGrpSpPr>
              <a:grpSpLocks/>
            </p:cNvGrpSpPr>
            <p:nvPr/>
          </p:nvGrpSpPr>
          <p:grpSpPr bwMode="auto">
            <a:xfrm>
              <a:off x="1272797" y="2006582"/>
              <a:ext cx="121470" cy="198993"/>
              <a:chOff x="4473595" y="1938610"/>
              <a:chExt cx="291532" cy="271975"/>
            </a:xfrm>
          </p:grpSpPr>
          <p:sp>
            <p:nvSpPr>
              <p:cNvPr id="63" name="Line 3192">
                <a:extLst>
                  <a:ext uri="{FF2B5EF4-FFF2-40B4-BE49-F238E27FC236}">
                    <a16:creationId xmlns:a16="http://schemas.microsoft.com/office/drawing/2014/main" id="{53FF4455-C4C4-9E3B-B004-87D53FDEF6C5}"/>
                  </a:ext>
                </a:extLst>
              </p:cNvPr>
              <p:cNvSpPr>
                <a:spLocks noChangeShapeType="1"/>
              </p:cNvSpPr>
              <p:nvPr/>
            </p:nvSpPr>
            <p:spPr bwMode="auto">
              <a:xfrm>
                <a:off x="4474118" y="1938712"/>
                <a:ext cx="259682" cy="23705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ja-JP" altLang="en-US" sz="1200">
                  <a:solidFill>
                    <a:schemeClr val="tx1">
                      <a:lumMod val="75000"/>
                      <a:lumOff val="25000"/>
                    </a:schemeClr>
                  </a:solidFill>
                  <a:latin typeface="+mn-ea"/>
                </a:endParaRPr>
              </a:p>
            </p:txBody>
          </p:sp>
          <p:sp>
            <p:nvSpPr>
              <p:cNvPr id="64" name="Oval 3193">
                <a:extLst>
                  <a:ext uri="{FF2B5EF4-FFF2-40B4-BE49-F238E27FC236}">
                    <a16:creationId xmlns:a16="http://schemas.microsoft.com/office/drawing/2014/main" id="{4829477A-8D47-39E5-8899-26F2DDA96E0C}"/>
                  </a:ext>
                </a:extLst>
              </p:cNvPr>
              <p:cNvSpPr>
                <a:spLocks noChangeArrowheads="1"/>
              </p:cNvSpPr>
              <p:nvPr/>
            </p:nvSpPr>
            <p:spPr bwMode="auto">
              <a:xfrm>
                <a:off x="4638794" y="2148567"/>
                <a:ext cx="126674" cy="62179"/>
              </a:xfrm>
              <a:prstGeom prst="ellipse">
                <a:avLst/>
              </a:prstGeom>
              <a:solidFill>
                <a:srgbClr val="000000"/>
              </a:solidFill>
              <a:ln w="9525">
                <a:solidFill>
                  <a:srgbClr val="000000"/>
                </a:solidFill>
                <a:round/>
                <a:headEnd/>
                <a:tailEnd/>
              </a:ln>
            </p:spPr>
            <p:txBody>
              <a:bodyP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sp>
          <p:nvSpPr>
            <p:cNvPr id="93" name="正方形/長方形 92">
              <a:extLst>
                <a:ext uri="{FF2B5EF4-FFF2-40B4-BE49-F238E27FC236}">
                  <a16:creationId xmlns:a16="http://schemas.microsoft.com/office/drawing/2014/main" id="{8867CC53-21AF-D8A7-7BBA-73B55A6913E2}"/>
                </a:ext>
              </a:extLst>
            </p:cNvPr>
            <p:cNvSpPr/>
            <p:nvPr/>
          </p:nvSpPr>
          <p:spPr>
            <a:xfrm flipV="1">
              <a:off x="1820985" y="2608101"/>
              <a:ext cx="216024"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8" name="図 97">
            <a:extLst>
              <a:ext uri="{FF2B5EF4-FFF2-40B4-BE49-F238E27FC236}">
                <a16:creationId xmlns:a16="http://schemas.microsoft.com/office/drawing/2014/main" id="{F90E36C6-A57A-554D-822B-4B5FCC8FBBD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4312" b="10420"/>
          <a:stretch/>
        </p:blipFill>
        <p:spPr>
          <a:xfrm>
            <a:off x="7182041" y="642625"/>
            <a:ext cx="4789002" cy="2396526"/>
          </a:xfrm>
          <a:prstGeom prst="rect">
            <a:avLst/>
          </a:prstGeom>
        </p:spPr>
      </p:pic>
      <p:sp>
        <p:nvSpPr>
          <p:cNvPr id="103" name="正方形/長方形 102">
            <a:extLst>
              <a:ext uri="{FF2B5EF4-FFF2-40B4-BE49-F238E27FC236}">
                <a16:creationId xmlns:a16="http://schemas.microsoft.com/office/drawing/2014/main" id="{9B88F1F5-6DFF-CB78-8CF7-962E7EB3102B}"/>
              </a:ext>
            </a:extLst>
          </p:cNvPr>
          <p:cNvSpPr/>
          <p:nvPr/>
        </p:nvSpPr>
        <p:spPr>
          <a:xfrm>
            <a:off x="4755389" y="175314"/>
            <a:ext cx="7272808" cy="45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b="1" dirty="0">
                <a:solidFill>
                  <a:schemeClr val="tx1"/>
                </a:solidFill>
                <a:latin typeface="+mn-ea"/>
              </a:rPr>
              <a:t>【</a:t>
            </a:r>
            <a:r>
              <a:rPr lang="ja-JP" altLang="en-US" sz="2400" b="1" dirty="0">
                <a:solidFill>
                  <a:schemeClr val="tx1"/>
                </a:solidFill>
                <a:latin typeface="+mn-ea"/>
              </a:rPr>
              <a:t>オートマチックトランスミッションの部品工場</a:t>
            </a:r>
            <a:r>
              <a:rPr lang="en-US" altLang="ja-JP" sz="2400" b="1" dirty="0">
                <a:solidFill>
                  <a:schemeClr val="tx1"/>
                </a:solidFill>
                <a:latin typeface="+mn-ea"/>
              </a:rPr>
              <a:t>】</a:t>
            </a:r>
          </a:p>
        </p:txBody>
      </p:sp>
      <p:sp>
        <p:nvSpPr>
          <p:cNvPr id="104" name="正方形/長方形 103">
            <a:extLst>
              <a:ext uri="{FF2B5EF4-FFF2-40B4-BE49-F238E27FC236}">
                <a16:creationId xmlns:a16="http://schemas.microsoft.com/office/drawing/2014/main" id="{94A8ED96-B317-0ED0-066F-AA086FFE9075}"/>
              </a:ext>
            </a:extLst>
          </p:cNvPr>
          <p:cNvSpPr/>
          <p:nvPr/>
        </p:nvSpPr>
        <p:spPr>
          <a:xfrm>
            <a:off x="7166370" y="651324"/>
            <a:ext cx="1820907" cy="33359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mn-ea"/>
              </a:rPr>
              <a:t>蒲郡工場全体</a:t>
            </a:r>
            <a:endParaRPr lang="en-US" altLang="ja-JP" sz="2000" dirty="0">
              <a:solidFill>
                <a:schemeClr val="tx1"/>
              </a:solidFill>
              <a:latin typeface="+mn-ea"/>
            </a:endParaRPr>
          </a:p>
        </p:txBody>
      </p:sp>
      <p:grpSp>
        <p:nvGrpSpPr>
          <p:cNvPr id="142" name="グループ化 141">
            <a:extLst>
              <a:ext uri="{FF2B5EF4-FFF2-40B4-BE49-F238E27FC236}">
                <a16:creationId xmlns:a16="http://schemas.microsoft.com/office/drawing/2014/main" id="{0F662B75-01F1-FE22-8F29-EC268FC83800}"/>
              </a:ext>
            </a:extLst>
          </p:cNvPr>
          <p:cNvGrpSpPr/>
          <p:nvPr/>
        </p:nvGrpSpPr>
        <p:grpSpPr>
          <a:xfrm>
            <a:off x="4295800" y="3023824"/>
            <a:ext cx="7699288" cy="3514716"/>
            <a:chOff x="4295800" y="3218749"/>
            <a:chExt cx="7699288" cy="3514716"/>
          </a:xfrm>
        </p:grpSpPr>
        <p:pic>
          <p:nvPicPr>
            <p:cNvPr id="95" name="図 94">
              <a:extLst>
                <a:ext uri="{FF2B5EF4-FFF2-40B4-BE49-F238E27FC236}">
                  <a16:creationId xmlns:a16="http://schemas.microsoft.com/office/drawing/2014/main" id="{FA4D8B1D-D795-5CF2-69FF-6CE4E1E939A5}"/>
                </a:ext>
              </a:extLst>
            </p:cNvPr>
            <p:cNvPicPr>
              <a:picLocks noChangeAspect="1"/>
            </p:cNvPicPr>
            <p:nvPr/>
          </p:nvPicPr>
          <p:blipFill rotWithShape="1">
            <a:blip r:embed="rId6"/>
            <a:srcRect l="1990" r="5541"/>
            <a:stretch/>
          </p:blipFill>
          <p:spPr>
            <a:xfrm>
              <a:off x="7239833" y="3407901"/>
              <a:ext cx="4755255" cy="2901419"/>
            </a:xfrm>
            <a:prstGeom prst="rect">
              <a:avLst/>
            </a:prstGeom>
            <a:solidFill>
              <a:srgbClr val="FF0000"/>
            </a:solidFill>
            <a:ln w="25400">
              <a:solidFill>
                <a:srgbClr val="FF0000"/>
              </a:solidFill>
            </a:ln>
          </p:spPr>
        </p:pic>
        <p:cxnSp>
          <p:nvCxnSpPr>
            <p:cNvPr id="101" name="直線コネクタ 100">
              <a:extLst>
                <a:ext uri="{FF2B5EF4-FFF2-40B4-BE49-F238E27FC236}">
                  <a16:creationId xmlns:a16="http://schemas.microsoft.com/office/drawing/2014/main" id="{8391E14B-1078-BCED-4659-040F7B74B3E0}"/>
                </a:ext>
              </a:extLst>
            </p:cNvPr>
            <p:cNvCxnSpPr>
              <a:cxnSpLocks/>
            </p:cNvCxnSpPr>
            <p:nvPr/>
          </p:nvCxnSpPr>
          <p:spPr>
            <a:xfrm flipV="1">
              <a:off x="5301895" y="3407901"/>
              <a:ext cx="1937938" cy="680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CA1E086-3CD0-4BF1-145D-8BB3981843B2}"/>
                </a:ext>
              </a:extLst>
            </p:cNvPr>
            <p:cNvCxnSpPr>
              <a:cxnSpLocks/>
            </p:cNvCxnSpPr>
            <p:nvPr/>
          </p:nvCxnSpPr>
          <p:spPr>
            <a:xfrm>
              <a:off x="5301895" y="4981372"/>
              <a:ext cx="1937938" cy="13279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E1883270-3B64-37DE-0C9C-DBF454AA5D6A}"/>
                </a:ext>
              </a:extLst>
            </p:cNvPr>
            <p:cNvSpPr/>
            <p:nvPr/>
          </p:nvSpPr>
          <p:spPr>
            <a:xfrm>
              <a:off x="7297298" y="4943362"/>
              <a:ext cx="1559053" cy="584775"/>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ja-JP" altLang="en-US" sz="1600" b="1" dirty="0">
                  <a:solidFill>
                    <a:schemeClr val="tx1"/>
                  </a:solidFill>
                  <a:latin typeface="+mn-ea"/>
                </a:rPr>
                <a:t>オイルポンプ</a:t>
              </a:r>
              <a:r>
                <a:rPr lang="en-US" altLang="ja-JP" sz="1600" b="1" dirty="0">
                  <a:solidFill>
                    <a:schemeClr val="tx1"/>
                  </a:solidFill>
                  <a:latin typeface="+mn-ea"/>
                </a:rPr>
                <a:t>(O/P)</a:t>
              </a:r>
            </a:p>
          </p:txBody>
        </p:sp>
        <p:sp>
          <p:nvSpPr>
            <p:cNvPr id="108" name="正方形/長方形 107">
              <a:extLst>
                <a:ext uri="{FF2B5EF4-FFF2-40B4-BE49-F238E27FC236}">
                  <a16:creationId xmlns:a16="http://schemas.microsoft.com/office/drawing/2014/main" id="{3FF40C82-3006-F952-99FD-8BE8838E4103}"/>
                </a:ext>
              </a:extLst>
            </p:cNvPr>
            <p:cNvSpPr/>
            <p:nvPr/>
          </p:nvSpPr>
          <p:spPr>
            <a:xfrm>
              <a:off x="8987277" y="6087134"/>
              <a:ext cx="1794644" cy="64633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b="1" dirty="0">
                  <a:solidFill>
                    <a:schemeClr val="tx1"/>
                  </a:solidFill>
                  <a:latin typeface="+mn-ea"/>
                </a:rPr>
                <a:t>バルブボディー</a:t>
              </a:r>
              <a:endParaRPr lang="en-US" altLang="ja-JP" b="1" dirty="0">
                <a:solidFill>
                  <a:schemeClr val="tx1"/>
                </a:solidFill>
                <a:latin typeface="+mn-ea"/>
              </a:endParaRPr>
            </a:p>
            <a:p>
              <a:pPr algn="ctr">
                <a:defRPr/>
              </a:pPr>
              <a:r>
                <a:rPr lang="en-US" altLang="ja-JP" b="1" dirty="0">
                  <a:solidFill>
                    <a:schemeClr val="tx1"/>
                  </a:solidFill>
                  <a:latin typeface="+mn-ea"/>
                </a:rPr>
                <a:t>(V/B)</a:t>
              </a:r>
            </a:p>
          </p:txBody>
        </p:sp>
        <p:sp>
          <p:nvSpPr>
            <p:cNvPr id="109" name="正方形/長方形 108">
              <a:extLst>
                <a:ext uri="{FF2B5EF4-FFF2-40B4-BE49-F238E27FC236}">
                  <a16:creationId xmlns:a16="http://schemas.microsoft.com/office/drawing/2014/main" id="{92F4F426-00F7-61A3-9E40-88D17170E01E}"/>
                </a:ext>
              </a:extLst>
            </p:cNvPr>
            <p:cNvSpPr/>
            <p:nvPr/>
          </p:nvSpPr>
          <p:spPr>
            <a:xfrm>
              <a:off x="10494670" y="3218749"/>
              <a:ext cx="1417440" cy="584775"/>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1600" b="1" dirty="0">
                  <a:solidFill>
                    <a:schemeClr val="tx1"/>
                  </a:solidFill>
                  <a:latin typeface="+mn-ea"/>
                </a:rPr>
                <a:t>デフケース</a:t>
              </a:r>
              <a:endParaRPr lang="en-US" altLang="ja-JP" sz="1600" b="1" dirty="0">
                <a:solidFill>
                  <a:schemeClr val="tx1"/>
                </a:solidFill>
                <a:latin typeface="+mn-ea"/>
              </a:endParaRPr>
            </a:p>
            <a:p>
              <a:pPr algn="ctr">
                <a:defRPr/>
              </a:pPr>
              <a:r>
                <a:rPr lang="en-US" altLang="ja-JP" sz="1600" b="1" dirty="0">
                  <a:solidFill>
                    <a:schemeClr val="tx1"/>
                  </a:solidFill>
                  <a:latin typeface="+mn-ea"/>
                </a:rPr>
                <a:t>(D/F)</a:t>
              </a:r>
            </a:p>
          </p:txBody>
        </p:sp>
        <p:sp>
          <p:nvSpPr>
            <p:cNvPr id="100" name="正方形/長方形 99">
              <a:extLst>
                <a:ext uri="{FF2B5EF4-FFF2-40B4-BE49-F238E27FC236}">
                  <a16:creationId xmlns:a16="http://schemas.microsoft.com/office/drawing/2014/main" id="{9346BD61-441F-5EF0-0619-A3359EE60F83}"/>
                </a:ext>
              </a:extLst>
            </p:cNvPr>
            <p:cNvSpPr/>
            <p:nvPr/>
          </p:nvSpPr>
          <p:spPr>
            <a:xfrm>
              <a:off x="4295800" y="4104360"/>
              <a:ext cx="1006095" cy="8770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a:extLst>
              <a:ext uri="{FF2B5EF4-FFF2-40B4-BE49-F238E27FC236}">
                <a16:creationId xmlns:a16="http://schemas.microsoft.com/office/drawing/2014/main" id="{ECAD8B9E-6598-B020-C5E0-0B350E25C538}"/>
              </a:ext>
            </a:extLst>
          </p:cNvPr>
          <p:cNvPicPr>
            <a:picLocks noChangeAspect="1"/>
          </p:cNvPicPr>
          <p:nvPr/>
        </p:nvPicPr>
        <p:blipFill>
          <a:blip r:embed="rId7"/>
          <a:stretch>
            <a:fillRect/>
          </a:stretch>
        </p:blipFill>
        <p:spPr>
          <a:xfrm>
            <a:off x="3798036" y="673964"/>
            <a:ext cx="2035321" cy="2035321"/>
          </a:xfrm>
          <a:prstGeom prst="rect">
            <a:avLst/>
          </a:prstGeom>
        </p:spPr>
      </p:pic>
      <p:sp>
        <p:nvSpPr>
          <p:cNvPr id="6" name="正方形/長方形 5">
            <a:extLst>
              <a:ext uri="{FF2B5EF4-FFF2-40B4-BE49-F238E27FC236}">
                <a16:creationId xmlns:a16="http://schemas.microsoft.com/office/drawing/2014/main" id="{EDF2FAC2-6657-AC11-6979-780D6741ADA9}"/>
              </a:ext>
            </a:extLst>
          </p:cNvPr>
          <p:cNvSpPr/>
          <p:nvPr/>
        </p:nvSpPr>
        <p:spPr>
          <a:xfrm>
            <a:off x="3176113" y="2632686"/>
            <a:ext cx="3471090" cy="472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latin typeface="+mn-ea"/>
              </a:rPr>
              <a:t>蒲郡市の特産物・みかん</a:t>
            </a:r>
            <a:endParaRPr lang="en-US" altLang="ja-JP" sz="2000" b="1" dirty="0">
              <a:solidFill>
                <a:schemeClr val="tx1"/>
              </a:solidFill>
              <a:latin typeface="+mn-ea"/>
            </a:endParaRPr>
          </a:p>
        </p:txBody>
      </p:sp>
      <p:sp>
        <p:nvSpPr>
          <p:cNvPr id="8" name="正方形/長方形 7">
            <a:extLst>
              <a:ext uri="{FF2B5EF4-FFF2-40B4-BE49-F238E27FC236}">
                <a16:creationId xmlns:a16="http://schemas.microsoft.com/office/drawing/2014/main" id="{89BE1001-5762-46D0-786F-F69502E3D33B}"/>
              </a:ext>
            </a:extLst>
          </p:cNvPr>
          <p:cNvSpPr/>
          <p:nvPr/>
        </p:nvSpPr>
        <p:spPr>
          <a:xfrm>
            <a:off x="-254118" y="620956"/>
            <a:ext cx="4204876" cy="394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a:t>
            </a:r>
            <a:r>
              <a:rPr lang="ja-JP" altLang="en-US" sz="2000" b="1" dirty="0">
                <a:solidFill>
                  <a:schemeClr val="tx1"/>
                </a:solidFill>
                <a:latin typeface="+mn-ea"/>
              </a:rPr>
              <a:t>国内生産拠点：</a:t>
            </a:r>
            <a:r>
              <a:rPr lang="en-US" altLang="ja-JP" sz="2000" b="1" dirty="0">
                <a:solidFill>
                  <a:schemeClr val="tx1"/>
                </a:solidFill>
                <a:latin typeface="+mn-ea"/>
              </a:rPr>
              <a:t>21</a:t>
            </a:r>
            <a:r>
              <a:rPr lang="ja-JP" altLang="en-US" sz="2000" b="1" dirty="0">
                <a:solidFill>
                  <a:schemeClr val="tx1"/>
                </a:solidFill>
                <a:latin typeface="+mn-ea"/>
              </a:rPr>
              <a:t>工場</a:t>
            </a:r>
            <a:r>
              <a:rPr lang="en-US" altLang="ja-JP" sz="2000" b="1" dirty="0">
                <a:solidFill>
                  <a:schemeClr val="tx1"/>
                </a:solidFill>
                <a:latin typeface="+mn-ea"/>
              </a:rPr>
              <a:t>(</a:t>
            </a:r>
            <a:r>
              <a:rPr lang="ja-JP" altLang="en-US" sz="2000" b="1" dirty="0">
                <a:solidFill>
                  <a:schemeClr val="tx1"/>
                </a:solidFill>
                <a:latin typeface="+mn-ea"/>
              </a:rPr>
              <a:t>単体</a:t>
            </a:r>
            <a:r>
              <a:rPr lang="en-US" altLang="ja-JP" sz="2000" b="1" dirty="0">
                <a:solidFill>
                  <a:schemeClr val="tx1"/>
                </a:solidFill>
                <a:latin typeface="+mn-ea"/>
              </a:rPr>
              <a:t>)】</a:t>
            </a:r>
          </a:p>
        </p:txBody>
      </p:sp>
      <p:grpSp>
        <p:nvGrpSpPr>
          <p:cNvPr id="141" name="グループ化 140">
            <a:extLst>
              <a:ext uri="{FF2B5EF4-FFF2-40B4-BE49-F238E27FC236}">
                <a16:creationId xmlns:a16="http://schemas.microsoft.com/office/drawing/2014/main" id="{338D75A7-12B5-2B13-7D7A-A491A0065A16}"/>
              </a:ext>
            </a:extLst>
          </p:cNvPr>
          <p:cNvGrpSpPr/>
          <p:nvPr/>
        </p:nvGrpSpPr>
        <p:grpSpPr>
          <a:xfrm>
            <a:off x="-15399" y="3222652"/>
            <a:ext cx="7263527" cy="3474958"/>
            <a:chOff x="18372" y="3418320"/>
            <a:chExt cx="7263527" cy="3474958"/>
          </a:xfrm>
        </p:grpSpPr>
        <p:pic>
          <p:nvPicPr>
            <p:cNvPr id="99" name="図 98">
              <a:extLst>
                <a:ext uri="{FF2B5EF4-FFF2-40B4-BE49-F238E27FC236}">
                  <a16:creationId xmlns:a16="http://schemas.microsoft.com/office/drawing/2014/main" id="{DFB67331-1EA6-1224-8B0A-11C6D99F4CF8}"/>
                </a:ext>
              </a:extLst>
            </p:cNvPr>
            <p:cNvPicPr>
              <a:picLocks noChangeAspect="1"/>
            </p:cNvPicPr>
            <p:nvPr/>
          </p:nvPicPr>
          <p:blipFill rotWithShape="1">
            <a:blip r:embed="rId8"/>
            <a:srcRect l="14952" t="5134" r="12477" b="9978"/>
            <a:stretch/>
          </p:blipFill>
          <p:spPr>
            <a:xfrm>
              <a:off x="3858029" y="3421279"/>
              <a:ext cx="1859278" cy="2174816"/>
            </a:xfrm>
            <a:prstGeom prst="rect">
              <a:avLst/>
            </a:prstGeom>
            <a:ln w="25400">
              <a:solidFill>
                <a:srgbClr val="FF0000"/>
              </a:solidFill>
            </a:ln>
          </p:spPr>
        </p:pic>
        <p:sp>
          <p:nvSpPr>
            <p:cNvPr id="97" name="テキスト ボックス 96">
              <a:extLst>
                <a:ext uri="{FF2B5EF4-FFF2-40B4-BE49-F238E27FC236}">
                  <a16:creationId xmlns:a16="http://schemas.microsoft.com/office/drawing/2014/main" id="{4C8FF9C6-38F9-508B-97C6-E3E43CB11EB6}"/>
                </a:ext>
              </a:extLst>
            </p:cNvPr>
            <p:cNvSpPr txBox="1"/>
            <p:nvPr/>
          </p:nvSpPr>
          <p:spPr>
            <a:xfrm>
              <a:off x="18372" y="5692949"/>
              <a:ext cx="7263527" cy="1200329"/>
            </a:xfrm>
            <a:prstGeom prst="rect">
              <a:avLst/>
            </a:prstGeom>
            <a:noFill/>
          </p:spPr>
          <p:txBody>
            <a:bodyPr wrap="none" rtlCol="0">
              <a:spAutoFit/>
            </a:bodyPr>
            <a:lstStyle/>
            <a:p>
              <a:r>
                <a:rPr lang="en-US" altLang="ja-JP" sz="2400" b="1" dirty="0"/>
                <a:t>【</a:t>
              </a:r>
              <a:r>
                <a:rPr lang="ja-JP" altLang="en-US" sz="2400" b="1" dirty="0"/>
                <a:t>オートマチックトランスミッション</a:t>
              </a:r>
              <a:r>
                <a:rPr lang="en-US" altLang="ja-JP" sz="2400" b="1" dirty="0"/>
                <a:t>】</a:t>
              </a:r>
            </a:p>
            <a:p>
              <a:r>
                <a:rPr lang="ja-JP" altLang="en-US" sz="2400" b="1" dirty="0"/>
                <a:t>エンジンの回転速度をコンピューター制御によって</a:t>
              </a:r>
              <a:endParaRPr lang="en-US" altLang="ja-JP" sz="2400" b="1" dirty="0"/>
            </a:p>
            <a:p>
              <a:r>
                <a:rPr lang="ja-JP" altLang="en-US" sz="2400" b="1" dirty="0"/>
                <a:t>自動で切り替えてくれる機能を持つ</a:t>
              </a:r>
              <a:endParaRPr lang="en-US" altLang="ja-JP" sz="2400" b="1" dirty="0"/>
            </a:p>
          </p:txBody>
        </p:sp>
        <p:pic>
          <p:nvPicPr>
            <p:cNvPr id="91" name="図 90">
              <a:extLst>
                <a:ext uri="{FF2B5EF4-FFF2-40B4-BE49-F238E27FC236}">
                  <a16:creationId xmlns:a16="http://schemas.microsoft.com/office/drawing/2014/main" id="{F33A685F-D927-8868-0809-A15ED4B64BA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125" b="95536" l="2575" r="98069">
                          <a14:foregroundMark x1="63090" y1="4911" x2="50000" y2="3125"/>
                          <a14:foregroundMark x1="85622" y1="8482" x2="85622" y2="8482"/>
                          <a14:foregroundMark x1="97639" y1="33929" x2="89700" y2="34375"/>
                          <a14:foregroundMark x1="98283" y1="26339" x2="98283" y2="26339"/>
                          <a14:foregroundMark x1="43991" y1="83036" x2="43348" y2="95982"/>
                          <a14:foregroundMark x1="4292" y1="38839" x2="14163" y2="29464"/>
                          <a14:foregroundMark x1="2575" y1="60714" x2="5365" y2="72321"/>
                          <a14:foregroundMark x1="28541" y1="17411" x2="25751" y2="29464"/>
                        </a14:backgroundRemoval>
                      </a14:imgEffect>
                    </a14:imgLayer>
                  </a14:imgProps>
                </a:ext>
                <a:ext uri="{28A0092B-C50C-407E-A947-70E740481C1C}">
                  <a14:useLocalDpi xmlns:a14="http://schemas.microsoft.com/office/drawing/2010/main" val="0"/>
                </a:ext>
              </a:extLst>
            </a:blip>
            <a:stretch>
              <a:fillRect/>
            </a:stretch>
          </p:blipFill>
          <p:spPr>
            <a:xfrm>
              <a:off x="70011" y="3482119"/>
              <a:ext cx="2929310" cy="1539941"/>
            </a:xfrm>
            <a:prstGeom prst="rect">
              <a:avLst/>
            </a:prstGeom>
          </p:spPr>
        </p:pic>
        <p:sp>
          <p:nvSpPr>
            <p:cNvPr id="120" name="正方形/長方形 119">
              <a:extLst>
                <a:ext uri="{FF2B5EF4-FFF2-40B4-BE49-F238E27FC236}">
                  <a16:creationId xmlns:a16="http://schemas.microsoft.com/office/drawing/2014/main" id="{4252DABB-F0C5-A828-83D7-41A624FB1E5A}"/>
                </a:ext>
              </a:extLst>
            </p:cNvPr>
            <p:cNvSpPr/>
            <p:nvPr/>
          </p:nvSpPr>
          <p:spPr>
            <a:xfrm>
              <a:off x="407936" y="4155012"/>
              <a:ext cx="698696" cy="5454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id="{CA94BE0F-AED3-2F33-5CEF-4239B5CD3DD9}"/>
                </a:ext>
              </a:extLst>
            </p:cNvPr>
            <p:cNvCxnSpPr>
              <a:cxnSpLocks/>
            </p:cNvCxnSpPr>
            <p:nvPr/>
          </p:nvCxnSpPr>
          <p:spPr>
            <a:xfrm flipV="1">
              <a:off x="1106632" y="3418320"/>
              <a:ext cx="2727352" cy="7350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B9D1FA32-4C58-F396-CFBC-92DCF6C9EBE5}"/>
                </a:ext>
              </a:extLst>
            </p:cNvPr>
            <p:cNvCxnSpPr>
              <a:cxnSpLocks/>
            </p:cNvCxnSpPr>
            <p:nvPr/>
          </p:nvCxnSpPr>
          <p:spPr>
            <a:xfrm>
              <a:off x="1106632" y="4686537"/>
              <a:ext cx="2751397" cy="9147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12551215"/>
      </p:ext>
    </p:extLst>
  </p:cSld>
  <p:clrMapOvr>
    <a:masterClrMapping/>
  </p:clrMapOvr>
  <mc:AlternateContent xmlns:mc="http://schemas.openxmlformats.org/markup-compatibility/2006" xmlns:p14="http://schemas.microsoft.com/office/powerpoint/2010/main">
    <mc:Choice Requires="p14">
      <p:transition spd="slow" p14:dur="2000" advTm="6585"/>
    </mc:Choice>
    <mc:Fallback xmlns="">
      <p:transition spd="slow" advTm="65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617451"/>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29</a:t>
            </a:r>
            <a:r>
              <a:rPr kumimoji="1" lang="ja-JP" altLang="en-US" sz="2400" u="sng" dirty="0"/>
              <a:t>．</a:t>
            </a:r>
            <a:r>
              <a:rPr lang="ja-JP" altLang="en-US" sz="2400" u="sng" dirty="0"/>
              <a:t>弊害検討</a:t>
            </a:r>
            <a:r>
              <a:rPr kumimoji="1" lang="ja-JP" altLang="en-US" sz="2400" u="sng" dirty="0"/>
              <a:t>①</a:t>
            </a:r>
          </a:p>
        </p:txBody>
      </p:sp>
      <p:pic>
        <p:nvPicPr>
          <p:cNvPr id="2" name="図 1">
            <a:extLst>
              <a:ext uri="{FF2B5EF4-FFF2-40B4-BE49-F238E27FC236}">
                <a16:creationId xmlns:a16="http://schemas.microsoft.com/office/drawing/2014/main" id="{3087C770-0BEE-A531-69FD-1BC6C5E9B95A}"/>
              </a:ext>
            </a:extLst>
          </p:cNvPr>
          <p:cNvPicPr>
            <a:picLocks noChangeAspect="1"/>
          </p:cNvPicPr>
          <p:nvPr/>
        </p:nvPicPr>
        <p:blipFill>
          <a:blip r:embed="rId4"/>
          <a:stretch>
            <a:fillRect/>
          </a:stretch>
        </p:blipFill>
        <p:spPr>
          <a:xfrm>
            <a:off x="5464583" y="1350527"/>
            <a:ext cx="6625604" cy="1693766"/>
          </a:xfrm>
          <a:prstGeom prst="rect">
            <a:avLst/>
          </a:prstGeom>
        </p:spPr>
      </p:pic>
      <p:pic>
        <p:nvPicPr>
          <p:cNvPr id="4" name="図 3" descr="床, 屋内, テーブル, 木材 が含まれている画像&#10;&#10;自動的に生成された説明">
            <a:extLst>
              <a:ext uri="{FF2B5EF4-FFF2-40B4-BE49-F238E27FC236}">
                <a16:creationId xmlns:a16="http://schemas.microsoft.com/office/drawing/2014/main" id="{041912EE-B904-A822-C281-6792D2E94322}"/>
              </a:ext>
            </a:extLst>
          </p:cNvPr>
          <p:cNvPicPr>
            <a:picLocks noChangeAspect="1"/>
          </p:cNvPicPr>
          <p:nvPr/>
        </p:nvPicPr>
        <p:blipFill>
          <a:blip r:embed="rId5" cstate="print">
            <a:extLst>
              <a:ext uri="{28A0092B-C50C-407E-A947-70E740481C1C}">
                <a14:useLocalDpi xmlns:a14="http://schemas.microsoft.com/office/drawing/2010/main" val="0"/>
              </a:ext>
            </a:extLst>
          </a:blip>
          <a:srcRect l="16124" t="20083" b="19875"/>
          <a:stretch>
            <a:fillRect/>
          </a:stretch>
        </p:blipFill>
        <p:spPr>
          <a:xfrm rot="20705184">
            <a:off x="8782577" y="3917521"/>
            <a:ext cx="1487467" cy="601404"/>
          </a:xfrm>
          <a:custGeom>
            <a:avLst/>
            <a:gdLst>
              <a:gd name="connsiteX0" fmla="*/ 5759532 w 6814193"/>
              <a:gd name="connsiteY0" fmla="*/ 0 h 2755076"/>
              <a:gd name="connsiteX1" fmla="*/ 6814193 w 6814193"/>
              <a:gd name="connsiteY1" fmla="*/ 222651 h 2755076"/>
              <a:gd name="connsiteX2" fmla="*/ 6814193 w 6814193"/>
              <a:gd name="connsiteY2" fmla="*/ 770153 h 2755076"/>
              <a:gd name="connsiteX3" fmla="*/ 6811613 w 6814193"/>
              <a:gd name="connsiteY3" fmla="*/ 869683 h 2755076"/>
              <a:gd name="connsiteX4" fmla="*/ 6792686 w 6814193"/>
              <a:gd name="connsiteY4" fmla="*/ 2755076 h 2755076"/>
              <a:gd name="connsiteX5" fmla="*/ 6448301 w 6814193"/>
              <a:gd name="connsiteY5" fmla="*/ 2588821 h 2755076"/>
              <a:gd name="connsiteX6" fmla="*/ 6282047 w 6814193"/>
              <a:gd name="connsiteY6" fmla="*/ 2505694 h 2755076"/>
              <a:gd name="connsiteX7" fmla="*/ 6032665 w 6814193"/>
              <a:gd name="connsiteY7" fmla="*/ 2434442 h 2755076"/>
              <a:gd name="connsiteX8" fmla="*/ 5771408 w 6814193"/>
              <a:gd name="connsiteY8" fmla="*/ 2351315 h 2755076"/>
              <a:gd name="connsiteX9" fmla="*/ 5522026 w 6814193"/>
              <a:gd name="connsiteY9" fmla="*/ 2303813 h 2755076"/>
              <a:gd name="connsiteX10" fmla="*/ 5296395 w 6814193"/>
              <a:gd name="connsiteY10" fmla="*/ 2185060 h 2755076"/>
              <a:gd name="connsiteX11" fmla="*/ 5047013 w 6814193"/>
              <a:gd name="connsiteY11" fmla="*/ 2125684 h 2755076"/>
              <a:gd name="connsiteX12" fmla="*/ 4975761 w 6814193"/>
              <a:gd name="connsiteY12" fmla="*/ 2066307 h 2755076"/>
              <a:gd name="connsiteX13" fmla="*/ 4963886 w 6814193"/>
              <a:gd name="connsiteY13" fmla="*/ 1816925 h 2755076"/>
              <a:gd name="connsiteX14" fmla="*/ 4643252 w 6814193"/>
              <a:gd name="connsiteY14" fmla="*/ 1769424 h 2755076"/>
              <a:gd name="connsiteX15" fmla="*/ 4393870 w 6814193"/>
              <a:gd name="connsiteY15" fmla="*/ 1710047 h 2755076"/>
              <a:gd name="connsiteX16" fmla="*/ 4073236 w 6814193"/>
              <a:gd name="connsiteY16" fmla="*/ 1674421 h 2755076"/>
              <a:gd name="connsiteX17" fmla="*/ 3705101 w 6814193"/>
              <a:gd name="connsiteY17" fmla="*/ 1650671 h 2755076"/>
              <a:gd name="connsiteX18" fmla="*/ 3562597 w 6814193"/>
              <a:gd name="connsiteY18" fmla="*/ 1662546 h 2755076"/>
              <a:gd name="connsiteX19" fmla="*/ 3313216 w 6814193"/>
              <a:gd name="connsiteY19" fmla="*/ 1733798 h 2755076"/>
              <a:gd name="connsiteX20" fmla="*/ 3123210 w 6814193"/>
              <a:gd name="connsiteY20" fmla="*/ 1828800 h 2755076"/>
              <a:gd name="connsiteX21" fmla="*/ 2873829 w 6814193"/>
              <a:gd name="connsiteY21" fmla="*/ 1876302 h 2755076"/>
              <a:gd name="connsiteX22" fmla="*/ 2588821 w 6814193"/>
              <a:gd name="connsiteY22" fmla="*/ 1876302 h 2755076"/>
              <a:gd name="connsiteX23" fmla="*/ 2410691 w 6814193"/>
              <a:gd name="connsiteY23" fmla="*/ 1816925 h 2755076"/>
              <a:gd name="connsiteX24" fmla="*/ 2339439 w 6814193"/>
              <a:gd name="connsiteY24" fmla="*/ 1947554 h 2755076"/>
              <a:gd name="connsiteX25" fmla="*/ 2244436 w 6814193"/>
              <a:gd name="connsiteY25" fmla="*/ 2018806 h 2755076"/>
              <a:gd name="connsiteX26" fmla="*/ 2280062 w 6814193"/>
              <a:gd name="connsiteY26" fmla="*/ 2101933 h 2755076"/>
              <a:gd name="connsiteX27" fmla="*/ 2137558 w 6814193"/>
              <a:gd name="connsiteY27" fmla="*/ 2232561 h 2755076"/>
              <a:gd name="connsiteX28" fmla="*/ 2006930 w 6814193"/>
              <a:gd name="connsiteY28" fmla="*/ 2303813 h 2755076"/>
              <a:gd name="connsiteX29" fmla="*/ 1840675 w 6814193"/>
              <a:gd name="connsiteY29" fmla="*/ 2363190 h 2755076"/>
              <a:gd name="connsiteX30" fmla="*/ 1674421 w 6814193"/>
              <a:gd name="connsiteY30" fmla="*/ 2434442 h 2755076"/>
              <a:gd name="connsiteX31" fmla="*/ 1615044 w 6814193"/>
              <a:gd name="connsiteY31" fmla="*/ 2386941 h 2755076"/>
              <a:gd name="connsiteX32" fmla="*/ 1543792 w 6814193"/>
              <a:gd name="connsiteY32" fmla="*/ 2363190 h 2755076"/>
              <a:gd name="connsiteX33" fmla="*/ 1413164 w 6814193"/>
              <a:gd name="connsiteY33" fmla="*/ 2280063 h 2755076"/>
              <a:gd name="connsiteX34" fmla="*/ 1353787 w 6814193"/>
              <a:gd name="connsiteY34" fmla="*/ 2363190 h 2755076"/>
              <a:gd name="connsiteX35" fmla="*/ 1246909 w 6814193"/>
              <a:gd name="connsiteY35" fmla="*/ 2410691 h 2755076"/>
              <a:gd name="connsiteX36" fmla="*/ 1116281 w 6814193"/>
              <a:gd name="connsiteY36" fmla="*/ 2351315 h 2755076"/>
              <a:gd name="connsiteX37" fmla="*/ 1056904 w 6814193"/>
              <a:gd name="connsiteY37" fmla="*/ 2280063 h 2755076"/>
              <a:gd name="connsiteX38" fmla="*/ 902525 w 6814193"/>
              <a:gd name="connsiteY38" fmla="*/ 2185060 h 2755076"/>
              <a:gd name="connsiteX39" fmla="*/ 795647 w 6814193"/>
              <a:gd name="connsiteY39" fmla="*/ 2054432 h 2755076"/>
              <a:gd name="connsiteX40" fmla="*/ 700644 w 6814193"/>
              <a:gd name="connsiteY40" fmla="*/ 1900052 h 2755076"/>
              <a:gd name="connsiteX41" fmla="*/ 498764 w 6814193"/>
              <a:gd name="connsiteY41" fmla="*/ 1721923 h 2755076"/>
              <a:gd name="connsiteX42" fmla="*/ 391886 w 6814193"/>
              <a:gd name="connsiteY42" fmla="*/ 1769424 h 2755076"/>
              <a:gd name="connsiteX43" fmla="*/ 190005 w 6814193"/>
              <a:gd name="connsiteY43" fmla="*/ 1757549 h 2755076"/>
              <a:gd name="connsiteX44" fmla="*/ 83127 w 6814193"/>
              <a:gd name="connsiteY44" fmla="*/ 1710047 h 2755076"/>
              <a:gd name="connsiteX45" fmla="*/ 0 w 6814193"/>
              <a:gd name="connsiteY45" fmla="*/ 1626920 h 2755076"/>
              <a:gd name="connsiteX46" fmla="*/ 0 w 6814193"/>
              <a:gd name="connsiteY46" fmla="*/ 1448790 h 2755076"/>
              <a:gd name="connsiteX47" fmla="*/ 71252 w 6814193"/>
              <a:gd name="connsiteY47" fmla="*/ 1341912 h 2755076"/>
              <a:gd name="connsiteX48" fmla="*/ 178130 w 6814193"/>
              <a:gd name="connsiteY48" fmla="*/ 1258785 h 2755076"/>
              <a:gd name="connsiteX49" fmla="*/ 285008 w 6814193"/>
              <a:gd name="connsiteY49" fmla="*/ 1199408 h 2755076"/>
              <a:gd name="connsiteX50" fmla="*/ 439387 w 6814193"/>
              <a:gd name="connsiteY50" fmla="*/ 1056904 h 2755076"/>
              <a:gd name="connsiteX51" fmla="*/ 534390 w 6814193"/>
              <a:gd name="connsiteY51" fmla="*/ 914400 h 2755076"/>
              <a:gd name="connsiteX52" fmla="*/ 629392 w 6814193"/>
              <a:gd name="connsiteY52" fmla="*/ 819398 h 2755076"/>
              <a:gd name="connsiteX53" fmla="*/ 712519 w 6814193"/>
              <a:gd name="connsiteY53" fmla="*/ 700645 h 2755076"/>
              <a:gd name="connsiteX54" fmla="*/ 783771 w 6814193"/>
              <a:gd name="connsiteY54" fmla="*/ 617517 h 2755076"/>
              <a:gd name="connsiteX55" fmla="*/ 843148 w 6814193"/>
              <a:gd name="connsiteY55" fmla="*/ 498764 h 2755076"/>
              <a:gd name="connsiteX56" fmla="*/ 890649 w 6814193"/>
              <a:gd name="connsiteY56" fmla="*/ 356260 h 2755076"/>
              <a:gd name="connsiteX57" fmla="*/ 985652 w 6814193"/>
              <a:gd name="connsiteY57" fmla="*/ 201881 h 2755076"/>
              <a:gd name="connsiteX58" fmla="*/ 1175657 w 6814193"/>
              <a:gd name="connsiteY58" fmla="*/ 130629 h 2755076"/>
              <a:gd name="connsiteX59" fmla="*/ 1341912 w 6814193"/>
              <a:gd name="connsiteY59" fmla="*/ 142504 h 2755076"/>
              <a:gd name="connsiteX60" fmla="*/ 1520042 w 6814193"/>
              <a:gd name="connsiteY60" fmla="*/ 190006 h 2755076"/>
              <a:gd name="connsiteX61" fmla="*/ 1686296 w 6814193"/>
              <a:gd name="connsiteY61" fmla="*/ 225632 h 2755076"/>
              <a:gd name="connsiteX62" fmla="*/ 1828800 w 6814193"/>
              <a:gd name="connsiteY62" fmla="*/ 261258 h 2755076"/>
              <a:gd name="connsiteX63" fmla="*/ 2137558 w 6814193"/>
              <a:gd name="connsiteY63" fmla="*/ 344385 h 2755076"/>
              <a:gd name="connsiteX64" fmla="*/ 2493818 w 6814193"/>
              <a:gd name="connsiteY64" fmla="*/ 391886 h 2755076"/>
              <a:gd name="connsiteX65" fmla="*/ 2755075 w 6814193"/>
              <a:gd name="connsiteY65" fmla="*/ 427512 h 2755076"/>
              <a:gd name="connsiteX66" fmla="*/ 3051958 w 6814193"/>
              <a:gd name="connsiteY66" fmla="*/ 486889 h 2755076"/>
              <a:gd name="connsiteX67" fmla="*/ 3277590 w 6814193"/>
              <a:gd name="connsiteY67" fmla="*/ 451263 h 2755076"/>
              <a:gd name="connsiteX68" fmla="*/ 3835730 w 6814193"/>
              <a:gd name="connsiteY68" fmla="*/ 380011 h 2755076"/>
              <a:gd name="connsiteX69" fmla="*/ 4085112 w 6814193"/>
              <a:gd name="connsiteY69" fmla="*/ 451263 h 2755076"/>
              <a:gd name="connsiteX70" fmla="*/ 4358244 w 6814193"/>
              <a:gd name="connsiteY70" fmla="*/ 463138 h 2755076"/>
              <a:gd name="connsiteX71" fmla="*/ 4607626 w 6814193"/>
              <a:gd name="connsiteY71" fmla="*/ 463138 h 2755076"/>
              <a:gd name="connsiteX72" fmla="*/ 5023262 w 6814193"/>
              <a:gd name="connsiteY72" fmla="*/ 486889 h 2755076"/>
              <a:gd name="connsiteX73" fmla="*/ 5403273 w 6814193"/>
              <a:gd name="connsiteY73" fmla="*/ 510639 h 2755076"/>
              <a:gd name="connsiteX74" fmla="*/ 5486400 w 6814193"/>
              <a:gd name="connsiteY74" fmla="*/ 320634 h 2755076"/>
              <a:gd name="connsiteX75" fmla="*/ 5569527 w 6814193"/>
              <a:gd name="connsiteY75" fmla="*/ 166255 h 27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814193" h="2755076">
                <a:moveTo>
                  <a:pt x="5759532" y="0"/>
                </a:moveTo>
                <a:lnTo>
                  <a:pt x="6814193" y="222651"/>
                </a:lnTo>
                <a:lnTo>
                  <a:pt x="6814193" y="770153"/>
                </a:lnTo>
                <a:lnTo>
                  <a:pt x="6811613" y="869683"/>
                </a:lnTo>
                <a:cubicBezTo>
                  <a:pt x="6798624" y="1508167"/>
                  <a:pt x="6795655" y="2131621"/>
                  <a:pt x="6792686" y="2755076"/>
                </a:cubicBezTo>
                <a:lnTo>
                  <a:pt x="6448301" y="2588821"/>
                </a:lnTo>
                <a:lnTo>
                  <a:pt x="6282047" y="2505694"/>
                </a:lnTo>
                <a:lnTo>
                  <a:pt x="6032665" y="2434442"/>
                </a:lnTo>
                <a:lnTo>
                  <a:pt x="5771408" y="2351315"/>
                </a:lnTo>
                <a:lnTo>
                  <a:pt x="5522026" y="2303813"/>
                </a:lnTo>
                <a:lnTo>
                  <a:pt x="5296395" y="2185060"/>
                </a:lnTo>
                <a:lnTo>
                  <a:pt x="5047013" y="2125684"/>
                </a:lnTo>
                <a:lnTo>
                  <a:pt x="4975761" y="2066307"/>
                </a:lnTo>
                <a:lnTo>
                  <a:pt x="4963886" y="1816925"/>
                </a:lnTo>
                <a:lnTo>
                  <a:pt x="4643252" y="1769424"/>
                </a:lnTo>
                <a:lnTo>
                  <a:pt x="4393870" y="1710047"/>
                </a:lnTo>
                <a:lnTo>
                  <a:pt x="4073236" y="1674421"/>
                </a:lnTo>
                <a:lnTo>
                  <a:pt x="3705101" y="1650671"/>
                </a:lnTo>
                <a:lnTo>
                  <a:pt x="3562597" y="1662546"/>
                </a:lnTo>
                <a:lnTo>
                  <a:pt x="3313216" y="1733798"/>
                </a:lnTo>
                <a:lnTo>
                  <a:pt x="3123210" y="1828800"/>
                </a:lnTo>
                <a:lnTo>
                  <a:pt x="2873829" y="1876302"/>
                </a:lnTo>
                <a:lnTo>
                  <a:pt x="2588821" y="1876302"/>
                </a:lnTo>
                <a:lnTo>
                  <a:pt x="2410691" y="1816925"/>
                </a:lnTo>
                <a:lnTo>
                  <a:pt x="2339439" y="1947554"/>
                </a:lnTo>
                <a:lnTo>
                  <a:pt x="2244436" y="2018806"/>
                </a:lnTo>
                <a:lnTo>
                  <a:pt x="2280062" y="2101933"/>
                </a:lnTo>
                <a:lnTo>
                  <a:pt x="2137558" y="2232561"/>
                </a:lnTo>
                <a:lnTo>
                  <a:pt x="2006930" y="2303813"/>
                </a:lnTo>
                <a:lnTo>
                  <a:pt x="1840675" y="2363190"/>
                </a:lnTo>
                <a:lnTo>
                  <a:pt x="1674421" y="2434442"/>
                </a:lnTo>
                <a:lnTo>
                  <a:pt x="1615044" y="2386941"/>
                </a:lnTo>
                <a:lnTo>
                  <a:pt x="1543792" y="2363190"/>
                </a:lnTo>
                <a:lnTo>
                  <a:pt x="1413164" y="2280063"/>
                </a:lnTo>
                <a:lnTo>
                  <a:pt x="1353787" y="2363190"/>
                </a:lnTo>
                <a:lnTo>
                  <a:pt x="1246909" y="2410691"/>
                </a:lnTo>
                <a:lnTo>
                  <a:pt x="1116281" y="2351315"/>
                </a:lnTo>
                <a:lnTo>
                  <a:pt x="1056904" y="2280063"/>
                </a:lnTo>
                <a:lnTo>
                  <a:pt x="902525" y="2185060"/>
                </a:lnTo>
                <a:lnTo>
                  <a:pt x="795647" y="2054432"/>
                </a:lnTo>
                <a:lnTo>
                  <a:pt x="700644" y="1900052"/>
                </a:lnTo>
                <a:lnTo>
                  <a:pt x="498764" y="1721923"/>
                </a:lnTo>
                <a:lnTo>
                  <a:pt x="391886" y="1769424"/>
                </a:lnTo>
                <a:lnTo>
                  <a:pt x="190005" y="1757549"/>
                </a:lnTo>
                <a:lnTo>
                  <a:pt x="83127" y="1710047"/>
                </a:lnTo>
                <a:lnTo>
                  <a:pt x="0" y="1626920"/>
                </a:lnTo>
                <a:lnTo>
                  <a:pt x="0" y="1448790"/>
                </a:lnTo>
                <a:lnTo>
                  <a:pt x="71252" y="1341912"/>
                </a:lnTo>
                <a:lnTo>
                  <a:pt x="178130" y="1258785"/>
                </a:lnTo>
                <a:lnTo>
                  <a:pt x="285008" y="1199408"/>
                </a:lnTo>
                <a:lnTo>
                  <a:pt x="439387" y="1056904"/>
                </a:lnTo>
                <a:lnTo>
                  <a:pt x="534390" y="914400"/>
                </a:lnTo>
                <a:lnTo>
                  <a:pt x="629392" y="819398"/>
                </a:lnTo>
                <a:lnTo>
                  <a:pt x="712519" y="700645"/>
                </a:lnTo>
                <a:lnTo>
                  <a:pt x="783771" y="617517"/>
                </a:lnTo>
                <a:lnTo>
                  <a:pt x="843148" y="498764"/>
                </a:lnTo>
                <a:lnTo>
                  <a:pt x="890649" y="356260"/>
                </a:lnTo>
                <a:lnTo>
                  <a:pt x="985652" y="201881"/>
                </a:lnTo>
                <a:lnTo>
                  <a:pt x="1175657" y="130629"/>
                </a:lnTo>
                <a:lnTo>
                  <a:pt x="1341912" y="142504"/>
                </a:lnTo>
                <a:lnTo>
                  <a:pt x="1520042" y="190006"/>
                </a:lnTo>
                <a:lnTo>
                  <a:pt x="1686296" y="225632"/>
                </a:lnTo>
                <a:lnTo>
                  <a:pt x="1828800" y="261258"/>
                </a:lnTo>
                <a:lnTo>
                  <a:pt x="2137558" y="344385"/>
                </a:lnTo>
                <a:lnTo>
                  <a:pt x="2493818" y="391886"/>
                </a:lnTo>
                <a:lnTo>
                  <a:pt x="2755075" y="427512"/>
                </a:lnTo>
                <a:lnTo>
                  <a:pt x="3051958" y="486889"/>
                </a:lnTo>
                <a:lnTo>
                  <a:pt x="3277590" y="451263"/>
                </a:lnTo>
                <a:lnTo>
                  <a:pt x="3835730" y="380011"/>
                </a:lnTo>
                <a:lnTo>
                  <a:pt x="4085112" y="451263"/>
                </a:lnTo>
                <a:lnTo>
                  <a:pt x="4358244" y="463138"/>
                </a:lnTo>
                <a:lnTo>
                  <a:pt x="4607626" y="463138"/>
                </a:lnTo>
                <a:lnTo>
                  <a:pt x="5023262" y="486889"/>
                </a:lnTo>
                <a:lnTo>
                  <a:pt x="5403273" y="510639"/>
                </a:lnTo>
                <a:lnTo>
                  <a:pt x="5486400" y="320634"/>
                </a:lnTo>
                <a:lnTo>
                  <a:pt x="5569527" y="166255"/>
                </a:lnTo>
                <a:close/>
              </a:path>
            </a:pathLst>
          </a:custGeom>
        </p:spPr>
      </p:pic>
      <p:pic>
        <p:nvPicPr>
          <p:cNvPr id="5" name="図 4">
            <a:extLst>
              <a:ext uri="{FF2B5EF4-FFF2-40B4-BE49-F238E27FC236}">
                <a16:creationId xmlns:a16="http://schemas.microsoft.com/office/drawing/2014/main" id="{388EC858-DF13-2837-2F9A-F64A473B300F}"/>
              </a:ext>
            </a:extLst>
          </p:cNvPr>
          <p:cNvPicPr>
            <a:picLocks noChangeAspect="1"/>
          </p:cNvPicPr>
          <p:nvPr/>
        </p:nvPicPr>
        <p:blipFill>
          <a:blip r:embed="rId6"/>
          <a:srcRect t="6665" b="404"/>
          <a:stretch>
            <a:fillRect/>
          </a:stretch>
        </p:blipFill>
        <p:spPr>
          <a:xfrm>
            <a:off x="2523829" y="55518"/>
            <a:ext cx="973661" cy="1068059"/>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sp>
        <p:nvSpPr>
          <p:cNvPr id="6" name="テキスト ボックス 8">
            <a:extLst>
              <a:ext uri="{FF2B5EF4-FFF2-40B4-BE49-F238E27FC236}">
                <a16:creationId xmlns:a16="http://schemas.microsoft.com/office/drawing/2014/main" id="{3C94A4CC-81AF-3933-8C74-1603E2143060}"/>
              </a:ext>
            </a:extLst>
          </p:cNvPr>
          <p:cNvSpPr txBox="1">
            <a:spLocks noChangeAspect="1"/>
          </p:cNvSpPr>
          <p:nvPr/>
        </p:nvSpPr>
        <p:spPr>
          <a:xfrm>
            <a:off x="3575720" y="5715"/>
            <a:ext cx="7927840" cy="830997"/>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製図リーダー</a:t>
            </a:r>
            <a:r>
              <a:rPr lang="ja-JP" altLang="en-US" sz="2400" b="1" dirty="0">
                <a:latin typeface="+mn-ea"/>
              </a:rPr>
              <a:t>を中心に</a:t>
            </a:r>
            <a:r>
              <a:rPr kumimoji="1" lang="ja-JP" altLang="en-US" sz="2400" b="1" dirty="0">
                <a:latin typeface="+mn-ea"/>
              </a:rPr>
              <a:t>作製してもらった治具の製図を</a:t>
            </a:r>
            <a:endParaRPr kumimoji="1" lang="en-US" altLang="ja-JP" sz="2400" b="1" dirty="0">
              <a:latin typeface="+mn-ea"/>
            </a:endParaRPr>
          </a:p>
          <a:p>
            <a:r>
              <a:rPr kumimoji="1" lang="ja-JP" altLang="en-US" sz="2400" b="1" dirty="0">
                <a:latin typeface="+mn-ea"/>
              </a:rPr>
              <a:t>メンバー</a:t>
            </a:r>
            <a:r>
              <a:rPr lang="ja-JP" altLang="en-US" sz="2400" b="1" dirty="0">
                <a:latin typeface="+mn-ea"/>
              </a:rPr>
              <a:t>と</a:t>
            </a:r>
            <a:r>
              <a:rPr kumimoji="1" lang="ja-JP" altLang="en-US" sz="2400" b="1" dirty="0">
                <a:latin typeface="+mn-ea"/>
              </a:rPr>
              <a:t>最終確認を行ったが</a:t>
            </a:r>
            <a:r>
              <a:rPr kumimoji="1" lang="en-US" altLang="ja-JP" sz="2400" b="1" dirty="0">
                <a:latin typeface="+mn-ea"/>
              </a:rPr>
              <a:t>…</a:t>
            </a:r>
          </a:p>
        </p:txBody>
      </p:sp>
      <p:sp>
        <p:nvSpPr>
          <p:cNvPr id="7" name="テキスト ボックス 70">
            <a:extLst>
              <a:ext uri="{FF2B5EF4-FFF2-40B4-BE49-F238E27FC236}">
                <a16:creationId xmlns:a16="http://schemas.microsoft.com/office/drawing/2014/main" id="{8F56A3AC-D884-D6A2-917F-69A08559A88E}"/>
              </a:ext>
            </a:extLst>
          </p:cNvPr>
          <p:cNvSpPr txBox="1"/>
          <p:nvPr/>
        </p:nvSpPr>
        <p:spPr>
          <a:xfrm>
            <a:off x="1996837" y="846272"/>
            <a:ext cx="1868513" cy="311025"/>
          </a:xfrm>
          <a:prstGeom prst="rect">
            <a:avLst/>
          </a:prstGeom>
          <a:solidFill>
            <a:schemeClr val="bg1"/>
          </a:solidFill>
          <a:ln w="22225" cmpd="dbl">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t>製図リーダー</a:t>
            </a:r>
            <a:endParaRPr kumimoji="1" lang="ja-JP" altLang="en-US" sz="2000" b="1" dirty="0"/>
          </a:p>
        </p:txBody>
      </p:sp>
      <p:grpSp>
        <p:nvGrpSpPr>
          <p:cNvPr id="8" name="グループ化 7">
            <a:extLst>
              <a:ext uri="{FF2B5EF4-FFF2-40B4-BE49-F238E27FC236}">
                <a16:creationId xmlns:a16="http://schemas.microsoft.com/office/drawing/2014/main" id="{345DFF67-7F84-E35B-5DEA-2BA299F9D5C1}"/>
              </a:ext>
            </a:extLst>
          </p:cNvPr>
          <p:cNvGrpSpPr/>
          <p:nvPr/>
        </p:nvGrpSpPr>
        <p:grpSpPr>
          <a:xfrm>
            <a:off x="47328" y="1192781"/>
            <a:ext cx="5370866" cy="4620432"/>
            <a:chOff x="47328" y="1192781"/>
            <a:chExt cx="5370866" cy="4620432"/>
          </a:xfrm>
        </p:grpSpPr>
        <p:pic>
          <p:nvPicPr>
            <p:cNvPr id="9" name="図 8">
              <a:extLst>
                <a:ext uri="{FF2B5EF4-FFF2-40B4-BE49-F238E27FC236}">
                  <a16:creationId xmlns:a16="http://schemas.microsoft.com/office/drawing/2014/main" id="{92AAC9D6-C28C-6400-FDD2-F0095052D616}"/>
                </a:ext>
              </a:extLst>
            </p:cNvPr>
            <p:cNvPicPr>
              <a:picLocks noChangeAspect="1"/>
            </p:cNvPicPr>
            <p:nvPr/>
          </p:nvPicPr>
          <p:blipFill>
            <a:blip r:embed="rId7"/>
            <a:stretch>
              <a:fillRect/>
            </a:stretch>
          </p:blipFill>
          <p:spPr>
            <a:xfrm>
              <a:off x="66277" y="3158717"/>
              <a:ext cx="3095814" cy="2654496"/>
            </a:xfrm>
            <a:prstGeom prst="rect">
              <a:avLst/>
            </a:prstGeom>
          </p:spPr>
        </p:pic>
        <p:grpSp>
          <p:nvGrpSpPr>
            <p:cNvPr id="10" name="グループ化 9">
              <a:extLst>
                <a:ext uri="{FF2B5EF4-FFF2-40B4-BE49-F238E27FC236}">
                  <a16:creationId xmlns:a16="http://schemas.microsoft.com/office/drawing/2014/main" id="{DDC4221E-96FD-8E63-ED34-C578990BAE66}"/>
                </a:ext>
              </a:extLst>
            </p:cNvPr>
            <p:cNvGrpSpPr/>
            <p:nvPr/>
          </p:nvGrpSpPr>
          <p:grpSpPr>
            <a:xfrm>
              <a:off x="47328" y="1192781"/>
              <a:ext cx="5370866" cy="1272796"/>
              <a:chOff x="47328" y="1192781"/>
              <a:chExt cx="5370866" cy="1272796"/>
            </a:xfrm>
          </p:grpSpPr>
          <p:sp>
            <p:nvSpPr>
              <p:cNvPr id="11" name="思考の吹き出し: 雲形 10">
                <a:extLst>
                  <a:ext uri="{FF2B5EF4-FFF2-40B4-BE49-F238E27FC236}">
                    <a16:creationId xmlns:a16="http://schemas.microsoft.com/office/drawing/2014/main" id="{F6AC9120-8B2E-BE6C-5856-B759F4ABD499}"/>
                  </a:ext>
                </a:extLst>
              </p:cNvPr>
              <p:cNvSpPr/>
              <p:nvPr/>
            </p:nvSpPr>
            <p:spPr>
              <a:xfrm>
                <a:off x="47328" y="1192781"/>
                <a:ext cx="5370866" cy="1272796"/>
              </a:xfrm>
              <a:prstGeom prst="cloudCallout">
                <a:avLst>
                  <a:gd name="adj1" fmla="val -5933"/>
                  <a:gd name="adj2" fmla="val 77741"/>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48">
                <a:extLst>
                  <a:ext uri="{FF2B5EF4-FFF2-40B4-BE49-F238E27FC236}">
                    <a16:creationId xmlns:a16="http://schemas.microsoft.com/office/drawing/2014/main" id="{5D9DE713-D925-3015-EB0C-090BB4D99324}"/>
                  </a:ext>
                </a:extLst>
              </p:cNvPr>
              <p:cNvSpPr txBox="1">
                <a:spLocks noChangeAspect="1"/>
              </p:cNvSpPr>
              <p:nvPr/>
            </p:nvSpPr>
            <p:spPr>
              <a:xfrm>
                <a:off x="508483" y="1445875"/>
                <a:ext cx="4795429" cy="8309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2400" b="1" dirty="0">
                    <a:latin typeface="+mn-ea"/>
                  </a:rPr>
                  <a:t>治具の形状により支柱を持つ人が</a:t>
                </a:r>
                <a:endParaRPr kumimoji="1" lang="en-US" altLang="ja-JP" sz="2400" b="1" dirty="0">
                  <a:latin typeface="+mn-ea"/>
                </a:endParaRPr>
              </a:p>
              <a:p>
                <a:pPr algn="l"/>
                <a:r>
                  <a:rPr kumimoji="1" lang="ja-JP" altLang="en-US" sz="2400" b="1" dirty="0">
                    <a:latin typeface="+mn-ea"/>
                  </a:rPr>
                  <a:t>いるのではないか？</a:t>
                </a:r>
                <a:endParaRPr kumimoji="1" lang="en-US" altLang="ja-JP" sz="1800" b="1" dirty="0">
                  <a:latin typeface="+mn-ea"/>
                </a:endParaRPr>
              </a:p>
            </p:txBody>
          </p:sp>
        </p:grpSp>
      </p:grpSp>
      <p:sp>
        <p:nvSpPr>
          <p:cNvPr id="13" name="テキスト ボックス 8">
            <a:extLst>
              <a:ext uri="{FF2B5EF4-FFF2-40B4-BE49-F238E27FC236}">
                <a16:creationId xmlns:a16="http://schemas.microsoft.com/office/drawing/2014/main" id="{40EF3B2F-1E66-BCC0-4205-6225F91AF773}"/>
              </a:ext>
            </a:extLst>
          </p:cNvPr>
          <p:cNvSpPr txBox="1">
            <a:spLocks noChangeAspect="1"/>
          </p:cNvSpPr>
          <p:nvPr/>
        </p:nvSpPr>
        <p:spPr>
          <a:xfrm>
            <a:off x="5469047" y="1268760"/>
            <a:ext cx="1059001" cy="369332"/>
          </a:xfrm>
          <a:prstGeom prst="rect">
            <a:avLst/>
          </a:prstGeom>
          <a:solidFill>
            <a:schemeClr val="bg1"/>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b="1" dirty="0"/>
              <a:t>対策案</a:t>
            </a:r>
            <a:endParaRPr kumimoji="1" lang="en-US" altLang="ja-JP" sz="1800" b="1" dirty="0"/>
          </a:p>
        </p:txBody>
      </p:sp>
      <p:sp>
        <p:nvSpPr>
          <p:cNvPr id="14" name="矢印: 下 13">
            <a:extLst>
              <a:ext uri="{FF2B5EF4-FFF2-40B4-BE49-F238E27FC236}">
                <a16:creationId xmlns:a16="http://schemas.microsoft.com/office/drawing/2014/main" id="{CEB0C724-E993-82E2-2A87-6416F1BE8B94}"/>
              </a:ext>
            </a:extLst>
          </p:cNvPr>
          <p:cNvSpPr/>
          <p:nvPr/>
        </p:nvSpPr>
        <p:spPr>
          <a:xfrm rot="16200000">
            <a:off x="5010049" y="4198565"/>
            <a:ext cx="936104" cy="106728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D5B1AF34-CE54-3044-FECD-D6C7280A1708}"/>
              </a:ext>
            </a:extLst>
          </p:cNvPr>
          <p:cNvPicPr>
            <a:picLocks noChangeAspect="1"/>
          </p:cNvPicPr>
          <p:nvPr/>
        </p:nvPicPr>
        <p:blipFill>
          <a:blip r:embed="rId8"/>
          <a:srcRect t="8523"/>
          <a:stretch>
            <a:fillRect/>
          </a:stretch>
        </p:blipFill>
        <p:spPr>
          <a:xfrm>
            <a:off x="11031643" y="55518"/>
            <a:ext cx="1085227" cy="1205749"/>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63500">
              <a:schemeClr val="accent5">
                <a:satMod val="175000"/>
                <a:alpha val="40000"/>
              </a:schemeClr>
            </a:glow>
          </a:effectLst>
        </p:spPr>
      </p:pic>
      <p:sp>
        <p:nvSpPr>
          <p:cNvPr id="17" name="吹き出し: 角を丸めた四角形 16">
            <a:extLst>
              <a:ext uri="{FF2B5EF4-FFF2-40B4-BE49-F238E27FC236}">
                <a16:creationId xmlns:a16="http://schemas.microsoft.com/office/drawing/2014/main" id="{A4FC2A6A-1F4A-A232-23DF-646E573E14B8}"/>
              </a:ext>
            </a:extLst>
          </p:cNvPr>
          <p:cNvSpPr/>
          <p:nvPr/>
        </p:nvSpPr>
        <p:spPr>
          <a:xfrm>
            <a:off x="9084837" y="448464"/>
            <a:ext cx="1900417" cy="936143"/>
          </a:xfrm>
          <a:prstGeom prst="wedgeRoundRectCallout">
            <a:avLst>
              <a:gd name="adj1" fmla="val 63028"/>
              <a:gd name="adj2" fmla="val -374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C53F12C-5CD1-9F10-CA84-777E1624E657}"/>
              </a:ext>
            </a:extLst>
          </p:cNvPr>
          <p:cNvSpPr txBox="1"/>
          <p:nvPr/>
        </p:nvSpPr>
        <p:spPr>
          <a:xfrm>
            <a:off x="9194511" y="516912"/>
            <a:ext cx="1758902" cy="707886"/>
          </a:xfrm>
          <a:prstGeom prst="rect">
            <a:avLst/>
          </a:prstGeom>
          <a:noFill/>
        </p:spPr>
        <p:txBody>
          <a:bodyPr wrap="square" rtlCol="0">
            <a:spAutoFit/>
          </a:bodyPr>
          <a:lstStyle/>
          <a:p>
            <a:r>
              <a:rPr lang="ja-JP" altLang="en-US" sz="2000" b="1" dirty="0">
                <a:latin typeface="+mn-ea"/>
              </a:rPr>
              <a:t>持ち運びは</a:t>
            </a:r>
            <a:endParaRPr lang="en-US" altLang="ja-JP" sz="2000" b="1" dirty="0">
              <a:latin typeface="+mn-ea"/>
            </a:endParaRPr>
          </a:p>
          <a:p>
            <a:r>
              <a:rPr lang="ja-JP" altLang="en-US" sz="2000" b="1" dirty="0">
                <a:latin typeface="+mn-ea"/>
              </a:rPr>
              <a:t>どうするの？</a:t>
            </a:r>
            <a:endParaRPr kumimoji="1" lang="ja-JP" altLang="en-US" b="1" dirty="0">
              <a:latin typeface="+mn-ea"/>
            </a:endParaRPr>
          </a:p>
        </p:txBody>
      </p:sp>
      <p:pic>
        <p:nvPicPr>
          <p:cNvPr id="19" name="図 18">
            <a:extLst>
              <a:ext uri="{FF2B5EF4-FFF2-40B4-BE49-F238E27FC236}">
                <a16:creationId xmlns:a16="http://schemas.microsoft.com/office/drawing/2014/main" id="{705E21CF-38A8-3EFE-7276-8517A62B41DC}"/>
              </a:ext>
            </a:extLst>
          </p:cNvPr>
          <p:cNvPicPr>
            <a:picLocks noChangeAspect="1"/>
          </p:cNvPicPr>
          <p:nvPr/>
        </p:nvPicPr>
        <p:blipFill rotWithShape="1">
          <a:blip r:embed="rId9"/>
          <a:srcRect b="59850"/>
          <a:stretch/>
        </p:blipFill>
        <p:spPr>
          <a:xfrm>
            <a:off x="8472264" y="4384818"/>
            <a:ext cx="1532669" cy="120578"/>
          </a:xfrm>
          <a:prstGeom prst="rect">
            <a:avLst/>
          </a:prstGeom>
        </p:spPr>
      </p:pic>
      <p:grpSp>
        <p:nvGrpSpPr>
          <p:cNvPr id="20" name="グループ化 19">
            <a:extLst>
              <a:ext uri="{FF2B5EF4-FFF2-40B4-BE49-F238E27FC236}">
                <a16:creationId xmlns:a16="http://schemas.microsoft.com/office/drawing/2014/main" id="{777D6316-6971-8D93-8A70-AAAD3CBA91F6}"/>
              </a:ext>
            </a:extLst>
          </p:cNvPr>
          <p:cNvGrpSpPr>
            <a:grpSpLocks noChangeAspect="1"/>
          </p:cNvGrpSpPr>
          <p:nvPr/>
        </p:nvGrpSpPr>
        <p:grpSpPr>
          <a:xfrm>
            <a:off x="7465342" y="3044293"/>
            <a:ext cx="2858355" cy="2448024"/>
            <a:chOff x="0" y="0"/>
            <a:chExt cx="3607779" cy="3089865"/>
          </a:xfrm>
        </p:grpSpPr>
        <p:grpSp>
          <p:nvGrpSpPr>
            <p:cNvPr id="21" name="グループ化 20">
              <a:extLst>
                <a:ext uri="{FF2B5EF4-FFF2-40B4-BE49-F238E27FC236}">
                  <a16:creationId xmlns:a16="http://schemas.microsoft.com/office/drawing/2014/main" id="{027970C1-3BC8-3368-1C9C-5DBD52D2B87F}"/>
                </a:ext>
              </a:extLst>
            </p:cNvPr>
            <p:cNvGrpSpPr/>
            <p:nvPr/>
          </p:nvGrpSpPr>
          <p:grpSpPr>
            <a:xfrm>
              <a:off x="705" y="0"/>
              <a:ext cx="3607074" cy="3079533"/>
              <a:chOff x="705" y="0"/>
              <a:chExt cx="3642545" cy="2969961"/>
            </a:xfrm>
          </p:grpSpPr>
          <p:grpSp>
            <p:nvGrpSpPr>
              <p:cNvPr id="25" name="グループ化 24">
                <a:extLst>
                  <a:ext uri="{FF2B5EF4-FFF2-40B4-BE49-F238E27FC236}">
                    <a16:creationId xmlns:a16="http://schemas.microsoft.com/office/drawing/2014/main" id="{4813B769-8A68-25C0-58E4-BF6195A05C85}"/>
                  </a:ext>
                </a:extLst>
              </p:cNvPr>
              <p:cNvGrpSpPr/>
              <p:nvPr/>
            </p:nvGrpSpPr>
            <p:grpSpPr>
              <a:xfrm>
                <a:off x="705" y="0"/>
                <a:ext cx="3642545" cy="2969961"/>
                <a:chOff x="704" y="0"/>
                <a:chExt cx="3636524" cy="3011928"/>
              </a:xfrm>
            </p:grpSpPr>
            <p:sp>
              <p:nvSpPr>
                <p:cNvPr id="27" name="フリーフォーム 77">
                  <a:extLst>
                    <a:ext uri="{FF2B5EF4-FFF2-40B4-BE49-F238E27FC236}">
                      <a16:creationId xmlns:a16="http://schemas.microsoft.com/office/drawing/2014/main" id="{76EA9EA3-2CBB-98D4-F01F-EF60FD614BF8}"/>
                    </a:ext>
                  </a:extLst>
                </p:cNvPr>
                <p:cNvSpPr/>
                <p:nvPr/>
              </p:nvSpPr>
              <p:spPr>
                <a:xfrm>
                  <a:off x="2506636" y="2427893"/>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8" name="フリーフォーム 78">
                  <a:extLst>
                    <a:ext uri="{FF2B5EF4-FFF2-40B4-BE49-F238E27FC236}">
                      <a16:creationId xmlns:a16="http://schemas.microsoft.com/office/drawing/2014/main" id="{A8D8FE31-34AF-7999-6B1F-6BD555F82A73}"/>
                    </a:ext>
                  </a:extLst>
                </p:cNvPr>
                <p:cNvSpPr/>
                <p:nvPr/>
              </p:nvSpPr>
              <p:spPr>
                <a:xfrm>
                  <a:off x="2512498" y="2589086"/>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29" name="グループ化 28">
                  <a:extLst>
                    <a:ext uri="{FF2B5EF4-FFF2-40B4-BE49-F238E27FC236}">
                      <a16:creationId xmlns:a16="http://schemas.microsoft.com/office/drawing/2014/main" id="{4B99BA27-1135-DCDB-D275-F7BF33F19C69}"/>
                    </a:ext>
                  </a:extLst>
                </p:cNvPr>
                <p:cNvGrpSpPr/>
                <p:nvPr/>
              </p:nvGrpSpPr>
              <p:grpSpPr>
                <a:xfrm>
                  <a:off x="704" y="0"/>
                  <a:ext cx="3636524" cy="3011928"/>
                  <a:chOff x="704" y="0"/>
                  <a:chExt cx="3636524" cy="3011928"/>
                </a:xfrm>
              </p:grpSpPr>
              <p:sp>
                <p:nvSpPr>
                  <p:cNvPr id="30" name="フリーフォーム 79">
                    <a:extLst>
                      <a:ext uri="{FF2B5EF4-FFF2-40B4-BE49-F238E27FC236}">
                        <a16:creationId xmlns:a16="http://schemas.microsoft.com/office/drawing/2014/main" id="{5E8700D8-3E1A-FB69-CA90-2CE358CC1ED6}"/>
                      </a:ext>
                    </a:extLst>
                  </p:cNvPr>
                  <p:cNvSpPr/>
                  <p:nvPr/>
                </p:nvSpPr>
                <p:spPr>
                  <a:xfrm>
                    <a:off x="2603352" y="1745024"/>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31" name="グループ化 30">
                    <a:extLst>
                      <a:ext uri="{FF2B5EF4-FFF2-40B4-BE49-F238E27FC236}">
                        <a16:creationId xmlns:a16="http://schemas.microsoft.com/office/drawing/2014/main" id="{C0170F53-072C-D923-BB92-E30B5247F0E5}"/>
                      </a:ext>
                    </a:extLst>
                  </p:cNvPr>
                  <p:cNvGrpSpPr/>
                  <p:nvPr/>
                </p:nvGrpSpPr>
                <p:grpSpPr>
                  <a:xfrm>
                    <a:off x="704" y="0"/>
                    <a:ext cx="3636524" cy="3011928"/>
                    <a:chOff x="704" y="0"/>
                    <a:chExt cx="3636524" cy="3011928"/>
                  </a:xfrm>
                </p:grpSpPr>
                <p:grpSp>
                  <p:nvGrpSpPr>
                    <p:cNvPr id="32" name="グループ化 31">
                      <a:extLst>
                        <a:ext uri="{FF2B5EF4-FFF2-40B4-BE49-F238E27FC236}">
                          <a16:creationId xmlns:a16="http://schemas.microsoft.com/office/drawing/2014/main" id="{AC0E818E-A4A7-BA58-0472-74A7DFD30A68}"/>
                        </a:ext>
                      </a:extLst>
                    </p:cNvPr>
                    <p:cNvGrpSpPr/>
                    <p:nvPr/>
                  </p:nvGrpSpPr>
                  <p:grpSpPr>
                    <a:xfrm>
                      <a:off x="704" y="0"/>
                      <a:ext cx="3636524" cy="3011928"/>
                      <a:chOff x="704" y="0"/>
                      <a:chExt cx="3631660" cy="2966345"/>
                    </a:xfrm>
                  </p:grpSpPr>
                  <p:grpSp>
                    <p:nvGrpSpPr>
                      <p:cNvPr id="34" name="グループ化 33">
                        <a:extLst>
                          <a:ext uri="{FF2B5EF4-FFF2-40B4-BE49-F238E27FC236}">
                            <a16:creationId xmlns:a16="http://schemas.microsoft.com/office/drawing/2014/main" id="{72C75F75-6169-6CAF-CB84-BE3EFDC1C738}"/>
                          </a:ext>
                        </a:extLst>
                      </p:cNvPr>
                      <p:cNvGrpSpPr/>
                      <p:nvPr/>
                    </p:nvGrpSpPr>
                    <p:grpSpPr>
                      <a:xfrm>
                        <a:off x="704" y="0"/>
                        <a:ext cx="3631660" cy="2966345"/>
                        <a:chOff x="704" y="0"/>
                        <a:chExt cx="3631660" cy="2966345"/>
                      </a:xfrm>
                    </p:grpSpPr>
                    <p:grpSp>
                      <p:nvGrpSpPr>
                        <p:cNvPr id="36" name="グループ化 35">
                          <a:extLst>
                            <a:ext uri="{FF2B5EF4-FFF2-40B4-BE49-F238E27FC236}">
                              <a16:creationId xmlns:a16="http://schemas.microsoft.com/office/drawing/2014/main" id="{E9C96015-D83E-8ADC-84DF-425C26BBFAFB}"/>
                            </a:ext>
                          </a:extLst>
                        </p:cNvPr>
                        <p:cNvGrpSpPr/>
                        <p:nvPr/>
                      </p:nvGrpSpPr>
                      <p:grpSpPr>
                        <a:xfrm>
                          <a:off x="704" y="0"/>
                          <a:ext cx="3631660" cy="2966345"/>
                          <a:chOff x="704" y="0"/>
                          <a:chExt cx="3631660" cy="2966345"/>
                        </a:xfrm>
                      </p:grpSpPr>
                      <p:grpSp>
                        <p:nvGrpSpPr>
                          <p:cNvPr id="38" name="グループ化 37">
                            <a:extLst>
                              <a:ext uri="{FF2B5EF4-FFF2-40B4-BE49-F238E27FC236}">
                                <a16:creationId xmlns:a16="http://schemas.microsoft.com/office/drawing/2014/main" id="{C27D8F71-6152-D6AF-47DF-F9121209B792}"/>
                              </a:ext>
                            </a:extLst>
                          </p:cNvPr>
                          <p:cNvGrpSpPr/>
                          <p:nvPr/>
                        </p:nvGrpSpPr>
                        <p:grpSpPr>
                          <a:xfrm>
                            <a:off x="704" y="0"/>
                            <a:ext cx="3631660" cy="2966345"/>
                            <a:chOff x="704" y="0"/>
                            <a:chExt cx="3631660" cy="2966345"/>
                          </a:xfrm>
                        </p:grpSpPr>
                        <p:grpSp>
                          <p:nvGrpSpPr>
                            <p:cNvPr id="40" name="グループ化 39">
                              <a:extLst>
                                <a:ext uri="{FF2B5EF4-FFF2-40B4-BE49-F238E27FC236}">
                                  <a16:creationId xmlns:a16="http://schemas.microsoft.com/office/drawing/2014/main" id="{65858016-C6B5-A277-A7B3-F6A8FE086099}"/>
                                </a:ext>
                              </a:extLst>
                            </p:cNvPr>
                            <p:cNvGrpSpPr/>
                            <p:nvPr/>
                          </p:nvGrpSpPr>
                          <p:grpSpPr>
                            <a:xfrm>
                              <a:off x="704" y="0"/>
                              <a:ext cx="3631660" cy="2966345"/>
                              <a:chOff x="704" y="0"/>
                              <a:chExt cx="3631660" cy="2966345"/>
                            </a:xfrm>
                          </p:grpSpPr>
                          <p:grpSp>
                            <p:nvGrpSpPr>
                              <p:cNvPr id="42" name="グループ化 41">
                                <a:extLst>
                                  <a:ext uri="{FF2B5EF4-FFF2-40B4-BE49-F238E27FC236}">
                                    <a16:creationId xmlns:a16="http://schemas.microsoft.com/office/drawing/2014/main" id="{ECDEF818-14AA-2E04-D353-6BBD459EE28F}"/>
                                  </a:ext>
                                </a:extLst>
                              </p:cNvPr>
                              <p:cNvGrpSpPr/>
                              <p:nvPr/>
                            </p:nvGrpSpPr>
                            <p:grpSpPr>
                              <a:xfrm>
                                <a:off x="704" y="0"/>
                                <a:ext cx="3180174" cy="2966345"/>
                                <a:chOff x="704" y="0"/>
                                <a:chExt cx="3180174" cy="2966345"/>
                              </a:xfrm>
                            </p:grpSpPr>
                            <p:grpSp>
                              <p:nvGrpSpPr>
                                <p:cNvPr id="44" name="グループ化 43">
                                  <a:extLst>
                                    <a:ext uri="{FF2B5EF4-FFF2-40B4-BE49-F238E27FC236}">
                                      <a16:creationId xmlns:a16="http://schemas.microsoft.com/office/drawing/2014/main" id="{308EF403-566F-3374-9004-7AF0EFEBFD32}"/>
                                    </a:ext>
                                  </a:extLst>
                                </p:cNvPr>
                                <p:cNvGrpSpPr/>
                                <p:nvPr/>
                              </p:nvGrpSpPr>
                              <p:grpSpPr>
                                <a:xfrm>
                                  <a:off x="704" y="0"/>
                                  <a:ext cx="3180174" cy="2966345"/>
                                  <a:chOff x="704" y="0"/>
                                  <a:chExt cx="3184227" cy="3011928"/>
                                </a:xfrm>
                              </p:grpSpPr>
                              <p:grpSp>
                                <p:nvGrpSpPr>
                                  <p:cNvPr id="46" name="グループ化 45">
                                    <a:extLst>
                                      <a:ext uri="{FF2B5EF4-FFF2-40B4-BE49-F238E27FC236}">
                                        <a16:creationId xmlns:a16="http://schemas.microsoft.com/office/drawing/2014/main" id="{27FC456E-F23C-7076-FBA5-46C16E6F5303}"/>
                                      </a:ext>
                                    </a:extLst>
                                  </p:cNvPr>
                                  <p:cNvGrpSpPr/>
                                  <p:nvPr/>
                                </p:nvGrpSpPr>
                                <p:grpSpPr>
                                  <a:xfrm>
                                    <a:off x="704" y="0"/>
                                    <a:ext cx="3184227" cy="3011928"/>
                                    <a:chOff x="704" y="0"/>
                                    <a:chExt cx="3180174" cy="2966345"/>
                                  </a:xfrm>
                                </p:grpSpPr>
                                <p:grpSp>
                                  <p:nvGrpSpPr>
                                    <p:cNvPr id="48" name="グループ化 47">
                                      <a:extLst>
                                        <a:ext uri="{FF2B5EF4-FFF2-40B4-BE49-F238E27FC236}">
                                          <a16:creationId xmlns:a16="http://schemas.microsoft.com/office/drawing/2014/main" id="{EF175679-F831-F289-7567-2EA10C826ED8}"/>
                                        </a:ext>
                                      </a:extLst>
                                    </p:cNvPr>
                                    <p:cNvGrpSpPr/>
                                    <p:nvPr/>
                                  </p:nvGrpSpPr>
                                  <p:grpSpPr>
                                    <a:xfrm>
                                      <a:off x="598896" y="0"/>
                                      <a:ext cx="2581982" cy="2541254"/>
                                      <a:chOff x="598896" y="0"/>
                                      <a:chExt cx="2592658" cy="2564780"/>
                                    </a:xfrm>
                                  </p:grpSpPr>
                                  <p:grpSp>
                                    <p:nvGrpSpPr>
                                      <p:cNvPr id="50" name="グループ化 49">
                                        <a:extLst>
                                          <a:ext uri="{FF2B5EF4-FFF2-40B4-BE49-F238E27FC236}">
                                            <a16:creationId xmlns:a16="http://schemas.microsoft.com/office/drawing/2014/main" id="{725F7B42-4B95-4C1B-DC03-8FBB718C2876}"/>
                                          </a:ext>
                                        </a:extLst>
                                      </p:cNvPr>
                                      <p:cNvGrpSpPr/>
                                      <p:nvPr/>
                                    </p:nvGrpSpPr>
                                    <p:grpSpPr>
                                      <a:xfrm>
                                        <a:off x="608188" y="0"/>
                                        <a:ext cx="2583366" cy="2411451"/>
                                        <a:chOff x="608188" y="0"/>
                                        <a:chExt cx="2583366" cy="2411451"/>
                                      </a:xfrm>
                                    </p:grpSpPr>
                                    <p:grpSp>
                                      <p:nvGrpSpPr>
                                        <p:cNvPr id="52" name="グループ化 51">
                                          <a:extLst>
                                            <a:ext uri="{FF2B5EF4-FFF2-40B4-BE49-F238E27FC236}">
                                              <a16:creationId xmlns:a16="http://schemas.microsoft.com/office/drawing/2014/main" id="{DE5F47B8-E1E9-0972-D6D2-8B18657107EF}"/>
                                            </a:ext>
                                          </a:extLst>
                                        </p:cNvPr>
                                        <p:cNvGrpSpPr/>
                                        <p:nvPr/>
                                      </p:nvGrpSpPr>
                                      <p:grpSpPr>
                                        <a:xfrm>
                                          <a:off x="608188" y="0"/>
                                          <a:ext cx="2267415" cy="2411451"/>
                                          <a:chOff x="608188" y="0"/>
                                          <a:chExt cx="2267415" cy="2411451"/>
                                        </a:xfrm>
                                      </p:grpSpPr>
                                      <p:grpSp>
                                        <p:nvGrpSpPr>
                                          <p:cNvPr id="54" name="グループ化 53">
                                            <a:extLst>
                                              <a:ext uri="{FF2B5EF4-FFF2-40B4-BE49-F238E27FC236}">
                                                <a16:creationId xmlns:a16="http://schemas.microsoft.com/office/drawing/2014/main" id="{4003F291-98BF-D68B-3800-8A39A0861F0F}"/>
                                              </a:ext>
                                            </a:extLst>
                                          </p:cNvPr>
                                          <p:cNvGrpSpPr/>
                                          <p:nvPr/>
                                        </p:nvGrpSpPr>
                                        <p:grpSpPr>
                                          <a:xfrm>
                                            <a:off x="841851" y="0"/>
                                            <a:ext cx="2033752" cy="2178645"/>
                                            <a:chOff x="841851" y="0"/>
                                            <a:chExt cx="2025745" cy="2158479"/>
                                          </a:xfrm>
                                        </p:grpSpPr>
                                        <p:grpSp>
                                          <p:nvGrpSpPr>
                                            <p:cNvPr id="56" name="グループ化 55">
                                              <a:extLst>
                                                <a:ext uri="{FF2B5EF4-FFF2-40B4-BE49-F238E27FC236}">
                                                  <a16:creationId xmlns:a16="http://schemas.microsoft.com/office/drawing/2014/main" id="{F3C96F28-6690-745B-D795-D0C51F8CA0D0}"/>
                                                </a:ext>
                                              </a:extLst>
                                            </p:cNvPr>
                                            <p:cNvGrpSpPr/>
                                            <p:nvPr/>
                                          </p:nvGrpSpPr>
                                          <p:grpSpPr>
                                            <a:xfrm>
                                              <a:off x="841851" y="0"/>
                                              <a:ext cx="2025745" cy="2158479"/>
                                              <a:chOff x="841851" y="0"/>
                                              <a:chExt cx="2025745" cy="2158479"/>
                                            </a:xfrm>
                                          </p:grpSpPr>
                                          <p:grpSp>
                                            <p:nvGrpSpPr>
                                              <p:cNvPr id="58" name="グループ化 57">
                                                <a:extLst>
                                                  <a:ext uri="{FF2B5EF4-FFF2-40B4-BE49-F238E27FC236}">
                                                    <a16:creationId xmlns:a16="http://schemas.microsoft.com/office/drawing/2014/main" id="{63D2CBB4-79FB-A459-92B8-20CC8CD0DBE6}"/>
                                                  </a:ext>
                                                </a:extLst>
                                              </p:cNvPr>
                                              <p:cNvGrpSpPr/>
                                              <p:nvPr/>
                                            </p:nvGrpSpPr>
                                            <p:grpSpPr>
                                              <a:xfrm>
                                                <a:off x="841851" y="0"/>
                                                <a:ext cx="2025745" cy="2158479"/>
                                                <a:chOff x="841851" y="0"/>
                                                <a:chExt cx="2033752" cy="2178645"/>
                                              </a:xfrm>
                                              <a:gradFill>
                                                <a:gsLst>
                                                  <a:gs pos="0">
                                                    <a:srgbClr val="C0C0C0">
                                                      <a:lumMod val="40000"/>
                                                      <a:lumOff val="60000"/>
                                                    </a:srgbClr>
                                                  </a:gs>
                                                  <a:gs pos="15000">
                                                    <a:srgbClr val="C0C0C0">
                                                      <a:lumMod val="95000"/>
                                                      <a:lumOff val="5000"/>
                                                    </a:srgbClr>
                                                  </a:gs>
                                                  <a:gs pos="86000">
                                                    <a:srgbClr val="C0C0C0">
                                                      <a:lumMod val="60000"/>
                                                    </a:srgbClr>
                                                  </a:gs>
                                                </a:gsLst>
                                                <a:path path="circle">
                                                  <a:fillToRect l="50000" t="130000" r="50000" b="-30000"/>
                                                </a:path>
                                              </a:gradFill>
                                            </p:grpSpPr>
                                            <p:sp>
                                              <p:nvSpPr>
                                                <p:cNvPr id="60" name="フリーフォーム 6">
                                                  <a:extLst>
                                                    <a:ext uri="{FF2B5EF4-FFF2-40B4-BE49-F238E27FC236}">
                                                      <a16:creationId xmlns:a16="http://schemas.microsoft.com/office/drawing/2014/main" id="{9494FA0A-9853-4632-3D69-F9151D645410}"/>
                                                    </a:ext>
                                                  </a:extLst>
                                                </p:cNvPr>
                                                <p:cNvSpPr/>
                                                <p:nvPr/>
                                              </p:nvSpPr>
                                              <p:spPr>
                                                <a:xfrm>
                                                  <a:off x="841851" y="135722"/>
                                                  <a:ext cx="1886659" cy="2042923"/>
                                                </a:xfrm>
                                                <a:custGeom>
                                                  <a:avLst/>
                                                  <a:gdLst>
                                                    <a:gd name="connsiteX0" fmla="*/ 0 w 1884947"/>
                                                    <a:gd name="connsiteY0" fmla="*/ 0 h 2025316"/>
                                                    <a:gd name="connsiteX1" fmla="*/ 15039 w 1884947"/>
                                                    <a:gd name="connsiteY1" fmla="*/ 2025316 h 2025316"/>
                                                    <a:gd name="connsiteX2" fmla="*/ 335881 w 1884947"/>
                                                    <a:gd name="connsiteY2" fmla="*/ 2010276 h 2025316"/>
                                                    <a:gd name="connsiteX3" fmla="*/ 340894 w 1884947"/>
                                                    <a:gd name="connsiteY3" fmla="*/ 295776 h 2025316"/>
                                                    <a:gd name="connsiteX4" fmla="*/ 1554079 w 1884947"/>
                                                    <a:gd name="connsiteY4" fmla="*/ 300789 h 2025316"/>
                                                    <a:gd name="connsiteX5" fmla="*/ 1539039 w 1884947"/>
                                                    <a:gd name="connsiteY5" fmla="*/ 2015289 h 2025316"/>
                                                    <a:gd name="connsiteX6" fmla="*/ 1884947 w 1884947"/>
                                                    <a:gd name="connsiteY6" fmla="*/ 2010276 h 2025316"/>
                                                    <a:gd name="connsiteX7" fmla="*/ 1879934 w 1884947"/>
                                                    <a:gd name="connsiteY7" fmla="*/ 5013 h 2025316"/>
                                                    <a:gd name="connsiteX8" fmla="*/ 0 w 1884947"/>
                                                    <a:gd name="connsiteY8" fmla="*/ 0 h 20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7" h="2025316">
                                                      <a:moveTo>
                                                        <a:pt x="0" y="0"/>
                                                      </a:moveTo>
                                                      <a:lnTo>
                                                        <a:pt x="15039" y="2025316"/>
                                                      </a:lnTo>
                                                      <a:lnTo>
                                                        <a:pt x="335881" y="2010276"/>
                                                      </a:lnTo>
                                                      <a:lnTo>
                                                        <a:pt x="340894" y="295776"/>
                                                      </a:lnTo>
                                                      <a:lnTo>
                                                        <a:pt x="1554079" y="300789"/>
                                                      </a:lnTo>
                                                      <a:lnTo>
                                                        <a:pt x="1539039" y="2015289"/>
                                                      </a:lnTo>
                                                      <a:lnTo>
                                                        <a:pt x="1884947" y="2010276"/>
                                                      </a:lnTo>
                                                      <a:lnTo>
                                                        <a:pt x="1879934" y="5013"/>
                                                      </a:lnTo>
                                                      <a:lnTo>
                                                        <a:pt x="0" y="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61" name="フリーフォーム 9">
                                                  <a:extLst>
                                                    <a:ext uri="{FF2B5EF4-FFF2-40B4-BE49-F238E27FC236}">
                                                      <a16:creationId xmlns:a16="http://schemas.microsoft.com/office/drawing/2014/main" id="{E37B2967-6202-760F-F547-440C2F92152A}"/>
                                                    </a:ext>
                                                  </a:extLst>
                                                </p:cNvPr>
                                                <p:cNvSpPr/>
                                                <p:nvPr/>
                                              </p:nvSpPr>
                                              <p:spPr>
                                                <a:xfrm>
                                                  <a:off x="845152" y="0"/>
                                                  <a:ext cx="2030451" cy="148683"/>
                                                </a:xfrm>
                                                <a:custGeom>
                                                  <a:avLst/>
                                                  <a:gdLst>
                                                    <a:gd name="connsiteX0" fmla="*/ 0 w 2030451"/>
                                                    <a:gd name="connsiteY0" fmla="*/ 139390 h 148683"/>
                                                    <a:gd name="connsiteX1" fmla="*/ 162622 w 2030451"/>
                                                    <a:gd name="connsiteY1" fmla="*/ 4646 h 148683"/>
                                                    <a:gd name="connsiteX2" fmla="*/ 2030451 w 2030451"/>
                                                    <a:gd name="connsiteY2" fmla="*/ 0 h 148683"/>
                                                    <a:gd name="connsiteX3" fmla="*/ 1877122 w 2030451"/>
                                                    <a:gd name="connsiteY3" fmla="*/ 148683 h 148683"/>
                                                    <a:gd name="connsiteX4" fmla="*/ 0 w 2030451"/>
                                                    <a:gd name="connsiteY4" fmla="*/ 139390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51" h="148683">
                                                      <a:moveTo>
                                                        <a:pt x="0" y="139390"/>
                                                      </a:moveTo>
                                                      <a:lnTo>
                                                        <a:pt x="162622" y="4646"/>
                                                      </a:lnTo>
                                                      <a:lnTo>
                                                        <a:pt x="2030451" y="0"/>
                                                      </a:lnTo>
                                                      <a:lnTo>
                                                        <a:pt x="1877122" y="148683"/>
                                                      </a:lnTo>
                                                      <a:lnTo>
                                                        <a:pt x="0" y="13939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9" name="フリーフォーム 40">
                                                <a:extLst>
                                                  <a:ext uri="{FF2B5EF4-FFF2-40B4-BE49-F238E27FC236}">
                                                    <a16:creationId xmlns:a16="http://schemas.microsoft.com/office/drawing/2014/main" id="{9DF8AAC5-7C36-27BA-0820-B2F87F5F3058}"/>
                                                  </a:ext>
                                                </a:extLst>
                                              </p:cNvPr>
                                              <p:cNvSpPr/>
                                              <p:nvPr/>
                                            </p:nvSpPr>
                                            <p:spPr>
                                              <a:xfrm>
                                                <a:off x="2719011" y="3461"/>
                                                <a:ext cx="145915" cy="2131978"/>
                                              </a:xfrm>
                                              <a:custGeom>
                                                <a:avLst/>
                                                <a:gdLst>
                                                  <a:gd name="connsiteX0" fmla="*/ 0 w 145915"/>
                                                  <a:gd name="connsiteY0" fmla="*/ 145915 h 2131978"/>
                                                  <a:gd name="connsiteX1" fmla="*/ 145915 w 145915"/>
                                                  <a:gd name="connsiteY1" fmla="*/ 0 h 2131978"/>
                                                  <a:gd name="connsiteX2" fmla="*/ 137809 w 145915"/>
                                                  <a:gd name="connsiteY2" fmla="*/ 2014436 h 2131978"/>
                                                  <a:gd name="connsiteX3" fmla="*/ 0 w 145915"/>
                                                  <a:gd name="connsiteY3" fmla="*/ 2131978 h 2131978"/>
                                                  <a:gd name="connsiteX4" fmla="*/ 0 w 145915"/>
                                                  <a:gd name="connsiteY4" fmla="*/ 145915 h 213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15" h="2131978">
                                                    <a:moveTo>
                                                      <a:pt x="0" y="145915"/>
                                                    </a:moveTo>
                                                    <a:lnTo>
                                                      <a:pt x="145915" y="0"/>
                                                    </a:lnTo>
                                                    <a:lnTo>
                                                      <a:pt x="137809" y="2014436"/>
                                                    </a:lnTo>
                                                    <a:lnTo>
                                                      <a:pt x="0" y="2131978"/>
                                                    </a:lnTo>
                                                    <a:cubicBezTo>
                                                      <a:pt x="4053" y="1474010"/>
                                                      <a:pt x="8107" y="816042"/>
                                                      <a:pt x="0" y="145915"/>
                                                    </a:cubicBezTo>
                                                    <a:close/>
                                                  </a:path>
                                                </a:pathLst>
                                              </a:custGeom>
                                              <a:gradFill flip="none" rotWithShape="1">
                                                <a:gsLst>
                                                  <a:gs pos="0">
                                                    <a:srgbClr val="C0C0C0">
                                                      <a:lumMod val="40000"/>
                                                      <a:lumOff val="60000"/>
                                                    </a:srgbClr>
                                                  </a:gs>
                                                  <a:gs pos="35000">
                                                    <a:srgbClr val="C0C0C0">
                                                      <a:lumMod val="95000"/>
                                                      <a:lumOff val="5000"/>
                                                    </a:srgbClr>
                                                  </a:gs>
                                                  <a:gs pos="43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7" name="フリーフォーム 42">
                                              <a:extLst>
                                                <a:ext uri="{FF2B5EF4-FFF2-40B4-BE49-F238E27FC236}">
                                                  <a16:creationId xmlns:a16="http://schemas.microsoft.com/office/drawing/2014/main" id="{8DD246C5-5490-182A-E6B0-1A7E0892A81B}"/>
                                                </a:ext>
                                              </a:extLst>
                                            </p:cNvPr>
                                            <p:cNvSpPr/>
                                            <p:nvPr/>
                                          </p:nvSpPr>
                                          <p:spPr>
                                            <a:xfrm>
                                              <a:off x="1186905" y="433099"/>
                                              <a:ext cx="133755" cy="1698287"/>
                                            </a:xfrm>
                                            <a:custGeom>
                                              <a:avLst/>
                                              <a:gdLst>
                                                <a:gd name="connsiteX0" fmla="*/ 0 w 133755"/>
                                                <a:gd name="connsiteY0" fmla="*/ 0 h 1698287"/>
                                                <a:gd name="connsiteX1" fmla="*/ 113489 w 133755"/>
                                                <a:gd name="connsiteY1" fmla="*/ 4053 h 1698287"/>
                                                <a:gd name="connsiteX2" fmla="*/ 133755 w 133755"/>
                                                <a:gd name="connsiteY2" fmla="*/ 1572638 h 1698287"/>
                                                <a:gd name="connsiteX3" fmla="*/ 0 w 133755"/>
                                                <a:gd name="connsiteY3" fmla="*/ 1698287 h 1698287"/>
                                                <a:gd name="connsiteX4" fmla="*/ 0 w 133755"/>
                                                <a:gd name="connsiteY4" fmla="*/ 0 h 169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55" h="1698287">
                                                  <a:moveTo>
                                                    <a:pt x="0" y="0"/>
                                                  </a:moveTo>
                                                  <a:lnTo>
                                                    <a:pt x="113489" y="4053"/>
                                                  </a:lnTo>
                                                  <a:lnTo>
                                                    <a:pt x="133755" y="1572638"/>
                                                  </a:lnTo>
                                                  <a:lnTo>
                                                    <a:pt x="0" y="1698287"/>
                                                  </a:lnTo>
                                                  <a:lnTo>
                                                    <a:pt x="0" y="0"/>
                                                  </a:lnTo>
                                                  <a:close/>
                                                </a:path>
                                              </a:pathLst>
                                            </a:custGeom>
                                            <a:gradFill flip="none" rotWithShape="1">
                                              <a:gsLst>
                                                <a:gs pos="0">
                                                  <a:srgbClr val="C0C0C0">
                                                    <a:lumMod val="40000"/>
                                                    <a:lumOff val="60000"/>
                                                  </a:srgbClr>
                                                </a:gs>
                                                <a:gs pos="0">
                                                  <a:srgbClr val="C0C0C0">
                                                    <a:lumMod val="95000"/>
                                                    <a:lumOff val="5000"/>
                                                  </a:srgbClr>
                                                </a:gs>
                                                <a:gs pos="0">
                                                  <a:srgbClr val="C0C0C0">
                                                    <a:lumMod val="60000"/>
                                                  </a:srgbClr>
                                                </a:gs>
                                              </a:gsLst>
                                              <a:path path="circle">
                                                <a:fillToRect t="100000" r="100000"/>
                                              </a:path>
                                              <a:tileRect l="-100000" b="-100000"/>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5" name="フリーフォーム 44">
                                            <a:extLst>
                                              <a:ext uri="{FF2B5EF4-FFF2-40B4-BE49-F238E27FC236}">
                                                <a16:creationId xmlns:a16="http://schemas.microsoft.com/office/drawing/2014/main" id="{1BD6C7DC-5DED-3E78-10B6-A6B5CC8A6720}"/>
                                              </a:ext>
                                            </a:extLst>
                                          </p:cNvPr>
                                          <p:cNvSpPr/>
                                          <p:nvPr/>
                                        </p:nvSpPr>
                                        <p:spPr>
                                          <a:xfrm>
                                            <a:off x="608188" y="1719146"/>
                                            <a:ext cx="2109439" cy="692305"/>
                                          </a:xfrm>
                                          <a:custGeom>
                                            <a:avLst/>
                                            <a:gdLst>
                                              <a:gd name="connsiteX0" fmla="*/ 232317 w 2109439"/>
                                              <a:gd name="connsiteY0" fmla="*/ 441403 h 692305"/>
                                              <a:gd name="connsiteX1" fmla="*/ 0 w 2109439"/>
                                              <a:gd name="connsiteY1" fmla="*/ 673720 h 692305"/>
                                              <a:gd name="connsiteX2" fmla="*/ 1900354 w 2109439"/>
                                              <a:gd name="connsiteY2" fmla="*/ 692305 h 692305"/>
                                              <a:gd name="connsiteX3" fmla="*/ 2109439 w 2109439"/>
                                              <a:gd name="connsiteY3" fmla="*/ 441403 h 692305"/>
                                              <a:gd name="connsiteX4" fmla="*/ 1770256 w 2109439"/>
                                              <a:gd name="connsiteY4" fmla="*/ 459988 h 692305"/>
                                              <a:gd name="connsiteX5" fmla="*/ 1784195 w 2109439"/>
                                              <a:gd name="connsiteY5" fmla="*/ 4647 h 692305"/>
                                              <a:gd name="connsiteX6" fmla="*/ 720183 w 2109439"/>
                                              <a:gd name="connsiteY6" fmla="*/ 0 h 692305"/>
                                              <a:gd name="connsiteX7" fmla="*/ 715537 w 2109439"/>
                                              <a:gd name="connsiteY7" fmla="*/ 302012 h 692305"/>
                                              <a:gd name="connsiteX8" fmla="*/ 585439 w 2109439"/>
                                              <a:gd name="connsiteY8" fmla="*/ 432110 h 692305"/>
                                              <a:gd name="connsiteX9" fmla="*/ 232317 w 2109439"/>
                                              <a:gd name="connsiteY9" fmla="*/ 441403 h 69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9439" h="692305">
                                                <a:moveTo>
                                                  <a:pt x="232317" y="441403"/>
                                                </a:moveTo>
                                                <a:lnTo>
                                                  <a:pt x="0" y="673720"/>
                                                </a:lnTo>
                                                <a:lnTo>
                                                  <a:pt x="1900354" y="692305"/>
                                                </a:lnTo>
                                                <a:lnTo>
                                                  <a:pt x="2109439" y="441403"/>
                                                </a:lnTo>
                                                <a:lnTo>
                                                  <a:pt x="1770256" y="459988"/>
                                                </a:lnTo>
                                                <a:lnTo>
                                                  <a:pt x="1784195" y="4647"/>
                                                </a:lnTo>
                                                <a:lnTo>
                                                  <a:pt x="720183" y="0"/>
                                                </a:lnTo>
                                                <a:cubicBezTo>
                                                  <a:pt x="718634" y="100671"/>
                                                  <a:pt x="717086" y="201341"/>
                                                  <a:pt x="715537" y="302012"/>
                                                </a:cubicBezTo>
                                                <a:lnTo>
                                                  <a:pt x="585439" y="432110"/>
                                                </a:lnTo>
                                                <a:lnTo>
                                                  <a:pt x="232317" y="441403"/>
                                                </a:lnTo>
                                                <a:close/>
                                              </a:path>
                                            </a:pathLst>
                                          </a:custGeom>
                                          <a:gradFill flip="none" rotWithShape="1">
                                            <a:gsLst>
                                              <a:gs pos="29000">
                                                <a:srgbClr val="C0C0C0">
                                                  <a:lumMod val="89000"/>
                                                </a:srgbClr>
                                              </a:gs>
                                              <a:gs pos="88000">
                                                <a:srgbClr val="C0C0C0">
                                                  <a:lumMod val="89000"/>
                                                </a:srgbClr>
                                              </a:gs>
                                              <a:gs pos="47000">
                                                <a:srgbClr val="C0C0C0">
                                                  <a:lumMod val="75000"/>
                                                </a:srgbClr>
                                              </a:gs>
                                              <a:gs pos="62000">
                                                <a:srgbClr val="C0C0C0">
                                                  <a:lumMod val="70000"/>
                                                </a:srgbClr>
                                              </a:gs>
                                            </a:gsLst>
                                            <a:path path="shape">
                                              <a:fillToRect l="50000" t="50000" r="50000" b="5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3" name="フリーフォーム 47">
                                          <a:extLst>
                                            <a:ext uri="{FF2B5EF4-FFF2-40B4-BE49-F238E27FC236}">
                                              <a16:creationId xmlns:a16="http://schemas.microsoft.com/office/drawing/2014/main" id="{28135081-5A24-E6EB-2E87-ACDF7C247689}"/>
                                            </a:ext>
                                          </a:extLst>
                                        </p:cNvPr>
                                        <p:cNvSpPr/>
                                        <p:nvPr/>
                                      </p:nvSpPr>
                                      <p:spPr>
                                        <a:xfrm>
                                          <a:off x="2857017" y="1723793"/>
                                          <a:ext cx="334537" cy="297365"/>
                                        </a:xfrm>
                                        <a:custGeom>
                                          <a:avLst/>
                                          <a:gdLst>
                                            <a:gd name="connsiteX0" fmla="*/ 9293 w 334537"/>
                                            <a:gd name="connsiteY0" fmla="*/ 0 h 297365"/>
                                            <a:gd name="connsiteX1" fmla="*/ 334537 w 334537"/>
                                            <a:gd name="connsiteY1" fmla="*/ 0 h 297365"/>
                                            <a:gd name="connsiteX2" fmla="*/ 0 w 334537"/>
                                            <a:gd name="connsiteY2" fmla="*/ 297365 h 297365"/>
                                            <a:gd name="connsiteX3" fmla="*/ 9293 w 334537"/>
                                            <a:gd name="connsiteY3" fmla="*/ 0 h 297365"/>
                                          </a:gdLst>
                                          <a:ahLst/>
                                          <a:cxnLst>
                                            <a:cxn ang="0">
                                              <a:pos x="connsiteX0" y="connsiteY0"/>
                                            </a:cxn>
                                            <a:cxn ang="0">
                                              <a:pos x="connsiteX1" y="connsiteY1"/>
                                            </a:cxn>
                                            <a:cxn ang="0">
                                              <a:pos x="connsiteX2" y="connsiteY2"/>
                                            </a:cxn>
                                            <a:cxn ang="0">
                                              <a:pos x="connsiteX3" y="connsiteY3"/>
                                            </a:cxn>
                                          </a:cxnLst>
                                          <a:rect l="l" t="t" r="r" b="b"/>
                                          <a:pathLst>
                                            <a:path w="334537" h="297365">
                                              <a:moveTo>
                                                <a:pt x="9293" y="0"/>
                                              </a:moveTo>
                                              <a:lnTo>
                                                <a:pt x="334537" y="0"/>
                                              </a:lnTo>
                                              <a:lnTo>
                                                <a:pt x="0" y="297365"/>
                                              </a:lnTo>
                                              <a:lnTo>
                                                <a:pt x="9293"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1" name="フリーフォーム 49">
                                        <a:extLst>
                                          <a:ext uri="{FF2B5EF4-FFF2-40B4-BE49-F238E27FC236}">
                                            <a16:creationId xmlns:a16="http://schemas.microsoft.com/office/drawing/2014/main" id="{FB7BD867-D393-C7D5-9EE6-2804C805703D}"/>
                                          </a:ext>
                                        </a:extLst>
                                      </p:cNvPr>
                                      <p:cNvSpPr/>
                                      <p:nvPr/>
                                    </p:nvSpPr>
                                    <p:spPr>
                                      <a:xfrm>
                                        <a:off x="598896" y="2397512"/>
                                        <a:ext cx="1891060" cy="167268"/>
                                      </a:xfrm>
                                      <a:custGeom>
                                        <a:avLst/>
                                        <a:gdLst>
                                          <a:gd name="connsiteX0" fmla="*/ 0 w 1891060"/>
                                          <a:gd name="connsiteY0" fmla="*/ 0 h 167268"/>
                                          <a:gd name="connsiteX1" fmla="*/ 9292 w 1891060"/>
                                          <a:gd name="connsiteY1" fmla="*/ 162622 h 167268"/>
                                          <a:gd name="connsiteX2" fmla="*/ 1891060 w 1891060"/>
                                          <a:gd name="connsiteY2" fmla="*/ 167268 h 167268"/>
                                          <a:gd name="connsiteX3" fmla="*/ 1886414 w 1891060"/>
                                          <a:gd name="connsiteY3" fmla="*/ 18586 h 167268"/>
                                          <a:gd name="connsiteX4" fmla="*/ 0 w 1891060"/>
                                          <a:gd name="connsiteY4" fmla="*/ 0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060" h="167268">
                                            <a:moveTo>
                                              <a:pt x="0" y="0"/>
                                            </a:moveTo>
                                            <a:lnTo>
                                              <a:pt x="9292" y="162622"/>
                                            </a:lnTo>
                                            <a:lnTo>
                                              <a:pt x="1891060" y="167268"/>
                                            </a:lnTo>
                                            <a:lnTo>
                                              <a:pt x="1886414" y="18586"/>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9" name="フリーフォーム 56">
                                      <a:extLst>
                                        <a:ext uri="{FF2B5EF4-FFF2-40B4-BE49-F238E27FC236}">
                                          <a16:creationId xmlns:a16="http://schemas.microsoft.com/office/drawing/2014/main" id="{3A85DDCA-1C17-57F1-B7DB-591D841242B3}"/>
                                        </a:ext>
                                      </a:extLst>
                                    </p:cNvPr>
                                    <p:cNvSpPr/>
                                    <p:nvPr/>
                                  </p:nvSpPr>
                                  <p:spPr>
                                    <a:xfrm>
                                      <a:off x="704" y="2673384"/>
                                      <a:ext cx="2902085" cy="292961"/>
                                    </a:xfrm>
                                    <a:custGeom>
                                      <a:avLst/>
                                      <a:gdLst>
                                        <a:gd name="connsiteX0" fmla="*/ 0 w 2902085"/>
                                        <a:gd name="connsiteY0" fmla="*/ 0 h 279671"/>
                                        <a:gd name="connsiteX1" fmla="*/ 798479 w 2902085"/>
                                        <a:gd name="connsiteY1" fmla="*/ 0 h 279671"/>
                                        <a:gd name="connsiteX2" fmla="*/ 810638 w 2902085"/>
                                        <a:gd name="connsiteY2" fmla="*/ 85117 h 279671"/>
                                        <a:gd name="connsiteX3" fmla="*/ 2387330 w 2902085"/>
                                        <a:gd name="connsiteY3" fmla="*/ 81064 h 279671"/>
                                        <a:gd name="connsiteX4" fmla="*/ 2488660 w 2902085"/>
                                        <a:gd name="connsiteY4" fmla="*/ 12160 h 279671"/>
                                        <a:gd name="connsiteX5" fmla="*/ 2902085 w 2902085"/>
                                        <a:gd name="connsiteY5" fmla="*/ 4054 h 279671"/>
                                        <a:gd name="connsiteX6" fmla="*/ 2902085 w 2902085"/>
                                        <a:gd name="connsiteY6" fmla="*/ 279671 h 279671"/>
                                        <a:gd name="connsiteX7" fmla="*/ 16213 w 2902085"/>
                                        <a:gd name="connsiteY7" fmla="*/ 279671 h 279671"/>
                                        <a:gd name="connsiteX8" fmla="*/ 0 w 2902085"/>
                                        <a:gd name="connsiteY8" fmla="*/ 0 h 27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085" h="279671">
                                          <a:moveTo>
                                            <a:pt x="0" y="0"/>
                                          </a:moveTo>
                                          <a:lnTo>
                                            <a:pt x="798479" y="0"/>
                                          </a:lnTo>
                                          <a:lnTo>
                                            <a:pt x="810638" y="85117"/>
                                          </a:lnTo>
                                          <a:lnTo>
                                            <a:pt x="2387330" y="81064"/>
                                          </a:lnTo>
                                          <a:lnTo>
                                            <a:pt x="2488660" y="12160"/>
                                          </a:lnTo>
                                          <a:lnTo>
                                            <a:pt x="2902085" y="4054"/>
                                          </a:lnTo>
                                          <a:lnTo>
                                            <a:pt x="2902085" y="279671"/>
                                          </a:lnTo>
                                          <a:lnTo>
                                            <a:pt x="16213" y="279671"/>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7" name="フリーフォーム 58">
                                    <a:extLst>
                                      <a:ext uri="{FF2B5EF4-FFF2-40B4-BE49-F238E27FC236}">
                                        <a16:creationId xmlns:a16="http://schemas.microsoft.com/office/drawing/2014/main" id="{99E3E333-81BA-C852-3265-D72A8F9BDE1E}"/>
                                      </a:ext>
                                    </a:extLst>
                                  </p:cNvPr>
                                  <p:cNvSpPr/>
                                  <p:nvPr/>
                                </p:nvSpPr>
                                <p:spPr>
                                  <a:xfrm>
                                    <a:off x="6690" y="2038101"/>
                                    <a:ext cx="873369" cy="694592"/>
                                  </a:xfrm>
                                  <a:custGeom>
                                    <a:avLst/>
                                    <a:gdLst>
                                      <a:gd name="connsiteX0" fmla="*/ 841131 w 873369"/>
                                      <a:gd name="connsiteY0" fmla="*/ 0 h 694592"/>
                                      <a:gd name="connsiteX1" fmla="*/ 723900 w 873369"/>
                                      <a:gd name="connsiteY1" fmla="*/ 0 h 694592"/>
                                      <a:gd name="connsiteX2" fmla="*/ 0 w 873369"/>
                                      <a:gd name="connsiteY2" fmla="*/ 694592 h 694592"/>
                                      <a:gd name="connsiteX3" fmla="*/ 800100 w 873369"/>
                                      <a:gd name="connsiteY3" fmla="*/ 685800 h 694592"/>
                                      <a:gd name="connsiteX4" fmla="*/ 791308 w 873369"/>
                                      <a:gd name="connsiteY4" fmla="*/ 618392 h 694592"/>
                                      <a:gd name="connsiteX5" fmla="*/ 873369 w 873369"/>
                                      <a:gd name="connsiteY5" fmla="*/ 536330 h 694592"/>
                                      <a:gd name="connsiteX6" fmla="*/ 592016 w 873369"/>
                                      <a:gd name="connsiteY6" fmla="*/ 536330 h 694592"/>
                                      <a:gd name="connsiteX7" fmla="*/ 594946 w 873369"/>
                                      <a:gd name="connsiteY7" fmla="*/ 372207 h 694592"/>
                                      <a:gd name="connsiteX8" fmla="*/ 647700 w 873369"/>
                                      <a:gd name="connsiteY8" fmla="*/ 310661 h 694592"/>
                                      <a:gd name="connsiteX9" fmla="*/ 618393 w 873369"/>
                                      <a:gd name="connsiteY9" fmla="*/ 234461 h 694592"/>
                                      <a:gd name="connsiteX10" fmla="*/ 627185 w 873369"/>
                                      <a:gd name="connsiteY10" fmla="*/ 193430 h 694592"/>
                                      <a:gd name="connsiteX11" fmla="*/ 644769 w 873369"/>
                                      <a:gd name="connsiteY11" fmla="*/ 152400 h 694592"/>
                                      <a:gd name="connsiteX12" fmla="*/ 662354 w 873369"/>
                                      <a:gd name="connsiteY12" fmla="*/ 123092 h 694592"/>
                                      <a:gd name="connsiteX13" fmla="*/ 700454 w 873369"/>
                                      <a:gd name="connsiteY13" fmla="*/ 102576 h 694592"/>
                                      <a:gd name="connsiteX14" fmla="*/ 729762 w 873369"/>
                                      <a:gd name="connsiteY14" fmla="*/ 82061 h 694592"/>
                                      <a:gd name="connsiteX15" fmla="*/ 773723 w 873369"/>
                                      <a:gd name="connsiteY15" fmla="*/ 64476 h 694592"/>
                                      <a:gd name="connsiteX16" fmla="*/ 803031 w 873369"/>
                                      <a:gd name="connsiteY16" fmla="*/ 52753 h 694592"/>
                                      <a:gd name="connsiteX17" fmla="*/ 841131 w 873369"/>
                                      <a:gd name="connsiteY17" fmla="*/ 0 h 69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369" h="694592">
                                        <a:moveTo>
                                          <a:pt x="841131" y="0"/>
                                        </a:moveTo>
                                        <a:lnTo>
                                          <a:pt x="723900" y="0"/>
                                        </a:lnTo>
                                        <a:lnTo>
                                          <a:pt x="0" y="694592"/>
                                        </a:lnTo>
                                        <a:lnTo>
                                          <a:pt x="800100" y="685800"/>
                                        </a:lnTo>
                                        <a:lnTo>
                                          <a:pt x="791308" y="618392"/>
                                        </a:lnTo>
                                        <a:lnTo>
                                          <a:pt x="873369" y="536330"/>
                                        </a:lnTo>
                                        <a:lnTo>
                                          <a:pt x="592016" y="536330"/>
                                        </a:lnTo>
                                        <a:cubicBezTo>
                                          <a:pt x="592993" y="481622"/>
                                          <a:pt x="593969" y="426915"/>
                                          <a:pt x="594946" y="372207"/>
                                        </a:cubicBezTo>
                                        <a:lnTo>
                                          <a:pt x="647700" y="310661"/>
                                        </a:lnTo>
                                        <a:lnTo>
                                          <a:pt x="618393" y="234461"/>
                                        </a:lnTo>
                                        <a:lnTo>
                                          <a:pt x="627185" y="193430"/>
                                        </a:lnTo>
                                        <a:lnTo>
                                          <a:pt x="644769" y="152400"/>
                                        </a:lnTo>
                                        <a:lnTo>
                                          <a:pt x="662354" y="123092"/>
                                        </a:lnTo>
                                        <a:lnTo>
                                          <a:pt x="700454" y="102576"/>
                                        </a:lnTo>
                                        <a:lnTo>
                                          <a:pt x="729762" y="82061"/>
                                        </a:lnTo>
                                        <a:lnTo>
                                          <a:pt x="773723" y="64476"/>
                                        </a:lnTo>
                                        <a:lnTo>
                                          <a:pt x="803031" y="52753"/>
                                        </a:lnTo>
                                        <a:lnTo>
                                          <a:pt x="841131"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lin ang="2700000" scaled="1"/>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5" name="フリーフォーム 60">
                                  <a:extLst>
                                    <a:ext uri="{FF2B5EF4-FFF2-40B4-BE49-F238E27FC236}">
                                      <a16:creationId xmlns:a16="http://schemas.microsoft.com/office/drawing/2014/main" id="{8BA4AFA4-3D2B-48C6-7C50-24EE5C27AC8D}"/>
                                    </a:ext>
                                  </a:extLst>
                                </p:cNvPr>
                                <p:cNvSpPr/>
                                <p:nvPr/>
                              </p:nvSpPr>
                              <p:spPr>
                                <a:xfrm>
                                  <a:off x="625394" y="2041094"/>
                                  <a:ext cx="227790" cy="272811"/>
                                </a:xfrm>
                                <a:custGeom>
                                  <a:avLst/>
                                  <a:gdLst>
                                    <a:gd name="connsiteX0" fmla="*/ 219807 w 228600"/>
                                    <a:gd name="connsiteY0" fmla="*/ 0 h 275492"/>
                                    <a:gd name="connsiteX1" fmla="*/ 161192 w 228600"/>
                                    <a:gd name="connsiteY1" fmla="*/ 14654 h 275492"/>
                                    <a:gd name="connsiteX2" fmla="*/ 123092 w 228600"/>
                                    <a:gd name="connsiteY2" fmla="*/ 43961 h 275492"/>
                                    <a:gd name="connsiteX3" fmla="*/ 82061 w 228600"/>
                                    <a:gd name="connsiteY3" fmla="*/ 73269 h 275492"/>
                                    <a:gd name="connsiteX4" fmla="*/ 38100 w 228600"/>
                                    <a:gd name="connsiteY4" fmla="*/ 87923 h 275492"/>
                                    <a:gd name="connsiteX5" fmla="*/ 20515 w 228600"/>
                                    <a:gd name="connsiteY5" fmla="*/ 143607 h 275492"/>
                                    <a:gd name="connsiteX6" fmla="*/ 0 w 228600"/>
                                    <a:gd name="connsiteY6" fmla="*/ 199292 h 275492"/>
                                    <a:gd name="connsiteX7" fmla="*/ 20515 w 228600"/>
                                    <a:gd name="connsiteY7" fmla="*/ 243254 h 275492"/>
                                    <a:gd name="connsiteX8" fmla="*/ 35169 w 228600"/>
                                    <a:gd name="connsiteY8" fmla="*/ 275492 h 275492"/>
                                    <a:gd name="connsiteX9" fmla="*/ 199292 w 228600"/>
                                    <a:gd name="connsiteY9" fmla="*/ 93784 h 275492"/>
                                    <a:gd name="connsiteX10" fmla="*/ 228600 w 228600"/>
                                    <a:gd name="connsiteY10" fmla="*/ 96715 h 275492"/>
                                    <a:gd name="connsiteX11" fmla="*/ 219807 w 228600"/>
                                    <a:gd name="connsiteY11" fmla="*/ 0 h 2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5492">
                                      <a:moveTo>
                                        <a:pt x="219807" y="0"/>
                                      </a:moveTo>
                                      <a:lnTo>
                                        <a:pt x="161192" y="14654"/>
                                      </a:lnTo>
                                      <a:lnTo>
                                        <a:pt x="123092" y="43961"/>
                                      </a:lnTo>
                                      <a:lnTo>
                                        <a:pt x="82061" y="73269"/>
                                      </a:lnTo>
                                      <a:lnTo>
                                        <a:pt x="38100" y="87923"/>
                                      </a:lnTo>
                                      <a:lnTo>
                                        <a:pt x="20515" y="143607"/>
                                      </a:lnTo>
                                      <a:lnTo>
                                        <a:pt x="0" y="199292"/>
                                      </a:lnTo>
                                      <a:lnTo>
                                        <a:pt x="20515" y="243254"/>
                                      </a:lnTo>
                                      <a:lnTo>
                                        <a:pt x="35169" y="275492"/>
                                      </a:lnTo>
                                      <a:lnTo>
                                        <a:pt x="199292" y="93784"/>
                                      </a:lnTo>
                                      <a:lnTo>
                                        <a:pt x="228600" y="96715"/>
                                      </a:lnTo>
                                      <a:lnTo>
                                        <a:pt x="219807" y="0"/>
                                      </a:lnTo>
                                      <a:close/>
                                    </a:path>
                                  </a:pathLst>
                                </a:custGeom>
                                <a:solidFill>
                                  <a:srgbClr val="000000">
                                    <a:lumMod val="65000"/>
                                    <a:lumOff val="35000"/>
                                  </a:srgbClr>
                                </a:solidFill>
                                <a:ln w="317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3" name="フリーフォーム 62">
                                <a:extLst>
                                  <a:ext uri="{FF2B5EF4-FFF2-40B4-BE49-F238E27FC236}">
                                    <a16:creationId xmlns:a16="http://schemas.microsoft.com/office/drawing/2014/main" id="{51CF17B8-76BE-FF1A-3452-184C5D36C395}"/>
                                  </a:ext>
                                </a:extLst>
                              </p:cNvPr>
                              <p:cNvSpPr/>
                              <p:nvPr/>
                            </p:nvSpPr>
                            <p:spPr>
                              <a:xfrm>
                                <a:off x="2898736" y="2013844"/>
                                <a:ext cx="733628" cy="948446"/>
                              </a:xfrm>
                              <a:custGeom>
                                <a:avLst/>
                                <a:gdLst>
                                  <a:gd name="connsiteX0" fmla="*/ 0 w 733628"/>
                                  <a:gd name="connsiteY0" fmla="*/ 676883 h 948446"/>
                                  <a:gd name="connsiteX1" fmla="*/ 733628 w 733628"/>
                                  <a:gd name="connsiteY1" fmla="*/ 0 h 948446"/>
                                  <a:gd name="connsiteX2" fmla="*/ 733628 w 733628"/>
                                  <a:gd name="connsiteY2" fmla="*/ 275617 h 948446"/>
                                  <a:gd name="connsiteX3" fmla="*/ 4053 w 733628"/>
                                  <a:gd name="connsiteY3" fmla="*/ 948446 h 948446"/>
                                  <a:gd name="connsiteX4" fmla="*/ 0 w 733628"/>
                                  <a:gd name="connsiteY4" fmla="*/ 676883 h 94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628" h="948446">
                                    <a:moveTo>
                                      <a:pt x="0" y="676883"/>
                                    </a:moveTo>
                                    <a:lnTo>
                                      <a:pt x="733628" y="0"/>
                                    </a:lnTo>
                                    <a:lnTo>
                                      <a:pt x="733628" y="275617"/>
                                    </a:lnTo>
                                    <a:lnTo>
                                      <a:pt x="4053" y="94844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1" name="フリーフォーム 64">
                              <a:extLst>
                                <a:ext uri="{FF2B5EF4-FFF2-40B4-BE49-F238E27FC236}">
                                  <a16:creationId xmlns:a16="http://schemas.microsoft.com/office/drawing/2014/main" id="{61D85386-6867-FCF4-1A54-DF438EBFC34D}"/>
                                </a:ext>
                              </a:extLst>
                            </p:cNvPr>
                            <p:cNvSpPr/>
                            <p:nvPr/>
                          </p:nvSpPr>
                          <p:spPr>
                            <a:xfrm>
                              <a:off x="2623119" y="2005737"/>
                              <a:ext cx="1001138" cy="680936"/>
                            </a:xfrm>
                            <a:custGeom>
                              <a:avLst/>
                              <a:gdLst>
                                <a:gd name="connsiteX0" fmla="*/ 0 w 1001138"/>
                                <a:gd name="connsiteY0" fmla="*/ 672830 h 680936"/>
                                <a:gd name="connsiteX1" fmla="*/ 709308 w 1001138"/>
                                <a:gd name="connsiteY1" fmla="*/ 0 h 680936"/>
                                <a:gd name="connsiteX2" fmla="*/ 1001138 w 1001138"/>
                                <a:gd name="connsiteY2" fmla="*/ 0 h 680936"/>
                                <a:gd name="connsiteX3" fmla="*/ 275617 w 1001138"/>
                                <a:gd name="connsiteY3" fmla="*/ 680936 h 680936"/>
                                <a:gd name="connsiteX4" fmla="*/ 0 w 1001138"/>
                                <a:gd name="connsiteY4" fmla="*/ 672830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8" h="680936">
                                  <a:moveTo>
                                    <a:pt x="0" y="672830"/>
                                  </a:moveTo>
                                  <a:lnTo>
                                    <a:pt x="709308" y="0"/>
                                  </a:lnTo>
                                  <a:lnTo>
                                    <a:pt x="1001138" y="0"/>
                                  </a:lnTo>
                                  <a:lnTo>
                                    <a:pt x="275617" y="680936"/>
                                  </a:lnTo>
                                  <a:lnTo>
                                    <a:pt x="0" y="67283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cxnSp>
                        <p:nvCxnSpPr>
                          <p:cNvPr id="39" name="直線コネクタ 38">
                            <a:extLst>
                              <a:ext uri="{FF2B5EF4-FFF2-40B4-BE49-F238E27FC236}">
                                <a16:creationId xmlns:a16="http://schemas.microsoft.com/office/drawing/2014/main" id="{EB5ADD9C-55E5-D71B-6D48-18A1CFA630AD}"/>
                              </a:ext>
                            </a:extLst>
                          </p:cNvPr>
                          <p:cNvCxnSpPr/>
                          <p:nvPr/>
                        </p:nvCxnSpPr>
                        <p:spPr>
                          <a:xfrm>
                            <a:off x="888353" y="2536705"/>
                            <a:ext cx="1593816" cy="4548"/>
                          </a:xfrm>
                          <a:prstGeom prst="line">
                            <a:avLst/>
                          </a:prstGeom>
                          <a:noFill/>
                          <a:ln w="22225" cap="flat" cmpd="sng" algn="ctr">
                            <a:solidFill>
                              <a:srgbClr val="000000"/>
                            </a:solidFill>
                            <a:prstDash val="solid"/>
                          </a:ln>
                          <a:effectLst/>
                        </p:spPr>
                      </p:cxnSp>
                    </p:grpSp>
                    <p:cxnSp>
                      <p:nvCxnSpPr>
                        <p:cNvPr id="37" name="直線コネクタ 36">
                          <a:extLst>
                            <a:ext uri="{FF2B5EF4-FFF2-40B4-BE49-F238E27FC236}">
                              <a16:creationId xmlns:a16="http://schemas.microsoft.com/office/drawing/2014/main" id="{C55AE6D2-459D-C20F-1006-56FFB8CAAD47}"/>
                            </a:ext>
                          </a:extLst>
                        </p:cNvPr>
                        <p:cNvCxnSpPr>
                          <a:endCxn id="49" idx="4"/>
                        </p:cNvCxnSpPr>
                        <p:nvPr/>
                      </p:nvCxnSpPr>
                      <p:spPr>
                        <a:xfrm>
                          <a:off x="2489364" y="2398897"/>
                          <a:ext cx="0" cy="287225"/>
                        </a:xfrm>
                        <a:prstGeom prst="line">
                          <a:avLst/>
                        </a:prstGeom>
                        <a:noFill/>
                        <a:ln w="28575" cap="flat" cmpd="sng" algn="ctr">
                          <a:solidFill>
                            <a:srgbClr val="000000"/>
                          </a:solidFill>
                          <a:prstDash val="solid"/>
                        </a:ln>
                        <a:effectLst/>
                      </p:spPr>
                    </p:cxnSp>
                  </p:grpSp>
                  <p:sp>
                    <p:nvSpPr>
                      <p:cNvPr id="35" name="フリーフォーム 74">
                        <a:extLst>
                          <a:ext uri="{FF2B5EF4-FFF2-40B4-BE49-F238E27FC236}">
                            <a16:creationId xmlns:a16="http://schemas.microsoft.com/office/drawing/2014/main" id="{A241F534-C28F-C457-4CFB-4AFCB9C4B9C1}"/>
                          </a:ext>
                        </a:extLst>
                      </p:cNvPr>
                      <p:cNvSpPr/>
                      <p:nvPr/>
                    </p:nvSpPr>
                    <p:spPr>
                      <a:xfrm>
                        <a:off x="2501523" y="1709854"/>
                        <a:ext cx="826851" cy="680936"/>
                      </a:xfrm>
                      <a:custGeom>
                        <a:avLst/>
                        <a:gdLst>
                          <a:gd name="connsiteX0" fmla="*/ 0 w 826851"/>
                          <a:gd name="connsiteY0" fmla="*/ 676883 h 680936"/>
                          <a:gd name="connsiteX1" fmla="*/ 709309 w 826851"/>
                          <a:gd name="connsiteY1" fmla="*/ 0 h 680936"/>
                          <a:gd name="connsiteX2" fmla="*/ 826851 w 826851"/>
                          <a:gd name="connsiteY2" fmla="*/ 4053 h 680936"/>
                          <a:gd name="connsiteX3" fmla="*/ 101330 w 826851"/>
                          <a:gd name="connsiteY3" fmla="*/ 680936 h 680936"/>
                          <a:gd name="connsiteX4" fmla="*/ 0 w 826851"/>
                          <a:gd name="connsiteY4" fmla="*/ 676883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851" h="680936">
                            <a:moveTo>
                              <a:pt x="0" y="676883"/>
                            </a:moveTo>
                            <a:lnTo>
                              <a:pt x="709309" y="0"/>
                            </a:lnTo>
                            <a:lnTo>
                              <a:pt x="826851" y="4053"/>
                            </a:lnTo>
                            <a:lnTo>
                              <a:pt x="101330" y="68093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3" name="フリーフォーム 80">
                      <a:extLst>
                        <a:ext uri="{FF2B5EF4-FFF2-40B4-BE49-F238E27FC236}">
                          <a16:creationId xmlns:a16="http://schemas.microsoft.com/office/drawing/2014/main" id="{6C4BCFAA-A36F-5E35-6328-257F45D26E0B}"/>
                        </a:ext>
                      </a:extLst>
                    </p:cNvPr>
                    <p:cNvSpPr/>
                    <p:nvPr/>
                  </p:nvSpPr>
                  <p:spPr>
                    <a:xfrm>
                      <a:off x="2615075" y="1909147"/>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grpSp>
          </p:grpSp>
          <p:cxnSp>
            <p:nvCxnSpPr>
              <p:cNvPr id="26" name="直線コネクタ 25">
                <a:extLst>
                  <a:ext uri="{FF2B5EF4-FFF2-40B4-BE49-F238E27FC236}">
                    <a16:creationId xmlns:a16="http://schemas.microsoft.com/office/drawing/2014/main" id="{87E73FDC-9CD7-79E8-ED6C-7A5D9BE07FB3}"/>
                  </a:ext>
                </a:extLst>
              </p:cNvPr>
              <p:cNvCxnSpPr>
                <a:stCxn id="35" idx="0"/>
                <a:endCxn id="53" idx="1"/>
              </p:cNvCxnSpPr>
              <p:nvPr/>
            </p:nvCxnSpPr>
            <p:spPr>
              <a:xfrm flipV="1">
                <a:off x="2508775" y="1710114"/>
                <a:ext cx="681169" cy="679609"/>
              </a:xfrm>
              <a:prstGeom prst="line">
                <a:avLst/>
              </a:prstGeom>
              <a:noFill/>
              <a:ln w="28575" cap="flat" cmpd="sng" algn="ctr">
                <a:solidFill>
                  <a:srgbClr val="000000"/>
                </a:solidFill>
                <a:prstDash val="solid"/>
              </a:ln>
              <a:effectLst/>
            </p:spPr>
          </p:cxnSp>
        </p:grpSp>
        <p:sp>
          <p:nvSpPr>
            <p:cNvPr id="23" name="フリーフォーム: 図形 22">
              <a:extLst>
                <a:ext uri="{FF2B5EF4-FFF2-40B4-BE49-F238E27FC236}">
                  <a16:creationId xmlns:a16="http://schemas.microsoft.com/office/drawing/2014/main" id="{605C2948-1AFC-85C2-2C47-560B8F80136C}"/>
                </a:ext>
              </a:extLst>
            </p:cNvPr>
            <p:cNvSpPr/>
            <p:nvPr/>
          </p:nvSpPr>
          <p:spPr>
            <a:xfrm>
              <a:off x="0" y="2080844"/>
              <a:ext cx="2466033" cy="714898"/>
            </a:xfrm>
            <a:custGeom>
              <a:avLst/>
              <a:gdLst>
                <a:gd name="connsiteX0" fmla="*/ 857250 w 2491154"/>
                <a:gd name="connsiteY0" fmla="*/ 7327 h 681404"/>
                <a:gd name="connsiteX1" fmla="*/ 740019 w 2491154"/>
                <a:gd name="connsiteY1" fmla="*/ 0 h 681404"/>
                <a:gd name="connsiteX2" fmla="*/ 0 w 2491154"/>
                <a:gd name="connsiteY2" fmla="*/ 681404 h 681404"/>
                <a:gd name="connsiteX3" fmla="*/ 2491154 w 2491154"/>
                <a:gd name="connsiteY3" fmla="*/ 674077 h 681404"/>
                <a:gd name="connsiteX4" fmla="*/ 2476500 w 2491154"/>
                <a:gd name="connsiteY4" fmla="*/ 549520 h 681404"/>
                <a:gd name="connsiteX5" fmla="*/ 608134 w 2491154"/>
                <a:gd name="connsiteY5" fmla="*/ 534866 h 681404"/>
                <a:gd name="connsiteX6" fmla="*/ 600808 w 2491154"/>
                <a:gd name="connsiteY6" fmla="*/ 366346 h 681404"/>
                <a:gd name="connsiteX7" fmla="*/ 659423 w 2491154"/>
                <a:gd name="connsiteY7" fmla="*/ 307731 h 681404"/>
                <a:gd name="connsiteX8" fmla="*/ 615461 w 2491154"/>
                <a:gd name="connsiteY8" fmla="*/ 249116 h 681404"/>
                <a:gd name="connsiteX9" fmla="*/ 659423 w 2491154"/>
                <a:gd name="connsiteY9" fmla="*/ 131885 h 681404"/>
                <a:gd name="connsiteX10" fmla="*/ 703384 w 2491154"/>
                <a:gd name="connsiteY10" fmla="*/ 102577 h 681404"/>
                <a:gd name="connsiteX11" fmla="*/ 740019 w 2491154"/>
                <a:gd name="connsiteY11" fmla="*/ 80596 h 681404"/>
                <a:gd name="connsiteX12" fmla="*/ 783981 w 2491154"/>
                <a:gd name="connsiteY12" fmla="*/ 65943 h 681404"/>
                <a:gd name="connsiteX13" fmla="*/ 857250 w 2491154"/>
                <a:gd name="connsiteY13" fmla="*/ 7327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154" h="681404">
                  <a:moveTo>
                    <a:pt x="857250" y="7327"/>
                  </a:moveTo>
                  <a:lnTo>
                    <a:pt x="740019" y="0"/>
                  </a:lnTo>
                  <a:lnTo>
                    <a:pt x="0" y="681404"/>
                  </a:lnTo>
                  <a:lnTo>
                    <a:pt x="2491154" y="674077"/>
                  </a:lnTo>
                  <a:lnTo>
                    <a:pt x="2476500" y="549520"/>
                  </a:lnTo>
                  <a:lnTo>
                    <a:pt x="608134" y="534866"/>
                  </a:lnTo>
                  <a:lnTo>
                    <a:pt x="600808" y="366346"/>
                  </a:lnTo>
                  <a:lnTo>
                    <a:pt x="659423" y="307731"/>
                  </a:lnTo>
                  <a:lnTo>
                    <a:pt x="615461" y="249116"/>
                  </a:lnTo>
                  <a:lnTo>
                    <a:pt x="659423" y="131885"/>
                  </a:lnTo>
                  <a:lnTo>
                    <a:pt x="703384" y="102577"/>
                  </a:lnTo>
                  <a:lnTo>
                    <a:pt x="740019" y="80596"/>
                  </a:lnTo>
                  <a:lnTo>
                    <a:pt x="783981" y="65943"/>
                  </a:lnTo>
                  <a:lnTo>
                    <a:pt x="857250" y="7327"/>
                  </a:lnTo>
                  <a:close/>
                </a:path>
              </a:pathLst>
            </a:custGeom>
            <a:gradFill flip="none" rotWithShape="1">
              <a:gsLst>
                <a:gs pos="0">
                  <a:srgbClr val="C0C0C0">
                    <a:lumMod val="67000"/>
                  </a:srgbClr>
                </a:gs>
                <a:gs pos="48000">
                  <a:srgbClr val="C0C0C0">
                    <a:lumMod val="97000"/>
                    <a:lumOff val="3000"/>
                  </a:srgbClr>
                </a:gs>
                <a:gs pos="100000">
                  <a:srgbClr val="C0C0C0">
                    <a:lumMod val="60000"/>
                    <a:lumOff val="40000"/>
                  </a:srgbClr>
                </a:gs>
              </a:gsLst>
              <a:lin ang="16200000" scaled="1"/>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4" name="フリーフォーム: 図形 23">
              <a:extLst>
                <a:ext uri="{FF2B5EF4-FFF2-40B4-BE49-F238E27FC236}">
                  <a16:creationId xmlns:a16="http://schemas.microsoft.com/office/drawing/2014/main" id="{DAAD4357-495F-578D-944E-6032A91DAB36}"/>
                </a:ext>
              </a:extLst>
            </p:cNvPr>
            <p:cNvSpPr/>
            <p:nvPr/>
          </p:nvSpPr>
          <p:spPr>
            <a:xfrm>
              <a:off x="0" y="2810396"/>
              <a:ext cx="2897274" cy="279469"/>
            </a:xfrm>
            <a:custGeom>
              <a:avLst/>
              <a:gdLst>
                <a:gd name="connsiteX0" fmla="*/ 0 w 2930769"/>
                <a:gd name="connsiteY0" fmla="*/ 0 h 271096"/>
                <a:gd name="connsiteX1" fmla="*/ 2930769 w 2930769"/>
                <a:gd name="connsiteY1" fmla="*/ 0 h 271096"/>
                <a:gd name="connsiteX2" fmla="*/ 2923442 w 2930769"/>
                <a:gd name="connsiteY2" fmla="*/ 271096 h 271096"/>
                <a:gd name="connsiteX3" fmla="*/ 14654 w 2930769"/>
                <a:gd name="connsiteY3" fmla="*/ 263769 h 271096"/>
                <a:gd name="connsiteX4" fmla="*/ 0 w 2930769"/>
                <a:gd name="connsiteY4" fmla="*/ 0 h 2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769" h="271096">
                  <a:moveTo>
                    <a:pt x="0" y="0"/>
                  </a:moveTo>
                  <a:lnTo>
                    <a:pt x="2930769" y="0"/>
                  </a:lnTo>
                  <a:lnTo>
                    <a:pt x="2923442" y="271096"/>
                  </a:lnTo>
                  <a:lnTo>
                    <a:pt x="14654" y="263769"/>
                  </a:lnTo>
                  <a:lnTo>
                    <a:pt x="0" y="0"/>
                  </a:lnTo>
                  <a:close/>
                </a:path>
              </a:pathLst>
            </a:custGeom>
            <a:gradFill flip="none" rotWithShape="1">
              <a:gsLst>
                <a:gs pos="0">
                  <a:srgbClr val="C0C0C0">
                    <a:lumMod val="40000"/>
                    <a:lumOff val="60000"/>
                  </a:srgbClr>
                </a:gs>
                <a:gs pos="46000">
                  <a:srgbClr val="C0C0C0">
                    <a:lumMod val="95000"/>
                    <a:lumOff val="5000"/>
                  </a:srgbClr>
                </a:gs>
                <a:gs pos="100000">
                  <a:srgbClr val="C0C0C0">
                    <a:lumMod val="60000"/>
                  </a:srgbClr>
                </a:gs>
              </a:gsLst>
              <a:path path="circle">
                <a:fillToRect l="50000" t="130000" r="50000" b="-30000"/>
              </a:path>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pic>
        <p:nvPicPr>
          <p:cNvPr id="62" name="図 61">
            <a:extLst>
              <a:ext uri="{FF2B5EF4-FFF2-40B4-BE49-F238E27FC236}">
                <a16:creationId xmlns:a16="http://schemas.microsoft.com/office/drawing/2014/main" id="{A4193F24-B070-AE98-C103-1C1AF7746E55}"/>
              </a:ext>
            </a:extLst>
          </p:cNvPr>
          <p:cNvPicPr>
            <a:picLocks noChangeAspect="1"/>
          </p:cNvPicPr>
          <p:nvPr/>
        </p:nvPicPr>
        <p:blipFill>
          <a:blip r:embed="rId9"/>
          <a:stretch>
            <a:fillRect/>
          </a:stretch>
        </p:blipFill>
        <p:spPr>
          <a:xfrm>
            <a:off x="7862664" y="5096194"/>
            <a:ext cx="1571141" cy="221116"/>
          </a:xfrm>
          <a:prstGeom prst="rect">
            <a:avLst/>
          </a:prstGeom>
          <a:solidFill>
            <a:srgbClr val="92D050"/>
          </a:solidFill>
        </p:spPr>
      </p:pic>
      <p:grpSp>
        <p:nvGrpSpPr>
          <p:cNvPr id="63" name="グループ化 62">
            <a:extLst>
              <a:ext uri="{FF2B5EF4-FFF2-40B4-BE49-F238E27FC236}">
                <a16:creationId xmlns:a16="http://schemas.microsoft.com/office/drawing/2014/main" id="{14852A08-B490-A3F2-000E-3BA542DC53CD}"/>
              </a:ext>
            </a:extLst>
          </p:cNvPr>
          <p:cNvGrpSpPr/>
          <p:nvPr/>
        </p:nvGrpSpPr>
        <p:grpSpPr>
          <a:xfrm>
            <a:off x="1042433" y="2577289"/>
            <a:ext cx="4255206" cy="1112726"/>
            <a:chOff x="1042433" y="2577289"/>
            <a:chExt cx="4255206" cy="1112726"/>
          </a:xfrm>
        </p:grpSpPr>
        <p:grpSp>
          <p:nvGrpSpPr>
            <p:cNvPr id="64" name="グループ化 63">
              <a:extLst>
                <a:ext uri="{FF2B5EF4-FFF2-40B4-BE49-F238E27FC236}">
                  <a16:creationId xmlns:a16="http://schemas.microsoft.com/office/drawing/2014/main" id="{5B0D2780-C46B-1491-B8E4-C7003D514FCA}"/>
                </a:ext>
              </a:extLst>
            </p:cNvPr>
            <p:cNvGrpSpPr/>
            <p:nvPr/>
          </p:nvGrpSpPr>
          <p:grpSpPr>
            <a:xfrm>
              <a:off x="2644792" y="2577289"/>
              <a:ext cx="2652847" cy="677581"/>
              <a:chOff x="2543045" y="2562449"/>
              <a:chExt cx="2652847" cy="677581"/>
            </a:xfrm>
          </p:grpSpPr>
          <p:sp>
            <p:nvSpPr>
              <p:cNvPr id="67" name="円形吹き出し 10">
                <a:extLst>
                  <a:ext uri="{FF2B5EF4-FFF2-40B4-BE49-F238E27FC236}">
                    <a16:creationId xmlns:a16="http://schemas.microsoft.com/office/drawing/2014/main" id="{16E530F3-A75E-1CEE-15E5-34C5212134D0}"/>
                  </a:ext>
                </a:extLst>
              </p:cNvPr>
              <p:cNvSpPr/>
              <p:nvPr/>
            </p:nvSpPr>
            <p:spPr>
              <a:xfrm>
                <a:off x="2543045" y="2562449"/>
                <a:ext cx="2299667" cy="677581"/>
              </a:xfrm>
              <a:prstGeom prst="wedgeEllipseCallout">
                <a:avLst>
                  <a:gd name="adj1" fmla="val -65135"/>
                  <a:gd name="adj2" fmla="val 50563"/>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8" name="テキスト ボックス 11">
                <a:extLst>
                  <a:ext uri="{FF2B5EF4-FFF2-40B4-BE49-F238E27FC236}">
                    <a16:creationId xmlns:a16="http://schemas.microsoft.com/office/drawing/2014/main" id="{13FC5B6C-6E66-CAD4-E523-D31B803124E8}"/>
                  </a:ext>
                </a:extLst>
              </p:cNvPr>
              <p:cNvSpPr txBox="1"/>
              <p:nvPr/>
            </p:nvSpPr>
            <p:spPr>
              <a:xfrm>
                <a:off x="2626384" y="2686107"/>
                <a:ext cx="2569508" cy="32302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ここを持つと</a:t>
                </a:r>
              </a:p>
            </p:txBody>
          </p:sp>
        </p:grpSp>
        <p:pic>
          <p:nvPicPr>
            <p:cNvPr id="65" name="図 64" descr="リモコンを持っている手&#10;&#10;低い精度で自動的に生成された説明">
              <a:extLst>
                <a:ext uri="{FF2B5EF4-FFF2-40B4-BE49-F238E27FC236}">
                  <a16:creationId xmlns:a16="http://schemas.microsoft.com/office/drawing/2014/main" id="{BA8A602C-CB89-9003-417D-E058E2167DD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50382" t="7172" r="21079" b="23791"/>
            <a:stretch/>
          </p:blipFill>
          <p:spPr>
            <a:xfrm rot="5603199">
              <a:off x="1389338" y="3170971"/>
              <a:ext cx="438701" cy="599387"/>
            </a:xfrm>
            <a:custGeom>
              <a:avLst/>
              <a:gdLst>
                <a:gd name="connsiteX0" fmla="*/ 1421028 w 2125363"/>
                <a:gd name="connsiteY0" fmla="*/ 2903838 h 2903838"/>
                <a:gd name="connsiteX1" fmla="*/ 1519882 w 2125363"/>
                <a:gd name="connsiteY1" fmla="*/ 2879124 h 2903838"/>
                <a:gd name="connsiteX2" fmla="*/ 1507526 w 2125363"/>
                <a:gd name="connsiteY2" fmla="*/ 2903838 h 2903838"/>
                <a:gd name="connsiteX3" fmla="*/ 0 w 2125363"/>
                <a:gd name="connsiteY3" fmla="*/ 469557 h 2903838"/>
                <a:gd name="connsiteX4" fmla="*/ 49427 w 2125363"/>
                <a:gd name="connsiteY4" fmla="*/ 345989 h 2903838"/>
                <a:gd name="connsiteX5" fmla="*/ 123569 w 2125363"/>
                <a:gd name="connsiteY5" fmla="*/ 259492 h 2903838"/>
                <a:gd name="connsiteX6" fmla="*/ 234780 w 2125363"/>
                <a:gd name="connsiteY6" fmla="*/ 148281 h 2903838"/>
                <a:gd name="connsiteX7" fmla="*/ 358347 w 2125363"/>
                <a:gd name="connsiteY7" fmla="*/ 74140 h 2903838"/>
                <a:gd name="connsiteX8" fmla="*/ 469558 w 2125363"/>
                <a:gd name="connsiteY8" fmla="*/ 0 h 2903838"/>
                <a:gd name="connsiteX9" fmla="*/ 605482 w 2125363"/>
                <a:gd name="connsiteY9" fmla="*/ 0 h 2903838"/>
                <a:gd name="connsiteX10" fmla="*/ 741407 w 2125363"/>
                <a:gd name="connsiteY10" fmla="*/ 0 h 2903838"/>
                <a:gd name="connsiteX11" fmla="*/ 877331 w 2125363"/>
                <a:gd name="connsiteY11" fmla="*/ 37070 h 2903838"/>
                <a:gd name="connsiteX12" fmla="*/ 1050326 w 2125363"/>
                <a:gd name="connsiteY12" fmla="*/ 98854 h 2903838"/>
                <a:gd name="connsiteX13" fmla="*/ 1161536 w 2125363"/>
                <a:gd name="connsiteY13" fmla="*/ 172995 h 2903838"/>
                <a:gd name="connsiteX14" fmla="*/ 1186250 w 2125363"/>
                <a:gd name="connsiteY14" fmla="*/ 259492 h 2903838"/>
                <a:gd name="connsiteX15" fmla="*/ 1260390 w 2125363"/>
                <a:gd name="connsiteY15" fmla="*/ 321276 h 2903838"/>
                <a:gd name="connsiteX16" fmla="*/ 1260390 w 2125363"/>
                <a:gd name="connsiteY16" fmla="*/ 432486 h 2903838"/>
                <a:gd name="connsiteX17" fmla="*/ 1186250 w 2125363"/>
                <a:gd name="connsiteY17" fmla="*/ 518984 h 2903838"/>
                <a:gd name="connsiteX18" fmla="*/ 1161536 w 2125363"/>
                <a:gd name="connsiteY18" fmla="*/ 568411 h 2903838"/>
                <a:gd name="connsiteX19" fmla="*/ 1210963 w 2125363"/>
                <a:gd name="connsiteY19" fmla="*/ 605481 h 2903838"/>
                <a:gd name="connsiteX20" fmla="*/ 1272747 w 2125363"/>
                <a:gd name="connsiteY20" fmla="*/ 617838 h 2903838"/>
                <a:gd name="connsiteX21" fmla="*/ 1408672 w 2125363"/>
                <a:gd name="connsiteY21" fmla="*/ 704335 h 2903838"/>
                <a:gd name="connsiteX22" fmla="*/ 1519882 w 2125363"/>
                <a:gd name="connsiteY22" fmla="*/ 778476 h 2903838"/>
                <a:gd name="connsiteX23" fmla="*/ 1655807 w 2125363"/>
                <a:gd name="connsiteY23" fmla="*/ 840259 h 2903838"/>
                <a:gd name="connsiteX24" fmla="*/ 1717590 w 2125363"/>
                <a:gd name="connsiteY24" fmla="*/ 988540 h 2903838"/>
                <a:gd name="connsiteX25" fmla="*/ 1754661 w 2125363"/>
                <a:gd name="connsiteY25" fmla="*/ 1062681 h 2903838"/>
                <a:gd name="connsiteX26" fmla="*/ 1754661 w 2125363"/>
                <a:gd name="connsiteY26" fmla="*/ 1161535 h 2903838"/>
                <a:gd name="connsiteX27" fmla="*/ 1804088 w 2125363"/>
                <a:gd name="connsiteY27" fmla="*/ 1198605 h 2903838"/>
                <a:gd name="connsiteX28" fmla="*/ 1853515 w 2125363"/>
                <a:gd name="connsiteY28" fmla="*/ 1309816 h 2903838"/>
                <a:gd name="connsiteX29" fmla="*/ 1890585 w 2125363"/>
                <a:gd name="connsiteY29" fmla="*/ 1421027 h 2903838"/>
                <a:gd name="connsiteX30" fmla="*/ 1940012 w 2125363"/>
                <a:gd name="connsiteY30" fmla="*/ 1556951 h 2903838"/>
                <a:gd name="connsiteX31" fmla="*/ 1989439 w 2125363"/>
                <a:gd name="connsiteY31" fmla="*/ 1655805 h 2903838"/>
                <a:gd name="connsiteX32" fmla="*/ 1989439 w 2125363"/>
                <a:gd name="connsiteY32" fmla="*/ 1717589 h 2903838"/>
                <a:gd name="connsiteX33" fmla="*/ 1989439 w 2125363"/>
                <a:gd name="connsiteY33" fmla="*/ 1841157 h 2903838"/>
                <a:gd name="connsiteX34" fmla="*/ 1902942 w 2125363"/>
                <a:gd name="connsiteY34" fmla="*/ 1977081 h 2903838"/>
                <a:gd name="connsiteX35" fmla="*/ 1865872 w 2125363"/>
                <a:gd name="connsiteY35" fmla="*/ 2001795 h 2903838"/>
                <a:gd name="connsiteX36" fmla="*/ 1927655 w 2125363"/>
                <a:gd name="connsiteY36" fmla="*/ 2014151 h 2903838"/>
                <a:gd name="connsiteX37" fmla="*/ 1989439 w 2125363"/>
                <a:gd name="connsiteY37" fmla="*/ 2075935 h 2903838"/>
                <a:gd name="connsiteX38" fmla="*/ 2075936 w 2125363"/>
                <a:gd name="connsiteY38" fmla="*/ 2224216 h 2903838"/>
                <a:gd name="connsiteX39" fmla="*/ 2125363 w 2125363"/>
                <a:gd name="connsiteY39" fmla="*/ 2397211 h 2903838"/>
                <a:gd name="connsiteX40" fmla="*/ 2038866 w 2125363"/>
                <a:gd name="connsiteY40" fmla="*/ 2533135 h 2903838"/>
                <a:gd name="connsiteX41" fmla="*/ 1952369 w 2125363"/>
                <a:gd name="connsiteY41" fmla="*/ 2644346 h 2903838"/>
                <a:gd name="connsiteX42" fmla="*/ 1828801 w 2125363"/>
                <a:gd name="connsiteY42" fmla="*/ 2743200 h 2903838"/>
                <a:gd name="connsiteX43" fmla="*/ 1717590 w 2125363"/>
                <a:gd name="connsiteY43" fmla="*/ 2829697 h 2903838"/>
                <a:gd name="connsiteX44" fmla="*/ 1519882 w 2125363"/>
                <a:gd name="connsiteY44" fmla="*/ 2879124 h 2903838"/>
                <a:gd name="connsiteX45" fmla="*/ 1569309 w 2125363"/>
                <a:gd name="connsiteY45" fmla="*/ 2780270 h 2903838"/>
                <a:gd name="connsiteX46" fmla="*/ 1569309 w 2125363"/>
                <a:gd name="connsiteY46" fmla="*/ 2644346 h 2903838"/>
                <a:gd name="connsiteX47" fmla="*/ 1470455 w 2125363"/>
                <a:gd name="connsiteY47" fmla="*/ 2570205 h 2903838"/>
                <a:gd name="connsiteX48" fmla="*/ 1396315 w 2125363"/>
                <a:gd name="connsiteY48" fmla="*/ 2533135 h 2903838"/>
                <a:gd name="connsiteX49" fmla="*/ 1322174 w 2125363"/>
                <a:gd name="connsiteY49" fmla="*/ 2458995 h 2903838"/>
                <a:gd name="connsiteX50" fmla="*/ 1285104 w 2125363"/>
                <a:gd name="connsiteY50" fmla="*/ 2323070 h 2903838"/>
                <a:gd name="connsiteX51" fmla="*/ 1260390 w 2125363"/>
                <a:gd name="connsiteY51" fmla="*/ 2248930 h 2903838"/>
                <a:gd name="connsiteX52" fmla="*/ 1272747 w 2125363"/>
                <a:gd name="connsiteY52" fmla="*/ 2150076 h 2903838"/>
                <a:gd name="connsiteX53" fmla="*/ 1371601 w 2125363"/>
                <a:gd name="connsiteY53" fmla="*/ 2026508 h 2903838"/>
                <a:gd name="connsiteX54" fmla="*/ 1445742 w 2125363"/>
                <a:gd name="connsiteY54" fmla="*/ 1964724 h 2903838"/>
                <a:gd name="connsiteX55" fmla="*/ 1482812 w 2125363"/>
                <a:gd name="connsiteY55" fmla="*/ 1915297 h 2903838"/>
                <a:gd name="connsiteX56" fmla="*/ 1433385 w 2125363"/>
                <a:gd name="connsiteY56" fmla="*/ 1865870 h 2903838"/>
                <a:gd name="connsiteX57" fmla="*/ 1359244 w 2125363"/>
                <a:gd name="connsiteY57" fmla="*/ 1853513 h 2903838"/>
                <a:gd name="connsiteX58" fmla="*/ 1248034 w 2125363"/>
                <a:gd name="connsiteY58" fmla="*/ 1828800 h 2903838"/>
                <a:gd name="connsiteX59" fmla="*/ 1087396 w 2125363"/>
                <a:gd name="connsiteY59" fmla="*/ 1816443 h 2903838"/>
                <a:gd name="connsiteX60" fmla="*/ 1000899 w 2125363"/>
                <a:gd name="connsiteY60" fmla="*/ 1804086 h 2903838"/>
                <a:gd name="connsiteX61" fmla="*/ 852617 w 2125363"/>
                <a:gd name="connsiteY61" fmla="*/ 1767016 h 2903838"/>
                <a:gd name="connsiteX62" fmla="*/ 778477 w 2125363"/>
                <a:gd name="connsiteY62" fmla="*/ 1767016 h 2903838"/>
                <a:gd name="connsiteX63" fmla="*/ 704336 w 2125363"/>
                <a:gd name="connsiteY63" fmla="*/ 1680519 h 2903838"/>
                <a:gd name="connsiteX64" fmla="*/ 617839 w 2125363"/>
                <a:gd name="connsiteY64" fmla="*/ 1519881 h 2903838"/>
                <a:gd name="connsiteX65" fmla="*/ 630196 w 2125363"/>
                <a:gd name="connsiteY65" fmla="*/ 1421027 h 2903838"/>
                <a:gd name="connsiteX66" fmla="*/ 667266 w 2125363"/>
                <a:gd name="connsiteY66" fmla="*/ 1322173 h 2903838"/>
                <a:gd name="connsiteX67" fmla="*/ 667266 w 2125363"/>
                <a:gd name="connsiteY67" fmla="*/ 1186249 h 2903838"/>
                <a:gd name="connsiteX68" fmla="*/ 556055 w 2125363"/>
                <a:gd name="connsiteY68" fmla="*/ 1223319 h 2903838"/>
                <a:gd name="connsiteX69" fmla="*/ 457201 w 2125363"/>
                <a:gd name="connsiteY69" fmla="*/ 1173892 h 2903838"/>
                <a:gd name="connsiteX70" fmla="*/ 395416 w 2125363"/>
                <a:gd name="connsiteY70" fmla="*/ 1173892 h 2903838"/>
                <a:gd name="connsiteX71" fmla="*/ 284206 w 2125363"/>
                <a:gd name="connsiteY71" fmla="*/ 1149178 h 2903838"/>
                <a:gd name="connsiteX72" fmla="*/ 210065 w 2125363"/>
                <a:gd name="connsiteY72" fmla="*/ 1149178 h 2903838"/>
                <a:gd name="connsiteX73" fmla="*/ 98854 w 2125363"/>
                <a:gd name="connsiteY73" fmla="*/ 1062681 h 2903838"/>
                <a:gd name="connsiteX74" fmla="*/ 86498 w 2125363"/>
                <a:gd name="connsiteY74" fmla="*/ 926757 h 2903838"/>
                <a:gd name="connsiteX75" fmla="*/ 86498 w 2125363"/>
                <a:gd name="connsiteY75" fmla="*/ 815546 h 2903838"/>
                <a:gd name="connsiteX76" fmla="*/ 86498 w 2125363"/>
                <a:gd name="connsiteY76" fmla="*/ 729049 h 2903838"/>
                <a:gd name="connsiteX77" fmla="*/ 123568 w 2125363"/>
                <a:gd name="connsiteY77" fmla="*/ 654908 h 2903838"/>
                <a:gd name="connsiteX78" fmla="*/ 49427 w 2125363"/>
                <a:gd name="connsiteY78" fmla="*/ 580767 h 290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25363" h="2903838">
                  <a:moveTo>
                    <a:pt x="1421028" y="2903838"/>
                  </a:moveTo>
                  <a:lnTo>
                    <a:pt x="1519882" y="2879124"/>
                  </a:lnTo>
                  <a:lnTo>
                    <a:pt x="1507526" y="2903838"/>
                  </a:lnTo>
                  <a:close/>
                  <a:moveTo>
                    <a:pt x="0" y="469557"/>
                  </a:moveTo>
                  <a:lnTo>
                    <a:pt x="49427" y="345989"/>
                  </a:lnTo>
                  <a:lnTo>
                    <a:pt x="123569" y="259492"/>
                  </a:lnTo>
                  <a:lnTo>
                    <a:pt x="234780" y="148281"/>
                  </a:lnTo>
                  <a:lnTo>
                    <a:pt x="358347" y="74140"/>
                  </a:lnTo>
                  <a:lnTo>
                    <a:pt x="469558" y="0"/>
                  </a:lnTo>
                  <a:lnTo>
                    <a:pt x="605482" y="0"/>
                  </a:lnTo>
                  <a:lnTo>
                    <a:pt x="741407" y="0"/>
                  </a:lnTo>
                  <a:lnTo>
                    <a:pt x="877331" y="37070"/>
                  </a:lnTo>
                  <a:lnTo>
                    <a:pt x="1050326" y="98854"/>
                  </a:lnTo>
                  <a:lnTo>
                    <a:pt x="1161536" y="172995"/>
                  </a:lnTo>
                  <a:lnTo>
                    <a:pt x="1186250" y="259492"/>
                  </a:lnTo>
                  <a:lnTo>
                    <a:pt x="1260390" y="321276"/>
                  </a:lnTo>
                  <a:lnTo>
                    <a:pt x="1260390" y="432486"/>
                  </a:lnTo>
                  <a:lnTo>
                    <a:pt x="1186250" y="518984"/>
                  </a:lnTo>
                  <a:lnTo>
                    <a:pt x="1161536" y="568411"/>
                  </a:lnTo>
                  <a:lnTo>
                    <a:pt x="1210963" y="605481"/>
                  </a:lnTo>
                  <a:lnTo>
                    <a:pt x="1272747" y="617838"/>
                  </a:lnTo>
                  <a:lnTo>
                    <a:pt x="1408672" y="704335"/>
                  </a:lnTo>
                  <a:lnTo>
                    <a:pt x="1519882" y="778476"/>
                  </a:lnTo>
                  <a:lnTo>
                    <a:pt x="1655807" y="840259"/>
                  </a:lnTo>
                  <a:lnTo>
                    <a:pt x="1717590" y="988540"/>
                  </a:lnTo>
                  <a:lnTo>
                    <a:pt x="1754661" y="1062681"/>
                  </a:lnTo>
                  <a:lnTo>
                    <a:pt x="1754661" y="1161535"/>
                  </a:lnTo>
                  <a:lnTo>
                    <a:pt x="1804088" y="1198605"/>
                  </a:lnTo>
                  <a:lnTo>
                    <a:pt x="1853515" y="1309816"/>
                  </a:lnTo>
                  <a:lnTo>
                    <a:pt x="1890585" y="1421027"/>
                  </a:lnTo>
                  <a:lnTo>
                    <a:pt x="1940012" y="1556951"/>
                  </a:lnTo>
                  <a:lnTo>
                    <a:pt x="1989439" y="1655805"/>
                  </a:lnTo>
                  <a:lnTo>
                    <a:pt x="1989439" y="1717589"/>
                  </a:lnTo>
                  <a:lnTo>
                    <a:pt x="1989439" y="1841157"/>
                  </a:lnTo>
                  <a:lnTo>
                    <a:pt x="1902942" y="1977081"/>
                  </a:lnTo>
                  <a:lnTo>
                    <a:pt x="1865872" y="2001795"/>
                  </a:lnTo>
                  <a:lnTo>
                    <a:pt x="1927655" y="2014151"/>
                  </a:lnTo>
                  <a:lnTo>
                    <a:pt x="1989439" y="2075935"/>
                  </a:lnTo>
                  <a:lnTo>
                    <a:pt x="2075936" y="2224216"/>
                  </a:lnTo>
                  <a:lnTo>
                    <a:pt x="2125363" y="2397211"/>
                  </a:lnTo>
                  <a:lnTo>
                    <a:pt x="2038866" y="2533135"/>
                  </a:lnTo>
                  <a:lnTo>
                    <a:pt x="1952369" y="2644346"/>
                  </a:lnTo>
                  <a:lnTo>
                    <a:pt x="1828801" y="2743200"/>
                  </a:lnTo>
                  <a:lnTo>
                    <a:pt x="1717590" y="2829697"/>
                  </a:lnTo>
                  <a:lnTo>
                    <a:pt x="1519882" y="2879124"/>
                  </a:lnTo>
                  <a:lnTo>
                    <a:pt x="1569309" y="2780270"/>
                  </a:lnTo>
                  <a:lnTo>
                    <a:pt x="1569309" y="2644346"/>
                  </a:lnTo>
                  <a:lnTo>
                    <a:pt x="1470455" y="2570205"/>
                  </a:lnTo>
                  <a:lnTo>
                    <a:pt x="1396315" y="2533135"/>
                  </a:lnTo>
                  <a:lnTo>
                    <a:pt x="1322174" y="2458995"/>
                  </a:lnTo>
                  <a:lnTo>
                    <a:pt x="1285104" y="2323070"/>
                  </a:lnTo>
                  <a:lnTo>
                    <a:pt x="1260390" y="2248930"/>
                  </a:lnTo>
                  <a:lnTo>
                    <a:pt x="1272747" y="2150076"/>
                  </a:lnTo>
                  <a:lnTo>
                    <a:pt x="1371601" y="2026508"/>
                  </a:lnTo>
                  <a:lnTo>
                    <a:pt x="1445742" y="1964724"/>
                  </a:lnTo>
                  <a:lnTo>
                    <a:pt x="1482812" y="1915297"/>
                  </a:lnTo>
                  <a:lnTo>
                    <a:pt x="1433385" y="1865870"/>
                  </a:lnTo>
                  <a:lnTo>
                    <a:pt x="1359244" y="1853513"/>
                  </a:lnTo>
                  <a:lnTo>
                    <a:pt x="1248034" y="1828800"/>
                  </a:lnTo>
                  <a:lnTo>
                    <a:pt x="1087396" y="1816443"/>
                  </a:lnTo>
                  <a:lnTo>
                    <a:pt x="1000899" y="1804086"/>
                  </a:lnTo>
                  <a:lnTo>
                    <a:pt x="852617" y="1767016"/>
                  </a:lnTo>
                  <a:lnTo>
                    <a:pt x="778477" y="1767016"/>
                  </a:lnTo>
                  <a:lnTo>
                    <a:pt x="704336" y="1680519"/>
                  </a:lnTo>
                  <a:lnTo>
                    <a:pt x="617839" y="1519881"/>
                  </a:lnTo>
                  <a:lnTo>
                    <a:pt x="630196" y="1421027"/>
                  </a:lnTo>
                  <a:lnTo>
                    <a:pt x="667266" y="1322173"/>
                  </a:lnTo>
                  <a:lnTo>
                    <a:pt x="667266" y="1186249"/>
                  </a:lnTo>
                  <a:lnTo>
                    <a:pt x="556055" y="1223319"/>
                  </a:lnTo>
                  <a:lnTo>
                    <a:pt x="457201" y="1173892"/>
                  </a:lnTo>
                  <a:lnTo>
                    <a:pt x="395416" y="1173892"/>
                  </a:lnTo>
                  <a:lnTo>
                    <a:pt x="284206" y="1149178"/>
                  </a:lnTo>
                  <a:lnTo>
                    <a:pt x="210065" y="1149178"/>
                  </a:lnTo>
                  <a:lnTo>
                    <a:pt x="98854" y="1062681"/>
                  </a:lnTo>
                  <a:lnTo>
                    <a:pt x="86498" y="926757"/>
                  </a:lnTo>
                  <a:lnTo>
                    <a:pt x="86498" y="815546"/>
                  </a:lnTo>
                  <a:lnTo>
                    <a:pt x="86498" y="729049"/>
                  </a:lnTo>
                  <a:lnTo>
                    <a:pt x="123568" y="654908"/>
                  </a:lnTo>
                  <a:lnTo>
                    <a:pt x="49427" y="580767"/>
                  </a:lnTo>
                  <a:close/>
                </a:path>
              </a:pathLst>
            </a:custGeom>
            <a:effectLst>
              <a:glow rad="63500">
                <a:schemeClr val="accent5">
                  <a:satMod val="175000"/>
                  <a:alpha val="40000"/>
                </a:schemeClr>
              </a:glow>
            </a:effectLst>
          </p:spPr>
        </p:pic>
        <p:pic>
          <p:nvPicPr>
            <p:cNvPr id="66" name="図 65" descr="リモコンを持っている手&#10;&#10;低い精度で自動的に生成された説明">
              <a:extLst>
                <a:ext uri="{FF2B5EF4-FFF2-40B4-BE49-F238E27FC236}">
                  <a16:creationId xmlns:a16="http://schemas.microsoft.com/office/drawing/2014/main" id="{D577E0AA-E6A2-2AB6-7461-2200F3626616}"/>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38" r="33984" b="14218"/>
            <a:stretch/>
          </p:blipFill>
          <p:spPr>
            <a:xfrm rot="4086280">
              <a:off x="898996" y="2755035"/>
              <a:ext cx="1070012" cy="783138"/>
            </a:xfrm>
            <a:custGeom>
              <a:avLst/>
              <a:gdLst>
                <a:gd name="connsiteX0" fmla="*/ 0 w 4916295"/>
                <a:gd name="connsiteY0" fmla="*/ 1377628 h 3598224"/>
                <a:gd name="connsiteX1" fmla="*/ 0 w 4916295"/>
                <a:gd name="connsiteY1" fmla="*/ 1340644 h 3598224"/>
                <a:gd name="connsiteX2" fmla="*/ 641178 w 4916295"/>
                <a:gd name="connsiteY2" fmla="*/ 0 h 3598224"/>
                <a:gd name="connsiteX3" fmla="*/ 1614955 w 4916295"/>
                <a:gd name="connsiteY3" fmla="*/ 0 h 3598224"/>
                <a:gd name="connsiteX4" fmla="*/ 1674331 w 4916295"/>
                <a:gd name="connsiteY4" fmla="*/ 83128 h 3598224"/>
                <a:gd name="connsiteX5" fmla="*/ 1757459 w 4916295"/>
                <a:gd name="connsiteY5" fmla="*/ 118754 h 3598224"/>
                <a:gd name="connsiteX6" fmla="*/ 1804960 w 4916295"/>
                <a:gd name="connsiteY6" fmla="*/ 213756 h 3598224"/>
                <a:gd name="connsiteX7" fmla="*/ 1911838 w 4916295"/>
                <a:gd name="connsiteY7" fmla="*/ 213756 h 3598224"/>
                <a:gd name="connsiteX8" fmla="*/ 2030591 w 4916295"/>
                <a:gd name="connsiteY8" fmla="*/ 368136 h 3598224"/>
                <a:gd name="connsiteX9" fmla="*/ 2089968 w 4916295"/>
                <a:gd name="connsiteY9" fmla="*/ 439387 h 3598224"/>
                <a:gd name="connsiteX10" fmla="*/ 2184970 w 4916295"/>
                <a:gd name="connsiteY10" fmla="*/ 475013 h 3598224"/>
                <a:gd name="connsiteX11" fmla="*/ 2268098 w 4916295"/>
                <a:gd name="connsiteY11" fmla="*/ 581891 h 3598224"/>
                <a:gd name="connsiteX12" fmla="*/ 2434352 w 4916295"/>
                <a:gd name="connsiteY12" fmla="*/ 546265 h 3598224"/>
                <a:gd name="connsiteX13" fmla="*/ 2493729 w 4916295"/>
                <a:gd name="connsiteY13" fmla="*/ 498764 h 3598224"/>
                <a:gd name="connsiteX14" fmla="*/ 2600607 w 4916295"/>
                <a:gd name="connsiteY14" fmla="*/ 498764 h 3598224"/>
                <a:gd name="connsiteX15" fmla="*/ 2657608 w 4916295"/>
                <a:gd name="connsiteY15" fmla="*/ 498764 h 3598224"/>
                <a:gd name="connsiteX16" fmla="*/ 2600607 w 4916295"/>
                <a:gd name="connsiteY16" fmla="*/ 534390 h 3598224"/>
                <a:gd name="connsiteX17" fmla="*/ 2671859 w 4916295"/>
                <a:gd name="connsiteY17" fmla="*/ 498764 h 3598224"/>
                <a:gd name="connsiteX18" fmla="*/ 2657608 w 4916295"/>
                <a:gd name="connsiteY18" fmla="*/ 498764 h 3598224"/>
                <a:gd name="connsiteX19" fmla="*/ 2695609 w 4916295"/>
                <a:gd name="connsiteY19" fmla="*/ 475013 h 3598224"/>
                <a:gd name="connsiteX20" fmla="*/ 2778737 w 4916295"/>
                <a:gd name="connsiteY20" fmla="*/ 475013 h 3598224"/>
                <a:gd name="connsiteX21" fmla="*/ 2885615 w 4916295"/>
                <a:gd name="connsiteY21" fmla="*/ 475013 h 3598224"/>
                <a:gd name="connsiteX22" fmla="*/ 3039994 w 4916295"/>
                <a:gd name="connsiteY22" fmla="*/ 475013 h 3598224"/>
                <a:gd name="connsiteX23" fmla="*/ 3146872 w 4916295"/>
                <a:gd name="connsiteY23" fmla="*/ 475013 h 3598224"/>
                <a:gd name="connsiteX24" fmla="*/ 3218124 w 4916295"/>
                <a:gd name="connsiteY24" fmla="*/ 522515 h 3598224"/>
                <a:gd name="connsiteX25" fmla="*/ 3265625 w 4916295"/>
                <a:gd name="connsiteY25" fmla="*/ 534390 h 3598224"/>
                <a:gd name="connsiteX26" fmla="*/ 3396254 w 4916295"/>
                <a:gd name="connsiteY26" fmla="*/ 534390 h 3598224"/>
                <a:gd name="connsiteX27" fmla="*/ 3194373 w 4916295"/>
                <a:gd name="connsiteY27" fmla="*/ 688769 h 3598224"/>
                <a:gd name="connsiteX28" fmla="*/ 2956867 w 4916295"/>
                <a:gd name="connsiteY28" fmla="*/ 866899 h 3598224"/>
                <a:gd name="connsiteX29" fmla="*/ 2838113 w 4916295"/>
                <a:gd name="connsiteY29" fmla="*/ 997528 h 3598224"/>
                <a:gd name="connsiteX30" fmla="*/ 2754986 w 4916295"/>
                <a:gd name="connsiteY30" fmla="*/ 1199408 h 3598224"/>
                <a:gd name="connsiteX31" fmla="*/ 2731235 w 4916295"/>
                <a:gd name="connsiteY31" fmla="*/ 1543793 h 3598224"/>
                <a:gd name="connsiteX32" fmla="*/ 2731235 w 4916295"/>
                <a:gd name="connsiteY32" fmla="*/ 1757548 h 3598224"/>
                <a:gd name="connsiteX33" fmla="*/ 2826238 w 4916295"/>
                <a:gd name="connsiteY33" fmla="*/ 1959429 h 3598224"/>
                <a:gd name="connsiteX34" fmla="*/ 2933116 w 4916295"/>
                <a:gd name="connsiteY34" fmla="*/ 2339439 h 3598224"/>
                <a:gd name="connsiteX35" fmla="*/ 3063744 w 4916295"/>
                <a:gd name="connsiteY35" fmla="*/ 2565071 h 3598224"/>
                <a:gd name="connsiteX36" fmla="*/ 3123121 w 4916295"/>
                <a:gd name="connsiteY36" fmla="*/ 2719450 h 3598224"/>
                <a:gd name="connsiteX37" fmla="*/ 3241874 w 4916295"/>
                <a:gd name="connsiteY37" fmla="*/ 2731325 h 3598224"/>
                <a:gd name="connsiteX38" fmla="*/ 3467505 w 4916295"/>
                <a:gd name="connsiteY38" fmla="*/ 2683824 h 3598224"/>
                <a:gd name="connsiteX39" fmla="*/ 3586259 w 4916295"/>
                <a:gd name="connsiteY39" fmla="*/ 2695699 h 3598224"/>
                <a:gd name="connsiteX40" fmla="*/ 3764388 w 4916295"/>
                <a:gd name="connsiteY40" fmla="*/ 2600697 h 3598224"/>
                <a:gd name="connsiteX41" fmla="*/ 3906891 w 4916295"/>
                <a:gd name="connsiteY41" fmla="*/ 2481943 h 3598224"/>
                <a:gd name="connsiteX42" fmla="*/ 4073146 w 4916295"/>
                <a:gd name="connsiteY42" fmla="*/ 2422567 h 3598224"/>
                <a:gd name="connsiteX43" fmla="*/ 4203776 w 4916295"/>
                <a:gd name="connsiteY43" fmla="*/ 2339439 h 3598224"/>
                <a:gd name="connsiteX44" fmla="*/ 4310654 w 4916295"/>
                <a:gd name="connsiteY44" fmla="*/ 2280063 h 3598224"/>
                <a:gd name="connsiteX45" fmla="*/ 4465033 w 4916295"/>
                <a:gd name="connsiteY45" fmla="*/ 2256312 h 3598224"/>
                <a:gd name="connsiteX46" fmla="*/ 4524409 w 4916295"/>
                <a:gd name="connsiteY46" fmla="*/ 2220686 h 3598224"/>
                <a:gd name="connsiteX47" fmla="*/ 4631287 w 4916295"/>
                <a:gd name="connsiteY47" fmla="*/ 2232561 h 3598224"/>
                <a:gd name="connsiteX48" fmla="*/ 4821292 w 4916295"/>
                <a:gd name="connsiteY48" fmla="*/ 2291938 h 3598224"/>
                <a:gd name="connsiteX49" fmla="*/ 4904420 w 4916295"/>
                <a:gd name="connsiteY49" fmla="*/ 2422567 h 3598224"/>
                <a:gd name="connsiteX50" fmla="*/ 4916295 w 4916295"/>
                <a:gd name="connsiteY50" fmla="*/ 2505694 h 3598224"/>
                <a:gd name="connsiteX51" fmla="*/ 4904420 w 4916295"/>
                <a:gd name="connsiteY51" fmla="*/ 2636323 h 3598224"/>
                <a:gd name="connsiteX52" fmla="*/ 4738165 w 4916295"/>
                <a:gd name="connsiteY52" fmla="*/ 2743200 h 3598224"/>
                <a:gd name="connsiteX53" fmla="*/ 4666913 w 4916295"/>
                <a:gd name="connsiteY53" fmla="*/ 2850078 h 3598224"/>
                <a:gd name="connsiteX54" fmla="*/ 4536285 w 4916295"/>
                <a:gd name="connsiteY54" fmla="*/ 2968832 h 3598224"/>
                <a:gd name="connsiteX55" fmla="*/ 4453157 w 4916295"/>
                <a:gd name="connsiteY55" fmla="*/ 3028208 h 3598224"/>
                <a:gd name="connsiteX56" fmla="*/ 4370030 w 4916295"/>
                <a:gd name="connsiteY56" fmla="*/ 3087585 h 3598224"/>
                <a:gd name="connsiteX57" fmla="*/ 4298778 w 4916295"/>
                <a:gd name="connsiteY57" fmla="*/ 3277590 h 3598224"/>
                <a:gd name="connsiteX58" fmla="*/ 4203776 w 4916295"/>
                <a:gd name="connsiteY58" fmla="*/ 3420094 h 3598224"/>
                <a:gd name="connsiteX59" fmla="*/ 4156273 w 4916295"/>
                <a:gd name="connsiteY59" fmla="*/ 3515097 h 3598224"/>
                <a:gd name="connsiteX60" fmla="*/ 4001894 w 4916295"/>
                <a:gd name="connsiteY60" fmla="*/ 3598224 h 3598224"/>
                <a:gd name="connsiteX61" fmla="*/ 3752512 w 4916295"/>
                <a:gd name="connsiteY61" fmla="*/ 3586348 h 3598224"/>
                <a:gd name="connsiteX62" fmla="*/ 3574382 w 4916295"/>
                <a:gd name="connsiteY62" fmla="*/ 3550723 h 3598224"/>
                <a:gd name="connsiteX63" fmla="*/ 3325001 w 4916295"/>
                <a:gd name="connsiteY63" fmla="*/ 3538847 h 3598224"/>
                <a:gd name="connsiteX64" fmla="*/ 3123120 w 4916295"/>
                <a:gd name="connsiteY64" fmla="*/ 3515097 h 3598224"/>
                <a:gd name="connsiteX65" fmla="*/ 2838112 w 4916295"/>
                <a:gd name="connsiteY65" fmla="*/ 3538847 h 3598224"/>
                <a:gd name="connsiteX66" fmla="*/ 2695608 w 4916295"/>
                <a:gd name="connsiteY66" fmla="*/ 3574473 h 3598224"/>
                <a:gd name="connsiteX67" fmla="*/ 2553104 w 4916295"/>
                <a:gd name="connsiteY67" fmla="*/ 3526972 h 3598224"/>
                <a:gd name="connsiteX68" fmla="*/ 2339349 w 4916295"/>
                <a:gd name="connsiteY68" fmla="*/ 3455720 h 3598224"/>
                <a:gd name="connsiteX69" fmla="*/ 2149343 w 4916295"/>
                <a:gd name="connsiteY69" fmla="*/ 3289465 h 3598224"/>
                <a:gd name="connsiteX70" fmla="*/ 1864337 w 4916295"/>
                <a:gd name="connsiteY70" fmla="*/ 2992582 h 3598224"/>
                <a:gd name="connsiteX71" fmla="*/ 1686207 w 4916295"/>
                <a:gd name="connsiteY71" fmla="*/ 2814452 h 3598224"/>
                <a:gd name="connsiteX72" fmla="*/ 1508077 w 4916295"/>
                <a:gd name="connsiteY72" fmla="*/ 2660073 h 3598224"/>
                <a:gd name="connsiteX73" fmla="*/ 1389324 w 4916295"/>
                <a:gd name="connsiteY73" fmla="*/ 2517569 h 3598224"/>
                <a:gd name="connsiteX74" fmla="*/ 1341822 w 4916295"/>
                <a:gd name="connsiteY74" fmla="*/ 2398816 h 3598224"/>
                <a:gd name="connsiteX75" fmla="*/ 1211194 w 4916295"/>
                <a:gd name="connsiteY75" fmla="*/ 2303813 h 3598224"/>
                <a:gd name="connsiteX76" fmla="*/ 1092441 w 4916295"/>
                <a:gd name="connsiteY76" fmla="*/ 2220686 h 3598224"/>
                <a:gd name="connsiteX77" fmla="*/ 926186 w 4916295"/>
                <a:gd name="connsiteY77" fmla="*/ 2137559 h 3598224"/>
                <a:gd name="connsiteX78" fmla="*/ 759931 w 4916295"/>
                <a:gd name="connsiteY78" fmla="*/ 2125684 h 3598224"/>
                <a:gd name="connsiteX79" fmla="*/ 629302 w 4916295"/>
                <a:gd name="connsiteY79" fmla="*/ 1971304 h 3598224"/>
                <a:gd name="connsiteX80" fmla="*/ 451173 w 4916295"/>
                <a:gd name="connsiteY80" fmla="*/ 1840676 h 3598224"/>
                <a:gd name="connsiteX81" fmla="*/ 344295 w 4916295"/>
                <a:gd name="connsiteY81" fmla="*/ 1686297 h 3598224"/>
                <a:gd name="connsiteX82" fmla="*/ 213667 w 4916295"/>
                <a:gd name="connsiteY82" fmla="*/ 1555668 h 3598224"/>
                <a:gd name="connsiteX83" fmla="*/ 118664 w 4916295"/>
                <a:gd name="connsiteY83" fmla="*/ 1496291 h 359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16295" h="3598224">
                  <a:moveTo>
                    <a:pt x="0" y="1377628"/>
                  </a:moveTo>
                  <a:lnTo>
                    <a:pt x="0" y="1340644"/>
                  </a:lnTo>
                  <a:lnTo>
                    <a:pt x="641178" y="0"/>
                  </a:lnTo>
                  <a:lnTo>
                    <a:pt x="1614955" y="0"/>
                  </a:lnTo>
                  <a:lnTo>
                    <a:pt x="1674331" y="83128"/>
                  </a:lnTo>
                  <a:lnTo>
                    <a:pt x="1757459" y="118754"/>
                  </a:lnTo>
                  <a:lnTo>
                    <a:pt x="1804960" y="213756"/>
                  </a:lnTo>
                  <a:lnTo>
                    <a:pt x="1911838" y="213756"/>
                  </a:lnTo>
                  <a:lnTo>
                    <a:pt x="2030591" y="368136"/>
                  </a:lnTo>
                  <a:lnTo>
                    <a:pt x="2089968" y="439387"/>
                  </a:lnTo>
                  <a:lnTo>
                    <a:pt x="2184970" y="475013"/>
                  </a:lnTo>
                  <a:lnTo>
                    <a:pt x="2268098" y="581891"/>
                  </a:lnTo>
                  <a:lnTo>
                    <a:pt x="2434352" y="546265"/>
                  </a:lnTo>
                  <a:lnTo>
                    <a:pt x="2493729" y="498764"/>
                  </a:lnTo>
                  <a:lnTo>
                    <a:pt x="2600607" y="498764"/>
                  </a:lnTo>
                  <a:lnTo>
                    <a:pt x="2657608" y="498764"/>
                  </a:lnTo>
                  <a:lnTo>
                    <a:pt x="2600607" y="534390"/>
                  </a:lnTo>
                  <a:lnTo>
                    <a:pt x="2671859" y="498764"/>
                  </a:lnTo>
                  <a:lnTo>
                    <a:pt x="2657608" y="498764"/>
                  </a:lnTo>
                  <a:lnTo>
                    <a:pt x="2695609" y="475013"/>
                  </a:lnTo>
                  <a:lnTo>
                    <a:pt x="2778737" y="475013"/>
                  </a:lnTo>
                  <a:lnTo>
                    <a:pt x="2885615" y="475013"/>
                  </a:lnTo>
                  <a:lnTo>
                    <a:pt x="3039994" y="475013"/>
                  </a:lnTo>
                  <a:lnTo>
                    <a:pt x="3146872" y="475013"/>
                  </a:lnTo>
                  <a:lnTo>
                    <a:pt x="3218124" y="522515"/>
                  </a:lnTo>
                  <a:lnTo>
                    <a:pt x="3265625" y="534390"/>
                  </a:lnTo>
                  <a:lnTo>
                    <a:pt x="3396254" y="534390"/>
                  </a:lnTo>
                  <a:lnTo>
                    <a:pt x="3194373" y="688769"/>
                  </a:lnTo>
                  <a:lnTo>
                    <a:pt x="2956867" y="866899"/>
                  </a:lnTo>
                  <a:lnTo>
                    <a:pt x="2838113" y="997528"/>
                  </a:lnTo>
                  <a:lnTo>
                    <a:pt x="2754986" y="1199408"/>
                  </a:lnTo>
                  <a:lnTo>
                    <a:pt x="2731235" y="1543793"/>
                  </a:lnTo>
                  <a:lnTo>
                    <a:pt x="2731235" y="1757548"/>
                  </a:lnTo>
                  <a:lnTo>
                    <a:pt x="2826238" y="1959429"/>
                  </a:lnTo>
                  <a:lnTo>
                    <a:pt x="2933116" y="2339439"/>
                  </a:lnTo>
                  <a:lnTo>
                    <a:pt x="3063744" y="2565071"/>
                  </a:lnTo>
                  <a:lnTo>
                    <a:pt x="3123121" y="2719450"/>
                  </a:lnTo>
                  <a:lnTo>
                    <a:pt x="3241874" y="2731325"/>
                  </a:lnTo>
                  <a:lnTo>
                    <a:pt x="3467505" y="2683824"/>
                  </a:lnTo>
                  <a:lnTo>
                    <a:pt x="3586259" y="2695699"/>
                  </a:lnTo>
                  <a:lnTo>
                    <a:pt x="3764388" y="2600697"/>
                  </a:lnTo>
                  <a:lnTo>
                    <a:pt x="3906891" y="2481943"/>
                  </a:lnTo>
                  <a:lnTo>
                    <a:pt x="4073146" y="2422567"/>
                  </a:lnTo>
                  <a:lnTo>
                    <a:pt x="4203776" y="2339439"/>
                  </a:lnTo>
                  <a:lnTo>
                    <a:pt x="4310654" y="2280063"/>
                  </a:lnTo>
                  <a:lnTo>
                    <a:pt x="4465033" y="2256312"/>
                  </a:lnTo>
                  <a:lnTo>
                    <a:pt x="4524409" y="2220686"/>
                  </a:lnTo>
                  <a:lnTo>
                    <a:pt x="4631287" y="2232561"/>
                  </a:lnTo>
                  <a:lnTo>
                    <a:pt x="4821292" y="2291938"/>
                  </a:lnTo>
                  <a:lnTo>
                    <a:pt x="4904420" y="2422567"/>
                  </a:lnTo>
                  <a:lnTo>
                    <a:pt x="4916295" y="2505694"/>
                  </a:lnTo>
                  <a:lnTo>
                    <a:pt x="4904420" y="2636323"/>
                  </a:lnTo>
                  <a:lnTo>
                    <a:pt x="4738165" y="2743200"/>
                  </a:lnTo>
                  <a:lnTo>
                    <a:pt x="4666913" y="2850078"/>
                  </a:lnTo>
                  <a:lnTo>
                    <a:pt x="4536285" y="2968832"/>
                  </a:lnTo>
                  <a:lnTo>
                    <a:pt x="4453157" y="3028208"/>
                  </a:lnTo>
                  <a:lnTo>
                    <a:pt x="4370030" y="3087585"/>
                  </a:lnTo>
                  <a:lnTo>
                    <a:pt x="4298778" y="3277590"/>
                  </a:lnTo>
                  <a:lnTo>
                    <a:pt x="4203776" y="3420094"/>
                  </a:lnTo>
                  <a:lnTo>
                    <a:pt x="4156273" y="3515097"/>
                  </a:lnTo>
                  <a:lnTo>
                    <a:pt x="4001894" y="3598224"/>
                  </a:lnTo>
                  <a:lnTo>
                    <a:pt x="3752512" y="3586348"/>
                  </a:lnTo>
                  <a:lnTo>
                    <a:pt x="3574382" y="3550723"/>
                  </a:lnTo>
                  <a:lnTo>
                    <a:pt x="3325001" y="3538847"/>
                  </a:lnTo>
                  <a:lnTo>
                    <a:pt x="3123120" y="3515097"/>
                  </a:lnTo>
                  <a:lnTo>
                    <a:pt x="2838112" y="3538847"/>
                  </a:lnTo>
                  <a:lnTo>
                    <a:pt x="2695608" y="3574473"/>
                  </a:lnTo>
                  <a:lnTo>
                    <a:pt x="2553104" y="3526972"/>
                  </a:lnTo>
                  <a:lnTo>
                    <a:pt x="2339349" y="3455720"/>
                  </a:lnTo>
                  <a:lnTo>
                    <a:pt x="2149343" y="3289465"/>
                  </a:lnTo>
                  <a:lnTo>
                    <a:pt x="1864337" y="2992582"/>
                  </a:lnTo>
                  <a:lnTo>
                    <a:pt x="1686207" y="2814452"/>
                  </a:lnTo>
                  <a:lnTo>
                    <a:pt x="1508077" y="2660073"/>
                  </a:lnTo>
                  <a:lnTo>
                    <a:pt x="1389324" y="2517569"/>
                  </a:lnTo>
                  <a:lnTo>
                    <a:pt x="1341822" y="2398816"/>
                  </a:lnTo>
                  <a:lnTo>
                    <a:pt x="1211194" y="2303813"/>
                  </a:lnTo>
                  <a:lnTo>
                    <a:pt x="1092441" y="2220686"/>
                  </a:lnTo>
                  <a:lnTo>
                    <a:pt x="926186" y="2137559"/>
                  </a:lnTo>
                  <a:lnTo>
                    <a:pt x="759931" y="2125684"/>
                  </a:lnTo>
                  <a:lnTo>
                    <a:pt x="629302" y="1971304"/>
                  </a:lnTo>
                  <a:lnTo>
                    <a:pt x="451173" y="1840676"/>
                  </a:lnTo>
                  <a:lnTo>
                    <a:pt x="344295" y="1686297"/>
                  </a:lnTo>
                  <a:lnTo>
                    <a:pt x="213667" y="1555668"/>
                  </a:lnTo>
                  <a:lnTo>
                    <a:pt x="118664" y="1496291"/>
                  </a:lnTo>
                  <a:close/>
                </a:path>
              </a:pathLst>
            </a:custGeom>
            <a:effectLst>
              <a:glow rad="63500">
                <a:schemeClr val="accent5">
                  <a:satMod val="175000"/>
                  <a:alpha val="40000"/>
                </a:schemeClr>
              </a:glow>
            </a:effectLst>
          </p:spPr>
        </p:pic>
      </p:grpSp>
      <p:pic>
        <p:nvPicPr>
          <p:cNvPr id="69" name="図 68" descr="人の足&#10;&#10;中程度の精度で自動的に生成された説明">
            <a:extLst>
              <a:ext uri="{FF2B5EF4-FFF2-40B4-BE49-F238E27FC236}">
                <a16:creationId xmlns:a16="http://schemas.microsoft.com/office/drawing/2014/main" id="{70AE7B2D-F7F0-AD90-49B4-23EA6099DD16}"/>
              </a:ext>
            </a:extLst>
          </p:cNvPr>
          <p:cNvPicPr>
            <a:picLocks noChangeAspect="1"/>
          </p:cNvPicPr>
          <p:nvPr/>
        </p:nvPicPr>
        <p:blipFill>
          <a:blip r:embed="rId14" cstate="print">
            <a:extLst>
              <a:ext uri="{28A0092B-C50C-407E-A947-70E740481C1C}">
                <a14:useLocalDpi xmlns:a14="http://schemas.microsoft.com/office/drawing/2010/main" val="0"/>
              </a:ext>
            </a:extLst>
          </a:blip>
          <a:srcRect l="15862" t="3184" b="15626"/>
          <a:stretch>
            <a:fillRect/>
          </a:stretch>
        </p:blipFill>
        <p:spPr>
          <a:xfrm rot="20946149">
            <a:off x="8433492" y="4819530"/>
            <a:ext cx="1503143" cy="819250"/>
          </a:xfrm>
          <a:custGeom>
            <a:avLst/>
            <a:gdLst>
              <a:gd name="connsiteX0" fmla="*/ 807522 w 5848628"/>
              <a:gd name="connsiteY0" fmla="*/ 0 h 3187647"/>
              <a:gd name="connsiteX1" fmla="*/ 961901 w 5848628"/>
              <a:gd name="connsiteY1" fmla="*/ 59376 h 3187647"/>
              <a:gd name="connsiteX2" fmla="*/ 1235033 w 5848628"/>
              <a:gd name="connsiteY2" fmla="*/ 95002 h 3187647"/>
              <a:gd name="connsiteX3" fmla="*/ 1436914 w 5848628"/>
              <a:gd name="connsiteY3" fmla="*/ 130628 h 3187647"/>
              <a:gd name="connsiteX4" fmla="*/ 1816924 w 5848628"/>
              <a:gd name="connsiteY4" fmla="*/ 273132 h 3187647"/>
              <a:gd name="connsiteX5" fmla="*/ 1947553 w 5848628"/>
              <a:gd name="connsiteY5" fmla="*/ 356259 h 3187647"/>
              <a:gd name="connsiteX6" fmla="*/ 2066306 w 5848628"/>
              <a:gd name="connsiteY6" fmla="*/ 391885 h 3187647"/>
              <a:gd name="connsiteX7" fmla="*/ 2161309 w 5848628"/>
              <a:gd name="connsiteY7" fmla="*/ 463137 h 3187647"/>
              <a:gd name="connsiteX8" fmla="*/ 2315688 w 5848628"/>
              <a:gd name="connsiteY8" fmla="*/ 570015 h 3187647"/>
              <a:gd name="connsiteX9" fmla="*/ 2493818 w 5848628"/>
              <a:gd name="connsiteY9" fmla="*/ 617516 h 3187647"/>
              <a:gd name="connsiteX10" fmla="*/ 2553194 w 5848628"/>
              <a:gd name="connsiteY10" fmla="*/ 653142 h 3187647"/>
              <a:gd name="connsiteX11" fmla="*/ 2671948 w 5848628"/>
              <a:gd name="connsiteY11" fmla="*/ 688768 h 3187647"/>
              <a:gd name="connsiteX12" fmla="*/ 2755075 w 5848628"/>
              <a:gd name="connsiteY12" fmla="*/ 736270 h 3187647"/>
              <a:gd name="connsiteX13" fmla="*/ 2909454 w 5848628"/>
              <a:gd name="connsiteY13" fmla="*/ 736270 h 3187647"/>
              <a:gd name="connsiteX14" fmla="*/ 3218213 w 5848628"/>
              <a:gd name="connsiteY14" fmla="*/ 736270 h 3187647"/>
              <a:gd name="connsiteX15" fmla="*/ 3443844 w 5848628"/>
              <a:gd name="connsiteY15" fmla="*/ 843148 h 3187647"/>
              <a:gd name="connsiteX16" fmla="*/ 3621974 w 5848628"/>
              <a:gd name="connsiteY16" fmla="*/ 926275 h 3187647"/>
              <a:gd name="connsiteX17" fmla="*/ 3740727 w 5848628"/>
              <a:gd name="connsiteY17" fmla="*/ 926275 h 3187647"/>
              <a:gd name="connsiteX18" fmla="*/ 4001984 w 5848628"/>
              <a:gd name="connsiteY18" fmla="*/ 1009402 h 3187647"/>
              <a:gd name="connsiteX19" fmla="*/ 4120737 w 5848628"/>
              <a:gd name="connsiteY19" fmla="*/ 1045028 h 3187647"/>
              <a:gd name="connsiteX20" fmla="*/ 4156363 w 5848628"/>
              <a:gd name="connsiteY20" fmla="*/ 973776 h 3187647"/>
              <a:gd name="connsiteX21" fmla="*/ 4619501 w 5848628"/>
              <a:gd name="connsiteY21" fmla="*/ 961901 h 3187647"/>
              <a:gd name="connsiteX22" fmla="*/ 4952010 w 5848628"/>
              <a:gd name="connsiteY22" fmla="*/ 926275 h 3187647"/>
              <a:gd name="connsiteX23" fmla="*/ 5403272 w 5848628"/>
              <a:gd name="connsiteY23" fmla="*/ 831272 h 3187647"/>
              <a:gd name="connsiteX24" fmla="*/ 5842659 w 5848628"/>
              <a:gd name="connsiteY24" fmla="*/ 795646 h 3187647"/>
              <a:gd name="connsiteX25" fmla="*/ 5848628 w 5848628"/>
              <a:gd name="connsiteY25" fmla="*/ 1098568 h 3187647"/>
              <a:gd name="connsiteX26" fmla="*/ 5848628 w 5848628"/>
              <a:gd name="connsiteY26" fmla="*/ 3187647 h 3187647"/>
              <a:gd name="connsiteX27" fmla="*/ 5652654 w 5848628"/>
              <a:gd name="connsiteY27" fmla="*/ 3099459 h 3187647"/>
              <a:gd name="connsiteX28" fmla="*/ 5296394 w 5848628"/>
              <a:gd name="connsiteY28" fmla="*/ 3075709 h 3187647"/>
              <a:gd name="connsiteX29" fmla="*/ 5189517 w 5848628"/>
              <a:gd name="connsiteY29" fmla="*/ 2980706 h 3187647"/>
              <a:gd name="connsiteX30" fmla="*/ 4999511 w 5848628"/>
              <a:gd name="connsiteY30" fmla="*/ 2897579 h 3187647"/>
              <a:gd name="connsiteX31" fmla="*/ 4785756 w 5848628"/>
              <a:gd name="connsiteY31" fmla="*/ 2778826 h 3187647"/>
              <a:gd name="connsiteX32" fmla="*/ 4607626 w 5848628"/>
              <a:gd name="connsiteY32" fmla="*/ 2743200 h 3187647"/>
              <a:gd name="connsiteX33" fmla="*/ 4453246 w 5848628"/>
              <a:gd name="connsiteY33" fmla="*/ 2671948 h 3187647"/>
              <a:gd name="connsiteX34" fmla="*/ 4334493 w 5848628"/>
              <a:gd name="connsiteY34" fmla="*/ 2636322 h 3187647"/>
              <a:gd name="connsiteX35" fmla="*/ 4215740 w 5848628"/>
              <a:gd name="connsiteY35" fmla="*/ 2600696 h 3187647"/>
              <a:gd name="connsiteX36" fmla="*/ 4120737 w 5848628"/>
              <a:gd name="connsiteY36" fmla="*/ 2565070 h 3187647"/>
              <a:gd name="connsiteX37" fmla="*/ 4013859 w 5848628"/>
              <a:gd name="connsiteY37" fmla="*/ 2470067 h 3187647"/>
              <a:gd name="connsiteX38" fmla="*/ 3895106 w 5848628"/>
              <a:gd name="connsiteY38" fmla="*/ 2351314 h 3187647"/>
              <a:gd name="connsiteX39" fmla="*/ 3871356 w 5848628"/>
              <a:gd name="connsiteY39" fmla="*/ 2291937 h 3187647"/>
              <a:gd name="connsiteX40" fmla="*/ 3764478 w 5848628"/>
              <a:gd name="connsiteY40" fmla="*/ 2268187 h 3187647"/>
              <a:gd name="connsiteX41" fmla="*/ 3538846 w 5848628"/>
              <a:gd name="connsiteY41" fmla="*/ 2208810 h 3187647"/>
              <a:gd name="connsiteX42" fmla="*/ 3408218 w 5848628"/>
              <a:gd name="connsiteY42" fmla="*/ 2208810 h 3187647"/>
              <a:gd name="connsiteX43" fmla="*/ 3253839 w 5848628"/>
              <a:gd name="connsiteY43" fmla="*/ 2232561 h 3187647"/>
              <a:gd name="connsiteX44" fmla="*/ 3051958 w 5848628"/>
              <a:gd name="connsiteY44" fmla="*/ 2161309 h 3187647"/>
              <a:gd name="connsiteX45" fmla="*/ 2909454 w 5848628"/>
              <a:gd name="connsiteY45" fmla="*/ 2125683 h 3187647"/>
              <a:gd name="connsiteX46" fmla="*/ 2850078 w 5848628"/>
              <a:gd name="connsiteY46" fmla="*/ 2078181 h 3187647"/>
              <a:gd name="connsiteX47" fmla="*/ 2707574 w 5848628"/>
              <a:gd name="connsiteY47" fmla="*/ 2125683 h 3187647"/>
              <a:gd name="connsiteX48" fmla="*/ 2553194 w 5848628"/>
              <a:gd name="connsiteY48" fmla="*/ 2220685 h 3187647"/>
              <a:gd name="connsiteX49" fmla="*/ 2446317 w 5848628"/>
              <a:gd name="connsiteY49" fmla="*/ 2232561 h 3187647"/>
              <a:gd name="connsiteX50" fmla="*/ 2256311 w 5848628"/>
              <a:gd name="connsiteY50" fmla="*/ 2280062 h 3187647"/>
              <a:gd name="connsiteX51" fmla="*/ 2125683 w 5848628"/>
              <a:gd name="connsiteY51" fmla="*/ 2351314 h 3187647"/>
              <a:gd name="connsiteX52" fmla="*/ 1888176 w 5848628"/>
              <a:gd name="connsiteY52" fmla="*/ 2422566 h 3187647"/>
              <a:gd name="connsiteX53" fmla="*/ 1674420 w 5848628"/>
              <a:gd name="connsiteY53" fmla="*/ 2434441 h 3187647"/>
              <a:gd name="connsiteX54" fmla="*/ 1567543 w 5848628"/>
              <a:gd name="connsiteY54" fmla="*/ 2505693 h 3187647"/>
              <a:gd name="connsiteX55" fmla="*/ 1460665 w 5848628"/>
              <a:gd name="connsiteY55" fmla="*/ 2517568 h 3187647"/>
              <a:gd name="connsiteX56" fmla="*/ 1365662 w 5848628"/>
              <a:gd name="connsiteY56" fmla="*/ 2481942 h 3187647"/>
              <a:gd name="connsiteX57" fmla="*/ 1246909 w 5848628"/>
              <a:gd name="connsiteY57" fmla="*/ 2505693 h 3187647"/>
              <a:gd name="connsiteX58" fmla="*/ 1151906 w 5848628"/>
              <a:gd name="connsiteY58" fmla="*/ 2493818 h 3187647"/>
              <a:gd name="connsiteX59" fmla="*/ 1068779 w 5848628"/>
              <a:gd name="connsiteY59" fmla="*/ 2339439 h 3187647"/>
              <a:gd name="connsiteX60" fmla="*/ 902524 w 5848628"/>
              <a:gd name="connsiteY60" fmla="*/ 2244436 h 3187647"/>
              <a:gd name="connsiteX61" fmla="*/ 831272 w 5848628"/>
              <a:gd name="connsiteY61" fmla="*/ 2208810 h 3187647"/>
              <a:gd name="connsiteX62" fmla="*/ 688769 w 5848628"/>
              <a:gd name="connsiteY62" fmla="*/ 2161309 h 3187647"/>
              <a:gd name="connsiteX63" fmla="*/ 617517 w 5848628"/>
              <a:gd name="connsiteY63" fmla="*/ 2137558 h 3187647"/>
              <a:gd name="connsiteX64" fmla="*/ 570015 w 5848628"/>
              <a:gd name="connsiteY64" fmla="*/ 2042555 h 3187647"/>
              <a:gd name="connsiteX65" fmla="*/ 498763 w 5848628"/>
              <a:gd name="connsiteY65" fmla="*/ 1983179 h 3187647"/>
              <a:gd name="connsiteX66" fmla="*/ 451262 w 5848628"/>
              <a:gd name="connsiteY66" fmla="*/ 1923802 h 3187647"/>
              <a:gd name="connsiteX67" fmla="*/ 285007 w 5848628"/>
              <a:gd name="connsiteY67" fmla="*/ 1840675 h 3187647"/>
              <a:gd name="connsiteX68" fmla="*/ 166254 w 5848628"/>
              <a:gd name="connsiteY68" fmla="*/ 1781298 h 3187647"/>
              <a:gd name="connsiteX69" fmla="*/ 142504 w 5848628"/>
              <a:gd name="connsiteY69" fmla="*/ 1710046 h 3187647"/>
              <a:gd name="connsiteX70" fmla="*/ 201880 w 5848628"/>
              <a:gd name="connsiteY70" fmla="*/ 1520041 h 3187647"/>
              <a:gd name="connsiteX71" fmla="*/ 118753 w 5848628"/>
              <a:gd name="connsiteY71" fmla="*/ 1496291 h 3187647"/>
              <a:gd name="connsiteX72" fmla="*/ 35626 w 5848628"/>
              <a:gd name="connsiteY72" fmla="*/ 1413163 h 3187647"/>
              <a:gd name="connsiteX73" fmla="*/ 0 w 5848628"/>
              <a:gd name="connsiteY73" fmla="*/ 1306285 h 3187647"/>
              <a:gd name="connsiteX74" fmla="*/ 23750 w 5848628"/>
              <a:gd name="connsiteY74" fmla="*/ 1068779 h 3187647"/>
              <a:gd name="connsiteX75" fmla="*/ 130628 w 5848628"/>
              <a:gd name="connsiteY75" fmla="*/ 1021278 h 3187647"/>
              <a:gd name="connsiteX76" fmla="*/ 296883 w 5848628"/>
              <a:gd name="connsiteY76" fmla="*/ 938150 h 3187647"/>
              <a:gd name="connsiteX77" fmla="*/ 475013 w 5848628"/>
              <a:gd name="connsiteY77" fmla="*/ 902524 h 3187647"/>
              <a:gd name="connsiteX78" fmla="*/ 605641 w 5848628"/>
              <a:gd name="connsiteY78" fmla="*/ 819397 h 3187647"/>
              <a:gd name="connsiteX79" fmla="*/ 748145 w 5848628"/>
              <a:gd name="connsiteY79" fmla="*/ 771896 h 3187647"/>
              <a:gd name="connsiteX80" fmla="*/ 855023 w 5848628"/>
              <a:gd name="connsiteY80" fmla="*/ 748145 h 3187647"/>
              <a:gd name="connsiteX81" fmla="*/ 961901 w 5848628"/>
              <a:gd name="connsiteY81" fmla="*/ 748145 h 3187647"/>
              <a:gd name="connsiteX82" fmla="*/ 973776 w 5848628"/>
              <a:gd name="connsiteY82" fmla="*/ 795646 h 3187647"/>
              <a:gd name="connsiteX83" fmla="*/ 985652 w 5848628"/>
              <a:gd name="connsiteY83" fmla="*/ 866898 h 3187647"/>
              <a:gd name="connsiteX84" fmla="*/ 1045028 w 5848628"/>
              <a:gd name="connsiteY84" fmla="*/ 819397 h 3187647"/>
              <a:gd name="connsiteX85" fmla="*/ 1128156 w 5848628"/>
              <a:gd name="connsiteY85" fmla="*/ 748145 h 3187647"/>
              <a:gd name="connsiteX86" fmla="*/ 1187532 w 5848628"/>
              <a:gd name="connsiteY86" fmla="*/ 700644 h 3187647"/>
              <a:gd name="connsiteX87" fmla="*/ 1151906 w 5848628"/>
              <a:gd name="connsiteY87" fmla="*/ 700644 h 3187647"/>
              <a:gd name="connsiteX88" fmla="*/ 1068779 w 5848628"/>
              <a:gd name="connsiteY88" fmla="*/ 617516 h 3187647"/>
              <a:gd name="connsiteX89" fmla="*/ 902524 w 5848628"/>
              <a:gd name="connsiteY89" fmla="*/ 593766 h 3187647"/>
              <a:gd name="connsiteX90" fmla="*/ 855023 w 5848628"/>
              <a:gd name="connsiteY90" fmla="*/ 570015 h 3187647"/>
              <a:gd name="connsiteX91" fmla="*/ 748145 w 5848628"/>
              <a:gd name="connsiteY91" fmla="*/ 522514 h 3187647"/>
              <a:gd name="connsiteX92" fmla="*/ 665018 w 5848628"/>
              <a:gd name="connsiteY92" fmla="*/ 570015 h 3187647"/>
              <a:gd name="connsiteX93" fmla="*/ 510639 w 5848628"/>
              <a:gd name="connsiteY93" fmla="*/ 641267 h 3187647"/>
              <a:gd name="connsiteX94" fmla="*/ 391885 w 5848628"/>
              <a:gd name="connsiteY94" fmla="*/ 629392 h 3187647"/>
              <a:gd name="connsiteX95" fmla="*/ 273132 w 5848628"/>
              <a:gd name="connsiteY95" fmla="*/ 617516 h 3187647"/>
              <a:gd name="connsiteX96" fmla="*/ 237506 w 5848628"/>
              <a:gd name="connsiteY96" fmla="*/ 546265 h 3187647"/>
              <a:gd name="connsiteX97" fmla="*/ 154379 w 5848628"/>
              <a:gd name="connsiteY97" fmla="*/ 510639 h 3187647"/>
              <a:gd name="connsiteX98" fmla="*/ 285007 w 5848628"/>
              <a:gd name="connsiteY98" fmla="*/ 415636 h 3187647"/>
              <a:gd name="connsiteX99" fmla="*/ 368135 w 5848628"/>
              <a:gd name="connsiteY99" fmla="*/ 344384 h 3187647"/>
              <a:gd name="connsiteX100" fmla="*/ 451262 w 5848628"/>
              <a:gd name="connsiteY100" fmla="*/ 273132 h 3187647"/>
              <a:gd name="connsiteX101" fmla="*/ 486888 w 5848628"/>
              <a:gd name="connsiteY101" fmla="*/ 201880 h 3187647"/>
              <a:gd name="connsiteX102" fmla="*/ 486888 w 5848628"/>
              <a:gd name="connsiteY102" fmla="*/ 130628 h 3187647"/>
              <a:gd name="connsiteX103" fmla="*/ 522514 w 5848628"/>
              <a:gd name="connsiteY103" fmla="*/ 59376 h 3187647"/>
              <a:gd name="connsiteX104" fmla="*/ 653143 w 5848628"/>
              <a:gd name="connsiteY104" fmla="*/ 11875 h 31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848628" h="3187647">
                <a:moveTo>
                  <a:pt x="807522" y="0"/>
                </a:moveTo>
                <a:lnTo>
                  <a:pt x="961901" y="59376"/>
                </a:lnTo>
                <a:lnTo>
                  <a:pt x="1235033" y="95002"/>
                </a:lnTo>
                <a:lnTo>
                  <a:pt x="1436914" y="130628"/>
                </a:lnTo>
                <a:lnTo>
                  <a:pt x="1816924" y="273132"/>
                </a:lnTo>
                <a:lnTo>
                  <a:pt x="1947553" y="356259"/>
                </a:lnTo>
                <a:lnTo>
                  <a:pt x="2066306" y="391885"/>
                </a:lnTo>
                <a:lnTo>
                  <a:pt x="2161309" y="463137"/>
                </a:lnTo>
                <a:lnTo>
                  <a:pt x="2315688" y="570015"/>
                </a:lnTo>
                <a:lnTo>
                  <a:pt x="2493818" y="617516"/>
                </a:lnTo>
                <a:lnTo>
                  <a:pt x="2553194" y="653142"/>
                </a:lnTo>
                <a:lnTo>
                  <a:pt x="2671948" y="688768"/>
                </a:lnTo>
                <a:lnTo>
                  <a:pt x="2755075" y="736270"/>
                </a:lnTo>
                <a:lnTo>
                  <a:pt x="2909454" y="736270"/>
                </a:lnTo>
                <a:lnTo>
                  <a:pt x="3218213" y="736270"/>
                </a:lnTo>
                <a:lnTo>
                  <a:pt x="3443844" y="843148"/>
                </a:lnTo>
                <a:lnTo>
                  <a:pt x="3621974" y="926275"/>
                </a:lnTo>
                <a:lnTo>
                  <a:pt x="3740727" y="926275"/>
                </a:lnTo>
                <a:lnTo>
                  <a:pt x="4001984" y="1009402"/>
                </a:lnTo>
                <a:lnTo>
                  <a:pt x="4120737" y="1045028"/>
                </a:lnTo>
                <a:lnTo>
                  <a:pt x="4156363" y="973776"/>
                </a:lnTo>
                <a:lnTo>
                  <a:pt x="4619501" y="961901"/>
                </a:lnTo>
                <a:lnTo>
                  <a:pt x="4952010" y="926275"/>
                </a:lnTo>
                <a:lnTo>
                  <a:pt x="5403272" y="831272"/>
                </a:lnTo>
                <a:lnTo>
                  <a:pt x="5842659" y="795646"/>
                </a:lnTo>
                <a:lnTo>
                  <a:pt x="5848628" y="1098568"/>
                </a:lnTo>
                <a:lnTo>
                  <a:pt x="5848628" y="3187647"/>
                </a:lnTo>
                <a:lnTo>
                  <a:pt x="5652654" y="3099459"/>
                </a:lnTo>
                <a:lnTo>
                  <a:pt x="5296394" y="3075709"/>
                </a:lnTo>
                <a:lnTo>
                  <a:pt x="5189517" y="2980706"/>
                </a:lnTo>
                <a:lnTo>
                  <a:pt x="4999511" y="2897579"/>
                </a:lnTo>
                <a:lnTo>
                  <a:pt x="4785756" y="2778826"/>
                </a:lnTo>
                <a:lnTo>
                  <a:pt x="4607626" y="2743200"/>
                </a:lnTo>
                <a:lnTo>
                  <a:pt x="4453246" y="2671948"/>
                </a:lnTo>
                <a:lnTo>
                  <a:pt x="4334493" y="2636322"/>
                </a:lnTo>
                <a:lnTo>
                  <a:pt x="4215740" y="2600696"/>
                </a:lnTo>
                <a:lnTo>
                  <a:pt x="4120737" y="2565070"/>
                </a:lnTo>
                <a:lnTo>
                  <a:pt x="4013859" y="2470067"/>
                </a:lnTo>
                <a:lnTo>
                  <a:pt x="3895106" y="2351314"/>
                </a:lnTo>
                <a:lnTo>
                  <a:pt x="3871356" y="2291937"/>
                </a:lnTo>
                <a:lnTo>
                  <a:pt x="3764478" y="2268187"/>
                </a:lnTo>
                <a:lnTo>
                  <a:pt x="3538846" y="2208810"/>
                </a:lnTo>
                <a:lnTo>
                  <a:pt x="3408218" y="2208810"/>
                </a:lnTo>
                <a:lnTo>
                  <a:pt x="3253839" y="2232561"/>
                </a:lnTo>
                <a:lnTo>
                  <a:pt x="3051958" y="2161309"/>
                </a:lnTo>
                <a:lnTo>
                  <a:pt x="2909454" y="2125683"/>
                </a:lnTo>
                <a:lnTo>
                  <a:pt x="2850078" y="2078181"/>
                </a:lnTo>
                <a:lnTo>
                  <a:pt x="2707574" y="2125683"/>
                </a:lnTo>
                <a:lnTo>
                  <a:pt x="2553194" y="2220685"/>
                </a:lnTo>
                <a:lnTo>
                  <a:pt x="2446317" y="2232561"/>
                </a:lnTo>
                <a:lnTo>
                  <a:pt x="2256311" y="2280062"/>
                </a:lnTo>
                <a:lnTo>
                  <a:pt x="2125683" y="2351314"/>
                </a:lnTo>
                <a:lnTo>
                  <a:pt x="1888176" y="2422566"/>
                </a:lnTo>
                <a:lnTo>
                  <a:pt x="1674420" y="2434441"/>
                </a:lnTo>
                <a:lnTo>
                  <a:pt x="1567543" y="2505693"/>
                </a:lnTo>
                <a:lnTo>
                  <a:pt x="1460665" y="2517568"/>
                </a:lnTo>
                <a:lnTo>
                  <a:pt x="1365662" y="2481942"/>
                </a:lnTo>
                <a:lnTo>
                  <a:pt x="1246909" y="2505693"/>
                </a:lnTo>
                <a:lnTo>
                  <a:pt x="1151906" y="2493818"/>
                </a:lnTo>
                <a:lnTo>
                  <a:pt x="1068779" y="2339439"/>
                </a:lnTo>
                <a:lnTo>
                  <a:pt x="902524" y="2244436"/>
                </a:lnTo>
                <a:lnTo>
                  <a:pt x="831272" y="2208810"/>
                </a:lnTo>
                <a:lnTo>
                  <a:pt x="688769" y="2161309"/>
                </a:lnTo>
                <a:lnTo>
                  <a:pt x="617517" y="2137558"/>
                </a:lnTo>
                <a:lnTo>
                  <a:pt x="570015" y="2042555"/>
                </a:lnTo>
                <a:lnTo>
                  <a:pt x="498763" y="1983179"/>
                </a:lnTo>
                <a:lnTo>
                  <a:pt x="451262" y="1923802"/>
                </a:lnTo>
                <a:lnTo>
                  <a:pt x="285007" y="1840675"/>
                </a:lnTo>
                <a:lnTo>
                  <a:pt x="166254" y="1781298"/>
                </a:lnTo>
                <a:lnTo>
                  <a:pt x="142504" y="1710046"/>
                </a:lnTo>
                <a:lnTo>
                  <a:pt x="201880" y="1520041"/>
                </a:lnTo>
                <a:lnTo>
                  <a:pt x="118753" y="1496291"/>
                </a:lnTo>
                <a:lnTo>
                  <a:pt x="35626" y="1413163"/>
                </a:lnTo>
                <a:lnTo>
                  <a:pt x="0" y="1306285"/>
                </a:lnTo>
                <a:lnTo>
                  <a:pt x="23750" y="1068779"/>
                </a:lnTo>
                <a:lnTo>
                  <a:pt x="130628" y="1021278"/>
                </a:lnTo>
                <a:lnTo>
                  <a:pt x="296883" y="938150"/>
                </a:lnTo>
                <a:lnTo>
                  <a:pt x="475013" y="902524"/>
                </a:lnTo>
                <a:lnTo>
                  <a:pt x="605641" y="819397"/>
                </a:lnTo>
                <a:lnTo>
                  <a:pt x="748145" y="771896"/>
                </a:lnTo>
                <a:lnTo>
                  <a:pt x="855023" y="748145"/>
                </a:lnTo>
                <a:lnTo>
                  <a:pt x="961901" y="748145"/>
                </a:lnTo>
                <a:lnTo>
                  <a:pt x="973776" y="795646"/>
                </a:lnTo>
                <a:lnTo>
                  <a:pt x="985652" y="866898"/>
                </a:lnTo>
                <a:lnTo>
                  <a:pt x="1045028" y="819397"/>
                </a:lnTo>
                <a:lnTo>
                  <a:pt x="1128156" y="748145"/>
                </a:lnTo>
                <a:lnTo>
                  <a:pt x="1187532" y="700644"/>
                </a:lnTo>
                <a:lnTo>
                  <a:pt x="1151906" y="700644"/>
                </a:lnTo>
                <a:lnTo>
                  <a:pt x="1068779" y="617516"/>
                </a:lnTo>
                <a:lnTo>
                  <a:pt x="902524" y="593766"/>
                </a:lnTo>
                <a:lnTo>
                  <a:pt x="855023" y="570015"/>
                </a:lnTo>
                <a:lnTo>
                  <a:pt x="748145" y="522514"/>
                </a:lnTo>
                <a:lnTo>
                  <a:pt x="665018" y="570015"/>
                </a:lnTo>
                <a:lnTo>
                  <a:pt x="510639" y="641267"/>
                </a:lnTo>
                <a:lnTo>
                  <a:pt x="391885" y="629392"/>
                </a:lnTo>
                <a:lnTo>
                  <a:pt x="273132" y="617516"/>
                </a:lnTo>
                <a:lnTo>
                  <a:pt x="237506" y="546265"/>
                </a:lnTo>
                <a:lnTo>
                  <a:pt x="154379" y="510639"/>
                </a:lnTo>
                <a:lnTo>
                  <a:pt x="285007" y="415636"/>
                </a:lnTo>
                <a:lnTo>
                  <a:pt x="368135" y="344384"/>
                </a:lnTo>
                <a:lnTo>
                  <a:pt x="451262" y="273132"/>
                </a:lnTo>
                <a:lnTo>
                  <a:pt x="486888" y="201880"/>
                </a:lnTo>
                <a:lnTo>
                  <a:pt x="486888" y="130628"/>
                </a:lnTo>
                <a:lnTo>
                  <a:pt x="522514" y="59376"/>
                </a:lnTo>
                <a:lnTo>
                  <a:pt x="653143" y="11875"/>
                </a:lnTo>
                <a:close/>
              </a:path>
            </a:pathLst>
          </a:custGeom>
        </p:spPr>
      </p:pic>
      <p:grpSp>
        <p:nvGrpSpPr>
          <p:cNvPr id="70" name="グループ化 69">
            <a:extLst>
              <a:ext uri="{FF2B5EF4-FFF2-40B4-BE49-F238E27FC236}">
                <a16:creationId xmlns:a16="http://schemas.microsoft.com/office/drawing/2014/main" id="{0C16EA98-2A5D-D430-074E-3AB61926B79C}"/>
              </a:ext>
            </a:extLst>
          </p:cNvPr>
          <p:cNvGrpSpPr/>
          <p:nvPr/>
        </p:nvGrpSpPr>
        <p:grpSpPr>
          <a:xfrm>
            <a:off x="-151101" y="3674058"/>
            <a:ext cx="5575916" cy="3067310"/>
            <a:chOff x="-151101" y="3674058"/>
            <a:chExt cx="5575916" cy="3067310"/>
          </a:xfrm>
        </p:grpSpPr>
        <p:grpSp>
          <p:nvGrpSpPr>
            <p:cNvPr id="71" name="グループ化 70">
              <a:extLst>
                <a:ext uri="{FF2B5EF4-FFF2-40B4-BE49-F238E27FC236}">
                  <a16:creationId xmlns:a16="http://schemas.microsoft.com/office/drawing/2014/main" id="{6E78E7C9-5577-9790-A8A2-259E50ED3926}"/>
                </a:ext>
              </a:extLst>
            </p:cNvPr>
            <p:cNvGrpSpPr/>
            <p:nvPr/>
          </p:nvGrpSpPr>
          <p:grpSpPr>
            <a:xfrm>
              <a:off x="1983663" y="3674058"/>
              <a:ext cx="2811414" cy="1987190"/>
              <a:chOff x="1983663" y="3530042"/>
              <a:chExt cx="2811414" cy="1987190"/>
            </a:xfrm>
          </p:grpSpPr>
          <p:sp>
            <p:nvSpPr>
              <p:cNvPr id="73" name="正方形/長方形 72">
                <a:extLst>
                  <a:ext uri="{FF2B5EF4-FFF2-40B4-BE49-F238E27FC236}">
                    <a16:creationId xmlns:a16="http://schemas.microsoft.com/office/drawing/2014/main" id="{8FA3BADE-CD6E-D57F-4476-D9497335D743}"/>
                  </a:ext>
                </a:extLst>
              </p:cNvPr>
              <p:cNvSpPr/>
              <p:nvPr/>
            </p:nvSpPr>
            <p:spPr>
              <a:xfrm>
                <a:off x="1983663" y="5026015"/>
                <a:ext cx="504977" cy="491217"/>
              </a:xfrm>
              <a:prstGeom prst="rect">
                <a:avLst/>
              </a:prstGeom>
              <a:noFill/>
              <a:ln w="38100"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4" name="正方形/長方形 73">
                <a:extLst>
                  <a:ext uri="{FF2B5EF4-FFF2-40B4-BE49-F238E27FC236}">
                    <a16:creationId xmlns:a16="http://schemas.microsoft.com/office/drawing/2014/main" id="{1170879A-054D-E6A6-2F38-278BAF27D942}"/>
                  </a:ext>
                </a:extLst>
              </p:cNvPr>
              <p:cNvSpPr/>
              <p:nvPr/>
            </p:nvSpPr>
            <p:spPr>
              <a:xfrm>
                <a:off x="3287686" y="3530042"/>
                <a:ext cx="1507391" cy="1633813"/>
              </a:xfrm>
              <a:prstGeom prst="rect">
                <a:avLst/>
              </a:prstGeom>
              <a:noFill/>
              <a:ln w="44450"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pic>
            <p:nvPicPr>
              <p:cNvPr id="75" name="図 74">
                <a:extLst>
                  <a:ext uri="{FF2B5EF4-FFF2-40B4-BE49-F238E27FC236}">
                    <a16:creationId xmlns:a16="http://schemas.microsoft.com/office/drawing/2014/main" id="{2B939493-0333-C23B-6DEA-EE54DEB36567}"/>
                  </a:ext>
                </a:extLst>
              </p:cNvPr>
              <p:cNvPicPr>
                <a:picLocks noChangeAspect="1"/>
              </p:cNvPicPr>
              <p:nvPr/>
            </p:nvPicPr>
            <p:blipFill>
              <a:blip r:embed="rId15"/>
              <a:stretch>
                <a:fillRect/>
              </a:stretch>
            </p:blipFill>
            <p:spPr>
              <a:xfrm>
                <a:off x="3431703" y="3621394"/>
                <a:ext cx="1257346" cy="1394014"/>
              </a:xfrm>
              <a:prstGeom prst="rect">
                <a:avLst/>
              </a:prstGeom>
            </p:spPr>
          </p:pic>
          <p:cxnSp>
            <p:nvCxnSpPr>
              <p:cNvPr id="76" name="直線矢印コネクタ 75">
                <a:extLst>
                  <a:ext uri="{FF2B5EF4-FFF2-40B4-BE49-F238E27FC236}">
                    <a16:creationId xmlns:a16="http://schemas.microsoft.com/office/drawing/2014/main" id="{51DA9634-671B-6D10-3B59-0C6AFC821E70}"/>
                  </a:ext>
                </a:extLst>
              </p:cNvPr>
              <p:cNvCxnSpPr>
                <a:cxnSpLocks/>
              </p:cNvCxnSpPr>
              <p:nvPr/>
            </p:nvCxnSpPr>
            <p:spPr>
              <a:xfrm flipV="1">
                <a:off x="2543046" y="4870690"/>
                <a:ext cx="681647" cy="1841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テキスト ボックス 8">
              <a:extLst>
                <a:ext uri="{FF2B5EF4-FFF2-40B4-BE49-F238E27FC236}">
                  <a16:creationId xmlns:a16="http://schemas.microsoft.com/office/drawing/2014/main" id="{F08E83F2-C26D-1356-0410-E2EFCCADD39D}"/>
                </a:ext>
              </a:extLst>
            </p:cNvPr>
            <p:cNvSpPr txBox="1">
              <a:spLocks noChangeAspect="1"/>
            </p:cNvSpPr>
            <p:nvPr/>
          </p:nvSpPr>
          <p:spPr>
            <a:xfrm>
              <a:off x="-151101" y="5787261"/>
              <a:ext cx="5575916" cy="954107"/>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800" b="1" dirty="0">
                  <a:latin typeface="+mn-ea"/>
                </a:rPr>
                <a:t>支柱を持つと</a:t>
              </a:r>
              <a:endParaRPr kumimoji="1" lang="en-US" altLang="ja-JP" sz="2800" b="1" dirty="0">
                <a:latin typeface="+mn-ea"/>
              </a:endParaRPr>
            </a:p>
            <a:p>
              <a:pPr algn="ctr"/>
              <a:r>
                <a:rPr kumimoji="1" lang="ja-JP" altLang="en-US" sz="2800" b="1" dirty="0">
                  <a:latin typeface="+mn-ea"/>
                </a:rPr>
                <a:t>つなぎ目の</a:t>
              </a:r>
              <a:r>
                <a:rPr kumimoji="1" lang="ja-JP" altLang="en-US" sz="2800" b="1" dirty="0">
                  <a:solidFill>
                    <a:srgbClr val="FF0000"/>
                  </a:solidFill>
                  <a:latin typeface="+mn-ea"/>
                </a:rPr>
                <a:t>鉄板破損の恐れあり。</a:t>
              </a:r>
              <a:endParaRPr kumimoji="1" lang="en-US" altLang="ja-JP" sz="2000" b="1" dirty="0">
                <a:solidFill>
                  <a:srgbClr val="FF0000"/>
                </a:solidFill>
                <a:latin typeface="+mn-ea"/>
              </a:endParaRPr>
            </a:p>
          </p:txBody>
        </p:sp>
      </p:grpSp>
      <p:sp>
        <p:nvSpPr>
          <p:cNvPr id="15" name="正方形/長方形 14">
            <a:extLst>
              <a:ext uri="{FF2B5EF4-FFF2-40B4-BE49-F238E27FC236}">
                <a16:creationId xmlns:a16="http://schemas.microsoft.com/office/drawing/2014/main" id="{428A8A27-E57B-8E2A-871C-83D2F7FE1DDC}"/>
              </a:ext>
            </a:extLst>
          </p:cNvPr>
          <p:cNvSpPr/>
          <p:nvPr/>
        </p:nvSpPr>
        <p:spPr>
          <a:xfrm>
            <a:off x="5464583" y="5627771"/>
            <a:ext cx="6575222" cy="930648"/>
          </a:xfrm>
          <a:prstGeom prst="rect">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800" b="1" dirty="0">
                <a:solidFill>
                  <a:sysClr val="windowText" lastClr="000000"/>
                </a:solidFill>
              </a:rPr>
              <a:t>左右にナイロン製のバーを付けて</a:t>
            </a:r>
            <a:endParaRPr kumimoji="1" lang="en-US" altLang="ja-JP" sz="2800" b="1" dirty="0">
              <a:solidFill>
                <a:sysClr val="windowText" lastClr="000000"/>
              </a:solidFill>
            </a:endParaRPr>
          </a:p>
          <a:p>
            <a:pPr algn="ctr"/>
            <a:r>
              <a:rPr kumimoji="1" lang="ja-JP" altLang="en-US" sz="2800" b="1" dirty="0">
                <a:solidFill>
                  <a:sysClr val="windowText" lastClr="000000"/>
                </a:solidFill>
              </a:rPr>
              <a:t>挟み込むように持つ対策に！</a:t>
            </a:r>
            <a:endParaRPr kumimoji="1" lang="ja-JP" altLang="en-US" sz="2000" b="1" dirty="0">
              <a:solidFill>
                <a:sysClr val="windowText" lastClr="000000"/>
              </a:solidFill>
            </a:endParaRPr>
          </a:p>
        </p:txBody>
      </p:sp>
    </p:spTree>
    <p:custDataLst>
      <p:tags r:id="rId1"/>
    </p:custDataLst>
    <p:extLst>
      <p:ext uri="{BB962C8B-B14F-4D97-AF65-F5344CB8AC3E}">
        <p14:creationId xmlns:p14="http://schemas.microsoft.com/office/powerpoint/2010/main" val="2655850262"/>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ppt_x"/>
                                          </p:val>
                                        </p:tav>
                                        <p:tav tm="100000">
                                          <p:val>
                                            <p:strVal val="#ppt_x"/>
                                          </p:val>
                                        </p:tav>
                                      </p:tavLst>
                                    </p:anim>
                                    <p:anim calcmode="lin" valueType="num">
                                      <p:cBhvr additive="base">
                                        <p:cTn id="13" dur="500" fill="hold"/>
                                        <p:tgtEl>
                                          <p:spTgt spid="6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ppt_x"/>
                                          </p:val>
                                        </p:tav>
                                        <p:tav tm="100000">
                                          <p:val>
                                            <p:strVal val="#ppt_x"/>
                                          </p:val>
                                        </p:tav>
                                      </p:tavLst>
                                    </p:anim>
                                    <p:anim calcmode="lin" valueType="num">
                                      <p:cBhvr additive="base">
                                        <p:cTn id="1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2000" fill="hold"/>
                                        <p:tgtEl>
                                          <p:spTgt spid="19"/>
                                        </p:tgtEl>
                                        <p:attrNameLst>
                                          <p:attrName>ppt_w</p:attrName>
                                        </p:attrNameLst>
                                      </p:cBhvr>
                                      <p:tavLst>
                                        <p:tav tm="0">
                                          <p:val>
                                            <p:fltVal val="0"/>
                                          </p:val>
                                        </p:tav>
                                        <p:tav tm="100000">
                                          <p:val>
                                            <p:strVal val="#ppt_w"/>
                                          </p:val>
                                        </p:tav>
                                      </p:tavLst>
                                    </p:anim>
                                    <p:anim calcmode="lin" valueType="num">
                                      <p:cBhvr>
                                        <p:cTn id="39" dur="2000" fill="hold"/>
                                        <p:tgtEl>
                                          <p:spTgt spid="19"/>
                                        </p:tgtEl>
                                        <p:attrNameLst>
                                          <p:attrName>ppt_h</p:attrName>
                                        </p:attrNameLst>
                                      </p:cBhvr>
                                      <p:tavLst>
                                        <p:tav tm="0">
                                          <p:val>
                                            <p:fltVal val="0"/>
                                          </p:val>
                                        </p:tav>
                                        <p:tav tm="100000">
                                          <p:val>
                                            <p:strVal val="#ppt_h"/>
                                          </p:val>
                                        </p:tav>
                                      </p:tavLst>
                                    </p:anim>
                                    <p:animEffect transition="in" filter="fade">
                                      <p:cBhvr>
                                        <p:cTn id="40" dur="2000"/>
                                        <p:tgtEl>
                                          <p:spTgt spid="1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2000" fill="hold"/>
                                        <p:tgtEl>
                                          <p:spTgt spid="62"/>
                                        </p:tgtEl>
                                        <p:attrNameLst>
                                          <p:attrName>ppt_w</p:attrName>
                                        </p:attrNameLst>
                                      </p:cBhvr>
                                      <p:tavLst>
                                        <p:tav tm="0">
                                          <p:val>
                                            <p:fltVal val="0"/>
                                          </p:val>
                                        </p:tav>
                                        <p:tav tm="100000">
                                          <p:val>
                                            <p:strVal val="#ppt_w"/>
                                          </p:val>
                                        </p:tav>
                                      </p:tavLst>
                                    </p:anim>
                                    <p:anim calcmode="lin" valueType="num">
                                      <p:cBhvr>
                                        <p:cTn id="44" dur="2000" fill="hold"/>
                                        <p:tgtEl>
                                          <p:spTgt spid="62"/>
                                        </p:tgtEl>
                                        <p:attrNameLst>
                                          <p:attrName>ppt_h</p:attrName>
                                        </p:attrNameLst>
                                      </p:cBhvr>
                                      <p:tavLst>
                                        <p:tav tm="0">
                                          <p:val>
                                            <p:fltVal val="0"/>
                                          </p:val>
                                        </p:tav>
                                        <p:tav tm="100000">
                                          <p:val>
                                            <p:strVal val="#ppt_h"/>
                                          </p:val>
                                        </p:tav>
                                      </p:tavLst>
                                    </p:anim>
                                    <p:animEffect transition="in" filter="fade">
                                      <p:cBhvr>
                                        <p:cTn id="45" dur="2000"/>
                                        <p:tgtEl>
                                          <p:spTgt spid="6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par>
                          <p:cTn id="49" fill="hold">
                            <p:stCondLst>
                              <p:cond delay="2000"/>
                            </p:stCondLst>
                            <p:childTnLst>
                              <p:par>
                                <p:cTn id="50" presetID="2" presetClass="entr" presetSubtype="4"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 calcmode="lin" valueType="num">
                                      <p:cBhvr additive="base">
                                        <p:cTn id="56" dur="500" fill="hold"/>
                                        <p:tgtEl>
                                          <p:spTgt spid="69"/>
                                        </p:tgtEl>
                                        <p:attrNameLst>
                                          <p:attrName>ppt_x</p:attrName>
                                        </p:attrNameLst>
                                      </p:cBhvr>
                                      <p:tavLst>
                                        <p:tav tm="0">
                                          <p:val>
                                            <p:strVal val="#ppt_x"/>
                                          </p:val>
                                        </p:tav>
                                        <p:tav tm="100000">
                                          <p:val>
                                            <p:strVal val="#ppt_x"/>
                                          </p:val>
                                        </p:tav>
                                      </p:tavLst>
                                    </p:anim>
                                    <p:anim calcmode="lin" valueType="num">
                                      <p:cBhvr additive="base">
                                        <p:cTn id="57" dur="500" fill="hold"/>
                                        <p:tgtEl>
                                          <p:spTgt spid="69"/>
                                        </p:tgtEl>
                                        <p:attrNameLst>
                                          <p:attrName>ppt_y</p:attrName>
                                        </p:attrNameLst>
                                      </p:cBhvr>
                                      <p:tavLst>
                                        <p:tav tm="0">
                                          <p:val>
                                            <p:strVal val="1+#ppt_h/2"/>
                                          </p:val>
                                        </p:tav>
                                        <p:tav tm="100000">
                                          <p:val>
                                            <p:strVal val="#ppt_y"/>
                                          </p:val>
                                        </p:tav>
                                      </p:tavLst>
                                    </p:anim>
                                  </p:childTnLst>
                                </p:cTn>
                              </p:par>
                              <p:par>
                                <p:cTn id="58" presetID="64" presetClass="path" presetSubtype="0" accel="50000" decel="50000" fill="hold" nodeType="withEffect">
                                  <p:stCondLst>
                                    <p:cond delay="0"/>
                                  </p:stCondLst>
                                  <p:childTnLst>
                                    <p:animMotion origin="layout" path="M 2.70833E-6 -3.7037E-6 L 2.70833E-6 -0.19791 " pathEditMode="relative" rAng="0" ptsTypes="AA">
                                      <p:cBhvr>
                                        <p:cTn id="59" dur="2000" fill="hold"/>
                                        <p:tgtEl>
                                          <p:spTgt spid="20"/>
                                        </p:tgtEl>
                                        <p:attrNameLst>
                                          <p:attrName>ppt_x</p:attrName>
                                          <p:attrName>ppt_y</p:attrName>
                                        </p:attrNameLst>
                                      </p:cBhvr>
                                      <p:rCtr x="0" y="-9907"/>
                                    </p:animMotion>
                                  </p:childTnLst>
                                </p:cTn>
                              </p:par>
                              <p:par>
                                <p:cTn id="60" presetID="64" presetClass="path" presetSubtype="0" accel="50000" decel="50000" fill="hold" nodeType="withEffect">
                                  <p:stCondLst>
                                    <p:cond delay="0"/>
                                  </p:stCondLst>
                                  <p:childTnLst>
                                    <p:animMotion origin="layout" path="M -2.29167E-6 1.85185E-6 L -2.29167E-6 -0.20417 " pathEditMode="relative" rAng="0" ptsTypes="AA">
                                      <p:cBhvr>
                                        <p:cTn id="61" dur="2000" fill="hold"/>
                                        <p:tgtEl>
                                          <p:spTgt spid="19"/>
                                        </p:tgtEl>
                                        <p:attrNameLst>
                                          <p:attrName>ppt_x</p:attrName>
                                          <p:attrName>ppt_y</p:attrName>
                                        </p:attrNameLst>
                                      </p:cBhvr>
                                      <p:rCtr x="0" y="-10208"/>
                                    </p:animMotion>
                                  </p:childTnLst>
                                </p:cTn>
                              </p:par>
                              <p:par>
                                <p:cTn id="62" presetID="64" presetClass="path" presetSubtype="0" accel="50000" decel="50000" fill="hold" nodeType="withEffect">
                                  <p:stCondLst>
                                    <p:cond delay="0"/>
                                  </p:stCondLst>
                                  <p:childTnLst>
                                    <p:animMotion origin="layout" path="M 5E-6 2.22222E-6 L 0.0004 -0.20371 " pathEditMode="relative" rAng="0" ptsTypes="AA">
                                      <p:cBhvr>
                                        <p:cTn id="63" dur="2000" fill="hold"/>
                                        <p:tgtEl>
                                          <p:spTgt spid="62"/>
                                        </p:tgtEl>
                                        <p:attrNameLst>
                                          <p:attrName>ppt_x</p:attrName>
                                          <p:attrName>ppt_y</p:attrName>
                                        </p:attrNameLst>
                                      </p:cBhvr>
                                      <p:rCtr x="13" y="-10185"/>
                                    </p:animMotion>
                                  </p:childTnLst>
                                </p:cTn>
                              </p:par>
                              <p:par>
                                <p:cTn id="64" presetID="64" presetClass="path" presetSubtype="0" accel="50000" decel="50000" fill="hold" nodeType="withEffect">
                                  <p:stCondLst>
                                    <p:cond delay="0"/>
                                  </p:stCondLst>
                                  <p:childTnLst>
                                    <p:animMotion origin="layout" path="M 0 3.7037E-6 L 0 -0.20533 " pathEditMode="relative" rAng="0" ptsTypes="AA">
                                      <p:cBhvr>
                                        <p:cTn id="65" dur="2000" fill="hold"/>
                                        <p:tgtEl>
                                          <p:spTgt spid="4"/>
                                        </p:tgtEl>
                                        <p:attrNameLst>
                                          <p:attrName>ppt_x</p:attrName>
                                          <p:attrName>ppt_y</p:attrName>
                                        </p:attrNameLst>
                                      </p:cBhvr>
                                      <p:rCtr x="0" y="-10278"/>
                                    </p:animMotion>
                                  </p:childTnLst>
                                </p:cTn>
                              </p:par>
                              <p:par>
                                <p:cTn id="66" presetID="64" presetClass="path" presetSubtype="0" accel="50000" decel="50000" fill="hold" nodeType="withEffect">
                                  <p:stCondLst>
                                    <p:cond delay="0"/>
                                  </p:stCondLst>
                                  <p:childTnLst>
                                    <p:animMotion origin="layout" path="M 4.79167E-6 0 L -0.00495 -0.2037 " pathEditMode="relative" rAng="0" ptsTypes="AA">
                                      <p:cBhvr>
                                        <p:cTn id="67" dur="2000" fill="hold"/>
                                        <p:tgtEl>
                                          <p:spTgt spid="69"/>
                                        </p:tgtEl>
                                        <p:attrNameLst>
                                          <p:attrName>ppt_x</p:attrName>
                                          <p:attrName>ppt_y</p:attrName>
                                        </p:attrNameLst>
                                      </p:cBhvr>
                                      <p:rCtr x="-247"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42416"/>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44624"/>
            <a:ext cx="2619829" cy="521803"/>
          </a:xfrm>
        </p:spPr>
        <p:txBody>
          <a:bodyPr>
            <a:noAutofit/>
          </a:bodyPr>
          <a:lstStyle/>
          <a:p>
            <a:pPr algn="l"/>
            <a:r>
              <a:rPr lang="en-US" altLang="ja-JP" sz="2400" u="sng" dirty="0"/>
              <a:t>30</a:t>
            </a:r>
            <a:r>
              <a:rPr kumimoji="1" lang="ja-JP" altLang="en-US" sz="2400" u="sng" dirty="0"/>
              <a:t>．弊害検討②</a:t>
            </a:r>
          </a:p>
        </p:txBody>
      </p:sp>
      <p:pic>
        <p:nvPicPr>
          <p:cNvPr id="2" name="図 1">
            <a:extLst>
              <a:ext uri="{FF2B5EF4-FFF2-40B4-BE49-F238E27FC236}">
                <a16:creationId xmlns:a16="http://schemas.microsoft.com/office/drawing/2014/main" id="{18A114C5-969E-913F-A624-EDAF27898F89}"/>
              </a:ext>
            </a:extLst>
          </p:cNvPr>
          <p:cNvPicPr>
            <a:picLocks noChangeAspect="1"/>
          </p:cNvPicPr>
          <p:nvPr/>
        </p:nvPicPr>
        <p:blipFill rotWithShape="1">
          <a:blip r:embed="rId4"/>
          <a:srcRect b="8098"/>
          <a:stretch/>
        </p:blipFill>
        <p:spPr>
          <a:xfrm>
            <a:off x="6636761" y="4284467"/>
            <a:ext cx="2865368" cy="2257949"/>
          </a:xfrm>
          <a:prstGeom prst="rect">
            <a:avLst/>
          </a:prstGeom>
        </p:spPr>
      </p:pic>
      <p:pic>
        <p:nvPicPr>
          <p:cNvPr id="4" name="図 3">
            <a:extLst>
              <a:ext uri="{FF2B5EF4-FFF2-40B4-BE49-F238E27FC236}">
                <a16:creationId xmlns:a16="http://schemas.microsoft.com/office/drawing/2014/main" id="{01D70D6F-1A50-67A0-E8DD-BA117120E71C}"/>
              </a:ext>
            </a:extLst>
          </p:cNvPr>
          <p:cNvPicPr>
            <a:picLocks noChangeAspect="1"/>
          </p:cNvPicPr>
          <p:nvPr/>
        </p:nvPicPr>
        <p:blipFill>
          <a:blip r:embed="rId5"/>
          <a:stretch>
            <a:fillRect/>
          </a:stretch>
        </p:blipFill>
        <p:spPr>
          <a:xfrm>
            <a:off x="5955892" y="1217692"/>
            <a:ext cx="6014982" cy="2017332"/>
          </a:xfrm>
          <a:prstGeom prst="rect">
            <a:avLst/>
          </a:prstGeom>
        </p:spPr>
      </p:pic>
      <p:sp>
        <p:nvSpPr>
          <p:cNvPr id="5" name="テキスト ボックス 8">
            <a:extLst>
              <a:ext uri="{FF2B5EF4-FFF2-40B4-BE49-F238E27FC236}">
                <a16:creationId xmlns:a16="http://schemas.microsoft.com/office/drawing/2014/main" id="{8E5A9BA9-2B0F-BAD9-F447-0FE3684DEF81}"/>
              </a:ext>
            </a:extLst>
          </p:cNvPr>
          <p:cNvSpPr txBox="1">
            <a:spLocks noChangeAspect="1"/>
          </p:cNvSpPr>
          <p:nvPr/>
        </p:nvSpPr>
        <p:spPr>
          <a:xfrm>
            <a:off x="5949057" y="1090814"/>
            <a:ext cx="1155055" cy="461665"/>
          </a:xfrm>
          <a:prstGeom prst="rect">
            <a:avLst/>
          </a:prstGeom>
          <a:solidFill>
            <a:schemeClr val="bg1"/>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t>対策案</a:t>
            </a:r>
            <a:endParaRPr kumimoji="1" lang="en-US" altLang="ja-JP" sz="2400" b="1" dirty="0"/>
          </a:p>
        </p:txBody>
      </p:sp>
      <p:sp>
        <p:nvSpPr>
          <p:cNvPr id="6" name="テキスト ボックス 8">
            <a:extLst>
              <a:ext uri="{FF2B5EF4-FFF2-40B4-BE49-F238E27FC236}">
                <a16:creationId xmlns:a16="http://schemas.microsoft.com/office/drawing/2014/main" id="{E2361782-46DB-E7E8-3C2A-F571F57B899F}"/>
              </a:ext>
            </a:extLst>
          </p:cNvPr>
          <p:cNvSpPr txBox="1">
            <a:spLocks noChangeAspect="1"/>
          </p:cNvSpPr>
          <p:nvPr/>
        </p:nvSpPr>
        <p:spPr>
          <a:xfrm>
            <a:off x="9610193" y="5877272"/>
            <a:ext cx="2520791" cy="646331"/>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latin typeface="+mn-ea"/>
              </a:rPr>
              <a:t>3</a:t>
            </a:r>
            <a:r>
              <a:rPr kumimoji="1" lang="ja-JP" altLang="en-US" sz="1800" b="1" dirty="0">
                <a:latin typeface="+mn-ea"/>
              </a:rPr>
              <a:t>種類のガイドを</a:t>
            </a:r>
            <a:endParaRPr kumimoji="1" lang="en-US" altLang="ja-JP" sz="1800" b="1" dirty="0">
              <a:latin typeface="+mn-ea"/>
            </a:endParaRPr>
          </a:p>
          <a:p>
            <a:pPr algn="ctr"/>
            <a:r>
              <a:rPr kumimoji="1" lang="ja-JP" altLang="en-US" sz="1800" b="1" dirty="0">
                <a:latin typeface="+mn-ea"/>
              </a:rPr>
              <a:t>　作製！</a:t>
            </a:r>
          </a:p>
        </p:txBody>
      </p:sp>
      <p:grpSp>
        <p:nvGrpSpPr>
          <p:cNvPr id="7" name="グループ化 6">
            <a:extLst>
              <a:ext uri="{FF2B5EF4-FFF2-40B4-BE49-F238E27FC236}">
                <a16:creationId xmlns:a16="http://schemas.microsoft.com/office/drawing/2014/main" id="{4AD508BD-B42E-6787-EF89-30F73F3F432C}"/>
              </a:ext>
            </a:extLst>
          </p:cNvPr>
          <p:cNvGrpSpPr/>
          <p:nvPr/>
        </p:nvGrpSpPr>
        <p:grpSpPr>
          <a:xfrm>
            <a:off x="2063552" y="56860"/>
            <a:ext cx="5912603" cy="1080120"/>
            <a:chOff x="5197879" y="78671"/>
            <a:chExt cx="5912603" cy="1080120"/>
          </a:xfrm>
        </p:grpSpPr>
        <p:sp>
          <p:nvSpPr>
            <p:cNvPr id="8" name="角丸四角形吹き出し 278">
              <a:extLst>
                <a:ext uri="{FF2B5EF4-FFF2-40B4-BE49-F238E27FC236}">
                  <a16:creationId xmlns:a16="http://schemas.microsoft.com/office/drawing/2014/main" id="{6863C9A5-2702-28B6-3F55-95BD768A62EB}"/>
                </a:ext>
              </a:extLst>
            </p:cNvPr>
            <p:cNvSpPr/>
            <p:nvPr/>
          </p:nvSpPr>
          <p:spPr>
            <a:xfrm>
              <a:off x="6133983" y="144236"/>
              <a:ext cx="4976499" cy="971005"/>
            </a:xfrm>
            <a:prstGeom prst="wedgeRoundRectCallout">
              <a:avLst>
                <a:gd name="adj1" fmla="val -56762"/>
                <a:gd name="adj2" fmla="val -428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テキスト ボックス 8">
              <a:extLst>
                <a:ext uri="{FF2B5EF4-FFF2-40B4-BE49-F238E27FC236}">
                  <a16:creationId xmlns:a16="http://schemas.microsoft.com/office/drawing/2014/main" id="{A2E14767-38D1-3D8D-6409-0DD8A9EEE14B}"/>
                </a:ext>
              </a:extLst>
            </p:cNvPr>
            <p:cNvSpPr txBox="1"/>
            <p:nvPr/>
          </p:nvSpPr>
          <p:spPr>
            <a:xfrm>
              <a:off x="6152076" y="249483"/>
              <a:ext cx="4889406" cy="707886"/>
            </a:xfrm>
            <a:prstGeom prst="rect">
              <a:avLst/>
            </a:prstGeom>
            <a:noFill/>
          </p:spPr>
          <p:txBody>
            <a:bodyPr wrap="square">
              <a:spAutoFit/>
            </a:bodyPr>
            <a:lstStyle/>
            <a:p>
              <a:pPr algn="l"/>
              <a:r>
                <a:rPr kumimoji="1" lang="ja-JP" altLang="en-US" sz="2000" b="1" dirty="0">
                  <a:latin typeface="+mn-ea"/>
                </a:rPr>
                <a:t>初期位置のズレを抑えるガイドについて</a:t>
              </a:r>
              <a:endParaRPr kumimoji="1" lang="en-US" altLang="ja-JP" sz="2000" b="1" dirty="0">
                <a:latin typeface="+mn-ea"/>
              </a:endParaRPr>
            </a:p>
            <a:p>
              <a:pPr algn="l"/>
              <a:r>
                <a:rPr kumimoji="1" lang="ja-JP" altLang="en-US" sz="2000" b="1" dirty="0">
                  <a:latin typeface="+mn-ea"/>
                </a:rPr>
                <a:t>もっと良い</a:t>
              </a:r>
              <a:r>
                <a:rPr lang="ja-JP" altLang="en-US" sz="2000" b="1" dirty="0">
                  <a:latin typeface="+mn-ea"/>
                </a:rPr>
                <a:t>アイディアはないかなぁ？</a:t>
              </a:r>
              <a:endParaRPr kumimoji="1" lang="en-US" altLang="ja-JP" sz="2000" b="1" dirty="0">
                <a:latin typeface="+mn-ea"/>
              </a:endParaRPr>
            </a:p>
          </p:txBody>
        </p:sp>
        <p:pic>
          <p:nvPicPr>
            <p:cNvPr id="10" name="図 9">
              <a:extLst>
                <a:ext uri="{FF2B5EF4-FFF2-40B4-BE49-F238E27FC236}">
                  <a16:creationId xmlns:a16="http://schemas.microsoft.com/office/drawing/2014/main" id="{DE1AB8FA-0EC3-434B-945C-46236C2DBEF1}"/>
                </a:ext>
              </a:extLst>
            </p:cNvPr>
            <p:cNvPicPr>
              <a:picLocks noChangeAspect="1"/>
            </p:cNvPicPr>
            <p:nvPr/>
          </p:nvPicPr>
          <p:blipFill>
            <a:blip r:embed="rId6"/>
            <a:srcRect t="6750" r="208"/>
            <a:stretch>
              <a:fillRect/>
            </a:stretch>
          </p:blipFill>
          <p:spPr>
            <a:xfrm>
              <a:off x="5197879" y="78671"/>
              <a:ext cx="954197" cy="108012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grpSp>
      <p:pic>
        <p:nvPicPr>
          <p:cNvPr id="11" name="図 10">
            <a:extLst>
              <a:ext uri="{FF2B5EF4-FFF2-40B4-BE49-F238E27FC236}">
                <a16:creationId xmlns:a16="http://schemas.microsoft.com/office/drawing/2014/main" id="{4DE77B00-3D6A-6AD4-17AD-8F162E0B86A7}"/>
              </a:ext>
            </a:extLst>
          </p:cNvPr>
          <p:cNvPicPr>
            <a:picLocks noChangeAspect="1"/>
          </p:cNvPicPr>
          <p:nvPr/>
        </p:nvPicPr>
        <p:blipFill>
          <a:blip r:embed="rId7" cstate="print">
            <a:extLst>
              <a:ext uri="{28A0092B-C50C-407E-A947-70E740481C1C}">
                <a14:useLocalDpi xmlns:a14="http://schemas.microsoft.com/office/drawing/2010/main" val="0"/>
              </a:ext>
            </a:extLst>
          </a:blip>
          <a:srcRect l="16436" t="81238" r="13848" b="6236"/>
          <a:stretch>
            <a:fillRect/>
          </a:stretch>
        </p:blipFill>
        <p:spPr>
          <a:xfrm rot="5400000">
            <a:off x="9402338" y="4905074"/>
            <a:ext cx="1657228" cy="168183"/>
          </a:xfrm>
          <a:custGeom>
            <a:avLst/>
            <a:gdLst>
              <a:gd name="connsiteX0" fmla="*/ 0 w 4617720"/>
              <a:gd name="connsiteY0" fmla="*/ 0 h 468630"/>
              <a:gd name="connsiteX1" fmla="*/ 4606290 w 4617720"/>
              <a:gd name="connsiteY1" fmla="*/ 34290 h 468630"/>
              <a:gd name="connsiteX2" fmla="*/ 4617720 w 4617720"/>
              <a:gd name="connsiteY2" fmla="*/ 251460 h 468630"/>
              <a:gd name="connsiteX3" fmla="*/ 2388870 w 4617720"/>
              <a:gd name="connsiteY3" fmla="*/ 262890 h 468630"/>
              <a:gd name="connsiteX4" fmla="*/ 2400300 w 4617720"/>
              <a:gd name="connsiteY4" fmla="*/ 468630 h 468630"/>
              <a:gd name="connsiteX5" fmla="*/ 1645920 w 4617720"/>
              <a:gd name="connsiteY5" fmla="*/ 457200 h 468630"/>
              <a:gd name="connsiteX6" fmla="*/ 1623060 w 4617720"/>
              <a:gd name="connsiteY6" fmla="*/ 262890 h 468630"/>
              <a:gd name="connsiteX7" fmla="*/ 45720 w 4617720"/>
              <a:gd name="connsiteY7" fmla="*/ 26289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7720" h="468630">
                <a:moveTo>
                  <a:pt x="0" y="0"/>
                </a:moveTo>
                <a:lnTo>
                  <a:pt x="4606290" y="34290"/>
                </a:lnTo>
                <a:lnTo>
                  <a:pt x="4617720" y="251460"/>
                </a:lnTo>
                <a:lnTo>
                  <a:pt x="2388870" y="262890"/>
                </a:lnTo>
                <a:lnTo>
                  <a:pt x="2400300" y="468630"/>
                </a:lnTo>
                <a:lnTo>
                  <a:pt x="1645920" y="457200"/>
                </a:lnTo>
                <a:lnTo>
                  <a:pt x="1623060" y="262890"/>
                </a:lnTo>
                <a:lnTo>
                  <a:pt x="45720" y="262890"/>
                </a:lnTo>
                <a:close/>
              </a:path>
            </a:pathLst>
          </a:custGeom>
        </p:spPr>
      </p:pic>
      <p:pic>
        <p:nvPicPr>
          <p:cNvPr id="12" name="図 11">
            <a:extLst>
              <a:ext uri="{FF2B5EF4-FFF2-40B4-BE49-F238E27FC236}">
                <a16:creationId xmlns:a16="http://schemas.microsoft.com/office/drawing/2014/main" id="{382ADE51-2239-2966-C1DE-C6FE653B7B02}"/>
              </a:ext>
            </a:extLst>
          </p:cNvPr>
          <p:cNvPicPr>
            <a:picLocks noChangeAspect="1"/>
          </p:cNvPicPr>
          <p:nvPr/>
        </p:nvPicPr>
        <p:blipFill>
          <a:blip r:embed="rId8" cstate="print">
            <a:extLst>
              <a:ext uri="{28A0092B-C50C-407E-A947-70E740481C1C}">
                <a14:useLocalDpi xmlns:a14="http://schemas.microsoft.com/office/drawing/2010/main" val="0"/>
              </a:ext>
            </a:extLst>
          </a:blip>
          <a:srcRect l="16081" t="8585" r="14382" b="77899"/>
          <a:stretch>
            <a:fillRect/>
          </a:stretch>
        </p:blipFill>
        <p:spPr>
          <a:xfrm rot="5400000">
            <a:off x="10260478" y="4805670"/>
            <a:ext cx="1920205" cy="210810"/>
          </a:xfrm>
          <a:custGeom>
            <a:avLst/>
            <a:gdLst>
              <a:gd name="connsiteX0" fmla="*/ 0 w 4789170"/>
              <a:gd name="connsiteY0" fmla="*/ 0 h 525780"/>
              <a:gd name="connsiteX1" fmla="*/ 4789170 w 4789170"/>
              <a:gd name="connsiteY1" fmla="*/ 45720 h 525780"/>
              <a:gd name="connsiteX2" fmla="*/ 4743450 w 4789170"/>
              <a:gd name="connsiteY2" fmla="*/ 331470 h 525780"/>
              <a:gd name="connsiteX3" fmla="*/ 3600450 w 4789170"/>
              <a:gd name="connsiteY3" fmla="*/ 320040 h 525780"/>
              <a:gd name="connsiteX4" fmla="*/ 3600450 w 4789170"/>
              <a:gd name="connsiteY4" fmla="*/ 525780 h 525780"/>
              <a:gd name="connsiteX5" fmla="*/ 2320290 w 4789170"/>
              <a:gd name="connsiteY5" fmla="*/ 502920 h 525780"/>
              <a:gd name="connsiteX6" fmla="*/ 2308860 w 4789170"/>
              <a:gd name="connsiteY6" fmla="*/ 297180 h 525780"/>
              <a:gd name="connsiteX7" fmla="*/ 0 w 4789170"/>
              <a:gd name="connsiteY7" fmla="*/ 27432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170" h="525780">
                <a:moveTo>
                  <a:pt x="0" y="0"/>
                </a:moveTo>
                <a:lnTo>
                  <a:pt x="4789170" y="45720"/>
                </a:lnTo>
                <a:lnTo>
                  <a:pt x="4743450" y="331470"/>
                </a:lnTo>
                <a:lnTo>
                  <a:pt x="3600450" y="320040"/>
                </a:lnTo>
                <a:lnTo>
                  <a:pt x="3600450" y="525780"/>
                </a:lnTo>
                <a:lnTo>
                  <a:pt x="2320290" y="502920"/>
                </a:lnTo>
                <a:lnTo>
                  <a:pt x="2308860" y="297180"/>
                </a:lnTo>
                <a:lnTo>
                  <a:pt x="0" y="274320"/>
                </a:lnTo>
                <a:close/>
              </a:path>
            </a:pathLst>
          </a:custGeom>
        </p:spPr>
      </p:pic>
      <p:grpSp>
        <p:nvGrpSpPr>
          <p:cNvPr id="13" name="グループ化 12">
            <a:extLst>
              <a:ext uri="{FF2B5EF4-FFF2-40B4-BE49-F238E27FC236}">
                <a16:creationId xmlns:a16="http://schemas.microsoft.com/office/drawing/2014/main" id="{E25A9401-9EFF-D96B-3C29-3714472FB066}"/>
              </a:ext>
            </a:extLst>
          </p:cNvPr>
          <p:cNvGrpSpPr/>
          <p:nvPr/>
        </p:nvGrpSpPr>
        <p:grpSpPr>
          <a:xfrm>
            <a:off x="-257274" y="1405213"/>
            <a:ext cx="6579456" cy="5042051"/>
            <a:chOff x="-257274" y="1405213"/>
            <a:chExt cx="6579456" cy="5042051"/>
          </a:xfrm>
        </p:grpSpPr>
        <p:pic>
          <p:nvPicPr>
            <p:cNvPr id="14" name="図 13">
              <a:extLst>
                <a:ext uri="{FF2B5EF4-FFF2-40B4-BE49-F238E27FC236}">
                  <a16:creationId xmlns:a16="http://schemas.microsoft.com/office/drawing/2014/main" id="{48A34ADA-AC5D-C000-8AD8-3E2A8A37C558}"/>
                </a:ext>
              </a:extLst>
            </p:cNvPr>
            <p:cNvPicPr>
              <a:picLocks noChangeAspect="1"/>
            </p:cNvPicPr>
            <p:nvPr/>
          </p:nvPicPr>
          <p:blipFill>
            <a:blip r:embed="rId4"/>
            <a:stretch>
              <a:fillRect/>
            </a:stretch>
          </p:blipFill>
          <p:spPr>
            <a:xfrm>
              <a:off x="57304" y="3127438"/>
              <a:ext cx="2865368" cy="2456901"/>
            </a:xfrm>
            <a:prstGeom prst="rect">
              <a:avLst/>
            </a:prstGeom>
          </p:spPr>
        </p:pic>
        <p:sp>
          <p:nvSpPr>
            <p:cNvPr id="15" name="テキスト ボックス 8">
              <a:extLst>
                <a:ext uri="{FF2B5EF4-FFF2-40B4-BE49-F238E27FC236}">
                  <a16:creationId xmlns:a16="http://schemas.microsoft.com/office/drawing/2014/main" id="{71C789C8-792B-BA6D-9967-EE5D9934DCE1}"/>
                </a:ext>
              </a:extLst>
            </p:cNvPr>
            <p:cNvSpPr txBox="1">
              <a:spLocks noChangeAspect="1"/>
            </p:cNvSpPr>
            <p:nvPr/>
          </p:nvSpPr>
          <p:spPr>
            <a:xfrm>
              <a:off x="-257274" y="5677823"/>
              <a:ext cx="6579456" cy="769441"/>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mn-ea"/>
                </a:rPr>
                <a:t>部品の種類によっては、ガイドにより</a:t>
              </a:r>
              <a:endParaRPr kumimoji="1" lang="en-US" altLang="ja-JP" sz="2000" b="1" dirty="0">
                <a:latin typeface="+mn-ea"/>
              </a:endParaRPr>
            </a:p>
            <a:p>
              <a:pPr algn="ctr"/>
              <a:r>
                <a:rPr kumimoji="1" lang="ja-JP" altLang="en-US" sz="2400" b="1" dirty="0">
                  <a:solidFill>
                    <a:srgbClr val="FF0000"/>
                  </a:solidFill>
                  <a:latin typeface="+mn-ea"/>
                </a:rPr>
                <a:t>ズレが大きく</a:t>
              </a:r>
              <a:r>
                <a:rPr kumimoji="1" lang="ja-JP" altLang="en-US" sz="2000" b="1" dirty="0">
                  <a:latin typeface="+mn-ea"/>
                </a:rPr>
                <a:t>なってしまう。</a:t>
              </a:r>
            </a:p>
          </p:txBody>
        </p:sp>
        <p:grpSp>
          <p:nvGrpSpPr>
            <p:cNvPr id="16" name="グループ化 15">
              <a:extLst>
                <a:ext uri="{FF2B5EF4-FFF2-40B4-BE49-F238E27FC236}">
                  <a16:creationId xmlns:a16="http://schemas.microsoft.com/office/drawing/2014/main" id="{96647A92-C4CD-7378-918D-2173E207992C}"/>
                </a:ext>
              </a:extLst>
            </p:cNvPr>
            <p:cNvGrpSpPr/>
            <p:nvPr/>
          </p:nvGrpSpPr>
          <p:grpSpPr>
            <a:xfrm>
              <a:off x="551384" y="2512425"/>
              <a:ext cx="2858459" cy="2498335"/>
              <a:chOff x="2133432" y="3240429"/>
              <a:chExt cx="2858459" cy="2498335"/>
            </a:xfrm>
          </p:grpSpPr>
          <p:sp>
            <p:nvSpPr>
              <p:cNvPr id="27" name="フリーフォーム: 図形 26">
                <a:extLst>
                  <a:ext uri="{FF2B5EF4-FFF2-40B4-BE49-F238E27FC236}">
                    <a16:creationId xmlns:a16="http://schemas.microsoft.com/office/drawing/2014/main" id="{E53E213C-0408-8F9C-C6DE-071EB5A6E44D}"/>
                  </a:ext>
                </a:extLst>
              </p:cNvPr>
              <p:cNvSpPr/>
              <p:nvPr/>
            </p:nvSpPr>
            <p:spPr bwMode="auto">
              <a:xfrm>
                <a:off x="2133432" y="3470880"/>
                <a:ext cx="1339453" cy="2214562"/>
              </a:xfrm>
              <a:custGeom>
                <a:avLst/>
                <a:gdLst>
                  <a:gd name="connsiteX0" fmla="*/ 5953 w 1339453"/>
                  <a:gd name="connsiteY0" fmla="*/ 1845469 h 2214562"/>
                  <a:gd name="connsiteX1" fmla="*/ 0 w 1339453"/>
                  <a:gd name="connsiteY1" fmla="*/ 833437 h 2214562"/>
                  <a:gd name="connsiteX2" fmla="*/ 23812 w 1339453"/>
                  <a:gd name="connsiteY2" fmla="*/ 815578 h 2214562"/>
                  <a:gd name="connsiteX3" fmla="*/ 53578 w 1339453"/>
                  <a:gd name="connsiteY3" fmla="*/ 785812 h 2214562"/>
                  <a:gd name="connsiteX4" fmla="*/ 71437 w 1339453"/>
                  <a:gd name="connsiteY4" fmla="*/ 767953 h 2214562"/>
                  <a:gd name="connsiteX5" fmla="*/ 83343 w 1339453"/>
                  <a:gd name="connsiteY5" fmla="*/ 732234 h 2214562"/>
                  <a:gd name="connsiteX6" fmla="*/ 71437 w 1339453"/>
                  <a:gd name="connsiteY6" fmla="*/ 494109 h 2214562"/>
                  <a:gd name="connsiteX7" fmla="*/ 83343 w 1339453"/>
                  <a:gd name="connsiteY7" fmla="*/ 494109 h 2214562"/>
                  <a:gd name="connsiteX8" fmla="*/ 119062 w 1339453"/>
                  <a:gd name="connsiteY8" fmla="*/ 488156 h 2214562"/>
                  <a:gd name="connsiteX9" fmla="*/ 142875 w 1339453"/>
                  <a:gd name="connsiteY9" fmla="*/ 488156 h 2214562"/>
                  <a:gd name="connsiteX10" fmla="*/ 136922 w 1339453"/>
                  <a:gd name="connsiteY10" fmla="*/ 398859 h 2214562"/>
                  <a:gd name="connsiteX11" fmla="*/ 142875 w 1339453"/>
                  <a:gd name="connsiteY11" fmla="*/ 357187 h 2214562"/>
                  <a:gd name="connsiteX12" fmla="*/ 142875 w 1339453"/>
                  <a:gd name="connsiteY12" fmla="*/ 351234 h 2214562"/>
                  <a:gd name="connsiteX13" fmla="*/ 142875 w 1339453"/>
                  <a:gd name="connsiteY13" fmla="*/ 232172 h 2214562"/>
                  <a:gd name="connsiteX14" fmla="*/ 142875 w 1339453"/>
                  <a:gd name="connsiteY14" fmla="*/ 214312 h 2214562"/>
                  <a:gd name="connsiteX15" fmla="*/ 244078 w 1339453"/>
                  <a:gd name="connsiteY15" fmla="*/ 214312 h 2214562"/>
                  <a:gd name="connsiteX16" fmla="*/ 255984 w 1339453"/>
                  <a:gd name="connsiteY16" fmla="*/ 208359 h 2214562"/>
                  <a:gd name="connsiteX17" fmla="*/ 273843 w 1339453"/>
                  <a:gd name="connsiteY17" fmla="*/ 190500 h 2214562"/>
                  <a:gd name="connsiteX18" fmla="*/ 303609 w 1339453"/>
                  <a:gd name="connsiteY18" fmla="*/ 190500 h 2214562"/>
                  <a:gd name="connsiteX19" fmla="*/ 351234 w 1339453"/>
                  <a:gd name="connsiteY19" fmla="*/ 226219 h 2214562"/>
                  <a:gd name="connsiteX20" fmla="*/ 375047 w 1339453"/>
                  <a:gd name="connsiteY20" fmla="*/ 232172 h 2214562"/>
                  <a:gd name="connsiteX21" fmla="*/ 404812 w 1339453"/>
                  <a:gd name="connsiteY21" fmla="*/ 232172 h 2214562"/>
                  <a:gd name="connsiteX22" fmla="*/ 410765 w 1339453"/>
                  <a:gd name="connsiteY22" fmla="*/ 202406 h 2214562"/>
                  <a:gd name="connsiteX23" fmla="*/ 434578 w 1339453"/>
                  <a:gd name="connsiteY23" fmla="*/ 65484 h 2214562"/>
                  <a:gd name="connsiteX24" fmla="*/ 422672 w 1339453"/>
                  <a:gd name="connsiteY24" fmla="*/ 35719 h 2214562"/>
                  <a:gd name="connsiteX25" fmla="*/ 422672 w 1339453"/>
                  <a:gd name="connsiteY25" fmla="*/ 23812 h 2214562"/>
                  <a:gd name="connsiteX26" fmla="*/ 583406 w 1339453"/>
                  <a:gd name="connsiteY26" fmla="*/ 17859 h 2214562"/>
                  <a:gd name="connsiteX27" fmla="*/ 589359 w 1339453"/>
                  <a:gd name="connsiteY27" fmla="*/ 17859 h 2214562"/>
                  <a:gd name="connsiteX28" fmla="*/ 613172 w 1339453"/>
                  <a:gd name="connsiteY28" fmla="*/ 29766 h 2214562"/>
                  <a:gd name="connsiteX29" fmla="*/ 666750 w 1339453"/>
                  <a:gd name="connsiteY29" fmla="*/ 11906 h 2214562"/>
                  <a:gd name="connsiteX30" fmla="*/ 696515 w 1339453"/>
                  <a:gd name="connsiteY30" fmla="*/ 0 h 2214562"/>
                  <a:gd name="connsiteX31" fmla="*/ 738187 w 1339453"/>
                  <a:gd name="connsiteY31" fmla="*/ 17859 h 2214562"/>
                  <a:gd name="connsiteX32" fmla="*/ 791765 w 1339453"/>
                  <a:gd name="connsiteY32" fmla="*/ 47625 h 2214562"/>
                  <a:gd name="connsiteX33" fmla="*/ 815578 w 1339453"/>
                  <a:gd name="connsiteY33" fmla="*/ 71437 h 2214562"/>
                  <a:gd name="connsiteX34" fmla="*/ 815578 w 1339453"/>
                  <a:gd name="connsiteY34" fmla="*/ 113109 h 2214562"/>
                  <a:gd name="connsiteX35" fmla="*/ 833437 w 1339453"/>
                  <a:gd name="connsiteY35" fmla="*/ 142875 h 2214562"/>
                  <a:gd name="connsiteX36" fmla="*/ 1077515 w 1339453"/>
                  <a:gd name="connsiteY36" fmla="*/ 154781 h 2214562"/>
                  <a:gd name="connsiteX37" fmla="*/ 1101328 w 1339453"/>
                  <a:gd name="connsiteY37" fmla="*/ 119062 h 2214562"/>
                  <a:gd name="connsiteX38" fmla="*/ 1143000 w 1339453"/>
                  <a:gd name="connsiteY38" fmla="*/ 107156 h 2214562"/>
                  <a:gd name="connsiteX39" fmla="*/ 1178718 w 1339453"/>
                  <a:gd name="connsiteY39" fmla="*/ 113109 h 2214562"/>
                  <a:gd name="connsiteX40" fmla="*/ 1208484 w 1339453"/>
                  <a:gd name="connsiteY40" fmla="*/ 130969 h 2214562"/>
                  <a:gd name="connsiteX41" fmla="*/ 1232297 w 1339453"/>
                  <a:gd name="connsiteY41" fmla="*/ 136922 h 2214562"/>
                  <a:gd name="connsiteX42" fmla="*/ 1226343 w 1339453"/>
                  <a:gd name="connsiteY42" fmla="*/ 279797 h 2214562"/>
                  <a:gd name="connsiteX43" fmla="*/ 1202531 w 1339453"/>
                  <a:gd name="connsiteY43" fmla="*/ 327422 h 2214562"/>
                  <a:gd name="connsiteX44" fmla="*/ 1208484 w 1339453"/>
                  <a:gd name="connsiteY44" fmla="*/ 369094 h 2214562"/>
                  <a:gd name="connsiteX45" fmla="*/ 1208484 w 1339453"/>
                  <a:gd name="connsiteY45" fmla="*/ 404812 h 2214562"/>
                  <a:gd name="connsiteX46" fmla="*/ 1190625 w 1339453"/>
                  <a:gd name="connsiteY46" fmla="*/ 422672 h 2214562"/>
                  <a:gd name="connsiteX47" fmla="*/ 1178718 w 1339453"/>
                  <a:gd name="connsiteY47" fmla="*/ 452437 h 2214562"/>
                  <a:gd name="connsiteX48" fmla="*/ 1154906 w 1339453"/>
                  <a:gd name="connsiteY48" fmla="*/ 488156 h 2214562"/>
                  <a:gd name="connsiteX49" fmla="*/ 1154906 w 1339453"/>
                  <a:gd name="connsiteY49" fmla="*/ 517922 h 2214562"/>
                  <a:gd name="connsiteX50" fmla="*/ 1184672 w 1339453"/>
                  <a:gd name="connsiteY50" fmla="*/ 529828 h 2214562"/>
                  <a:gd name="connsiteX51" fmla="*/ 1220390 w 1339453"/>
                  <a:gd name="connsiteY51" fmla="*/ 553641 h 2214562"/>
                  <a:gd name="connsiteX52" fmla="*/ 1226343 w 1339453"/>
                  <a:gd name="connsiteY52" fmla="*/ 565547 h 2214562"/>
                  <a:gd name="connsiteX53" fmla="*/ 1226343 w 1339453"/>
                  <a:gd name="connsiteY53" fmla="*/ 714375 h 2214562"/>
                  <a:gd name="connsiteX54" fmla="*/ 1238250 w 1339453"/>
                  <a:gd name="connsiteY54" fmla="*/ 756047 h 2214562"/>
                  <a:gd name="connsiteX55" fmla="*/ 1256109 w 1339453"/>
                  <a:gd name="connsiteY55" fmla="*/ 803672 h 2214562"/>
                  <a:gd name="connsiteX56" fmla="*/ 1273968 w 1339453"/>
                  <a:gd name="connsiteY56" fmla="*/ 839391 h 2214562"/>
                  <a:gd name="connsiteX57" fmla="*/ 1279922 w 1339453"/>
                  <a:gd name="connsiteY57" fmla="*/ 910828 h 2214562"/>
                  <a:gd name="connsiteX58" fmla="*/ 1273968 w 1339453"/>
                  <a:gd name="connsiteY58" fmla="*/ 1047750 h 2214562"/>
                  <a:gd name="connsiteX59" fmla="*/ 1273968 w 1339453"/>
                  <a:gd name="connsiteY59" fmla="*/ 1083469 h 2214562"/>
                  <a:gd name="connsiteX60" fmla="*/ 1297781 w 1339453"/>
                  <a:gd name="connsiteY60" fmla="*/ 1125141 h 2214562"/>
                  <a:gd name="connsiteX61" fmla="*/ 1315640 w 1339453"/>
                  <a:gd name="connsiteY61" fmla="*/ 1131094 h 2214562"/>
                  <a:gd name="connsiteX62" fmla="*/ 1321593 w 1339453"/>
                  <a:gd name="connsiteY62" fmla="*/ 1345406 h 2214562"/>
                  <a:gd name="connsiteX63" fmla="*/ 1321593 w 1339453"/>
                  <a:gd name="connsiteY63" fmla="*/ 1363266 h 2214562"/>
                  <a:gd name="connsiteX64" fmla="*/ 1321593 w 1339453"/>
                  <a:gd name="connsiteY64" fmla="*/ 1363266 h 2214562"/>
                  <a:gd name="connsiteX65" fmla="*/ 1309687 w 1339453"/>
                  <a:gd name="connsiteY65" fmla="*/ 1446609 h 2214562"/>
                  <a:gd name="connsiteX66" fmla="*/ 1279922 w 1339453"/>
                  <a:gd name="connsiteY66" fmla="*/ 1476375 h 2214562"/>
                  <a:gd name="connsiteX67" fmla="*/ 1291828 w 1339453"/>
                  <a:gd name="connsiteY67" fmla="*/ 1595437 h 2214562"/>
                  <a:gd name="connsiteX68" fmla="*/ 1232297 w 1339453"/>
                  <a:gd name="connsiteY68" fmla="*/ 1601391 h 2214562"/>
                  <a:gd name="connsiteX69" fmla="*/ 1220390 w 1339453"/>
                  <a:gd name="connsiteY69" fmla="*/ 1910953 h 2214562"/>
                  <a:gd name="connsiteX70" fmla="*/ 1238250 w 1339453"/>
                  <a:gd name="connsiteY70" fmla="*/ 1916906 h 2214562"/>
                  <a:gd name="connsiteX71" fmla="*/ 1291828 w 1339453"/>
                  <a:gd name="connsiteY71" fmla="*/ 1916906 h 2214562"/>
                  <a:gd name="connsiteX72" fmla="*/ 1333500 w 1339453"/>
                  <a:gd name="connsiteY72" fmla="*/ 1970484 h 2214562"/>
                  <a:gd name="connsiteX73" fmla="*/ 1339453 w 1339453"/>
                  <a:gd name="connsiteY73" fmla="*/ 2030016 h 2214562"/>
                  <a:gd name="connsiteX74" fmla="*/ 1303734 w 1339453"/>
                  <a:gd name="connsiteY74" fmla="*/ 2053828 h 2214562"/>
                  <a:gd name="connsiteX75" fmla="*/ 1291828 w 1339453"/>
                  <a:gd name="connsiteY75" fmla="*/ 2071687 h 2214562"/>
                  <a:gd name="connsiteX76" fmla="*/ 1256109 w 1339453"/>
                  <a:gd name="connsiteY76" fmla="*/ 2071687 h 2214562"/>
                  <a:gd name="connsiteX77" fmla="*/ 1226343 w 1339453"/>
                  <a:gd name="connsiteY77" fmla="*/ 2077641 h 2214562"/>
                  <a:gd name="connsiteX78" fmla="*/ 1202531 w 1339453"/>
                  <a:gd name="connsiteY78" fmla="*/ 2047875 h 2214562"/>
                  <a:gd name="connsiteX79" fmla="*/ 1172765 w 1339453"/>
                  <a:gd name="connsiteY79" fmla="*/ 2047875 h 2214562"/>
                  <a:gd name="connsiteX80" fmla="*/ 1113234 w 1339453"/>
                  <a:gd name="connsiteY80" fmla="*/ 2047875 h 2214562"/>
                  <a:gd name="connsiteX81" fmla="*/ 1101328 w 1339453"/>
                  <a:gd name="connsiteY81" fmla="*/ 2101453 h 2214562"/>
                  <a:gd name="connsiteX82" fmla="*/ 1113234 w 1339453"/>
                  <a:gd name="connsiteY82" fmla="*/ 2131219 h 2214562"/>
                  <a:gd name="connsiteX83" fmla="*/ 1095375 w 1339453"/>
                  <a:gd name="connsiteY83" fmla="*/ 2131219 h 2214562"/>
                  <a:gd name="connsiteX84" fmla="*/ 1035843 w 1339453"/>
                  <a:gd name="connsiteY84" fmla="*/ 2125266 h 2214562"/>
                  <a:gd name="connsiteX85" fmla="*/ 976312 w 1339453"/>
                  <a:gd name="connsiteY85" fmla="*/ 2107406 h 2214562"/>
                  <a:gd name="connsiteX86" fmla="*/ 958453 w 1339453"/>
                  <a:gd name="connsiteY86" fmla="*/ 2095500 h 2214562"/>
                  <a:gd name="connsiteX87" fmla="*/ 940593 w 1339453"/>
                  <a:gd name="connsiteY87" fmla="*/ 2107406 h 2214562"/>
                  <a:gd name="connsiteX88" fmla="*/ 922734 w 1339453"/>
                  <a:gd name="connsiteY88" fmla="*/ 2113359 h 2214562"/>
                  <a:gd name="connsiteX89" fmla="*/ 898922 w 1339453"/>
                  <a:gd name="connsiteY89" fmla="*/ 2178844 h 2214562"/>
                  <a:gd name="connsiteX90" fmla="*/ 869156 w 1339453"/>
                  <a:gd name="connsiteY90" fmla="*/ 2190750 h 2214562"/>
                  <a:gd name="connsiteX91" fmla="*/ 827484 w 1339453"/>
                  <a:gd name="connsiteY91" fmla="*/ 2208609 h 2214562"/>
                  <a:gd name="connsiteX92" fmla="*/ 809625 w 1339453"/>
                  <a:gd name="connsiteY92" fmla="*/ 2196703 h 2214562"/>
                  <a:gd name="connsiteX93" fmla="*/ 779859 w 1339453"/>
                  <a:gd name="connsiteY93" fmla="*/ 2214562 h 2214562"/>
                  <a:gd name="connsiteX94" fmla="*/ 744140 w 1339453"/>
                  <a:gd name="connsiteY94" fmla="*/ 2178844 h 2214562"/>
                  <a:gd name="connsiteX95" fmla="*/ 696515 w 1339453"/>
                  <a:gd name="connsiteY95" fmla="*/ 2214562 h 2214562"/>
                  <a:gd name="connsiteX96" fmla="*/ 517922 w 1339453"/>
                  <a:gd name="connsiteY96" fmla="*/ 2214562 h 2214562"/>
                  <a:gd name="connsiteX97" fmla="*/ 494109 w 1339453"/>
                  <a:gd name="connsiteY97" fmla="*/ 2190750 h 2214562"/>
                  <a:gd name="connsiteX98" fmla="*/ 488156 w 1339453"/>
                  <a:gd name="connsiteY98" fmla="*/ 2089547 h 2214562"/>
                  <a:gd name="connsiteX99" fmla="*/ 464343 w 1339453"/>
                  <a:gd name="connsiteY99" fmla="*/ 2089547 h 2214562"/>
                  <a:gd name="connsiteX100" fmla="*/ 410765 w 1339453"/>
                  <a:gd name="connsiteY100" fmla="*/ 2071687 h 2214562"/>
                  <a:gd name="connsiteX101" fmla="*/ 386953 w 1339453"/>
                  <a:gd name="connsiteY101" fmla="*/ 2030016 h 2214562"/>
                  <a:gd name="connsiteX102" fmla="*/ 202406 w 1339453"/>
                  <a:gd name="connsiteY102" fmla="*/ 2030016 h 2214562"/>
                  <a:gd name="connsiteX103" fmla="*/ 220265 w 1339453"/>
                  <a:gd name="connsiteY103" fmla="*/ 2119312 h 2214562"/>
                  <a:gd name="connsiteX104" fmla="*/ 77390 w 1339453"/>
                  <a:gd name="connsiteY104" fmla="*/ 2107406 h 2214562"/>
                  <a:gd name="connsiteX105" fmla="*/ 89297 w 1339453"/>
                  <a:gd name="connsiteY105" fmla="*/ 2035969 h 2214562"/>
                  <a:gd name="connsiteX106" fmla="*/ 107156 w 1339453"/>
                  <a:gd name="connsiteY106" fmla="*/ 1976437 h 2214562"/>
                  <a:gd name="connsiteX107" fmla="*/ 113109 w 1339453"/>
                  <a:gd name="connsiteY107" fmla="*/ 1916906 h 2214562"/>
                  <a:gd name="connsiteX108" fmla="*/ 65484 w 1339453"/>
                  <a:gd name="connsiteY108" fmla="*/ 1875234 h 2214562"/>
                  <a:gd name="connsiteX109" fmla="*/ 5953 w 1339453"/>
                  <a:gd name="connsiteY109" fmla="*/ 1845469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339453" h="2214562">
                    <a:moveTo>
                      <a:pt x="5953" y="1845469"/>
                    </a:moveTo>
                    <a:cubicBezTo>
                      <a:pt x="3969" y="1508125"/>
                      <a:pt x="1984" y="1170781"/>
                      <a:pt x="0" y="833437"/>
                    </a:cubicBezTo>
                    <a:lnTo>
                      <a:pt x="23812" y="815578"/>
                    </a:lnTo>
                    <a:lnTo>
                      <a:pt x="53578" y="785812"/>
                    </a:lnTo>
                    <a:lnTo>
                      <a:pt x="71437" y="767953"/>
                    </a:lnTo>
                    <a:lnTo>
                      <a:pt x="83343" y="732234"/>
                    </a:lnTo>
                    <a:lnTo>
                      <a:pt x="71437" y="494109"/>
                    </a:lnTo>
                    <a:lnTo>
                      <a:pt x="83343" y="494109"/>
                    </a:lnTo>
                    <a:lnTo>
                      <a:pt x="119062" y="488156"/>
                    </a:lnTo>
                    <a:lnTo>
                      <a:pt x="142875" y="488156"/>
                    </a:lnTo>
                    <a:lnTo>
                      <a:pt x="136922" y="398859"/>
                    </a:lnTo>
                    <a:lnTo>
                      <a:pt x="142875" y="357187"/>
                    </a:lnTo>
                    <a:lnTo>
                      <a:pt x="142875" y="351234"/>
                    </a:lnTo>
                    <a:lnTo>
                      <a:pt x="142875" y="232172"/>
                    </a:lnTo>
                    <a:lnTo>
                      <a:pt x="142875" y="214312"/>
                    </a:lnTo>
                    <a:lnTo>
                      <a:pt x="244078" y="214312"/>
                    </a:lnTo>
                    <a:lnTo>
                      <a:pt x="255984" y="208359"/>
                    </a:lnTo>
                    <a:lnTo>
                      <a:pt x="273843" y="190500"/>
                    </a:lnTo>
                    <a:lnTo>
                      <a:pt x="303609" y="190500"/>
                    </a:lnTo>
                    <a:lnTo>
                      <a:pt x="351234" y="226219"/>
                    </a:lnTo>
                    <a:lnTo>
                      <a:pt x="375047" y="232172"/>
                    </a:lnTo>
                    <a:lnTo>
                      <a:pt x="404812" y="232172"/>
                    </a:lnTo>
                    <a:lnTo>
                      <a:pt x="410765" y="202406"/>
                    </a:lnTo>
                    <a:lnTo>
                      <a:pt x="434578" y="65484"/>
                    </a:lnTo>
                    <a:lnTo>
                      <a:pt x="422672" y="35719"/>
                    </a:lnTo>
                    <a:lnTo>
                      <a:pt x="422672" y="23812"/>
                    </a:lnTo>
                    <a:lnTo>
                      <a:pt x="583406" y="17859"/>
                    </a:lnTo>
                    <a:lnTo>
                      <a:pt x="589359" y="17859"/>
                    </a:lnTo>
                    <a:lnTo>
                      <a:pt x="613172" y="29766"/>
                    </a:lnTo>
                    <a:lnTo>
                      <a:pt x="666750" y="11906"/>
                    </a:lnTo>
                    <a:lnTo>
                      <a:pt x="696515" y="0"/>
                    </a:lnTo>
                    <a:lnTo>
                      <a:pt x="738187" y="17859"/>
                    </a:lnTo>
                    <a:lnTo>
                      <a:pt x="791765" y="47625"/>
                    </a:lnTo>
                    <a:lnTo>
                      <a:pt x="815578" y="71437"/>
                    </a:lnTo>
                    <a:lnTo>
                      <a:pt x="815578" y="113109"/>
                    </a:lnTo>
                    <a:lnTo>
                      <a:pt x="833437" y="142875"/>
                    </a:lnTo>
                    <a:lnTo>
                      <a:pt x="1077515" y="154781"/>
                    </a:lnTo>
                    <a:lnTo>
                      <a:pt x="1101328" y="119062"/>
                    </a:lnTo>
                    <a:lnTo>
                      <a:pt x="1143000" y="107156"/>
                    </a:lnTo>
                    <a:lnTo>
                      <a:pt x="1178718" y="113109"/>
                    </a:lnTo>
                    <a:lnTo>
                      <a:pt x="1208484" y="130969"/>
                    </a:lnTo>
                    <a:lnTo>
                      <a:pt x="1232297" y="136922"/>
                    </a:lnTo>
                    <a:lnTo>
                      <a:pt x="1226343" y="279797"/>
                    </a:lnTo>
                    <a:lnTo>
                      <a:pt x="1202531" y="327422"/>
                    </a:lnTo>
                    <a:lnTo>
                      <a:pt x="1208484" y="369094"/>
                    </a:lnTo>
                    <a:lnTo>
                      <a:pt x="1208484" y="404812"/>
                    </a:lnTo>
                    <a:lnTo>
                      <a:pt x="1190625" y="422672"/>
                    </a:lnTo>
                    <a:lnTo>
                      <a:pt x="1178718" y="452437"/>
                    </a:lnTo>
                    <a:lnTo>
                      <a:pt x="1154906" y="488156"/>
                    </a:lnTo>
                    <a:lnTo>
                      <a:pt x="1154906" y="517922"/>
                    </a:lnTo>
                    <a:lnTo>
                      <a:pt x="1184672" y="529828"/>
                    </a:lnTo>
                    <a:lnTo>
                      <a:pt x="1220390" y="553641"/>
                    </a:lnTo>
                    <a:lnTo>
                      <a:pt x="1226343" y="565547"/>
                    </a:lnTo>
                    <a:lnTo>
                      <a:pt x="1226343" y="714375"/>
                    </a:lnTo>
                    <a:lnTo>
                      <a:pt x="1238250" y="756047"/>
                    </a:lnTo>
                    <a:lnTo>
                      <a:pt x="1256109" y="803672"/>
                    </a:lnTo>
                    <a:lnTo>
                      <a:pt x="1273968" y="839391"/>
                    </a:lnTo>
                    <a:lnTo>
                      <a:pt x="1279922" y="910828"/>
                    </a:lnTo>
                    <a:lnTo>
                      <a:pt x="1273968" y="1047750"/>
                    </a:lnTo>
                    <a:lnTo>
                      <a:pt x="1273968" y="1083469"/>
                    </a:lnTo>
                    <a:lnTo>
                      <a:pt x="1297781" y="1125141"/>
                    </a:lnTo>
                    <a:lnTo>
                      <a:pt x="1315640" y="1131094"/>
                    </a:lnTo>
                    <a:lnTo>
                      <a:pt x="1321593" y="1345406"/>
                    </a:lnTo>
                    <a:lnTo>
                      <a:pt x="1321593" y="1363266"/>
                    </a:lnTo>
                    <a:lnTo>
                      <a:pt x="1321593" y="1363266"/>
                    </a:lnTo>
                    <a:lnTo>
                      <a:pt x="1309687" y="1446609"/>
                    </a:lnTo>
                    <a:lnTo>
                      <a:pt x="1279922" y="1476375"/>
                    </a:lnTo>
                    <a:lnTo>
                      <a:pt x="1291828" y="1595437"/>
                    </a:lnTo>
                    <a:lnTo>
                      <a:pt x="1232297" y="1601391"/>
                    </a:lnTo>
                    <a:lnTo>
                      <a:pt x="1220390" y="1910953"/>
                    </a:lnTo>
                    <a:lnTo>
                      <a:pt x="1238250" y="1916906"/>
                    </a:lnTo>
                    <a:lnTo>
                      <a:pt x="1291828" y="1916906"/>
                    </a:lnTo>
                    <a:lnTo>
                      <a:pt x="1333500" y="1970484"/>
                    </a:lnTo>
                    <a:lnTo>
                      <a:pt x="1339453" y="2030016"/>
                    </a:lnTo>
                    <a:lnTo>
                      <a:pt x="1303734" y="2053828"/>
                    </a:lnTo>
                    <a:lnTo>
                      <a:pt x="1291828" y="2071687"/>
                    </a:lnTo>
                    <a:lnTo>
                      <a:pt x="1256109" y="2071687"/>
                    </a:lnTo>
                    <a:lnTo>
                      <a:pt x="1226343" y="2077641"/>
                    </a:lnTo>
                    <a:lnTo>
                      <a:pt x="1202531" y="2047875"/>
                    </a:lnTo>
                    <a:lnTo>
                      <a:pt x="1172765" y="2047875"/>
                    </a:lnTo>
                    <a:lnTo>
                      <a:pt x="1113234" y="2047875"/>
                    </a:lnTo>
                    <a:lnTo>
                      <a:pt x="1101328" y="2101453"/>
                    </a:lnTo>
                    <a:lnTo>
                      <a:pt x="1113234" y="2131219"/>
                    </a:lnTo>
                    <a:lnTo>
                      <a:pt x="1095375" y="2131219"/>
                    </a:lnTo>
                    <a:lnTo>
                      <a:pt x="1035843" y="2125266"/>
                    </a:lnTo>
                    <a:lnTo>
                      <a:pt x="976312" y="2107406"/>
                    </a:lnTo>
                    <a:lnTo>
                      <a:pt x="958453" y="2095500"/>
                    </a:lnTo>
                    <a:lnTo>
                      <a:pt x="940593" y="2107406"/>
                    </a:lnTo>
                    <a:lnTo>
                      <a:pt x="922734" y="2113359"/>
                    </a:lnTo>
                    <a:lnTo>
                      <a:pt x="898922" y="2178844"/>
                    </a:lnTo>
                    <a:lnTo>
                      <a:pt x="869156" y="2190750"/>
                    </a:lnTo>
                    <a:lnTo>
                      <a:pt x="827484" y="2208609"/>
                    </a:lnTo>
                    <a:lnTo>
                      <a:pt x="809625" y="2196703"/>
                    </a:lnTo>
                    <a:lnTo>
                      <a:pt x="779859" y="2214562"/>
                    </a:lnTo>
                    <a:lnTo>
                      <a:pt x="744140" y="2178844"/>
                    </a:lnTo>
                    <a:lnTo>
                      <a:pt x="696515" y="2214562"/>
                    </a:lnTo>
                    <a:lnTo>
                      <a:pt x="517922" y="2214562"/>
                    </a:lnTo>
                    <a:lnTo>
                      <a:pt x="494109" y="2190750"/>
                    </a:lnTo>
                    <a:lnTo>
                      <a:pt x="488156" y="2089547"/>
                    </a:lnTo>
                    <a:lnTo>
                      <a:pt x="464343" y="2089547"/>
                    </a:lnTo>
                    <a:lnTo>
                      <a:pt x="410765" y="2071687"/>
                    </a:lnTo>
                    <a:lnTo>
                      <a:pt x="386953" y="2030016"/>
                    </a:lnTo>
                    <a:lnTo>
                      <a:pt x="202406" y="2030016"/>
                    </a:lnTo>
                    <a:lnTo>
                      <a:pt x="220265" y="2119312"/>
                    </a:lnTo>
                    <a:lnTo>
                      <a:pt x="77390" y="2107406"/>
                    </a:lnTo>
                    <a:lnTo>
                      <a:pt x="89297" y="2035969"/>
                    </a:lnTo>
                    <a:lnTo>
                      <a:pt x="107156" y="1976437"/>
                    </a:lnTo>
                    <a:lnTo>
                      <a:pt x="113109" y="1916906"/>
                    </a:lnTo>
                    <a:lnTo>
                      <a:pt x="65484" y="1875234"/>
                    </a:lnTo>
                    <a:lnTo>
                      <a:pt x="5953" y="1845469"/>
                    </a:lnTo>
                    <a:close/>
                  </a:path>
                </a:pathLst>
              </a:custGeom>
              <a:gradFill flip="none" rotWithShape="1">
                <a:gsLst>
                  <a:gs pos="52000">
                    <a:schemeClr val="bg2">
                      <a:lumMod val="90000"/>
                    </a:schemeClr>
                  </a:gs>
                  <a:gs pos="75000">
                    <a:schemeClr val="accent6">
                      <a:lumMod val="0"/>
                      <a:lumOff val="100000"/>
                    </a:schemeClr>
                  </a:gs>
                  <a:gs pos="100000">
                    <a:schemeClr val="bg1">
                      <a:lumMod val="50000"/>
                    </a:schemeClr>
                  </a:gs>
                </a:gsLst>
                <a:path path="circle">
                  <a:fillToRect l="50000" t="-80000" r="50000" b="180000"/>
                </a:path>
                <a:tileRect/>
              </a:gradFill>
              <a:ln w="317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rot="0" spcFirstLastPara="0" vert="horz" wrap="square" lIns="18288" tIns="0" rIns="0" bIns="0" numCol="1" spcCol="0" rtlCol="0" fromWordArt="0" anchor="ctr" anchorCtr="0" forceAA="0" upright="1"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a:p>
            </p:txBody>
          </p:sp>
          <p:grpSp>
            <p:nvGrpSpPr>
              <p:cNvPr id="28" name="グループ化 27">
                <a:extLst>
                  <a:ext uri="{FF2B5EF4-FFF2-40B4-BE49-F238E27FC236}">
                    <a16:creationId xmlns:a16="http://schemas.microsoft.com/office/drawing/2014/main" id="{71CC86B2-62F2-4EF9-540E-D626692970C9}"/>
                  </a:ext>
                </a:extLst>
              </p:cNvPr>
              <p:cNvGrpSpPr/>
              <p:nvPr/>
            </p:nvGrpSpPr>
            <p:grpSpPr>
              <a:xfrm>
                <a:off x="2803158" y="3240429"/>
                <a:ext cx="2188733" cy="2498335"/>
                <a:chOff x="2882050" y="3240429"/>
                <a:chExt cx="2188733" cy="2498335"/>
              </a:xfrm>
            </p:grpSpPr>
            <p:grpSp>
              <p:nvGrpSpPr>
                <p:cNvPr id="29" name="グループ化 28">
                  <a:extLst>
                    <a:ext uri="{FF2B5EF4-FFF2-40B4-BE49-F238E27FC236}">
                      <a16:creationId xmlns:a16="http://schemas.microsoft.com/office/drawing/2014/main" id="{F00F5332-BA0E-34E2-AFEC-F6F1462EB9AA}"/>
                    </a:ext>
                  </a:extLst>
                </p:cNvPr>
                <p:cNvGrpSpPr/>
                <p:nvPr/>
              </p:nvGrpSpPr>
              <p:grpSpPr>
                <a:xfrm>
                  <a:off x="3411238" y="4344692"/>
                  <a:ext cx="1659545" cy="739200"/>
                  <a:chOff x="3411238" y="4344692"/>
                  <a:chExt cx="1659545" cy="739200"/>
                </a:xfrm>
              </p:grpSpPr>
              <p:cxnSp>
                <p:nvCxnSpPr>
                  <p:cNvPr id="31" name="直線矢印コネクタ 30">
                    <a:extLst>
                      <a:ext uri="{FF2B5EF4-FFF2-40B4-BE49-F238E27FC236}">
                        <a16:creationId xmlns:a16="http://schemas.microsoft.com/office/drawing/2014/main" id="{E09C9CB8-77EB-5E19-E037-4ECF6B7CDAB7}"/>
                      </a:ext>
                    </a:extLst>
                  </p:cNvPr>
                  <p:cNvCxnSpPr>
                    <a:cxnSpLocks/>
                  </p:cNvCxnSpPr>
                  <p:nvPr/>
                </p:nvCxnSpPr>
                <p:spPr>
                  <a:xfrm>
                    <a:off x="3411238" y="4785599"/>
                    <a:ext cx="354173" cy="0"/>
                  </a:xfrm>
                  <a:prstGeom prst="straightConnector1">
                    <a:avLst/>
                  </a:prstGeom>
                  <a:noFill/>
                  <a:ln w="34925" cap="flat" cmpd="sng" algn="ctr">
                    <a:solidFill>
                      <a:srgbClr val="FF0000"/>
                    </a:solidFill>
                    <a:prstDash val="solid"/>
                    <a:tailEnd type="triangle" w="lg" len="lg"/>
                  </a:ln>
                  <a:effectLst/>
                </p:spPr>
              </p:cxnSp>
              <p:sp>
                <p:nvSpPr>
                  <p:cNvPr id="32" name="矢印: 下 31">
                    <a:extLst>
                      <a:ext uri="{FF2B5EF4-FFF2-40B4-BE49-F238E27FC236}">
                        <a16:creationId xmlns:a16="http://schemas.microsoft.com/office/drawing/2014/main" id="{A034768B-35D1-F7C8-2047-1E8F7944EE68}"/>
                      </a:ext>
                    </a:extLst>
                  </p:cNvPr>
                  <p:cNvSpPr/>
                  <p:nvPr/>
                </p:nvSpPr>
                <p:spPr>
                  <a:xfrm rot="16200000">
                    <a:off x="4362482" y="4375590"/>
                    <a:ext cx="739200" cy="67740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0" name="直線コネクタ 29">
                  <a:extLst>
                    <a:ext uri="{FF2B5EF4-FFF2-40B4-BE49-F238E27FC236}">
                      <a16:creationId xmlns:a16="http://schemas.microsoft.com/office/drawing/2014/main" id="{294748E8-990A-36C2-DBF0-0844EC748259}"/>
                    </a:ext>
                  </a:extLst>
                </p:cNvPr>
                <p:cNvCxnSpPr>
                  <a:cxnSpLocks/>
                </p:cNvCxnSpPr>
                <p:nvPr/>
              </p:nvCxnSpPr>
              <p:spPr>
                <a:xfrm>
                  <a:off x="2882050" y="3240429"/>
                  <a:ext cx="0" cy="249833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7" name="思考の吹き出し: 雲形 16">
              <a:extLst>
                <a:ext uri="{FF2B5EF4-FFF2-40B4-BE49-F238E27FC236}">
                  <a16:creationId xmlns:a16="http://schemas.microsoft.com/office/drawing/2014/main" id="{C5475B2B-12AC-3B54-2E2E-7968E1659737}"/>
                </a:ext>
              </a:extLst>
            </p:cNvPr>
            <p:cNvSpPr/>
            <p:nvPr/>
          </p:nvSpPr>
          <p:spPr>
            <a:xfrm>
              <a:off x="57304" y="1405213"/>
              <a:ext cx="5263243" cy="1159691"/>
            </a:xfrm>
            <a:prstGeom prst="cloudCallou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0E0D99A-DF90-EC44-CCB4-A4D7D4046426}"/>
                </a:ext>
              </a:extLst>
            </p:cNvPr>
            <p:cNvPicPr>
              <a:picLocks noChangeAspect="1"/>
            </p:cNvPicPr>
            <p:nvPr/>
          </p:nvPicPr>
          <p:blipFill>
            <a:blip r:embed="rId9"/>
            <a:srcRect l="2236" t="1289" r="7788" b="1637"/>
            <a:stretch>
              <a:fillRect/>
            </a:stretch>
          </p:blipFill>
          <p:spPr>
            <a:xfrm>
              <a:off x="2118840" y="3264556"/>
              <a:ext cx="169347" cy="1586078"/>
            </a:xfrm>
            <a:custGeom>
              <a:avLst/>
              <a:gdLst>
                <a:gd name="connsiteX0" fmla="*/ 260350 w 260350"/>
                <a:gd name="connsiteY0" fmla="*/ 0 h 2438400"/>
                <a:gd name="connsiteX1" fmla="*/ 260350 w 260350"/>
                <a:gd name="connsiteY1" fmla="*/ 2235200 h 2438400"/>
                <a:gd name="connsiteX2" fmla="*/ 12700 w 260350"/>
                <a:gd name="connsiteY2" fmla="*/ 2438400 h 2438400"/>
                <a:gd name="connsiteX3" fmla="*/ 0 w 260350"/>
                <a:gd name="connsiteY3" fmla="*/ 190500 h 2438400"/>
              </a:gdLst>
              <a:ahLst/>
              <a:cxnLst>
                <a:cxn ang="0">
                  <a:pos x="connsiteX0" y="connsiteY0"/>
                </a:cxn>
                <a:cxn ang="0">
                  <a:pos x="connsiteX1" y="connsiteY1"/>
                </a:cxn>
                <a:cxn ang="0">
                  <a:pos x="connsiteX2" y="connsiteY2"/>
                </a:cxn>
                <a:cxn ang="0">
                  <a:pos x="connsiteX3" y="connsiteY3"/>
                </a:cxn>
              </a:cxnLst>
              <a:rect l="l" t="t" r="r" b="b"/>
              <a:pathLst>
                <a:path w="260350" h="2438400">
                  <a:moveTo>
                    <a:pt x="260350" y="0"/>
                  </a:moveTo>
                  <a:lnTo>
                    <a:pt x="260350" y="2235200"/>
                  </a:lnTo>
                  <a:lnTo>
                    <a:pt x="12700" y="2438400"/>
                  </a:lnTo>
                  <a:cubicBezTo>
                    <a:pt x="8467" y="1689100"/>
                    <a:pt x="4233" y="939800"/>
                    <a:pt x="0" y="190500"/>
                  </a:cubicBezTo>
                  <a:close/>
                </a:path>
              </a:pathLst>
            </a:custGeom>
            <a:ln w="15875">
              <a:solidFill>
                <a:schemeClr val="tx1"/>
              </a:solidFill>
            </a:ln>
          </p:spPr>
        </p:pic>
        <p:pic>
          <p:nvPicPr>
            <p:cNvPr id="19" name="図 18">
              <a:extLst>
                <a:ext uri="{FF2B5EF4-FFF2-40B4-BE49-F238E27FC236}">
                  <a16:creationId xmlns:a16="http://schemas.microsoft.com/office/drawing/2014/main" id="{DE2E896C-332C-F281-BCC8-4766FDE51416}"/>
                </a:ext>
              </a:extLst>
            </p:cNvPr>
            <p:cNvPicPr>
              <a:picLocks noChangeAspect="1"/>
            </p:cNvPicPr>
            <p:nvPr/>
          </p:nvPicPr>
          <p:blipFill>
            <a:blip r:embed="rId4"/>
            <a:stretch>
              <a:fillRect/>
            </a:stretch>
          </p:blipFill>
          <p:spPr>
            <a:xfrm>
              <a:off x="2935534" y="3127438"/>
              <a:ext cx="2865368" cy="2456901"/>
            </a:xfrm>
            <a:prstGeom prst="rect">
              <a:avLst/>
            </a:prstGeom>
          </p:spPr>
        </p:pic>
        <p:grpSp>
          <p:nvGrpSpPr>
            <p:cNvPr id="20" name="グループ化 19">
              <a:extLst>
                <a:ext uri="{FF2B5EF4-FFF2-40B4-BE49-F238E27FC236}">
                  <a16:creationId xmlns:a16="http://schemas.microsoft.com/office/drawing/2014/main" id="{2BCB2778-F628-C048-8521-AE813304AECD}"/>
                </a:ext>
              </a:extLst>
            </p:cNvPr>
            <p:cNvGrpSpPr/>
            <p:nvPr/>
          </p:nvGrpSpPr>
          <p:grpSpPr>
            <a:xfrm rot="399052">
              <a:off x="3824288" y="2490049"/>
              <a:ext cx="1339453" cy="2498335"/>
              <a:chOff x="4594982" y="3218952"/>
              <a:chExt cx="1339453" cy="2498335"/>
            </a:xfrm>
          </p:grpSpPr>
          <p:sp>
            <p:nvSpPr>
              <p:cNvPr id="25" name="フリーフォーム: 図形 24">
                <a:extLst>
                  <a:ext uri="{FF2B5EF4-FFF2-40B4-BE49-F238E27FC236}">
                    <a16:creationId xmlns:a16="http://schemas.microsoft.com/office/drawing/2014/main" id="{1F7D8F89-FF0E-D0CD-8644-2D70D377A8AC}"/>
                  </a:ext>
                </a:extLst>
              </p:cNvPr>
              <p:cNvSpPr/>
              <p:nvPr/>
            </p:nvSpPr>
            <p:spPr bwMode="auto">
              <a:xfrm>
                <a:off x="4594982" y="3366386"/>
                <a:ext cx="1339453" cy="2214562"/>
              </a:xfrm>
              <a:custGeom>
                <a:avLst/>
                <a:gdLst>
                  <a:gd name="connsiteX0" fmla="*/ 5953 w 1339453"/>
                  <a:gd name="connsiteY0" fmla="*/ 1845469 h 2214562"/>
                  <a:gd name="connsiteX1" fmla="*/ 0 w 1339453"/>
                  <a:gd name="connsiteY1" fmla="*/ 833437 h 2214562"/>
                  <a:gd name="connsiteX2" fmla="*/ 23812 w 1339453"/>
                  <a:gd name="connsiteY2" fmla="*/ 815578 h 2214562"/>
                  <a:gd name="connsiteX3" fmla="*/ 53578 w 1339453"/>
                  <a:gd name="connsiteY3" fmla="*/ 785812 h 2214562"/>
                  <a:gd name="connsiteX4" fmla="*/ 71437 w 1339453"/>
                  <a:gd name="connsiteY4" fmla="*/ 767953 h 2214562"/>
                  <a:gd name="connsiteX5" fmla="*/ 83343 w 1339453"/>
                  <a:gd name="connsiteY5" fmla="*/ 732234 h 2214562"/>
                  <a:gd name="connsiteX6" fmla="*/ 71437 w 1339453"/>
                  <a:gd name="connsiteY6" fmla="*/ 494109 h 2214562"/>
                  <a:gd name="connsiteX7" fmla="*/ 83343 w 1339453"/>
                  <a:gd name="connsiteY7" fmla="*/ 494109 h 2214562"/>
                  <a:gd name="connsiteX8" fmla="*/ 119062 w 1339453"/>
                  <a:gd name="connsiteY8" fmla="*/ 488156 h 2214562"/>
                  <a:gd name="connsiteX9" fmla="*/ 142875 w 1339453"/>
                  <a:gd name="connsiteY9" fmla="*/ 488156 h 2214562"/>
                  <a:gd name="connsiteX10" fmla="*/ 136922 w 1339453"/>
                  <a:gd name="connsiteY10" fmla="*/ 398859 h 2214562"/>
                  <a:gd name="connsiteX11" fmla="*/ 142875 w 1339453"/>
                  <a:gd name="connsiteY11" fmla="*/ 357187 h 2214562"/>
                  <a:gd name="connsiteX12" fmla="*/ 142875 w 1339453"/>
                  <a:gd name="connsiteY12" fmla="*/ 351234 h 2214562"/>
                  <a:gd name="connsiteX13" fmla="*/ 142875 w 1339453"/>
                  <a:gd name="connsiteY13" fmla="*/ 232172 h 2214562"/>
                  <a:gd name="connsiteX14" fmla="*/ 142875 w 1339453"/>
                  <a:gd name="connsiteY14" fmla="*/ 214312 h 2214562"/>
                  <a:gd name="connsiteX15" fmla="*/ 244078 w 1339453"/>
                  <a:gd name="connsiteY15" fmla="*/ 214312 h 2214562"/>
                  <a:gd name="connsiteX16" fmla="*/ 255984 w 1339453"/>
                  <a:gd name="connsiteY16" fmla="*/ 208359 h 2214562"/>
                  <a:gd name="connsiteX17" fmla="*/ 273843 w 1339453"/>
                  <a:gd name="connsiteY17" fmla="*/ 190500 h 2214562"/>
                  <a:gd name="connsiteX18" fmla="*/ 303609 w 1339453"/>
                  <a:gd name="connsiteY18" fmla="*/ 190500 h 2214562"/>
                  <a:gd name="connsiteX19" fmla="*/ 351234 w 1339453"/>
                  <a:gd name="connsiteY19" fmla="*/ 226219 h 2214562"/>
                  <a:gd name="connsiteX20" fmla="*/ 375047 w 1339453"/>
                  <a:gd name="connsiteY20" fmla="*/ 232172 h 2214562"/>
                  <a:gd name="connsiteX21" fmla="*/ 404812 w 1339453"/>
                  <a:gd name="connsiteY21" fmla="*/ 232172 h 2214562"/>
                  <a:gd name="connsiteX22" fmla="*/ 410765 w 1339453"/>
                  <a:gd name="connsiteY22" fmla="*/ 202406 h 2214562"/>
                  <a:gd name="connsiteX23" fmla="*/ 434578 w 1339453"/>
                  <a:gd name="connsiteY23" fmla="*/ 65484 h 2214562"/>
                  <a:gd name="connsiteX24" fmla="*/ 422672 w 1339453"/>
                  <a:gd name="connsiteY24" fmla="*/ 35719 h 2214562"/>
                  <a:gd name="connsiteX25" fmla="*/ 422672 w 1339453"/>
                  <a:gd name="connsiteY25" fmla="*/ 23812 h 2214562"/>
                  <a:gd name="connsiteX26" fmla="*/ 583406 w 1339453"/>
                  <a:gd name="connsiteY26" fmla="*/ 17859 h 2214562"/>
                  <a:gd name="connsiteX27" fmla="*/ 589359 w 1339453"/>
                  <a:gd name="connsiteY27" fmla="*/ 17859 h 2214562"/>
                  <a:gd name="connsiteX28" fmla="*/ 613172 w 1339453"/>
                  <a:gd name="connsiteY28" fmla="*/ 29766 h 2214562"/>
                  <a:gd name="connsiteX29" fmla="*/ 666750 w 1339453"/>
                  <a:gd name="connsiteY29" fmla="*/ 11906 h 2214562"/>
                  <a:gd name="connsiteX30" fmla="*/ 696515 w 1339453"/>
                  <a:gd name="connsiteY30" fmla="*/ 0 h 2214562"/>
                  <a:gd name="connsiteX31" fmla="*/ 738187 w 1339453"/>
                  <a:gd name="connsiteY31" fmla="*/ 17859 h 2214562"/>
                  <a:gd name="connsiteX32" fmla="*/ 791765 w 1339453"/>
                  <a:gd name="connsiteY32" fmla="*/ 47625 h 2214562"/>
                  <a:gd name="connsiteX33" fmla="*/ 815578 w 1339453"/>
                  <a:gd name="connsiteY33" fmla="*/ 71437 h 2214562"/>
                  <a:gd name="connsiteX34" fmla="*/ 815578 w 1339453"/>
                  <a:gd name="connsiteY34" fmla="*/ 113109 h 2214562"/>
                  <a:gd name="connsiteX35" fmla="*/ 833437 w 1339453"/>
                  <a:gd name="connsiteY35" fmla="*/ 142875 h 2214562"/>
                  <a:gd name="connsiteX36" fmla="*/ 1077515 w 1339453"/>
                  <a:gd name="connsiteY36" fmla="*/ 154781 h 2214562"/>
                  <a:gd name="connsiteX37" fmla="*/ 1101328 w 1339453"/>
                  <a:gd name="connsiteY37" fmla="*/ 119062 h 2214562"/>
                  <a:gd name="connsiteX38" fmla="*/ 1143000 w 1339453"/>
                  <a:gd name="connsiteY38" fmla="*/ 107156 h 2214562"/>
                  <a:gd name="connsiteX39" fmla="*/ 1178718 w 1339453"/>
                  <a:gd name="connsiteY39" fmla="*/ 113109 h 2214562"/>
                  <a:gd name="connsiteX40" fmla="*/ 1208484 w 1339453"/>
                  <a:gd name="connsiteY40" fmla="*/ 130969 h 2214562"/>
                  <a:gd name="connsiteX41" fmla="*/ 1232297 w 1339453"/>
                  <a:gd name="connsiteY41" fmla="*/ 136922 h 2214562"/>
                  <a:gd name="connsiteX42" fmla="*/ 1226343 w 1339453"/>
                  <a:gd name="connsiteY42" fmla="*/ 279797 h 2214562"/>
                  <a:gd name="connsiteX43" fmla="*/ 1202531 w 1339453"/>
                  <a:gd name="connsiteY43" fmla="*/ 327422 h 2214562"/>
                  <a:gd name="connsiteX44" fmla="*/ 1208484 w 1339453"/>
                  <a:gd name="connsiteY44" fmla="*/ 369094 h 2214562"/>
                  <a:gd name="connsiteX45" fmla="*/ 1208484 w 1339453"/>
                  <a:gd name="connsiteY45" fmla="*/ 404812 h 2214562"/>
                  <a:gd name="connsiteX46" fmla="*/ 1190625 w 1339453"/>
                  <a:gd name="connsiteY46" fmla="*/ 422672 h 2214562"/>
                  <a:gd name="connsiteX47" fmla="*/ 1178718 w 1339453"/>
                  <a:gd name="connsiteY47" fmla="*/ 452437 h 2214562"/>
                  <a:gd name="connsiteX48" fmla="*/ 1154906 w 1339453"/>
                  <a:gd name="connsiteY48" fmla="*/ 488156 h 2214562"/>
                  <a:gd name="connsiteX49" fmla="*/ 1154906 w 1339453"/>
                  <a:gd name="connsiteY49" fmla="*/ 517922 h 2214562"/>
                  <a:gd name="connsiteX50" fmla="*/ 1184672 w 1339453"/>
                  <a:gd name="connsiteY50" fmla="*/ 529828 h 2214562"/>
                  <a:gd name="connsiteX51" fmla="*/ 1220390 w 1339453"/>
                  <a:gd name="connsiteY51" fmla="*/ 553641 h 2214562"/>
                  <a:gd name="connsiteX52" fmla="*/ 1226343 w 1339453"/>
                  <a:gd name="connsiteY52" fmla="*/ 565547 h 2214562"/>
                  <a:gd name="connsiteX53" fmla="*/ 1226343 w 1339453"/>
                  <a:gd name="connsiteY53" fmla="*/ 714375 h 2214562"/>
                  <a:gd name="connsiteX54" fmla="*/ 1238250 w 1339453"/>
                  <a:gd name="connsiteY54" fmla="*/ 756047 h 2214562"/>
                  <a:gd name="connsiteX55" fmla="*/ 1256109 w 1339453"/>
                  <a:gd name="connsiteY55" fmla="*/ 803672 h 2214562"/>
                  <a:gd name="connsiteX56" fmla="*/ 1273968 w 1339453"/>
                  <a:gd name="connsiteY56" fmla="*/ 839391 h 2214562"/>
                  <a:gd name="connsiteX57" fmla="*/ 1279922 w 1339453"/>
                  <a:gd name="connsiteY57" fmla="*/ 910828 h 2214562"/>
                  <a:gd name="connsiteX58" fmla="*/ 1273968 w 1339453"/>
                  <a:gd name="connsiteY58" fmla="*/ 1047750 h 2214562"/>
                  <a:gd name="connsiteX59" fmla="*/ 1273968 w 1339453"/>
                  <a:gd name="connsiteY59" fmla="*/ 1083469 h 2214562"/>
                  <a:gd name="connsiteX60" fmla="*/ 1297781 w 1339453"/>
                  <a:gd name="connsiteY60" fmla="*/ 1125141 h 2214562"/>
                  <a:gd name="connsiteX61" fmla="*/ 1315640 w 1339453"/>
                  <a:gd name="connsiteY61" fmla="*/ 1131094 h 2214562"/>
                  <a:gd name="connsiteX62" fmla="*/ 1321593 w 1339453"/>
                  <a:gd name="connsiteY62" fmla="*/ 1345406 h 2214562"/>
                  <a:gd name="connsiteX63" fmla="*/ 1321593 w 1339453"/>
                  <a:gd name="connsiteY63" fmla="*/ 1363266 h 2214562"/>
                  <a:gd name="connsiteX64" fmla="*/ 1321593 w 1339453"/>
                  <a:gd name="connsiteY64" fmla="*/ 1363266 h 2214562"/>
                  <a:gd name="connsiteX65" fmla="*/ 1309687 w 1339453"/>
                  <a:gd name="connsiteY65" fmla="*/ 1446609 h 2214562"/>
                  <a:gd name="connsiteX66" fmla="*/ 1279922 w 1339453"/>
                  <a:gd name="connsiteY66" fmla="*/ 1476375 h 2214562"/>
                  <a:gd name="connsiteX67" fmla="*/ 1291828 w 1339453"/>
                  <a:gd name="connsiteY67" fmla="*/ 1595437 h 2214562"/>
                  <a:gd name="connsiteX68" fmla="*/ 1232297 w 1339453"/>
                  <a:gd name="connsiteY68" fmla="*/ 1601391 h 2214562"/>
                  <a:gd name="connsiteX69" fmla="*/ 1220390 w 1339453"/>
                  <a:gd name="connsiteY69" fmla="*/ 1910953 h 2214562"/>
                  <a:gd name="connsiteX70" fmla="*/ 1238250 w 1339453"/>
                  <a:gd name="connsiteY70" fmla="*/ 1916906 h 2214562"/>
                  <a:gd name="connsiteX71" fmla="*/ 1291828 w 1339453"/>
                  <a:gd name="connsiteY71" fmla="*/ 1916906 h 2214562"/>
                  <a:gd name="connsiteX72" fmla="*/ 1333500 w 1339453"/>
                  <a:gd name="connsiteY72" fmla="*/ 1970484 h 2214562"/>
                  <a:gd name="connsiteX73" fmla="*/ 1339453 w 1339453"/>
                  <a:gd name="connsiteY73" fmla="*/ 2030016 h 2214562"/>
                  <a:gd name="connsiteX74" fmla="*/ 1303734 w 1339453"/>
                  <a:gd name="connsiteY74" fmla="*/ 2053828 h 2214562"/>
                  <a:gd name="connsiteX75" fmla="*/ 1291828 w 1339453"/>
                  <a:gd name="connsiteY75" fmla="*/ 2071687 h 2214562"/>
                  <a:gd name="connsiteX76" fmla="*/ 1256109 w 1339453"/>
                  <a:gd name="connsiteY76" fmla="*/ 2071687 h 2214562"/>
                  <a:gd name="connsiteX77" fmla="*/ 1226343 w 1339453"/>
                  <a:gd name="connsiteY77" fmla="*/ 2077641 h 2214562"/>
                  <a:gd name="connsiteX78" fmla="*/ 1202531 w 1339453"/>
                  <a:gd name="connsiteY78" fmla="*/ 2047875 h 2214562"/>
                  <a:gd name="connsiteX79" fmla="*/ 1172765 w 1339453"/>
                  <a:gd name="connsiteY79" fmla="*/ 2047875 h 2214562"/>
                  <a:gd name="connsiteX80" fmla="*/ 1113234 w 1339453"/>
                  <a:gd name="connsiteY80" fmla="*/ 2047875 h 2214562"/>
                  <a:gd name="connsiteX81" fmla="*/ 1101328 w 1339453"/>
                  <a:gd name="connsiteY81" fmla="*/ 2101453 h 2214562"/>
                  <a:gd name="connsiteX82" fmla="*/ 1113234 w 1339453"/>
                  <a:gd name="connsiteY82" fmla="*/ 2131219 h 2214562"/>
                  <a:gd name="connsiteX83" fmla="*/ 1095375 w 1339453"/>
                  <a:gd name="connsiteY83" fmla="*/ 2131219 h 2214562"/>
                  <a:gd name="connsiteX84" fmla="*/ 1035843 w 1339453"/>
                  <a:gd name="connsiteY84" fmla="*/ 2125266 h 2214562"/>
                  <a:gd name="connsiteX85" fmla="*/ 976312 w 1339453"/>
                  <a:gd name="connsiteY85" fmla="*/ 2107406 h 2214562"/>
                  <a:gd name="connsiteX86" fmla="*/ 958453 w 1339453"/>
                  <a:gd name="connsiteY86" fmla="*/ 2095500 h 2214562"/>
                  <a:gd name="connsiteX87" fmla="*/ 940593 w 1339453"/>
                  <a:gd name="connsiteY87" fmla="*/ 2107406 h 2214562"/>
                  <a:gd name="connsiteX88" fmla="*/ 922734 w 1339453"/>
                  <a:gd name="connsiteY88" fmla="*/ 2113359 h 2214562"/>
                  <a:gd name="connsiteX89" fmla="*/ 898922 w 1339453"/>
                  <a:gd name="connsiteY89" fmla="*/ 2178844 h 2214562"/>
                  <a:gd name="connsiteX90" fmla="*/ 869156 w 1339453"/>
                  <a:gd name="connsiteY90" fmla="*/ 2190750 h 2214562"/>
                  <a:gd name="connsiteX91" fmla="*/ 827484 w 1339453"/>
                  <a:gd name="connsiteY91" fmla="*/ 2208609 h 2214562"/>
                  <a:gd name="connsiteX92" fmla="*/ 809625 w 1339453"/>
                  <a:gd name="connsiteY92" fmla="*/ 2196703 h 2214562"/>
                  <a:gd name="connsiteX93" fmla="*/ 779859 w 1339453"/>
                  <a:gd name="connsiteY93" fmla="*/ 2214562 h 2214562"/>
                  <a:gd name="connsiteX94" fmla="*/ 744140 w 1339453"/>
                  <a:gd name="connsiteY94" fmla="*/ 2178844 h 2214562"/>
                  <a:gd name="connsiteX95" fmla="*/ 696515 w 1339453"/>
                  <a:gd name="connsiteY95" fmla="*/ 2214562 h 2214562"/>
                  <a:gd name="connsiteX96" fmla="*/ 517922 w 1339453"/>
                  <a:gd name="connsiteY96" fmla="*/ 2214562 h 2214562"/>
                  <a:gd name="connsiteX97" fmla="*/ 494109 w 1339453"/>
                  <a:gd name="connsiteY97" fmla="*/ 2190750 h 2214562"/>
                  <a:gd name="connsiteX98" fmla="*/ 488156 w 1339453"/>
                  <a:gd name="connsiteY98" fmla="*/ 2089547 h 2214562"/>
                  <a:gd name="connsiteX99" fmla="*/ 464343 w 1339453"/>
                  <a:gd name="connsiteY99" fmla="*/ 2089547 h 2214562"/>
                  <a:gd name="connsiteX100" fmla="*/ 410765 w 1339453"/>
                  <a:gd name="connsiteY100" fmla="*/ 2071687 h 2214562"/>
                  <a:gd name="connsiteX101" fmla="*/ 386953 w 1339453"/>
                  <a:gd name="connsiteY101" fmla="*/ 2030016 h 2214562"/>
                  <a:gd name="connsiteX102" fmla="*/ 202406 w 1339453"/>
                  <a:gd name="connsiteY102" fmla="*/ 2030016 h 2214562"/>
                  <a:gd name="connsiteX103" fmla="*/ 220265 w 1339453"/>
                  <a:gd name="connsiteY103" fmla="*/ 2119312 h 2214562"/>
                  <a:gd name="connsiteX104" fmla="*/ 77390 w 1339453"/>
                  <a:gd name="connsiteY104" fmla="*/ 2107406 h 2214562"/>
                  <a:gd name="connsiteX105" fmla="*/ 89297 w 1339453"/>
                  <a:gd name="connsiteY105" fmla="*/ 2035969 h 2214562"/>
                  <a:gd name="connsiteX106" fmla="*/ 107156 w 1339453"/>
                  <a:gd name="connsiteY106" fmla="*/ 1976437 h 2214562"/>
                  <a:gd name="connsiteX107" fmla="*/ 113109 w 1339453"/>
                  <a:gd name="connsiteY107" fmla="*/ 1916906 h 2214562"/>
                  <a:gd name="connsiteX108" fmla="*/ 65484 w 1339453"/>
                  <a:gd name="connsiteY108" fmla="*/ 1875234 h 2214562"/>
                  <a:gd name="connsiteX109" fmla="*/ 5953 w 1339453"/>
                  <a:gd name="connsiteY109" fmla="*/ 1845469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339453" h="2214562">
                    <a:moveTo>
                      <a:pt x="5953" y="1845469"/>
                    </a:moveTo>
                    <a:cubicBezTo>
                      <a:pt x="3969" y="1508125"/>
                      <a:pt x="1984" y="1170781"/>
                      <a:pt x="0" y="833437"/>
                    </a:cubicBezTo>
                    <a:lnTo>
                      <a:pt x="23812" y="815578"/>
                    </a:lnTo>
                    <a:lnTo>
                      <a:pt x="53578" y="785812"/>
                    </a:lnTo>
                    <a:lnTo>
                      <a:pt x="71437" y="767953"/>
                    </a:lnTo>
                    <a:lnTo>
                      <a:pt x="83343" y="732234"/>
                    </a:lnTo>
                    <a:lnTo>
                      <a:pt x="71437" y="494109"/>
                    </a:lnTo>
                    <a:lnTo>
                      <a:pt x="83343" y="494109"/>
                    </a:lnTo>
                    <a:lnTo>
                      <a:pt x="119062" y="488156"/>
                    </a:lnTo>
                    <a:lnTo>
                      <a:pt x="142875" y="488156"/>
                    </a:lnTo>
                    <a:lnTo>
                      <a:pt x="136922" y="398859"/>
                    </a:lnTo>
                    <a:lnTo>
                      <a:pt x="142875" y="357187"/>
                    </a:lnTo>
                    <a:lnTo>
                      <a:pt x="142875" y="351234"/>
                    </a:lnTo>
                    <a:lnTo>
                      <a:pt x="142875" y="232172"/>
                    </a:lnTo>
                    <a:lnTo>
                      <a:pt x="142875" y="214312"/>
                    </a:lnTo>
                    <a:lnTo>
                      <a:pt x="244078" y="214312"/>
                    </a:lnTo>
                    <a:lnTo>
                      <a:pt x="255984" y="208359"/>
                    </a:lnTo>
                    <a:lnTo>
                      <a:pt x="273843" y="190500"/>
                    </a:lnTo>
                    <a:lnTo>
                      <a:pt x="303609" y="190500"/>
                    </a:lnTo>
                    <a:lnTo>
                      <a:pt x="351234" y="226219"/>
                    </a:lnTo>
                    <a:lnTo>
                      <a:pt x="375047" y="232172"/>
                    </a:lnTo>
                    <a:lnTo>
                      <a:pt x="404812" y="232172"/>
                    </a:lnTo>
                    <a:lnTo>
                      <a:pt x="410765" y="202406"/>
                    </a:lnTo>
                    <a:lnTo>
                      <a:pt x="434578" y="65484"/>
                    </a:lnTo>
                    <a:lnTo>
                      <a:pt x="422672" y="35719"/>
                    </a:lnTo>
                    <a:lnTo>
                      <a:pt x="422672" y="23812"/>
                    </a:lnTo>
                    <a:lnTo>
                      <a:pt x="583406" y="17859"/>
                    </a:lnTo>
                    <a:lnTo>
                      <a:pt x="589359" y="17859"/>
                    </a:lnTo>
                    <a:lnTo>
                      <a:pt x="613172" y="29766"/>
                    </a:lnTo>
                    <a:lnTo>
                      <a:pt x="666750" y="11906"/>
                    </a:lnTo>
                    <a:lnTo>
                      <a:pt x="696515" y="0"/>
                    </a:lnTo>
                    <a:lnTo>
                      <a:pt x="738187" y="17859"/>
                    </a:lnTo>
                    <a:lnTo>
                      <a:pt x="791765" y="47625"/>
                    </a:lnTo>
                    <a:lnTo>
                      <a:pt x="815578" y="71437"/>
                    </a:lnTo>
                    <a:lnTo>
                      <a:pt x="815578" y="113109"/>
                    </a:lnTo>
                    <a:lnTo>
                      <a:pt x="833437" y="142875"/>
                    </a:lnTo>
                    <a:lnTo>
                      <a:pt x="1077515" y="154781"/>
                    </a:lnTo>
                    <a:lnTo>
                      <a:pt x="1101328" y="119062"/>
                    </a:lnTo>
                    <a:lnTo>
                      <a:pt x="1143000" y="107156"/>
                    </a:lnTo>
                    <a:lnTo>
                      <a:pt x="1178718" y="113109"/>
                    </a:lnTo>
                    <a:lnTo>
                      <a:pt x="1208484" y="130969"/>
                    </a:lnTo>
                    <a:lnTo>
                      <a:pt x="1232297" y="136922"/>
                    </a:lnTo>
                    <a:lnTo>
                      <a:pt x="1226343" y="279797"/>
                    </a:lnTo>
                    <a:lnTo>
                      <a:pt x="1202531" y="327422"/>
                    </a:lnTo>
                    <a:lnTo>
                      <a:pt x="1208484" y="369094"/>
                    </a:lnTo>
                    <a:lnTo>
                      <a:pt x="1208484" y="404812"/>
                    </a:lnTo>
                    <a:lnTo>
                      <a:pt x="1190625" y="422672"/>
                    </a:lnTo>
                    <a:lnTo>
                      <a:pt x="1178718" y="452437"/>
                    </a:lnTo>
                    <a:lnTo>
                      <a:pt x="1154906" y="488156"/>
                    </a:lnTo>
                    <a:lnTo>
                      <a:pt x="1154906" y="517922"/>
                    </a:lnTo>
                    <a:lnTo>
                      <a:pt x="1184672" y="529828"/>
                    </a:lnTo>
                    <a:lnTo>
                      <a:pt x="1220390" y="553641"/>
                    </a:lnTo>
                    <a:lnTo>
                      <a:pt x="1226343" y="565547"/>
                    </a:lnTo>
                    <a:lnTo>
                      <a:pt x="1226343" y="714375"/>
                    </a:lnTo>
                    <a:lnTo>
                      <a:pt x="1238250" y="756047"/>
                    </a:lnTo>
                    <a:lnTo>
                      <a:pt x="1256109" y="803672"/>
                    </a:lnTo>
                    <a:lnTo>
                      <a:pt x="1273968" y="839391"/>
                    </a:lnTo>
                    <a:lnTo>
                      <a:pt x="1279922" y="910828"/>
                    </a:lnTo>
                    <a:lnTo>
                      <a:pt x="1273968" y="1047750"/>
                    </a:lnTo>
                    <a:lnTo>
                      <a:pt x="1273968" y="1083469"/>
                    </a:lnTo>
                    <a:lnTo>
                      <a:pt x="1297781" y="1125141"/>
                    </a:lnTo>
                    <a:lnTo>
                      <a:pt x="1315640" y="1131094"/>
                    </a:lnTo>
                    <a:lnTo>
                      <a:pt x="1321593" y="1345406"/>
                    </a:lnTo>
                    <a:lnTo>
                      <a:pt x="1321593" y="1363266"/>
                    </a:lnTo>
                    <a:lnTo>
                      <a:pt x="1321593" y="1363266"/>
                    </a:lnTo>
                    <a:lnTo>
                      <a:pt x="1309687" y="1446609"/>
                    </a:lnTo>
                    <a:lnTo>
                      <a:pt x="1279922" y="1476375"/>
                    </a:lnTo>
                    <a:lnTo>
                      <a:pt x="1291828" y="1595437"/>
                    </a:lnTo>
                    <a:lnTo>
                      <a:pt x="1232297" y="1601391"/>
                    </a:lnTo>
                    <a:lnTo>
                      <a:pt x="1220390" y="1910953"/>
                    </a:lnTo>
                    <a:lnTo>
                      <a:pt x="1238250" y="1916906"/>
                    </a:lnTo>
                    <a:lnTo>
                      <a:pt x="1291828" y="1916906"/>
                    </a:lnTo>
                    <a:lnTo>
                      <a:pt x="1333500" y="1970484"/>
                    </a:lnTo>
                    <a:lnTo>
                      <a:pt x="1339453" y="2030016"/>
                    </a:lnTo>
                    <a:lnTo>
                      <a:pt x="1303734" y="2053828"/>
                    </a:lnTo>
                    <a:lnTo>
                      <a:pt x="1291828" y="2071687"/>
                    </a:lnTo>
                    <a:lnTo>
                      <a:pt x="1256109" y="2071687"/>
                    </a:lnTo>
                    <a:lnTo>
                      <a:pt x="1226343" y="2077641"/>
                    </a:lnTo>
                    <a:lnTo>
                      <a:pt x="1202531" y="2047875"/>
                    </a:lnTo>
                    <a:lnTo>
                      <a:pt x="1172765" y="2047875"/>
                    </a:lnTo>
                    <a:lnTo>
                      <a:pt x="1113234" y="2047875"/>
                    </a:lnTo>
                    <a:lnTo>
                      <a:pt x="1101328" y="2101453"/>
                    </a:lnTo>
                    <a:lnTo>
                      <a:pt x="1113234" y="2131219"/>
                    </a:lnTo>
                    <a:lnTo>
                      <a:pt x="1095375" y="2131219"/>
                    </a:lnTo>
                    <a:lnTo>
                      <a:pt x="1035843" y="2125266"/>
                    </a:lnTo>
                    <a:lnTo>
                      <a:pt x="976312" y="2107406"/>
                    </a:lnTo>
                    <a:lnTo>
                      <a:pt x="958453" y="2095500"/>
                    </a:lnTo>
                    <a:lnTo>
                      <a:pt x="940593" y="2107406"/>
                    </a:lnTo>
                    <a:lnTo>
                      <a:pt x="922734" y="2113359"/>
                    </a:lnTo>
                    <a:lnTo>
                      <a:pt x="898922" y="2178844"/>
                    </a:lnTo>
                    <a:lnTo>
                      <a:pt x="869156" y="2190750"/>
                    </a:lnTo>
                    <a:lnTo>
                      <a:pt x="827484" y="2208609"/>
                    </a:lnTo>
                    <a:lnTo>
                      <a:pt x="809625" y="2196703"/>
                    </a:lnTo>
                    <a:lnTo>
                      <a:pt x="779859" y="2214562"/>
                    </a:lnTo>
                    <a:lnTo>
                      <a:pt x="744140" y="2178844"/>
                    </a:lnTo>
                    <a:lnTo>
                      <a:pt x="696515" y="2214562"/>
                    </a:lnTo>
                    <a:lnTo>
                      <a:pt x="517922" y="2214562"/>
                    </a:lnTo>
                    <a:lnTo>
                      <a:pt x="494109" y="2190750"/>
                    </a:lnTo>
                    <a:lnTo>
                      <a:pt x="488156" y="2089547"/>
                    </a:lnTo>
                    <a:lnTo>
                      <a:pt x="464343" y="2089547"/>
                    </a:lnTo>
                    <a:lnTo>
                      <a:pt x="410765" y="2071687"/>
                    </a:lnTo>
                    <a:lnTo>
                      <a:pt x="386953" y="2030016"/>
                    </a:lnTo>
                    <a:lnTo>
                      <a:pt x="202406" y="2030016"/>
                    </a:lnTo>
                    <a:lnTo>
                      <a:pt x="220265" y="2119312"/>
                    </a:lnTo>
                    <a:lnTo>
                      <a:pt x="77390" y="2107406"/>
                    </a:lnTo>
                    <a:lnTo>
                      <a:pt x="89297" y="2035969"/>
                    </a:lnTo>
                    <a:lnTo>
                      <a:pt x="107156" y="1976437"/>
                    </a:lnTo>
                    <a:lnTo>
                      <a:pt x="113109" y="1916906"/>
                    </a:lnTo>
                    <a:lnTo>
                      <a:pt x="65484" y="1875234"/>
                    </a:lnTo>
                    <a:lnTo>
                      <a:pt x="5953" y="1845469"/>
                    </a:lnTo>
                    <a:close/>
                  </a:path>
                </a:pathLst>
              </a:custGeom>
              <a:gradFill flip="none" rotWithShape="1">
                <a:gsLst>
                  <a:gs pos="52000">
                    <a:schemeClr val="bg2">
                      <a:lumMod val="90000"/>
                    </a:schemeClr>
                  </a:gs>
                  <a:gs pos="75000">
                    <a:schemeClr val="accent6">
                      <a:lumMod val="0"/>
                      <a:lumOff val="100000"/>
                    </a:schemeClr>
                  </a:gs>
                  <a:gs pos="100000">
                    <a:schemeClr val="bg1">
                      <a:lumMod val="50000"/>
                    </a:schemeClr>
                  </a:gs>
                </a:gsLst>
                <a:path path="circle">
                  <a:fillToRect l="50000" t="-80000" r="50000" b="180000"/>
                </a:path>
                <a:tileRect/>
              </a:gradFill>
              <a:ln w="317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rot="0" spcFirstLastPara="0" vert="horz" wrap="square" lIns="18288" tIns="0" rIns="0" bIns="0" numCol="1" spcCol="0" rtlCol="0" fromWordArt="0" anchor="ctr" anchorCtr="0" forceAA="0" upright="1"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dirty="0"/>
              </a:p>
            </p:txBody>
          </p:sp>
          <p:cxnSp>
            <p:nvCxnSpPr>
              <p:cNvPr id="26" name="直線コネクタ 25">
                <a:extLst>
                  <a:ext uri="{FF2B5EF4-FFF2-40B4-BE49-F238E27FC236}">
                    <a16:creationId xmlns:a16="http://schemas.microsoft.com/office/drawing/2014/main" id="{9C22C635-F378-05EC-327C-3A3A703F4C7A}"/>
                  </a:ext>
                </a:extLst>
              </p:cNvPr>
              <p:cNvCxnSpPr>
                <a:cxnSpLocks/>
              </p:cNvCxnSpPr>
              <p:nvPr/>
            </p:nvCxnSpPr>
            <p:spPr>
              <a:xfrm>
                <a:off x="5264708" y="3218952"/>
                <a:ext cx="0" cy="249833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21" name="図 20">
              <a:extLst>
                <a:ext uri="{FF2B5EF4-FFF2-40B4-BE49-F238E27FC236}">
                  <a16:creationId xmlns:a16="http://schemas.microsoft.com/office/drawing/2014/main" id="{91C09EE4-1B8C-359A-71BE-8F35C1E34D85}"/>
                </a:ext>
              </a:extLst>
            </p:cNvPr>
            <p:cNvPicPr>
              <a:picLocks noChangeAspect="1"/>
            </p:cNvPicPr>
            <p:nvPr/>
          </p:nvPicPr>
          <p:blipFill>
            <a:blip r:embed="rId9"/>
            <a:srcRect l="2236" t="1289" r="7788" b="1637"/>
            <a:stretch>
              <a:fillRect/>
            </a:stretch>
          </p:blipFill>
          <p:spPr>
            <a:xfrm>
              <a:off x="5015880" y="3257345"/>
              <a:ext cx="169347" cy="1586078"/>
            </a:xfrm>
            <a:custGeom>
              <a:avLst/>
              <a:gdLst>
                <a:gd name="connsiteX0" fmla="*/ 260350 w 260350"/>
                <a:gd name="connsiteY0" fmla="*/ 0 h 2438400"/>
                <a:gd name="connsiteX1" fmla="*/ 260350 w 260350"/>
                <a:gd name="connsiteY1" fmla="*/ 2235200 h 2438400"/>
                <a:gd name="connsiteX2" fmla="*/ 12700 w 260350"/>
                <a:gd name="connsiteY2" fmla="*/ 2438400 h 2438400"/>
                <a:gd name="connsiteX3" fmla="*/ 0 w 260350"/>
                <a:gd name="connsiteY3" fmla="*/ 190500 h 2438400"/>
              </a:gdLst>
              <a:ahLst/>
              <a:cxnLst>
                <a:cxn ang="0">
                  <a:pos x="connsiteX0" y="connsiteY0"/>
                </a:cxn>
                <a:cxn ang="0">
                  <a:pos x="connsiteX1" y="connsiteY1"/>
                </a:cxn>
                <a:cxn ang="0">
                  <a:pos x="connsiteX2" y="connsiteY2"/>
                </a:cxn>
                <a:cxn ang="0">
                  <a:pos x="connsiteX3" y="connsiteY3"/>
                </a:cxn>
              </a:cxnLst>
              <a:rect l="l" t="t" r="r" b="b"/>
              <a:pathLst>
                <a:path w="260350" h="2438400">
                  <a:moveTo>
                    <a:pt x="260350" y="0"/>
                  </a:moveTo>
                  <a:lnTo>
                    <a:pt x="260350" y="2235200"/>
                  </a:lnTo>
                  <a:lnTo>
                    <a:pt x="12700" y="2438400"/>
                  </a:lnTo>
                  <a:cubicBezTo>
                    <a:pt x="8467" y="1689100"/>
                    <a:pt x="4233" y="939800"/>
                    <a:pt x="0" y="190500"/>
                  </a:cubicBezTo>
                  <a:close/>
                </a:path>
              </a:pathLst>
            </a:custGeom>
            <a:ln w="15875">
              <a:solidFill>
                <a:schemeClr val="tx1"/>
              </a:solidFill>
            </a:ln>
          </p:spPr>
        </p:pic>
        <p:sp>
          <p:nvSpPr>
            <p:cNvPr id="23" name="楕円 22">
              <a:extLst>
                <a:ext uri="{FF2B5EF4-FFF2-40B4-BE49-F238E27FC236}">
                  <a16:creationId xmlns:a16="http://schemas.microsoft.com/office/drawing/2014/main" id="{AE01C9D9-565A-84E6-A1BC-5416E6CD09CB}"/>
                </a:ext>
              </a:extLst>
            </p:cNvPr>
            <p:cNvSpPr/>
            <p:nvPr/>
          </p:nvSpPr>
          <p:spPr>
            <a:xfrm>
              <a:off x="4655840" y="4452506"/>
              <a:ext cx="455497" cy="3909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46D293B-B6DC-17D2-6DCB-5B57C5DB4221}"/>
                </a:ext>
              </a:extLst>
            </p:cNvPr>
            <p:cNvSpPr txBox="1"/>
            <p:nvPr/>
          </p:nvSpPr>
          <p:spPr>
            <a:xfrm>
              <a:off x="623392" y="1556792"/>
              <a:ext cx="4706063" cy="830997"/>
            </a:xfrm>
            <a:prstGeom prst="rect">
              <a:avLst/>
            </a:prstGeom>
            <a:noFill/>
          </p:spPr>
          <p:txBody>
            <a:bodyPr wrap="square">
              <a:spAutoFit/>
            </a:bodyPr>
            <a:lstStyle/>
            <a:p>
              <a:pPr algn="l"/>
              <a:r>
                <a:rPr kumimoji="1" lang="ja-JP" altLang="en-US" sz="2400" b="1" dirty="0">
                  <a:latin typeface="+mn-ea"/>
                </a:rPr>
                <a:t>前回までのイメージ</a:t>
              </a:r>
              <a:r>
                <a:rPr kumimoji="1" lang="en-US" altLang="ja-JP" sz="2400" b="1" dirty="0">
                  <a:latin typeface="+mn-ea"/>
                </a:rPr>
                <a:t>…</a:t>
              </a:r>
            </a:p>
            <a:p>
              <a:pPr algn="l"/>
              <a:r>
                <a:rPr kumimoji="1" lang="ja-JP" altLang="en-US" sz="2400" b="1" dirty="0">
                  <a:latin typeface="+mn-ea"/>
                </a:rPr>
                <a:t>側面にガイド止めすると</a:t>
              </a:r>
              <a:r>
                <a:rPr kumimoji="1" lang="en-US" altLang="ja-JP" sz="2400" b="1" dirty="0">
                  <a:latin typeface="+mn-ea"/>
                </a:rPr>
                <a:t>…</a:t>
              </a:r>
            </a:p>
          </p:txBody>
        </p:sp>
      </p:grpSp>
      <p:pic>
        <p:nvPicPr>
          <p:cNvPr id="34" name="図 33">
            <a:extLst>
              <a:ext uri="{FF2B5EF4-FFF2-40B4-BE49-F238E27FC236}">
                <a16:creationId xmlns:a16="http://schemas.microsoft.com/office/drawing/2014/main" id="{D25F1AD4-F776-B256-7DE4-7A894DD9AD03}"/>
              </a:ext>
            </a:extLst>
          </p:cNvPr>
          <p:cNvPicPr>
            <a:picLocks noChangeAspect="1"/>
          </p:cNvPicPr>
          <p:nvPr/>
        </p:nvPicPr>
        <p:blipFill>
          <a:blip r:embed="rId10"/>
          <a:stretch>
            <a:fillRect/>
          </a:stretch>
        </p:blipFill>
        <p:spPr>
          <a:xfrm>
            <a:off x="7449811" y="3807652"/>
            <a:ext cx="1347333" cy="2219136"/>
          </a:xfrm>
          <a:prstGeom prst="rect">
            <a:avLst/>
          </a:prstGeom>
        </p:spPr>
      </p:pic>
      <p:pic>
        <p:nvPicPr>
          <p:cNvPr id="35" name="図 34">
            <a:extLst>
              <a:ext uri="{FF2B5EF4-FFF2-40B4-BE49-F238E27FC236}">
                <a16:creationId xmlns:a16="http://schemas.microsoft.com/office/drawing/2014/main" id="{769E21BD-2337-2069-24BC-145EACC0E1EC}"/>
              </a:ext>
            </a:extLst>
          </p:cNvPr>
          <p:cNvPicPr>
            <a:picLocks noChangeAspect="1"/>
          </p:cNvPicPr>
          <p:nvPr/>
        </p:nvPicPr>
        <p:blipFill>
          <a:blip r:embed="rId11" cstate="print">
            <a:extLst>
              <a:ext uri="{28A0092B-C50C-407E-A947-70E740481C1C}">
                <a14:useLocalDpi xmlns:a14="http://schemas.microsoft.com/office/drawing/2010/main" val="0"/>
              </a:ext>
            </a:extLst>
          </a:blip>
          <a:srcRect l="15833" t="45464" r="15127" b="42131"/>
          <a:stretch>
            <a:fillRect/>
          </a:stretch>
        </p:blipFill>
        <p:spPr>
          <a:xfrm rot="5400000">
            <a:off x="9814954" y="4903289"/>
            <a:ext cx="1692381" cy="171751"/>
          </a:xfrm>
          <a:custGeom>
            <a:avLst/>
            <a:gdLst>
              <a:gd name="connsiteX0" fmla="*/ 0 w 4617720"/>
              <a:gd name="connsiteY0" fmla="*/ 0 h 468630"/>
              <a:gd name="connsiteX1" fmla="*/ 4606290 w 4617720"/>
              <a:gd name="connsiteY1" fmla="*/ 0 h 468630"/>
              <a:gd name="connsiteX2" fmla="*/ 4617720 w 4617720"/>
              <a:gd name="connsiteY2" fmla="*/ 240030 h 468630"/>
              <a:gd name="connsiteX3" fmla="*/ 3417570 w 4617720"/>
              <a:gd name="connsiteY3" fmla="*/ 240030 h 468630"/>
              <a:gd name="connsiteX4" fmla="*/ 3417570 w 4617720"/>
              <a:gd name="connsiteY4" fmla="*/ 457200 h 468630"/>
              <a:gd name="connsiteX5" fmla="*/ 2297430 w 4617720"/>
              <a:gd name="connsiteY5" fmla="*/ 468630 h 468630"/>
              <a:gd name="connsiteX6" fmla="*/ 2286000 w 4617720"/>
              <a:gd name="connsiteY6" fmla="*/ 262890 h 468630"/>
              <a:gd name="connsiteX7" fmla="*/ 0 w 4617720"/>
              <a:gd name="connsiteY7" fmla="*/ 26289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7720" h="468630">
                <a:moveTo>
                  <a:pt x="0" y="0"/>
                </a:moveTo>
                <a:lnTo>
                  <a:pt x="4606290" y="0"/>
                </a:lnTo>
                <a:lnTo>
                  <a:pt x="4617720" y="240030"/>
                </a:lnTo>
                <a:lnTo>
                  <a:pt x="3417570" y="240030"/>
                </a:lnTo>
                <a:lnTo>
                  <a:pt x="3417570" y="457200"/>
                </a:lnTo>
                <a:lnTo>
                  <a:pt x="2297430" y="468630"/>
                </a:lnTo>
                <a:lnTo>
                  <a:pt x="2286000" y="262890"/>
                </a:lnTo>
                <a:lnTo>
                  <a:pt x="0" y="262890"/>
                </a:lnTo>
                <a:close/>
              </a:path>
            </a:pathLst>
          </a:custGeom>
        </p:spPr>
      </p:pic>
      <p:cxnSp>
        <p:nvCxnSpPr>
          <p:cNvPr id="36" name="直線コネクタ 35">
            <a:extLst>
              <a:ext uri="{FF2B5EF4-FFF2-40B4-BE49-F238E27FC236}">
                <a16:creationId xmlns:a16="http://schemas.microsoft.com/office/drawing/2014/main" id="{C8052E68-6AD8-7382-E1D7-51C54F9562C4}"/>
              </a:ext>
            </a:extLst>
          </p:cNvPr>
          <p:cNvCxnSpPr>
            <a:cxnSpLocks/>
          </p:cNvCxnSpPr>
          <p:nvPr/>
        </p:nvCxnSpPr>
        <p:spPr>
          <a:xfrm>
            <a:off x="8040216" y="3807652"/>
            <a:ext cx="0" cy="245009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3D535ACD-813B-AF6B-9CD5-833F3CA0B69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8069445" y="111329"/>
            <a:ext cx="1984125" cy="1109569"/>
          </a:xfrm>
          <a:prstGeom prst="rect">
            <a:avLst/>
          </a:prstGeom>
        </p:spPr>
      </p:pic>
      <p:pic>
        <p:nvPicPr>
          <p:cNvPr id="38" name="図 37">
            <a:extLst>
              <a:ext uri="{FF2B5EF4-FFF2-40B4-BE49-F238E27FC236}">
                <a16:creationId xmlns:a16="http://schemas.microsoft.com/office/drawing/2014/main" id="{2CFA738F-5DEE-D2AA-9DCA-0B75D02F5118}"/>
              </a:ext>
            </a:extLst>
          </p:cNvPr>
          <p:cNvPicPr>
            <a:picLocks noChangeAspect="1"/>
          </p:cNvPicPr>
          <p:nvPr/>
        </p:nvPicPr>
        <p:blipFill>
          <a:blip r:embed="rId14"/>
          <a:stretch>
            <a:fillRect/>
          </a:stretch>
        </p:blipFill>
        <p:spPr>
          <a:xfrm>
            <a:off x="10146860" y="122425"/>
            <a:ext cx="1984125" cy="1117990"/>
          </a:xfrm>
          <a:prstGeom prst="rect">
            <a:avLst/>
          </a:prstGeom>
        </p:spPr>
      </p:pic>
      <p:sp>
        <p:nvSpPr>
          <p:cNvPr id="33" name="テキスト ボックス 8">
            <a:extLst>
              <a:ext uri="{FF2B5EF4-FFF2-40B4-BE49-F238E27FC236}">
                <a16:creationId xmlns:a16="http://schemas.microsoft.com/office/drawing/2014/main" id="{B3D166DC-8785-F4D7-FFB8-2DE4586495ED}"/>
              </a:ext>
            </a:extLst>
          </p:cNvPr>
          <p:cNvSpPr txBox="1">
            <a:spLocks noChangeAspect="1"/>
          </p:cNvSpPr>
          <p:nvPr/>
        </p:nvSpPr>
        <p:spPr>
          <a:xfrm>
            <a:off x="5562416" y="3317503"/>
            <a:ext cx="6698938" cy="46166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solidFill>
                  <a:srgbClr val="FF0000"/>
                </a:solidFill>
                <a:latin typeface="+mj-ea"/>
                <a:ea typeface="+mj-ea"/>
              </a:rPr>
              <a:t>合わせたい部位だけに</a:t>
            </a:r>
            <a:r>
              <a:rPr kumimoji="1" lang="ja-JP" altLang="en-US" sz="2000" b="1" dirty="0">
                <a:latin typeface="+mj-ea"/>
                <a:ea typeface="+mj-ea"/>
              </a:rPr>
              <a:t>当たるようにした。</a:t>
            </a:r>
          </a:p>
        </p:txBody>
      </p:sp>
    </p:spTree>
    <p:custDataLst>
      <p:tags r:id="rId1"/>
    </p:custDataLst>
    <p:extLst>
      <p:ext uri="{BB962C8B-B14F-4D97-AF65-F5344CB8AC3E}">
        <p14:creationId xmlns:p14="http://schemas.microsoft.com/office/powerpoint/2010/main" val="3441392425"/>
      </p:ext>
    </p:extLst>
  </p:cSld>
  <p:clrMapOvr>
    <a:masterClrMapping/>
  </p:clrMapOvr>
  <mc:AlternateContent xmlns:mc="http://schemas.openxmlformats.org/markup-compatibility/2006" xmlns:p14="http://schemas.microsoft.com/office/powerpoint/2010/main">
    <mc:Choice Requires="p14">
      <p:transition spd="slow" p14:dur="2000" advTm="7773"/>
    </mc:Choice>
    <mc:Fallback xmlns="">
      <p:transition spd="slow" advTm="7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35" presetClass="path" presetSubtype="0" accel="50000" decel="50000" fill="hold" nodeType="afterEffect">
                                  <p:stCondLst>
                                    <p:cond delay="0"/>
                                  </p:stCondLst>
                                  <p:childTnLst>
                                    <p:animMotion origin="layout" path="M 8.33333E-7 3.7037E-6 L -0.15287 0.00625 " pathEditMode="relative" rAng="0" ptsTypes="AA">
                                      <p:cBhvr>
                                        <p:cTn id="57" dur="2000" fill="hold"/>
                                        <p:tgtEl>
                                          <p:spTgt spid="35"/>
                                        </p:tgtEl>
                                        <p:attrNameLst>
                                          <p:attrName>ppt_x</p:attrName>
                                          <p:attrName>ppt_y</p:attrName>
                                        </p:attrNameLst>
                                      </p:cBhvr>
                                      <p:rCtr x="-7643" y="301"/>
                                    </p:animMotion>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lang="en-US" altLang="ja-JP" sz="2400" u="sng" dirty="0"/>
              <a:t>31</a:t>
            </a:r>
            <a:r>
              <a:rPr kumimoji="1" lang="ja-JP" altLang="en-US" sz="2400" u="sng" dirty="0"/>
              <a:t>．弊害検討③</a:t>
            </a:r>
          </a:p>
        </p:txBody>
      </p:sp>
      <p:pic>
        <p:nvPicPr>
          <p:cNvPr id="2" name="図 1">
            <a:extLst>
              <a:ext uri="{FF2B5EF4-FFF2-40B4-BE49-F238E27FC236}">
                <a16:creationId xmlns:a16="http://schemas.microsoft.com/office/drawing/2014/main" id="{A4C01D6E-FD02-4346-5676-CEDC32E764AB}"/>
              </a:ext>
            </a:extLst>
          </p:cNvPr>
          <p:cNvPicPr>
            <a:picLocks noChangeAspect="1"/>
          </p:cNvPicPr>
          <p:nvPr/>
        </p:nvPicPr>
        <p:blipFill>
          <a:blip r:embed="rId4"/>
          <a:srcRect t="9057" r="428"/>
          <a:stretch>
            <a:fillRect/>
          </a:stretch>
        </p:blipFill>
        <p:spPr>
          <a:xfrm>
            <a:off x="97787" y="1702423"/>
            <a:ext cx="1101669" cy="1219767"/>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grpSp>
        <p:nvGrpSpPr>
          <p:cNvPr id="4" name="グループ化 3">
            <a:extLst>
              <a:ext uri="{FF2B5EF4-FFF2-40B4-BE49-F238E27FC236}">
                <a16:creationId xmlns:a16="http://schemas.microsoft.com/office/drawing/2014/main" id="{5306E640-EAE3-1587-CA15-D64C4EE9D403}"/>
              </a:ext>
            </a:extLst>
          </p:cNvPr>
          <p:cNvGrpSpPr/>
          <p:nvPr/>
        </p:nvGrpSpPr>
        <p:grpSpPr>
          <a:xfrm>
            <a:off x="1239217" y="991891"/>
            <a:ext cx="4865475" cy="1585455"/>
            <a:chOff x="4158736" y="4163870"/>
            <a:chExt cx="4454539" cy="2048288"/>
          </a:xfrm>
        </p:grpSpPr>
        <p:sp>
          <p:nvSpPr>
            <p:cNvPr id="5" name="角丸四角形吹き出し 278">
              <a:extLst>
                <a:ext uri="{FF2B5EF4-FFF2-40B4-BE49-F238E27FC236}">
                  <a16:creationId xmlns:a16="http://schemas.microsoft.com/office/drawing/2014/main" id="{52A31800-BCB1-C1E8-C016-CA125785DF52}"/>
                </a:ext>
              </a:extLst>
            </p:cNvPr>
            <p:cNvSpPr/>
            <p:nvPr/>
          </p:nvSpPr>
          <p:spPr>
            <a:xfrm>
              <a:off x="4158736" y="4163870"/>
              <a:ext cx="4158148" cy="2048288"/>
            </a:xfrm>
            <a:prstGeom prst="wedgeRoundRectCallout">
              <a:avLst>
                <a:gd name="adj1" fmla="val -57657"/>
                <a:gd name="adj2" fmla="val -608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テキスト ボックス 5">
              <a:extLst>
                <a:ext uri="{FF2B5EF4-FFF2-40B4-BE49-F238E27FC236}">
                  <a16:creationId xmlns:a16="http://schemas.microsoft.com/office/drawing/2014/main" id="{1A4DCF32-C1C8-BA12-3064-1B77343EB0A1}"/>
                </a:ext>
              </a:extLst>
            </p:cNvPr>
            <p:cNvSpPr txBox="1"/>
            <p:nvPr/>
          </p:nvSpPr>
          <p:spPr>
            <a:xfrm>
              <a:off x="4206339" y="4222239"/>
              <a:ext cx="4406936" cy="1989919"/>
            </a:xfrm>
            <a:prstGeom prst="rect">
              <a:avLst/>
            </a:prstGeom>
            <a:noFill/>
          </p:spPr>
          <p:txBody>
            <a:bodyPr wrap="square" rtlCol="0">
              <a:noAutofit/>
            </a:bodyPr>
            <a:lstStyle/>
            <a:p>
              <a:r>
                <a:rPr lang="ja-JP" altLang="en-US" sz="2400" b="1" dirty="0">
                  <a:latin typeface="+mn-ea"/>
                </a:rPr>
                <a:t>治具は全長</a:t>
              </a:r>
              <a:r>
                <a:rPr lang="en-US" altLang="ja-JP" sz="2400" b="1" dirty="0">
                  <a:latin typeface="+mn-ea"/>
                </a:rPr>
                <a:t>235mm</a:t>
              </a:r>
              <a:r>
                <a:rPr lang="ja-JP" altLang="en-US" sz="2400" b="1" dirty="0">
                  <a:latin typeface="+mn-ea"/>
                </a:rPr>
                <a:t>あるので</a:t>
              </a:r>
              <a:endParaRPr lang="en-US" altLang="ja-JP" sz="2400" b="1" dirty="0">
                <a:latin typeface="+mn-ea"/>
              </a:endParaRPr>
            </a:p>
            <a:p>
              <a:r>
                <a:rPr lang="ja-JP" altLang="en-US" sz="2400" b="1" dirty="0">
                  <a:latin typeface="+mn-ea"/>
                </a:rPr>
                <a:t>ダイバーシティの考え方から</a:t>
              </a:r>
            </a:p>
            <a:p>
              <a:r>
                <a:rPr lang="ja-JP" altLang="en-US" sz="2400" b="1" dirty="0">
                  <a:latin typeface="+mn-ea"/>
                </a:rPr>
                <a:t>持ち運びしやすいように</a:t>
              </a:r>
            </a:p>
            <a:p>
              <a:r>
                <a:rPr lang="ja-JP" altLang="en-US" sz="2400" b="1" dirty="0">
                  <a:latin typeface="+mn-ea"/>
                </a:rPr>
                <a:t>材質は</a:t>
              </a:r>
              <a:r>
                <a:rPr lang="ja-JP" altLang="en-US" sz="2400" b="1" dirty="0">
                  <a:solidFill>
                    <a:srgbClr val="FF0000"/>
                  </a:solidFill>
                  <a:latin typeface="+mn-ea"/>
                </a:rPr>
                <a:t>軽い物</a:t>
              </a:r>
              <a:r>
                <a:rPr lang="ja-JP" altLang="en-US" sz="2400" b="1" dirty="0">
                  <a:latin typeface="+mn-ea"/>
                </a:rPr>
                <a:t>がいいね</a:t>
              </a:r>
              <a:endParaRPr lang="en-US" altLang="ja-JP" sz="2400" b="1" dirty="0">
                <a:latin typeface="+mn-ea"/>
              </a:endParaRPr>
            </a:p>
            <a:p>
              <a:endParaRPr kumimoji="1" lang="en-US" altLang="ja-JP" b="1" dirty="0">
                <a:latin typeface="+mn-ea"/>
              </a:endParaRPr>
            </a:p>
            <a:p>
              <a:endParaRPr kumimoji="1" lang="en-US" altLang="ja-JP" dirty="0"/>
            </a:p>
            <a:p>
              <a:endParaRPr kumimoji="1" lang="ja-JP" altLang="en-US" dirty="0"/>
            </a:p>
          </p:txBody>
        </p:sp>
      </p:grpSp>
      <p:graphicFrame>
        <p:nvGraphicFramePr>
          <p:cNvPr id="7" name="オブジェクト 6">
            <a:extLst>
              <a:ext uri="{FF2B5EF4-FFF2-40B4-BE49-F238E27FC236}">
                <a16:creationId xmlns:a16="http://schemas.microsoft.com/office/drawing/2014/main" id="{91270430-9C68-2AC5-1F47-8E6066FB9828}"/>
              </a:ext>
            </a:extLst>
          </p:cNvPr>
          <p:cNvGraphicFramePr>
            <a:graphicFrameLocks noChangeAspect="1"/>
          </p:cNvGraphicFramePr>
          <p:nvPr>
            <p:extLst>
              <p:ext uri="{D42A27DB-BD31-4B8C-83A1-F6EECF244321}">
                <p14:modId xmlns:p14="http://schemas.microsoft.com/office/powerpoint/2010/main" val="1726245342"/>
              </p:ext>
            </p:extLst>
          </p:nvPr>
        </p:nvGraphicFramePr>
        <p:xfrm>
          <a:off x="1192917" y="2961766"/>
          <a:ext cx="4612578" cy="2121579"/>
        </p:xfrm>
        <a:graphic>
          <a:graphicData uri="http://schemas.openxmlformats.org/presentationml/2006/ole">
            <mc:AlternateContent xmlns:mc="http://schemas.openxmlformats.org/markup-compatibility/2006">
              <mc:Choice xmlns:v="urn:schemas-microsoft-com:vml" Requires="v">
                <p:oleObj name="Worksheet" r:id="rId5" imgW="2752766" imgH="1238305" progId="Excel.Sheet.12">
                  <p:embed/>
                </p:oleObj>
              </mc:Choice>
              <mc:Fallback>
                <p:oleObj name="Worksheet" r:id="rId5" imgW="2752766" imgH="1238305" progId="Excel.Sheet.12">
                  <p:embed/>
                  <p:pic>
                    <p:nvPicPr>
                      <p:cNvPr id="16" name="オブジェクト 15">
                        <a:extLst>
                          <a:ext uri="{FF2B5EF4-FFF2-40B4-BE49-F238E27FC236}">
                            <a16:creationId xmlns:a16="http://schemas.microsoft.com/office/drawing/2014/main" id="{76D080F7-EC75-3231-4314-E10A6444E90B}"/>
                          </a:ext>
                        </a:extLst>
                      </p:cNvPr>
                      <p:cNvPicPr/>
                      <p:nvPr/>
                    </p:nvPicPr>
                    <p:blipFill>
                      <a:blip r:embed="rId6"/>
                      <a:stretch>
                        <a:fillRect/>
                      </a:stretch>
                    </p:blipFill>
                    <p:spPr>
                      <a:xfrm>
                        <a:off x="1192917" y="2961766"/>
                        <a:ext cx="4612578" cy="2121579"/>
                      </a:xfrm>
                      <a:prstGeom prst="rect">
                        <a:avLst/>
                      </a:prstGeom>
                    </p:spPr>
                  </p:pic>
                </p:oleObj>
              </mc:Fallback>
            </mc:AlternateContent>
          </a:graphicData>
        </a:graphic>
      </p:graphicFrame>
      <p:sp>
        <p:nvSpPr>
          <p:cNvPr id="8" name="テキスト ボックス 8">
            <a:extLst>
              <a:ext uri="{FF2B5EF4-FFF2-40B4-BE49-F238E27FC236}">
                <a16:creationId xmlns:a16="http://schemas.microsoft.com/office/drawing/2014/main" id="{3E088059-FC04-BDCD-01FB-7F83A2B3569D}"/>
              </a:ext>
            </a:extLst>
          </p:cNvPr>
          <p:cNvSpPr txBox="1">
            <a:spLocks noChangeAspect="1"/>
          </p:cNvSpPr>
          <p:nvPr/>
        </p:nvSpPr>
        <p:spPr>
          <a:xfrm>
            <a:off x="2783632" y="18966"/>
            <a:ext cx="3145656" cy="646331"/>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600" b="1" dirty="0">
                <a:latin typeface="メイリオ" panose="020B0604030504040204" pitchFamily="50" charset="-128"/>
                <a:ea typeface="メイリオ" panose="020B0604030504040204" pitchFamily="50" charset="-128"/>
              </a:rPr>
              <a:t>治具材質選定</a:t>
            </a:r>
            <a:endParaRPr kumimoji="1" lang="en-US" altLang="ja-JP" sz="3600" b="1" dirty="0">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EE57663C-2230-754C-74B8-29D1484BDA09}"/>
              </a:ext>
            </a:extLst>
          </p:cNvPr>
          <p:cNvGrpSpPr/>
          <p:nvPr/>
        </p:nvGrpSpPr>
        <p:grpSpPr>
          <a:xfrm>
            <a:off x="6571254" y="135634"/>
            <a:ext cx="5285386" cy="5276491"/>
            <a:chOff x="5586481" y="-230500"/>
            <a:chExt cx="5285386" cy="5276491"/>
          </a:xfrm>
        </p:grpSpPr>
        <p:grpSp>
          <p:nvGrpSpPr>
            <p:cNvPr id="10" name="グループ化 9">
              <a:extLst>
                <a:ext uri="{FF2B5EF4-FFF2-40B4-BE49-F238E27FC236}">
                  <a16:creationId xmlns:a16="http://schemas.microsoft.com/office/drawing/2014/main" id="{8FEA0287-1650-B532-D168-E1EC13E470B2}"/>
                </a:ext>
              </a:extLst>
            </p:cNvPr>
            <p:cNvGrpSpPr/>
            <p:nvPr/>
          </p:nvGrpSpPr>
          <p:grpSpPr>
            <a:xfrm>
              <a:off x="5759199" y="393610"/>
              <a:ext cx="5112668" cy="4652381"/>
              <a:chOff x="5845004" y="818650"/>
              <a:chExt cx="5112668" cy="4652381"/>
            </a:xfrm>
          </p:grpSpPr>
          <p:pic>
            <p:nvPicPr>
              <p:cNvPr id="12" name="図 11">
                <a:extLst>
                  <a:ext uri="{FF2B5EF4-FFF2-40B4-BE49-F238E27FC236}">
                    <a16:creationId xmlns:a16="http://schemas.microsoft.com/office/drawing/2014/main" id="{E0A9CEC3-A6E3-407A-2F68-5CA9360322B9}"/>
                  </a:ext>
                </a:extLst>
              </p:cNvPr>
              <p:cNvPicPr>
                <a:picLocks noChangeAspect="1"/>
              </p:cNvPicPr>
              <p:nvPr/>
            </p:nvPicPr>
            <p:blipFill>
              <a:blip r:embed="rId7"/>
              <a:srcRect t="6665" b="404"/>
              <a:stretch>
                <a:fillRect/>
              </a:stretch>
            </p:blipFill>
            <p:spPr>
              <a:xfrm>
                <a:off x="5845004" y="1605311"/>
                <a:ext cx="1164885" cy="1277823"/>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139700">
                  <a:schemeClr val="accent5">
                    <a:satMod val="175000"/>
                    <a:alpha val="40000"/>
                  </a:schemeClr>
                </a:glow>
              </a:effectLst>
            </p:spPr>
          </p:pic>
          <p:grpSp>
            <p:nvGrpSpPr>
              <p:cNvPr id="13" name="グループ化 12">
                <a:extLst>
                  <a:ext uri="{FF2B5EF4-FFF2-40B4-BE49-F238E27FC236}">
                    <a16:creationId xmlns:a16="http://schemas.microsoft.com/office/drawing/2014/main" id="{62D616CF-9742-5CFE-8DB4-C98D05366EBE}"/>
                  </a:ext>
                </a:extLst>
              </p:cNvPr>
              <p:cNvGrpSpPr/>
              <p:nvPr/>
            </p:nvGrpSpPr>
            <p:grpSpPr>
              <a:xfrm>
                <a:off x="7281629" y="818650"/>
                <a:ext cx="3676043" cy="1907685"/>
                <a:chOff x="3765191" y="4835681"/>
                <a:chExt cx="3073811" cy="1351527"/>
              </a:xfrm>
            </p:grpSpPr>
            <p:sp>
              <p:nvSpPr>
                <p:cNvPr id="17" name="角丸四角形吹き出し 278">
                  <a:extLst>
                    <a:ext uri="{FF2B5EF4-FFF2-40B4-BE49-F238E27FC236}">
                      <a16:creationId xmlns:a16="http://schemas.microsoft.com/office/drawing/2014/main" id="{03D18227-8563-BE90-917B-872A8CA91CAD}"/>
                    </a:ext>
                  </a:extLst>
                </p:cNvPr>
                <p:cNvSpPr/>
                <p:nvPr/>
              </p:nvSpPr>
              <p:spPr>
                <a:xfrm>
                  <a:off x="3765191" y="4941226"/>
                  <a:ext cx="3073811" cy="1182165"/>
                </a:xfrm>
                <a:prstGeom prst="wedgeRoundRectCallout">
                  <a:avLst>
                    <a:gd name="adj1" fmla="val -59068"/>
                    <a:gd name="adj2" fmla="val 169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テキスト ボックス 17">
                  <a:extLst>
                    <a:ext uri="{FF2B5EF4-FFF2-40B4-BE49-F238E27FC236}">
                      <a16:creationId xmlns:a16="http://schemas.microsoft.com/office/drawing/2014/main" id="{4A018AA1-F71B-0F54-B287-3374BBB8BAD2}"/>
                    </a:ext>
                  </a:extLst>
                </p:cNvPr>
                <p:cNvSpPr txBox="1"/>
                <p:nvPr/>
              </p:nvSpPr>
              <p:spPr>
                <a:xfrm>
                  <a:off x="3821126" y="4835681"/>
                  <a:ext cx="2914207" cy="1351527"/>
                </a:xfrm>
                <a:prstGeom prst="rect">
                  <a:avLst/>
                </a:prstGeom>
                <a:noFill/>
              </p:spPr>
              <p:txBody>
                <a:bodyPr wrap="square" rtlCol="0">
                  <a:noAutofit/>
                </a:bodyPr>
                <a:lstStyle/>
                <a:p>
                  <a:endParaRPr kumimoji="1" lang="en-US" altLang="ja-JP" b="1" dirty="0">
                    <a:latin typeface="+mn-ea"/>
                  </a:endParaRPr>
                </a:p>
                <a:p>
                  <a:r>
                    <a:rPr kumimoji="1" lang="ja-JP" altLang="en-US" sz="2400" b="1" dirty="0">
                      <a:latin typeface="+mn-ea"/>
                    </a:rPr>
                    <a:t>過去の検査の治具では</a:t>
                  </a:r>
                  <a:endParaRPr kumimoji="1" lang="en-US" altLang="ja-JP" sz="2400" b="1" dirty="0">
                    <a:latin typeface="+mn-ea"/>
                  </a:endParaRPr>
                </a:p>
                <a:p>
                  <a:r>
                    <a:rPr lang="ja-JP" altLang="en-US" sz="2400" b="1" dirty="0">
                      <a:solidFill>
                        <a:srgbClr val="FF0000"/>
                      </a:solidFill>
                      <a:latin typeface="+mn-ea"/>
                    </a:rPr>
                    <a:t>耐久性</a:t>
                  </a:r>
                  <a:r>
                    <a:rPr lang="ja-JP" altLang="en-US" sz="2400" b="1" dirty="0">
                      <a:latin typeface="+mn-ea"/>
                    </a:rPr>
                    <a:t>のことも考えて</a:t>
                  </a:r>
                  <a:endParaRPr lang="en-US" altLang="ja-JP" sz="2400" b="1" dirty="0">
                    <a:latin typeface="+mn-ea"/>
                  </a:endParaRPr>
                </a:p>
                <a:p>
                  <a:r>
                    <a:rPr lang="ja-JP" altLang="en-US" sz="2400" b="1" dirty="0">
                      <a:solidFill>
                        <a:srgbClr val="FF0000"/>
                      </a:solidFill>
                      <a:latin typeface="+mn-ea"/>
                    </a:rPr>
                    <a:t>ジュラルミン</a:t>
                  </a:r>
                  <a:r>
                    <a:rPr lang="ja-JP" altLang="en-US" sz="2400" b="1" dirty="0">
                      <a:latin typeface="+mn-ea"/>
                    </a:rPr>
                    <a:t>を</a:t>
                  </a:r>
                  <a:endParaRPr lang="en-US" altLang="ja-JP" sz="2400" b="1" dirty="0">
                    <a:latin typeface="+mn-ea"/>
                  </a:endParaRPr>
                </a:p>
                <a:p>
                  <a:r>
                    <a:rPr lang="ja-JP" altLang="en-US" sz="2400" b="1" dirty="0">
                      <a:latin typeface="+mn-ea"/>
                    </a:rPr>
                    <a:t>使用しようしているよ。</a:t>
                  </a:r>
                  <a:endParaRPr lang="en-US" altLang="ja-JP" sz="2400" b="1" dirty="0">
                    <a:latin typeface="+mn-ea"/>
                  </a:endParaRPr>
                </a:p>
                <a:p>
                  <a:endParaRPr kumimoji="1" lang="en-US" altLang="ja-JP" dirty="0"/>
                </a:p>
                <a:p>
                  <a:endParaRPr kumimoji="1" lang="ja-JP" altLang="en-US" dirty="0"/>
                </a:p>
              </p:txBody>
            </p:sp>
          </p:grpSp>
          <p:pic>
            <p:nvPicPr>
              <p:cNvPr id="14" name="図 13" descr="テーブル, 座る, 木製 が含まれている画像&#10;&#10;自動的に生成された説明">
                <a:extLst>
                  <a:ext uri="{FF2B5EF4-FFF2-40B4-BE49-F238E27FC236}">
                    <a16:creationId xmlns:a16="http://schemas.microsoft.com/office/drawing/2014/main" id="{ABFD653E-3A64-C780-2C02-D783D650F1ED}"/>
                  </a:ext>
                </a:extLst>
              </p:cNvPr>
              <p:cNvPicPr>
                <a:picLocks noChangeAspect="1"/>
              </p:cNvPicPr>
              <p:nvPr/>
            </p:nvPicPr>
            <p:blipFill>
              <a:blip r:embed="rId8" cstate="print">
                <a:extLst>
                  <a:ext uri="{28A0092B-C50C-407E-A947-70E740481C1C}">
                    <a14:useLocalDpi xmlns:a14="http://schemas.microsoft.com/office/drawing/2010/main" val="0"/>
                  </a:ext>
                </a:extLst>
              </a:blip>
              <a:srcRect l="25071" t="3541" r="18970" b="4607"/>
              <a:stretch>
                <a:fillRect/>
              </a:stretch>
            </p:blipFill>
            <p:spPr>
              <a:xfrm>
                <a:off x="7009889" y="3060785"/>
                <a:ext cx="1650938" cy="1530589"/>
              </a:xfrm>
              <a:custGeom>
                <a:avLst/>
                <a:gdLst>
                  <a:gd name="connsiteX0" fmla="*/ 2971800 w 6794500"/>
                  <a:gd name="connsiteY0" fmla="*/ 0 h 6299200"/>
                  <a:gd name="connsiteX1" fmla="*/ 5092700 w 6794500"/>
                  <a:gd name="connsiteY1" fmla="*/ 342900 h 6299200"/>
                  <a:gd name="connsiteX2" fmla="*/ 5130800 w 6794500"/>
                  <a:gd name="connsiteY2" fmla="*/ 609600 h 6299200"/>
                  <a:gd name="connsiteX3" fmla="*/ 4038600 w 6794500"/>
                  <a:gd name="connsiteY3" fmla="*/ 1524000 h 6299200"/>
                  <a:gd name="connsiteX4" fmla="*/ 4127500 w 6794500"/>
                  <a:gd name="connsiteY4" fmla="*/ 1866900 h 6299200"/>
                  <a:gd name="connsiteX5" fmla="*/ 6794500 w 6794500"/>
                  <a:gd name="connsiteY5" fmla="*/ 2755900 h 6299200"/>
                  <a:gd name="connsiteX6" fmla="*/ 6794500 w 6794500"/>
                  <a:gd name="connsiteY6" fmla="*/ 2959100 h 6299200"/>
                  <a:gd name="connsiteX7" fmla="*/ 5499100 w 6794500"/>
                  <a:gd name="connsiteY7" fmla="*/ 4343400 h 6299200"/>
                  <a:gd name="connsiteX8" fmla="*/ 5600700 w 6794500"/>
                  <a:gd name="connsiteY8" fmla="*/ 4711700 h 6299200"/>
                  <a:gd name="connsiteX9" fmla="*/ 5397500 w 6794500"/>
                  <a:gd name="connsiteY9" fmla="*/ 4965700 h 6299200"/>
                  <a:gd name="connsiteX10" fmla="*/ 5295900 w 6794500"/>
                  <a:gd name="connsiteY10" fmla="*/ 4597400 h 6299200"/>
                  <a:gd name="connsiteX11" fmla="*/ 3721100 w 6794500"/>
                  <a:gd name="connsiteY11" fmla="*/ 6299200 h 6299200"/>
                  <a:gd name="connsiteX12" fmla="*/ 1066800 w 6794500"/>
                  <a:gd name="connsiteY12" fmla="*/ 4203700 h 6299200"/>
                  <a:gd name="connsiteX13" fmla="*/ 0 w 6794500"/>
                  <a:gd name="connsiteY13" fmla="*/ 2565400 h 6299200"/>
                  <a:gd name="connsiteX14" fmla="*/ 711200 w 6794500"/>
                  <a:gd name="connsiteY14" fmla="*/ 2032000 h 6299200"/>
                  <a:gd name="connsiteX15" fmla="*/ 596900 w 6794500"/>
                  <a:gd name="connsiteY15" fmla="*/ 1816100 h 6299200"/>
                  <a:gd name="connsiteX16" fmla="*/ 889000 w 6794500"/>
                  <a:gd name="connsiteY16" fmla="*/ 1587500 h 6299200"/>
                  <a:gd name="connsiteX17" fmla="*/ 863600 w 6794500"/>
                  <a:gd name="connsiteY17" fmla="*/ 1536700 h 6299200"/>
                  <a:gd name="connsiteX18" fmla="*/ 863600 w 6794500"/>
                  <a:gd name="connsiteY18" fmla="*/ 1524000 h 6299200"/>
                  <a:gd name="connsiteX19" fmla="*/ 901700 w 6794500"/>
                  <a:gd name="connsiteY19" fmla="*/ 1460500 h 6299200"/>
                  <a:gd name="connsiteX20" fmla="*/ 939800 w 6794500"/>
                  <a:gd name="connsiteY20" fmla="*/ 1422400 h 6299200"/>
                  <a:gd name="connsiteX21" fmla="*/ 1028700 w 6794500"/>
                  <a:gd name="connsiteY21" fmla="*/ 1371600 h 6299200"/>
                  <a:gd name="connsiteX22" fmla="*/ 1117600 w 6794500"/>
                  <a:gd name="connsiteY22" fmla="*/ 1346200 h 6299200"/>
                  <a:gd name="connsiteX23" fmla="*/ 1206500 w 6794500"/>
                  <a:gd name="connsiteY23" fmla="*/ 1358900 h 6299200"/>
                  <a:gd name="connsiteX24" fmla="*/ 1917700 w 6794500"/>
                  <a:gd name="connsiteY24" fmla="*/ 876300 h 6299200"/>
                  <a:gd name="connsiteX25" fmla="*/ 1892300 w 6794500"/>
                  <a:gd name="connsiteY25" fmla="*/ 825500 h 6299200"/>
                  <a:gd name="connsiteX26" fmla="*/ 1892300 w 6794500"/>
                  <a:gd name="connsiteY26" fmla="*/ 787400 h 6299200"/>
                  <a:gd name="connsiteX27" fmla="*/ 1917700 w 6794500"/>
                  <a:gd name="connsiteY27" fmla="*/ 749300 h 6299200"/>
                  <a:gd name="connsiteX28" fmla="*/ 1917700 w 6794500"/>
                  <a:gd name="connsiteY28" fmla="*/ 723900 h 6299200"/>
                  <a:gd name="connsiteX29" fmla="*/ 2019301 w 6794500"/>
                  <a:gd name="connsiteY29" fmla="*/ 685800 h 6299200"/>
                  <a:gd name="connsiteX30" fmla="*/ 2108200 w 6794500"/>
                  <a:gd name="connsiteY30" fmla="*/ 647700 h 6299200"/>
                  <a:gd name="connsiteX31" fmla="*/ 2184400 w 6794500"/>
                  <a:gd name="connsiteY31" fmla="*/ 660400 h 6299200"/>
                  <a:gd name="connsiteX32" fmla="*/ 2806700 w 6794500"/>
                  <a:gd name="connsiteY32" fmla="*/ 228600 h 6299200"/>
                  <a:gd name="connsiteX33" fmla="*/ 2806700 w 6794500"/>
                  <a:gd name="connsiteY33" fmla="*/ 114300 h 6299200"/>
                  <a:gd name="connsiteX34" fmla="*/ 2882900 w 6794500"/>
                  <a:gd name="connsiteY34" fmla="*/ 5080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500" h="6299200">
                    <a:moveTo>
                      <a:pt x="2971800" y="0"/>
                    </a:moveTo>
                    <a:lnTo>
                      <a:pt x="5092700" y="342900"/>
                    </a:lnTo>
                    <a:lnTo>
                      <a:pt x="5130800" y="609600"/>
                    </a:lnTo>
                    <a:lnTo>
                      <a:pt x="4038600" y="1524000"/>
                    </a:lnTo>
                    <a:lnTo>
                      <a:pt x="4127500" y="1866900"/>
                    </a:lnTo>
                    <a:lnTo>
                      <a:pt x="6794500" y="2755900"/>
                    </a:lnTo>
                    <a:lnTo>
                      <a:pt x="6794500" y="2959100"/>
                    </a:lnTo>
                    <a:lnTo>
                      <a:pt x="5499100" y="4343400"/>
                    </a:lnTo>
                    <a:lnTo>
                      <a:pt x="5600700" y="4711700"/>
                    </a:lnTo>
                    <a:lnTo>
                      <a:pt x="5397500" y="4965700"/>
                    </a:lnTo>
                    <a:lnTo>
                      <a:pt x="5295900" y="4597400"/>
                    </a:lnTo>
                    <a:lnTo>
                      <a:pt x="3721100" y="6299200"/>
                    </a:lnTo>
                    <a:lnTo>
                      <a:pt x="1066800" y="4203700"/>
                    </a:lnTo>
                    <a:lnTo>
                      <a:pt x="0" y="2565400"/>
                    </a:lnTo>
                    <a:lnTo>
                      <a:pt x="711200" y="2032000"/>
                    </a:lnTo>
                    <a:lnTo>
                      <a:pt x="596900" y="1816100"/>
                    </a:lnTo>
                    <a:lnTo>
                      <a:pt x="889000" y="1587500"/>
                    </a:lnTo>
                    <a:lnTo>
                      <a:pt x="863600" y="1536700"/>
                    </a:lnTo>
                    <a:lnTo>
                      <a:pt x="863600" y="1524000"/>
                    </a:lnTo>
                    <a:lnTo>
                      <a:pt x="901700" y="1460500"/>
                    </a:lnTo>
                    <a:lnTo>
                      <a:pt x="939800" y="1422400"/>
                    </a:lnTo>
                    <a:lnTo>
                      <a:pt x="1028700" y="1371600"/>
                    </a:lnTo>
                    <a:lnTo>
                      <a:pt x="1117600" y="1346200"/>
                    </a:lnTo>
                    <a:lnTo>
                      <a:pt x="1206500" y="1358900"/>
                    </a:lnTo>
                    <a:lnTo>
                      <a:pt x="1917700" y="876300"/>
                    </a:lnTo>
                    <a:lnTo>
                      <a:pt x="1892300" y="825500"/>
                    </a:lnTo>
                    <a:lnTo>
                      <a:pt x="1892300" y="787400"/>
                    </a:lnTo>
                    <a:lnTo>
                      <a:pt x="1917700" y="749300"/>
                    </a:lnTo>
                    <a:lnTo>
                      <a:pt x="1917700" y="723900"/>
                    </a:lnTo>
                    <a:lnTo>
                      <a:pt x="2019301" y="685800"/>
                    </a:lnTo>
                    <a:lnTo>
                      <a:pt x="2108200" y="647700"/>
                    </a:lnTo>
                    <a:lnTo>
                      <a:pt x="2184400" y="660400"/>
                    </a:lnTo>
                    <a:lnTo>
                      <a:pt x="2806700" y="228600"/>
                    </a:lnTo>
                    <a:lnTo>
                      <a:pt x="2806700" y="114300"/>
                    </a:lnTo>
                    <a:lnTo>
                      <a:pt x="2882900" y="50800"/>
                    </a:lnTo>
                    <a:close/>
                  </a:path>
                </a:pathLst>
              </a:custGeom>
            </p:spPr>
          </p:pic>
          <p:pic>
            <p:nvPicPr>
              <p:cNvPr id="15" name="図 14" descr="屋内, 座る, ボックス, 冷蔵庫 が含まれている画像&#10;&#10;自動的に生成された説明">
                <a:extLst>
                  <a:ext uri="{FF2B5EF4-FFF2-40B4-BE49-F238E27FC236}">
                    <a16:creationId xmlns:a16="http://schemas.microsoft.com/office/drawing/2014/main" id="{1D557BFA-E51B-ADDA-CB25-63FD384620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680" t="231" r="11099" b="167"/>
              <a:stretch/>
            </p:blipFill>
            <p:spPr>
              <a:xfrm rot="5400000">
                <a:off x="9111741" y="3032298"/>
                <a:ext cx="1912068" cy="1531827"/>
              </a:xfrm>
              <a:custGeom>
                <a:avLst/>
                <a:gdLst>
                  <a:gd name="connsiteX0" fmla="*/ 0 w 6705600"/>
                  <a:gd name="connsiteY0" fmla="*/ 2641600 h 5372099"/>
                  <a:gd name="connsiteX1" fmla="*/ 38100 w 6705600"/>
                  <a:gd name="connsiteY1" fmla="*/ 2489200 h 5372099"/>
                  <a:gd name="connsiteX2" fmla="*/ 1473199 w 6705600"/>
                  <a:gd name="connsiteY2" fmla="*/ 2120900 h 5372099"/>
                  <a:gd name="connsiteX3" fmla="*/ 1587500 w 6705600"/>
                  <a:gd name="connsiteY3" fmla="*/ 1739900 h 5372099"/>
                  <a:gd name="connsiteX4" fmla="*/ 1384300 w 6705600"/>
                  <a:gd name="connsiteY4" fmla="*/ 1625600 h 5372099"/>
                  <a:gd name="connsiteX5" fmla="*/ 1460500 w 6705600"/>
                  <a:gd name="connsiteY5" fmla="*/ 1270000 h 5372099"/>
                  <a:gd name="connsiteX6" fmla="*/ 1384300 w 6705600"/>
                  <a:gd name="connsiteY6" fmla="*/ 1206500 h 5372099"/>
                  <a:gd name="connsiteX7" fmla="*/ 1384300 w 6705600"/>
                  <a:gd name="connsiteY7" fmla="*/ 1155700 h 5372099"/>
                  <a:gd name="connsiteX8" fmla="*/ 1422400 w 6705600"/>
                  <a:gd name="connsiteY8" fmla="*/ 1092200 h 5372099"/>
                  <a:gd name="connsiteX9" fmla="*/ 1511300 w 6705600"/>
                  <a:gd name="connsiteY9" fmla="*/ 977900 h 5372099"/>
                  <a:gd name="connsiteX10" fmla="*/ 1524000 w 6705600"/>
                  <a:gd name="connsiteY10" fmla="*/ 939800 h 5372099"/>
                  <a:gd name="connsiteX11" fmla="*/ 2197100 w 6705600"/>
                  <a:gd name="connsiteY11" fmla="*/ 787400 h 5372099"/>
                  <a:gd name="connsiteX12" fmla="*/ 2667000 w 6705600"/>
                  <a:gd name="connsiteY12" fmla="*/ 1143000 h 5372099"/>
                  <a:gd name="connsiteX13" fmla="*/ 2565400 w 6705600"/>
                  <a:gd name="connsiteY13" fmla="*/ 1371600 h 5372099"/>
                  <a:gd name="connsiteX14" fmla="*/ 3517900 w 6705600"/>
                  <a:gd name="connsiteY14" fmla="*/ 1536700 h 5372099"/>
                  <a:gd name="connsiteX15" fmla="*/ 4318000 w 6705600"/>
                  <a:gd name="connsiteY15" fmla="*/ 0 h 5372099"/>
                  <a:gd name="connsiteX16" fmla="*/ 6705600 w 6705600"/>
                  <a:gd name="connsiteY16" fmla="*/ 1130300 h 5372099"/>
                  <a:gd name="connsiteX17" fmla="*/ 5257800 w 6705600"/>
                  <a:gd name="connsiteY17" fmla="*/ 3441700 h 5372099"/>
                  <a:gd name="connsiteX18" fmla="*/ 5372100 w 6705600"/>
                  <a:gd name="connsiteY18" fmla="*/ 3556000 h 5372099"/>
                  <a:gd name="connsiteX19" fmla="*/ 5334000 w 6705600"/>
                  <a:gd name="connsiteY19" fmla="*/ 3657600 h 5372099"/>
                  <a:gd name="connsiteX20" fmla="*/ 5118100 w 6705600"/>
                  <a:gd name="connsiteY20" fmla="*/ 3924300 h 5372099"/>
                  <a:gd name="connsiteX21" fmla="*/ 5054600 w 6705600"/>
                  <a:gd name="connsiteY21" fmla="*/ 3886200 h 5372099"/>
                  <a:gd name="connsiteX22" fmla="*/ 4622800 w 6705600"/>
                  <a:gd name="connsiteY22" fmla="*/ 4622800 h 5372099"/>
                  <a:gd name="connsiteX23" fmla="*/ 4457700 w 6705600"/>
                  <a:gd name="connsiteY23" fmla="*/ 4648200 h 5372099"/>
                  <a:gd name="connsiteX24" fmla="*/ 4254500 w 6705600"/>
                  <a:gd name="connsiteY24" fmla="*/ 4445000 h 5372099"/>
                  <a:gd name="connsiteX25" fmla="*/ 2959100 w 6705600"/>
                  <a:gd name="connsiteY25" fmla="*/ 5372099 h 5372099"/>
                  <a:gd name="connsiteX26" fmla="*/ 2654299 w 6705600"/>
                  <a:gd name="connsiteY26" fmla="*/ 5359399 h 53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05600" h="5372099">
                    <a:moveTo>
                      <a:pt x="0" y="2641600"/>
                    </a:moveTo>
                    <a:lnTo>
                      <a:pt x="38100" y="2489200"/>
                    </a:lnTo>
                    <a:lnTo>
                      <a:pt x="1473199" y="2120900"/>
                    </a:lnTo>
                    <a:lnTo>
                      <a:pt x="1587500" y="1739900"/>
                    </a:lnTo>
                    <a:lnTo>
                      <a:pt x="1384300" y="1625600"/>
                    </a:lnTo>
                    <a:lnTo>
                      <a:pt x="1460500" y="1270000"/>
                    </a:lnTo>
                    <a:lnTo>
                      <a:pt x="1384300" y="1206500"/>
                    </a:lnTo>
                    <a:lnTo>
                      <a:pt x="1384300" y="1155700"/>
                    </a:lnTo>
                    <a:lnTo>
                      <a:pt x="1422400" y="1092200"/>
                    </a:lnTo>
                    <a:lnTo>
                      <a:pt x="1511300" y="977900"/>
                    </a:lnTo>
                    <a:lnTo>
                      <a:pt x="1524000" y="939800"/>
                    </a:lnTo>
                    <a:lnTo>
                      <a:pt x="2197100" y="787400"/>
                    </a:lnTo>
                    <a:lnTo>
                      <a:pt x="2667000" y="1143000"/>
                    </a:lnTo>
                    <a:lnTo>
                      <a:pt x="2565400" y="1371600"/>
                    </a:lnTo>
                    <a:lnTo>
                      <a:pt x="3517900" y="1536700"/>
                    </a:lnTo>
                    <a:lnTo>
                      <a:pt x="4318000" y="0"/>
                    </a:lnTo>
                    <a:lnTo>
                      <a:pt x="6705600" y="1130300"/>
                    </a:lnTo>
                    <a:lnTo>
                      <a:pt x="5257800" y="3441700"/>
                    </a:lnTo>
                    <a:lnTo>
                      <a:pt x="5372100" y="3556000"/>
                    </a:lnTo>
                    <a:lnTo>
                      <a:pt x="5334000" y="3657600"/>
                    </a:lnTo>
                    <a:lnTo>
                      <a:pt x="5118100" y="3924300"/>
                    </a:lnTo>
                    <a:lnTo>
                      <a:pt x="5054600" y="3886200"/>
                    </a:lnTo>
                    <a:lnTo>
                      <a:pt x="4622800" y="4622800"/>
                    </a:lnTo>
                    <a:lnTo>
                      <a:pt x="4457700" y="4648200"/>
                    </a:lnTo>
                    <a:lnTo>
                      <a:pt x="4254500" y="4445000"/>
                    </a:lnTo>
                    <a:lnTo>
                      <a:pt x="2959100" y="5372099"/>
                    </a:lnTo>
                    <a:lnTo>
                      <a:pt x="2654299" y="5359399"/>
                    </a:lnTo>
                    <a:close/>
                  </a:path>
                </a:pathLst>
              </a:custGeom>
            </p:spPr>
          </p:pic>
          <p:sp>
            <p:nvSpPr>
              <p:cNvPr id="16" name="テキスト ボックス 15">
                <a:extLst>
                  <a:ext uri="{FF2B5EF4-FFF2-40B4-BE49-F238E27FC236}">
                    <a16:creationId xmlns:a16="http://schemas.microsoft.com/office/drawing/2014/main" id="{B4BE2C41-D0C4-86BD-9312-DB3DBCB5922F}"/>
                  </a:ext>
                </a:extLst>
              </p:cNvPr>
              <p:cNvSpPr txBox="1"/>
              <p:nvPr/>
            </p:nvSpPr>
            <p:spPr>
              <a:xfrm>
                <a:off x="7348524" y="4640034"/>
                <a:ext cx="2880692" cy="830997"/>
              </a:xfrm>
              <a:prstGeom prst="rect">
                <a:avLst/>
              </a:prstGeom>
              <a:solidFill>
                <a:schemeClr val="bg1"/>
              </a:solidFill>
              <a:ln w="19050">
                <a:solidFill>
                  <a:srgbClr val="002060"/>
                </a:solidFill>
              </a:ln>
            </p:spPr>
            <p:txBody>
              <a:bodyPr wrap="square" rtlCol="0">
                <a:spAutoFit/>
              </a:bodyPr>
              <a:lstStyle/>
              <a:p>
                <a:pPr algn="ctr"/>
                <a:r>
                  <a:rPr lang="ja-JP" altLang="en-US" sz="2400" b="1" dirty="0"/>
                  <a:t>過去に作製した</a:t>
                </a:r>
                <a:endParaRPr lang="en-US" altLang="ja-JP" sz="2400" b="1" dirty="0"/>
              </a:p>
              <a:p>
                <a:pPr algn="ctr"/>
                <a:r>
                  <a:rPr lang="ja-JP" altLang="en-US" sz="2400" b="1" dirty="0"/>
                  <a:t>測定補助治具たち</a:t>
                </a:r>
                <a:endParaRPr kumimoji="1" lang="ja-JP" altLang="en-US" sz="2000" b="1" dirty="0"/>
              </a:p>
            </p:txBody>
          </p:sp>
        </p:grpSp>
        <p:sp>
          <p:nvSpPr>
            <p:cNvPr id="11" name="テキスト ボックス 10">
              <a:extLst>
                <a:ext uri="{FF2B5EF4-FFF2-40B4-BE49-F238E27FC236}">
                  <a16:creationId xmlns:a16="http://schemas.microsoft.com/office/drawing/2014/main" id="{C3949A2E-1923-0571-96C7-5F5EA4C5BF40}"/>
                </a:ext>
              </a:extLst>
            </p:cNvPr>
            <p:cNvSpPr txBox="1"/>
            <p:nvPr/>
          </p:nvSpPr>
          <p:spPr>
            <a:xfrm rot="575906">
              <a:off x="5586481" y="-230500"/>
              <a:ext cx="492443" cy="3150709"/>
            </a:xfrm>
            <a:prstGeom prst="rect">
              <a:avLst/>
            </a:prstGeom>
            <a:noFill/>
          </p:spPr>
          <p:txBody>
            <a:bodyPr vert="eaVert" wrap="square" rtlCol="0">
              <a:spAutoFit/>
            </a:bodyPr>
            <a:lstStyle/>
            <a:p>
              <a:r>
                <a:rPr kumimoji="1" lang="ja-JP" altLang="en-US" sz="2000" dirty="0">
                  <a:latin typeface="メイリオ" panose="020B0604030504040204" pitchFamily="50" charset="-128"/>
                  <a:ea typeface="メイリオ" panose="020B0604030504040204" pitchFamily="50" charset="-128"/>
                </a:rPr>
                <a:t>過去のＱＣって・・・</a:t>
              </a:r>
            </a:p>
          </p:txBody>
        </p:sp>
      </p:grpSp>
      <p:sp>
        <p:nvSpPr>
          <p:cNvPr id="19" name="正方形/長方形 18">
            <a:extLst>
              <a:ext uri="{FF2B5EF4-FFF2-40B4-BE49-F238E27FC236}">
                <a16:creationId xmlns:a16="http://schemas.microsoft.com/office/drawing/2014/main" id="{440E9C99-E0E8-FF44-D731-788CE596BC00}"/>
              </a:ext>
            </a:extLst>
          </p:cNvPr>
          <p:cNvSpPr/>
          <p:nvPr/>
        </p:nvSpPr>
        <p:spPr>
          <a:xfrm>
            <a:off x="47328" y="5519071"/>
            <a:ext cx="12114729" cy="1006273"/>
          </a:xfrm>
          <a:prstGeom prst="rect">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2800" b="1" dirty="0">
                <a:solidFill>
                  <a:sysClr val="windowText" lastClr="000000"/>
                </a:solidFill>
              </a:rPr>
              <a:t>過去の使用実績も考慮して軽さと耐久性の両方を</a:t>
            </a:r>
            <a:endParaRPr lang="en-US" altLang="ja-JP" sz="2800" b="1" dirty="0">
              <a:solidFill>
                <a:sysClr val="windowText" lastClr="000000"/>
              </a:solidFill>
            </a:endParaRPr>
          </a:p>
          <a:p>
            <a:pPr algn="ctr"/>
            <a:r>
              <a:rPr kumimoji="1" lang="ja-JP" altLang="en-US" sz="2800" b="1" dirty="0">
                <a:solidFill>
                  <a:sysClr val="windowText" lastClr="000000"/>
                </a:solidFill>
              </a:rPr>
              <a:t>兼ね備えた</a:t>
            </a:r>
            <a:r>
              <a:rPr kumimoji="1" lang="ja-JP" altLang="en-US" sz="2800" b="1" dirty="0">
                <a:solidFill>
                  <a:srgbClr val="FF0000"/>
                </a:solidFill>
              </a:rPr>
              <a:t>ジュラルミン</a:t>
            </a:r>
            <a:r>
              <a:rPr kumimoji="1" lang="ja-JP" altLang="en-US" sz="2800" b="1" dirty="0">
                <a:solidFill>
                  <a:sysClr val="windowText" lastClr="000000"/>
                </a:solidFill>
              </a:rPr>
              <a:t>で治具を作成することに決定！</a:t>
            </a:r>
          </a:p>
        </p:txBody>
      </p:sp>
      <p:sp>
        <p:nvSpPr>
          <p:cNvPr id="20" name="正方形/長方形 19">
            <a:extLst>
              <a:ext uri="{FF2B5EF4-FFF2-40B4-BE49-F238E27FC236}">
                <a16:creationId xmlns:a16="http://schemas.microsoft.com/office/drawing/2014/main" id="{259B8EF9-DDEF-B564-6C9E-263E369BAA8E}"/>
              </a:ext>
            </a:extLst>
          </p:cNvPr>
          <p:cNvSpPr/>
          <p:nvPr/>
        </p:nvSpPr>
        <p:spPr>
          <a:xfrm>
            <a:off x="1192915" y="3388680"/>
            <a:ext cx="4588044" cy="832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895035084"/>
      </p:ext>
    </p:extLst>
  </p:cSld>
  <p:clrMapOvr>
    <a:masterClrMapping/>
  </p:clrMapOvr>
  <mc:AlternateContent xmlns:mc="http://schemas.openxmlformats.org/markup-compatibility/2006" xmlns:p14="http://schemas.microsoft.com/office/powerpoint/2010/main">
    <mc:Choice Requires="p14">
      <p:transition spd="slow" p14:dur="2000" advTm="5666"/>
    </mc:Choice>
    <mc:Fallback xmlns="">
      <p:transition spd="slow" advTm="5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2907861" cy="521803"/>
          </a:xfrm>
        </p:spPr>
        <p:txBody>
          <a:bodyPr>
            <a:noAutofit/>
          </a:bodyPr>
          <a:lstStyle/>
          <a:p>
            <a:pPr algn="l"/>
            <a:r>
              <a:rPr lang="en-US" altLang="ja-JP" sz="2400" u="sng" dirty="0"/>
              <a:t>32</a:t>
            </a:r>
            <a:r>
              <a:rPr kumimoji="1" lang="ja-JP" altLang="en-US" sz="2400" u="sng" dirty="0"/>
              <a:t>．対策案実施①</a:t>
            </a:r>
          </a:p>
        </p:txBody>
      </p:sp>
      <p:pic>
        <p:nvPicPr>
          <p:cNvPr id="4" name="図 3">
            <a:extLst>
              <a:ext uri="{FF2B5EF4-FFF2-40B4-BE49-F238E27FC236}">
                <a16:creationId xmlns:a16="http://schemas.microsoft.com/office/drawing/2014/main" id="{9884E36D-F078-F2DA-99F8-A93D7C580712}"/>
              </a:ext>
            </a:extLst>
          </p:cNvPr>
          <p:cNvPicPr>
            <a:picLocks noChangeAspect="1"/>
          </p:cNvPicPr>
          <p:nvPr/>
        </p:nvPicPr>
        <p:blipFill rotWithShape="1">
          <a:blip r:embed="rId3"/>
          <a:srcRect l="22560" t="7808" r="51504" b="9007"/>
          <a:stretch/>
        </p:blipFill>
        <p:spPr>
          <a:xfrm>
            <a:off x="1794136" y="1407841"/>
            <a:ext cx="2052481" cy="3565386"/>
          </a:xfrm>
          <a:custGeom>
            <a:avLst/>
            <a:gdLst>
              <a:gd name="connsiteX0" fmla="*/ 936758 w 2960370"/>
              <a:gd name="connsiteY0" fmla="*/ 515876 h 5337810"/>
              <a:gd name="connsiteX1" fmla="*/ 891038 w 2960370"/>
              <a:gd name="connsiteY1" fmla="*/ 573026 h 5337810"/>
              <a:gd name="connsiteX2" fmla="*/ 845318 w 2960370"/>
              <a:gd name="connsiteY2" fmla="*/ 595886 h 5337810"/>
              <a:gd name="connsiteX3" fmla="*/ 742448 w 2960370"/>
              <a:gd name="connsiteY3" fmla="*/ 641606 h 5337810"/>
              <a:gd name="connsiteX4" fmla="*/ 731018 w 2960370"/>
              <a:gd name="connsiteY4" fmla="*/ 710186 h 5337810"/>
              <a:gd name="connsiteX5" fmla="*/ 913898 w 2960370"/>
              <a:gd name="connsiteY5" fmla="*/ 3636266 h 5337810"/>
              <a:gd name="connsiteX6" fmla="*/ 1885448 w 2960370"/>
              <a:gd name="connsiteY6" fmla="*/ 3659126 h 5337810"/>
              <a:gd name="connsiteX7" fmla="*/ 1862588 w 2960370"/>
              <a:gd name="connsiteY7" fmla="*/ 698756 h 5337810"/>
              <a:gd name="connsiteX8" fmla="*/ 1862588 w 2960370"/>
              <a:gd name="connsiteY8" fmla="*/ 641606 h 5337810"/>
              <a:gd name="connsiteX9" fmla="*/ 1816868 w 2960370"/>
              <a:gd name="connsiteY9" fmla="*/ 607316 h 5337810"/>
              <a:gd name="connsiteX10" fmla="*/ 1782578 w 2960370"/>
              <a:gd name="connsiteY10" fmla="*/ 538736 h 5337810"/>
              <a:gd name="connsiteX11" fmla="*/ 262890 w 2960370"/>
              <a:gd name="connsiteY11" fmla="*/ 0 h 5337810"/>
              <a:gd name="connsiteX12" fmla="*/ 2503170 w 2960370"/>
              <a:gd name="connsiteY12" fmla="*/ 57150 h 5337810"/>
              <a:gd name="connsiteX13" fmla="*/ 2571750 w 2960370"/>
              <a:gd name="connsiteY13" fmla="*/ 102870 h 5337810"/>
              <a:gd name="connsiteX14" fmla="*/ 2548890 w 2960370"/>
              <a:gd name="connsiteY14" fmla="*/ 3646170 h 5337810"/>
              <a:gd name="connsiteX15" fmla="*/ 2617470 w 2960370"/>
              <a:gd name="connsiteY15" fmla="*/ 3657600 h 5337810"/>
              <a:gd name="connsiteX16" fmla="*/ 2720340 w 2960370"/>
              <a:gd name="connsiteY16" fmla="*/ 4000500 h 5337810"/>
              <a:gd name="connsiteX17" fmla="*/ 2788920 w 2960370"/>
              <a:gd name="connsiteY17" fmla="*/ 4023360 h 5337810"/>
              <a:gd name="connsiteX18" fmla="*/ 2960370 w 2960370"/>
              <a:gd name="connsiteY18" fmla="*/ 5143500 h 5337810"/>
              <a:gd name="connsiteX19" fmla="*/ 57150 w 2960370"/>
              <a:gd name="connsiteY19" fmla="*/ 5337810 h 5337810"/>
              <a:gd name="connsiteX20" fmla="*/ 0 w 2960370"/>
              <a:gd name="connsiteY20" fmla="*/ 5063490 h 5337810"/>
              <a:gd name="connsiteX21" fmla="*/ 251460 w 2960370"/>
              <a:gd name="connsiteY21" fmla="*/ 4114800 h 5337810"/>
              <a:gd name="connsiteX22" fmla="*/ 514350 w 2960370"/>
              <a:gd name="connsiteY22" fmla="*/ 4137660 h 5337810"/>
              <a:gd name="connsiteX23" fmla="*/ 205740 w 2960370"/>
              <a:gd name="connsiteY23" fmla="*/ 80010 h 53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0370" h="5337810">
                <a:moveTo>
                  <a:pt x="936758" y="515876"/>
                </a:moveTo>
                <a:lnTo>
                  <a:pt x="891038" y="573026"/>
                </a:lnTo>
                <a:lnTo>
                  <a:pt x="845318" y="595886"/>
                </a:lnTo>
                <a:lnTo>
                  <a:pt x="742448" y="641606"/>
                </a:lnTo>
                <a:lnTo>
                  <a:pt x="731018" y="710186"/>
                </a:lnTo>
                <a:lnTo>
                  <a:pt x="913898" y="3636266"/>
                </a:lnTo>
                <a:lnTo>
                  <a:pt x="1885448" y="3659126"/>
                </a:lnTo>
                <a:lnTo>
                  <a:pt x="1862588" y="698756"/>
                </a:lnTo>
                <a:lnTo>
                  <a:pt x="1862588" y="641606"/>
                </a:lnTo>
                <a:lnTo>
                  <a:pt x="1816868" y="607316"/>
                </a:lnTo>
                <a:lnTo>
                  <a:pt x="1782578" y="538736"/>
                </a:lnTo>
                <a:close/>
                <a:moveTo>
                  <a:pt x="262890" y="0"/>
                </a:moveTo>
                <a:lnTo>
                  <a:pt x="2503170" y="57150"/>
                </a:lnTo>
                <a:lnTo>
                  <a:pt x="2571750" y="102870"/>
                </a:lnTo>
                <a:lnTo>
                  <a:pt x="2548890" y="3646170"/>
                </a:lnTo>
                <a:lnTo>
                  <a:pt x="2617470" y="3657600"/>
                </a:lnTo>
                <a:lnTo>
                  <a:pt x="2720340" y="4000500"/>
                </a:lnTo>
                <a:lnTo>
                  <a:pt x="2788920" y="4023360"/>
                </a:lnTo>
                <a:lnTo>
                  <a:pt x="2960370" y="5143500"/>
                </a:lnTo>
                <a:lnTo>
                  <a:pt x="57150" y="5337810"/>
                </a:lnTo>
                <a:lnTo>
                  <a:pt x="0" y="5063490"/>
                </a:lnTo>
                <a:lnTo>
                  <a:pt x="251460" y="4114800"/>
                </a:lnTo>
                <a:lnTo>
                  <a:pt x="514350" y="4137660"/>
                </a:lnTo>
                <a:lnTo>
                  <a:pt x="205740" y="80010"/>
                </a:lnTo>
                <a:close/>
              </a:path>
            </a:pathLst>
          </a:custGeom>
        </p:spPr>
      </p:pic>
      <p:sp>
        <p:nvSpPr>
          <p:cNvPr id="5" name="テキスト ボックス 4">
            <a:extLst>
              <a:ext uri="{FF2B5EF4-FFF2-40B4-BE49-F238E27FC236}">
                <a16:creationId xmlns:a16="http://schemas.microsoft.com/office/drawing/2014/main" id="{C8931B7D-04EA-D31A-E430-5D7ACFA29357}"/>
              </a:ext>
            </a:extLst>
          </p:cNvPr>
          <p:cNvSpPr txBox="1">
            <a:spLocks noChangeAspect="1"/>
          </p:cNvSpPr>
          <p:nvPr/>
        </p:nvSpPr>
        <p:spPr>
          <a:xfrm>
            <a:off x="1156018" y="5278387"/>
            <a:ext cx="3475998" cy="523220"/>
          </a:xfrm>
          <a:prstGeom prst="rect">
            <a:avLst/>
          </a:prstGeom>
          <a:solidFill>
            <a:schemeClr val="bg1"/>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縦置き平行出し治具</a:t>
            </a:r>
            <a:endParaRPr kumimoji="1" lang="en-US" altLang="ja-JP" sz="2800" b="1" i="0" u="none" strike="noStrike" kern="0" cap="none" spc="0" normalizeH="0" baseline="0" noProof="0" dirty="0">
              <a:ln>
                <a:noFill/>
              </a:ln>
              <a:solidFill>
                <a:srgbClr val="000000"/>
              </a:solidFill>
              <a:effectLst/>
              <a:uLnTx/>
              <a:uFillTx/>
              <a:latin typeface="+mn-ea"/>
              <a:cs typeface="+mn-cs"/>
            </a:endParaRPr>
          </a:p>
        </p:txBody>
      </p:sp>
      <p:cxnSp>
        <p:nvCxnSpPr>
          <p:cNvPr id="6" name="直線コネクタ 5">
            <a:extLst>
              <a:ext uri="{FF2B5EF4-FFF2-40B4-BE49-F238E27FC236}">
                <a16:creationId xmlns:a16="http://schemas.microsoft.com/office/drawing/2014/main" id="{213A090C-FB9B-BCD2-5092-C3BD3FE4553D}"/>
              </a:ext>
            </a:extLst>
          </p:cNvPr>
          <p:cNvCxnSpPr>
            <a:cxnSpLocks/>
          </p:cNvCxnSpPr>
          <p:nvPr/>
        </p:nvCxnSpPr>
        <p:spPr>
          <a:xfrm flipH="1">
            <a:off x="9729564" y="776961"/>
            <a:ext cx="2160240"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83E71D6-5CF4-0922-669C-2BACDE4A2614}"/>
              </a:ext>
            </a:extLst>
          </p:cNvPr>
          <p:cNvCxnSpPr>
            <a:cxnSpLocks/>
          </p:cNvCxnSpPr>
          <p:nvPr/>
        </p:nvCxnSpPr>
        <p:spPr>
          <a:xfrm flipV="1">
            <a:off x="335360" y="776961"/>
            <a:ext cx="0" cy="5721961"/>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581FF29-4474-0BC5-3662-5BF5EE996F24}"/>
              </a:ext>
            </a:extLst>
          </p:cNvPr>
          <p:cNvCxnSpPr>
            <a:cxnSpLocks/>
          </p:cNvCxnSpPr>
          <p:nvPr/>
        </p:nvCxnSpPr>
        <p:spPr>
          <a:xfrm>
            <a:off x="335360" y="6498922"/>
            <a:ext cx="11554444"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0736C33C-A16E-78D8-2521-F721C60C5069}"/>
              </a:ext>
            </a:extLst>
          </p:cNvPr>
          <p:cNvPicPr>
            <a:picLocks noChangeAspect="1"/>
          </p:cNvPicPr>
          <p:nvPr/>
        </p:nvPicPr>
        <p:blipFill>
          <a:blip r:embed="rId4"/>
          <a:srcRect l="3776" t="8041" r="8802" b="8241"/>
          <a:stretch>
            <a:fillRect/>
          </a:stretch>
        </p:blipFill>
        <p:spPr>
          <a:xfrm>
            <a:off x="5426259" y="2250451"/>
            <a:ext cx="1538756" cy="2617052"/>
          </a:xfrm>
          <a:custGeom>
            <a:avLst/>
            <a:gdLst>
              <a:gd name="connsiteX0" fmla="*/ 2238085 w 3775783"/>
              <a:gd name="connsiteY0" fmla="*/ 693562 h 6421693"/>
              <a:gd name="connsiteX1" fmla="*/ 2213372 w 3775783"/>
              <a:gd name="connsiteY1" fmla="*/ 854200 h 6421693"/>
              <a:gd name="connsiteX2" fmla="*/ 2201015 w 3775783"/>
              <a:gd name="connsiteY2" fmla="*/ 903627 h 6421693"/>
              <a:gd name="connsiteX3" fmla="*/ 2188658 w 3775783"/>
              <a:gd name="connsiteY3" fmla="*/ 1088978 h 6421693"/>
              <a:gd name="connsiteX4" fmla="*/ 2188658 w 3775783"/>
              <a:gd name="connsiteY4" fmla="*/ 1150762 h 6421693"/>
              <a:gd name="connsiteX5" fmla="*/ 2201015 w 3775783"/>
              <a:gd name="connsiteY5" fmla="*/ 1212546 h 6421693"/>
              <a:gd name="connsiteX6" fmla="*/ 2361653 w 3775783"/>
              <a:gd name="connsiteY6" fmla="*/ 1212546 h 6421693"/>
              <a:gd name="connsiteX7" fmla="*/ 2349296 w 3775783"/>
              <a:gd name="connsiteY7" fmla="*/ 3201984 h 6421693"/>
              <a:gd name="connsiteX8" fmla="*/ 2349296 w 3775783"/>
              <a:gd name="connsiteY8" fmla="*/ 3325551 h 6421693"/>
              <a:gd name="connsiteX9" fmla="*/ 2188658 w 3775783"/>
              <a:gd name="connsiteY9" fmla="*/ 3337908 h 6421693"/>
              <a:gd name="connsiteX10" fmla="*/ 2089804 w 3775783"/>
              <a:gd name="connsiteY10" fmla="*/ 3362621 h 6421693"/>
              <a:gd name="connsiteX11" fmla="*/ 1966236 w 3775783"/>
              <a:gd name="connsiteY11" fmla="*/ 3362621 h 6421693"/>
              <a:gd name="connsiteX12" fmla="*/ 2015663 w 3775783"/>
              <a:gd name="connsiteY12" fmla="*/ 3449119 h 6421693"/>
              <a:gd name="connsiteX13" fmla="*/ 1867382 w 3775783"/>
              <a:gd name="connsiteY13" fmla="*/ 3412048 h 6421693"/>
              <a:gd name="connsiteX14" fmla="*/ 1830312 w 3775783"/>
              <a:gd name="connsiteY14" fmla="*/ 3387335 h 6421693"/>
              <a:gd name="connsiteX15" fmla="*/ 1496680 w 3775783"/>
              <a:gd name="connsiteY15" fmla="*/ 3374978 h 6421693"/>
              <a:gd name="connsiteX16" fmla="*/ 1496680 w 3775783"/>
              <a:gd name="connsiteY16" fmla="*/ 3449119 h 6421693"/>
              <a:gd name="connsiteX17" fmla="*/ 1546107 w 3775783"/>
              <a:gd name="connsiteY17" fmla="*/ 4450016 h 6421693"/>
              <a:gd name="connsiteX18" fmla="*/ 2670572 w 3775783"/>
              <a:gd name="connsiteY18" fmla="*/ 4437659 h 6421693"/>
              <a:gd name="connsiteX19" fmla="*/ 2757069 w 3775783"/>
              <a:gd name="connsiteY19" fmla="*/ 928340 h 6421693"/>
              <a:gd name="connsiteX20" fmla="*/ 2781782 w 3775783"/>
              <a:gd name="connsiteY20" fmla="*/ 866557 h 6421693"/>
              <a:gd name="connsiteX21" fmla="*/ 2744712 w 3775783"/>
              <a:gd name="connsiteY21" fmla="*/ 817130 h 6421693"/>
              <a:gd name="connsiteX22" fmla="*/ 2707642 w 3775783"/>
              <a:gd name="connsiteY22" fmla="*/ 780059 h 6421693"/>
              <a:gd name="connsiteX23" fmla="*/ 2658215 w 3775783"/>
              <a:gd name="connsiteY23" fmla="*/ 718275 h 6421693"/>
              <a:gd name="connsiteX24" fmla="*/ 2608788 w 3775783"/>
              <a:gd name="connsiteY24" fmla="*/ 693562 h 6421693"/>
              <a:gd name="connsiteX25" fmla="*/ 1930799 w 3775783"/>
              <a:gd name="connsiteY25" fmla="*/ 0 h 6421693"/>
              <a:gd name="connsiteX26" fmla="*/ 2159634 w 3775783"/>
              <a:gd name="connsiteY26" fmla="*/ 14303 h 6421693"/>
              <a:gd name="connsiteX27" fmla="*/ 2202540 w 3775783"/>
              <a:gd name="connsiteY27" fmla="*/ 57209 h 6421693"/>
              <a:gd name="connsiteX28" fmla="*/ 3389624 w 3775783"/>
              <a:gd name="connsiteY28" fmla="*/ 42906 h 6421693"/>
              <a:gd name="connsiteX29" fmla="*/ 3203695 w 3775783"/>
              <a:gd name="connsiteY29" fmla="*/ 4891357 h 6421693"/>
              <a:gd name="connsiteX30" fmla="*/ 3403926 w 3775783"/>
              <a:gd name="connsiteY30" fmla="*/ 4862752 h 6421693"/>
              <a:gd name="connsiteX31" fmla="*/ 3775783 w 3775783"/>
              <a:gd name="connsiteY31" fmla="*/ 6149952 h 6421693"/>
              <a:gd name="connsiteX32" fmla="*/ 3718574 w 3775783"/>
              <a:gd name="connsiteY32" fmla="*/ 6421693 h 6421693"/>
              <a:gd name="connsiteX33" fmla="*/ 0 w 3775783"/>
              <a:gd name="connsiteY33" fmla="*/ 6335879 h 6421693"/>
              <a:gd name="connsiteX34" fmla="*/ 28604 w 3775783"/>
              <a:gd name="connsiteY34" fmla="*/ 6035533 h 6421693"/>
              <a:gd name="connsiteX35" fmla="*/ 457671 w 3775783"/>
              <a:gd name="connsiteY35" fmla="*/ 4834148 h 6421693"/>
              <a:gd name="connsiteX36" fmla="*/ 686506 w 3775783"/>
              <a:gd name="connsiteY36" fmla="*/ 4848450 h 6421693"/>
              <a:gd name="connsiteX37" fmla="*/ 800924 w 3775783"/>
              <a:gd name="connsiteY37" fmla="*/ 4548104 h 6421693"/>
              <a:gd name="connsiteX38" fmla="*/ 772319 w 3775783"/>
              <a:gd name="connsiteY38" fmla="*/ 4233455 h 6421693"/>
              <a:gd name="connsiteX39" fmla="*/ 657901 w 3775783"/>
              <a:gd name="connsiteY39" fmla="*/ 4247757 h 6421693"/>
              <a:gd name="connsiteX40" fmla="*/ 557786 w 3775783"/>
              <a:gd name="connsiteY40" fmla="*/ 4247757 h 6421693"/>
              <a:gd name="connsiteX41" fmla="*/ 543483 w 3775783"/>
              <a:gd name="connsiteY41" fmla="*/ 4204851 h 6421693"/>
              <a:gd name="connsiteX42" fmla="*/ 443368 w 3775783"/>
              <a:gd name="connsiteY42" fmla="*/ 4204851 h 6421693"/>
              <a:gd name="connsiteX43" fmla="*/ 471973 w 3775783"/>
              <a:gd name="connsiteY43" fmla="*/ 4047526 h 6421693"/>
              <a:gd name="connsiteX44" fmla="*/ 557786 w 3775783"/>
              <a:gd name="connsiteY44" fmla="*/ 4061828 h 6421693"/>
              <a:gd name="connsiteX45" fmla="*/ 600692 w 3775783"/>
              <a:gd name="connsiteY45" fmla="*/ 3990317 h 6421693"/>
              <a:gd name="connsiteX46" fmla="*/ 686506 w 3775783"/>
              <a:gd name="connsiteY46" fmla="*/ 4004619 h 6421693"/>
              <a:gd name="connsiteX47" fmla="*/ 715110 w 3775783"/>
              <a:gd name="connsiteY47" fmla="*/ 4033224 h 6421693"/>
              <a:gd name="connsiteX48" fmla="*/ 743715 w 3775783"/>
              <a:gd name="connsiteY48" fmla="*/ 4033224 h 6421693"/>
              <a:gd name="connsiteX49" fmla="*/ 715110 w 3775783"/>
              <a:gd name="connsiteY49" fmla="*/ 3189393 h 6421693"/>
              <a:gd name="connsiteX50" fmla="*/ 614995 w 3775783"/>
              <a:gd name="connsiteY50" fmla="*/ 3103580 h 6421693"/>
              <a:gd name="connsiteX51" fmla="*/ 271742 w 3775783"/>
              <a:gd name="connsiteY51" fmla="*/ 3689970 h 6421693"/>
              <a:gd name="connsiteX52" fmla="*/ 57209 w 3775783"/>
              <a:gd name="connsiteY52" fmla="*/ 3561251 h 6421693"/>
              <a:gd name="connsiteX53" fmla="*/ 71510 w 3775783"/>
              <a:gd name="connsiteY53" fmla="*/ 3518344 h 6421693"/>
              <a:gd name="connsiteX54" fmla="*/ 228836 w 3775783"/>
              <a:gd name="connsiteY54" fmla="*/ 3160788 h 6421693"/>
              <a:gd name="connsiteX55" fmla="*/ 243137 w 3775783"/>
              <a:gd name="connsiteY55" fmla="*/ 3117882 h 6421693"/>
              <a:gd name="connsiteX56" fmla="*/ 228836 w 3775783"/>
              <a:gd name="connsiteY56" fmla="*/ 3103580 h 6421693"/>
              <a:gd name="connsiteX57" fmla="*/ 543483 w 3775783"/>
              <a:gd name="connsiteY57" fmla="*/ 2502888 h 6421693"/>
              <a:gd name="connsiteX58" fmla="*/ 486275 w 3775783"/>
              <a:gd name="connsiteY58" fmla="*/ 2402771 h 6421693"/>
              <a:gd name="connsiteX59" fmla="*/ 586391 w 3775783"/>
              <a:gd name="connsiteY59" fmla="*/ 2188239 h 6421693"/>
              <a:gd name="connsiteX60" fmla="*/ 572088 w 3775783"/>
              <a:gd name="connsiteY60" fmla="*/ 1959403 h 6421693"/>
              <a:gd name="connsiteX61" fmla="*/ 486275 w 3775783"/>
              <a:gd name="connsiteY61" fmla="*/ 1945101 h 6421693"/>
              <a:gd name="connsiteX62" fmla="*/ 400462 w 3775783"/>
              <a:gd name="connsiteY62" fmla="*/ 1945101 h 6421693"/>
              <a:gd name="connsiteX63" fmla="*/ 371857 w 3775783"/>
              <a:gd name="connsiteY63" fmla="*/ 1945101 h 6421693"/>
              <a:gd name="connsiteX64" fmla="*/ 300346 w 3775783"/>
              <a:gd name="connsiteY64" fmla="*/ 1887892 h 6421693"/>
              <a:gd name="connsiteX65" fmla="*/ 243137 w 3775783"/>
              <a:gd name="connsiteY65" fmla="*/ 1902195 h 6421693"/>
              <a:gd name="connsiteX66" fmla="*/ 271742 w 3775783"/>
              <a:gd name="connsiteY66" fmla="*/ 1744870 h 6421693"/>
              <a:gd name="connsiteX67" fmla="*/ 343253 w 3775783"/>
              <a:gd name="connsiteY67" fmla="*/ 1744870 h 6421693"/>
              <a:gd name="connsiteX68" fmla="*/ 386159 w 3775783"/>
              <a:gd name="connsiteY68" fmla="*/ 1644754 h 6421693"/>
              <a:gd name="connsiteX69" fmla="*/ 500577 w 3775783"/>
              <a:gd name="connsiteY69" fmla="*/ 1644754 h 6421693"/>
              <a:gd name="connsiteX70" fmla="*/ 500577 w 3775783"/>
              <a:gd name="connsiteY70" fmla="*/ 1773475 h 6421693"/>
              <a:gd name="connsiteX71" fmla="*/ 572088 w 3775783"/>
              <a:gd name="connsiteY71" fmla="*/ 1773475 h 6421693"/>
              <a:gd name="connsiteX72" fmla="*/ 500577 w 3775783"/>
              <a:gd name="connsiteY72" fmla="*/ 71511 h 6421693"/>
              <a:gd name="connsiteX73" fmla="*/ 1301500 w 3775783"/>
              <a:gd name="connsiteY73" fmla="*/ 100115 h 6421693"/>
              <a:gd name="connsiteX74" fmla="*/ 1330105 w 3775783"/>
              <a:gd name="connsiteY74" fmla="*/ 85814 h 6421693"/>
              <a:gd name="connsiteX75" fmla="*/ 1759172 w 3775783"/>
              <a:gd name="connsiteY75" fmla="*/ 71511 h 6421693"/>
              <a:gd name="connsiteX76" fmla="*/ 1802078 w 3775783"/>
              <a:gd name="connsiteY76" fmla="*/ 85814 h 6421693"/>
              <a:gd name="connsiteX77" fmla="*/ 1844985 w 3775783"/>
              <a:gd name="connsiteY77" fmla="*/ 71511 h 6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75783" h="6421693">
                <a:moveTo>
                  <a:pt x="2238085" y="693562"/>
                </a:moveTo>
                <a:lnTo>
                  <a:pt x="2213372" y="854200"/>
                </a:lnTo>
                <a:lnTo>
                  <a:pt x="2201015" y="903627"/>
                </a:lnTo>
                <a:lnTo>
                  <a:pt x="2188658" y="1088978"/>
                </a:lnTo>
                <a:lnTo>
                  <a:pt x="2188658" y="1150762"/>
                </a:lnTo>
                <a:lnTo>
                  <a:pt x="2201015" y="1212546"/>
                </a:lnTo>
                <a:lnTo>
                  <a:pt x="2361653" y="1212546"/>
                </a:lnTo>
                <a:lnTo>
                  <a:pt x="2349296" y="3201984"/>
                </a:lnTo>
                <a:lnTo>
                  <a:pt x="2349296" y="3325551"/>
                </a:lnTo>
                <a:lnTo>
                  <a:pt x="2188658" y="3337908"/>
                </a:lnTo>
                <a:lnTo>
                  <a:pt x="2089804" y="3362621"/>
                </a:lnTo>
                <a:lnTo>
                  <a:pt x="1966236" y="3362621"/>
                </a:lnTo>
                <a:lnTo>
                  <a:pt x="2015663" y="3449119"/>
                </a:lnTo>
                <a:lnTo>
                  <a:pt x="1867382" y="3412048"/>
                </a:lnTo>
                <a:lnTo>
                  <a:pt x="1830312" y="3387335"/>
                </a:lnTo>
                <a:lnTo>
                  <a:pt x="1496680" y="3374978"/>
                </a:lnTo>
                <a:lnTo>
                  <a:pt x="1496680" y="3449119"/>
                </a:lnTo>
                <a:lnTo>
                  <a:pt x="1546107" y="4450016"/>
                </a:lnTo>
                <a:lnTo>
                  <a:pt x="2670572" y="4437659"/>
                </a:lnTo>
                <a:lnTo>
                  <a:pt x="2757069" y="928340"/>
                </a:lnTo>
                <a:lnTo>
                  <a:pt x="2781782" y="866557"/>
                </a:lnTo>
                <a:lnTo>
                  <a:pt x="2744712" y="817130"/>
                </a:lnTo>
                <a:lnTo>
                  <a:pt x="2707642" y="780059"/>
                </a:lnTo>
                <a:lnTo>
                  <a:pt x="2658215" y="718275"/>
                </a:lnTo>
                <a:lnTo>
                  <a:pt x="2608788" y="693562"/>
                </a:lnTo>
                <a:close/>
                <a:moveTo>
                  <a:pt x="1930799" y="0"/>
                </a:moveTo>
                <a:lnTo>
                  <a:pt x="2159634" y="14303"/>
                </a:lnTo>
                <a:lnTo>
                  <a:pt x="2202540" y="57209"/>
                </a:lnTo>
                <a:lnTo>
                  <a:pt x="3389624" y="42906"/>
                </a:lnTo>
                <a:lnTo>
                  <a:pt x="3203695" y="4891357"/>
                </a:lnTo>
                <a:lnTo>
                  <a:pt x="3403926" y="4862752"/>
                </a:lnTo>
                <a:lnTo>
                  <a:pt x="3775783" y="6149952"/>
                </a:lnTo>
                <a:lnTo>
                  <a:pt x="3718574" y="6421693"/>
                </a:lnTo>
                <a:lnTo>
                  <a:pt x="0" y="6335879"/>
                </a:lnTo>
                <a:lnTo>
                  <a:pt x="28604" y="6035533"/>
                </a:lnTo>
                <a:lnTo>
                  <a:pt x="457671" y="4834148"/>
                </a:lnTo>
                <a:lnTo>
                  <a:pt x="686506" y="4848450"/>
                </a:lnTo>
                <a:lnTo>
                  <a:pt x="800924" y="4548104"/>
                </a:lnTo>
                <a:lnTo>
                  <a:pt x="772319" y="4233455"/>
                </a:lnTo>
                <a:lnTo>
                  <a:pt x="657901" y="4247757"/>
                </a:lnTo>
                <a:lnTo>
                  <a:pt x="557786" y="4247757"/>
                </a:lnTo>
                <a:lnTo>
                  <a:pt x="543483" y="4204851"/>
                </a:lnTo>
                <a:lnTo>
                  <a:pt x="443368" y="4204851"/>
                </a:lnTo>
                <a:lnTo>
                  <a:pt x="471973" y="4047526"/>
                </a:lnTo>
                <a:lnTo>
                  <a:pt x="557786" y="4061828"/>
                </a:lnTo>
                <a:lnTo>
                  <a:pt x="600692" y="3990317"/>
                </a:lnTo>
                <a:lnTo>
                  <a:pt x="686506" y="4004619"/>
                </a:lnTo>
                <a:lnTo>
                  <a:pt x="715110" y="4033224"/>
                </a:lnTo>
                <a:lnTo>
                  <a:pt x="743715" y="4033224"/>
                </a:lnTo>
                <a:lnTo>
                  <a:pt x="715110" y="3189393"/>
                </a:lnTo>
                <a:lnTo>
                  <a:pt x="614995" y="3103580"/>
                </a:lnTo>
                <a:lnTo>
                  <a:pt x="271742" y="3689970"/>
                </a:lnTo>
                <a:lnTo>
                  <a:pt x="57209" y="3561251"/>
                </a:lnTo>
                <a:lnTo>
                  <a:pt x="71510" y="3518344"/>
                </a:lnTo>
                <a:lnTo>
                  <a:pt x="228836" y="3160788"/>
                </a:lnTo>
                <a:lnTo>
                  <a:pt x="243137" y="3117882"/>
                </a:lnTo>
                <a:lnTo>
                  <a:pt x="228836" y="3103580"/>
                </a:lnTo>
                <a:lnTo>
                  <a:pt x="543483" y="2502888"/>
                </a:lnTo>
                <a:lnTo>
                  <a:pt x="486275" y="2402771"/>
                </a:lnTo>
                <a:lnTo>
                  <a:pt x="586391" y="2188239"/>
                </a:lnTo>
                <a:lnTo>
                  <a:pt x="572088" y="1959403"/>
                </a:lnTo>
                <a:lnTo>
                  <a:pt x="486275" y="1945101"/>
                </a:lnTo>
                <a:lnTo>
                  <a:pt x="400462" y="1945101"/>
                </a:lnTo>
                <a:lnTo>
                  <a:pt x="371857" y="1945101"/>
                </a:lnTo>
                <a:lnTo>
                  <a:pt x="300346" y="1887892"/>
                </a:lnTo>
                <a:lnTo>
                  <a:pt x="243137" y="1902195"/>
                </a:lnTo>
                <a:lnTo>
                  <a:pt x="271742" y="1744870"/>
                </a:lnTo>
                <a:lnTo>
                  <a:pt x="343253" y="1744870"/>
                </a:lnTo>
                <a:lnTo>
                  <a:pt x="386159" y="1644754"/>
                </a:lnTo>
                <a:lnTo>
                  <a:pt x="500577" y="1644754"/>
                </a:lnTo>
                <a:lnTo>
                  <a:pt x="500577" y="1773475"/>
                </a:lnTo>
                <a:lnTo>
                  <a:pt x="572088" y="1773475"/>
                </a:lnTo>
                <a:lnTo>
                  <a:pt x="500577" y="71511"/>
                </a:lnTo>
                <a:lnTo>
                  <a:pt x="1301500" y="100115"/>
                </a:lnTo>
                <a:lnTo>
                  <a:pt x="1330105" y="85814"/>
                </a:lnTo>
                <a:lnTo>
                  <a:pt x="1759172" y="71511"/>
                </a:lnTo>
                <a:lnTo>
                  <a:pt x="1802078" y="85814"/>
                </a:lnTo>
                <a:lnTo>
                  <a:pt x="1844985" y="71511"/>
                </a:lnTo>
                <a:close/>
              </a:path>
            </a:pathLst>
          </a:custGeom>
        </p:spPr>
      </p:pic>
      <p:cxnSp>
        <p:nvCxnSpPr>
          <p:cNvPr id="10" name="直線コネクタ 9">
            <a:extLst>
              <a:ext uri="{FF2B5EF4-FFF2-40B4-BE49-F238E27FC236}">
                <a16:creationId xmlns:a16="http://schemas.microsoft.com/office/drawing/2014/main" id="{DE23FA05-8BBC-787D-BEFE-1DF8B75BBFCA}"/>
              </a:ext>
            </a:extLst>
          </p:cNvPr>
          <p:cNvCxnSpPr>
            <a:cxnSpLocks/>
          </p:cNvCxnSpPr>
          <p:nvPr/>
        </p:nvCxnSpPr>
        <p:spPr>
          <a:xfrm flipH="1">
            <a:off x="335360" y="810290"/>
            <a:ext cx="2160240"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C24FC8F-A6BD-5FB5-31E4-44659E9142BB}"/>
              </a:ext>
            </a:extLst>
          </p:cNvPr>
          <p:cNvCxnSpPr>
            <a:cxnSpLocks/>
          </p:cNvCxnSpPr>
          <p:nvPr/>
        </p:nvCxnSpPr>
        <p:spPr>
          <a:xfrm flipV="1">
            <a:off x="11889804" y="776961"/>
            <a:ext cx="0" cy="5721961"/>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79A713-BFC3-CD63-079F-D810A7CE1E2C}"/>
              </a:ext>
            </a:extLst>
          </p:cNvPr>
          <p:cNvSpPr txBox="1">
            <a:spLocks noChangeAspect="1"/>
          </p:cNvSpPr>
          <p:nvPr/>
        </p:nvSpPr>
        <p:spPr>
          <a:xfrm>
            <a:off x="6349331" y="5254054"/>
            <a:ext cx="3475998" cy="523220"/>
          </a:xfrm>
          <a:prstGeom prst="rect">
            <a:avLst/>
          </a:prstGeom>
          <a:solidFill>
            <a:schemeClr val="bg1"/>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蒲郡工場全部品対応</a:t>
            </a:r>
            <a:endParaRPr kumimoji="1" lang="en-US" altLang="ja-JP" sz="2800" b="1" i="0" u="none" strike="noStrike" kern="0" cap="none" spc="0" normalizeH="0" baseline="0" noProof="0" dirty="0">
              <a:ln>
                <a:noFill/>
              </a:ln>
              <a:solidFill>
                <a:srgbClr val="000000"/>
              </a:solidFill>
              <a:effectLst/>
              <a:uLnTx/>
              <a:uFillTx/>
              <a:latin typeface="+mn-ea"/>
              <a:cs typeface="+mn-cs"/>
            </a:endParaRPr>
          </a:p>
        </p:txBody>
      </p:sp>
      <p:pic>
        <p:nvPicPr>
          <p:cNvPr id="13" name="図 12" descr="エンジン, キッチン, 男 が含まれている画像&#10;&#10;自動的に生成された説明">
            <a:extLst>
              <a:ext uri="{FF2B5EF4-FFF2-40B4-BE49-F238E27FC236}">
                <a16:creationId xmlns:a16="http://schemas.microsoft.com/office/drawing/2014/main" id="{B065A266-DD2A-29D8-7B74-8F9570AB3196}"/>
              </a:ext>
            </a:extLst>
          </p:cNvPr>
          <p:cNvPicPr>
            <a:picLocks noChangeAspect="1"/>
          </p:cNvPicPr>
          <p:nvPr/>
        </p:nvPicPr>
        <p:blipFill>
          <a:blip r:embed="rId5" cstate="print">
            <a:extLst>
              <a:ext uri="{28A0092B-C50C-407E-A947-70E740481C1C}">
                <a14:useLocalDpi xmlns:a14="http://schemas.microsoft.com/office/drawing/2010/main" val="0"/>
              </a:ext>
            </a:extLst>
          </a:blip>
          <a:srcRect l="9938" t="13267" r="9785"/>
          <a:stretch>
            <a:fillRect/>
          </a:stretch>
        </p:blipFill>
        <p:spPr>
          <a:xfrm rot="5400000">
            <a:off x="6644414" y="2547668"/>
            <a:ext cx="2885832" cy="1753838"/>
          </a:xfrm>
          <a:custGeom>
            <a:avLst/>
            <a:gdLst>
              <a:gd name="connsiteX0" fmla="*/ 0 w 5585141"/>
              <a:gd name="connsiteY0" fmla="*/ 963827 h 3394319"/>
              <a:gd name="connsiteX1" fmla="*/ 12357 w 5585141"/>
              <a:gd name="connsiteY1" fmla="*/ 926757 h 3394319"/>
              <a:gd name="connsiteX2" fmla="*/ 49427 w 5585141"/>
              <a:gd name="connsiteY2" fmla="*/ 877330 h 3394319"/>
              <a:gd name="connsiteX3" fmla="*/ 135924 w 5585141"/>
              <a:gd name="connsiteY3" fmla="*/ 815546 h 3394319"/>
              <a:gd name="connsiteX4" fmla="*/ 98854 w 5585141"/>
              <a:gd name="connsiteY4" fmla="*/ 716692 h 3394319"/>
              <a:gd name="connsiteX5" fmla="*/ 98854 w 5585141"/>
              <a:gd name="connsiteY5" fmla="*/ 568411 h 3394319"/>
              <a:gd name="connsiteX6" fmla="*/ 86497 w 5585141"/>
              <a:gd name="connsiteY6" fmla="*/ 420130 h 3394319"/>
              <a:gd name="connsiteX7" fmla="*/ 98854 w 5585141"/>
              <a:gd name="connsiteY7" fmla="*/ 358346 h 3394319"/>
              <a:gd name="connsiteX8" fmla="*/ 123567 w 5585141"/>
              <a:gd name="connsiteY8" fmla="*/ 308919 h 3394319"/>
              <a:gd name="connsiteX9" fmla="*/ 160638 w 5585141"/>
              <a:gd name="connsiteY9" fmla="*/ 197708 h 3394319"/>
              <a:gd name="connsiteX10" fmla="*/ 259492 w 5585141"/>
              <a:gd name="connsiteY10" fmla="*/ 86498 h 3394319"/>
              <a:gd name="connsiteX11" fmla="*/ 333632 w 5585141"/>
              <a:gd name="connsiteY11" fmla="*/ 12357 h 3394319"/>
              <a:gd name="connsiteX12" fmla="*/ 420130 w 5585141"/>
              <a:gd name="connsiteY12" fmla="*/ 0 h 3394319"/>
              <a:gd name="connsiteX13" fmla="*/ 506627 w 5585141"/>
              <a:gd name="connsiteY13" fmla="*/ 0 h 3394319"/>
              <a:gd name="connsiteX14" fmla="*/ 556054 w 5585141"/>
              <a:gd name="connsiteY14" fmla="*/ 37070 h 3394319"/>
              <a:gd name="connsiteX15" fmla="*/ 593124 w 5585141"/>
              <a:gd name="connsiteY15" fmla="*/ 111211 h 3394319"/>
              <a:gd name="connsiteX16" fmla="*/ 902043 w 5585141"/>
              <a:gd name="connsiteY16" fmla="*/ 98854 h 3394319"/>
              <a:gd name="connsiteX17" fmla="*/ 963827 w 5585141"/>
              <a:gd name="connsiteY17" fmla="*/ 123568 h 3394319"/>
              <a:gd name="connsiteX18" fmla="*/ 1025611 w 5585141"/>
              <a:gd name="connsiteY18" fmla="*/ 160638 h 3394319"/>
              <a:gd name="connsiteX19" fmla="*/ 1075038 w 5585141"/>
              <a:gd name="connsiteY19" fmla="*/ 185352 h 3394319"/>
              <a:gd name="connsiteX20" fmla="*/ 1173892 w 5585141"/>
              <a:gd name="connsiteY20" fmla="*/ 185352 h 3394319"/>
              <a:gd name="connsiteX21" fmla="*/ 1223319 w 5585141"/>
              <a:gd name="connsiteY21" fmla="*/ 148281 h 3394319"/>
              <a:gd name="connsiteX22" fmla="*/ 1297459 w 5585141"/>
              <a:gd name="connsiteY22" fmla="*/ 135925 h 3394319"/>
              <a:gd name="connsiteX23" fmla="*/ 1482811 w 5585141"/>
              <a:gd name="connsiteY23" fmla="*/ 111211 h 3394319"/>
              <a:gd name="connsiteX24" fmla="*/ 1532238 w 5585141"/>
              <a:gd name="connsiteY24" fmla="*/ 123568 h 3394319"/>
              <a:gd name="connsiteX25" fmla="*/ 1631092 w 5585141"/>
              <a:gd name="connsiteY25" fmla="*/ 148281 h 3394319"/>
              <a:gd name="connsiteX26" fmla="*/ 1729946 w 5585141"/>
              <a:gd name="connsiteY26" fmla="*/ 61784 h 3394319"/>
              <a:gd name="connsiteX27" fmla="*/ 2174789 w 5585141"/>
              <a:gd name="connsiteY27" fmla="*/ 61784 h 3394319"/>
              <a:gd name="connsiteX28" fmla="*/ 2323070 w 5585141"/>
              <a:gd name="connsiteY28" fmla="*/ 172995 h 3394319"/>
              <a:gd name="connsiteX29" fmla="*/ 2508421 w 5585141"/>
              <a:gd name="connsiteY29" fmla="*/ 135925 h 3394319"/>
              <a:gd name="connsiteX30" fmla="*/ 2607276 w 5585141"/>
              <a:gd name="connsiteY30" fmla="*/ 210065 h 3394319"/>
              <a:gd name="connsiteX31" fmla="*/ 3274540 w 5585141"/>
              <a:gd name="connsiteY31" fmla="*/ 172995 h 3394319"/>
              <a:gd name="connsiteX32" fmla="*/ 3323967 w 5585141"/>
              <a:gd name="connsiteY32" fmla="*/ 222422 h 3394319"/>
              <a:gd name="connsiteX33" fmla="*/ 3410465 w 5585141"/>
              <a:gd name="connsiteY33" fmla="*/ 259492 h 3394319"/>
              <a:gd name="connsiteX34" fmla="*/ 3509319 w 5585141"/>
              <a:gd name="connsiteY34" fmla="*/ 284206 h 3394319"/>
              <a:gd name="connsiteX35" fmla="*/ 3645242 w 5585141"/>
              <a:gd name="connsiteY35" fmla="*/ 333633 h 3394319"/>
              <a:gd name="connsiteX36" fmla="*/ 3694669 w 5585141"/>
              <a:gd name="connsiteY36" fmla="*/ 395416 h 3394319"/>
              <a:gd name="connsiteX37" fmla="*/ 4324864 w 5585141"/>
              <a:gd name="connsiteY37" fmla="*/ 420130 h 3394319"/>
              <a:gd name="connsiteX38" fmla="*/ 4423718 w 5585141"/>
              <a:gd name="connsiteY38" fmla="*/ 457200 h 3394319"/>
              <a:gd name="connsiteX39" fmla="*/ 4473145 w 5585141"/>
              <a:gd name="connsiteY39" fmla="*/ 580768 h 3394319"/>
              <a:gd name="connsiteX40" fmla="*/ 4386647 w 5585141"/>
              <a:gd name="connsiteY40" fmla="*/ 704335 h 3394319"/>
              <a:gd name="connsiteX41" fmla="*/ 4324864 w 5585141"/>
              <a:gd name="connsiteY41" fmla="*/ 729049 h 3394319"/>
              <a:gd name="connsiteX42" fmla="*/ 4361934 w 5585141"/>
              <a:gd name="connsiteY42" fmla="*/ 815546 h 3394319"/>
              <a:gd name="connsiteX43" fmla="*/ 4460788 w 5585141"/>
              <a:gd name="connsiteY43" fmla="*/ 815546 h 3394319"/>
              <a:gd name="connsiteX44" fmla="*/ 4596712 w 5585141"/>
              <a:gd name="connsiteY44" fmla="*/ 753762 h 3394319"/>
              <a:gd name="connsiteX45" fmla="*/ 4596712 w 5585141"/>
              <a:gd name="connsiteY45" fmla="*/ 679622 h 3394319"/>
              <a:gd name="connsiteX46" fmla="*/ 4571999 w 5585141"/>
              <a:gd name="connsiteY46" fmla="*/ 580768 h 3394319"/>
              <a:gd name="connsiteX47" fmla="*/ 5239264 w 5585141"/>
              <a:gd name="connsiteY47" fmla="*/ 296562 h 3394319"/>
              <a:gd name="connsiteX48" fmla="*/ 5572896 w 5585141"/>
              <a:gd name="connsiteY48" fmla="*/ 284206 h 3394319"/>
              <a:gd name="connsiteX49" fmla="*/ 5585141 w 5585141"/>
              <a:gd name="connsiteY49" fmla="*/ 3394319 h 3394319"/>
              <a:gd name="connsiteX50" fmla="*/ 5219330 w 5585141"/>
              <a:gd name="connsiteY50" fmla="*/ 3394319 h 3394319"/>
              <a:gd name="connsiteX51" fmla="*/ 4485502 w 5585141"/>
              <a:gd name="connsiteY51" fmla="*/ 3027406 h 3394319"/>
              <a:gd name="connsiteX52" fmla="*/ 4497858 w 5585141"/>
              <a:gd name="connsiteY52" fmla="*/ 2891481 h 3394319"/>
              <a:gd name="connsiteX53" fmla="*/ 4151869 w 5585141"/>
              <a:gd name="connsiteY53" fmla="*/ 2743200 h 3394319"/>
              <a:gd name="connsiteX54" fmla="*/ 3842950 w 5585141"/>
              <a:gd name="connsiteY54" fmla="*/ 2730843 h 3394319"/>
              <a:gd name="connsiteX55" fmla="*/ 3805880 w 5585141"/>
              <a:gd name="connsiteY55" fmla="*/ 2916195 h 3394319"/>
              <a:gd name="connsiteX56" fmla="*/ 3805880 w 5585141"/>
              <a:gd name="connsiteY56" fmla="*/ 2977979 h 3394319"/>
              <a:gd name="connsiteX57" fmla="*/ 3744096 w 5585141"/>
              <a:gd name="connsiteY57" fmla="*/ 3076833 h 3394319"/>
              <a:gd name="connsiteX58" fmla="*/ 3892377 w 5585141"/>
              <a:gd name="connsiteY58" fmla="*/ 3225114 h 3394319"/>
              <a:gd name="connsiteX59" fmla="*/ 3756453 w 5585141"/>
              <a:gd name="connsiteY59" fmla="*/ 3361038 h 3394319"/>
              <a:gd name="connsiteX60" fmla="*/ 2965621 w 5585141"/>
              <a:gd name="connsiteY60" fmla="*/ 2817341 h 3394319"/>
              <a:gd name="connsiteX61" fmla="*/ 2743200 w 5585141"/>
              <a:gd name="connsiteY61" fmla="*/ 2804984 h 3394319"/>
              <a:gd name="connsiteX62" fmla="*/ 2570205 w 5585141"/>
              <a:gd name="connsiteY62" fmla="*/ 2792627 h 3394319"/>
              <a:gd name="connsiteX63" fmla="*/ 1977081 w 5585141"/>
              <a:gd name="connsiteY63" fmla="*/ 2829698 h 3394319"/>
              <a:gd name="connsiteX64" fmla="*/ 1964724 w 5585141"/>
              <a:gd name="connsiteY64" fmla="*/ 2916195 h 3394319"/>
              <a:gd name="connsiteX65" fmla="*/ 1940011 w 5585141"/>
              <a:gd name="connsiteY65" fmla="*/ 3002692 h 3394319"/>
              <a:gd name="connsiteX66" fmla="*/ 1902940 w 5585141"/>
              <a:gd name="connsiteY66" fmla="*/ 3039762 h 3394319"/>
              <a:gd name="connsiteX67" fmla="*/ 1828800 w 5585141"/>
              <a:gd name="connsiteY67" fmla="*/ 3052119 h 3394319"/>
              <a:gd name="connsiteX68" fmla="*/ 1791730 w 5585141"/>
              <a:gd name="connsiteY68" fmla="*/ 3015049 h 3394319"/>
              <a:gd name="connsiteX69" fmla="*/ 1791730 w 5585141"/>
              <a:gd name="connsiteY69" fmla="*/ 2965622 h 3394319"/>
              <a:gd name="connsiteX70" fmla="*/ 1729946 w 5585141"/>
              <a:gd name="connsiteY70" fmla="*/ 2916195 h 3394319"/>
              <a:gd name="connsiteX71" fmla="*/ 1729946 w 5585141"/>
              <a:gd name="connsiteY71" fmla="*/ 2755557 h 3394319"/>
              <a:gd name="connsiteX72" fmla="*/ 568411 w 5585141"/>
              <a:gd name="connsiteY72" fmla="*/ 2804984 h 3394319"/>
              <a:gd name="connsiteX73" fmla="*/ 556054 w 5585141"/>
              <a:gd name="connsiteY73" fmla="*/ 1890584 h 3394319"/>
              <a:gd name="connsiteX74" fmla="*/ 518984 w 5585141"/>
              <a:gd name="connsiteY74" fmla="*/ 1878227 h 3394319"/>
              <a:gd name="connsiteX75" fmla="*/ 370703 w 5585141"/>
              <a:gd name="connsiteY75" fmla="*/ 1804087 h 3394319"/>
              <a:gd name="connsiteX76" fmla="*/ 358346 w 5585141"/>
              <a:gd name="connsiteY76" fmla="*/ 1791730 h 3394319"/>
              <a:gd name="connsiteX77" fmla="*/ 345989 w 5585141"/>
              <a:gd name="connsiteY77" fmla="*/ 1729946 h 3394319"/>
              <a:gd name="connsiteX78" fmla="*/ 333632 w 5585141"/>
              <a:gd name="connsiteY78" fmla="*/ 1668162 h 3394319"/>
              <a:gd name="connsiteX79" fmla="*/ 222421 w 5585141"/>
              <a:gd name="connsiteY79" fmla="*/ 1655806 h 3394319"/>
              <a:gd name="connsiteX80" fmla="*/ 160638 w 5585141"/>
              <a:gd name="connsiteY80" fmla="*/ 1643449 h 3394319"/>
              <a:gd name="connsiteX81" fmla="*/ 135924 w 5585141"/>
              <a:gd name="connsiteY81" fmla="*/ 1655806 h 3394319"/>
              <a:gd name="connsiteX82" fmla="*/ 111211 w 5585141"/>
              <a:gd name="connsiteY82" fmla="*/ 1618735 h 3394319"/>
              <a:gd name="connsiteX83" fmla="*/ 123567 w 5585141"/>
              <a:gd name="connsiteY83" fmla="*/ 1507525 h 3394319"/>
              <a:gd name="connsiteX84" fmla="*/ 123567 w 5585141"/>
              <a:gd name="connsiteY84" fmla="*/ 1482811 h 3394319"/>
              <a:gd name="connsiteX85" fmla="*/ 74140 w 5585141"/>
              <a:gd name="connsiteY85" fmla="*/ 1482811 h 3394319"/>
              <a:gd name="connsiteX86" fmla="*/ 12357 w 5585141"/>
              <a:gd name="connsiteY86" fmla="*/ 1495168 h 3394319"/>
              <a:gd name="connsiteX87" fmla="*/ 12357 w 5585141"/>
              <a:gd name="connsiteY87" fmla="*/ 1383957 h 3394319"/>
              <a:gd name="connsiteX88" fmla="*/ 12357 w 5585141"/>
              <a:gd name="connsiteY88" fmla="*/ 1334530 h 3394319"/>
              <a:gd name="connsiteX89" fmla="*/ 49427 w 5585141"/>
              <a:gd name="connsiteY89" fmla="*/ 1161535 h 3394319"/>
              <a:gd name="connsiteX90" fmla="*/ 49427 w 5585141"/>
              <a:gd name="connsiteY90" fmla="*/ 1149179 h 339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85141" h="3394319">
                <a:moveTo>
                  <a:pt x="0" y="963827"/>
                </a:moveTo>
                <a:lnTo>
                  <a:pt x="12357" y="926757"/>
                </a:lnTo>
                <a:lnTo>
                  <a:pt x="49427" y="877330"/>
                </a:lnTo>
                <a:lnTo>
                  <a:pt x="135924" y="815546"/>
                </a:lnTo>
                <a:lnTo>
                  <a:pt x="98854" y="716692"/>
                </a:lnTo>
                <a:lnTo>
                  <a:pt x="98854" y="568411"/>
                </a:lnTo>
                <a:lnTo>
                  <a:pt x="86497" y="420130"/>
                </a:lnTo>
                <a:lnTo>
                  <a:pt x="98854" y="358346"/>
                </a:lnTo>
                <a:lnTo>
                  <a:pt x="123567" y="308919"/>
                </a:lnTo>
                <a:lnTo>
                  <a:pt x="160638" y="197708"/>
                </a:lnTo>
                <a:lnTo>
                  <a:pt x="259492" y="86498"/>
                </a:lnTo>
                <a:lnTo>
                  <a:pt x="333632" y="12357"/>
                </a:lnTo>
                <a:lnTo>
                  <a:pt x="420130" y="0"/>
                </a:lnTo>
                <a:lnTo>
                  <a:pt x="506627" y="0"/>
                </a:lnTo>
                <a:lnTo>
                  <a:pt x="556054" y="37070"/>
                </a:lnTo>
                <a:lnTo>
                  <a:pt x="593124" y="111211"/>
                </a:lnTo>
                <a:lnTo>
                  <a:pt x="902043" y="98854"/>
                </a:lnTo>
                <a:lnTo>
                  <a:pt x="963827" y="123568"/>
                </a:lnTo>
                <a:lnTo>
                  <a:pt x="1025611" y="160638"/>
                </a:lnTo>
                <a:lnTo>
                  <a:pt x="1075038" y="185352"/>
                </a:lnTo>
                <a:lnTo>
                  <a:pt x="1173892" y="185352"/>
                </a:lnTo>
                <a:lnTo>
                  <a:pt x="1223319" y="148281"/>
                </a:lnTo>
                <a:lnTo>
                  <a:pt x="1297459" y="135925"/>
                </a:lnTo>
                <a:lnTo>
                  <a:pt x="1482811" y="111211"/>
                </a:lnTo>
                <a:lnTo>
                  <a:pt x="1532238" y="123568"/>
                </a:lnTo>
                <a:lnTo>
                  <a:pt x="1631092" y="148281"/>
                </a:lnTo>
                <a:lnTo>
                  <a:pt x="1729946" y="61784"/>
                </a:lnTo>
                <a:lnTo>
                  <a:pt x="2174789" y="61784"/>
                </a:lnTo>
                <a:lnTo>
                  <a:pt x="2323070" y="172995"/>
                </a:lnTo>
                <a:lnTo>
                  <a:pt x="2508421" y="135925"/>
                </a:lnTo>
                <a:lnTo>
                  <a:pt x="2607276" y="210065"/>
                </a:lnTo>
                <a:lnTo>
                  <a:pt x="3274540" y="172995"/>
                </a:lnTo>
                <a:lnTo>
                  <a:pt x="3323967" y="222422"/>
                </a:lnTo>
                <a:lnTo>
                  <a:pt x="3410465" y="259492"/>
                </a:lnTo>
                <a:lnTo>
                  <a:pt x="3509319" y="284206"/>
                </a:lnTo>
                <a:lnTo>
                  <a:pt x="3645242" y="333633"/>
                </a:lnTo>
                <a:lnTo>
                  <a:pt x="3694669" y="395416"/>
                </a:lnTo>
                <a:lnTo>
                  <a:pt x="4324864" y="420130"/>
                </a:lnTo>
                <a:lnTo>
                  <a:pt x="4423718" y="457200"/>
                </a:lnTo>
                <a:lnTo>
                  <a:pt x="4473145" y="580768"/>
                </a:lnTo>
                <a:lnTo>
                  <a:pt x="4386647" y="704335"/>
                </a:lnTo>
                <a:lnTo>
                  <a:pt x="4324864" y="729049"/>
                </a:lnTo>
                <a:lnTo>
                  <a:pt x="4361934" y="815546"/>
                </a:lnTo>
                <a:lnTo>
                  <a:pt x="4460788" y="815546"/>
                </a:lnTo>
                <a:lnTo>
                  <a:pt x="4596712" y="753762"/>
                </a:lnTo>
                <a:lnTo>
                  <a:pt x="4596712" y="679622"/>
                </a:lnTo>
                <a:lnTo>
                  <a:pt x="4571999" y="580768"/>
                </a:lnTo>
                <a:lnTo>
                  <a:pt x="5239264" y="296562"/>
                </a:lnTo>
                <a:lnTo>
                  <a:pt x="5572896" y="284206"/>
                </a:lnTo>
                <a:lnTo>
                  <a:pt x="5585141" y="3394319"/>
                </a:lnTo>
                <a:lnTo>
                  <a:pt x="5219330" y="3394319"/>
                </a:lnTo>
                <a:lnTo>
                  <a:pt x="4485502" y="3027406"/>
                </a:lnTo>
                <a:lnTo>
                  <a:pt x="4497858" y="2891481"/>
                </a:lnTo>
                <a:lnTo>
                  <a:pt x="4151869" y="2743200"/>
                </a:lnTo>
                <a:lnTo>
                  <a:pt x="3842950" y="2730843"/>
                </a:lnTo>
                <a:lnTo>
                  <a:pt x="3805880" y="2916195"/>
                </a:lnTo>
                <a:lnTo>
                  <a:pt x="3805880" y="2977979"/>
                </a:lnTo>
                <a:lnTo>
                  <a:pt x="3744096" y="3076833"/>
                </a:lnTo>
                <a:lnTo>
                  <a:pt x="3892377" y="3225114"/>
                </a:lnTo>
                <a:lnTo>
                  <a:pt x="3756453" y="3361038"/>
                </a:lnTo>
                <a:lnTo>
                  <a:pt x="2965621" y="2817341"/>
                </a:lnTo>
                <a:lnTo>
                  <a:pt x="2743200" y="2804984"/>
                </a:lnTo>
                <a:lnTo>
                  <a:pt x="2570205" y="2792627"/>
                </a:lnTo>
                <a:lnTo>
                  <a:pt x="1977081" y="2829698"/>
                </a:lnTo>
                <a:lnTo>
                  <a:pt x="1964724" y="2916195"/>
                </a:lnTo>
                <a:lnTo>
                  <a:pt x="1940011" y="3002692"/>
                </a:lnTo>
                <a:lnTo>
                  <a:pt x="1902940" y="3039762"/>
                </a:lnTo>
                <a:lnTo>
                  <a:pt x="1828800" y="3052119"/>
                </a:lnTo>
                <a:lnTo>
                  <a:pt x="1791730" y="3015049"/>
                </a:lnTo>
                <a:lnTo>
                  <a:pt x="1791730" y="2965622"/>
                </a:lnTo>
                <a:lnTo>
                  <a:pt x="1729946" y="2916195"/>
                </a:lnTo>
                <a:lnTo>
                  <a:pt x="1729946" y="2755557"/>
                </a:lnTo>
                <a:lnTo>
                  <a:pt x="568411" y="2804984"/>
                </a:lnTo>
                <a:lnTo>
                  <a:pt x="556054" y="1890584"/>
                </a:lnTo>
                <a:lnTo>
                  <a:pt x="518984" y="1878227"/>
                </a:lnTo>
                <a:lnTo>
                  <a:pt x="370703" y="1804087"/>
                </a:lnTo>
                <a:lnTo>
                  <a:pt x="358346" y="1791730"/>
                </a:lnTo>
                <a:lnTo>
                  <a:pt x="345989" y="1729946"/>
                </a:lnTo>
                <a:lnTo>
                  <a:pt x="333632" y="1668162"/>
                </a:lnTo>
                <a:lnTo>
                  <a:pt x="222421" y="1655806"/>
                </a:lnTo>
                <a:lnTo>
                  <a:pt x="160638" y="1643449"/>
                </a:lnTo>
                <a:lnTo>
                  <a:pt x="135924" y="1655806"/>
                </a:lnTo>
                <a:lnTo>
                  <a:pt x="111211" y="1618735"/>
                </a:lnTo>
                <a:lnTo>
                  <a:pt x="123567" y="1507525"/>
                </a:lnTo>
                <a:lnTo>
                  <a:pt x="123567" y="1482811"/>
                </a:lnTo>
                <a:lnTo>
                  <a:pt x="74140" y="1482811"/>
                </a:lnTo>
                <a:lnTo>
                  <a:pt x="12357" y="1495168"/>
                </a:lnTo>
                <a:lnTo>
                  <a:pt x="12357" y="1383957"/>
                </a:lnTo>
                <a:lnTo>
                  <a:pt x="12357" y="1334530"/>
                </a:lnTo>
                <a:lnTo>
                  <a:pt x="49427" y="1161535"/>
                </a:lnTo>
                <a:lnTo>
                  <a:pt x="49427" y="1149179"/>
                </a:lnTo>
                <a:close/>
              </a:path>
            </a:pathLst>
          </a:custGeom>
        </p:spPr>
      </p:pic>
      <p:pic>
        <p:nvPicPr>
          <p:cNvPr id="14" name="図 13" descr="屋内, テーブル, 水, キッチン が含まれている画像&#10;&#10;自動的に生成された説明">
            <a:extLst>
              <a:ext uri="{FF2B5EF4-FFF2-40B4-BE49-F238E27FC236}">
                <a16:creationId xmlns:a16="http://schemas.microsoft.com/office/drawing/2014/main" id="{C23FB570-FC00-0DFE-DA59-557F6DA42301}"/>
              </a:ext>
            </a:extLst>
          </p:cNvPr>
          <p:cNvPicPr>
            <a:picLocks noChangeAspect="1"/>
          </p:cNvPicPr>
          <p:nvPr/>
        </p:nvPicPr>
        <p:blipFill>
          <a:blip r:embed="rId6" cstate="print">
            <a:extLst>
              <a:ext uri="{28A0092B-C50C-407E-A947-70E740481C1C}">
                <a14:useLocalDpi xmlns:a14="http://schemas.microsoft.com/office/drawing/2010/main" val="0"/>
              </a:ext>
            </a:extLst>
          </a:blip>
          <a:srcRect l="24831" t="6126" r="25000" b="2342"/>
          <a:stretch>
            <a:fillRect/>
          </a:stretch>
        </p:blipFill>
        <p:spPr>
          <a:xfrm>
            <a:off x="8968348" y="2069084"/>
            <a:ext cx="2726806" cy="2798419"/>
          </a:xfrm>
          <a:custGeom>
            <a:avLst/>
            <a:gdLst>
              <a:gd name="connsiteX0" fmla="*/ 5047296 w 6116595"/>
              <a:gd name="connsiteY0" fmla="*/ 2119941 h 6277232"/>
              <a:gd name="connsiteX1" fmla="*/ 4923728 w 6116595"/>
              <a:gd name="connsiteY1" fmla="*/ 2144654 h 6277232"/>
              <a:gd name="connsiteX2" fmla="*/ 4787804 w 6116595"/>
              <a:gd name="connsiteY2" fmla="*/ 2181725 h 6277232"/>
              <a:gd name="connsiteX3" fmla="*/ 4713664 w 6116595"/>
              <a:gd name="connsiteY3" fmla="*/ 2243509 h 6277232"/>
              <a:gd name="connsiteX4" fmla="*/ 4651880 w 6116595"/>
              <a:gd name="connsiteY4" fmla="*/ 2342363 h 6277232"/>
              <a:gd name="connsiteX5" fmla="*/ 4627166 w 6116595"/>
              <a:gd name="connsiteY5" fmla="*/ 2441217 h 6277232"/>
              <a:gd name="connsiteX6" fmla="*/ 4664236 w 6116595"/>
              <a:gd name="connsiteY6" fmla="*/ 2478287 h 6277232"/>
              <a:gd name="connsiteX7" fmla="*/ 4688950 w 6116595"/>
              <a:gd name="connsiteY7" fmla="*/ 2614211 h 6277232"/>
              <a:gd name="connsiteX8" fmla="*/ 4812518 w 6116595"/>
              <a:gd name="connsiteY8" fmla="*/ 2663638 h 6277232"/>
              <a:gd name="connsiteX9" fmla="*/ 4886658 w 6116595"/>
              <a:gd name="connsiteY9" fmla="*/ 2675995 h 6277232"/>
              <a:gd name="connsiteX10" fmla="*/ 4973155 w 6116595"/>
              <a:gd name="connsiteY10" fmla="*/ 2675995 h 6277232"/>
              <a:gd name="connsiteX11" fmla="*/ 5010226 w 6116595"/>
              <a:gd name="connsiteY11" fmla="*/ 2638925 h 6277232"/>
              <a:gd name="connsiteX12" fmla="*/ 5109080 w 6116595"/>
              <a:gd name="connsiteY12" fmla="*/ 2614211 h 6277232"/>
              <a:gd name="connsiteX13" fmla="*/ 5170864 w 6116595"/>
              <a:gd name="connsiteY13" fmla="*/ 2490644 h 6277232"/>
              <a:gd name="connsiteX14" fmla="*/ 5195577 w 6116595"/>
              <a:gd name="connsiteY14" fmla="*/ 2416503 h 6277232"/>
              <a:gd name="connsiteX15" fmla="*/ 5183220 w 6116595"/>
              <a:gd name="connsiteY15" fmla="*/ 2268222 h 6277232"/>
              <a:gd name="connsiteX16" fmla="*/ 5183220 w 6116595"/>
              <a:gd name="connsiteY16" fmla="*/ 2218795 h 6277232"/>
              <a:gd name="connsiteX17" fmla="*/ 3620530 w 6116595"/>
              <a:gd name="connsiteY17" fmla="*/ 0 h 6277232"/>
              <a:gd name="connsiteX18" fmla="*/ 3682314 w 6116595"/>
              <a:gd name="connsiteY18" fmla="*/ 0 h 6277232"/>
              <a:gd name="connsiteX19" fmla="*/ 3768811 w 6116595"/>
              <a:gd name="connsiteY19" fmla="*/ 0 h 6277232"/>
              <a:gd name="connsiteX20" fmla="*/ 3818238 w 6116595"/>
              <a:gd name="connsiteY20" fmla="*/ 12356 h 6277232"/>
              <a:gd name="connsiteX21" fmla="*/ 3880022 w 6116595"/>
              <a:gd name="connsiteY21" fmla="*/ 86497 h 6277232"/>
              <a:gd name="connsiteX22" fmla="*/ 4473146 w 6116595"/>
              <a:gd name="connsiteY22" fmla="*/ 86497 h 6277232"/>
              <a:gd name="connsiteX23" fmla="*/ 4510217 w 6116595"/>
              <a:gd name="connsiteY23" fmla="*/ 135924 h 6277232"/>
              <a:gd name="connsiteX24" fmla="*/ 4485503 w 6116595"/>
              <a:gd name="connsiteY24" fmla="*/ 568411 h 6277232"/>
              <a:gd name="connsiteX25" fmla="*/ 4683211 w 6116595"/>
              <a:gd name="connsiteY25" fmla="*/ 766119 h 6277232"/>
              <a:gd name="connsiteX26" fmla="*/ 4769709 w 6116595"/>
              <a:gd name="connsiteY26" fmla="*/ 778475 h 6277232"/>
              <a:gd name="connsiteX27" fmla="*/ 4893276 w 6116595"/>
              <a:gd name="connsiteY27" fmla="*/ 803189 h 6277232"/>
              <a:gd name="connsiteX28" fmla="*/ 4955060 w 6116595"/>
              <a:gd name="connsiteY28" fmla="*/ 902043 h 6277232"/>
              <a:gd name="connsiteX29" fmla="*/ 4979773 w 6116595"/>
              <a:gd name="connsiteY29" fmla="*/ 1013254 h 6277232"/>
              <a:gd name="connsiteX30" fmla="*/ 4967417 w 6116595"/>
              <a:gd name="connsiteY30" fmla="*/ 1075038 h 6277232"/>
              <a:gd name="connsiteX31" fmla="*/ 5152768 w 6116595"/>
              <a:gd name="connsiteY31" fmla="*/ 1606378 h 6277232"/>
              <a:gd name="connsiteX32" fmla="*/ 5214552 w 6116595"/>
              <a:gd name="connsiteY32" fmla="*/ 1655805 h 6277232"/>
              <a:gd name="connsiteX33" fmla="*/ 5276336 w 6116595"/>
              <a:gd name="connsiteY33" fmla="*/ 1705232 h 6277232"/>
              <a:gd name="connsiteX34" fmla="*/ 5313406 w 6116595"/>
              <a:gd name="connsiteY34" fmla="*/ 1804086 h 6277232"/>
              <a:gd name="connsiteX35" fmla="*/ 5301049 w 6116595"/>
              <a:gd name="connsiteY35" fmla="*/ 1890584 h 6277232"/>
              <a:gd name="connsiteX36" fmla="*/ 5263979 w 6116595"/>
              <a:gd name="connsiteY36" fmla="*/ 1940011 h 6277232"/>
              <a:gd name="connsiteX37" fmla="*/ 5325763 w 6116595"/>
              <a:gd name="connsiteY37" fmla="*/ 2150075 h 6277232"/>
              <a:gd name="connsiteX38" fmla="*/ 5449330 w 6116595"/>
              <a:gd name="connsiteY38" fmla="*/ 2298356 h 6277232"/>
              <a:gd name="connsiteX39" fmla="*/ 5486400 w 6116595"/>
              <a:gd name="connsiteY39" fmla="*/ 2397211 h 6277232"/>
              <a:gd name="connsiteX40" fmla="*/ 5486400 w 6116595"/>
              <a:gd name="connsiteY40" fmla="*/ 2483708 h 6277232"/>
              <a:gd name="connsiteX41" fmla="*/ 5461687 w 6116595"/>
              <a:gd name="connsiteY41" fmla="*/ 2644346 h 6277232"/>
              <a:gd name="connsiteX42" fmla="*/ 5523471 w 6116595"/>
              <a:gd name="connsiteY42" fmla="*/ 2669059 h 6277232"/>
              <a:gd name="connsiteX43" fmla="*/ 5622325 w 6116595"/>
              <a:gd name="connsiteY43" fmla="*/ 2669059 h 6277232"/>
              <a:gd name="connsiteX44" fmla="*/ 5696465 w 6116595"/>
              <a:gd name="connsiteY44" fmla="*/ 2706129 h 6277232"/>
              <a:gd name="connsiteX45" fmla="*/ 5931244 w 6116595"/>
              <a:gd name="connsiteY45" fmla="*/ 2743200 h 6277232"/>
              <a:gd name="connsiteX46" fmla="*/ 6116595 w 6116595"/>
              <a:gd name="connsiteY46" fmla="*/ 2977978 h 6277232"/>
              <a:gd name="connsiteX47" fmla="*/ 6116595 w 6116595"/>
              <a:gd name="connsiteY47" fmla="*/ 3435178 h 6277232"/>
              <a:gd name="connsiteX48" fmla="*/ 6116595 w 6116595"/>
              <a:gd name="connsiteY48" fmla="*/ 3657600 h 6277232"/>
              <a:gd name="connsiteX49" fmla="*/ 6030098 w 6116595"/>
              <a:gd name="connsiteY49" fmla="*/ 3756454 h 6277232"/>
              <a:gd name="connsiteX50" fmla="*/ 5918887 w 6116595"/>
              <a:gd name="connsiteY50" fmla="*/ 4584356 h 6277232"/>
              <a:gd name="connsiteX51" fmla="*/ 5955957 w 6116595"/>
              <a:gd name="connsiteY51" fmla="*/ 4769708 h 6277232"/>
              <a:gd name="connsiteX52" fmla="*/ 5869460 w 6116595"/>
              <a:gd name="connsiteY52" fmla="*/ 4856205 h 6277232"/>
              <a:gd name="connsiteX53" fmla="*/ 5671752 w 6116595"/>
              <a:gd name="connsiteY53" fmla="*/ 4769708 h 6277232"/>
              <a:gd name="connsiteX54" fmla="*/ 5622325 w 6116595"/>
              <a:gd name="connsiteY54" fmla="*/ 4819135 h 6277232"/>
              <a:gd name="connsiteX55" fmla="*/ 5461687 w 6116595"/>
              <a:gd name="connsiteY55" fmla="*/ 4930346 h 6277232"/>
              <a:gd name="connsiteX56" fmla="*/ 5239265 w 6116595"/>
              <a:gd name="connsiteY56" fmla="*/ 4967416 h 6277232"/>
              <a:gd name="connsiteX57" fmla="*/ 5090984 w 6116595"/>
              <a:gd name="connsiteY57" fmla="*/ 4843848 h 6277232"/>
              <a:gd name="connsiteX58" fmla="*/ 4905633 w 6116595"/>
              <a:gd name="connsiteY58" fmla="*/ 4732638 h 6277232"/>
              <a:gd name="connsiteX59" fmla="*/ 4880919 w 6116595"/>
              <a:gd name="connsiteY59" fmla="*/ 4695567 h 6277232"/>
              <a:gd name="connsiteX60" fmla="*/ 4856206 w 6116595"/>
              <a:gd name="connsiteY60" fmla="*/ 4806778 h 6277232"/>
              <a:gd name="connsiteX61" fmla="*/ 4658498 w 6116595"/>
              <a:gd name="connsiteY61" fmla="*/ 4880919 h 6277232"/>
              <a:gd name="connsiteX62" fmla="*/ 4584357 w 6116595"/>
              <a:gd name="connsiteY62" fmla="*/ 4806778 h 6277232"/>
              <a:gd name="connsiteX63" fmla="*/ 4522573 w 6116595"/>
              <a:gd name="connsiteY63" fmla="*/ 4806778 h 6277232"/>
              <a:gd name="connsiteX64" fmla="*/ 4534930 w 6116595"/>
              <a:gd name="connsiteY64" fmla="*/ 5090984 h 6277232"/>
              <a:gd name="connsiteX65" fmla="*/ 4497860 w 6116595"/>
              <a:gd name="connsiteY65" fmla="*/ 5140411 h 6277232"/>
              <a:gd name="connsiteX66" fmla="*/ 4226011 w 6116595"/>
              <a:gd name="connsiteY66" fmla="*/ 5177481 h 6277232"/>
              <a:gd name="connsiteX67" fmla="*/ 4040660 w 6116595"/>
              <a:gd name="connsiteY67" fmla="*/ 5140411 h 6277232"/>
              <a:gd name="connsiteX68" fmla="*/ 4015946 w 6116595"/>
              <a:gd name="connsiteY68" fmla="*/ 5041556 h 6277232"/>
              <a:gd name="connsiteX69" fmla="*/ 3558746 w 6116595"/>
              <a:gd name="connsiteY69" fmla="*/ 5078627 h 6277232"/>
              <a:gd name="connsiteX70" fmla="*/ 3669957 w 6116595"/>
              <a:gd name="connsiteY70" fmla="*/ 5968313 h 6277232"/>
              <a:gd name="connsiteX71" fmla="*/ 3682314 w 6116595"/>
              <a:gd name="connsiteY71" fmla="*/ 6277232 h 6277232"/>
              <a:gd name="connsiteX72" fmla="*/ 0 w 6116595"/>
              <a:gd name="connsiteY72" fmla="*/ 6227805 h 6277232"/>
              <a:gd name="connsiteX73" fmla="*/ 12357 w 6116595"/>
              <a:gd name="connsiteY73" fmla="*/ 5918886 h 6277232"/>
              <a:gd name="connsiteX74" fmla="*/ 444844 w 6116595"/>
              <a:gd name="connsiteY74" fmla="*/ 4868562 h 6277232"/>
              <a:gd name="connsiteX75" fmla="*/ 667265 w 6116595"/>
              <a:gd name="connsiteY75" fmla="*/ 4868562 h 6277232"/>
              <a:gd name="connsiteX76" fmla="*/ 827903 w 6116595"/>
              <a:gd name="connsiteY76" fmla="*/ 4497859 h 6277232"/>
              <a:gd name="connsiteX77" fmla="*/ 803190 w 6116595"/>
              <a:gd name="connsiteY77" fmla="*/ 4164227 h 6277232"/>
              <a:gd name="connsiteX78" fmla="*/ 654909 w 6116595"/>
              <a:gd name="connsiteY78" fmla="*/ 4188940 h 6277232"/>
              <a:gd name="connsiteX79" fmla="*/ 568411 w 6116595"/>
              <a:gd name="connsiteY79" fmla="*/ 4176584 h 6277232"/>
              <a:gd name="connsiteX80" fmla="*/ 568411 w 6116595"/>
              <a:gd name="connsiteY80" fmla="*/ 4127156 h 6277232"/>
              <a:gd name="connsiteX81" fmla="*/ 494271 w 6116595"/>
              <a:gd name="connsiteY81" fmla="*/ 4114800 h 6277232"/>
              <a:gd name="connsiteX82" fmla="*/ 506627 w 6116595"/>
              <a:gd name="connsiteY82" fmla="*/ 4028302 h 6277232"/>
              <a:gd name="connsiteX83" fmla="*/ 506627 w 6116595"/>
              <a:gd name="connsiteY83" fmla="*/ 3978875 h 6277232"/>
              <a:gd name="connsiteX84" fmla="*/ 617838 w 6116595"/>
              <a:gd name="connsiteY84" fmla="*/ 3978875 h 6277232"/>
              <a:gd name="connsiteX85" fmla="*/ 617838 w 6116595"/>
              <a:gd name="connsiteY85" fmla="*/ 3941805 h 6277232"/>
              <a:gd name="connsiteX86" fmla="*/ 741406 w 6116595"/>
              <a:gd name="connsiteY86" fmla="*/ 3929448 h 6277232"/>
              <a:gd name="connsiteX87" fmla="*/ 654909 w 6116595"/>
              <a:gd name="connsiteY87" fmla="*/ 3274540 h 6277232"/>
              <a:gd name="connsiteX88" fmla="*/ 247136 w 6116595"/>
              <a:gd name="connsiteY88" fmla="*/ 3719384 h 6277232"/>
              <a:gd name="connsiteX89" fmla="*/ 49427 w 6116595"/>
              <a:gd name="connsiteY89" fmla="*/ 3583459 h 6277232"/>
              <a:gd name="connsiteX90" fmla="*/ 135925 w 6116595"/>
              <a:gd name="connsiteY90" fmla="*/ 3422821 h 6277232"/>
              <a:gd name="connsiteX91" fmla="*/ 259492 w 6116595"/>
              <a:gd name="connsiteY91" fmla="*/ 3249827 h 6277232"/>
              <a:gd name="connsiteX92" fmla="*/ 630195 w 6116595"/>
              <a:gd name="connsiteY92" fmla="*/ 2755556 h 6277232"/>
              <a:gd name="connsiteX93" fmla="*/ 593125 w 6116595"/>
              <a:gd name="connsiteY93" fmla="*/ 2347784 h 6277232"/>
              <a:gd name="connsiteX94" fmla="*/ 605481 w 6116595"/>
              <a:gd name="connsiteY94" fmla="*/ 2125362 h 6277232"/>
              <a:gd name="connsiteX95" fmla="*/ 617838 w 6116595"/>
              <a:gd name="connsiteY95" fmla="*/ 1940011 h 6277232"/>
              <a:gd name="connsiteX96" fmla="*/ 617838 w 6116595"/>
              <a:gd name="connsiteY96" fmla="*/ 1902940 h 6277232"/>
              <a:gd name="connsiteX97" fmla="*/ 556054 w 6116595"/>
              <a:gd name="connsiteY97" fmla="*/ 1878227 h 6277232"/>
              <a:gd name="connsiteX98" fmla="*/ 494271 w 6116595"/>
              <a:gd name="connsiteY98" fmla="*/ 1915297 h 6277232"/>
              <a:gd name="connsiteX99" fmla="*/ 444844 w 6116595"/>
              <a:gd name="connsiteY99" fmla="*/ 1890584 h 6277232"/>
              <a:gd name="connsiteX100" fmla="*/ 407773 w 6116595"/>
              <a:gd name="connsiteY100" fmla="*/ 1841156 h 6277232"/>
              <a:gd name="connsiteX101" fmla="*/ 321276 w 6116595"/>
              <a:gd name="connsiteY101" fmla="*/ 1841156 h 6277232"/>
              <a:gd name="connsiteX102" fmla="*/ 308919 w 6116595"/>
              <a:gd name="connsiteY102" fmla="*/ 1754659 h 6277232"/>
              <a:gd name="connsiteX103" fmla="*/ 321276 w 6116595"/>
              <a:gd name="connsiteY103" fmla="*/ 1692875 h 6277232"/>
              <a:gd name="connsiteX104" fmla="*/ 444844 w 6116595"/>
              <a:gd name="connsiteY104" fmla="*/ 1692875 h 6277232"/>
              <a:gd name="connsiteX105" fmla="*/ 469557 w 6116595"/>
              <a:gd name="connsiteY105" fmla="*/ 1668162 h 6277232"/>
              <a:gd name="connsiteX106" fmla="*/ 543698 w 6116595"/>
              <a:gd name="connsiteY106" fmla="*/ 1655805 h 6277232"/>
              <a:gd name="connsiteX107" fmla="*/ 605481 w 6116595"/>
              <a:gd name="connsiteY107" fmla="*/ 1680519 h 6277232"/>
              <a:gd name="connsiteX108" fmla="*/ 654909 w 6116595"/>
              <a:gd name="connsiteY108" fmla="*/ 1643448 h 6277232"/>
              <a:gd name="connsiteX109" fmla="*/ 568411 w 6116595"/>
              <a:gd name="connsiteY109" fmla="*/ 234778 h 6277232"/>
              <a:gd name="connsiteX110" fmla="*/ 617838 w 6116595"/>
              <a:gd name="connsiteY110" fmla="*/ 271848 h 6277232"/>
              <a:gd name="connsiteX111" fmla="*/ 1482811 w 6116595"/>
              <a:gd name="connsiteY111" fmla="*/ 234778 h 6277232"/>
              <a:gd name="connsiteX112" fmla="*/ 1791730 w 6116595"/>
              <a:gd name="connsiteY112" fmla="*/ 98854 h 6277232"/>
              <a:gd name="connsiteX113" fmla="*/ 3583460 w 6116595"/>
              <a:gd name="connsiteY113" fmla="*/ 98854 h 627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16595" h="6277232">
                <a:moveTo>
                  <a:pt x="5047296" y="2119941"/>
                </a:moveTo>
                <a:lnTo>
                  <a:pt x="4923728" y="2144654"/>
                </a:lnTo>
                <a:lnTo>
                  <a:pt x="4787804" y="2181725"/>
                </a:lnTo>
                <a:lnTo>
                  <a:pt x="4713664" y="2243509"/>
                </a:lnTo>
                <a:lnTo>
                  <a:pt x="4651880" y="2342363"/>
                </a:lnTo>
                <a:lnTo>
                  <a:pt x="4627166" y="2441217"/>
                </a:lnTo>
                <a:lnTo>
                  <a:pt x="4664236" y="2478287"/>
                </a:lnTo>
                <a:lnTo>
                  <a:pt x="4688950" y="2614211"/>
                </a:lnTo>
                <a:lnTo>
                  <a:pt x="4812518" y="2663638"/>
                </a:lnTo>
                <a:lnTo>
                  <a:pt x="4886658" y="2675995"/>
                </a:lnTo>
                <a:lnTo>
                  <a:pt x="4973155" y="2675995"/>
                </a:lnTo>
                <a:lnTo>
                  <a:pt x="5010226" y="2638925"/>
                </a:lnTo>
                <a:lnTo>
                  <a:pt x="5109080" y="2614211"/>
                </a:lnTo>
                <a:lnTo>
                  <a:pt x="5170864" y="2490644"/>
                </a:lnTo>
                <a:lnTo>
                  <a:pt x="5195577" y="2416503"/>
                </a:lnTo>
                <a:lnTo>
                  <a:pt x="5183220" y="2268222"/>
                </a:lnTo>
                <a:lnTo>
                  <a:pt x="5183220" y="2218795"/>
                </a:lnTo>
                <a:close/>
                <a:moveTo>
                  <a:pt x="3620530" y="0"/>
                </a:moveTo>
                <a:lnTo>
                  <a:pt x="3682314" y="0"/>
                </a:lnTo>
                <a:lnTo>
                  <a:pt x="3768811" y="0"/>
                </a:lnTo>
                <a:lnTo>
                  <a:pt x="3818238" y="12356"/>
                </a:lnTo>
                <a:lnTo>
                  <a:pt x="3880022" y="86497"/>
                </a:lnTo>
                <a:lnTo>
                  <a:pt x="4473146" y="86497"/>
                </a:lnTo>
                <a:lnTo>
                  <a:pt x="4510217" y="135924"/>
                </a:lnTo>
                <a:lnTo>
                  <a:pt x="4485503" y="568411"/>
                </a:lnTo>
                <a:lnTo>
                  <a:pt x="4683211" y="766119"/>
                </a:lnTo>
                <a:lnTo>
                  <a:pt x="4769709" y="778475"/>
                </a:lnTo>
                <a:lnTo>
                  <a:pt x="4893276" y="803189"/>
                </a:lnTo>
                <a:lnTo>
                  <a:pt x="4955060" y="902043"/>
                </a:lnTo>
                <a:lnTo>
                  <a:pt x="4979773" y="1013254"/>
                </a:lnTo>
                <a:lnTo>
                  <a:pt x="4967417" y="1075038"/>
                </a:lnTo>
                <a:lnTo>
                  <a:pt x="5152768" y="1606378"/>
                </a:lnTo>
                <a:lnTo>
                  <a:pt x="5214552" y="1655805"/>
                </a:lnTo>
                <a:lnTo>
                  <a:pt x="5276336" y="1705232"/>
                </a:lnTo>
                <a:lnTo>
                  <a:pt x="5313406" y="1804086"/>
                </a:lnTo>
                <a:lnTo>
                  <a:pt x="5301049" y="1890584"/>
                </a:lnTo>
                <a:lnTo>
                  <a:pt x="5263979" y="1940011"/>
                </a:lnTo>
                <a:lnTo>
                  <a:pt x="5325763" y="2150075"/>
                </a:lnTo>
                <a:lnTo>
                  <a:pt x="5449330" y="2298356"/>
                </a:lnTo>
                <a:lnTo>
                  <a:pt x="5486400" y="2397211"/>
                </a:lnTo>
                <a:lnTo>
                  <a:pt x="5486400" y="2483708"/>
                </a:lnTo>
                <a:lnTo>
                  <a:pt x="5461687" y="2644346"/>
                </a:lnTo>
                <a:lnTo>
                  <a:pt x="5523471" y="2669059"/>
                </a:lnTo>
                <a:lnTo>
                  <a:pt x="5622325" y="2669059"/>
                </a:lnTo>
                <a:lnTo>
                  <a:pt x="5696465" y="2706129"/>
                </a:lnTo>
                <a:lnTo>
                  <a:pt x="5931244" y="2743200"/>
                </a:lnTo>
                <a:lnTo>
                  <a:pt x="6116595" y="2977978"/>
                </a:lnTo>
                <a:lnTo>
                  <a:pt x="6116595" y="3435178"/>
                </a:lnTo>
                <a:lnTo>
                  <a:pt x="6116595" y="3657600"/>
                </a:lnTo>
                <a:lnTo>
                  <a:pt x="6030098" y="3756454"/>
                </a:lnTo>
                <a:lnTo>
                  <a:pt x="5918887" y="4584356"/>
                </a:lnTo>
                <a:lnTo>
                  <a:pt x="5955957" y="4769708"/>
                </a:lnTo>
                <a:lnTo>
                  <a:pt x="5869460" y="4856205"/>
                </a:lnTo>
                <a:lnTo>
                  <a:pt x="5671752" y="4769708"/>
                </a:lnTo>
                <a:lnTo>
                  <a:pt x="5622325" y="4819135"/>
                </a:lnTo>
                <a:lnTo>
                  <a:pt x="5461687" y="4930346"/>
                </a:lnTo>
                <a:lnTo>
                  <a:pt x="5239265" y="4967416"/>
                </a:lnTo>
                <a:lnTo>
                  <a:pt x="5090984" y="4843848"/>
                </a:lnTo>
                <a:lnTo>
                  <a:pt x="4905633" y="4732638"/>
                </a:lnTo>
                <a:lnTo>
                  <a:pt x="4880919" y="4695567"/>
                </a:lnTo>
                <a:lnTo>
                  <a:pt x="4856206" y="4806778"/>
                </a:lnTo>
                <a:lnTo>
                  <a:pt x="4658498" y="4880919"/>
                </a:lnTo>
                <a:lnTo>
                  <a:pt x="4584357" y="4806778"/>
                </a:lnTo>
                <a:lnTo>
                  <a:pt x="4522573" y="4806778"/>
                </a:lnTo>
                <a:lnTo>
                  <a:pt x="4534930" y="5090984"/>
                </a:lnTo>
                <a:lnTo>
                  <a:pt x="4497860" y="5140411"/>
                </a:lnTo>
                <a:lnTo>
                  <a:pt x="4226011" y="5177481"/>
                </a:lnTo>
                <a:lnTo>
                  <a:pt x="4040660" y="5140411"/>
                </a:lnTo>
                <a:lnTo>
                  <a:pt x="4015946" y="5041556"/>
                </a:lnTo>
                <a:lnTo>
                  <a:pt x="3558746" y="5078627"/>
                </a:lnTo>
                <a:lnTo>
                  <a:pt x="3669957" y="5968313"/>
                </a:lnTo>
                <a:lnTo>
                  <a:pt x="3682314" y="6277232"/>
                </a:lnTo>
                <a:lnTo>
                  <a:pt x="0" y="6227805"/>
                </a:lnTo>
                <a:lnTo>
                  <a:pt x="12357" y="5918886"/>
                </a:lnTo>
                <a:lnTo>
                  <a:pt x="444844" y="4868562"/>
                </a:lnTo>
                <a:lnTo>
                  <a:pt x="667265" y="4868562"/>
                </a:lnTo>
                <a:lnTo>
                  <a:pt x="827903" y="4497859"/>
                </a:lnTo>
                <a:lnTo>
                  <a:pt x="803190" y="4164227"/>
                </a:lnTo>
                <a:lnTo>
                  <a:pt x="654909" y="4188940"/>
                </a:lnTo>
                <a:lnTo>
                  <a:pt x="568411" y="4176584"/>
                </a:lnTo>
                <a:lnTo>
                  <a:pt x="568411" y="4127156"/>
                </a:lnTo>
                <a:lnTo>
                  <a:pt x="494271" y="4114800"/>
                </a:lnTo>
                <a:lnTo>
                  <a:pt x="506627" y="4028302"/>
                </a:lnTo>
                <a:lnTo>
                  <a:pt x="506627" y="3978875"/>
                </a:lnTo>
                <a:lnTo>
                  <a:pt x="617838" y="3978875"/>
                </a:lnTo>
                <a:lnTo>
                  <a:pt x="617838" y="3941805"/>
                </a:lnTo>
                <a:lnTo>
                  <a:pt x="741406" y="3929448"/>
                </a:lnTo>
                <a:lnTo>
                  <a:pt x="654909" y="3274540"/>
                </a:lnTo>
                <a:lnTo>
                  <a:pt x="247136" y="3719384"/>
                </a:lnTo>
                <a:lnTo>
                  <a:pt x="49427" y="3583459"/>
                </a:lnTo>
                <a:lnTo>
                  <a:pt x="135925" y="3422821"/>
                </a:lnTo>
                <a:lnTo>
                  <a:pt x="259492" y="3249827"/>
                </a:lnTo>
                <a:lnTo>
                  <a:pt x="630195" y="2755556"/>
                </a:lnTo>
                <a:lnTo>
                  <a:pt x="593125" y="2347784"/>
                </a:lnTo>
                <a:lnTo>
                  <a:pt x="605481" y="2125362"/>
                </a:lnTo>
                <a:lnTo>
                  <a:pt x="617838" y="1940011"/>
                </a:lnTo>
                <a:lnTo>
                  <a:pt x="617838" y="1902940"/>
                </a:lnTo>
                <a:lnTo>
                  <a:pt x="556054" y="1878227"/>
                </a:lnTo>
                <a:lnTo>
                  <a:pt x="494271" y="1915297"/>
                </a:lnTo>
                <a:lnTo>
                  <a:pt x="444844" y="1890584"/>
                </a:lnTo>
                <a:lnTo>
                  <a:pt x="407773" y="1841156"/>
                </a:lnTo>
                <a:lnTo>
                  <a:pt x="321276" y="1841156"/>
                </a:lnTo>
                <a:lnTo>
                  <a:pt x="308919" y="1754659"/>
                </a:lnTo>
                <a:lnTo>
                  <a:pt x="321276" y="1692875"/>
                </a:lnTo>
                <a:lnTo>
                  <a:pt x="444844" y="1692875"/>
                </a:lnTo>
                <a:lnTo>
                  <a:pt x="469557" y="1668162"/>
                </a:lnTo>
                <a:lnTo>
                  <a:pt x="543698" y="1655805"/>
                </a:lnTo>
                <a:lnTo>
                  <a:pt x="605481" y="1680519"/>
                </a:lnTo>
                <a:lnTo>
                  <a:pt x="654909" y="1643448"/>
                </a:lnTo>
                <a:lnTo>
                  <a:pt x="568411" y="234778"/>
                </a:lnTo>
                <a:lnTo>
                  <a:pt x="617838" y="271848"/>
                </a:lnTo>
                <a:lnTo>
                  <a:pt x="1482811" y="234778"/>
                </a:lnTo>
                <a:lnTo>
                  <a:pt x="1791730" y="98854"/>
                </a:lnTo>
                <a:lnTo>
                  <a:pt x="3583460" y="98854"/>
                </a:lnTo>
                <a:close/>
              </a:path>
            </a:pathLst>
          </a:custGeom>
        </p:spPr>
      </p:pic>
      <p:sp>
        <p:nvSpPr>
          <p:cNvPr id="2" name="テキスト ボックス 1">
            <a:extLst>
              <a:ext uri="{FF2B5EF4-FFF2-40B4-BE49-F238E27FC236}">
                <a16:creationId xmlns:a16="http://schemas.microsoft.com/office/drawing/2014/main" id="{DDE845BD-E2ED-C0F8-59C0-C575926BAF17}"/>
              </a:ext>
            </a:extLst>
          </p:cNvPr>
          <p:cNvSpPr txBox="1">
            <a:spLocks noChangeAspect="1"/>
          </p:cNvSpPr>
          <p:nvPr/>
        </p:nvSpPr>
        <p:spPr>
          <a:xfrm>
            <a:off x="479376" y="548680"/>
            <a:ext cx="11326629" cy="523220"/>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創作課</a:t>
            </a: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 </a:t>
            </a:r>
            <a:r>
              <a:rPr kumimoji="1" lang="ja-JP" altLang="en-US" sz="2800" b="1" i="0" u="none" strike="noStrike" kern="0" cap="none" spc="0" normalizeH="0" baseline="0" noProof="0" dirty="0">
                <a:ln>
                  <a:noFill/>
                </a:ln>
                <a:solidFill>
                  <a:srgbClr val="000000"/>
                </a:solidFill>
                <a:effectLst/>
                <a:uLnTx/>
                <a:uFillTx/>
                <a:latin typeface="+mn-ea"/>
                <a:cs typeface="+mn-cs"/>
              </a:rPr>
              <a:t>に作製依頼を出して微動台を用いて微調整できる治具が完成！</a:t>
            </a:r>
            <a:endParaRPr kumimoji="1" lang="en-US" altLang="ja-JP" sz="1800" b="1" i="0" u="none" strike="noStrike" kern="0" cap="none" spc="0" normalizeH="0" baseline="0" noProof="0" dirty="0">
              <a:ln>
                <a:noFill/>
              </a:ln>
              <a:solidFill>
                <a:srgbClr val="000000"/>
              </a:solidFill>
              <a:effectLst/>
              <a:uLnTx/>
              <a:uFillTx/>
              <a:latin typeface="+mn-ea"/>
              <a:cs typeface="+mn-cs"/>
            </a:endParaRPr>
          </a:p>
        </p:txBody>
      </p:sp>
    </p:spTree>
    <p:extLst>
      <p:ext uri="{BB962C8B-B14F-4D97-AF65-F5344CB8AC3E}">
        <p14:creationId xmlns:p14="http://schemas.microsoft.com/office/powerpoint/2010/main" val="3018077527"/>
      </p:ext>
    </p:extLst>
  </p:cSld>
  <p:clrMapOvr>
    <a:masterClrMapping/>
  </p:clrMapOvr>
  <mc:AlternateContent xmlns:mc="http://schemas.openxmlformats.org/markup-compatibility/2006" xmlns:p14="http://schemas.microsoft.com/office/powerpoint/2010/main">
    <mc:Choice Requires="p14">
      <p:transition spd="slow" p14:dur="2000" advTm="1385"/>
    </mc:Choice>
    <mc:Fallback xmlns="">
      <p:transition spd="slow" advTm="138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2763845" cy="521803"/>
          </a:xfrm>
        </p:spPr>
        <p:txBody>
          <a:bodyPr>
            <a:noAutofit/>
          </a:bodyPr>
          <a:lstStyle/>
          <a:p>
            <a:pPr algn="l"/>
            <a:r>
              <a:rPr kumimoji="1" lang="en-US" altLang="ja-JP" sz="2400" u="sng" dirty="0"/>
              <a:t>33</a:t>
            </a:r>
            <a:r>
              <a:rPr kumimoji="1" lang="ja-JP" altLang="en-US" sz="2400" u="sng" dirty="0"/>
              <a:t>．対策案実施②</a:t>
            </a:r>
          </a:p>
        </p:txBody>
      </p:sp>
      <p:graphicFrame>
        <p:nvGraphicFramePr>
          <p:cNvPr id="2" name="オブジェクト 1">
            <a:extLst>
              <a:ext uri="{FF2B5EF4-FFF2-40B4-BE49-F238E27FC236}">
                <a16:creationId xmlns:a16="http://schemas.microsoft.com/office/drawing/2014/main" id="{9C72E084-C6A7-1C84-63DB-8B175C4737EF}"/>
              </a:ext>
            </a:extLst>
          </p:cNvPr>
          <p:cNvGraphicFramePr>
            <a:graphicFrameLocks noChangeAspect="1"/>
          </p:cNvGraphicFramePr>
          <p:nvPr>
            <p:extLst>
              <p:ext uri="{D42A27DB-BD31-4B8C-83A1-F6EECF244321}">
                <p14:modId xmlns:p14="http://schemas.microsoft.com/office/powerpoint/2010/main" val="1661910193"/>
              </p:ext>
            </p:extLst>
          </p:nvPr>
        </p:nvGraphicFramePr>
        <p:xfrm>
          <a:off x="388932" y="1390650"/>
          <a:ext cx="4751387" cy="4414838"/>
        </p:xfrm>
        <a:graphic>
          <a:graphicData uri="http://schemas.openxmlformats.org/presentationml/2006/ole">
            <mc:AlternateContent xmlns:mc="http://schemas.openxmlformats.org/markup-compatibility/2006">
              <mc:Choice xmlns:v="urn:schemas-microsoft-com:vml" Requires="v">
                <p:oleObj name="Worksheet" r:id="rId4" imgW="5496076" imgH="5105557" progId="Excel.Sheet.12">
                  <p:embed/>
                </p:oleObj>
              </mc:Choice>
              <mc:Fallback>
                <p:oleObj name="Worksheet" r:id="rId4" imgW="5496076" imgH="5105557" progId="Excel.Sheet.12">
                  <p:embed/>
                  <p:pic>
                    <p:nvPicPr>
                      <p:cNvPr id="4" name="オブジェクト 3">
                        <a:extLst>
                          <a:ext uri="{FF2B5EF4-FFF2-40B4-BE49-F238E27FC236}">
                            <a16:creationId xmlns:a16="http://schemas.microsoft.com/office/drawing/2014/main" id="{30FF68FB-32A4-BA82-0EA3-05CE704AA15E}"/>
                          </a:ext>
                        </a:extLst>
                      </p:cNvPr>
                      <p:cNvPicPr/>
                      <p:nvPr/>
                    </p:nvPicPr>
                    <p:blipFill>
                      <a:blip r:embed="rId5"/>
                      <a:stretch>
                        <a:fillRect/>
                      </a:stretch>
                    </p:blipFill>
                    <p:spPr>
                      <a:xfrm>
                        <a:off x="388932" y="1390650"/>
                        <a:ext cx="4751387" cy="4414838"/>
                      </a:xfrm>
                      <a:prstGeom prst="rect">
                        <a:avLst/>
                      </a:prstGeom>
                    </p:spPr>
                  </p:pic>
                </p:oleObj>
              </mc:Fallback>
            </mc:AlternateContent>
          </a:graphicData>
        </a:graphic>
      </p:graphicFrame>
      <p:sp>
        <p:nvSpPr>
          <p:cNvPr id="4" name="テキスト ボックス 24">
            <a:extLst>
              <a:ext uri="{FF2B5EF4-FFF2-40B4-BE49-F238E27FC236}">
                <a16:creationId xmlns:a16="http://schemas.microsoft.com/office/drawing/2014/main" id="{D903E775-5E31-D87A-387C-B5C15AE13171}"/>
              </a:ext>
            </a:extLst>
          </p:cNvPr>
          <p:cNvSpPr txBox="1"/>
          <p:nvPr/>
        </p:nvSpPr>
        <p:spPr>
          <a:xfrm>
            <a:off x="2429976" y="431442"/>
            <a:ext cx="4896544" cy="461665"/>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rPr>
              <a:t>作業者間のばらつき低減を追求！</a:t>
            </a:r>
          </a:p>
        </p:txBody>
      </p:sp>
      <p:grpSp>
        <p:nvGrpSpPr>
          <p:cNvPr id="5" name="グループ化 4">
            <a:extLst>
              <a:ext uri="{FF2B5EF4-FFF2-40B4-BE49-F238E27FC236}">
                <a16:creationId xmlns:a16="http://schemas.microsoft.com/office/drawing/2014/main" id="{EC60338A-D923-4F32-9DB4-E58849E97416}"/>
              </a:ext>
            </a:extLst>
          </p:cNvPr>
          <p:cNvGrpSpPr/>
          <p:nvPr/>
        </p:nvGrpSpPr>
        <p:grpSpPr>
          <a:xfrm>
            <a:off x="5326234" y="1412776"/>
            <a:ext cx="6752097" cy="4105267"/>
            <a:chOff x="5341857" y="1002166"/>
            <a:chExt cx="6752097" cy="4105267"/>
          </a:xfrm>
        </p:grpSpPr>
        <p:grpSp>
          <p:nvGrpSpPr>
            <p:cNvPr id="6" name="グループ化 5">
              <a:extLst>
                <a:ext uri="{FF2B5EF4-FFF2-40B4-BE49-F238E27FC236}">
                  <a16:creationId xmlns:a16="http://schemas.microsoft.com/office/drawing/2014/main" id="{EBFD2B12-071A-9215-E578-1F9EB7A49A9E}"/>
                </a:ext>
              </a:extLst>
            </p:cNvPr>
            <p:cNvGrpSpPr/>
            <p:nvPr/>
          </p:nvGrpSpPr>
          <p:grpSpPr>
            <a:xfrm>
              <a:off x="5361601" y="1002166"/>
              <a:ext cx="6711063" cy="3436580"/>
              <a:chOff x="5402067" y="1124745"/>
              <a:chExt cx="6711063" cy="3436580"/>
            </a:xfrm>
          </p:grpSpPr>
          <p:pic>
            <p:nvPicPr>
              <p:cNvPr id="8" name="図 7">
                <a:extLst>
                  <a:ext uri="{FF2B5EF4-FFF2-40B4-BE49-F238E27FC236}">
                    <a16:creationId xmlns:a16="http://schemas.microsoft.com/office/drawing/2014/main" id="{1D963BC5-CF22-55DA-6B3C-2C84C7BE14A8}"/>
                  </a:ext>
                </a:extLst>
              </p:cNvPr>
              <p:cNvPicPr>
                <a:picLocks noChangeAspect="1"/>
              </p:cNvPicPr>
              <p:nvPr/>
            </p:nvPicPr>
            <p:blipFill>
              <a:blip r:embed="rId6"/>
              <a:stretch>
                <a:fillRect/>
              </a:stretch>
            </p:blipFill>
            <p:spPr>
              <a:xfrm>
                <a:off x="5402069" y="1124745"/>
                <a:ext cx="6711061" cy="2771960"/>
              </a:xfrm>
              <a:prstGeom prst="rect">
                <a:avLst/>
              </a:prstGeom>
              <a:ln w="19050">
                <a:solidFill>
                  <a:schemeClr val="tx1"/>
                </a:solidFill>
              </a:ln>
            </p:spPr>
          </p:pic>
          <p:pic>
            <p:nvPicPr>
              <p:cNvPr id="9" name="図 8">
                <a:extLst>
                  <a:ext uri="{FF2B5EF4-FFF2-40B4-BE49-F238E27FC236}">
                    <a16:creationId xmlns:a16="http://schemas.microsoft.com/office/drawing/2014/main" id="{FE20A9E0-AA29-1F5D-F14B-93C49D0607F3}"/>
                  </a:ext>
                </a:extLst>
              </p:cNvPr>
              <p:cNvPicPr>
                <a:picLocks noChangeAspect="1"/>
              </p:cNvPicPr>
              <p:nvPr/>
            </p:nvPicPr>
            <p:blipFill>
              <a:blip r:embed="rId7"/>
              <a:stretch>
                <a:fillRect/>
              </a:stretch>
            </p:blipFill>
            <p:spPr>
              <a:xfrm>
                <a:off x="5402067" y="3896704"/>
                <a:ext cx="6711061" cy="664621"/>
              </a:xfrm>
              <a:prstGeom prst="rect">
                <a:avLst/>
              </a:prstGeom>
              <a:ln w="19050">
                <a:solidFill>
                  <a:schemeClr val="tx1"/>
                </a:solidFill>
              </a:ln>
            </p:spPr>
          </p:pic>
        </p:grpSp>
        <p:pic>
          <p:nvPicPr>
            <p:cNvPr id="7" name="図 6">
              <a:extLst>
                <a:ext uri="{FF2B5EF4-FFF2-40B4-BE49-F238E27FC236}">
                  <a16:creationId xmlns:a16="http://schemas.microsoft.com/office/drawing/2014/main" id="{0AAC085A-0534-54F8-AF23-5736B0C777F8}"/>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t="1" b="1856"/>
            <a:stretch/>
          </p:blipFill>
          <p:spPr>
            <a:xfrm>
              <a:off x="5341857" y="4438746"/>
              <a:ext cx="6752097" cy="668687"/>
            </a:xfrm>
            <a:prstGeom prst="rect">
              <a:avLst/>
            </a:prstGeom>
          </p:spPr>
        </p:pic>
      </p:grpSp>
      <p:sp>
        <p:nvSpPr>
          <p:cNvPr id="10" name="テキスト ボックス 24">
            <a:extLst>
              <a:ext uri="{FF2B5EF4-FFF2-40B4-BE49-F238E27FC236}">
                <a16:creationId xmlns:a16="http://schemas.microsoft.com/office/drawing/2014/main" id="{F7D4709C-27E1-4034-AED5-4F1E741F03C7}"/>
              </a:ext>
            </a:extLst>
          </p:cNvPr>
          <p:cNvSpPr txBox="1"/>
          <p:nvPr/>
        </p:nvSpPr>
        <p:spPr>
          <a:xfrm>
            <a:off x="5326234" y="955045"/>
            <a:ext cx="1374527" cy="40011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rgbClr val="000000"/>
                </a:solidFill>
                <a:effectLst/>
                <a:uLnTx/>
                <a:uFillTx/>
                <a:latin typeface="+mn-ea"/>
                <a:cs typeface="+mn-cs"/>
              </a:rPr>
              <a:t>MSA</a:t>
            </a:r>
            <a:r>
              <a:rPr kumimoji="1" lang="ja-JP" altLang="en-US" sz="2000" b="1" i="0" u="none" strike="noStrike" kern="0" cap="none" spc="0" normalizeH="0" baseline="0" noProof="0" dirty="0">
                <a:ln>
                  <a:noFill/>
                </a:ln>
                <a:solidFill>
                  <a:srgbClr val="000000"/>
                </a:solidFill>
                <a:effectLst/>
                <a:uLnTx/>
                <a:uFillTx/>
                <a:latin typeface="+mn-ea"/>
                <a:cs typeface="+mn-cs"/>
              </a:rPr>
              <a:t>結果</a:t>
            </a:r>
          </a:p>
        </p:txBody>
      </p:sp>
      <p:pic>
        <p:nvPicPr>
          <p:cNvPr id="11" name="図 10">
            <a:extLst>
              <a:ext uri="{FF2B5EF4-FFF2-40B4-BE49-F238E27FC236}">
                <a16:creationId xmlns:a16="http://schemas.microsoft.com/office/drawing/2014/main" id="{4963F428-ACB1-5DE1-6842-3757EA21C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Lst>
          </a:blip>
          <a:srcRect r="6675"/>
          <a:stretch/>
        </p:blipFill>
        <p:spPr>
          <a:xfrm>
            <a:off x="9778728" y="-6862"/>
            <a:ext cx="2278311" cy="1361712"/>
          </a:xfrm>
          <a:prstGeom prst="rect">
            <a:avLst/>
          </a:prstGeom>
        </p:spPr>
      </p:pic>
      <p:sp>
        <p:nvSpPr>
          <p:cNvPr id="12" name="テキスト ボックス 11">
            <a:extLst>
              <a:ext uri="{FF2B5EF4-FFF2-40B4-BE49-F238E27FC236}">
                <a16:creationId xmlns:a16="http://schemas.microsoft.com/office/drawing/2014/main" id="{BCBEB037-9899-3A7A-D9E1-295FA953BB70}"/>
              </a:ext>
            </a:extLst>
          </p:cNvPr>
          <p:cNvSpPr txBox="1"/>
          <p:nvPr/>
        </p:nvSpPr>
        <p:spPr>
          <a:xfrm>
            <a:off x="7053260" y="116599"/>
            <a:ext cx="2758506" cy="1200329"/>
          </a:xfrm>
          <a:prstGeom prst="rect">
            <a:avLst/>
          </a:prstGeom>
          <a:noFill/>
        </p:spPr>
        <p:txBody>
          <a:bodyPr wrap="square" rtlCol="0">
            <a:spAutoFit/>
          </a:bodyPr>
          <a:lstStyle/>
          <a:p>
            <a:r>
              <a:rPr kumimoji="1" lang="ja-JP" altLang="en-US" b="1" dirty="0">
                <a:latin typeface="+mn-ea"/>
              </a:rPr>
              <a:t>品質チームのスタッフと</a:t>
            </a:r>
            <a:endParaRPr kumimoji="1" lang="en-US" altLang="ja-JP" b="1" dirty="0">
              <a:latin typeface="+mn-ea"/>
            </a:endParaRPr>
          </a:p>
          <a:p>
            <a:r>
              <a:rPr kumimoji="1" lang="ja-JP" altLang="en-US" b="1" dirty="0">
                <a:latin typeface="+mn-ea"/>
              </a:rPr>
              <a:t>合同勉強会で</a:t>
            </a:r>
            <a:endParaRPr kumimoji="1" lang="en-US" altLang="ja-JP" b="1" dirty="0">
              <a:latin typeface="+mn-ea"/>
            </a:endParaRPr>
          </a:p>
          <a:p>
            <a:r>
              <a:rPr lang="ja-JP" altLang="en-US" b="1" dirty="0">
                <a:latin typeface="+mn-ea"/>
              </a:rPr>
              <a:t>測定システム解析</a:t>
            </a:r>
            <a:endParaRPr lang="en-US" altLang="ja-JP" b="1" dirty="0">
              <a:latin typeface="+mn-ea"/>
            </a:endParaRPr>
          </a:p>
          <a:p>
            <a:r>
              <a:rPr kumimoji="1" lang="en-US" altLang="ja-JP" b="1" dirty="0">
                <a:latin typeface="+mn-ea"/>
              </a:rPr>
              <a:t>(MSA)</a:t>
            </a:r>
            <a:r>
              <a:rPr kumimoji="1" lang="ja-JP" altLang="en-US" b="1" dirty="0">
                <a:latin typeface="+mn-ea"/>
              </a:rPr>
              <a:t>を学ぶ</a:t>
            </a:r>
          </a:p>
        </p:txBody>
      </p:sp>
      <p:sp>
        <p:nvSpPr>
          <p:cNvPr id="13" name="正方形/長方形 12">
            <a:extLst>
              <a:ext uri="{FF2B5EF4-FFF2-40B4-BE49-F238E27FC236}">
                <a16:creationId xmlns:a16="http://schemas.microsoft.com/office/drawing/2014/main" id="{4F8AB11E-707B-0DED-E442-6D857A76078E}"/>
              </a:ext>
            </a:extLst>
          </p:cNvPr>
          <p:cNvSpPr/>
          <p:nvPr/>
        </p:nvSpPr>
        <p:spPr>
          <a:xfrm rot="20828303">
            <a:off x="9088560" y="529516"/>
            <a:ext cx="3179075" cy="523220"/>
          </a:xfrm>
          <a:prstGeom prst="rect">
            <a:avLst/>
          </a:prstGeom>
          <a:noFill/>
        </p:spPr>
        <p:txBody>
          <a:bodyPr wrap="none" lIns="91440" tIns="45720" rIns="91440" bIns="45720">
            <a:spAutoFit/>
          </a:bodyPr>
          <a:lstStyle/>
          <a:p>
            <a:pPr algn="ctr"/>
            <a:r>
              <a:rPr lang="ja-JP" altLang="en-US" sz="2800" b="1" u="sng" dirty="0">
                <a:ln w="19050">
                  <a:solidFill>
                    <a:schemeClr val="tx2"/>
                  </a:solidFill>
                  <a:prstDash val="solid"/>
                </a:ln>
                <a:solidFill>
                  <a:srgbClr val="FF0000"/>
                </a:solidFill>
                <a:effectLst>
                  <a:outerShdw dist="38100" dir="2700000" algn="bl" rotWithShape="0">
                    <a:srgbClr val="FFFF00"/>
                  </a:outerShdw>
                </a:effectLst>
              </a:rPr>
              <a:t>技能向上意欲</a:t>
            </a:r>
            <a:r>
              <a:rPr lang="en-US" altLang="ja-JP" sz="2800" b="1" u="sng" dirty="0">
                <a:ln w="19050">
                  <a:solidFill>
                    <a:schemeClr val="tx2"/>
                  </a:solidFill>
                  <a:prstDash val="solid"/>
                </a:ln>
                <a:solidFill>
                  <a:srgbClr val="FF0000"/>
                </a:solidFill>
                <a:effectLst>
                  <a:outerShdw dist="38100" dir="2700000" algn="bl" rotWithShape="0">
                    <a:srgbClr val="FFFF00"/>
                  </a:outerShdw>
                </a:effectLst>
              </a:rPr>
              <a:t>UP</a:t>
            </a:r>
            <a:r>
              <a:rPr lang="ja-JP" altLang="en-US" sz="2800" b="1" u="sng" dirty="0">
                <a:ln w="19050">
                  <a:solidFill>
                    <a:schemeClr val="tx2"/>
                  </a:solidFill>
                  <a:prstDash val="solid"/>
                </a:ln>
                <a:solidFill>
                  <a:srgbClr val="FF0000"/>
                </a:solidFill>
                <a:effectLst>
                  <a:outerShdw dist="38100" dir="2700000" algn="bl" rotWithShape="0">
                    <a:srgbClr val="FFFF00"/>
                  </a:outerShdw>
                </a:effectLst>
              </a:rPr>
              <a:t>！</a:t>
            </a:r>
            <a:endParaRPr lang="ja-JP" altLang="en-US" sz="2800" b="1" u="sng" cap="none" spc="0" dirty="0">
              <a:ln w="19050">
                <a:solidFill>
                  <a:schemeClr val="tx2"/>
                </a:solidFill>
                <a:prstDash val="solid"/>
              </a:ln>
              <a:solidFill>
                <a:srgbClr val="FF0000"/>
              </a:solidFill>
              <a:effectLst>
                <a:outerShdw dist="38100" dir="2700000" algn="bl" rotWithShape="0">
                  <a:srgbClr val="FFFF00"/>
                </a:outerShdw>
              </a:effectLst>
            </a:endParaRPr>
          </a:p>
        </p:txBody>
      </p:sp>
      <p:sp>
        <p:nvSpPr>
          <p:cNvPr id="14" name="テキスト ボックス 24">
            <a:extLst>
              <a:ext uri="{FF2B5EF4-FFF2-40B4-BE49-F238E27FC236}">
                <a16:creationId xmlns:a16="http://schemas.microsoft.com/office/drawing/2014/main" id="{46AAD5A6-B2CF-01BB-4E2D-A208BCBDB3FF}"/>
              </a:ext>
            </a:extLst>
          </p:cNvPr>
          <p:cNvSpPr txBox="1"/>
          <p:nvPr/>
        </p:nvSpPr>
        <p:spPr>
          <a:xfrm>
            <a:off x="880970" y="990328"/>
            <a:ext cx="3815139" cy="40011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mn-ea"/>
                <a:cs typeface="+mn-cs"/>
              </a:rPr>
              <a:t>部品ごとに調整値換算表を作成</a:t>
            </a:r>
          </a:p>
        </p:txBody>
      </p:sp>
      <p:sp>
        <p:nvSpPr>
          <p:cNvPr id="15" name="テキスト ボックス 14">
            <a:extLst>
              <a:ext uri="{FF2B5EF4-FFF2-40B4-BE49-F238E27FC236}">
                <a16:creationId xmlns:a16="http://schemas.microsoft.com/office/drawing/2014/main" id="{2D1C07B7-E306-D163-CAE7-ABED3EA1D93D}"/>
              </a:ext>
            </a:extLst>
          </p:cNvPr>
          <p:cNvSpPr txBox="1"/>
          <p:nvPr/>
        </p:nvSpPr>
        <p:spPr>
          <a:xfrm>
            <a:off x="388932" y="5867672"/>
            <a:ext cx="4751387" cy="646331"/>
          </a:xfrm>
          <a:prstGeom prst="rect">
            <a:avLst/>
          </a:prstGeom>
          <a:solidFill>
            <a:srgbClr val="FFFF00"/>
          </a:solidFill>
        </p:spPr>
        <p:txBody>
          <a:bodyPr wrap="square" rtlCol="0">
            <a:spAutoFit/>
          </a:bodyPr>
          <a:lstStyle/>
          <a:p>
            <a:r>
              <a:rPr kumimoji="1" lang="ja-JP" altLang="en-US" b="1" dirty="0">
                <a:latin typeface="+mn-ea"/>
              </a:rPr>
              <a:t>手順通りに部品を設置、調整、測定すれば</a:t>
            </a:r>
            <a:endParaRPr kumimoji="1" lang="en-US" altLang="ja-JP" b="1" dirty="0">
              <a:latin typeface="+mn-ea"/>
            </a:endParaRPr>
          </a:p>
          <a:p>
            <a:r>
              <a:rPr lang="en-US" altLang="ja-JP" b="1" dirty="0">
                <a:latin typeface="+mn-ea"/>
              </a:rPr>
              <a:t>1</a:t>
            </a:r>
            <a:r>
              <a:rPr lang="ja-JP" altLang="en-US" b="1" dirty="0">
                <a:latin typeface="+mn-ea"/>
              </a:rPr>
              <a:t>回の調整で平行出し完了！</a:t>
            </a:r>
            <a:endParaRPr kumimoji="1" lang="ja-JP" altLang="en-US" b="1" dirty="0">
              <a:latin typeface="+mn-ea"/>
            </a:endParaRPr>
          </a:p>
        </p:txBody>
      </p:sp>
      <p:pic>
        <p:nvPicPr>
          <p:cNvPr id="17" name="図 16">
            <a:extLst>
              <a:ext uri="{FF2B5EF4-FFF2-40B4-BE49-F238E27FC236}">
                <a16:creationId xmlns:a16="http://schemas.microsoft.com/office/drawing/2014/main" id="{67A38CCE-A471-D83C-7E57-DEDCAFF81295}"/>
              </a:ext>
            </a:extLst>
          </p:cNvPr>
          <p:cNvPicPr>
            <a:picLocks noChangeAspect="1"/>
          </p:cNvPicPr>
          <p:nvPr/>
        </p:nvPicPr>
        <p:blipFill>
          <a:blip r:embed="rId12"/>
          <a:stretch>
            <a:fillRect/>
          </a:stretch>
        </p:blipFill>
        <p:spPr>
          <a:xfrm>
            <a:off x="5342423" y="5517142"/>
            <a:ext cx="6732353" cy="631864"/>
          </a:xfrm>
          <a:prstGeom prst="rect">
            <a:avLst/>
          </a:prstGeom>
          <a:ln>
            <a:solidFill>
              <a:schemeClr val="tx1"/>
            </a:solidFill>
          </a:ln>
        </p:spPr>
      </p:pic>
      <p:sp>
        <p:nvSpPr>
          <p:cNvPr id="16" name="テキスト ボックス 15">
            <a:extLst>
              <a:ext uri="{FF2B5EF4-FFF2-40B4-BE49-F238E27FC236}">
                <a16:creationId xmlns:a16="http://schemas.microsoft.com/office/drawing/2014/main" id="{77345E1B-863A-07B8-CAE7-C3129DF6753C}"/>
              </a:ext>
            </a:extLst>
          </p:cNvPr>
          <p:cNvSpPr txBox="1"/>
          <p:nvPr/>
        </p:nvSpPr>
        <p:spPr>
          <a:xfrm>
            <a:off x="5324686" y="5859497"/>
            <a:ext cx="6750090" cy="646331"/>
          </a:xfrm>
          <a:prstGeom prst="rect">
            <a:avLst/>
          </a:prstGeom>
          <a:solidFill>
            <a:srgbClr val="FFFF00"/>
          </a:solidFill>
        </p:spPr>
        <p:txBody>
          <a:bodyPr wrap="square" rtlCol="0">
            <a:noAutofit/>
          </a:bodyPr>
          <a:lstStyle/>
          <a:p>
            <a:r>
              <a:rPr lang="ja-JP" altLang="en-US" sz="2000" b="1" dirty="0">
                <a:latin typeface="+mn-ea"/>
              </a:rPr>
              <a:t>繰返し性・再現性</a:t>
            </a:r>
            <a:r>
              <a:rPr lang="en-US" altLang="ja-JP" sz="2000" b="1" dirty="0">
                <a:latin typeface="+mn-ea"/>
              </a:rPr>
              <a:t>(GRR)10%</a:t>
            </a:r>
            <a:r>
              <a:rPr lang="ja-JP" altLang="en-US" sz="2000" b="1" dirty="0">
                <a:latin typeface="+mn-ea"/>
              </a:rPr>
              <a:t>未満・</a:t>
            </a:r>
            <a:r>
              <a:rPr lang="en-US" altLang="ja-JP" sz="2000" b="1" dirty="0">
                <a:latin typeface="+mn-ea"/>
              </a:rPr>
              <a:t>ndc5</a:t>
            </a:r>
            <a:r>
              <a:rPr lang="ja-JP" altLang="en-US" sz="2000" b="1" dirty="0">
                <a:latin typeface="+mn-ea"/>
              </a:rPr>
              <a:t>以上を満たし、</a:t>
            </a:r>
            <a:endParaRPr lang="en-US" altLang="ja-JP" sz="2000" b="1" dirty="0">
              <a:latin typeface="+mn-ea"/>
            </a:endParaRPr>
          </a:p>
          <a:p>
            <a:r>
              <a:rPr lang="ja-JP" altLang="en-US" sz="2000" b="1" dirty="0">
                <a:latin typeface="+mn-ea"/>
              </a:rPr>
              <a:t>総合判定：合格</a:t>
            </a:r>
            <a:endParaRPr lang="en-US" altLang="ja-JP" sz="2000" b="1" dirty="0">
              <a:latin typeface="+mn-ea"/>
            </a:endParaRPr>
          </a:p>
        </p:txBody>
      </p:sp>
    </p:spTree>
    <p:custDataLst>
      <p:tags r:id="rId1"/>
    </p:custDataLst>
    <p:extLst>
      <p:ext uri="{BB962C8B-B14F-4D97-AF65-F5344CB8AC3E}">
        <p14:creationId xmlns:p14="http://schemas.microsoft.com/office/powerpoint/2010/main" val="3766411477"/>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250" autoRev="1" fill="remove"/>
                                        <p:tgtEl>
                                          <p:spTgt spid="13"/>
                                        </p:tgtEl>
                                        <p:attrNameLst>
                                          <p:attrName>style.color</p:attrName>
                                        </p:attrNameLst>
                                      </p:cBhvr>
                                      <p:to>
                                        <a:schemeClr val="bg1"/>
                                      </p:to>
                                    </p:animClr>
                                    <p:animClr clrSpc="rgb" dir="cw">
                                      <p:cBhvr>
                                        <p:cTn id="13" dur="250" autoRev="1" fill="remove"/>
                                        <p:tgtEl>
                                          <p:spTgt spid="13"/>
                                        </p:tgtEl>
                                        <p:attrNameLst>
                                          <p:attrName>fillcolor</p:attrName>
                                        </p:attrNameLst>
                                      </p:cBhvr>
                                      <p:to>
                                        <a:schemeClr val="bg1"/>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a:extLst>
              <a:ext uri="{FF2B5EF4-FFF2-40B4-BE49-F238E27FC236}">
                <a16:creationId xmlns:a16="http://schemas.microsoft.com/office/drawing/2014/main" id="{A21A0BCD-D9DC-4CD2-ACFC-5656231F8A8F}"/>
              </a:ext>
            </a:extLst>
          </p:cNvPr>
          <p:cNvGraphicFramePr>
            <a:graphicFrameLocks/>
          </p:cNvGraphicFramePr>
          <p:nvPr>
            <p:extLst>
              <p:ext uri="{D42A27DB-BD31-4B8C-83A1-F6EECF244321}">
                <p14:modId xmlns:p14="http://schemas.microsoft.com/office/powerpoint/2010/main" val="1745423195"/>
              </p:ext>
            </p:extLst>
          </p:nvPr>
        </p:nvGraphicFramePr>
        <p:xfrm>
          <a:off x="641892" y="1211869"/>
          <a:ext cx="4569239" cy="2816823"/>
        </p:xfrm>
        <a:graphic>
          <a:graphicData uri="http://schemas.openxmlformats.org/drawingml/2006/chart">
            <c:chart xmlns:c="http://schemas.openxmlformats.org/drawingml/2006/chart" xmlns:r="http://schemas.openxmlformats.org/officeDocument/2006/relationships" r:id="rId4"/>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03259"/>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45" y="-1860"/>
            <a:ext cx="2907861" cy="521803"/>
          </a:xfrm>
        </p:spPr>
        <p:txBody>
          <a:bodyPr>
            <a:noAutofit/>
          </a:bodyPr>
          <a:lstStyle/>
          <a:p>
            <a:pPr algn="l"/>
            <a:r>
              <a:rPr kumimoji="1" lang="en-US" altLang="ja-JP" sz="2400" u="sng" dirty="0"/>
              <a:t>34</a:t>
            </a:r>
            <a:r>
              <a:rPr kumimoji="1" lang="ja-JP" altLang="en-US" sz="2400" u="sng" dirty="0"/>
              <a:t>．効果の確認①</a:t>
            </a:r>
          </a:p>
        </p:txBody>
      </p:sp>
      <p:graphicFrame>
        <p:nvGraphicFramePr>
          <p:cNvPr id="2" name="オブジェクト 1">
            <a:extLst>
              <a:ext uri="{FF2B5EF4-FFF2-40B4-BE49-F238E27FC236}">
                <a16:creationId xmlns:a16="http://schemas.microsoft.com/office/drawing/2014/main" id="{F41F1F1C-33B7-6C7D-AF45-539EF6400AE1}"/>
              </a:ext>
            </a:extLst>
          </p:cNvPr>
          <p:cNvGraphicFramePr>
            <a:graphicFrameLocks noChangeAspect="1"/>
          </p:cNvGraphicFramePr>
          <p:nvPr>
            <p:extLst>
              <p:ext uri="{D42A27DB-BD31-4B8C-83A1-F6EECF244321}">
                <p14:modId xmlns:p14="http://schemas.microsoft.com/office/powerpoint/2010/main" val="3330542711"/>
              </p:ext>
            </p:extLst>
          </p:nvPr>
        </p:nvGraphicFramePr>
        <p:xfrm>
          <a:off x="788010" y="4462452"/>
          <a:ext cx="10862918" cy="2108306"/>
        </p:xfrm>
        <a:graphic>
          <a:graphicData uri="http://schemas.openxmlformats.org/presentationml/2006/ole">
            <mc:AlternateContent xmlns:mc="http://schemas.openxmlformats.org/markup-compatibility/2006">
              <mc:Choice xmlns:v="urn:schemas-microsoft-com:vml" Requires="v">
                <p:oleObj name="Worksheet" r:id="rId5" imgW="8048758" imgH="1562210" progId="Excel.Sheet.12">
                  <p:embed/>
                </p:oleObj>
              </mc:Choice>
              <mc:Fallback>
                <p:oleObj name="Worksheet" r:id="rId5" imgW="8048758" imgH="1562210" progId="Excel.Sheet.12">
                  <p:embed/>
                  <p:pic>
                    <p:nvPicPr>
                      <p:cNvPr id="3" name="オブジェクト 2">
                        <a:extLst>
                          <a:ext uri="{FF2B5EF4-FFF2-40B4-BE49-F238E27FC236}">
                            <a16:creationId xmlns:a16="http://schemas.microsoft.com/office/drawing/2014/main" id="{4DEBD7F1-2875-3B75-E0FE-C8CE6B615480}"/>
                          </a:ext>
                        </a:extLst>
                      </p:cNvPr>
                      <p:cNvPicPr/>
                      <p:nvPr/>
                    </p:nvPicPr>
                    <p:blipFill>
                      <a:blip r:embed="rId6"/>
                      <a:stretch>
                        <a:fillRect/>
                      </a:stretch>
                    </p:blipFill>
                    <p:spPr>
                      <a:xfrm>
                        <a:off x="788010" y="4462452"/>
                        <a:ext cx="10862918" cy="2108306"/>
                      </a:xfrm>
                      <a:prstGeom prst="rect">
                        <a:avLst/>
                      </a:prstGeom>
                    </p:spPr>
                  </p:pic>
                </p:oleObj>
              </mc:Fallback>
            </mc:AlternateContent>
          </a:graphicData>
        </a:graphic>
      </p:graphicFrame>
      <p:sp>
        <p:nvSpPr>
          <p:cNvPr id="5" name="正方形/長方形 4">
            <a:extLst>
              <a:ext uri="{FF2B5EF4-FFF2-40B4-BE49-F238E27FC236}">
                <a16:creationId xmlns:a16="http://schemas.microsoft.com/office/drawing/2014/main" id="{CD79F363-2A06-C4EE-EFA2-081B1AD2998D}"/>
              </a:ext>
            </a:extLst>
          </p:cNvPr>
          <p:cNvSpPr/>
          <p:nvPr/>
        </p:nvSpPr>
        <p:spPr>
          <a:xfrm>
            <a:off x="6974803" y="6094952"/>
            <a:ext cx="926133" cy="4172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テキスト ボックス 5">
            <a:extLst>
              <a:ext uri="{FF2B5EF4-FFF2-40B4-BE49-F238E27FC236}">
                <a16:creationId xmlns:a16="http://schemas.microsoft.com/office/drawing/2014/main" id="{255AE99C-D723-4C2F-5123-9BC9633A682F}"/>
              </a:ext>
            </a:extLst>
          </p:cNvPr>
          <p:cNvSpPr txBox="1">
            <a:spLocks noChangeAspect="1"/>
          </p:cNvSpPr>
          <p:nvPr/>
        </p:nvSpPr>
        <p:spPr>
          <a:xfrm>
            <a:off x="6962400" y="5706133"/>
            <a:ext cx="1639220" cy="369332"/>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b="1" kern="0" noProof="0" dirty="0">
                <a:solidFill>
                  <a:srgbClr val="000000"/>
                </a:solidFill>
                <a:latin typeface="Calibri"/>
                <a:ea typeface="ＭＳ Ｐゴシック" panose="020B0600070205080204" pitchFamily="50" charset="-128"/>
              </a:rPr>
              <a:t>遅い人</a:t>
            </a:r>
            <a:endPar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endParaRPr>
          </a:p>
        </p:txBody>
      </p:sp>
      <p:sp>
        <p:nvSpPr>
          <p:cNvPr id="7" name="テキスト ボックス 57">
            <a:extLst>
              <a:ext uri="{FF2B5EF4-FFF2-40B4-BE49-F238E27FC236}">
                <a16:creationId xmlns:a16="http://schemas.microsoft.com/office/drawing/2014/main" id="{BEB85146-793D-36AC-3CE8-45B160C1164E}"/>
              </a:ext>
            </a:extLst>
          </p:cNvPr>
          <p:cNvSpPr txBox="1"/>
          <p:nvPr/>
        </p:nvSpPr>
        <p:spPr>
          <a:xfrm>
            <a:off x="713192" y="818314"/>
            <a:ext cx="669595" cy="41563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（秒）</a:t>
            </a:r>
          </a:p>
        </p:txBody>
      </p:sp>
      <p:sp>
        <p:nvSpPr>
          <p:cNvPr id="8" name="テキスト ボックス 59">
            <a:extLst>
              <a:ext uri="{FF2B5EF4-FFF2-40B4-BE49-F238E27FC236}">
                <a16:creationId xmlns:a16="http://schemas.microsoft.com/office/drawing/2014/main" id="{12FB8CB4-9CF7-6581-8616-9533FB7BDEF4}"/>
              </a:ext>
            </a:extLst>
          </p:cNvPr>
          <p:cNvSpPr txBox="1"/>
          <p:nvPr/>
        </p:nvSpPr>
        <p:spPr>
          <a:xfrm>
            <a:off x="2523318" y="213057"/>
            <a:ext cx="2692977" cy="520012"/>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平行出し時間</a:t>
            </a:r>
          </a:p>
        </p:txBody>
      </p:sp>
      <p:cxnSp>
        <p:nvCxnSpPr>
          <p:cNvPr id="9" name="直線矢印コネクタ 8">
            <a:extLst>
              <a:ext uri="{FF2B5EF4-FFF2-40B4-BE49-F238E27FC236}">
                <a16:creationId xmlns:a16="http://schemas.microsoft.com/office/drawing/2014/main" id="{405AF8C4-5BE0-6BD7-C675-3BB3D15DE875}"/>
              </a:ext>
            </a:extLst>
          </p:cNvPr>
          <p:cNvCxnSpPr>
            <a:cxnSpLocks/>
          </p:cNvCxnSpPr>
          <p:nvPr/>
        </p:nvCxnSpPr>
        <p:spPr>
          <a:xfrm>
            <a:off x="2776767" y="1583018"/>
            <a:ext cx="1093039" cy="1505283"/>
          </a:xfrm>
          <a:prstGeom prst="straightConnector1">
            <a:avLst/>
          </a:prstGeom>
          <a:noFill/>
          <a:ln w="25400" cap="flat" cmpd="sng" algn="ctr">
            <a:solidFill>
              <a:srgbClr val="000000"/>
            </a:solidFill>
            <a:prstDash val="solid"/>
            <a:tailEnd type="arrow"/>
          </a:ln>
          <a:effectLst/>
        </p:spPr>
      </p:cxnSp>
      <p:grpSp>
        <p:nvGrpSpPr>
          <p:cNvPr id="10" name="グループ化 9">
            <a:extLst>
              <a:ext uri="{FF2B5EF4-FFF2-40B4-BE49-F238E27FC236}">
                <a16:creationId xmlns:a16="http://schemas.microsoft.com/office/drawing/2014/main" id="{40F3D06C-4DAC-8B9F-A67E-C23C855A0D1F}"/>
              </a:ext>
            </a:extLst>
          </p:cNvPr>
          <p:cNvGrpSpPr/>
          <p:nvPr/>
        </p:nvGrpSpPr>
        <p:grpSpPr>
          <a:xfrm>
            <a:off x="3505222" y="705380"/>
            <a:ext cx="3011848" cy="1892306"/>
            <a:chOff x="-83673" y="0"/>
            <a:chExt cx="2850205" cy="1363138"/>
          </a:xfrm>
        </p:grpSpPr>
        <p:sp>
          <p:nvSpPr>
            <p:cNvPr id="11" name="角丸四角形吹き出し 60">
              <a:extLst>
                <a:ext uri="{FF2B5EF4-FFF2-40B4-BE49-F238E27FC236}">
                  <a16:creationId xmlns:a16="http://schemas.microsoft.com/office/drawing/2014/main" id="{D1240786-4022-26E0-4847-2108A7738514}"/>
                </a:ext>
              </a:extLst>
            </p:cNvPr>
            <p:cNvSpPr/>
            <p:nvPr/>
          </p:nvSpPr>
          <p:spPr>
            <a:xfrm>
              <a:off x="0" y="0"/>
              <a:ext cx="2741921" cy="1359477"/>
            </a:xfrm>
            <a:prstGeom prst="wedgeRoundRectCallout">
              <a:avLst>
                <a:gd name="adj1" fmla="val -58407"/>
                <a:gd name="adj2" fmla="val 33547"/>
                <a:gd name="adj3" fmla="val 16667"/>
              </a:avLst>
            </a:prstGeom>
            <a:noFill/>
            <a:ln w="2540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2" name="テキスト ボックス 61">
              <a:extLst>
                <a:ext uri="{FF2B5EF4-FFF2-40B4-BE49-F238E27FC236}">
                  <a16:creationId xmlns:a16="http://schemas.microsoft.com/office/drawing/2014/main" id="{5E4D9D34-3A18-A5D6-7EC3-17C92EBCD606}"/>
                </a:ext>
              </a:extLst>
            </p:cNvPr>
            <p:cNvSpPr txBox="1"/>
            <p:nvPr/>
          </p:nvSpPr>
          <p:spPr>
            <a:xfrm>
              <a:off x="-83673" y="66125"/>
              <a:ext cx="2850205" cy="1297013"/>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000000"/>
                  </a:solidFill>
                  <a:effectLst/>
                  <a:uLnTx/>
                  <a:uFillTx/>
                  <a:latin typeface="+mn-ea"/>
                  <a:cs typeface="+mn-cs"/>
                </a:rPr>
                <a:t>MAX</a:t>
              </a:r>
              <a:r>
                <a:rPr kumimoji="1" lang="ja-JP" altLang="en-US" sz="2400" b="1" i="0" u="none" strike="noStrike" kern="0" cap="none" spc="0" normalizeH="0" baseline="0" noProof="0" dirty="0">
                  <a:ln>
                    <a:noFill/>
                  </a:ln>
                  <a:solidFill>
                    <a:srgbClr val="000000"/>
                  </a:solidFill>
                  <a:effectLst/>
                  <a:uLnTx/>
                  <a:uFillTx/>
                  <a:latin typeface="+mn-ea"/>
                  <a:cs typeface="+mn-cs"/>
                </a:rPr>
                <a:t>時間</a:t>
              </a:r>
              <a:r>
                <a:rPr kumimoji="1" lang="en-US" altLang="ja-JP" sz="2400" b="1" i="0" u="none" strike="noStrike" kern="0" cap="none" spc="0" normalizeH="0" baseline="0" noProof="0" dirty="0">
                  <a:ln>
                    <a:noFill/>
                  </a:ln>
                  <a:solidFill>
                    <a:srgbClr val="000000"/>
                  </a:solidFill>
                  <a:effectLst/>
                  <a:uLnTx/>
                  <a:uFillTx/>
                  <a:latin typeface="+mn-ea"/>
                  <a:cs typeface="+mn-cs"/>
                </a:rPr>
                <a:t>926</a:t>
              </a:r>
              <a:r>
                <a:rPr kumimoji="1" lang="ja-JP" altLang="en-US" sz="2400" b="1" i="0" u="none" strike="noStrike" kern="0" cap="none" spc="0" normalizeH="0" baseline="0" noProof="0" dirty="0">
                  <a:ln>
                    <a:noFill/>
                  </a:ln>
                  <a:solidFill>
                    <a:srgbClr val="000000"/>
                  </a:solidFill>
                  <a:effectLst/>
                  <a:uLnTx/>
                  <a:uFillTx/>
                  <a:latin typeface="+mn-ea"/>
                  <a:cs typeface="+mn-cs"/>
                </a:rPr>
                <a:t>秒を</a:t>
              </a:r>
              <a:endParaRPr kumimoji="1" lang="en-US" altLang="ja-JP" sz="24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400" b="1" kern="0" dirty="0">
                  <a:solidFill>
                    <a:schemeClr val="tx1"/>
                  </a:solidFill>
                  <a:latin typeface="+mn-ea"/>
                </a:rPr>
                <a:t>遅い人でも</a:t>
              </a:r>
              <a:r>
                <a:rPr kumimoji="1" lang="en-US" altLang="ja-JP" sz="2400" b="1" i="0" strike="noStrike" kern="0" cap="none" spc="0" normalizeH="0" baseline="0" noProof="0" dirty="0">
                  <a:ln>
                    <a:noFill/>
                  </a:ln>
                  <a:solidFill>
                    <a:schemeClr val="tx1"/>
                  </a:solidFill>
                  <a:effectLst/>
                  <a:uLnTx/>
                  <a:uFillTx/>
                  <a:latin typeface="+mn-ea"/>
                  <a:cs typeface="+mn-cs"/>
                </a:rPr>
                <a:t>113</a:t>
              </a:r>
              <a:r>
                <a:rPr kumimoji="1" lang="ja-JP" altLang="en-US" sz="2400" b="1" i="0" strike="noStrike" kern="0" cap="none" spc="0" normalizeH="0" baseline="0" noProof="0" dirty="0">
                  <a:ln>
                    <a:noFill/>
                  </a:ln>
                  <a:solidFill>
                    <a:schemeClr val="tx1"/>
                  </a:solidFill>
                  <a:effectLst/>
                  <a:uLnTx/>
                  <a:uFillTx/>
                  <a:latin typeface="+mn-ea"/>
                  <a:cs typeface="+mn-cs"/>
                </a:rPr>
                <a:t>秒へ</a:t>
              </a:r>
              <a:endParaRPr kumimoji="1" lang="en-US" altLang="ja-JP" sz="2400" b="1" i="0" strike="noStrike" kern="0" cap="none" spc="0" normalizeH="0" baseline="0" noProof="0" dirty="0">
                <a:ln>
                  <a:noFill/>
                </a:ln>
                <a:solidFill>
                  <a:schemeClr val="tx1"/>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mn-ea"/>
                  <a:cs typeface="+mn-cs"/>
                </a:rPr>
                <a:t>目標最速時間</a:t>
              </a:r>
              <a:endParaRPr kumimoji="1" lang="en-US" altLang="ja-JP" sz="2400" b="1" i="0" u="none" strike="noStrike" kern="0" cap="none" spc="0" normalizeH="0" baseline="0" noProof="0" dirty="0">
                <a:ln>
                  <a:noFill/>
                </a:ln>
                <a:solidFill>
                  <a:srgbClr val="FF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400" b="1" kern="0" dirty="0">
                  <a:solidFill>
                    <a:srgbClr val="FF0000"/>
                  </a:solidFill>
                  <a:latin typeface="+mn-ea"/>
                </a:rPr>
                <a:t>125</a:t>
              </a:r>
              <a:r>
                <a:rPr kumimoji="1" lang="ja-JP" altLang="en-US" sz="2400" b="1" i="0" u="none" strike="noStrike" kern="0" cap="none" spc="0" normalizeH="0" baseline="0" noProof="0" dirty="0">
                  <a:ln>
                    <a:noFill/>
                  </a:ln>
                  <a:solidFill>
                    <a:srgbClr val="FF0000"/>
                  </a:solidFill>
                  <a:effectLst/>
                  <a:uLnTx/>
                  <a:uFillTx/>
                  <a:latin typeface="+mn-ea"/>
                  <a:cs typeface="+mn-cs"/>
                </a:rPr>
                <a:t>秒を下回り</a:t>
              </a:r>
              <a:endParaRPr kumimoji="1" lang="en-US" altLang="ja-JP" sz="2400" b="1" i="0" u="none" strike="noStrike" kern="0" cap="none" spc="0" normalizeH="0" baseline="0" noProof="0" dirty="0">
                <a:ln>
                  <a:noFill/>
                </a:ln>
                <a:solidFill>
                  <a:srgbClr val="FF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mn-ea"/>
                  <a:cs typeface="+mn-cs"/>
                </a:rPr>
                <a:t>達成</a:t>
              </a:r>
              <a:r>
                <a:rPr lang="ja-JP" altLang="en-US" sz="2400" b="1" kern="0" dirty="0">
                  <a:solidFill>
                    <a:srgbClr val="FF0000"/>
                  </a:solidFill>
                  <a:latin typeface="+mn-ea"/>
                </a:rPr>
                <a:t>！</a:t>
              </a:r>
              <a:endParaRPr kumimoji="1" lang="ja-JP" altLang="en-US" sz="1600" b="1" i="0" u="none" strike="noStrike" kern="0" cap="none" spc="0" normalizeH="0" baseline="0" noProof="0" dirty="0">
                <a:ln>
                  <a:noFill/>
                </a:ln>
                <a:solidFill>
                  <a:srgbClr val="FF0000"/>
                </a:solidFill>
                <a:effectLst/>
                <a:uLnTx/>
                <a:uFillTx/>
                <a:latin typeface="+mn-ea"/>
                <a:cs typeface="+mn-cs"/>
              </a:endParaRPr>
            </a:p>
          </p:txBody>
        </p:sp>
      </p:grpSp>
      <p:sp>
        <p:nvSpPr>
          <p:cNvPr id="13" name="テキスト ボックス 12">
            <a:extLst>
              <a:ext uri="{FF2B5EF4-FFF2-40B4-BE49-F238E27FC236}">
                <a16:creationId xmlns:a16="http://schemas.microsoft.com/office/drawing/2014/main" id="{1E09323E-C0E0-D485-AC6F-68D932D1E095}"/>
              </a:ext>
            </a:extLst>
          </p:cNvPr>
          <p:cNvSpPr txBox="1"/>
          <p:nvPr/>
        </p:nvSpPr>
        <p:spPr>
          <a:xfrm>
            <a:off x="2690773" y="4149080"/>
            <a:ext cx="6933619" cy="40011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000" b="1" dirty="0">
                <a:solidFill>
                  <a:schemeClr val="tx2"/>
                </a:solidFill>
              </a:rPr>
              <a:t>縦置き測定治具を使用した平行出し作業：完了時間</a:t>
            </a:r>
            <a:endParaRPr kumimoji="1" lang="en-US" altLang="ja-JP" sz="2000" b="1" dirty="0">
              <a:solidFill>
                <a:schemeClr val="tx2"/>
              </a:solidFill>
            </a:endParaRPr>
          </a:p>
        </p:txBody>
      </p:sp>
      <p:sp>
        <p:nvSpPr>
          <p:cNvPr id="14" name="正方形/長方形 13">
            <a:extLst>
              <a:ext uri="{FF2B5EF4-FFF2-40B4-BE49-F238E27FC236}">
                <a16:creationId xmlns:a16="http://schemas.microsoft.com/office/drawing/2014/main" id="{0857B2CA-0695-9DC1-C8FB-7377CB6D39BC}"/>
              </a:ext>
            </a:extLst>
          </p:cNvPr>
          <p:cNvSpPr/>
          <p:nvPr/>
        </p:nvSpPr>
        <p:spPr>
          <a:xfrm>
            <a:off x="788010" y="5784968"/>
            <a:ext cx="10862918" cy="707886"/>
          </a:xfrm>
          <a:prstGeom prst="rect">
            <a:avLst/>
          </a:prstGeom>
          <a:solidFill>
            <a:srgbClr val="FFFF00"/>
          </a:solidFill>
          <a:ln>
            <a:noFill/>
          </a:ln>
          <a:effectLst>
            <a:outerShdw blurRad="50800" dist="38100" dir="16200000" rotWithShape="0">
              <a:prstClr val="black">
                <a:alpha val="40000"/>
              </a:prstClr>
            </a:outerShdw>
          </a:effectLst>
        </p:spPr>
        <p:txBody>
          <a:bodyPr wrap="square" lIns="91440" tIns="45720" rIns="91440" bIns="45720">
            <a:spAutoFit/>
          </a:bodyPr>
          <a:lstStyle/>
          <a:p>
            <a:pPr algn="ctr"/>
            <a:r>
              <a:rPr lang="ja-JP" altLang="en-US" sz="4000" b="1" dirty="0">
                <a:ln w="13462">
                  <a:noFill/>
                  <a:prstDash val="solid"/>
                </a:ln>
                <a:solidFill>
                  <a:srgbClr val="FF0000"/>
                </a:solidFill>
                <a:latin typeface="+mn-ea"/>
              </a:rPr>
              <a:t>全員、調整</a:t>
            </a:r>
            <a:r>
              <a:rPr lang="en-US" altLang="ja-JP" sz="4000" b="1" dirty="0">
                <a:ln w="13462">
                  <a:noFill/>
                  <a:prstDash val="solid"/>
                </a:ln>
                <a:solidFill>
                  <a:srgbClr val="FF0000"/>
                </a:solidFill>
                <a:latin typeface="+mn-ea"/>
              </a:rPr>
              <a:t>1</a:t>
            </a:r>
            <a:r>
              <a:rPr lang="ja-JP" altLang="en-US" sz="4000" b="1" dirty="0">
                <a:ln w="13462">
                  <a:noFill/>
                  <a:prstDash val="solid"/>
                </a:ln>
                <a:solidFill>
                  <a:srgbClr val="FF0000"/>
                </a:solidFill>
                <a:latin typeface="+mn-ea"/>
              </a:rPr>
              <a:t>回での平行出しに成功！</a:t>
            </a:r>
            <a:endParaRPr lang="ja-JP" altLang="en-US" sz="4000" b="1" cap="none" spc="0" dirty="0">
              <a:ln w="13462">
                <a:noFill/>
                <a:prstDash val="solid"/>
              </a:ln>
              <a:solidFill>
                <a:srgbClr val="FF0000"/>
              </a:solidFill>
              <a:latin typeface="+mn-ea"/>
            </a:endParaRPr>
          </a:p>
        </p:txBody>
      </p:sp>
      <p:grpSp>
        <p:nvGrpSpPr>
          <p:cNvPr id="15" name="グループ化 14">
            <a:extLst>
              <a:ext uri="{FF2B5EF4-FFF2-40B4-BE49-F238E27FC236}">
                <a16:creationId xmlns:a16="http://schemas.microsoft.com/office/drawing/2014/main" id="{37E445C3-ADEB-5644-E048-30AD4C615260}"/>
              </a:ext>
            </a:extLst>
          </p:cNvPr>
          <p:cNvGrpSpPr/>
          <p:nvPr/>
        </p:nvGrpSpPr>
        <p:grpSpPr>
          <a:xfrm>
            <a:off x="6968581" y="87641"/>
            <a:ext cx="5233632" cy="3917423"/>
            <a:chOff x="7016494" y="53388"/>
            <a:chExt cx="5233632" cy="3917423"/>
          </a:xfrm>
        </p:grpSpPr>
        <p:sp>
          <p:nvSpPr>
            <p:cNvPr id="16" name="テキスト ボックス 59">
              <a:extLst>
                <a:ext uri="{FF2B5EF4-FFF2-40B4-BE49-F238E27FC236}">
                  <a16:creationId xmlns:a16="http://schemas.microsoft.com/office/drawing/2014/main" id="{B1494578-CF78-CC80-CE6C-C61D395467D9}"/>
                </a:ext>
              </a:extLst>
            </p:cNvPr>
            <p:cNvSpPr txBox="1"/>
            <p:nvPr/>
          </p:nvSpPr>
          <p:spPr>
            <a:xfrm>
              <a:off x="7707452" y="53388"/>
              <a:ext cx="2692977" cy="415636"/>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付随効果</a:t>
              </a:r>
              <a:endParaRPr kumimoji="1" lang="ja-JP" altLang="en-US" sz="2800" b="1" i="0" u="none" strike="noStrike" kern="0" cap="none" spc="0" normalizeH="0" baseline="0" noProof="0" dirty="0">
                <a:ln>
                  <a:noFill/>
                </a:ln>
                <a:solidFill>
                  <a:srgbClr val="000000"/>
                </a:solidFill>
                <a:effectLst/>
                <a:uLnTx/>
                <a:uFillTx/>
                <a:latin typeface="+mn-ea"/>
                <a:cs typeface="+mn-cs"/>
              </a:endParaRPr>
            </a:p>
          </p:txBody>
        </p:sp>
        <p:graphicFrame>
          <p:nvGraphicFramePr>
            <p:cNvPr id="17" name="グラフ 16">
              <a:extLst>
                <a:ext uri="{FF2B5EF4-FFF2-40B4-BE49-F238E27FC236}">
                  <a16:creationId xmlns:a16="http://schemas.microsoft.com/office/drawing/2014/main" id="{2ED3CD0B-2557-CF54-33D7-37FF639964DC}"/>
                </a:ext>
              </a:extLst>
            </p:cNvPr>
            <p:cNvGraphicFramePr>
              <a:graphicFrameLocks/>
            </p:cNvGraphicFramePr>
            <p:nvPr>
              <p:extLst>
                <p:ext uri="{D42A27DB-BD31-4B8C-83A1-F6EECF244321}">
                  <p14:modId xmlns:p14="http://schemas.microsoft.com/office/powerpoint/2010/main" val="2704707993"/>
                </p:ext>
              </p:extLst>
            </p:nvPr>
          </p:nvGraphicFramePr>
          <p:xfrm>
            <a:off x="7016494" y="608243"/>
            <a:ext cx="4569239" cy="2816823"/>
          </p:xfrm>
          <a:graphic>
            <a:graphicData uri="http://schemas.openxmlformats.org/drawingml/2006/chart">
              <c:chart xmlns:c="http://schemas.openxmlformats.org/drawingml/2006/chart" xmlns:r="http://schemas.openxmlformats.org/officeDocument/2006/relationships" r:id="rId7"/>
            </a:graphicData>
          </a:graphic>
        </p:graphicFrame>
        <p:sp>
          <p:nvSpPr>
            <p:cNvPr id="18" name="テキスト ボックス 57">
              <a:extLst>
                <a:ext uri="{FF2B5EF4-FFF2-40B4-BE49-F238E27FC236}">
                  <a16:creationId xmlns:a16="http://schemas.microsoft.com/office/drawing/2014/main" id="{2A51C244-0415-51C3-BBF3-D30C78F8C252}"/>
                </a:ext>
              </a:extLst>
            </p:cNvPr>
            <p:cNvSpPr txBox="1"/>
            <p:nvPr/>
          </p:nvSpPr>
          <p:spPr>
            <a:xfrm>
              <a:off x="7279254" y="311520"/>
              <a:ext cx="669595" cy="41563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（Ｈ）</a:t>
              </a:r>
            </a:p>
          </p:txBody>
        </p:sp>
        <p:cxnSp>
          <p:nvCxnSpPr>
            <p:cNvPr id="19" name="直線矢印コネクタ 18">
              <a:extLst>
                <a:ext uri="{FF2B5EF4-FFF2-40B4-BE49-F238E27FC236}">
                  <a16:creationId xmlns:a16="http://schemas.microsoft.com/office/drawing/2014/main" id="{846743CF-37D4-E551-7832-76BB0A142167}"/>
                </a:ext>
              </a:extLst>
            </p:cNvPr>
            <p:cNvCxnSpPr>
              <a:cxnSpLocks/>
            </p:cNvCxnSpPr>
            <p:nvPr/>
          </p:nvCxnSpPr>
          <p:spPr>
            <a:xfrm>
              <a:off x="9120336" y="1110276"/>
              <a:ext cx="1056025" cy="556279"/>
            </a:xfrm>
            <a:prstGeom prst="straightConnector1">
              <a:avLst/>
            </a:prstGeom>
            <a:noFill/>
            <a:ln w="25400" cap="flat" cmpd="sng" algn="ctr">
              <a:solidFill>
                <a:srgbClr val="000000"/>
              </a:solidFill>
              <a:prstDash val="solid"/>
              <a:tailEnd type="arrow"/>
            </a:ln>
            <a:effectLst/>
          </p:spPr>
        </p:cxnSp>
        <p:grpSp>
          <p:nvGrpSpPr>
            <p:cNvPr id="20" name="グループ化 19">
              <a:extLst>
                <a:ext uri="{FF2B5EF4-FFF2-40B4-BE49-F238E27FC236}">
                  <a16:creationId xmlns:a16="http://schemas.microsoft.com/office/drawing/2014/main" id="{DDCCFBDD-779C-0334-9A92-B35AE3FD1126}"/>
                </a:ext>
              </a:extLst>
            </p:cNvPr>
            <p:cNvGrpSpPr/>
            <p:nvPr/>
          </p:nvGrpSpPr>
          <p:grpSpPr>
            <a:xfrm>
              <a:off x="9659459" y="117252"/>
              <a:ext cx="2590667" cy="1148206"/>
              <a:chOff x="9309671" y="563348"/>
              <a:chExt cx="2590667" cy="1148206"/>
            </a:xfrm>
          </p:grpSpPr>
          <p:sp>
            <p:nvSpPr>
              <p:cNvPr id="23" name="角丸四角形吹き出し 60">
                <a:extLst>
                  <a:ext uri="{FF2B5EF4-FFF2-40B4-BE49-F238E27FC236}">
                    <a16:creationId xmlns:a16="http://schemas.microsoft.com/office/drawing/2014/main" id="{FC59A4CF-17CE-8081-17F2-F8851E3AC37E}"/>
                  </a:ext>
                </a:extLst>
              </p:cNvPr>
              <p:cNvSpPr/>
              <p:nvPr/>
            </p:nvSpPr>
            <p:spPr>
              <a:xfrm>
                <a:off x="9525912" y="563348"/>
                <a:ext cx="2292350" cy="1148206"/>
              </a:xfrm>
              <a:prstGeom prst="wedgeRoundRectCallout">
                <a:avLst>
                  <a:gd name="adj1" fmla="val -61543"/>
                  <a:gd name="adj2" fmla="val 43554"/>
                  <a:gd name="adj3" fmla="val 16667"/>
                </a:avLst>
              </a:prstGeom>
              <a:noFill/>
              <a:ln w="25400" cap="flat" cmpd="sng" algn="ctr">
                <a:solidFill>
                  <a:srgbClr val="000000"/>
                </a:solidFill>
                <a:prstDash val="solid"/>
              </a:ln>
              <a:effectLst/>
            </p:spPr>
            <p:txBody>
              <a:bodyPr rtlCol="0" anchor="t">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4" name="テキスト ボックス 61">
                <a:extLst>
                  <a:ext uri="{FF2B5EF4-FFF2-40B4-BE49-F238E27FC236}">
                    <a16:creationId xmlns:a16="http://schemas.microsoft.com/office/drawing/2014/main" id="{8951AB50-1BE1-79D5-7217-4707CA4017B3}"/>
                  </a:ext>
                </a:extLst>
              </p:cNvPr>
              <p:cNvSpPr txBox="1"/>
              <p:nvPr/>
            </p:nvSpPr>
            <p:spPr>
              <a:xfrm>
                <a:off x="9309671" y="674882"/>
                <a:ext cx="2590667" cy="985503"/>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strike="noStrike" kern="0" cap="none" spc="0" normalizeH="0" baseline="0" noProof="0" dirty="0">
                    <a:ln>
                      <a:noFill/>
                    </a:ln>
                    <a:solidFill>
                      <a:srgbClr val="000000"/>
                    </a:solidFill>
                    <a:effectLst/>
                    <a:uLnTx/>
                    <a:uFillTx/>
                    <a:latin typeface="+mn-ea"/>
                    <a:cs typeface="+mn-cs"/>
                  </a:rPr>
                  <a:t>係目標年間</a:t>
                </a:r>
                <a:endParaRPr kumimoji="1" lang="en-US" altLang="ja-JP" sz="2000" b="1" i="0"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000" b="1" kern="0" dirty="0">
                    <a:solidFill>
                      <a:srgbClr val="000000"/>
                    </a:solidFill>
                    <a:latin typeface="+mn-ea"/>
                  </a:rPr>
                  <a:t>検査工数</a:t>
                </a:r>
                <a:r>
                  <a:rPr lang="en-US" altLang="ja-JP" sz="2000" b="1" kern="0" dirty="0">
                    <a:solidFill>
                      <a:srgbClr val="000000"/>
                    </a:solidFill>
                    <a:latin typeface="+mn-ea"/>
                  </a:rPr>
                  <a:t>218</a:t>
                </a:r>
                <a:r>
                  <a:rPr lang="ja-JP" altLang="en-US" sz="2000" b="1" kern="0" dirty="0">
                    <a:solidFill>
                      <a:srgbClr val="000000"/>
                    </a:solidFill>
                    <a:latin typeface="+mn-ea"/>
                  </a:rPr>
                  <a:t>時間</a:t>
                </a:r>
                <a:endParaRPr lang="en-US" altLang="ja-JP" sz="2000" b="1" kern="0" dirty="0">
                  <a:solidFill>
                    <a:srgbClr val="000000"/>
                  </a:solidFill>
                  <a:latin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b="1" kern="0" dirty="0">
                    <a:solidFill>
                      <a:srgbClr val="FF0000"/>
                    </a:solidFill>
                    <a:latin typeface="+mn-ea"/>
                  </a:rPr>
                  <a:t>88</a:t>
                </a:r>
                <a:r>
                  <a:rPr lang="ja-JP" altLang="en-US" sz="2000" b="1" kern="0" dirty="0">
                    <a:solidFill>
                      <a:srgbClr val="FF0000"/>
                    </a:solidFill>
                    <a:latin typeface="+mn-ea"/>
                  </a:rPr>
                  <a:t>時間低減</a:t>
                </a:r>
                <a:endParaRPr kumimoji="1" lang="en-US" altLang="ja-JP" sz="2000" b="1" i="0" strike="noStrike" kern="0" cap="none" spc="0" normalizeH="0" baseline="0" noProof="0" dirty="0">
                  <a:ln>
                    <a:noFill/>
                  </a:ln>
                  <a:solidFill>
                    <a:srgbClr val="FF0000"/>
                  </a:solidFill>
                  <a:effectLst/>
                  <a:uLnTx/>
                  <a:uFillTx/>
                  <a:latin typeface="+mn-ea"/>
                  <a:cs typeface="+mn-cs"/>
                </a:endParaRPr>
              </a:p>
            </p:txBody>
          </p:sp>
        </p:grpSp>
        <p:sp>
          <p:nvSpPr>
            <p:cNvPr id="21" name="テキスト ボックス 20">
              <a:extLst>
                <a:ext uri="{FF2B5EF4-FFF2-40B4-BE49-F238E27FC236}">
                  <a16:creationId xmlns:a16="http://schemas.microsoft.com/office/drawing/2014/main" id="{FA9F7786-DA02-A6B6-77A5-CEC857AEAC32}"/>
                </a:ext>
              </a:extLst>
            </p:cNvPr>
            <p:cNvSpPr txBox="1"/>
            <p:nvPr/>
          </p:nvSpPr>
          <p:spPr>
            <a:xfrm>
              <a:off x="8048890" y="3570701"/>
              <a:ext cx="3636884" cy="400110"/>
            </a:xfrm>
            <a:prstGeom prst="rect">
              <a:avLst/>
            </a:prstGeom>
            <a:noFill/>
          </p:spPr>
          <p:txBody>
            <a:bodyPr wrap="square" rtlCol="0">
              <a:spAutoFit/>
            </a:bodyPr>
            <a:lstStyle/>
            <a:p>
              <a:r>
                <a:rPr kumimoji="1" lang="ja-JP" altLang="en-US" sz="2000" b="1" u="sng" dirty="0">
                  <a:solidFill>
                    <a:schemeClr val="tx2"/>
                  </a:solidFill>
                  <a:latin typeface="+mj-ea"/>
                  <a:ea typeface="+mj-ea"/>
                </a:rPr>
                <a:t>年間効果金額：</a:t>
              </a:r>
              <a:r>
                <a:rPr kumimoji="1" lang="en-US" altLang="ja-JP" sz="2000" b="1" u="sng" dirty="0">
                  <a:solidFill>
                    <a:schemeClr val="tx2"/>
                  </a:solidFill>
                  <a:latin typeface="+mj-ea"/>
                  <a:ea typeface="+mj-ea"/>
                </a:rPr>
                <a:t>158,400</a:t>
              </a:r>
              <a:r>
                <a:rPr kumimoji="1" lang="ja-JP" altLang="en-US" sz="2000" b="1" u="sng" dirty="0">
                  <a:solidFill>
                    <a:schemeClr val="tx2"/>
                  </a:solidFill>
                  <a:latin typeface="+mj-ea"/>
                  <a:ea typeface="+mj-ea"/>
                </a:rPr>
                <a:t>円</a:t>
              </a:r>
            </a:p>
          </p:txBody>
        </p:sp>
      </p:grpSp>
      <p:sp>
        <p:nvSpPr>
          <p:cNvPr id="4" name="テキスト ボックス 3">
            <a:extLst>
              <a:ext uri="{FF2B5EF4-FFF2-40B4-BE49-F238E27FC236}">
                <a16:creationId xmlns:a16="http://schemas.microsoft.com/office/drawing/2014/main" id="{061115AA-DB8C-B3A9-5571-7BC3555A65B6}"/>
              </a:ext>
            </a:extLst>
          </p:cNvPr>
          <p:cNvSpPr txBox="1"/>
          <p:nvPr/>
        </p:nvSpPr>
        <p:spPr>
          <a:xfrm>
            <a:off x="2005875" y="382280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改善前</a:t>
            </a:r>
            <a:endParaRPr kumimoji="1" lang="en-US" altLang="ja-JP" b="1" dirty="0"/>
          </a:p>
        </p:txBody>
      </p:sp>
      <p:sp>
        <p:nvSpPr>
          <p:cNvPr id="26" name="テキスト ボックス 25">
            <a:extLst>
              <a:ext uri="{FF2B5EF4-FFF2-40B4-BE49-F238E27FC236}">
                <a16:creationId xmlns:a16="http://schemas.microsoft.com/office/drawing/2014/main" id="{E865E73C-6721-14EC-CE34-6AF9D4066E5F}"/>
              </a:ext>
            </a:extLst>
          </p:cNvPr>
          <p:cNvSpPr txBox="1"/>
          <p:nvPr/>
        </p:nvSpPr>
        <p:spPr>
          <a:xfrm>
            <a:off x="3791744" y="382280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a:t>
            </a:r>
            <a:r>
              <a:rPr lang="ja-JP" altLang="en-US" b="1" dirty="0"/>
              <a:t>後</a:t>
            </a:r>
            <a:endParaRPr kumimoji="1" lang="en-US" altLang="ja-JP" b="1" dirty="0"/>
          </a:p>
        </p:txBody>
      </p:sp>
      <p:sp>
        <p:nvSpPr>
          <p:cNvPr id="27" name="テキスト ボックス 26">
            <a:extLst>
              <a:ext uri="{FF2B5EF4-FFF2-40B4-BE49-F238E27FC236}">
                <a16:creationId xmlns:a16="http://schemas.microsoft.com/office/drawing/2014/main" id="{C964E823-3917-F8A8-D3D0-CAE56BFC45B2}"/>
              </a:ext>
            </a:extLst>
          </p:cNvPr>
          <p:cNvSpPr txBox="1"/>
          <p:nvPr/>
        </p:nvSpPr>
        <p:spPr>
          <a:xfrm>
            <a:off x="8342579" y="322443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改善前</a:t>
            </a:r>
            <a:endParaRPr kumimoji="1" lang="en-US" altLang="ja-JP" b="1" dirty="0"/>
          </a:p>
        </p:txBody>
      </p:sp>
      <p:sp>
        <p:nvSpPr>
          <p:cNvPr id="28" name="テキスト ボックス 27">
            <a:extLst>
              <a:ext uri="{FF2B5EF4-FFF2-40B4-BE49-F238E27FC236}">
                <a16:creationId xmlns:a16="http://schemas.microsoft.com/office/drawing/2014/main" id="{12A3E8B8-A7BB-B13F-FE6D-43CB9F7AFD1D}"/>
              </a:ext>
            </a:extLst>
          </p:cNvPr>
          <p:cNvSpPr txBox="1"/>
          <p:nvPr/>
        </p:nvSpPr>
        <p:spPr>
          <a:xfrm>
            <a:off x="10128448" y="322443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a:t>
            </a:r>
            <a:r>
              <a:rPr lang="ja-JP" altLang="en-US" b="1" dirty="0"/>
              <a:t>後</a:t>
            </a:r>
            <a:endParaRPr kumimoji="1" lang="en-US" altLang="ja-JP" b="1" dirty="0"/>
          </a:p>
        </p:txBody>
      </p:sp>
    </p:spTree>
    <p:custDataLst>
      <p:tags r:id="rId1"/>
    </p:custDataLst>
    <p:extLst>
      <p:ext uri="{BB962C8B-B14F-4D97-AF65-F5344CB8AC3E}">
        <p14:creationId xmlns:p14="http://schemas.microsoft.com/office/powerpoint/2010/main" val="3806450524"/>
      </p:ext>
    </p:extLst>
  </p:cSld>
  <p:clrMapOvr>
    <a:masterClrMapping/>
  </p:clrMapOvr>
  <mc:AlternateContent xmlns:mc="http://schemas.openxmlformats.org/markup-compatibility/2006" xmlns:p14="http://schemas.microsoft.com/office/powerpoint/2010/main">
    <mc:Choice Requires="p14">
      <p:transition spd="slow" p14:dur="2000" advTm="6908"/>
    </mc:Choice>
    <mc:Fallback xmlns="">
      <p:transition spd="slow" advTm="6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44624"/>
            <a:ext cx="2835853" cy="521803"/>
          </a:xfrm>
        </p:spPr>
        <p:txBody>
          <a:bodyPr>
            <a:noAutofit/>
          </a:bodyPr>
          <a:lstStyle/>
          <a:p>
            <a:pPr algn="l"/>
            <a:r>
              <a:rPr kumimoji="1" lang="en-US" altLang="ja-JP" sz="2400" u="sng" dirty="0"/>
              <a:t>35</a:t>
            </a:r>
            <a:r>
              <a:rPr kumimoji="1" lang="ja-JP" altLang="en-US" sz="2400" u="sng" dirty="0"/>
              <a:t>．効果の確認②</a:t>
            </a:r>
          </a:p>
        </p:txBody>
      </p:sp>
      <p:pic>
        <p:nvPicPr>
          <p:cNvPr id="2" name="図 1">
            <a:extLst>
              <a:ext uri="{FF2B5EF4-FFF2-40B4-BE49-F238E27FC236}">
                <a16:creationId xmlns:a16="http://schemas.microsoft.com/office/drawing/2014/main" id="{BF4D7B33-81D0-25F3-3248-08696EB540C6}"/>
              </a:ext>
            </a:extLst>
          </p:cNvPr>
          <p:cNvPicPr>
            <a:picLocks noChangeAspect="1"/>
          </p:cNvPicPr>
          <p:nvPr/>
        </p:nvPicPr>
        <p:blipFill>
          <a:blip r:embed="rId4"/>
          <a:stretch>
            <a:fillRect/>
          </a:stretch>
        </p:blipFill>
        <p:spPr>
          <a:xfrm>
            <a:off x="6512631" y="3835036"/>
            <a:ext cx="4568828" cy="2717737"/>
          </a:xfrm>
          <a:prstGeom prst="rect">
            <a:avLst/>
          </a:prstGeom>
          <a:ln>
            <a:solidFill>
              <a:schemeClr val="tx1"/>
            </a:solidFill>
          </a:ln>
        </p:spPr>
      </p:pic>
      <p:pic>
        <p:nvPicPr>
          <p:cNvPr id="4" name="図 3">
            <a:extLst>
              <a:ext uri="{FF2B5EF4-FFF2-40B4-BE49-F238E27FC236}">
                <a16:creationId xmlns:a16="http://schemas.microsoft.com/office/drawing/2014/main" id="{8A731BC2-8B82-ABAE-46A4-A02D9289C13F}"/>
              </a:ext>
            </a:extLst>
          </p:cNvPr>
          <p:cNvPicPr>
            <a:picLocks noChangeAspect="1"/>
          </p:cNvPicPr>
          <p:nvPr/>
        </p:nvPicPr>
        <p:blipFill>
          <a:blip r:embed="rId5"/>
          <a:stretch>
            <a:fillRect/>
          </a:stretch>
        </p:blipFill>
        <p:spPr>
          <a:xfrm>
            <a:off x="6512631" y="1035193"/>
            <a:ext cx="4553068" cy="2736685"/>
          </a:xfrm>
          <a:prstGeom prst="rect">
            <a:avLst/>
          </a:prstGeom>
          <a:ln>
            <a:solidFill>
              <a:schemeClr val="tx1"/>
            </a:solidFill>
          </a:ln>
        </p:spPr>
      </p:pic>
      <p:pic>
        <p:nvPicPr>
          <p:cNvPr id="5" name="図 4">
            <a:extLst>
              <a:ext uri="{FF2B5EF4-FFF2-40B4-BE49-F238E27FC236}">
                <a16:creationId xmlns:a16="http://schemas.microsoft.com/office/drawing/2014/main" id="{1E26B01A-5B44-4086-2325-7DB9964C70C0}"/>
              </a:ext>
            </a:extLst>
          </p:cNvPr>
          <p:cNvPicPr>
            <a:picLocks noChangeAspect="1"/>
          </p:cNvPicPr>
          <p:nvPr/>
        </p:nvPicPr>
        <p:blipFill>
          <a:blip r:embed="rId6"/>
          <a:stretch>
            <a:fillRect/>
          </a:stretch>
        </p:blipFill>
        <p:spPr>
          <a:xfrm>
            <a:off x="916528" y="3835036"/>
            <a:ext cx="4500837" cy="2717737"/>
          </a:xfrm>
          <a:prstGeom prst="rect">
            <a:avLst/>
          </a:prstGeom>
        </p:spPr>
      </p:pic>
      <p:pic>
        <p:nvPicPr>
          <p:cNvPr id="6" name="図 5">
            <a:extLst>
              <a:ext uri="{FF2B5EF4-FFF2-40B4-BE49-F238E27FC236}">
                <a16:creationId xmlns:a16="http://schemas.microsoft.com/office/drawing/2014/main" id="{3FF5E574-02F0-73B6-6BDD-935001877FC2}"/>
              </a:ext>
            </a:extLst>
          </p:cNvPr>
          <p:cNvPicPr>
            <a:picLocks noChangeAspect="1"/>
          </p:cNvPicPr>
          <p:nvPr/>
        </p:nvPicPr>
        <p:blipFill>
          <a:blip r:embed="rId7"/>
          <a:stretch>
            <a:fillRect/>
          </a:stretch>
        </p:blipFill>
        <p:spPr>
          <a:xfrm>
            <a:off x="908489" y="1052749"/>
            <a:ext cx="4544155" cy="2743894"/>
          </a:xfrm>
          <a:prstGeom prst="rect">
            <a:avLst/>
          </a:prstGeom>
        </p:spPr>
      </p:pic>
      <p:sp>
        <p:nvSpPr>
          <p:cNvPr id="7" name="テキスト ボックス 6">
            <a:extLst>
              <a:ext uri="{FF2B5EF4-FFF2-40B4-BE49-F238E27FC236}">
                <a16:creationId xmlns:a16="http://schemas.microsoft.com/office/drawing/2014/main" id="{6D5FC79E-CAEA-EE60-02C6-ACE99EF198EA}"/>
              </a:ext>
            </a:extLst>
          </p:cNvPr>
          <p:cNvSpPr txBox="1"/>
          <p:nvPr/>
        </p:nvSpPr>
        <p:spPr>
          <a:xfrm>
            <a:off x="2266179" y="476672"/>
            <a:ext cx="1785869" cy="456103"/>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800" b="1" dirty="0"/>
              <a:t>改善前</a:t>
            </a:r>
            <a:endParaRPr kumimoji="1" lang="en-US" altLang="ja-JP" sz="2800" b="1" dirty="0"/>
          </a:p>
        </p:txBody>
      </p:sp>
      <p:sp>
        <p:nvSpPr>
          <p:cNvPr id="8" name="テキスト ボックス 7">
            <a:extLst>
              <a:ext uri="{FF2B5EF4-FFF2-40B4-BE49-F238E27FC236}">
                <a16:creationId xmlns:a16="http://schemas.microsoft.com/office/drawing/2014/main" id="{27282957-2C4C-9B3E-B725-E734DD614B2E}"/>
              </a:ext>
            </a:extLst>
          </p:cNvPr>
          <p:cNvSpPr txBox="1"/>
          <p:nvPr/>
        </p:nvSpPr>
        <p:spPr>
          <a:xfrm>
            <a:off x="7864076" y="478911"/>
            <a:ext cx="1785869" cy="456103"/>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800" b="1" dirty="0"/>
              <a:t>改善後</a:t>
            </a:r>
            <a:endParaRPr kumimoji="1" lang="en-US" altLang="ja-JP" sz="2800" b="1" dirty="0"/>
          </a:p>
        </p:txBody>
      </p:sp>
      <p:grpSp>
        <p:nvGrpSpPr>
          <p:cNvPr id="9" name="グループ化 8">
            <a:extLst>
              <a:ext uri="{FF2B5EF4-FFF2-40B4-BE49-F238E27FC236}">
                <a16:creationId xmlns:a16="http://schemas.microsoft.com/office/drawing/2014/main" id="{9F60D1EC-9BBF-4958-9B33-E27603411626}"/>
              </a:ext>
            </a:extLst>
          </p:cNvPr>
          <p:cNvGrpSpPr/>
          <p:nvPr/>
        </p:nvGrpSpPr>
        <p:grpSpPr>
          <a:xfrm>
            <a:off x="6531695" y="1137537"/>
            <a:ext cx="3085084" cy="439314"/>
            <a:chOff x="3237148" y="1799546"/>
            <a:chExt cx="2395010" cy="341048"/>
          </a:xfrm>
        </p:grpSpPr>
        <p:sp>
          <p:nvSpPr>
            <p:cNvPr id="10" name="テキスト ボックス 9">
              <a:extLst>
                <a:ext uri="{FF2B5EF4-FFF2-40B4-BE49-F238E27FC236}">
                  <a16:creationId xmlns:a16="http://schemas.microsoft.com/office/drawing/2014/main" id="{873A34D9-AF78-79BF-3B03-73B80F7280B2}"/>
                </a:ext>
              </a:extLst>
            </p:cNvPr>
            <p:cNvSpPr txBox="1"/>
            <p:nvPr/>
          </p:nvSpPr>
          <p:spPr>
            <a:xfrm>
              <a:off x="4245754" y="1799546"/>
              <a:ext cx="1386404" cy="247688"/>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b="1" dirty="0"/>
                <a:t>微調整回数</a:t>
              </a:r>
              <a:endParaRPr kumimoji="1" lang="en-US" altLang="ja-JP" b="1" dirty="0"/>
            </a:p>
          </p:txBody>
        </p:sp>
        <p:sp>
          <p:nvSpPr>
            <p:cNvPr id="11" name="テキスト ボックス 10">
              <a:extLst>
                <a:ext uri="{FF2B5EF4-FFF2-40B4-BE49-F238E27FC236}">
                  <a16:creationId xmlns:a16="http://schemas.microsoft.com/office/drawing/2014/main" id="{CE5F1D6D-0D46-56CE-40B4-F77433495D90}"/>
                </a:ext>
              </a:extLst>
            </p:cNvPr>
            <p:cNvSpPr txBox="1"/>
            <p:nvPr/>
          </p:nvSpPr>
          <p:spPr>
            <a:xfrm>
              <a:off x="3237148" y="1832817"/>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grpSp>
      <p:grpSp>
        <p:nvGrpSpPr>
          <p:cNvPr id="12" name="グループ化 11">
            <a:extLst>
              <a:ext uri="{FF2B5EF4-FFF2-40B4-BE49-F238E27FC236}">
                <a16:creationId xmlns:a16="http://schemas.microsoft.com/office/drawing/2014/main" id="{864979CF-8BEE-C1B7-FD86-CE17EEC271D3}"/>
              </a:ext>
            </a:extLst>
          </p:cNvPr>
          <p:cNvGrpSpPr/>
          <p:nvPr/>
        </p:nvGrpSpPr>
        <p:grpSpPr>
          <a:xfrm>
            <a:off x="911425" y="1141575"/>
            <a:ext cx="3154054" cy="451636"/>
            <a:chOff x="46112" y="1732867"/>
            <a:chExt cx="2448552" cy="350613"/>
          </a:xfrm>
        </p:grpSpPr>
        <p:sp>
          <p:nvSpPr>
            <p:cNvPr id="13" name="テキスト ボックス 12">
              <a:extLst>
                <a:ext uri="{FF2B5EF4-FFF2-40B4-BE49-F238E27FC236}">
                  <a16:creationId xmlns:a16="http://schemas.microsoft.com/office/drawing/2014/main" id="{F0F83AFB-BE5D-FBF6-0D9A-23C611F239C5}"/>
                </a:ext>
              </a:extLst>
            </p:cNvPr>
            <p:cNvSpPr txBox="1"/>
            <p:nvPr/>
          </p:nvSpPr>
          <p:spPr>
            <a:xfrm>
              <a:off x="1108260" y="1732867"/>
              <a:ext cx="1386404" cy="244557"/>
            </a:xfrm>
            <a:prstGeom prst="rect">
              <a:avLst/>
            </a:prstGeom>
            <a:solidFill>
              <a:schemeClr val="bg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b="1" dirty="0"/>
                <a:t>微調整回数</a:t>
              </a:r>
              <a:endParaRPr kumimoji="1" lang="en-US" altLang="ja-JP" b="1" dirty="0"/>
            </a:p>
          </p:txBody>
        </p:sp>
        <p:sp>
          <p:nvSpPr>
            <p:cNvPr id="14" name="テキスト ボックス 13">
              <a:extLst>
                <a:ext uri="{FF2B5EF4-FFF2-40B4-BE49-F238E27FC236}">
                  <a16:creationId xmlns:a16="http://schemas.microsoft.com/office/drawing/2014/main" id="{4EBA91ED-3EC1-BB49-7706-A577097C96D5}"/>
                </a:ext>
              </a:extLst>
            </p:cNvPr>
            <p:cNvSpPr txBox="1"/>
            <p:nvPr/>
          </p:nvSpPr>
          <p:spPr>
            <a:xfrm>
              <a:off x="46112" y="1775703"/>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grpSp>
      <p:grpSp>
        <p:nvGrpSpPr>
          <p:cNvPr id="15" name="グループ化 14">
            <a:extLst>
              <a:ext uri="{FF2B5EF4-FFF2-40B4-BE49-F238E27FC236}">
                <a16:creationId xmlns:a16="http://schemas.microsoft.com/office/drawing/2014/main" id="{8687D49D-CC44-5947-2ED6-2F71FF460CBA}"/>
              </a:ext>
            </a:extLst>
          </p:cNvPr>
          <p:cNvGrpSpPr/>
          <p:nvPr/>
        </p:nvGrpSpPr>
        <p:grpSpPr>
          <a:xfrm>
            <a:off x="949776" y="3890092"/>
            <a:ext cx="3102272" cy="396457"/>
            <a:chOff x="76779" y="4161028"/>
            <a:chExt cx="2434768" cy="307777"/>
          </a:xfrm>
        </p:grpSpPr>
        <p:sp>
          <p:nvSpPr>
            <p:cNvPr id="16" name="テキスト ボックス 15">
              <a:extLst>
                <a:ext uri="{FF2B5EF4-FFF2-40B4-BE49-F238E27FC236}">
                  <a16:creationId xmlns:a16="http://schemas.microsoft.com/office/drawing/2014/main" id="{166550C7-40BF-1DEB-06E2-8E6CE832971A}"/>
                </a:ext>
              </a:extLst>
            </p:cNvPr>
            <p:cNvSpPr txBox="1"/>
            <p:nvPr/>
          </p:nvSpPr>
          <p:spPr>
            <a:xfrm>
              <a:off x="1109937" y="4169820"/>
              <a:ext cx="1401610" cy="235558"/>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平行出し時間</a:t>
              </a:r>
              <a:endParaRPr kumimoji="1" lang="en-US" altLang="ja-JP" b="1" dirty="0"/>
            </a:p>
          </p:txBody>
        </p:sp>
        <p:sp>
          <p:nvSpPr>
            <p:cNvPr id="17" name="テキスト ボックス 16">
              <a:extLst>
                <a:ext uri="{FF2B5EF4-FFF2-40B4-BE49-F238E27FC236}">
                  <a16:creationId xmlns:a16="http://schemas.microsoft.com/office/drawing/2014/main" id="{B2325C2F-94EC-9283-2026-92E56314BC24}"/>
                </a:ext>
              </a:extLst>
            </p:cNvPr>
            <p:cNvSpPr txBox="1"/>
            <p:nvPr/>
          </p:nvSpPr>
          <p:spPr>
            <a:xfrm>
              <a:off x="76779" y="4161028"/>
              <a:ext cx="648072" cy="307777"/>
            </a:xfrm>
            <a:prstGeom prst="rect">
              <a:avLst/>
            </a:prstGeom>
            <a:noFill/>
          </p:spPr>
          <p:txBody>
            <a:bodyPr wrap="square" rtlCol="0">
              <a:spAutoFit/>
            </a:bodyPr>
            <a:lstStyle/>
            <a:p>
              <a:r>
                <a:rPr kumimoji="1" lang="en-US" altLang="ja-JP" sz="1400" b="1" dirty="0"/>
                <a:t>(</a:t>
              </a:r>
              <a:r>
                <a:rPr lang="ja-JP" altLang="en-US" sz="1400" b="1" dirty="0"/>
                <a:t>秒</a:t>
              </a:r>
              <a:r>
                <a:rPr kumimoji="1" lang="en-US" altLang="ja-JP" sz="1400" b="1" dirty="0"/>
                <a:t>)</a:t>
              </a:r>
            </a:p>
          </p:txBody>
        </p:sp>
      </p:grpSp>
      <p:grpSp>
        <p:nvGrpSpPr>
          <p:cNvPr id="18" name="グループ化 17">
            <a:extLst>
              <a:ext uri="{FF2B5EF4-FFF2-40B4-BE49-F238E27FC236}">
                <a16:creationId xmlns:a16="http://schemas.microsoft.com/office/drawing/2014/main" id="{A94C5B60-F8AB-5A6A-C9A6-57B54038B98C}"/>
              </a:ext>
            </a:extLst>
          </p:cNvPr>
          <p:cNvGrpSpPr/>
          <p:nvPr/>
        </p:nvGrpSpPr>
        <p:grpSpPr>
          <a:xfrm>
            <a:off x="6536225" y="3877997"/>
            <a:ext cx="3080557" cy="396457"/>
            <a:chOff x="4734879" y="4159784"/>
            <a:chExt cx="2391495" cy="307777"/>
          </a:xfrm>
        </p:grpSpPr>
        <p:sp>
          <p:nvSpPr>
            <p:cNvPr id="19" name="テキスト ボックス 18">
              <a:extLst>
                <a:ext uri="{FF2B5EF4-FFF2-40B4-BE49-F238E27FC236}">
                  <a16:creationId xmlns:a16="http://schemas.microsoft.com/office/drawing/2014/main" id="{05680F62-744C-049B-707C-203F8C74DA7D}"/>
                </a:ext>
              </a:extLst>
            </p:cNvPr>
            <p:cNvSpPr txBox="1"/>
            <p:nvPr/>
          </p:nvSpPr>
          <p:spPr>
            <a:xfrm>
              <a:off x="5739969" y="4169821"/>
              <a:ext cx="1386405" cy="243704"/>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平行出し時間</a:t>
              </a:r>
              <a:endParaRPr kumimoji="1" lang="en-US" altLang="ja-JP" b="1" dirty="0"/>
            </a:p>
          </p:txBody>
        </p:sp>
        <p:sp>
          <p:nvSpPr>
            <p:cNvPr id="20" name="テキスト ボックス 19">
              <a:extLst>
                <a:ext uri="{FF2B5EF4-FFF2-40B4-BE49-F238E27FC236}">
                  <a16:creationId xmlns:a16="http://schemas.microsoft.com/office/drawing/2014/main" id="{1898A728-C9C6-CE1F-932E-2B6C00EF40AF}"/>
                </a:ext>
              </a:extLst>
            </p:cNvPr>
            <p:cNvSpPr txBox="1"/>
            <p:nvPr/>
          </p:nvSpPr>
          <p:spPr>
            <a:xfrm>
              <a:off x="4734879" y="4159784"/>
              <a:ext cx="641041" cy="307777"/>
            </a:xfrm>
            <a:prstGeom prst="rect">
              <a:avLst/>
            </a:prstGeom>
            <a:noFill/>
          </p:spPr>
          <p:txBody>
            <a:bodyPr wrap="square" rtlCol="0">
              <a:spAutoFit/>
            </a:bodyPr>
            <a:lstStyle/>
            <a:p>
              <a:r>
                <a:rPr kumimoji="1" lang="en-US" altLang="ja-JP" sz="1400" b="1" dirty="0"/>
                <a:t>(</a:t>
              </a:r>
              <a:r>
                <a:rPr lang="ja-JP" altLang="en-US" sz="1400" b="1" dirty="0"/>
                <a:t>秒</a:t>
              </a:r>
              <a:r>
                <a:rPr kumimoji="1" lang="en-US" altLang="ja-JP" sz="1400" b="1" dirty="0"/>
                <a:t>)</a:t>
              </a:r>
            </a:p>
          </p:txBody>
        </p:sp>
      </p:grpSp>
      <p:sp>
        <p:nvSpPr>
          <p:cNvPr id="21" name="矢印: ストライプ 20">
            <a:extLst>
              <a:ext uri="{FF2B5EF4-FFF2-40B4-BE49-F238E27FC236}">
                <a16:creationId xmlns:a16="http://schemas.microsoft.com/office/drawing/2014/main" id="{E35F74EE-A69A-7598-5195-08D1FABA3277}"/>
              </a:ext>
            </a:extLst>
          </p:cNvPr>
          <p:cNvSpPr/>
          <p:nvPr/>
        </p:nvSpPr>
        <p:spPr>
          <a:xfrm>
            <a:off x="5423157" y="2078850"/>
            <a:ext cx="1113068" cy="1094514"/>
          </a:xfrm>
          <a:prstGeom prst="stripedRightArrow">
            <a:avLst>
              <a:gd name="adj1" fmla="val 53298"/>
              <a:gd name="adj2" fmla="val 46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ストライプ 22">
            <a:extLst>
              <a:ext uri="{FF2B5EF4-FFF2-40B4-BE49-F238E27FC236}">
                <a16:creationId xmlns:a16="http://schemas.microsoft.com/office/drawing/2014/main" id="{2CFD196B-9459-EB0C-61BB-C55B0614010A}"/>
              </a:ext>
            </a:extLst>
          </p:cNvPr>
          <p:cNvSpPr/>
          <p:nvPr/>
        </p:nvSpPr>
        <p:spPr>
          <a:xfrm>
            <a:off x="5423157" y="4540479"/>
            <a:ext cx="1113068" cy="1094514"/>
          </a:xfrm>
          <a:prstGeom prst="stripedRightArrow">
            <a:avLst>
              <a:gd name="adj1" fmla="val 53298"/>
              <a:gd name="adj2" fmla="val 46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7630E88-12BF-18E9-BEBA-B034CBA5A3B1}"/>
              </a:ext>
            </a:extLst>
          </p:cNvPr>
          <p:cNvSpPr/>
          <p:nvPr/>
        </p:nvSpPr>
        <p:spPr>
          <a:xfrm>
            <a:off x="2445458" y="3307438"/>
            <a:ext cx="7109639" cy="923330"/>
          </a:xfrm>
          <a:prstGeom prst="rect">
            <a:avLst/>
          </a:prstGeom>
          <a:noFill/>
        </p:spPr>
        <p:txBody>
          <a:bodyPr wrap="none" lIns="91440" tIns="45720" rIns="91440" bIns="45720">
            <a:spAutoFit/>
          </a:bodyPr>
          <a:lstStyle/>
          <a:p>
            <a:pPr algn="ctr"/>
            <a:r>
              <a:rPr lang="ja-JP" altLang="en-US" sz="5400" b="1" dirty="0">
                <a:ln w="13462">
                  <a:solidFill>
                    <a:schemeClr val="bg1"/>
                  </a:solidFill>
                  <a:prstDash val="solid"/>
                </a:ln>
                <a:solidFill>
                  <a:srgbClr val="FF0000"/>
                </a:solidFill>
                <a:effectLst>
                  <a:outerShdw dist="38100" dir="2700000" algn="bl" rotWithShape="0">
                    <a:schemeClr val="accent5"/>
                  </a:outerShdw>
                </a:effectLst>
              </a:rPr>
              <a:t>ばらつき排除に貢献！</a:t>
            </a:r>
            <a:endParaRPr lang="ja-JP"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090971404"/>
      </p:ext>
    </p:extLst>
  </p:cSld>
  <p:clrMapOvr>
    <a:masterClrMapping/>
  </p:clrMapOvr>
  <mc:AlternateContent xmlns:mc="http://schemas.openxmlformats.org/markup-compatibility/2006" xmlns:p14="http://schemas.microsoft.com/office/powerpoint/2010/main">
    <mc:Choice Requires="p14">
      <p:transition spd="slow" p14:dur="2000" advTm="2280"/>
    </mc:Choice>
    <mc:Fallback xmlns="">
      <p:transition spd="slow" advTm="2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19720"/>
            <a:ext cx="3771957" cy="521803"/>
          </a:xfrm>
        </p:spPr>
        <p:txBody>
          <a:bodyPr>
            <a:noAutofit/>
          </a:bodyPr>
          <a:lstStyle/>
          <a:p>
            <a:pPr algn="l"/>
            <a:r>
              <a:rPr kumimoji="1" lang="en-US" altLang="ja-JP" sz="2400" u="sng" dirty="0"/>
              <a:t>36</a:t>
            </a:r>
            <a:r>
              <a:rPr kumimoji="1" lang="ja-JP" altLang="en-US" sz="2400" u="sng" dirty="0"/>
              <a:t>．標準化・管理の定着　</a:t>
            </a:r>
          </a:p>
        </p:txBody>
      </p:sp>
      <p:sp>
        <p:nvSpPr>
          <p:cNvPr id="4" name="テキスト ボックス 5">
            <a:extLst>
              <a:ext uri="{FF2B5EF4-FFF2-40B4-BE49-F238E27FC236}">
                <a16:creationId xmlns:a16="http://schemas.microsoft.com/office/drawing/2014/main" id="{270DFA1E-E8EB-6382-46FE-CB02BC5D916B}"/>
              </a:ext>
            </a:extLst>
          </p:cNvPr>
          <p:cNvSpPr txBox="1"/>
          <p:nvPr/>
        </p:nvSpPr>
        <p:spPr>
          <a:xfrm>
            <a:off x="42325" y="883095"/>
            <a:ext cx="8359664" cy="1290834"/>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solidFill>
                  <a:schemeClr val="tx2"/>
                </a:solidFill>
                <a:latin typeface="+mn-ea"/>
              </a:rPr>
              <a:t>要領書に盛り込む為、作業者に使用してもらった中で、</a:t>
            </a:r>
            <a:endParaRPr kumimoji="1" lang="en-US" altLang="ja-JP" sz="2400" b="1" dirty="0">
              <a:solidFill>
                <a:schemeClr val="tx2"/>
              </a:solidFill>
              <a:latin typeface="+mn-ea"/>
            </a:endParaRPr>
          </a:p>
          <a:p>
            <a:r>
              <a:rPr kumimoji="1" lang="ja-JP" altLang="en-US" sz="2400" b="1" dirty="0">
                <a:solidFill>
                  <a:schemeClr val="tx2"/>
                </a:solidFill>
                <a:latin typeface="+mn-ea"/>
              </a:rPr>
              <a:t>気つけなければならない事を挙げてもらった。</a:t>
            </a:r>
          </a:p>
          <a:p>
            <a:r>
              <a:rPr kumimoji="1" lang="ja-JP" altLang="en-US" sz="2400" b="1" dirty="0">
                <a:solidFill>
                  <a:schemeClr val="tx2"/>
                </a:solidFill>
                <a:latin typeface="+mn-ea"/>
              </a:rPr>
              <a:t>これを</a:t>
            </a:r>
            <a:r>
              <a:rPr lang="ja-JP" altLang="en-US" sz="2400" b="1" dirty="0">
                <a:solidFill>
                  <a:schemeClr val="tx2"/>
                </a:solidFill>
                <a:latin typeface="+mn-ea"/>
              </a:rPr>
              <a:t>上司</a:t>
            </a:r>
            <a:r>
              <a:rPr kumimoji="1" lang="ja-JP" altLang="en-US" sz="2400" b="1" dirty="0">
                <a:solidFill>
                  <a:schemeClr val="tx2"/>
                </a:solidFill>
                <a:latin typeface="+mn-ea"/>
              </a:rPr>
              <a:t>と共有しながら要領書作成を実施</a:t>
            </a:r>
            <a:r>
              <a:rPr lang="ja-JP" altLang="en-US" sz="2400" b="1" dirty="0">
                <a:solidFill>
                  <a:schemeClr val="tx2"/>
                </a:solidFill>
                <a:latin typeface="+mn-ea"/>
              </a:rPr>
              <a:t>後、教育実施</a:t>
            </a:r>
            <a:r>
              <a:rPr lang="ja-JP" altLang="en-US" sz="2400" b="1" dirty="0"/>
              <a:t>。</a:t>
            </a:r>
            <a:endParaRPr kumimoji="1" lang="ja-JP" altLang="en-US" sz="2400" b="1" dirty="0"/>
          </a:p>
        </p:txBody>
      </p:sp>
      <p:pic>
        <p:nvPicPr>
          <p:cNvPr id="5" name="図 4">
            <a:extLst>
              <a:ext uri="{FF2B5EF4-FFF2-40B4-BE49-F238E27FC236}">
                <a16:creationId xmlns:a16="http://schemas.microsoft.com/office/drawing/2014/main" id="{A6078668-FB01-629A-8A0F-B34553D22B01}"/>
              </a:ext>
            </a:extLst>
          </p:cNvPr>
          <p:cNvPicPr>
            <a:picLocks noChangeAspect="1"/>
          </p:cNvPicPr>
          <p:nvPr/>
        </p:nvPicPr>
        <p:blipFill>
          <a:blip r:embed="rId4"/>
          <a:srcRect t="6776" r="146" b="485"/>
          <a:stretch>
            <a:fillRect/>
          </a:stretch>
        </p:blipFill>
        <p:spPr>
          <a:xfrm>
            <a:off x="8367626" y="996866"/>
            <a:ext cx="1163517" cy="1290834"/>
          </a:xfrm>
          <a:custGeom>
            <a:avLst/>
            <a:gdLst>
              <a:gd name="connsiteX0" fmla="*/ 1708026 w 3447616"/>
              <a:gd name="connsiteY0" fmla="*/ 0 h 3824869"/>
              <a:gd name="connsiteX1" fmla="*/ 2243284 w 3447616"/>
              <a:gd name="connsiteY1" fmla="*/ 211873 h 3824869"/>
              <a:gd name="connsiteX2" fmla="*/ 2354797 w 3447616"/>
              <a:gd name="connsiteY2" fmla="*/ 434898 h 3824869"/>
              <a:gd name="connsiteX3" fmla="*/ 2365948 w 3447616"/>
              <a:gd name="connsiteY3" fmla="*/ 512956 h 3824869"/>
              <a:gd name="connsiteX4" fmla="*/ 2365948 w 3447616"/>
              <a:gd name="connsiteY4" fmla="*/ 568712 h 3824869"/>
              <a:gd name="connsiteX5" fmla="*/ 2354797 w 3447616"/>
              <a:gd name="connsiteY5" fmla="*/ 680225 h 3824869"/>
              <a:gd name="connsiteX6" fmla="*/ 2354797 w 3447616"/>
              <a:gd name="connsiteY6" fmla="*/ 747132 h 3824869"/>
              <a:gd name="connsiteX7" fmla="*/ 2354797 w 3447616"/>
              <a:gd name="connsiteY7" fmla="*/ 780586 h 3824869"/>
              <a:gd name="connsiteX8" fmla="*/ 2354797 w 3447616"/>
              <a:gd name="connsiteY8" fmla="*/ 814039 h 3824869"/>
              <a:gd name="connsiteX9" fmla="*/ 2365948 w 3447616"/>
              <a:gd name="connsiteY9" fmla="*/ 858644 h 3824869"/>
              <a:gd name="connsiteX10" fmla="*/ 2399401 w 3447616"/>
              <a:gd name="connsiteY10" fmla="*/ 858644 h 3824869"/>
              <a:gd name="connsiteX11" fmla="*/ 2432855 w 3447616"/>
              <a:gd name="connsiteY11" fmla="*/ 858644 h 3824869"/>
              <a:gd name="connsiteX12" fmla="*/ 2432855 w 3447616"/>
              <a:gd name="connsiteY12" fmla="*/ 959005 h 3824869"/>
              <a:gd name="connsiteX13" fmla="*/ 2432855 w 3447616"/>
              <a:gd name="connsiteY13" fmla="*/ 1003610 h 3824869"/>
              <a:gd name="connsiteX14" fmla="*/ 2421704 w 3447616"/>
              <a:gd name="connsiteY14" fmla="*/ 1048215 h 3824869"/>
              <a:gd name="connsiteX15" fmla="*/ 2421704 w 3447616"/>
              <a:gd name="connsiteY15" fmla="*/ 1126273 h 3824869"/>
              <a:gd name="connsiteX16" fmla="*/ 2399401 w 3447616"/>
              <a:gd name="connsiteY16" fmla="*/ 1159727 h 3824869"/>
              <a:gd name="connsiteX17" fmla="*/ 2388250 w 3447616"/>
              <a:gd name="connsiteY17" fmla="*/ 1237786 h 3824869"/>
              <a:gd name="connsiteX18" fmla="*/ 2354797 w 3447616"/>
              <a:gd name="connsiteY18" fmla="*/ 1293542 h 3824869"/>
              <a:gd name="connsiteX19" fmla="*/ 2287889 w 3447616"/>
              <a:gd name="connsiteY19" fmla="*/ 1293542 h 3824869"/>
              <a:gd name="connsiteX20" fmla="*/ 2287889 w 3447616"/>
              <a:gd name="connsiteY20" fmla="*/ 1338147 h 3824869"/>
              <a:gd name="connsiteX21" fmla="*/ 2265587 w 3447616"/>
              <a:gd name="connsiteY21" fmla="*/ 1382752 h 3824869"/>
              <a:gd name="connsiteX22" fmla="*/ 2254436 w 3447616"/>
              <a:gd name="connsiteY22" fmla="*/ 1449659 h 3824869"/>
              <a:gd name="connsiteX23" fmla="*/ 2243284 w 3447616"/>
              <a:gd name="connsiteY23" fmla="*/ 1527717 h 3824869"/>
              <a:gd name="connsiteX24" fmla="*/ 2187528 w 3447616"/>
              <a:gd name="connsiteY24" fmla="*/ 1572322 h 3824869"/>
              <a:gd name="connsiteX25" fmla="*/ 2165226 w 3447616"/>
              <a:gd name="connsiteY25" fmla="*/ 1661532 h 3824869"/>
              <a:gd name="connsiteX26" fmla="*/ 2198679 w 3447616"/>
              <a:gd name="connsiteY26" fmla="*/ 1706137 h 3824869"/>
              <a:gd name="connsiteX27" fmla="*/ 2254436 w 3447616"/>
              <a:gd name="connsiteY27" fmla="*/ 1717288 h 3824869"/>
              <a:gd name="connsiteX28" fmla="*/ 2299040 w 3447616"/>
              <a:gd name="connsiteY28" fmla="*/ 1750742 h 3824869"/>
              <a:gd name="connsiteX29" fmla="*/ 2332494 w 3447616"/>
              <a:gd name="connsiteY29" fmla="*/ 1761893 h 3824869"/>
              <a:gd name="connsiteX30" fmla="*/ 2444006 w 3447616"/>
              <a:gd name="connsiteY30" fmla="*/ 1761893 h 3824869"/>
              <a:gd name="connsiteX31" fmla="*/ 2510914 w 3447616"/>
              <a:gd name="connsiteY31" fmla="*/ 1795347 h 3824869"/>
              <a:gd name="connsiteX32" fmla="*/ 2600123 w 3447616"/>
              <a:gd name="connsiteY32" fmla="*/ 1817649 h 3824869"/>
              <a:gd name="connsiteX33" fmla="*/ 2678182 w 3447616"/>
              <a:gd name="connsiteY33" fmla="*/ 1873405 h 3824869"/>
              <a:gd name="connsiteX34" fmla="*/ 2733938 w 3447616"/>
              <a:gd name="connsiteY34" fmla="*/ 1873405 h 3824869"/>
              <a:gd name="connsiteX35" fmla="*/ 2845450 w 3447616"/>
              <a:gd name="connsiteY35" fmla="*/ 1895708 h 3824869"/>
              <a:gd name="connsiteX36" fmla="*/ 2934660 w 3447616"/>
              <a:gd name="connsiteY36" fmla="*/ 1951464 h 3824869"/>
              <a:gd name="connsiteX37" fmla="*/ 3113079 w 3447616"/>
              <a:gd name="connsiteY37" fmla="*/ 2029522 h 3824869"/>
              <a:gd name="connsiteX38" fmla="*/ 3124231 w 3447616"/>
              <a:gd name="connsiteY38" fmla="*/ 2074127 h 3824869"/>
              <a:gd name="connsiteX39" fmla="*/ 3124231 w 3447616"/>
              <a:gd name="connsiteY39" fmla="*/ 2129883 h 3824869"/>
              <a:gd name="connsiteX40" fmla="*/ 3157684 w 3447616"/>
              <a:gd name="connsiteY40" fmla="*/ 2152186 h 3824869"/>
              <a:gd name="connsiteX41" fmla="*/ 3179987 w 3447616"/>
              <a:gd name="connsiteY41" fmla="*/ 2185639 h 3824869"/>
              <a:gd name="connsiteX42" fmla="*/ 3224592 w 3447616"/>
              <a:gd name="connsiteY42" fmla="*/ 2252547 h 3824869"/>
              <a:gd name="connsiteX43" fmla="*/ 3235743 w 3447616"/>
              <a:gd name="connsiteY43" fmla="*/ 2297152 h 3824869"/>
              <a:gd name="connsiteX44" fmla="*/ 3269197 w 3447616"/>
              <a:gd name="connsiteY44" fmla="*/ 2352908 h 3824869"/>
              <a:gd name="connsiteX45" fmla="*/ 3269197 w 3447616"/>
              <a:gd name="connsiteY45" fmla="*/ 2408664 h 3824869"/>
              <a:gd name="connsiteX46" fmla="*/ 3246894 w 3447616"/>
              <a:gd name="connsiteY46" fmla="*/ 2542478 h 3824869"/>
              <a:gd name="connsiteX47" fmla="*/ 3246894 w 3447616"/>
              <a:gd name="connsiteY47" fmla="*/ 2620537 h 3824869"/>
              <a:gd name="connsiteX48" fmla="*/ 3291499 w 3447616"/>
              <a:gd name="connsiteY48" fmla="*/ 2687444 h 3824869"/>
              <a:gd name="connsiteX49" fmla="*/ 3313801 w 3447616"/>
              <a:gd name="connsiteY49" fmla="*/ 2787805 h 3824869"/>
              <a:gd name="connsiteX50" fmla="*/ 3347255 w 3447616"/>
              <a:gd name="connsiteY50" fmla="*/ 2865864 h 3824869"/>
              <a:gd name="connsiteX51" fmla="*/ 3369558 w 3447616"/>
              <a:gd name="connsiteY51" fmla="*/ 2932771 h 3824869"/>
              <a:gd name="connsiteX52" fmla="*/ 3369558 w 3447616"/>
              <a:gd name="connsiteY52" fmla="*/ 3021981 h 3824869"/>
              <a:gd name="connsiteX53" fmla="*/ 3414162 w 3447616"/>
              <a:gd name="connsiteY53" fmla="*/ 3222703 h 3824869"/>
              <a:gd name="connsiteX54" fmla="*/ 3447616 w 3447616"/>
              <a:gd name="connsiteY54" fmla="*/ 3289610 h 3824869"/>
              <a:gd name="connsiteX55" fmla="*/ 3447616 w 3447616"/>
              <a:gd name="connsiteY55" fmla="*/ 3813717 h 3824869"/>
              <a:gd name="connsiteX56" fmla="*/ 24192 w 3447616"/>
              <a:gd name="connsiteY56" fmla="*/ 3824869 h 3824869"/>
              <a:gd name="connsiteX57" fmla="*/ 0 w 3447616"/>
              <a:gd name="connsiteY57" fmla="*/ 3310790 h 3824869"/>
              <a:gd name="connsiteX58" fmla="*/ 0 w 3447616"/>
              <a:gd name="connsiteY58" fmla="*/ 2842993 h 3824869"/>
              <a:gd name="connsiteX59" fmla="*/ 13040 w 3447616"/>
              <a:gd name="connsiteY59" fmla="*/ 2821259 h 3824869"/>
              <a:gd name="connsiteX60" fmla="*/ 91099 w 3447616"/>
              <a:gd name="connsiteY60" fmla="*/ 2631688 h 3824869"/>
              <a:gd name="connsiteX61" fmla="*/ 57645 w 3447616"/>
              <a:gd name="connsiteY61" fmla="*/ 2486722 h 3824869"/>
              <a:gd name="connsiteX62" fmla="*/ 35343 w 3447616"/>
              <a:gd name="connsiteY62" fmla="*/ 2364059 h 3824869"/>
              <a:gd name="connsiteX63" fmla="*/ 46494 w 3447616"/>
              <a:gd name="connsiteY63" fmla="*/ 2308303 h 3824869"/>
              <a:gd name="connsiteX64" fmla="*/ 68797 w 3447616"/>
              <a:gd name="connsiteY64" fmla="*/ 2241395 h 3824869"/>
              <a:gd name="connsiteX65" fmla="*/ 158006 w 3447616"/>
              <a:gd name="connsiteY65" fmla="*/ 2163337 h 3824869"/>
              <a:gd name="connsiteX66" fmla="*/ 191460 w 3447616"/>
              <a:gd name="connsiteY66" fmla="*/ 2096430 h 3824869"/>
              <a:gd name="connsiteX67" fmla="*/ 202611 w 3447616"/>
              <a:gd name="connsiteY67" fmla="*/ 2029522 h 3824869"/>
              <a:gd name="connsiteX68" fmla="*/ 336426 w 3447616"/>
              <a:gd name="connsiteY68" fmla="*/ 1951464 h 3824869"/>
              <a:gd name="connsiteX69" fmla="*/ 392182 w 3447616"/>
              <a:gd name="connsiteY69" fmla="*/ 1929161 h 3824869"/>
              <a:gd name="connsiteX70" fmla="*/ 492543 w 3447616"/>
              <a:gd name="connsiteY70" fmla="*/ 1906859 h 3824869"/>
              <a:gd name="connsiteX71" fmla="*/ 570601 w 3447616"/>
              <a:gd name="connsiteY71" fmla="*/ 1884556 h 3824869"/>
              <a:gd name="connsiteX72" fmla="*/ 592904 w 3447616"/>
              <a:gd name="connsiteY72" fmla="*/ 1862254 h 3824869"/>
              <a:gd name="connsiteX73" fmla="*/ 704416 w 3447616"/>
              <a:gd name="connsiteY73" fmla="*/ 1795347 h 3824869"/>
              <a:gd name="connsiteX74" fmla="*/ 760172 w 3447616"/>
              <a:gd name="connsiteY74" fmla="*/ 1795347 h 3824869"/>
              <a:gd name="connsiteX75" fmla="*/ 927440 w 3447616"/>
              <a:gd name="connsiteY75" fmla="*/ 1706137 h 3824869"/>
              <a:gd name="connsiteX76" fmla="*/ 1016650 w 3447616"/>
              <a:gd name="connsiteY76" fmla="*/ 1672683 h 3824869"/>
              <a:gd name="connsiteX77" fmla="*/ 1150465 w 3447616"/>
              <a:gd name="connsiteY77" fmla="*/ 1650381 h 3824869"/>
              <a:gd name="connsiteX78" fmla="*/ 1217372 w 3447616"/>
              <a:gd name="connsiteY78" fmla="*/ 1639230 h 3824869"/>
              <a:gd name="connsiteX79" fmla="*/ 1306582 w 3447616"/>
              <a:gd name="connsiteY79" fmla="*/ 1605776 h 3824869"/>
              <a:gd name="connsiteX80" fmla="*/ 1273128 w 3447616"/>
              <a:gd name="connsiteY80" fmla="*/ 1550020 h 3824869"/>
              <a:gd name="connsiteX81" fmla="*/ 1273128 w 3447616"/>
              <a:gd name="connsiteY81" fmla="*/ 1460810 h 3824869"/>
              <a:gd name="connsiteX82" fmla="*/ 1217372 w 3447616"/>
              <a:gd name="connsiteY82" fmla="*/ 1371600 h 3824869"/>
              <a:gd name="connsiteX83" fmla="*/ 1161616 w 3447616"/>
              <a:gd name="connsiteY83" fmla="*/ 1304693 h 3824869"/>
              <a:gd name="connsiteX84" fmla="*/ 1128162 w 3447616"/>
              <a:gd name="connsiteY84" fmla="*/ 1260088 h 3824869"/>
              <a:gd name="connsiteX85" fmla="*/ 1117011 w 3447616"/>
              <a:gd name="connsiteY85" fmla="*/ 1182030 h 3824869"/>
              <a:gd name="connsiteX86" fmla="*/ 1094709 w 3447616"/>
              <a:gd name="connsiteY86" fmla="*/ 1115122 h 3824869"/>
              <a:gd name="connsiteX87" fmla="*/ 1083558 w 3447616"/>
              <a:gd name="connsiteY87" fmla="*/ 992459 h 3824869"/>
              <a:gd name="connsiteX88" fmla="*/ 1072406 w 3447616"/>
              <a:gd name="connsiteY88" fmla="*/ 947854 h 3824869"/>
              <a:gd name="connsiteX89" fmla="*/ 1094709 w 3447616"/>
              <a:gd name="connsiteY89" fmla="*/ 914400 h 3824869"/>
              <a:gd name="connsiteX90" fmla="*/ 1117011 w 3447616"/>
              <a:gd name="connsiteY90" fmla="*/ 892098 h 3824869"/>
              <a:gd name="connsiteX91" fmla="*/ 1094709 w 3447616"/>
              <a:gd name="connsiteY91" fmla="*/ 758283 h 3824869"/>
              <a:gd name="connsiteX92" fmla="*/ 1005499 w 3447616"/>
              <a:gd name="connsiteY92" fmla="*/ 646771 h 3824869"/>
              <a:gd name="connsiteX93" fmla="*/ 994348 w 3447616"/>
              <a:gd name="connsiteY93" fmla="*/ 579864 h 3824869"/>
              <a:gd name="connsiteX94" fmla="*/ 1005499 w 3447616"/>
              <a:gd name="connsiteY94" fmla="*/ 546410 h 3824869"/>
              <a:gd name="connsiteX95" fmla="*/ 994348 w 3447616"/>
              <a:gd name="connsiteY95" fmla="*/ 501805 h 3824869"/>
              <a:gd name="connsiteX96" fmla="*/ 994348 w 3447616"/>
              <a:gd name="connsiteY96" fmla="*/ 468352 h 3824869"/>
              <a:gd name="connsiteX97" fmla="*/ 1027801 w 3447616"/>
              <a:gd name="connsiteY97" fmla="*/ 401444 h 3824869"/>
              <a:gd name="connsiteX98" fmla="*/ 1117011 w 3447616"/>
              <a:gd name="connsiteY98" fmla="*/ 367991 h 3824869"/>
              <a:gd name="connsiteX99" fmla="*/ 1195070 w 3447616"/>
              <a:gd name="connsiteY99" fmla="*/ 301083 h 3824869"/>
              <a:gd name="connsiteX100" fmla="*/ 1195070 w 3447616"/>
              <a:gd name="connsiteY100" fmla="*/ 289932 h 3824869"/>
              <a:gd name="connsiteX101" fmla="*/ 1217372 w 3447616"/>
              <a:gd name="connsiteY101" fmla="*/ 234176 h 3824869"/>
              <a:gd name="connsiteX102" fmla="*/ 1261977 w 3447616"/>
              <a:gd name="connsiteY102" fmla="*/ 189571 h 3824869"/>
              <a:gd name="connsiteX103" fmla="*/ 1295431 w 3447616"/>
              <a:gd name="connsiteY103" fmla="*/ 178420 h 382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47616" h="3824869">
                <a:moveTo>
                  <a:pt x="1708026" y="0"/>
                </a:moveTo>
                <a:lnTo>
                  <a:pt x="2243284" y="211873"/>
                </a:lnTo>
                <a:lnTo>
                  <a:pt x="2354797" y="434898"/>
                </a:lnTo>
                <a:lnTo>
                  <a:pt x="2365948" y="512956"/>
                </a:lnTo>
                <a:lnTo>
                  <a:pt x="2365948" y="568712"/>
                </a:lnTo>
                <a:lnTo>
                  <a:pt x="2354797" y="680225"/>
                </a:lnTo>
                <a:lnTo>
                  <a:pt x="2354797" y="747132"/>
                </a:lnTo>
                <a:lnTo>
                  <a:pt x="2354797" y="780586"/>
                </a:lnTo>
                <a:lnTo>
                  <a:pt x="2354797" y="814039"/>
                </a:lnTo>
                <a:lnTo>
                  <a:pt x="2365948" y="858644"/>
                </a:lnTo>
                <a:lnTo>
                  <a:pt x="2399401" y="858644"/>
                </a:lnTo>
                <a:lnTo>
                  <a:pt x="2432855" y="858644"/>
                </a:lnTo>
                <a:lnTo>
                  <a:pt x="2432855" y="959005"/>
                </a:lnTo>
                <a:lnTo>
                  <a:pt x="2432855" y="1003610"/>
                </a:lnTo>
                <a:lnTo>
                  <a:pt x="2421704" y="1048215"/>
                </a:lnTo>
                <a:lnTo>
                  <a:pt x="2421704" y="1126273"/>
                </a:lnTo>
                <a:lnTo>
                  <a:pt x="2399401" y="1159727"/>
                </a:lnTo>
                <a:lnTo>
                  <a:pt x="2388250" y="1237786"/>
                </a:lnTo>
                <a:lnTo>
                  <a:pt x="2354797" y="1293542"/>
                </a:lnTo>
                <a:lnTo>
                  <a:pt x="2287889" y="1293542"/>
                </a:lnTo>
                <a:lnTo>
                  <a:pt x="2287889" y="1338147"/>
                </a:lnTo>
                <a:lnTo>
                  <a:pt x="2265587" y="1382752"/>
                </a:lnTo>
                <a:lnTo>
                  <a:pt x="2254436" y="1449659"/>
                </a:lnTo>
                <a:lnTo>
                  <a:pt x="2243284" y="1527717"/>
                </a:lnTo>
                <a:lnTo>
                  <a:pt x="2187528" y="1572322"/>
                </a:lnTo>
                <a:lnTo>
                  <a:pt x="2165226" y="1661532"/>
                </a:lnTo>
                <a:lnTo>
                  <a:pt x="2198679" y="1706137"/>
                </a:lnTo>
                <a:lnTo>
                  <a:pt x="2254436" y="1717288"/>
                </a:lnTo>
                <a:lnTo>
                  <a:pt x="2299040" y="1750742"/>
                </a:lnTo>
                <a:lnTo>
                  <a:pt x="2332494" y="1761893"/>
                </a:lnTo>
                <a:lnTo>
                  <a:pt x="2444006" y="1761893"/>
                </a:lnTo>
                <a:lnTo>
                  <a:pt x="2510914" y="1795347"/>
                </a:lnTo>
                <a:lnTo>
                  <a:pt x="2600123" y="1817649"/>
                </a:lnTo>
                <a:lnTo>
                  <a:pt x="2678182" y="1873405"/>
                </a:lnTo>
                <a:lnTo>
                  <a:pt x="2733938" y="1873405"/>
                </a:lnTo>
                <a:lnTo>
                  <a:pt x="2845450" y="1895708"/>
                </a:lnTo>
                <a:lnTo>
                  <a:pt x="2934660" y="1951464"/>
                </a:lnTo>
                <a:lnTo>
                  <a:pt x="3113079" y="2029522"/>
                </a:lnTo>
                <a:lnTo>
                  <a:pt x="3124231" y="2074127"/>
                </a:lnTo>
                <a:lnTo>
                  <a:pt x="3124231" y="2129883"/>
                </a:lnTo>
                <a:lnTo>
                  <a:pt x="3157684" y="2152186"/>
                </a:lnTo>
                <a:lnTo>
                  <a:pt x="3179987" y="2185639"/>
                </a:lnTo>
                <a:lnTo>
                  <a:pt x="3224592" y="2252547"/>
                </a:lnTo>
                <a:lnTo>
                  <a:pt x="3235743" y="2297152"/>
                </a:lnTo>
                <a:lnTo>
                  <a:pt x="3269197" y="2352908"/>
                </a:lnTo>
                <a:lnTo>
                  <a:pt x="3269197" y="2408664"/>
                </a:lnTo>
                <a:lnTo>
                  <a:pt x="3246894" y="2542478"/>
                </a:lnTo>
                <a:lnTo>
                  <a:pt x="3246894" y="2620537"/>
                </a:lnTo>
                <a:lnTo>
                  <a:pt x="3291499" y="2687444"/>
                </a:lnTo>
                <a:lnTo>
                  <a:pt x="3313801" y="2787805"/>
                </a:lnTo>
                <a:lnTo>
                  <a:pt x="3347255" y="2865864"/>
                </a:lnTo>
                <a:lnTo>
                  <a:pt x="3369558" y="2932771"/>
                </a:lnTo>
                <a:lnTo>
                  <a:pt x="3369558" y="3021981"/>
                </a:lnTo>
                <a:lnTo>
                  <a:pt x="3414162" y="3222703"/>
                </a:lnTo>
                <a:lnTo>
                  <a:pt x="3447616" y="3289610"/>
                </a:lnTo>
                <a:lnTo>
                  <a:pt x="3447616" y="3813717"/>
                </a:lnTo>
                <a:lnTo>
                  <a:pt x="24192" y="3824869"/>
                </a:lnTo>
                <a:lnTo>
                  <a:pt x="0" y="3310790"/>
                </a:lnTo>
                <a:lnTo>
                  <a:pt x="0" y="2842993"/>
                </a:lnTo>
                <a:lnTo>
                  <a:pt x="13040" y="2821259"/>
                </a:lnTo>
                <a:lnTo>
                  <a:pt x="91099" y="2631688"/>
                </a:lnTo>
                <a:lnTo>
                  <a:pt x="57645" y="2486722"/>
                </a:lnTo>
                <a:lnTo>
                  <a:pt x="35343" y="2364059"/>
                </a:lnTo>
                <a:lnTo>
                  <a:pt x="46494" y="2308303"/>
                </a:lnTo>
                <a:lnTo>
                  <a:pt x="68797" y="2241395"/>
                </a:lnTo>
                <a:lnTo>
                  <a:pt x="158006" y="2163337"/>
                </a:lnTo>
                <a:lnTo>
                  <a:pt x="191460" y="2096430"/>
                </a:lnTo>
                <a:lnTo>
                  <a:pt x="202611" y="2029522"/>
                </a:lnTo>
                <a:lnTo>
                  <a:pt x="336426" y="1951464"/>
                </a:lnTo>
                <a:lnTo>
                  <a:pt x="392182" y="1929161"/>
                </a:lnTo>
                <a:lnTo>
                  <a:pt x="492543" y="1906859"/>
                </a:lnTo>
                <a:lnTo>
                  <a:pt x="570601" y="1884556"/>
                </a:lnTo>
                <a:lnTo>
                  <a:pt x="592904" y="1862254"/>
                </a:lnTo>
                <a:lnTo>
                  <a:pt x="704416" y="1795347"/>
                </a:lnTo>
                <a:lnTo>
                  <a:pt x="760172" y="1795347"/>
                </a:lnTo>
                <a:lnTo>
                  <a:pt x="927440" y="1706137"/>
                </a:lnTo>
                <a:lnTo>
                  <a:pt x="1016650" y="1672683"/>
                </a:lnTo>
                <a:lnTo>
                  <a:pt x="1150465" y="1650381"/>
                </a:lnTo>
                <a:lnTo>
                  <a:pt x="1217372" y="1639230"/>
                </a:lnTo>
                <a:lnTo>
                  <a:pt x="1306582" y="1605776"/>
                </a:lnTo>
                <a:lnTo>
                  <a:pt x="1273128" y="1550020"/>
                </a:lnTo>
                <a:lnTo>
                  <a:pt x="1273128" y="1460810"/>
                </a:lnTo>
                <a:lnTo>
                  <a:pt x="1217372" y="1371600"/>
                </a:lnTo>
                <a:lnTo>
                  <a:pt x="1161616" y="1304693"/>
                </a:lnTo>
                <a:lnTo>
                  <a:pt x="1128162" y="1260088"/>
                </a:lnTo>
                <a:lnTo>
                  <a:pt x="1117011" y="1182030"/>
                </a:lnTo>
                <a:lnTo>
                  <a:pt x="1094709" y="1115122"/>
                </a:lnTo>
                <a:lnTo>
                  <a:pt x="1083558" y="992459"/>
                </a:lnTo>
                <a:lnTo>
                  <a:pt x="1072406" y="947854"/>
                </a:lnTo>
                <a:lnTo>
                  <a:pt x="1094709" y="914400"/>
                </a:lnTo>
                <a:lnTo>
                  <a:pt x="1117011" y="892098"/>
                </a:lnTo>
                <a:lnTo>
                  <a:pt x="1094709" y="758283"/>
                </a:lnTo>
                <a:lnTo>
                  <a:pt x="1005499" y="646771"/>
                </a:lnTo>
                <a:lnTo>
                  <a:pt x="994348" y="579864"/>
                </a:lnTo>
                <a:lnTo>
                  <a:pt x="1005499" y="546410"/>
                </a:lnTo>
                <a:lnTo>
                  <a:pt x="994348" y="501805"/>
                </a:lnTo>
                <a:lnTo>
                  <a:pt x="994348" y="468352"/>
                </a:lnTo>
                <a:lnTo>
                  <a:pt x="1027801" y="401444"/>
                </a:lnTo>
                <a:lnTo>
                  <a:pt x="1117011" y="367991"/>
                </a:lnTo>
                <a:lnTo>
                  <a:pt x="1195070" y="301083"/>
                </a:lnTo>
                <a:lnTo>
                  <a:pt x="1195070" y="289932"/>
                </a:lnTo>
                <a:lnTo>
                  <a:pt x="1217372" y="234176"/>
                </a:lnTo>
                <a:lnTo>
                  <a:pt x="1261977" y="189571"/>
                </a:lnTo>
                <a:lnTo>
                  <a:pt x="1295431" y="178420"/>
                </a:lnTo>
                <a:close/>
              </a:path>
            </a:pathLst>
          </a:custGeom>
          <a:effectLst>
            <a:glow rad="63500">
              <a:schemeClr val="accent5">
                <a:satMod val="175000"/>
                <a:alpha val="40000"/>
              </a:schemeClr>
            </a:glow>
          </a:effectLst>
        </p:spPr>
      </p:pic>
      <p:sp>
        <p:nvSpPr>
          <p:cNvPr id="6" name="吹き出し: 角を丸めた四角形 5">
            <a:extLst>
              <a:ext uri="{FF2B5EF4-FFF2-40B4-BE49-F238E27FC236}">
                <a16:creationId xmlns:a16="http://schemas.microsoft.com/office/drawing/2014/main" id="{107E64F1-25F0-C25B-57DA-D51CC3272CDE}"/>
              </a:ext>
            </a:extLst>
          </p:cNvPr>
          <p:cNvSpPr/>
          <p:nvPr/>
        </p:nvSpPr>
        <p:spPr>
          <a:xfrm>
            <a:off x="9746881" y="136260"/>
            <a:ext cx="2335270" cy="1584176"/>
          </a:xfrm>
          <a:prstGeom prst="wedgeRoundRectCallout">
            <a:avLst>
              <a:gd name="adj1" fmla="val -63962"/>
              <a:gd name="adj2" fmla="val 386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39E0C42-A5DE-D71A-23E6-A549C7C115AE}"/>
              </a:ext>
            </a:extLst>
          </p:cNvPr>
          <p:cNvSpPr txBox="1"/>
          <p:nvPr/>
        </p:nvSpPr>
        <p:spPr>
          <a:xfrm>
            <a:off x="9746881" y="328183"/>
            <a:ext cx="2423593" cy="1200329"/>
          </a:xfrm>
          <a:prstGeom prst="rect">
            <a:avLst/>
          </a:prstGeom>
          <a:noFill/>
        </p:spPr>
        <p:txBody>
          <a:bodyPr wrap="square" rtlCol="0">
            <a:spAutoFit/>
          </a:bodyPr>
          <a:lstStyle/>
          <a:p>
            <a:r>
              <a:rPr lang="ja-JP" altLang="en-US" b="1" dirty="0">
                <a:latin typeface="+mn-ea"/>
              </a:rPr>
              <a:t>ありがとう！</a:t>
            </a:r>
            <a:endParaRPr lang="en-US" altLang="ja-JP" b="1" dirty="0">
              <a:latin typeface="+mn-ea"/>
            </a:endParaRPr>
          </a:p>
          <a:p>
            <a:r>
              <a:rPr lang="ja-JP" altLang="en-US" b="1" dirty="0">
                <a:latin typeface="+mn-ea"/>
              </a:rPr>
              <a:t>みんなの意見を</a:t>
            </a:r>
            <a:endParaRPr lang="en-US" altLang="ja-JP" b="1" dirty="0">
              <a:latin typeface="+mn-ea"/>
            </a:endParaRPr>
          </a:p>
          <a:p>
            <a:r>
              <a:rPr lang="ja-JP" altLang="en-US" b="1" dirty="0">
                <a:latin typeface="+mn-ea"/>
              </a:rPr>
              <a:t>取り込んだ</a:t>
            </a:r>
            <a:endParaRPr lang="en-US" altLang="ja-JP" b="1" dirty="0">
              <a:latin typeface="+mn-ea"/>
            </a:endParaRPr>
          </a:p>
          <a:p>
            <a:r>
              <a:rPr lang="ja-JP" altLang="en-US" b="1" dirty="0">
                <a:latin typeface="+mn-ea"/>
              </a:rPr>
              <a:t>要領書を作成するよ</a:t>
            </a:r>
            <a:endParaRPr lang="en-US" altLang="ja-JP" b="1" dirty="0">
              <a:latin typeface="+mn-ea"/>
            </a:endParaRPr>
          </a:p>
        </p:txBody>
      </p:sp>
      <p:sp>
        <p:nvSpPr>
          <p:cNvPr id="8" name="テキスト ボックス 7">
            <a:extLst>
              <a:ext uri="{FF2B5EF4-FFF2-40B4-BE49-F238E27FC236}">
                <a16:creationId xmlns:a16="http://schemas.microsoft.com/office/drawing/2014/main" id="{A684EA4B-F965-91C8-6BC9-09628DF32B0B}"/>
              </a:ext>
            </a:extLst>
          </p:cNvPr>
          <p:cNvSpPr txBox="1"/>
          <p:nvPr/>
        </p:nvSpPr>
        <p:spPr>
          <a:xfrm>
            <a:off x="8174821" y="2259979"/>
            <a:ext cx="1574292" cy="369332"/>
          </a:xfrm>
          <a:prstGeom prst="rect">
            <a:avLst/>
          </a:prstGeom>
          <a:solidFill>
            <a:schemeClr val="bg1"/>
          </a:solidFill>
        </p:spPr>
        <p:txBody>
          <a:bodyPr wrap="square" rtlCol="0">
            <a:spAutoFit/>
          </a:bodyPr>
          <a:lstStyle/>
          <a:p>
            <a:r>
              <a:rPr lang="ja-JP" altLang="en-US" b="1" dirty="0">
                <a:solidFill>
                  <a:schemeClr val="tx2"/>
                </a:solidFill>
              </a:rPr>
              <a:t>推進者の上司</a:t>
            </a:r>
          </a:p>
        </p:txBody>
      </p:sp>
      <p:sp>
        <p:nvSpPr>
          <p:cNvPr id="10" name="四角形: 角を丸くする 9">
            <a:extLst>
              <a:ext uri="{FF2B5EF4-FFF2-40B4-BE49-F238E27FC236}">
                <a16:creationId xmlns:a16="http://schemas.microsoft.com/office/drawing/2014/main" id="{818CD038-B8B5-5F66-34BC-1541FB0C0446}"/>
              </a:ext>
            </a:extLst>
          </p:cNvPr>
          <p:cNvSpPr/>
          <p:nvPr/>
        </p:nvSpPr>
        <p:spPr>
          <a:xfrm>
            <a:off x="8856236" y="3218098"/>
            <a:ext cx="2952328" cy="282188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823E41D-4745-D454-514F-D1D0680C953E}"/>
              </a:ext>
            </a:extLst>
          </p:cNvPr>
          <p:cNvSpPr txBox="1"/>
          <p:nvPr/>
        </p:nvSpPr>
        <p:spPr>
          <a:xfrm>
            <a:off x="8961967" y="3538186"/>
            <a:ext cx="2920732" cy="1015663"/>
          </a:xfrm>
          <a:prstGeom prst="rect">
            <a:avLst/>
          </a:prstGeom>
          <a:noFill/>
        </p:spPr>
        <p:txBody>
          <a:bodyPr wrap="square" rtlCol="0">
            <a:spAutoFit/>
          </a:bodyPr>
          <a:lstStyle/>
          <a:p>
            <a:r>
              <a:rPr kumimoji="1" lang="ja-JP" altLang="en-US" sz="2000" b="1" dirty="0">
                <a:solidFill>
                  <a:schemeClr val="tx2"/>
                </a:solidFill>
                <a:latin typeface="+mn-ea"/>
              </a:rPr>
              <a:t>他工場へ</a:t>
            </a:r>
            <a:endParaRPr kumimoji="1" lang="en-US" altLang="ja-JP" sz="2000" b="1" dirty="0">
              <a:solidFill>
                <a:schemeClr val="tx2"/>
              </a:solidFill>
              <a:latin typeface="+mn-ea"/>
            </a:endParaRPr>
          </a:p>
          <a:p>
            <a:r>
              <a:rPr lang="ja-JP" altLang="en-US" sz="2000" b="1" dirty="0">
                <a:solidFill>
                  <a:schemeClr val="tx2"/>
                </a:solidFill>
                <a:latin typeface="+mn-ea"/>
              </a:rPr>
              <a:t>類似工程がある部署</a:t>
            </a:r>
            <a:r>
              <a:rPr kumimoji="1" lang="ja-JP" altLang="en-US" sz="2000" b="1" dirty="0">
                <a:solidFill>
                  <a:schemeClr val="tx2"/>
                </a:solidFill>
                <a:latin typeface="+mn-ea"/>
              </a:rPr>
              <a:t>に水平展開しました。</a:t>
            </a:r>
            <a:endParaRPr kumimoji="1" lang="ja-JP" altLang="en-US" b="1" dirty="0">
              <a:solidFill>
                <a:schemeClr val="tx2"/>
              </a:solidFill>
              <a:latin typeface="+mn-ea"/>
            </a:endParaRPr>
          </a:p>
        </p:txBody>
      </p:sp>
      <p:pic>
        <p:nvPicPr>
          <p:cNvPr id="12" name="図 11">
            <a:extLst>
              <a:ext uri="{FF2B5EF4-FFF2-40B4-BE49-F238E27FC236}">
                <a16:creationId xmlns:a16="http://schemas.microsoft.com/office/drawing/2014/main" id="{BCE027C9-4C47-9F71-665C-928DE7F4C7CE}"/>
              </a:ext>
            </a:extLst>
          </p:cNvPr>
          <p:cNvPicPr>
            <a:picLocks noChangeAspect="1"/>
          </p:cNvPicPr>
          <p:nvPr/>
        </p:nvPicPr>
        <p:blipFill>
          <a:blip r:embed="rId5"/>
          <a:stretch>
            <a:fillRect/>
          </a:stretch>
        </p:blipFill>
        <p:spPr>
          <a:xfrm>
            <a:off x="10651610" y="4553849"/>
            <a:ext cx="774259" cy="560881"/>
          </a:xfrm>
          <a:prstGeom prst="rect">
            <a:avLst/>
          </a:prstGeom>
        </p:spPr>
      </p:pic>
      <p:pic>
        <p:nvPicPr>
          <p:cNvPr id="13" name="図 12">
            <a:extLst>
              <a:ext uri="{FF2B5EF4-FFF2-40B4-BE49-F238E27FC236}">
                <a16:creationId xmlns:a16="http://schemas.microsoft.com/office/drawing/2014/main" id="{9C24DA55-D779-D7E3-4268-62AAD2C54C01}"/>
              </a:ext>
            </a:extLst>
          </p:cNvPr>
          <p:cNvPicPr>
            <a:picLocks noChangeAspect="1"/>
          </p:cNvPicPr>
          <p:nvPr/>
        </p:nvPicPr>
        <p:blipFill>
          <a:blip r:embed="rId5"/>
          <a:stretch>
            <a:fillRect/>
          </a:stretch>
        </p:blipFill>
        <p:spPr>
          <a:xfrm>
            <a:off x="9167659" y="5003508"/>
            <a:ext cx="774259" cy="560881"/>
          </a:xfrm>
          <a:prstGeom prst="rect">
            <a:avLst/>
          </a:prstGeom>
        </p:spPr>
      </p:pic>
      <p:pic>
        <p:nvPicPr>
          <p:cNvPr id="14" name="図 13">
            <a:extLst>
              <a:ext uri="{FF2B5EF4-FFF2-40B4-BE49-F238E27FC236}">
                <a16:creationId xmlns:a16="http://schemas.microsoft.com/office/drawing/2014/main" id="{FB3B3D90-7767-CEC1-303D-16F0493F4990}"/>
              </a:ext>
            </a:extLst>
          </p:cNvPr>
          <p:cNvPicPr>
            <a:picLocks noChangeAspect="1"/>
          </p:cNvPicPr>
          <p:nvPr/>
        </p:nvPicPr>
        <p:blipFill>
          <a:blip r:embed="rId5"/>
          <a:stretch>
            <a:fillRect/>
          </a:stretch>
        </p:blipFill>
        <p:spPr>
          <a:xfrm>
            <a:off x="10649478" y="5423486"/>
            <a:ext cx="774259" cy="560881"/>
          </a:xfrm>
          <a:prstGeom prst="rect">
            <a:avLst/>
          </a:prstGeom>
        </p:spPr>
      </p:pic>
      <p:cxnSp>
        <p:nvCxnSpPr>
          <p:cNvPr id="15" name="直線矢印コネクタ 14">
            <a:extLst>
              <a:ext uri="{FF2B5EF4-FFF2-40B4-BE49-F238E27FC236}">
                <a16:creationId xmlns:a16="http://schemas.microsoft.com/office/drawing/2014/main" id="{D813BA63-1CEB-4FFE-8865-3DE95438F342}"/>
              </a:ext>
            </a:extLst>
          </p:cNvPr>
          <p:cNvCxnSpPr>
            <a:cxnSpLocks/>
          </p:cNvCxnSpPr>
          <p:nvPr/>
        </p:nvCxnSpPr>
        <p:spPr>
          <a:xfrm>
            <a:off x="10015322" y="5439907"/>
            <a:ext cx="569106" cy="309018"/>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E385E6A-C08E-E379-FA58-5F872C22AD1B}"/>
              </a:ext>
            </a:extLst>
          </p:cNvPr>
          <p:cNvCxnSpPr/>
          <p:nvPr/>
        </p:nvCxnSpPr>
        <p:spPr>
          <a:xfrm flipV="1">
            <a:off x="10015322" y="4889051"/>
            <a:ext cx="569106" cy="280441"/>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18" name="表 17">
            <a:extLst>
              <a:ext uri="{FF2B5EF4-FFF2-40B4-BE49-F238E27FC236}">
                <a16:creationId xmlns:a16="http://schemas.microsoft.com/office/drawing/2014/main" id="{5961F09E-0CCD-93CB-1150-593521EBF15C}"/>
              </a:ext>
            </a:extLst>
          </p:cNvPr>
          <p:cNvGraphicFramePr>
            <a:graphicFrameLocks noGrp="1"/>
          </p:cNvGraphicFramePr>
          <p:nvPr>
            <p:extLst>
              <p:ext uri="{D42A27DB-BD31-4B8C-83A1-F6EECF244321}">
                <p14:modId xmlns:p14="http://schemas.microsoft.com/office/powerpoint/2010/main" val="3508589535"/>
              </p:ext>
            </p:extLst>
          </p:nvPr>
        </p:nvGraphicFramePr>
        <p:xfrm>
          <a:off x="229693" y="3151571"/>
          <a:ext cx="7912100" cy="3086100"/>
        </p:xfrm>
        <a:graphic>
          <a:graphicData uri="http://schemas.openxmlformats.org/drawingml/2006/table">
            <a:tbl>
              <a:tblPr/>
              <a:tblGrid>
                <a:gridCol w="977508">
                  <a:extLst>
                    <a:ext uri="{9D8B030D-6E8A-4147-A177-3AD203B41FA5}">
                      <a16:colId xmlns:a16="http://schemas.microsoft.com/office/drawing/2014/main" val="554200240"/>
                    </a:ext>
                  </a:extLst>
                </a:gridCol>
                <a:gridCol w="2152495">
                  <a:extLst>
                    <a:ext uri="{9D8B030D-6E8A-4147-A177-3AD203B41FA5}">
                      <a16:colId xmlns:a16="http://schemas.microsoft.com/office/drawing/2014/main" val="4127737598"/>
                    </a:ext>
                  </a:extLst>
                </a:gridCol>
                <a:gridCol w="1262434">
                  <a:extLst>
                    <a:ext uri="{9D8B030D-6E8A-4147-A177-3AD203B41FA5}">
                      <a16:colId xmlns:a16="http://schemas.microsoft.com/office/drawing/2014/main" val="4091525044"/>
                    </a:ext>
                  </a:extLst>
                </a:gridCol>
                <a:gridCol w="1361529">
                  <a:extLst>
                    <a:ext uri="{9D8B030D-6E8A-4147-A177-3AD203B41FA5}">
                      <a16:colId xmlns:a16="http://schemas.microsoft.com/office/drawing/2014/main" val="1211368232"/>
                    </a:ext>
                  </a:extLst>
                </a:gridCol>
                <a:gridCol w="2158134">
                  <a:extLst>
                    <a:ext uri="{9D8B030D-6E8A-4147-A177-3AD203B41FA5}">
                      <a16:colId xmlns:a16="http://schemas.microsoft.com/office/drawing/2014/main" val="3119382347"/>
                    </a:ext>
                  </a:extLst>
                </a:gridCol>
              </a:tblGrid>
              <a:tr h="657225">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なぜ</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文章化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維持管理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維持管理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周知徹底</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687893"/>
                  </a:ext>
                </a:extLst>
              </a:tr>
              <a:tr h="657225">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何を</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治具の使用方法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冶具の部品</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設置面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冶具の部品</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設置面と底面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作業要領書</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092308"/>
                  </a:ext>
                </a:extLst>
              </a:tr>
              <a:tr h="3619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誰が</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増田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担当者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担当者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増田</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487910"/>
                  </a:ext>
                </a:extLst>
              </a:tr>
              <a:tr h="3619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いつ</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１</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2</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メイリオ" panose="020B0604030504040204" pitchFamily="50" charset="-128"/>
                          <a:ea typeface="メイリオ" panose="020B0604030504040204" pitchFamily="50" charset="-128"/>
                        </a:rPr>
                        <a:t>1/D(</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使用時</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メイリオ" panose="020B0604030504040204" pitchFamily="50" charset="-128"/>
                          <a:ea typeface="メイリオ" panose="020B0604030504040204" pitchFamily="50" charset="-128"/>
                        </a:rPr>
                        <a:t>1/D(</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使用時</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1</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２月</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645881"/>
                  </a:ext>
                </a:extLst>
              </a:tr>
              <a:tr h="38100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どこで</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検査室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780949"/>
                  </a:ext>
                </a:extLst>
              </a:tr>
              <a:tr h="6667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どの様に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要領書を作成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使用前に</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４Ｓを実施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摩耗や打痕</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無き事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教育実施</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146327"/>
                  </a:ext>
                </a:extLst>
              </a:tr>
            </a:tbl>
          </a:graphicData>
        </a:graphic>
      </p:graphicFrame>
      <p:sp>
        <p:nvSpPr>
          <p:cNvPr id="2" name="テキスト ボックス 1">
            <a:extLst>
              <a:ext uri="{FF2B5EF4-FFF2-40B4-BE49-F238E27FC236}">
                <a16:creationId xmlns:a16="http://schemas.microsoft.com/office/drawing/2014/main" id="{6FACAFBA-03B1-8B94-DD90-9AFF1480C4BF}"/>
              </a:ext>
            </a:extLst>
          </p:cNvPr>
          <p:cNvSpPr txBox="1"/>
          <p:nvPr/>
        </p:nvSpPr>
        <p:spPr>
          <a:xfrm>
            <a:off x="1199456" y="2617748"/>
            <a:ext cx="2160240" cy="523220"/>
          </a:xfrm>
          <a:prstGeom prst="rect">
            <a:avLst/>
          </a:prstGeom>
          <a:noFill/>
          <a:ln>
            <a:solidFill>
              <a:schemeClr val="tx2"/>
            </a:solidFill>
          </a:ln>
        </p:spPr>
        <p:txBody>
          <a:bodyPr wrap="square" rtlCol="0">
            <a:noAutofit/>
          </a:bodyPr>
          <a:lstStyle/>
          <a:p>
            <a:pPr algn="ctr"/>
            <a:r>
              <a:rPr kumimoji="1" lang="ja-JP" altLang="en-US" sz="2800" b="1" dirty="0"/>
              <a:t>標準化</a:t>
            </a:r>
          </a:p>
        </p:txBody>
      </p:sp>
      <p:sp>
        <p:nvSpPr>
          <p:cNvPr id="9" name="テキスト ボックス 8">
            <a:extLst>
              <a:ext uri="{FF2B5EF4-FFF2-40B4-BE49-F238E27FC236}">
                <a16:creationId xmlns:a16="http://schemas.microsoft.com/office/drawing/2014/main" id="{3B0014A1-798F-D88E-632E-A1A55D512CB5}"/>
              </a:ext>
            </a:extLst>
          </p:cNvPr>
          <p:cNvSpPr txBox="1"/>
          <p:nvPr/>
        </p:nvSpPr>
        <p:spPr>
          <a:xfrm>
            <a:off x="3359695" y="2617748"/>
            <a:ext cx="4782097" cy="523220"/>
          </a:xfrm>
          <a:prstGeom prst="rect">
            <a:avLst/>
          </a:prstGeom>
          <a:noFill/>
          <a:ln>
            <a:solidFill>
              <a:schemeClr val="tx2"/>
            </a:solidFill>
          </a:ln>
        </p:spPr>
        <p:txBody>
          <a:bodyPr wrap="square" rtlCol="0">
            <a:noAutofit/>
          </a:bodyPr>
          <a:lstStyle/>
          <a:p>
            <a:pPr algn="ctr"/>
            <a:r>
              <a:rPr lang="ja-JP" altLang="en-US" sz="2800" b="1" dirty="0"/>
              <a:t>管理の定着</a:t>
            </a:r>
            <a:endParaRPr kumimoji="1" lang="ja-JP" altLang="en-US" sz="2800" b="1" dirty="0"/>
          </a:p>
        </p:txBody>
      </p:sp>
      <p:sp>
        <p:nvSpPr>
          <p:cNvPr id="17" name="正方形/長方形 16">
            <a:extLst>
              <a:ext uri="{FF2B5EF4-FFF2-40B4-BE49-F238E27FC236}">
                <a16:creationId xmlns:a16="http://schemas.microsoft.com/office/drawing/2014/main" id="{83C9F903-7B6F-054D-29A6-BE553BB73782}"/>
              </a:ext>
            </a:extLst>
          </p:cNvPr>
          <p:cNvSpPr/>
          <p:nvPr/>
        </p:nvSpPr>
        <p:spPr>
          <a:xfrm>
            <a:off x="1199455" y="2617747"/>
            <a:ext cx="2160239" cy="361992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0699E0D-83ED-A7F8-8E86-037813F3B319}"/>
              </a:ext>
            </a:extLst>
          </p:cNvPr>
          <p:cNvSpPr/>
          <p:nvPr/>
        </p:nvSpPr>
        <p:spPr>
          <a:xfrm>
            <a:off x="3359694" y="2617747"/>
            <a:ext cx="4782097" cy="361992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568910878"/>
      </p:ext>
    </p:extLst>
  </p:cSld>
  <p:clrMapOvr>
    <a:masterClrMapping/>
  </p:clrMapOvr>
  <mc:AlternateContent xmlns:mc="http://schemas.openxmlformats.org/markup-compatibility/2006" xmlns:p14="http://schemas.microsoft.com/office/powerpoint/2010/main">
    <mc:Choice Requires="p14">
      <p:transition spd="slow" p14:dur="2000" advTm="4279"/>
    </mc:Choice>
    <mc:Fallback xmlns="">
      <p:transition spd="slow" advTm="4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54398" y="3074"/>
            <a:ext cx="3051877" cy="521803"/>
          </a:xfrm>
        </p:spPr>
        <p:txBody>
          <a:bodyPr>
            <a:noAutofit/>
          </a:bodyPr>
          <a:lstStyle/>
          <a:p>
            <a:pPr algn="l"/>
            <a:r>
              <a:rPr kumimoji="1" lang="en-US" altLang="ja-JP" sz="2400" u="sng" dirty="0"/>
              <a:t>37</a:t>
            </a:r>
            <a:r>
              <a:rPr kumimoji="1" lang="ja-JP" altLang="en-US" sz="2400" u="sng" dirty="0"/>
              <a:t>．サークルの成長</a:t>
            </a:r>
          </a:p>
        </p:txBody>
      </p:sp>
      <p:pic>
        <p:nvPicPr>
          <p:cNvPr id="2" name="図 1">
            <a:extLst>
              <a:ext uri="{FF2B5EF4-FFF2-40B4-BE49-F238E27FC236}">
                <a16:creationId xmlns:a16="http://schemas.microsoft.com/office/drawing/2014/main" id="{C3727D1D-8F0F-66F7-11E3-E5DE50E33A57}"/>
              </a:ext>
            </a:extLst>
          </p:cNvPr>
          <p:cNvPicPr>
            <a:picLocks noChangeAspect="1"/>
          </p:cNvPicPr>
          <p:nvPr/>
        </p:nvPicPr>
        <p:blipFill>
          <a:blip r:embed="rId4"/>
          <a:stretch>
            <a:fillRect/>
          </a:stretch>
        </p:blipFill>
        <p:spPr>
          <a:xfrm>
            <a:off x="5144191" y="1515971"/>
            <a:ext cx="6877050" cy="1286864"/>
          </a:xfrm>
          <a:prstGeom prst="rect">
            <a:avLst/>
          </a:prstGeom>
          <a:solidFill>
            <a:schemeClr val="bg1"/>
          </a:solidFill>
        </p:spPr>
      </p:pic>
      <p:pic>
        <p:nvPicPr>
          <p:cNvPr id="4" name="図 3">
            <a:extLst>
              <a:ext uri="{FF2B5EF4-FFF2-40B4-BE49-F238E27FC236}">
                <a16:creationId xmlns:a16="http://schemas.microsoft.com/office/drawing/2014/main" id="{3DF7D894-C3B3-A9BB-1206-89A753FB9B3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4584" t="55904" r="37604" b="19790"/>
          <a:stretch/>
        </p:blipFill>
        <p:spPr>
          <a:xfrm>
            <a:off x="2594298" y="1052736"/>
            <a:ext cx="2421582" cy="2643342"/>
          </a:xfrm>
          <a:prstGeom prst="rect">
            <a:avLst/>
          </a:prstGeom>
        </p:spPr>
      </p:pic>
      <p:sp>
        <p:nvSpPr>
          <p:cNvPr id="5" name="テキスト ボックス 4">
            <a:extLst>
              <a:ext uri="{FF2B5EF4-FFF2-40B4-BE49-F238E27FC236}">
                <a16:creationId xmlns:a16="http://schemas.microsoft.com/office/drawing/2014/main" id="{EE9B8E4D-C3AB-6520-E56A-786E73D29068}"/>
              </a:ext>
            </a:extLst>
          </p:cNvPr>
          <p:cNvSpPr txBox="1"/>
          <p:nvPr/>
        </p:nvSpPr>
        <p:spPr>
          <a:xfrm>
            <a:off x="80136" y="524877"/>
            <a:ext cx="2646878" cy="461665"/>
          </a:xfrm>
          <a:prstGeom prst="rect">
            <a:avLst/>
          </a:prstGeom>
          <a:noFill/>
        </p:spPr>
        <p:txBody>
          <a:bodyPr wrap="none" rtlCol="0">
            <a:spAutoFit/>
          </a:bodyPr>
          <a:lstStyle/>
          <a:p>
            <a:r>
              <a:rPr lang="en-US" altLang="ja-JP" sz="2400" dirty="0">
                <a:latin typeface="+mn-ea"/>
              </a:rPr>
              <a:t>【</a:t>
            </a:r>
            <a:r>
              <a:rPr lang="ja-JP" altLang="en-US" sz="2400" dirty="0">
                <a:latin typeface="+mn-ea"/>
              </a:rPr>
              <a:t>サークル能力</a:t>
            </a:r>
            <a:r>
              <a:rPr lang="en-US" altLang="ja-JP" sz="2400" dirty="0">
                <a:latin typeface="+mn-ea"/>
              </a:rPr>
              <a:t>】</a:t>
            </a:r>
            <a:endParaRPr lang="ja-JP" altLang="en-US" sz="2400" dirty="0">
              <a:latin typeface="+mn-ea"/>
            </a:endParaRPr>
          </a:p>
        </p:txBody>
      </p:sp>
      <p:sp>
        <p:nvSpPr>
          <p:cNvPr id="6" name="テキスト ボックス 5">
            <a:extLst>
              <a:ext uri="{FF2B5EF4-FFF2-40B4-BE49-F238E27FC236}">
                <a16:creationId xmlns:a16="http://schemas.microsoft.com/office/drawing/2014/main" id="{FDF781D9-7E61-82BD-753F-C2076A639005}"/>
              </a:ext>
            </a:extLst>
          </p:cNvPr>
          <p:cNvSpPr txBox="1"/>
          <p:nvPr/>
        </p:nvSpPr>
        <p:spPr>
          <a:xfrm>
            <a:off x="2793510" y="524877"/>
            <a:ext cx="2339102" cy="461665"/>
          </a:xfrm>
          <a:prstGeom prst="rect">
            <a:avLst/>
          </a:prstGeom>
          <a:noFill/>
        </p:spPr>
        <p:txBody>
          <a:bodyPr wrap="none" rtlCol="0">
            <a:spAutoFit/>
          </a:bodyPr>
          <a:lstStyle/>
          <a:p>
            <a:r>
              <a:rPr lang="en-US" altLang="ja-JP" sz="2400" dirty="0">
                <a:latin typeface="+mn-ea"/>
              </a:rPr>
              <a:t>【</a:t>
            </a:r>
            <a:r>
              <a:rPr lang="ja-JP" altLang="en-US" sz="2400" dirty="0">
                <a:latin typeface="+mn-ea"/>
              </a:rPr>
              <a:t>明るい職場</a:t>
            </a:r>
            <a:r>
              <a:rPr lang="en-US" altLang="ja-JP" sz="2400" dirty="0">
                <a:latin typeface="+mn-ea"/>
              </a:rPr>
              <a:t>】</a:t>
            </a:r>
            <a:endParaRPr lang="ja-JP" altLang="en-US" sz="2400" dirty="0">
              <a:latin typeface="+mn-ea"/>
            </a:endParaRPr>
          </a:p>
        </p:txBody>
      </p:sp>
      <p:pic>
        <p:nvPicPr>
          <p:cNvPr id="7" name="図 6">
            <a:extLst>
              <a:ext uri="{FF2B5EF4-FFF2-40B4-BE49-F238E27FC236}">
                <a16:creationId xmlns:a16="http://schemas.microsoft.com/office/drawing/2014/main" id="{4F0F6711-162E-57F1-DF15-A1FDB49D697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625" t="54690" r="73625" b="15456"/>
          <a:stretch/>
        </p:blipFill>
        <p:spPr>
          <a:xfrm>
            <a:off x="1002368" y="3645024"/>
            <a:ext cx="2948376" cy="2964966"/>
          </a:xfrm>
          <a:prstGeom prst="rect">
            <a:avLst/>
          </a:prstGeom>
        </p:spPr>
      </p:pic>
      <p:pic>
        <p:nvPicPr>
          <p:cNvPr id="8" name="図 7">
            <a:extLst>
              <a:ext uri="{FF2B5EF4-FFF2-40B4-BE49-F238E27FC236}">
                <a16:creationId xmlns:a16="http://schemas.microsoft.com/office/drawing/2014/main" id="{33B3B504-AF03-1704-ED80-29EEEF1A35D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5874" t="55812" r="56110" b="19071"/>
          <a:stretch/>
        </p:blipFill>
        <p:spPr>
          <a:xfrm>
            <a:off x="73150" y="1052736"/>
            <a:ext cx="2370177" cy="2643342"/>
          </a:xfrm>
          <a:prstGeom prst="rect">
            <a:avLst/>
          </a:prstGeom>
        </p:spPr>
      </p:pic>
      <p:grpSp>
        <p:nvGrpSpPr>
          <p:cNvPr id="9" name="グループ化 8">
            <a:extLst>
              <a:ext uri="{FF2B5EF4-FFF2-40B4-BE49-F238E27FC236}">
                <a16:creationId xmlns:a16="http://schemas.microsoft.com/office/drawing/2014/main" id="{AA877372-711B-8115-BDF9-1A78BDD786FC}"/>
              </a:ext>
            </a:extLst>
          </p:cNvPr>
          <p:cNvGrpSpPr/>
          <p:nvPr/>
        </p:nvGrpSpPr>
        <p:grpSpPr>
          <a:xfrm>
            <a:off x="1648307" y="3182957"/>
            <a:ext cx="1688582" cy="591370"/>
            <a:chOff x="1807880" y="3719216"/>
            <a:chExt cx="1449623" cy="422752"/>
          </a:xfrm>
        </p:grpSpPr>
        <p:sp>
          <p:nvSpPr>
            <p:cNvPr id="10" name="楕円 9">
              <a:extLst>
                <a:ext uri="{FF2B5EF4-FFF2-40B4-BE49-F238E27FC236}">
                  <a16:creationId xmlns:a16="http://schemas.microsoft.com/office/drawing/2014/main" id="{EEA06B0B-33A4-F0DF-1E89-EDFD7A41CD53}"/>
                </a:ext>
              </a:extLst>
            </p:cNvPr>
            <p:cNvSpPr/>
            <p:nvPr/>
          </p:nvSpPr>
          <p:spPr>
            <a:xfrm>
              <a:off x="2620000" y="3719216"/>
              <a:ext cx="637503" cy="4001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BB9402C-8EE4-E5C9-AF69-2BEB45C3986C}"/>
                </a:ext>
              </a:extLst>
            </p:cNvPr>
            <p:cNvSpPr/>
            <p:nvPr/>
          </p:nvSpPr>
          <p:spPr>
            <a:xfrm>
              <a:off x="1807880" y="3782848"/>
              <a:ext cx="605143" cy="359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下カーブ矢印 15">
            <a:extLst>
              <a:ext uri="{FF2B5EF4-FFF2-40B4-BE49-F238E27FC236}">
                <a16:creationId xmlns:a16="http://schemas.microsoft.com/office/drawing/2014/main" id="{7A6BC7C7-32BC-0658-3A28-56D95BE19BBA}"/>
              </a:ext>
            </a:extLst>
          </p:cNvPr>
          <p:cNvSpPr/>
          <p:nvPr/>
        </p:nvSpPr>
        <p:spPr>
          <a:xfrm rot="19653032">
            <a:off x="2273140" y="4699410"/>
            <a:ext cx="429635" cy="463238"/>
          </a:xfrm>
          <a:prstGeom prst="curvedDownArrow">
            <a:avLst>
              <a:gd name="adj1" fmla="val 25000"/>
              <a:gd name="adj2" fmla="val 62378"/>
              <a:gd name="adj3" fmla="val 54229"/>
            </a:avLst>
          </a:prstGeom>
          <a:solidFill>
            <a:schemeClr val="accent5"/>
          </a:solidFill>
          <a:ln w="254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chemeClr val="tx1"/>
              </a:solidFill>
            </a:endParaRPr>
          </a:p>
        </p:txBody>
      </p:sp>
      <p:sp>
        <p:nvSpPr>
          <p:cNvPr id="13" name="タイトル 1">
            <a:extLst>
              <a:ext uri="{FF2B5EF4-FFF2-40B4-BE49-F238E27FC236}">
                <a16:creationId xmlns:a16="http://schemas.microsoft.com/office/drawing/2014/main" id="{78EF93D5-8B3A-2D8A-3F61-31895B32DCCE}"/>
              </a:ext>
            </a:extLst>
          </p:cNvPr>
          <p:cNvSpPr txBox="1">
            <a:spLocks/>
          </p:cNvSpPr>
          <p:nvPr/>
        </p:nvSpPr>
        <p:spPr>
          <a:xfrm>
            <a:off x="5336315" y="3089132"/>
            <a:ext cx="4134465" cy="523220"/>
          </a:xfrm>
          <a:prstGeom prst="rect">
            <a:avLst/>
          </a:prstGeom>
          <a:solidFill>
            <a:schemeClr val="bg1">
              <a:lumMod val="85000"/>
            </a:schemeClr>
          </a:solidFill>
        </p:spPr>
        <p:txBody>
          <a:bodyPr vert="horz" wrap="non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HGS創英角ｺﾞｼｯｸUB" panose="020B0900000000000000" pitchFamily="50" charset="-128"/>
                <a:ea typeface="HGS創英角ｺﾞｼｯｸUB" panose="020B0900000000000000" pitchFamily="50" charset="-128"/>
              </a:rPr>
              <a:t>　</a:t>
            </a:r>
            <a:r>
              <a:rPr lang="ja-JP" altLang="en-US" sz="2800" dirty="0">
                <a:latin typeface="+mn-ea"/>
                <a:ea typeface="+mn-ea"/>
              </a:rPr>
              <a:t>反省と今後の進め方　</a:t>
            </a:r>
          </a:p>
        </p:txBody>
      </p:sp>
      <p:pic>
        <p:nvPicPr>
          <p:cNvPr id="14" name="図 13">
            <a:extLst>
              <a:ext uri="{FF2B5EF4-FFF2-40B4-BE49-F238E27FC236}">
                <a16:creationId xmlns:a16="http://schemas.microsoft.com/office/drawing/2014/main" id="{3BCAB1C9-03DE-2CCD-DF4C-5879E43B0A19}"/>
              </a:ext>
            </a:extLst>
          </p:cNvPr>
          <p:cNvPicPr>
            <a:picLocks noChangeAspect="1"/>
          </p:cNvPicPr>
          <p:nvPr/>
        </p:nvPicPr>
        <p:blipFill>
          <a:blip r:embed="rId9"/>
          <a:stretch>
            <a:fillRect/>
          </a:stretch>
        </p:blipFill>
        <p:spPr>
          <a:xfrm>
            <a:off x="5144191" y="112280"/>
            <a:ext cx="6877050" cy="1286864"/>
          </a:xfrm>
          <a:prstGeom prst="rect">
            <a:avLst/>
          </a:prstGeom>
          <a:solidFill>
            <a:schemeClr val="bg1"/>
          </a:solidFill>
        </p:spPr>
      </p:pic>
      <p:sp>
        <p:nvSpPr>
          <p:cNvPr id="15" name="正方形/長方形 14">
            <a:extLst>
              <a:ext uri="{FF2B5EF4-FFF2-40B4-BE49-F238E27FC236}">
                <a16:creationId xmlns:a16="http://schemas.microsoft.com/office/drawing/2014/main" id="{B63D17A1-4049-C0C5-0E8E-F775061343FE}"/>
              </a:ext>
            </a:extLst>
          </p:cNvPr>
          <p:cNvSpPr/>
          <p:nvPr/>
        </p:nvSpPr>
        <p:spPr>
          <a:xfrm>
            <a:off x="-191081" y="5553896"/>
            <a:ext cx="5570757" cy="1015663"/>
          </a:xfrm>
          <a:prstGeom prst="rect">
            <a:avLst/>
          </a:prstGeom>
          <a:noFill/>
        </p:spPr>
        <p:txBody>
          <a:bodyPr wrap="none" lIns="91440" tIns="45720" rIns="91440" bIns="45720">
            <a:spAutoFit/>
          </a:bodyPr>
          <a:lstStyle/>
          <a:p>
            <a:pPr algn="ctr"/>
            <a:r>
              <a:rPr lang="ja-JP" altLang="en-US" sz="6000" b="1" dirty="0">
                <a:ln w="13462">
                  <a:solidFill>
                    <a:schemeClr val="bg1"/>
                  </a:solidFill>
                  <a:prstDash val="solid"/>
                </a:ln>
                <a:solidFill>
                  <a:srgbClr val="FF0000"/>
                </a:solidFill>
                <a:effectLst>
                  <a:outerShdw dist="38100" dir="2700000" algn="bl" rotWithShape="0">
                    <a:schemeClr val="accent5"/>
                  </a:outerShdw>
                </a:effectLst>
              </a:rPr>
              <a:t>Ｂゾーン到達！</a:t>
            </a:r>
            <a:endParaRPr lang="ja-JP" altLang="en-US" sz="60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16" name="図 15">
            <a:extLst>
              <a:ext uri="{FF2B5EF4-FFF2-40B4-BE49-F238E27FC236}">
                <a16:creationId xmlns:a16="http://schemas.microsoft.com/office/drawing/2014/main" id="{6A4B72F3-2A58-EB29-C7EB-5EAE15777CCA}"/>
              </a:ext>
            </a:extLst>
          </p:cNvPr>
          <p:cNvPicPr>
            <a:picLocks noChangeAspect="1"/>
          </p:cNvPicPr>
          <p:nvPr/>
        </p:nvPicPr>
        <p:blipFill>
          <a:blip r:embed="rId10"/>
          <a:stretch>
            <a:fillRect/>
          </a:stretch>
        </p:blipFill>
        <p:spPr>
          <a:xfrm>
            <a:off x="8777790" y="364224"/>
            <a:ext cx="908383" cy="2438611"/>
          </a:xfrm>
          <a:prstGeom prst="rect">
            <a:avLst/>
          </a:prstGeom>
        </p:spPr>
      </p:pic>
      <p:sp>
        <p:nvSpPr>
          <p:cNvPr id="17" name="正方形/長方形 16">
            <a:extLst>
              <a:ext uri="{FF2B5EF4-FFF2-40B4-BE49-F238E27FC236}">
                <a16:creationId xmlns:a16="http://schemas.microsoft.com/office/drawing/2014/main" id="{2787FFA8-872C-C342-C6ED-0FAC32E31450}"/>
              </a:ext>
            </a:extLst>
          </p:cNvPr>
          <p:cNvSpPr/>
          <p:nvPr/>
        </p:nvSpPr>
        <p:spPr>
          <a:xfrm rot="20828303">
            <a:off x="6188660" y="370990"/>
            <a:ext cx="4960011" cy="769441"/>
          </a:xfrm>
          <a:prstGeom prst="rect">
            <a:avLst/>
          </a:prstGeom>
          <a:noFill/>
        </p:spPr>
        <p:txBody>
          <a:bodyPr wrap="none" lIns="91440" tIns="45720" rIns="91440" bIns="45720">
            <a:spAutoFit/>
          </a:bodyPr>
          <a:lstStyle/>
          <a:p>
            <a:pPr algn="ctr"/>
            <a:r>
              <a:rPr lang="ja-JP" altLang="en-US" sz="4400" b="1" dirty="0">
                <a:ln w="13462">
                  <a:solidFill>
                    <a:schemeClr val="bg1"/>
                  </a:solidFill>
                  <a:prstDash val="solid"/>
                </a:ln>
                <a:solidFill>
                  <a:srgbClr val="FF0000"/>
                </a:solidFill>
                <a:effectLst>
                  <a:outerShdw dist="38100" dir="2700000" algn="bl" rotWithShape="0">
                    <a:schemeClr val="accent5"/>
                  </a:outerShdw>
                </a:effectLst>
              </a:rPr>
              <a:t>レベルアップ</a:t>
            </a:r>
            <a:r>
              <a:rPr lang="en-US" altLang="ja-JP" sz="4400" b="1" dirty="0">
                <a:ln w="13462">
                  <a:solidFill>
                    <a:schemeClr val="bg1"/>
                  </a:solidFill>
                  <a:prstDash val="solid"/>
                </a:ln>
                <a:solidFill>
                  <a:srgbClr val="FF0000"/>
                </a:solidFill>
                <a:effectLst>
                  <a:outerShdw dist="38100" dir="2700000" algn="bl" rotWithShape="0">
                    <a:schemeClr val="accent5"/>
                  </a:outerShdw>
                </a:effectLst>
              </a:rPr>
              <a:t>UP</a:t>
            </a:r>
            <a:r>
              <a:rPr lang="ja-JP" altLang="en-US" sz="4400" b="1" dirty="0">
                <a:ln w="13462">
                  <a:solidFill>
                    <a:schemeClr val="bg1"/>
                  </a:solidFill>
                  <a:prstDash val="solid"/>
                </a:ln>
                <a:solidFill>
                  <a:srgbClr val="FF0000"/>
                </a:solidFill>
                <a:effectLst>
                  <a:outerShdw dist="38100" dir="2700000" algn="bl" rotWithShape="0">
                    <a:schemeClr val="accent5"/>
                  </a:outerShdw>
                </a:effectLst>
              </a:rPr>
              <a:t>！</a:t>
            </a:r>
            <a:endParaRPr lang="ja-JP" altLang="en-US" sz="4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8" name="正方形/長方形 17">
            <a:extLst>
              <a:ext uri="{FF2B5EF4-FFF2-40B4-BE49-F238E27FC236}">
                <a16:creationId xmlns:a16="http://schemas.microsoft.com/office/drawing/2014/main" id="{A86EE904-79F7-0B7E-61D2-F37785CE91F9}"/>
              </a:ext>
            </a:extLst>
          </p:cNvPr>
          <p:cNvSpPr/>
          <p:nvPr/>
        </p:nvSpPr>
        <p:spPr>
          <a:xfrm rot="20828303">
            <a:off x="6297783" y="1750266"/>
            <a:ext cx="4960011" cy="769441"/>
          </a:xfrm>
          <a:prstGeom prst="rect">
            <a:avLst/>
          </a:prstGeom>
          <a:noFill/>
        </p:spPr>
        <p:txBody>
          <a:bodyPr wrap="none" lIns="91440" tIns="45720" rIns="91440" bIns="45720">
            <a:spAutoFit/>
          </a:bodyPr>
          <a:lstStyle/>
          <a:p>
            <a:pPr algn="ctr"/>
            <a:r>
              <a:rPr lang="ja-JP" altLang="en-US" sz="4400" b="1" dirty="0">
                <a:ln w="13462">
                  <a:solidFill>
                    <a:schemeClr val="bg1"/>
                  </a:solidFill>
                  <a:prstDash val="solid"/>
                </a:ln>
                <a:solidFill>
                  <a:srgbClr val="FF0000"/>
                </a:solidFill>
                <a:effectLst>
                  <a:outerShdw dist="38100" dir="2700000" algn="bl" rotWithShape="0">
                    <a:schemeClr val="accent5"/>
                  </a:outerShdw>
                </a:effectLst>
              </a:rPr>
              <a:t>レベルアップ</a:t>
            </a:r>
            <a:r>
              <a:rPr lang="en-US" altLang="ja-JP" sz="4400" b="1" dirty="0">
                <a:ln w="13462">
                  <a:solidFill>
                    <a:schemeClr val="bg1"/>
                  </a:solidFill>
                  <a:prstDash val="solid"/>
                </a:ln>
                <a:solidFill>
                  <a:srgbClr val="FF0000"/>
                </a:solidFill>
                <a:effectLst>
                  <a:outerShdw dist="38100" dir="2700000" algn="bl" rotWithShape="0">
                    <a:schemeClr val="accent5"/>
                  </a:outerShdw>
                </a:effectLst>
              </a:rPr>
              <a:t>UP</a:t>
            </a:r>
            <a:r>
              <a:rPr lang="ja-JP" altLang="en-US" sz="4400" b="1" dirty="0">
                <a:ln w="13462">
                  <a:solidFill>
                    <a:schemeClr val="bg1"/>
                  </a:solidFill>
                  <a:prstDash val="solid"/>
                </a:ln>
                <a:solidFill>
                  <a:srgbClr val="FF0000"/>
                </a:solidFill>
                <a:effectLst>
                  <a:outerShdw dist="38100" dir="2700000" algn="bl" rotWithShape="0">
                    <a:schemeClr val="accent5"/>
                  </a:outerShdw>
                </a:effectLst>
              </a:rPr>
              <a:t>！</a:t>
            </a:r>
          </a:p>
        </p:txBody>
      </p:sp>
      <p:sp>
        <p:nvSpPr>
          <p:cNvPr id="19" name="テキスト ボックス 8">
            <a:extLst>
              <a:ext uri="{FF2B5EF4-FFF2-40B4-BE49-F238E27FC236}">
                <a16:creationId xmlns:a16="http://schemas.microsoft.com/office/drawing/2014/main" id="{4D549D20-191C-1D2D-6982-0C88E9512318}"/>
              </a:ext>
            </a:extLst>
          </p:cNvPr>
          <p:cNvSpPr txBox="1">
            <a:spLocks noChangeAspect="1"/>
          </p:cNvSpPr>
          <p:nvPr/>
        </p:nvSpPr>
        <p:spPr>
          <a:xfrm>
            <a:off x="5166851" y="2857999"/>
            <a:ext cx="7005362" cy="453901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400" b="1" dirty="0">
                <a:latin typeface="+mn-ea"/>
              </a:rPr>
              <a:t>①対策案検討で治具作製依頼をかけてから</a:t>
            </a:r>
            <a:endParaRPr lang="en-US" altLang="ja-JP" sz="2400" b="1" dirty="0">
              <a:latin typeface="+mn-ea"/>
            </a:endParaRPr>
          </a:p>
          <a:p>
            <a:r>
              <a:rPr lang="ja-JP" altLang="en-US" sz="2400" b="1" dirty="0">
                <a:latin typeface="+mn-ea"/>
              </a:rPr>
              <a:t>長引いてしまったので関連部署と連携を取り、</a:t>
            </a:r>
            <a:endParaRPr lang="en-US" altLang="ja-JP" sz="2400" b="1" dirty="0">
              <a:latin typeface="+mn-ea"/>
            </a:endParaRPr>
          </a:p>
          <a:p>
            <a:r>
              <a:rPr lang="ja-JP" altLang="en-US" sz="2400" b="1" dirty="0">
                <a:latin typeface="+mn-ea"/>
              </a:rPr>
              <a:t>依頼事項は納期に余裕を持って行うようにします。</a:t>
            </a:r>
            <a:endParaRPr lang="en-US" altLang="ja-JP" sz="2400" b="1" dirty="0">
              <a:latin typeface="+mn-ea"/>
            </a:endParaRPr>
          </a:p>
          <a:p>
            <a:endParaRPr lang="en-US" altLang="ja-JP" sz="2400" b="1" dirty="0">
              <a:latin typeface="+mn-ea"/>
            </a:endParaRPr>
          </a:p>
          <a:p>
            <a:r>
              <a:rPr lang="ja-JP" altLang="en-US" sz="2400" b="1" dirty="0">
                <a:latin typeface="+mn-ea"/>
              </a:rPr>
              <a:t>②テーマ選定時に、自職場の問題だけでは無く、他部署、仕入先まで視野を広げて選定します</a:t>
            </a:r>
            <a:r>
              <a:rPr lang="ja-JP" altLang="en-US" sz="2400" b="1" dirty="0"/>
              <a:t>。</a:t>
            </a:r>
            <a:r>
              <a:rPr lang="ja-JP" altLang="en-US" sz="1800" b="1" dirty="0"/>
              <a:t>		</a:t>
            </a:r>
            <a:r>
              <a:rPr lang="ja-JP" altLang="en-US" sz="2400" b="1" dirty="0"/>
              <a:t>			</a:t>
            </a:r>
          </a:p>
        </p:txBody>
      </p:sp>
      <p:cxnSp>
        <p:nvCxnSpPr>
          <p:cNvPr id="21" name="直線コネクタ 20">
            <a:extLst>
              <a:ext uri="{FF2B5EF4-FFF2-40B4-BE49-F238E27FC236}">
                <a16:creationId xmlns:a16="http://schemas.microsoft.com/office/drawing/2014/main" id="{1008A34A-2359-86A9-E655-7496FA701838}"/>
              </a:ext>
            </a:extLst>
          </p:cNvPr>
          <p:cNvCxnSpPr>
            <a:cxnSpLocks/>
          </p:cNvCxnSpPr>
          <p:nvPr/>
        </p:nvCxnSpPr>
        <p:spPr>
          <a:xfrm>
            <a:off x="2425775" y="1123507"/>
            <a:ext cx="429865" cy="0"/>
          </a:xfrm>
          <a:prstGeom prst="line">
            <a:avLst/>
          </a:prstGeom>
          <a:ln w="57150">
            <a:solidFill>
              <a:srgbClr val="50FD3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8E17EA-4FF8-C280-B43F-0A609D10F48C}"/>
              </a:ext>
            </a:extLst>
          </p:cNvPr>
          <p:cNvCxnSpPr>
            <a:cxnSpLocks/>
          </p:cNvCxnSpPr>
          <p:nvPr/>
        </p:nvCxnSpPr>
        <p:spPr>
          <a:xfrm>
            <a:off x="2425775" y="1399144"/>
            <a:ext cx="4298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C694DD5-C137-0AC0-7FEE-64646555C9CD}"/>
              </a:ext>
            </a:extLst>
          </p:cNvPr>
          <p:cNvSpPr txBox="1"/>
          <p:nvPr/>
        </p:nvSpPr>
        <p:spPr>
          <a:xfrm>
            <a:off x="1555296" y="969619"/>
            <a:ext cx="926724" cy="307777"/>
          </a:xfrm>
          <a:prstGeom prst="rect">
            <a:avLst/>
          </a:prstGeom>
          <a:noFill/>
        </p:spPr>
        <p:txBody>
          <a:bodyPr wrap="square" rtlCol="0">
            <a:spAutoFit/>
          </a:bodyPr>
          <a:lstStyle/>
          <a:p>
            <a:pPr algn="ctr"/>
            <a:r>
              <a:rPr kumimoji="1" lang="ja-JP" altLang="en-US" sz="1400" b="1" dirty="0">
                <a:solidFill>
                  <a:schemeClr val="tx2"/>
                </a:solidFill>
              </a:rPr>
              <a:t>改善前</a:t>
            </a:r>
            <a:r>
              <a:rPr kumimoji="1" lang="en-US" altLang="ja-JP" sz="1400" b="1" dirty="0">
                <a:solidFill>
                  <a:schemeClr val="tx2"/>
                </a:solidFill>
              </a:rPr>
              <a:t>…</a:t>
            </a:r>
            <a:endParaRPr kumimoji="1" lang="ja-JP" altLang="en-US" sz="1400" b="1" dirty="0">
              <a:solidFill>
                <a:schemeClr val="tx2"/>
              </a:solidFill>
            </a:endParaRPr>
          </a:p>
        </p:txBody>
      </p:sp>
      <p:sp>
        <p:nvSpPr>
          <p:cNvPr id="28" name="テキスト ボックス 27">
            <a:extLst>
              <a:ext uri="{FF2B5EF4-FFF2-40B4-BE49-F238E27FC236}">
                <a16:creationId xmlns:a16="http://schemas.microsoft.com/office/drawing/2014/main" id="{913D01F9-733A-FF15-6B0E-5E2EC705CC57}"/>
              </a:ext>
            </a:extLst>
          </p:cNvPr>
          <p:cNvSpPr txBox="1"/>
          <p:nvPr/>
        </p:nvSpPr>
        <p:spPr>
          <a:xfrm>
            <a:off x="1555296" y="1198914"/>
            <a:ext cx="926724" cy="307777"/>
          </a:xfrm>
          <a:prstGeom prst="rect">
            <a:avLst/>
          </a:prstGeom>
          <a:noFill/>
        </p:spPr>
        <p:txBody>
          <a:bodyPr wrap="square" rtlCol="0">
            <a:spAutoFit/>
          </a:bodyPr>
          <a:lstStyle/>
          <a:p>
            <a:pPr algn="ctr"/>
            <a:r>
              <a:rPr kumimoji="1" lang="ja-JP" altLang="en-US" sz="1400" b="1" dirty="0">
                <a:solidFill>
                  <a:schemeClr val="tx2"/>
                </a:solidFill>
              </a:rPr>
              <a:t>改善後</a:t>
            </a:r>
            <a:r>
              <a:rPr kumimoji="1" lang="en-US" altLang="ja-JP" sz="1400" b="1" dirty="0">
                <a:solidFill>
                  <a:schemeClr val="tx2"/>
                </a:solidFill>
              </a:rPr>
              <a:t>…</a:t>
            </a:r>
            <a:endParaRPr kumimoji="1" lang="ja-JP" altLang="en-US" sz="1400" b="1" dirty="0">
              <a:solidFill>
                <a:schemeClr val="tx2"/>
              </a:solidFill>
            </a:endParaRPr>
          </a:p>
        </p:txBody>
      </p:sp>
    </p:spTree>
    <p:custDataLst>
      <p:tags r:id="rId1"/>
    </p:custDataLst>
    <p:extLst>
      <p:ext uri="{BB962C8B-B14F-4D97-AF65-F5344CB8AC3E}">
        <p14:creationId xmlns:p14="http://schemas.microsoft.com/office/powerpoint/2010/main" val="3539802690"/>
      </p:ext>
    </p:extLst>
  </p:cSld>
  <p:clrMapOvr>
    <a:masterClrMapping/>
  </p:clrMapOvr>
  <mc:AlternateContent xmlns:mc="http://schemas.openxmlformats.org/markup-compatibility/2006" xmlns:p14="http://schemas.microsoft.com/office/powerpoint/2010/main">
    <mc:Choice Requires="p14">
      <p:transition spd="slow" p14:dur="2000" advTm="5848"/>
    </mc:Choice>
    <mc:Fallback xmlns="">
      <p:transition spd="slow" advTm="5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p:bldP spid="18"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pic>
        <p:nvPicPr>
          <p:cNvPr id="5" name="図 4">
            <a:extLst>
              <a:ext uri="{FF2B5EF4-FFF2-40B4-BE49-F238E27FC236}">
                <a16:creationId xmlns:a16="http://schemas.microsoft.com/office/drawing/2014/main" id="{F76B2369-3B53-376C-F8A2-AA77D76D77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607"/>
          <a:stretch/>
        </p:blipFill>
        <p:spPr>
          <a:xfrm>
            <a:off x="616175" y="44625"/>
            <a:ext cx="10959649" cy="6408712"/>
          </a:xfrm>
          <a:prstGeom prst="rect">
            <a:avLst/>
          </a:prstGeom>
        </p:spPr>
      </p:pic>
      <p:sp>
        <p:nvSpPr>
          <p:cNvPr id="6" name="正方形/長方形 5">
            <a:extLst>
              <a:ext uri="{FF2B5EF4-FFF2-40B4-BE49-F238E27FC236}">
                <a16:creationId xmlns:a16="http://schemas.microsoft.com/office/drawing/2014/main" id="{4934863F-6DBF-6616-B623-C4DD99B4D45D}"/>
              </a:ext>
            </a:extLst>
          </p:cNvPr>
          <p:cNvSpPr/>
          <p:nvPr/>
        </p:nvSpPr>
        <p:spPr>
          <a:xfrm>
            <a:off x="1055440" y="5025063"/>
            <a:ext cx="9879629" cy="923330"/>
          </a:xfrm>
          <a:prstGeom prst="rect">
            <a:avLst/>
          </a:prstGeom>
          <a:solidFill>
            <a:schemeClr val="bg1">
              <a:alpha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5400" b="1" cap="none" spc="0" dirty="0">
                <a:ln w="12700">
                  <a:solidFill>
                    <a:srgbClr val="003296"/>
                  </a:solidFill>
                </a:ln>
                <a:solidFill>
                  <a:srgbClr val="FFFF00"/>
                </a:solidFill>
                <a:effectLst>
                  <a:outerShdw blurRad="38100" dist="38100" dir="2700000" algn="tl">
                    <a:srgbClr val="000000">
                      <a:alpha val="43137"/>
                    </a:srgbClr>
                  </a:outerShdw>
                </a:effectLst>
              </a:rPr>
              <a:t>ご清聴ありがとうございました</a:t>
            </a:r>
          </a:p>
        </p:txBody>
      </p:sp>
    </p:spTree>
    <p:extLst>
      <p:ext uri="{BB962C8B-B14F-4D97-AF65-F5344CB8AC3E}">
        <p14:creationId xmlns:p14="http://schemas.microsoft.com/office/powerpoint/2010/main" val="2885296199"/>
      </p:ext>
    </p:extLst>
  </p:cSld>
  <p:clrMapOvr>
    <a:masterClrMapping/>
  </p:clrMapOvr>
  <mc:AlternateContent xmlns:mc="http://schemas.openxmlformats.org/markup-compatibility/2006" xmlns:p14="http://schemas.microsoft.com/office/powerpoint/2010/main">
    <mc:Choice Requires="p14">
      <p:transition spd="slow" p14:dur="2000" advTm="1676"/>
    </mc:Choice>
    <mc:Fallback xmlns="">
      <p:transition spd="slow" advTm="167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t>３．職場紹介</a:t>
            </a:r>
          </a:p>
        </p:txBody>
      </p:sp>
      <p:sp>
        <p:nvSpPr>
          <p:cNvPr id="4" name="AutoShape 30">
            <a:extLst>
              <a:ext uri="{FF2B5EF4-FFF2-40B4-BE49-F238E27FC236}">
                <a16:creationId xmlns:a16="http://schemas.microsoft.com/office/drawing/2014/main" id="{0871982C-A099-61AC-FDC2-9BF8D792366D}"/>
              </a:ext>
            </a:extLst>
          </p:cNvPr>
          <p:cNvSpPr txBox="1">
            <a:spLocks noChangeArrowheads="1"/>
          </p:cNvSpPr>
          <p:nvPr/>
        </p:nvSpPr>
        <p:spPr bwMode="auto">
          <a:xfrm>
            <a:off x="111024" y="602462"/>
            <a:ext cx="11825283" cy="535138"/>
          </a:xfrm>
          <a:prstGeom prst="roundRect">
            <a:avLst>
              <a:gd name="adj" fmla="val 16667"/>
            </a:avLst>
          </a:prstGeom>
          <a:solidFill>
            <a:schemeClr val="bg1"/>
          </a:solidFill>
          <a:ln w="38100">
            <a:solidFill>
              <a:schemeClr val="accent1"/>
            </a:solidFill>
          </a:ln>
          <a:effectLst/>
        </p:spPr>
        <p:txBody>
          <a:bodyPr vert="horz" wrap="square" lIns="27432" tIns="18288" rIns="27432" bIns="18288" rtlCol="0" anchor="ctr" upright="1">
            <a:noAutofit/>
          </a:bodyPr>
          <a:lstStyle>
            <a:lvl1pPr marL="0" indent="0" algn="ctr" defTabSz="914400" rtl="0" eaLnBrk="1" latinLnBrk="0" hangingPunct="1">
              <a:spcBef>
                <a:spcPct val="0"/>
              </a:spcBef>
              <a:buNone/>
              <a:defRPr kumimoji="1" sz="1100" kern="1200">
                <a:solidFill>
                  <a:schemeClr val="tx1"/>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2800" b="1" dirty="0">
                <a:latin typeface="+mn-ea"/>
              </a:rPr>
              <a:t>部品受入～出荷及び納入先工場へ引き渡しまでの品質管理を担当</a:t>
            </a:r>
          </a:p>
        </p:txBody>
      </p:sp>
      <p:sp>
        <p:nvSpPr>
          <p:cNvPr id="5" name="AutoShape 27">
            <a:extLst>
              <a:ext uri="{FF2B5EF4-FFF2-40B4-BE49-F238E27FC236}">
                <a16:creationId xmlns:a16="http://schemas.microsoft.com/office/drawing/2014/main" id="{E7766383-C969-6820-AAED-E1FD9AC445BC}"/>
              </a:ext>
            </a:extLst>
          </p:cNvPr>
          <p:cNvSpPr>
            <a:spLocks noChangeArrowheads="1"/>
          </p:cNvSpPr>
          <p:nvPr/>
        </p:nvSpPr>
        <p:spPr bwMode="auto">
          <a:xfrm>
            <a:off x="7075998" y="3536623"/>
            <a:ext cx="1538557" cy="449485"/>
          </a:xfrm>
          <a:prstGeom prst="roundRect">
            <a:avLst>
              <a:gd name="adj" fmla="val 16667"/>
            </a:avLst>
          </a:prstGeom>
          <a:solidFill>
            <a:srgbClr val="FFFF00"/>
          </a:solidFill>
          <a:ln>
            <a:noFill/>
          </a:ln>
          <a:effectLst/>
        </p:spPr>
        <p:txBody>
          <a:bodyPr wrap="squar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異常処置</a:t>
            </a:r>
          </a:p>
        </p:txBody>
      </p:sp>
      <p:sp>
        <p:nvSpPr>
          <p:cNvPr id="7" name="AutoShape 29">
            <a:extLst>
              <a:ext uri="{FF2B5EF4-FFF2-40B4-BE49-F238E27FC236}">
                <a16:creationId xmlns:a16="http://schemas.microsoft.com/office/drawing/2014/main" id="{3D90A259-F9D9-B83E-DEB3-7F72C00F80FF}"/>
              </a:ext>
            </a:extLst>
          </p:cNvPr>
          <p:cNvSpPr>
            <a:spLocks noChangeArrowheads="1"/>
          </p:cNvSpPr>
          <p:nvPr/>
        </p:nvSpPr>
        <p:spPr bwMode="auto">
          <a:xfrm>
            <a:off x="4562150" y="1290321"/>
            <a:ext cx="2541962"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加工品の依頼検査</a:t>
            </a:r>
          </a:p>
        </p:txBody>
      </p:sp>
      <p:grpSp>
        <p:nvGrpSpPr>
          <p:cNvPr id="14" name="グループ化 13">
            <a:extLst>
              <a:ext uri="{FF2B5EF4-FFF2-40B4-BE49-F238E27FC236}">
                <a16:creationId xmlns:a16="http://schemas.microsoft.com/office/drawing/2014/main" id="{24AC0882-2A47-4673-B752-9BCDB800B0A4}"/>
              </a:ext>
            </a:extLst>
          </p:cNvPr>
          <p:cNvGrpSpPr/>
          <p:nvPr/>
        </p:nvGrpSpPr>
        <p:grpSpPr>
          <a:xfrm>
            <a:off x="2001877" y="3541182"/>
            <a:ext cx="2924507" cy="2107516"/>
            <a:chOff x="3392005" y="3541182"/>
            <a:chExt cx="2924507" cy="2107516"/>
          </a:xfrm>
        </p:grpSpPr>
        <p:sp>
          <p:nvSpPr>
            <p:cNvPr id="6" name="AutoShape 28">
              <a:extLst>
                <a:ext uri="{FF2B5EF4-FFF2-40B4-BE49-F238E27FC236}">
                  <a16:creationId xmlns:a16="http://schemas.microsoft.com/office/drawing/2014/main" id="{48989B85-CD16-924D-7C02-33E296E6B991}"/>
                </a:ext>
              </a:extLst>
            </p:cNvPr>
            <p:cNvSpPr>
              <a:spLocks noChangeArrowheads="1"/>
            </p:cNvSpPr>
            <p:nvPr/>
          </p:nvSpPr>
          <p:spPr bwMode="auto">
            <a:xfrm>
              <a:off x="3392005" y="3541182"/>
              <a:ext cx="1323833"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初品検査</a:t>
              </a:r>
            </a:p>
          </p:txBody>
        </p:sp>
        <p:pic>
          <p:nvPicPr>
            <p:cNvPr id="9" name="図 8" descr="人, 男, 持つ, 衣類 が含まれている画像&#10;&#10;自動的に生成された説明">
              <a:extLst>
                <a:ext uri="{FF2B5EF4-FFF2-40B4-BE49-F238E27FC236}">
                  <a16:creationId xmlns:a16="http://schemas.microsoft.com/office/drawing/2014/main" id="{DEC2BC47-1CA6-8F2C-F827-86FE6EF1B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574" y="4056520"/>
              <a:ext cx="2818938" cy="1592178"/>
            </a:xfrm>
            <a:prstGeom prst="rect">
              <a:avLst/>
            </a:prstGeom>
            <a:effectLst>
              <a:glow rad="228600">
                <a:schemeClr val="accent5">
                  <a:satMod val="175000"/>
                  <a:alpha val="40000"/>
                </a:schemeClr>
              </a:glow>
            </a:effectLst>
          </p:spPr>
        </p:pic>
      </p:grpSp>
      <p:pic>
        <p:nvPicPr>
          <p:cNvPr id="10" name="図 9" descr="人, テーブル, 小さい, 座る が含まれている画像&#10;&#10;自動的に生成された説明">
            <a:extLst>
              <a:ext uri="{FF2B5EF4-FFF2-40B4-BE49-F238E27FC236}">
                <a16:creationId xmlns:a16="http://schemas.microsoft.com/office/drawing/2014/main" id="{DD5EAC5B-C3A3-5D63-4F51-8F8E6514AE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410" y="1784037"/>
            <a:ext cx="2818940" cy="1592178"/>
          </a:xfrm>
          <a:prstGeom prst="rect">
            <a:avLst/>
          </a:prstGeom>
          <a:effectLst>
            <a:glow rad="228600">
              <a:schemeClr val="accent5">
                <a:satMod val="175000"/>
                <a:alpha val="40000"/>
              </a:schemeClr>
            </a:glow>
          </a:effectLst>
        </p:spPr>
      </p:pic>
      <p:grpSp>
        <p:nvGrpSpPr>
          <p:cNvPr id="2" name="グループ化 1">
            <a:extLst>
              <a:ext uri="{FF2B5EF4-FFF2-40B4-BE49-F238E27FC236}">
                <a16:creationId xmlns:a16="http://schemas.microsoft.com/office/drawing/2014/main" id="{D505571D-C197-8BE1-F455-27DF6A1BF1B2}"/>
              </a:ext>
            </a:extLst>
          </p:cNvPr>
          <p:cNvGrpSpPr/>
          <p:nvPr/>
        </p:nvGrpSpPr>
        <p:grpSpPr>
          <a:xfrm>
            <a:off x="747076" y="1296260"/>
            <a:ext cx="2800530" cy="2081323"/>
            <a:chOff x="3819487" y="1866843"/>
            <a:chExt cx="2800530" cy="2081323"/>
          </a:xfrm>
        </p:grpSpPr>
        <p:sp>
          <p:nvSpPr>
            <p:cNvPr id="8" name="AutoShape 30">
              <a:extLst>
                <a:ext uri="{FF2B5EF4-FFF2-40B4-BE49-F238E27FC236}">
                  <a16:creationId xmlns:a16="http://schemas.microsoft.com/office/drawing/2014/main" id="{302A0A6D-3DEA-8510-E6CD-1B3111E2EE84}"/>
                </a:ext>
              </a:extLst>
            </p:cNvPr>
            <p:cNvSpPr>
              <a:spLocks noChangeArrowheads="1"/>
            </p:cNvSpPr>
            <p:nvPr/>
          </p:nvSpPr>
          <p:spPr bwMode="auto">
            <a:xfrm>
              <a:off x="3819487" y="1866843"/>
              <a:ext cx="2252580"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部品の受入検査</a:t>
              </a:r>
            </a:p>
          </p:txBody>
        </p:sp>
        <p:pic>
          <p:nvPicPr>
            <p:cNvPr id="11" name="図 10">
              <a:extLst>
                <a:ext uri="{FF2B5EF4-FFF2-40B4-BE49-F238E27FC236}">
                  <a16:creationId xmlns:a16="http://schemas.microsoft.com/office/drawing/2014/main" id="{0300C9D7-3D45-6695-1DA0-9BC308F5F5E9}"/>
                </a:ext>
              </a:extLst>
            </p:cNvPr>
            <p:cNvPicPr>
              <a:picLocks noChangeAspect="1"/>
            </p:cNvPicPr>
            <p:nvPr/>
          </p:nvPicPr>
          <p:blipFill>
            <a:blip r:embed="rId6"/>
            <a:stretch>
              <a:fillRect/>
            </a:stretch>
          </p:blipFill>
          <p:spPr>
            <a:xfrm>
              <a:off x="3895496" y="2355988"/>
              <a:ext cx="2724521" cy="1592178"/>
            </a:xfrm>
            <a:prstGeom prst="rect">
              <a:avLst/>
            </a:prstGeom>
            <a:effectLst>
              <a:glow rad="228600">
                <a:schemeClr val="accent5">
                  <a:satMod val="175000"/>
                  <a:alpha val="40000"/>
                </a:schemeClr>
              </a:glow>
            </a:effectLst>
          </p:spPr>
        </p:pic>
      </p:grpSp>
      <p:pic>
        <p:nvPicPr>
          <p:cNvPr id="12" name="図 11">
            <a:extLst>
              <a:ext uri="{FF2B5EF4-FFF2-40B4-BE49-F238E27FC236}">
                <a16:creationId xmlns:a16="http://schemas.microsoft.com/office/drawing/2014/main" id="{D23AC7D1-3435-D089-3F1D-514AB1AC932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48006" y="4045344"/>
            <a:ext cx="2867117" cy="1592178"/>
          </a:xfrm>
          <a:prstGeom prst="rect">
            <a:avLst/>
          </a:prstGeom>
          <a:effectLst>
            <a:glow rad="228600">
              <a:schemeClr val="accent5">
                <a:satMod val="175000"/>
                <a:alpha val="40000"/>
              </a:schemeClr>
            </a:glow>
          </a:effectLst>
        </p:spPr>
      </p:pic>
      <p:sp>
        <p:nvSpPr>
          <p:cNvPr id="13" name="角丸四角形 31">
            <a:extLst>
              <a:ext uri="{FF2B5EF4-FFF2-40B4-BE49-F238E27FC236}">
                <a16:creationId xmlns:a16="http://schemas.microsoft.com/office/drawing/2014/main" id="{AA586929-5287-32E8-13D2-CFD6478F6C14}"/>
              </a:ext>
            </a:extLst>
          </p:cNvPr>
          <p:cNvSpPr/>
          <p:nvPr/>
        </p:nvSpPr>
        <p:spPr>
          <a:xfrm>
            <a:off x="111024" y="5972969"/>
            <a:ext cx="11825283" cy="535139"/>
          </a:xfrm>
          <a:prstGeom prst="round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800" b="1" dirty="0">
                <a:solidFill>
                  <a:schemeClr val="tx1"/>
                </a:solidFill>
                <a:latin typeface="+mn-ea"/>
              </a:rPr>
              <a:t>正しい検査と迅速な情報発信を心がけ、</a:t>
            </a:r>
            <a:r>
              <a:rPr lang="en-US" altLang="ja-JP" sz="2800" b="1" dirty="0">
                <a:solidFill>
                  <a:schemeClr val="tx1"/>
                </a:solidFill>
                <a:latin typeface="+mn-ea"/>
              </a:rPr>
              <a:t>100%</a:t>
            </a:r>
            <a:r>
              <a:rPr lang="ja-JP" altLang="en-US" sz="2800" b="1" dirty="0">
                <a:solidFill>
                  <a:schemeClr val="tx1"/>
                </a:solidFill>
                <a:latin typeface="+mn-ea"/>
              </a:rPr>
              <a:t>良品保証</a:t>
            </a:r>
            <a:r>
              <a:rPr lang="en-US" altLang="ja-JP" sz="2800" b="1" dirty="0">
                <a:solidFill>
                  <a:schemeClr val="tx1"/>
                </a:solidFill>
                <a:latin typeface="+mn-ea"/>
              </a:rPr>
              <a:t>!!</a:t>
            </a:r>
            <a:endParaRPr lang="ja-JP" altLang="en-US" sz="2800" b="1" dirty="0">
              <a:solidFill>
                <a:schemeClr val="tx1"/>
              </a:solidFill>
              <a:latin typeface="+mn-ea"/>
            </a:endParaRPr>
          </a:p>
        </p:txBody>
      </p:sp>
      <p:sp>
        <p:nvSpPr>
          <p:cNvPr id="16" name="矢印: 右 15">
            <a:extLst>
              <a:ext uri="{FF2B5EF4-FFF2-40B4-BE49-F238E27FC236}">
                <a16:creationId xmlns:a16="http://schemas.microsoft.com/office/drawing/2014/main" id="{4583FC73-3785-50CD-E9B5-DBD826C5C02B}"/>
              </a:ext>
            </a:extLst>
          </p:cNvPr>
          <p:cNvSpPr>
            <a:spLocks noChangeAspect="1"/>
          </p:cNvSpPr>
          <p:nvPr/>
        </p:nvSpPr>
        <p:spPr>
          <a:xfrm rot="3313135">
            <a:off x="1234179" y="3633835"/>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AutoShape 29">
            <a:extLst>
              <a:ext uri="{FF2B5EF4-FFF2-40B4-BE49-F238E27FC236}">
                <a16:creationId xmlns:a16="http://schemas.microsoft.com/office/drawing/2014/main" id="{0D0685BB-AC46-9325-67C7-7212792AFC0B}"/>
              </a:ext>
            </a:extLst>
          </p:cNvPr>
          <p:cNvSpPr>
            <a:spLocks noChangeArrowheads="1"/>
          </p:cNvSpPr>
          <p:nvPr/>
        </p:nvSpPr>
        <p:spPr bwMode="auto">
          <a:xfrm>
            <a:off x="8556754" y="1290321"/>
            <a:ext cx="2252580"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出荷・引き渡し</a:t>
            </a:r>
          </a:p>
        </p:txBody>
      </p:sp>
      <p:pic>
        <p:nvPicPr>
          <p:cNvPr id="19" name="図 18">
            <a:extLst>
              <a:ext uri="{FF2B5EF4-FFF2-40B4-BE49-F238E27FC236}">
                <a16:creationId xmlns:a16="http://schemas.microsoft.com/office/drawing/2014/main" id="{00000000-0008-0000-0100-0000650000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699" b="9210"/>
          <a:stretch/>
        </p:blipFill>
        <p:spPr>
          <a:xfrm>
            <a:off x="8605654" y="1795383"/>
            <a:ext cx="2818938" cy="1592178"/>
          </a:xfrm>
          <a:prstGeom prst="rect">
            <a:avLst/>
          </a:prstGeom>
          <a:effectLst>
            <a:glow rad="228600">
              <a:schemeClr val="accent5">
                <a:satMod val="175000"/>
                <a:alpha val="40000"/>
              </a:schemeClr>
            </a:glow>
          </a:effectLst>
        </p:spPr>
      </p:pic>
      <p:sp>
        <p:nvSpPr>
          <p:cNvPr id="21" name="矢印: 右 20">
            <a:extLst>
              <a:ext uri="{FF2B5EF4-FFF2-40B4-BE49-F238E27FC236}">
                <a16:creationId xmlns:a16="http://schemas.microsoft.com/office/drawing/2014/main" id="{0A1AC89E-88DD-6ECE-F3D7-2E0578EAFC09}"/>
              </a:ext>
            </a:extLst>
          </p:cNvPr>
          <p:cNvSpPr>
            <a:spLocks noChangeAspect="1"/>
          </p:cNvSpPr>
          <p:nvPr/>
        </p:nvSpPr>
        <p:spPr>
          <a:xfrm rot="19009300">
            <a:off x="5025960" y="3554467"/>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083D2128-8FBE-0ADC-2286-BAAB2F751348}"/>
              </a:ext>
            </a:extLst>
          </p:cNvPr>
          <p:cNvSpPr>
            <a:spLocks noChangeAspect="1"/>
          </p:cNvSpPr>
          <p:nvPr/>
        </p:nvSpPr>
        <p:spPr>
          <a:xfrm rot="3313135">
            <a:off x="6231305" y="3646045"/>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754E3CE3-F1B9-87EA-D925-E547E64F9E2B}"/>
              </a:ext>
            </a:extLst>
          </p:cNvPr>
          <p:cNvSpPr>
            <a:spLocks noChangeAspect="1"/>
          </p:cNvSpPr>
          <p:nvPr/>
        </p:nvSpPr>
        <p:spPr>
          <a:xfrm rot="19009300">
            <a:off x="10144715" y="3540908"/>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912469241"/>
      </p:ext>
    </p:extLst>
  </p:cSld>
  <p:clrMapOvr>
    <a:masterClrMapping/>
  </p:clrMapOvr>
  <mc:AlternateContent xmlns:mc="http://schemas.openxmlformats.org/markup-compatibility/2006" xmlns:p14="http://schemas.microsoft.com/office/powerpoint/2010/main">
    <mc:Choice Requires="p14">
      <p:transition spd="slow" p14:dur="2000" advTm="7959"/>
    </mc:Choice>
    <mc:Fallback xmlns="">
      <p:transition spd="slow" advTm="7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55528" y="102055"/>
            <a:ext cx="2547821" cy="521803"/>
          </a:xfrm>
        </p:spPr>
        <p:txBody>
          <a:bodyPr>
            <a:noAutofit/>
          </a:bodyPr>
          <a:lstStyle/>
          <a:p>
            <a:pPr algn="l"/>
            <a:r>
              <a:rPr kumimoji="1" lang="en-US" altLang="ja-JP" sz="2400" u="sng" dirty="0"/>
              <a:t>4</a:t>
            </a:r>
            <a:r>
              <a:rPr kumimoji="1" lang="ja-JP" altLang="en-US" sz="2400" u="sng" dirty="0"/>
              <a:t>．サークル紹介</a:t>
            </a:r>
          </a:p>
        </p:txBody>
      </p:sp>
      <p:pic>
        <p:nvPicPr>
          <p:cNvPr id="94" name="図 93">
            <a:extLst>
              <a:ext uri="{FF2B5EF4-FFF2-40B4-BE49-F238E27FC236}">
                <a16:creationId xmlns:a16="http://schemas.microsoft.com/office/drawing/2014/main" id="{09F91122-59C2-C2D0-6404-C0DB8B5F3F35}"/>
              </a:ext>
            </a:extLst>
          </p:cNvPr>
          <p:cNvPicPr>
            <a:picLocks noChangeAspect="1"/>
          </p:cNvPicPr>
          <p:nvPr/>
        </p:nvPicPr>
        <p:blipFill rotWithShape="1">
          <a:blip r:embed="rId4"/>
          <a:srcRect l="7907"/>
          <a:stretch/>
        </p:blipFill>
        <p:spPr>
          <a:xfrm>
            <a:off x="191344" y="2348880"/>
            <a:ext cx="7769149" cy="4241507"/>
          </a:xfrm>
          <a:prstGeom prst="rect">
            <a:avLst/>
          </a:prstGeom>
        </p:spPr>
      </p:pic>
      <p:pic>
        <p:nvPicPr>
          <p:cNvPr id="95" name="図 94">
            <a:extLst>
              <a:ext uri="{FF2B5EF4-FFF2-40B4-BE49-F238E27FC236}">
                <a16:creationId xmlns:a16="http://schemas.microsoft.com/office/drawing/2014/main" id="{06998706-1BEB-914F-257C-93ECF6E395FA}"/>
              </a:ext>
            </a:extLst>
          </p:cNvPr>
          <p:cNvPicPr>
            <a:picLocks noChangeAspect="1"/>
          </p:cNvPicPr>
          <p:nvPr/>
        </p:nvPicPr>
        <p:blipFill>
          <a:blip r:embed="rId5"/>
          <a:srcRect t="6665" b="404"/>
          <a:stretch>
            <a:fillRect/>
          </a:stretch>
        </p:blipFill>
        <p:spPr>
          <a:xfrm>
            <a:off x="4893909" y="3736060"/>
            <a:ext cx="770043" cy="844700"/>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139700">
              <a:schemeClr val="accent5">
                <a:satMod val="175000"/>
                <a:alpha val="40000"/>
              </a:schemeClr>
            </a:glow>
          </a:effectLst>
        </p:spPr>
      </p:pic>
      <p:cxnSp>
        <p:nvCxnSpPr>
          <p:cNvPr id="99" name="直線コネクタ 98">
            <a:extLst>
              <a:ext uri="{FF2B5EF4-FFF2-40B4-BE49-F238E27FC236}">
                <a16:creationId xmlns:a16="http://schemas.microsoft.com/office/drawing/2014/main" id="{FE1227AE-2682-8450-E230-E40097159CA2}"/>
              </a:ext>
            </a:extLst>
          </p:cNvPr>
          <p:cNvCxnSpPr>
            <a:cxnSpLocks/>
          </p:cNvCxnSpPr>
          <p:nvPr/>
        </p:nvCxnSpPr>
        <p:spPr>
          <a:xfrm>
            <a:off x="1184023" y="1427329"/>
            <a:ext cx="624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AutoShape 62">
            <a:extLst>
              <a:ext uri="{FF2B5EF4-FFF2-40B4-BE49-F238E27FC236}">
                <a16:creationId xmlns:a16="http://schemas.microsoft.com/office/drawing/2014/main" id="{DCB26326-D87F-422D-5607-8ED5AEA1C3C9}"/>
              </a:ext>
            </a:extLst>
          </p:cNvPr>
          <p:cNvSpPr>
            <a:spLocks noChangeArrowheads="1"/>
          </p:cNvSpPr>
          <p:nvPr/>
        </p:nvSpPr>
        <p:spPr bwMode="auto">
          <a:xfrm>
            <a:off x="392841" y="592561"/>
            <a:ext cx="856751" cy="381381"/>
          </a:xfrm>
          <a:prstGeom prst="roundRect">
            <a:avLst>
              <a:gd name="adj" fmla="val 16667"/>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支援者</a:t>
            </a:r>
          </a:p>
        </p:txBody>
      </p:sp>
      <p:sp>
        <p:nvSpPr>
          <p:cNvPr id="103" name="AutoShape 61">
            <a:extLst>
              <a:ext uri="{FF2B5EF4-FFF2-40B4-BE49-F238E27FC236}">
                <a16:creationId xmlns:a16="http://schemas.microsoft.com/office/drawing/2014/main" id="{FA77724A-7C38-AEE6-68CD-C4EC9AA84991}"/>
              </a:ext>
            </a:extLst>
          </p:cNvPr>
          <p:cNvSpPr>
            <a:spLocks noChangeArrowheads="1"/>
          </p:cNvSpPr>
          <p:nvPr/>
        </p:nvSpPr>
        <p:spPr bwMode="auto">
          <a:xfrm>
            <a:off x="1402935" y="594227"/>
            <a:ext cx="1625121" cy="378047"/>
          </a:xfrm>
          <a:prstGeom prst="roundRect">
            <a:avLst>
              <a:gd name="adj" fmla="val 15704"/>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アドバイザー</a:t>
            </a:r>
          </a:p>
        </p:txBody>
      </p:sp>
      <p:cxnSp>
        <p:nvCxnSpPr>
          <p:cNvPr id="104" name="直線コネクタ 103">
            <a:extLst>
              <a:ext uri="{FF2B5EF4-FFF2-40B4-BE49-F238E27FC236}">
                <a16:creationId xmlns:a16="http://schemas.microsoft.com/office/drawing/2014/main" id="{4DC70008-17AB-DC94-484A-ECBF1312BD82}"/>
              </a:ext>
            </a:extLst>
          </p:cNvPr>
          <p:cNvCxnSpPr>
            <a:cxnSpLocks/>
          </p:cNvCxnSpPr>
          <p:nvPr/>
        </p:nvCxnSpPr>
        <p:spPr>
          <a:xfrm>
            <a:off x="2426213" y="1427329"/>
            <a:ext cx="11835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855D484C-147E-9C16-6B0C-6360674DD045}"/>
              </a:ext>
            </a:extLst>
          </p:cNvPr>
          <p:cNvCxnSpPr>
            <a:cxnSpLocks/>
          </p:cNvCxnSpPr>
          <p:nvPr/>
        </p:nvCxnSpPr>
        <p:spPr>
          <a:xfrm>
            <a:off x="3863752" y="1421518"/>
            <a:ext cx="3493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8CEAEB75-1C15-0153-830B-E880CBC5503B}"/>
              </a:ext>
            </a:extLst>
          </p:cNvPr>
          <p:cNvCxnSpPr/>
          <p:nvPr/>
        </p:nvCxnSpPr>
        <p:spPr>
          <a:xfrm>
            <a:off x="4223792" y="980557"/>
            <a:ext cx="429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BABA1ECB-D502-D93C-1E5B-899AC2E4B2BA}"/>
              </a:ext>
            </a:extLst>
          </p:cNvPr>
          <p:cNvCxnSpPr/>
          <p:nvPr/>
        </p:nvCxnSpPr>
        <p:spPr>
          <a:xfrm>
            <a:off x="4223792" y="1837449"/>
            <a:ext cx="429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AA4A650F-E710-03BF-18A3-E8B76CAD8493}"/>
              </a:ext>
            </a:extLst>
          </p:cNvPr>
          <p:cNvCxnSpPr/>
          <p:nvPr/>
        </p:nvCxnSpPr>
        <p:spPr>
          <a:xfrm>
            <a:off x="4223792" y="974613"/>
            <a:ext cx="0" cy="8628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AutoShape 59">
            <a:extLst>
              <a:ext uri="{FF2B5EF4-FFF2-40B4-BE49-F238E27FC236}">
                <a16:creationId xmlns:a16="http://schemas.microsoft.com/office/drawing/2014/main" id="{9B990A80-1534-22AC-B2EC-557A94037399}"/>
              </a:ext>
            </a:extLst>
          </p:cNvPr>
          <p:cNvSpPr>
            <a:spLocks noChangeArrowheads="1"/>
          </p:cNvSpPr>
          <p:nvPr/>
        </p:nvSpPr>
        <p:spPr bwMode="auto">
          <a:xfrm>
            <a:off x="4603065" y="819686"/>
            <a:ext cx="1625120" cy="381381"/>
          </a:xfrm>
          <a:prstGeom prst="roundRect">
            <a:avLst>
              <a:gd name="adj" fmla="val 16667"/>
            </a:avLst>
          </a:prstGeom>
          <a:noFill/>
          <a:ln>
            <a:noFill/>
          </a:ln>
          <a:effectLst/>
        </p:spPr>
        <p:txBody>
          <a:bodyPr vert="horz"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latin typeface="+mn-ea"/>
              </a:rPr>
              <a:t>うめサークル</a:t>
            </a:r>
          </a:p>
        </p:txBody>
      </p:sp>
      <p:sp>
        <p:nvSpPr>
          <p:cNvPr id="120" name="AutoShape 59">
            <a:extLst>
              <a:ext uri="{FF2B5EF4-FFF2-40B4-BE49-F238E27FC236}">
                <a16:creationId xmlns:a16="http://schemas.microsoft.com/office/drawing/2014/main" id="{D117D8DE-B2EB-68E3-A0A0-A24C2BCCBF24}"/>
              </a:ext>
            </a:extLst>
          </p:cNvPr>
          <p:cNvSpPr>
            <a:spLocks noChangeArrowheads="1"/>
          </p:cNvSpPr>
          <p:nvPr/>
        </p:nvSpPr>
        <p:spPr bwMode="auto">
          <a:xfrm>
            <a:off x="4637457" y="1594329"/>
            <a:ext cx="2250631" cy="449485"/>
          </a:xfrm>
          <a:prstGeom prst="roundRect">
            <a:avLst>
              <a:gd name="adj" fmla="val 16667"/>
            </a:avLst>
          </a:prstGeom>
          <a:noFill/>
          <a:ln>
            <a:noFill/>
          </a:ln>
          <a:effectLst/>
        </p:spPr>
        <p:txBody>
          <a:bodyPr vert="horz"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2400" b="1" dirty="0">
                <a:latin typeface="+mn-ea"/>
              </a:rPr>
              <a:t>BOSS</a:t>
            </a:r>
            <a:r>
              <a:rPr lang="ja-JP" altLang="en-US" sz="2400" b="1" dirty="0">
                <a:latin typeface="+mn-ea"/>
              </a:rPr>
              <a:t>サークル</a:t>
            </a:r>
          </a:p>
        </p:txBody>
      </p:sp>
      <p:sp>
        <p:nvSpPr>
          <p:cNvPr id="121" name="テキスト ボックス 120">
            <a:extLst>
              <a:ext uri="{FF2B5EF4-FFF2-40B4-BE49-F238E27FC236}">
                <a16:creationId xmlns:a16="http://schemas.microsoft.com/office/drawing/2014/main" id="{6A777869-6228-2566-D920-A8AEB96777F7}"/>
              </a:ext>
            </a:extLst>
          </p:cNvPr>
          <p:cNvSpPr txBox="1"/>
          <p:nvPr/>
        </p:nvSpPr>
        <p:spPr>
          <a:xfrm>
            <a:off x="1991544" y="2776781"/>
            <a:ext cx="3590154" cy="461665"/>
          </a:xfrm>
          <a:prstGeom prst="rect">
            <a:avLst/>
          </a:prstGeom>
          <a:noFill/>
          <a:ln>
            <a:noFill/>
          </a:ln>
        </p:spPr>
        <p:txBody>
          <a:bodyPr wrap="square" rtlCol="0" anchor="ctr" anchorCtr="0">
            <a:spAutoFit/>
          </a:bodyPr>
          <a:lstStyle/>
          <a:p>
            <a:pPr algn="ctr"/>
            <a:r>
              <a:rPr lang="en-US" altLang="ja-JP" sz="2400" b="1" dirty="0">
                <a:latin typeface="+mn-ea"/>
              </a:rPr>
              <a:t>BOSS</a:t>
            </a:r>
            <a:r>
              <a:rPr lang="ja-JP" altLang="en-US" sz="2400" b="1" dirty="0">
                <a:latin typeface="+mn-ea"/>
              </a:rPr>
              <a:t>サークルメンバー</a:t>
            </a:r>
          </a:p>
        </p:txBody>
      </p:sp>
      <p:sp>
        <p:nvSpPr>
          <p:cNvPr id="123" name="正方形/長方形 122">
            <a:extLst>
              <a:ext uri="{FF2B5EF4-FFF2-40B4-BE49-F238E27FC236}">
                <a16:creationId xmlns:a16="http://schemas.microsoft.com/office/drawing/2014/main" id="{73053DA7-D553-16CB-3D64-A99EDB1FB646}"/>
              </a:ext>
            </a:extLst>
          </p:cNvPr>
          <p:cNvSpPr/>
          <p:nvPr/>
        </p:nvSpPr>
        <p:spPr>
          <a:xfrm>
            <a:off x="4640775" y="1563781"/>
            <a:ext cx="2247313" cy="455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図 123">
            <a:extLst>
              <a:ext uri="{FF2B5EF4-FFF2-40B4-BE49-F238E27FC236}">
                <a16:creationId xmlns:a16="http://schemas.microsoft.com/office/drawing/2014/main" id="{71CC26F3-53E2-66F3-6571-26DA7CB58946}"/>
              </a:ext>
            </a:extLst>
          </p:cNvPr>
          <p:cNvPicPr>
            <a:picLocks noChangeAspect="1"/>
          </p:cNvPicPr>
          <p:nvPr/>
        </p:nvPicPr>
        <p:blipFill>
          <a:blip r:embed="rId6"/>
          <a:stretch>
            <a:fillRect/>
          </a:stretch>
        </p:blipFill>
        <p:spPr>
          <a:xfrm>
            <a:off x="1790779" y="1014517"/>
            <a:ext cx="776829" cy="943704"/>
          </a:xfrm>
          <a:prstGeom prst="rect">
            <a:avLst/>
          </a:prstGeom>
        </p:spPr>
      </p:pic>
      <p:pic>
        <p:nvPicPr>
          <p:cNvPr id="125" name="図 124">
            <a:extLst>
              <a:ext uri="{FF2B5EF4-FFF2-40B4-BE49-F238E27FC236}">
                <a16:creationId xmlns:a16="http://schemas.microsoft.com/office/drawing/2014/main" id="{BB6C2AB5-34C1-E0D5-E7D5-E7B9E5387C1C}"/>
              </a:ext>
            </a:extLst>
          </p:cNvPr>
          <p:cNvPicPr>
            <a:picLocks noChangeAspect="1"/>
          </p:cNvPicPr>
          <p:nvPr/>
        </p:nvPicPr>
        <p:blipFill rotWithShape="1">
          <a:blip r:embed="rId7"/>
          <a:srcRect l="25621" r="22960" b="34440"/>
          <a:stretch/>
        </p:blipFill>
        <p:spPr>
          <a:xfrm>
            <a:off x="3294528" y="995930"/>
            <a:ext cx="639729" cy="974356"/>
          </a:xfrm>
          <a:prstGeom prst="rect">
            <a:avLst/>
          </a:prstGeom>
        </p:spPr>
      </p:pic>
      <p:sp>
        <p:nvSpPr>
          <p:cNvPr id="126" name="テキスト ボックス 125">
            <a:extLst>
              <a:ext uri="{FF2B5EF4-FFF2-40B4-BE49-F238E27FC236}">
                <a16:creationId xmlns:a16="http://schemas.microsoft.com/office/drawing/2014/main" id="{5B62121C-B217-28EC-D36C-1906C17F2199}"/>
              </a:ext>
            </a:extLst>
          </p:cNvPr>
          <p:cNvSpPr txBox="1"/>
          <p:nvPr/>
        </p:nvSpPr>
        <p:spPr>
          <a:xfrm>
            <a:off x="6956175" y="3305465"/>
            <a:ext cx="5118785" cy="2831544"/>
          </a:xfrm>
          <a:prstGeom prst="rect">
            <a:avLst/>
          </a:prstGeom>
          <a:noFill/>
          <a:ln w="19050">
            <a:noFill/>
          </a:ln>
        </p:spPr>
        <p:txBody>
          <a:bodyPr wrap="square" rtlCol="0">
            <a:spAutoFit/>
          </a:bodyPr>
          <a:lstStyle/>
          <a:p>
            <a:pPr algn="ctr"/>
            <a:r>
              <a:rPr lang="ja-JP" altLang="en-US" sz="3200" b="1" dirty="0">
                <a:latin typeface="+mn-ea"/>
              </a:rPr>
              <a:t>☆サークル構成☆</a:t>
            </a:r>
            <a:endParaRPr lang="en-US" altLang="ja-JP" sz="3200" b="1" dirty="0">
              <a:latin typeface="+mn-ea"/>
            </a:endParaRPr>
          </a:p>
          <a:p>
            <a:pPr algn="ctr"/>
            <a:r>
              <a:rPr lang="ja-JP" altLang="en-US" sz="3200" b="1" dirty="0">
                <a:latin typeface="+mn-ea"/>
              </a:rPr>
              <a:t>結成</a:t>
            </a:r>
            <a:r>
              <a:rPr lang="en-US" altLang="ja-JP" sz="3200" b="1" dirty="0">
                <a:latin typeface="+mn-ea"/>
              </a:rPr>
              <a:t>:4</a:t>
            </a:r>
            <a:r>
              <a:rPr lang="ja-JP" altLang="en-US" sz="3200" b="1" dirty="0">
                <a:latin typeface="+mn-ea"/>
              </a:rPr>
              <a:t>年</a:t>
            </a:r>
            <a:endParaRPr lang="en-US" altLang="ja-JP" sz="3200" b="1" dirty="0">
              <a:latin typeface="+mn-ea"/>
            </a:endParaRPr>
          </a:p>
          <a:p>
            <a:pPr algn="ctr"/>
            <a:r>
              <a:rPr lang="ja-JP" altLang="en-US" sz="3200" b="1" dirty="0">
                <a:latin typeface="+mn-ea"/>
              </a:rPr>
              <a:t>人数</a:t>
            </a:r>
            <a:r>
              <a:rPr lang="en-US" altLang="ja-JP" sz="3200" b="1" dirty="0">
                <a:latin typeface="+mn-ea"/>
              </a:rPr>
              <a:t>:5</a:t>
            </a:r>
            <a:r>
              <a:rPr lang="ja-JP" altLang="en-US" sz="3200" b="1" dirty="0">
                <a:latin typeface="+mn-ea"/>
              </a:rPr>
              <a:t>人</a:t>
            </a:r>
            <a:r>
              <a:rPr lang="en-US" altLang="ja-JP" sz="3200" b="1" dirty="0">
                <a:latin typeface="+mn-ea"/>
              </a:rPr>
              <a:t>(</a:t>
            </a:r>
            <a:r>
              <a:rPr lang="ja-JP" altLang="en-US" sz="3200" b="1" dirty="0">
                <a:latin typeface="+mn-ea"/>
              </a:rPr>
              <a:t>男性</a:t>
            </a:r>
            <a:r>
              <a:rPr lang="en-US" altLang="ja-JP" sz="3200" b="1" dirty="0">
                <a:latin typeface="+mn-ea"/>
              </a:rPr>
              <a:t>5</a:t>
            </a:r>
            <a:r>
              <a:rPr lang="ja-JP" altLang="en-US" sz="3200" b="1" dirty="0">
                <a:latin typeface="+mn-ea"/>
              </a:rPr>
              <a:t>人</a:t>
            </a:r>
            <a:r>
              <a:rPr lang="en-US" altLang="ja-JP" sz="3200" b="1" dirty="0">
                <a:latin typeface="+mn-ea"/>
              </a:rPr>
              <a:t>)</a:t>
            </a:r>
          </a:p>
          <a:p>
            <a:pPr algn="ctr"/>
            <a:r>
              <a:rPr lang="ja-JP" altLang="en-US" sz="3200" b="1" dirty="0">
                <a:latin typeface="+mn-ea"/>
              </a:rPr>
              <a:t>平均年齢</a:t>
            </a:r>
            <a:r>
              <a:rPr lang="en-US" altLang="ja-JP" sz="3200" b="1" dirty="0">
                <a:latin typeface="+mn-ea"/>
              </a:rPr>
              <a:t>:35</a:t>
            </a:r>
            <a:r>
              <a:rPr lang="ja-JP" altLang="en-US" sz="3200" b="1" dirty="0">
                <a:latin typeface="+mn-ea"/>
              </a:rPr>
              <a:t>歳</a:t>
            </a:r>
            <a:endParaRPr lang="en-US" altLang="ja-JP" sz="3200" b="1" dirty="0">
              <a:latin typeface="+mn-ea"/>
            </a:endParaRPr>
          </a:p>
          <a:p>
            <a:pPr algn="ctr"/>
            <a:r>
              <a:rPr lang="ja-JP" altLang="en-US" sz="3200" b="1" dirty="0">
                <a:latin typeface="+mn-ea"/>
              </a:rPr>
              <a:t>最年長</a:t>
            </a:r>
            <a:r>
              <a:rPr lang="en-US" altLang="ja-JP" sz="3200" b="1" dirty="0">
                <a:latin typeface="+mn-ea"/>
              </a:rPr>
              <a:t>50:</a:t>
            </a:r>
            <a:r>
              <a:rPr lang="ja-JP" altLang="en-US" sz="3200" b="1" dirty="0">
                <a:latin typeface="+mn-ea"/>
              </a:rPr>
              <a:t>歳 最年少</a:t>
            </a:r>
            <a:r>
              <a:rPr lang="en-US" altLang="ja-JP" sz="3200" b="1" dirty="0">
                <a:latin typeface="+mn-ea"/>
              </a:rPr>
              <a:t>:21</a:t>
            </a:r>
            <a:r>
              <a:rPr lang="ja-JP" altLang="en-US" sz="3200" b="1" dirty="0">
                <a:latin typeface="+mn-ea"/>
              </a:rPr>
              <a:t>歳</a:t>
            </a:r>
            <a:endParaRPr lang="en-US" altLang="ja-JP" sz="3200" b="1" dirty="0">
              <a:latin typeface="+mn-ea"/>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127" name="図 126">
            <a:extLst>
              <a:ext uri="{FF2B5EF4-FFF2-40B4-BE49-F238E27FC236}">
                <a16:creationId xmlns:a16="http://schemas.microsoft.com/office/drawing/2014/main" id="{DCF2F033-0495-2BD8-EEDE-BF53BA13D89B}"/>
              </a:ext>
            </a:extLst>
          </p:cNvPr>
          <p:cNvPicPr>
            <a:picLocks noChangeAspect="1"/>
          </p:cNvPicPr>
          <p:nvPr/>
        </p:nvPicPr>
        <p:blipFill>
          <a:blip r:embed="rId8"/>
          <a:srcRect t="8523"/>
          <a:stretch>
            <a:fillRect/>
          </a:stretch>
        </p:blipFill>
        <p:spPr>
          <a:xfrm>
            <a:off x="4353395" y="4168108"/>
            <a:ext cx="878509" cy="976073"/>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101600">
              <a:schemeClr val="accent5">
                <a:satMod val="175000"/>
                <a:alpha val="40000"/>
              </a:schemeClr>
            </a:glow>
          </a:effectLst>
        </p:spPr>
      </p:pic>
      <p:pic>
        <p:nvPicPr>
          <p:cNvPr id="128" name="図 127">
            <a:extLst>
              <a:ext uri="{FF2B5EF4-FFF2-40B4-BE49-F238E27FC236}">
                <a16:creationId xmlns:a16="http://schemas.microsoft.com/office/drawing/2014/main" id="{A03EB1FB-6068-9A89-C4F1-03CAB457E0E7}"/>
              </a:ext>
            </a:extLst>
          </p:cNvPr>
          <p:cNvPicPr>
            <a:picLocks noChangeAspect="1"/>
          </p:cNvPicPr>
          <p:nvPr/>
        </p:nvPicPr>
        <p:blipFill>
          <a:blip r:embed="rId9"/>
          <a:srcRect t="6750" r="208"/>
          <a:stretch>
            <a:fillRect/>
          </a:stretch>
        </p:blipFill>
        <p:spPr>
          <a:xfrm>
            <a:off x="6023992" y="2943972"/>
            <a:ext cx="807974" cy="91460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pic>
        <p:nvPicPr>
          <p:cNvPr id="130" name="図 129">
            <a:extLst>
              <a:ext uri="{FF2B5EF4-FFF2-40B4-BE49-F238E27FC236}">
                <a16:creationId xmlns:a16="http://schemas.microsoft.com/office/drawing/2014/main" id="{4B571A5A-64CD-7C82-4FAF-9F7F1DFD0E98}"/>
              </a:ext>
            </a:extLst>
          </p:cNvPr>
          <p:cNvPicPr>
            <a:picLocks noChangeAspect="1"/>
          </p:cNvPicPr>
          <p:nvPr/>
        </p:nvPicPr>
        <p:blipFill>
          <a:blip r:embed="rId10"/>
          <a:srcRect t="9057" r="428"/>
          <a:stretch>
            <a:fillRect/>
          </a:stretch>
        </p:blipFill>
        <p:spPr>
          <a:xfrm>
            <a:off x="4695553" y="4600156"/>
            <a:ext cx="824383" cy="912756"/>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sp>
        <p:nvSpPr>
          <p:cNvPr id="131" name="テキスト ボックス 130">
            <a:extLst>
              <a:ext uri="{FF2B5EF4-FFF2-40B4-BE49-F238E27FC236}">
                <a16:creationId xmlns:a16="http://schemas.microsoft.com/office/drawing/2014/main" id="{A3FFC01E-A120-1285-791F-876C38A26D67}"/>
              </a:ext>
            </a:extLst>
          </p:cNvPr>
          <p:cNvSpPr txBox="1"/>
          <p:nvPr/>
        </p:nvSpPr>
        <p:spPr>
          <a:xfrm>
            <a:off x="4604054" y="5332244"/>
            <a:ext cx="1127653" cy="266188"/>
          </a:xfrm>
          <a:prstGeom prst="rect">
            <a:avLst/>
          </a:prstGeom>
          <a:solidFill>
            <a:srgbClr val="FFC000"/>
          </a:solidFill>
        </p:spPr>
        <p:txBody>
          <a:bodyPr wrap="square" rtlCol="0">
            <a:noAutofit/>
          </a:bodyPr>
          <a:lstStyle/>
          <a:p>
            <a:r>
              <a:rPr kumimoji="1" lang="ja-JP" altLang="en-US" b="1" dirty="0"/>
              <a:t>リーダー</a:t>
            </a:r>
          </a:p>
        </p:txBody>
      </p:sp>
      <p:pic>
        <p:nvPicPr>
          <p:cNvPr id="132" name="図 131">
            <a:extLst>
              <a:ext uri="{FF2B5EF4-FFF2-40B4-BE49-F238E27FC236}">
                <a16:creationId xmlns:a16="http://schemas.microsoft.com/office/drawing/2014/main" id="{C3581128-04B8-9135-637E-C619EA389B32}"/>
              </a:ext>
            </a:extLst>
          </p:cNvPr>
          <p:cNvPicPr>
            <a:picLocks noChangeAspect="1"/>
          </p:cNvPicPr>
          <p:nvPr/>
        </p:nvPicPr>
        <p:blipFill>
          <a:blip r:embed="rId11"/>
          <a:srcRect t="7802" b="485"/>
          <a:stretch>
            <a:fillRect/>
          </a:stretch>
        </p:blipFill>
        <p:spPr>
          <a:xfrm>
            <a:off x="3351329" y="5013176"/>
            <a:ext cx="782097" cy="936620"/>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101600">
              <a:schemeClr val="accent5">
                <a:satMod val="175000"/>
                <a:alpha val="40000"/>
              </a:schemeClr>
            </a:glow>
          </a:effectLst>
        </p:spPr>
      </p:pic>
      <p:sp>
        <p:nvSpPr>
          <p:cNvPr id="133" name="テキスト ボックス 132">
            <a:extLst>
              <a:ext uri="{FF2B5EF4-FFF2-40B4-BE49-F238E27FC236}">
                <a16:creationId xmlns:a16="http://schemas.microsoft.com/office/drawing/2014/main" id="{E8C3F432-AC75-B9F7-EA7D-371C30764431}"/>
              </a:ext>
            </a:extLst>
          </p:cNvPr>
          <p:cNvSpPr txBox="1"/>
          <p:nvPr/>
        </p:nvSpPr>
        <p:spPr>
          <a:xfrm>
            <a:off x="3420646" y="5633932"/>
            <a:ext cx="659130" cy="315864"/>
          </a:xfrm>
          <a:prstGeom prst="rect">
            <a:avLst/>
          </a:prstGeom>
          <a:solidFill>
            <a:srgbClr val="FFC000"/>
          </a:solidFill>
        </p:spPr>
        <p:txBody>
          <a:bodyPr wrap="square" rtlCol="0">
            <a:noAutofit/>
          </a:bodyPr>
          <a:lstStyle/>
          <a:p>
            <a:r>
              <a:rPr kumimoji="1" lang="ja-JP" altLang="en-US" b="1" dirty="0"/>
              <a:t>サブ</a:t>
            </a:r>
          </a:p>
        </p:txBody>
      </p:sp>
      <p:sp>
        <p:nvSpPr>
          <p:cNvPr id="134" name="テキスト ボックス 133">
            <a:extLst>
              <a:ext uri="{FF2B5EF4-FFF2-40B4-BE49-F238E27FC236}">
                <a16:creationId xmlns:a16="http://schemas.microsoft.com/office/drawing/2014/main" id="{5CC960D3-734C-7516-6C48-00F4B005F984}"/>
              </a:ext>
            </a:extLst>
          </p:cNvPr>
          <p:cNvSpPr txBox="1"/>
          <p:nvPr/>
        </p:nvSpPr>
        <p:spPr>
          <a:xfrm>
            <a:off x="7063209" y="349892"/>
            <a:ext cx="5027614" cy="2791076"/>
          </a:xfrm>
          <a:prstGeom prst="rect">
            <a:avLst/>
          </a:prstGeom>
          <a:solidFill>
            <a:srgbClr val="FFFF00"/>
          </a:solidFill>
          <a:ln w="19050">
            <a:solidFill>
              <a:srgbClr val="002060"/>
            </a:solidFill>
          </a:ln>
        </p:spPr>
        <p:txBody>
          <a:bodyPr wrap="square" rtlCol="0">
            <a:noAutofit/>
          </a:bodyPr>
          <a:lstStyle/>
          <a:p>
            <a:pPr algn="ctr"/>
            <a:r>
              <a:rPr lang="ja-JP" altLang="en-US" sz="2800" b="1" dirty="0">
                <a:highlight>
                  <a:srgbClr val="00FFFF"/>
                </a:highlight>
                <a:latin typeface="+mn-ea"/>
              </a:rPr>
              <a:t>サークルスローガン</a:t>
            </a:r>
            <a:endParaRPr lang="en-US" altLang="ja-JP" sz="2800" b="1" dirty="0">
              <a:highlight>
                <a:srgbClr val="00FFFF"/>
              </a:highlight>
              <a:latin typeface="+mn-ea"/>
            </a:endParaRPr>
          </a:p>
          <a:p>
            <a:pPr algn="ctr"/>
            <a:endParaRPr lang="en-US" altLang="ja-JP" sz="2400" b="1" dirty="0">
              <a:latin typeface="+mn-ea"/>
            </a:endParaRPr>
          </a:p>
          <a:p>
            <a:pPr algn="ctr"/>
            <a:r>
              <a:rPr lang="ja-JP" altLang="en-US" sz="3200" b="1" dirty="0">
                <a:latin typeface="+mn-ea"/>
              </a:rPr>
              <a:t>全員がリーダー</a:t>
            </a:r>
            <a:r>
              <a:rPr lang="en-US" altLang="ja-JP" sz="3200" b="1" dirty="0">
                <a:latin typeface="+mn-ea"/>
              </a:rPr>
              <a:t>(BOSS)</a:t>
            </a:r>
            <a:r>
              <a:rPr lang="ja-JP" altLang="en-US" sz="3200" b="1" dirty="0">
                <a:latin typeface="+mn-ea"/>
              </a:rPr>
              <a:t>！</a:t>
            </a:r>
            <a:endParaRPr lang="en-US" altLang="ja-JP" sz="3200" b="1" dirty="0">
              <a:latin typeface="+mn-ea"/>
            </a:endParaRPr>
          </a:p>
          <a:p>
            <a:pPr algn="ctr"/>
            <a:r>
              <a:rPr lang="ja-JP" altLang="en-US" sz="3200" b="1" dirty="0">
                <a:latin typeface="+mn-ea"/>
              </a:rPr>
              <a:t>主体性を持ってサークルを盛り上がていく</a:t>
            </a:r>
            <a:endParaRPr lang="en-US" altLang="ja-JP" sz="3200" b="1" dirty="0">
              <a:latin typeface="+mn-ea"/>
            </a:endParaRPr>
          </a:p>
        </p:txBody>
      </p:sp>
      <p:pic>
        <p:nvPicPr>
          <p:cNvPr id="135" name="図 134">
            <a:extLst>
              <a:ext uri="{FF2B5EF4-FFF2-40B4-BE49-F238E27FC236}">
                <a16:creationId xmlns:a16="http://schemas.microsoft.com/office/drawing/2014/main" id="{7060FD71-4735-8205-1C85-5921A1BE0A52}"/>
              </a:ext>
            </a:extLst>
          </p:cNvPr>
          <p:cNvPicPr>
            <a:picLocks noChangeAspect="1"/>
          </p:cNvPicPr>
          <p:nvPr/>
        </p:nvPicPr>
        <p:blipFill>
          <a:blip r:embed="rId12"/>
          <a:stretch>
            <a:fillRect/>
          </a:stretch>
        </p:blipFill>
        <p:spPr>
          <a:xfrm>
            <a:off x="407193" y="1008898"/>
            <a:ext cx="776830" cy="968138"/>
          </a:xfrm>
          <a:prstGeom prst="rect">
            <a:avLst/>
          </a:prstGeom>
        </p:spPr>
      </p:pic>
      <p:sp>
        <p:nvSpPr>
          <p:cNvPr id="136" name="テキスト ボックス 135">
            <a:extLst>
              <a:ext uri="{FF2B5EF4-FFF2-40B4-BE49-F238E27FC236}">
                <a16:creationId xmlns:a16="http://schemas.microsoft.com/office/drawing/2014/main" id="{148EFC3D-F629-E48A-191E-2F53E55F623B}"/>
              </a:ext>
            </a:extLst>
          </p:cNvPr>
          <p:cNvSpPr txBox="1"/>
          <p:nvPr/>
        </p:nvSpPr>
        <p:spPr>
          <a:xfrm>
            <a:off x="4133721" y="3356806"/>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中堅</a:t>
            </a:r>
          </a:p>
        </p:txBody>
      </p:sp>
      <p:sp>
        <p:nvSpPr>
          <p:cNvPr id="137" name="テキスト ボックス 136">
            <a:extLst>
              <a:ext uri="{FF2B5EF4-FFF2-40B4-BE49-F238E27FC236}">
                <a16:creationId xmlns:a16="http://schemas.microsoft.com/office/drawing/2014/main" id="{AD7A4738-0FA7-EB6C-0B47-48C7379686A2}"/>
              </a:ext>
            </a:extLst>
          </p:cNvPr>
          <p:cNvSpPr txBox="1"/>
          <p:nvPr/>
        </p:nvSpPr>
        <p:spPr>
          <a:xfrm>
            <a:off x="5519936" y="2607295"/>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熟練者</a:t>
            </a:r>
          </a:p>
        </p:txBody>
      </p:sp>
      <p:sp>
        <p:nvSpPr>
          <p:cNvPr id="138" name="テキスト ボックス 137">
            <a:extLst>
              <a:ext uri="{FF2B5EF4-FFF2-40B4-BE49-F238E27FC236}">
                <a16:creationId xmlns:a16="http://schemas.microsoft.com/office/drawing/2014/main" id="{2A4F414D-AF59-55EE-9280-6CB673661A9C}"/>
              </a:ext>
            </a:extLst>
          </p:cNvPr>
          <p:cNvSpPr txBox="1"/>
          <p:nvPr/>
        </p:nvSpPr>
        <p:spPr>
          <a:xfrm>
            <a:off x="2992838" y="4622359"/>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若手</a:t>
            </a:r>
          </a:p>
        </p:txBody>
      </p:sp>
      <p:sp>
        <p:nvSpPr>
          <p:cNvPr id="4" name="テキスト ボックス 3">
            <a:extLst>
              <a:ext uri="{FF2B5EF4-FFF2-40B4-BE49-F238E27FC236}">
                <a16:creationId xmlns:a16="http://schemas.microsoft.com/office/drawing/2014/main" id="{3B55F3FA-129F-40BC-3E5C-C2F1F7851548}"/>
              </a:ext>
            </a:extLst>
          </p:cNvPr>
          <p:cNvSpPr txBox="1"/>
          <p:nvPr/>
        </p:nvSpPr>
        <p:spPr>
          <a:xfrm>
            <a:off x="507631" y="2353862"/>
            <a:ext cx="881973" cy="369332"/>
          </a:xfrm>
          <a:prstGeom prst="rect">
            <a:avLst/>
          </a:prstGeom>
          <a:noFill/>
        </p:spPr>
        <p:txBody>
          <a:bodyPr wrap="square" rtlCol="0">
            <a:spAutoFit/>
          </a:bodyPr>
          <a:lstStyle/>
          <a:p>
            <a:r>
              <a:rPr kumimoji="1" lang="ja-JP" altLang="en-US" dirty="0"/>
              <a:t>（年）</a:t>
            </a:r>
          </a:p>
        </p:txBody>
      </p:sp>
      <p:sp>
        <p:nvSpPr>
          <p:cNvPr id="5" name="テキスト ボックス 4">
            <a:extLst>
              <a:ext uri="{FF2B5EF4-FFF2-40B4-BE49-F238E27FC236}">
                <a16:creationId xmlns:a16="http://schemas.microsoft.com/office/drawing/2014/main" id="{B8AEEDCE-ACE4-1A7C-C654-EE9906CD7EB7}"/>
              </a:ext>
            </a:extLst>
          </p:cNvPr>
          <p:cNvSpPr txBox="1"/>
          <p:nvPr/>
        </p:nvSpPr>
        <p:spPr>
          <a:xfrm>
            <a:off x="6668356" y="5996119"/>
            <a:ext cx="881973" cy="369332"/>
          </a:xfrm>
          <a:prstGeom prst="rect">
            <a:avLst/>
          </a:prstGeom>
          <a:noFill/>
        </p:spPr>
        <p:txBody>
          <a:bodyPr wrap="square" rtlCol="0">
            <a:spAutoFit/>
          </a:bodyPr>
          <a:lstStyle/>
          <a:p>
            <a:r>
              <a:rPr kumimoji="1" lang="ja-JP" altLang="en-US" dirty="0"/>
              <a:t>（年）</a:t>
            </a:r>
          </a:p>
        </p:txBody>
      </p:sp>
      <p:sp>
        <p:nvSpPr>
          <p:cNvPr id="6" name="角丸四角形 31">
            <a:extLst>
              <a:ext uri="{FF2B5EF4-FFF2-40B4-BE49-F238E27FC236}">
                <a16:creationId xmlns:a16="http://schemas.microsoft.com/office/drawing/2014/main" id="{BCEBABE0-3034-67C4-59F2-D44E62CAF13A}"/>
              </a:ext>
            </a:extLst>
          </p:cNvPr>
          <p:cNvSpPr/>
          <p:nvPr/>
        </p:nvSpPr>
        <p:spPr>
          <a:xfrm>
            <a:off x="111024" y="5972969"/>
            <a:ext cx="11825283" cy="535139"/>
          </a:xfrm>
          <a:prstGeom prst="round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b="1" dirty="0">
                <a:solidFill>
                  <a:schemeClr val="tx1"/>
                </a:solidFill>
                <a:latin typeface="+mn-ea"/>
              </a:rPr>
              <a:t>次期リーダー育成の為、若手の教育に注力</a:t>
            </a:r>
            <a:r>
              <a:rPr lang="en-US" altLang="ja-JP" sz="2400" b="1" dirty="0">
                <a:solidFill>
                  <a:schemeClr val="tx1"/>
                </a:solidFill>
                <a:latin typeface="+mn-ea"/>
              </a:rPr>
              <a:t>!</a:t>
            </a:r>
            <a:endParaRPr lang="ja-JP" altLang="en-US" sz="2400" b="1" dirty="0">
              <a:solidFill>
                <a:schemeClr val="tx1"/>
              </a:solidFill>
              <a:latin typeface="+mn-ea"/>
            </a:endParaRPr>
          </a:p>
        </p:txBody>
      </p:sp>
      <p:sp>
        <p:nvSpPr>
          <p:cNvPr id="2" name="AutoShape 62">
            <a:extLst>
              <a:ext uri="{FF2B5EF4-FFF2-40B4-BE49-F238E27FC236}">
                <a16:creationId xmlns:a16="http://schemas.microsoft.com/office/drawing/2014/main" id="{9EBCC815-96C9-B2A9-07FD-778048C3F889}"/>
              </a:ext>
            </a:extLst>
          </p:cNvPr>
          <p:cNvSpPr>
            <a:spLocks noChangeArrowheads="1"/>
          </p:cNvSpPr>
          <p:nvPr/>
        </p:nvSpPr>
        <p:spPr bwMode="auto">
          <a:xfrm>
            <a:off x="3181399" y="590893"/>
            <a:ext cx="856751" cy="381381"/>
          </a:xfrm>
          <a:prstGeom prst="roundRect">
            <a:avLst>
              <a:gd name="adj" fmla="val 16667"/>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推進者</a:t>
            </a:r>
          </a:p>
        </p:txBody>
      </p:sp>
    </p:spTree>
    <p:custDataLst>
      <p:tags r:id="rId1"/>
    </p:custDataLst>
    <p:extLst>
      <p:ext uri="{BB962C8B-B14F-4D97-AF65-F5344CB8AC3E}">
        <p14:creationId xmlns:p14="http://schemas.microsoft.com/office/powerpoint/2010/main" val="4033264168"/>
      </p:ext>
    </p:extLst>
  </p:cSld>
  <p:clrMapOvr>
    <a:masterClrMapping/>
  </p:clrMapOvr>
  <mc:AlternateContent xmlns:mc="http://schemas.openxmlformats.org/markup-compatibility/2006" xmlns:p14="http://schemas.microsoft.com/office/powerpoint/2010/main">
    <mc:Choice Requires="p14">
      <p:transition spd="slow" p14:dur="2000" advTm="3751"/>
    </mc:Choice>
    <mc:Fallback xmlns="">
      <p:transition spd="slow" advTm="37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 32">
            <a:extLst>
              <a:ext uri="{FF2B5EF4-FFF2-40B4-BE49-F238E27FC236}">
                <a16:creationId xmlns:a16="http://schemas.microsoft.com/office/drawing/2014/main" id="{ED70C10C-9B8C-F594-F229-0CD8E22921CD}"/>
              </a:ext>
            </a:extLst>
          </p:cNvPr>
          <p:cNvGraphicFramePr>
            <a:graphicFrameLocks noGrp="1"/>
          </p:cNvGraphicFramePr>
          <p:nvPr>
            <p:extLst>
              <p:ext uri="{D42A27DB-BD31-4B8C-83A1-F6EECF244321}">
                <p14:modId xmlns:p14="http://schemas.microsoft.com/office/powerpoint/2010/main" val="4292061380"/>
              </p:ext>
            </p:extLst>
          </p:nvPr>
        </p:nvGraphicFramePr>
        <p:xfrm>
          <a:off x="2518684" y="3604134"/>
          <a:ext cx="6450593" cy="2489162"/>
        </p:xfrm>
        <a:graphic>
          <a:graphicData uri="http://schemas.openxmlformats.org/drawingml/2006/table">
            <a:tbl>
              <a:tblPr/>
              <a:tblGrid>
                <a:gridCol w="2539130">
                  <a:extLst>
                    <a:ext uri="{9D8B030D-6E8A-4147-A177-3AD203B41FA5}">
                      <a16:colId xmlns:a16="http://schemas.microsoft.com/office/drawing/2014/main" val="2266138900"/>
                    </a:ext>
                  </a:extLst>
                </a:gridCol>
                <a:gridCol w="1168958">
                  <a:extLst>
                    <a:ext uri="{9D8B030D-6E8A-4147-A177-3AD203B41FA5}">
                      <a16:colId xmlns:a16="http://schemas.microsoft.com/office/drawing/2014/main" val="4288789710"/>
                    </a:ext>
                  </a:extLst>
                </a:gridCol>
                <a:gridCol w="1474066">
                  <a:extLst>
                    <a:ext uri="{9D8B030D-6E8A-4147-A177-3AD203B41FA5}">
                      <a16:colId xmlns:a16="http://schemas.microsoft.com/office/drawing/2014/main" val="4247008172"/>
                    </a:ext>
                  </a:extLst>
                </a:gridCol>
                <a:gridCol w="1268439">
                  <a:extLst>
                    <a:ext uri="{9D8B030D-6E8A-4147-A177-3AD203B41FA5}">
                      <a16:colId xmlns:a16="http://schemas.microsoft.com/office/drawing/2014/main" val="1112485229"/>
                    </a:ext>
                  </a:extLst>
                </a:gridCol>
              </a:tblGrid>
              <a:tr h="487826">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000668">
                <a:tc rowSpan="2">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Y-</a:t>
                      </a: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ニ</a:t>
                      </a:r>
                      <a:endParaRPr lang="en-US" altLang="ja-JP" sz="2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8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仕事や知識・技能を向上させようとする意欲</a:t>
                      </a: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身の回りの困り事や問題を改善する行動がとれる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000668">
                <a:tc v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graphicFrame>
        <p:nvGraphicFramePr>
          <p:cNvPr id="30" name="表 29">
            <a:extLst>
              <a:ext uri="{FF2B5EF4-FFF2-40B4-BE49-F238E27FC236}">
                <a16:creationId xmlns:a16="http://schemas.microsoft.com/office/drawing/2014/main" id="{B017DECA-E02D-75D5-CC58-5496EB39824D}"/>
              </a:ext>
            </a:extLst>
          </p:cNvPr>
          <p:cNvGraphicFramePr>
            <a:graphicFrameLocks noGrp="1"/>
          </p:cNvGraphicFramePr>
          <p:nvPr>
            <p:extLst>
              <p:ext uri="{D42A27DB-BD31-4B8C-83A1-F6EECF244321}">
                <p14:modId xmlns:p14="http://schemas.microsoft.com/office/powerpoint/2010/main" val="2772882337"/>
              </p:ext>
            </p:extLst>
          </p:nvPr>
        </p:nvGraphicFramePr>
        <p:xfrm>
          <a:off x="2525727" y="721719"/>
          <a:ext cx="6450593" cy="2560660"/>
        </p:xfrm>
        <a:graphic>
          <a:graphicData uri="http://schemas.openxmlformats.org/drawingml/2006/table">
            <a:tbl>
              <a:tblPr/>
              <a:tblGrid>
                <a:gridCol w="2539130">
                  <a:extLst>
                    <a:ext uri="{9D8B030D-6E8A-4147-A177-3AD203B41FA5}">
                      <a16:colId xmlns:a16="http://schemas.microsoft.com/office/drawing/2014/main" val="2266138900"/>
                    </a:ext>
                  </a:extLst>
                </a:gridCol>
                <a:gridCol w="1168958">
                  <a:extLst>
                    <a:ext uri="{9D8B030D-6E8A-4147-A177-3AD203B41FA5}">
                      <a16:colId xmlns:a16="http://schemas.microsoft.com/office/drawing/2014/main" val="4288789710"/>
                    </a:ext>
                  </a:extLst>
                </a:gridCol>
                <a:gridCol w="1474066">
                  <a:extLst>
                    <a:ext uri="{9D8B030D-6E8A-4147-A177-3AD203B41FA5}">
                      <a16:colId xmlns:a16="http://schemas.microsoft.com/office/drawing/2014/main" val="4247008172"/>
                    </a:ext>
                  </a:extLst>
                </a:gridCol>
                <a:gridCol w="1268439">
                  <a:extLst>
                    <a:ext uri="{9D8B030D-6E8A-4147-A177-3AD203B41FA5}">
                      <a16:colId xmlns:a16="http://schemas.microsoft.com/office/drawing/2014/main" val="1112485229"/>
                    </a:ext>
                  </a:extLst>
                </a:gridCol>
              </a:tblGrid>
              <a:tr h="501838">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029411">
                <a:tc rowSpan="2">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X-</a:t>
                      </a: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ハ</a:t>
                      </a:r>
                      <a:endParaRPr lang="en-US" altLang="ja-JP" sz="2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18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手法の使い方</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特性要因図を作成</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要因の掘り下げができる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029411">
                <a:tc vMerge="1">
                  <a:txBody>
                    <a:bodyPr/>
                    <a:lstStyle/>
                    <a:p>
                      <a:endParaRPr kumimoji="1" lang="ja-JP" altLang="en-US"/>
                    </a:p>
                  </a:txBody>
                  <a:tcPr/>
                </a:tc>
                <a:tc>
                  <a:txBody>
                    <a:bodyPr/>
                    <a:lstStyle/>
                    <a:p>
                      <a:pPr algn="ctr"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pic>
        <p:nvPicPr>
          <p:cNvPr id="5" name="図 4">
            <a:extLst>
              <a:ext uri="{FF2B5EF4-FFF2-40B4-BE49-F238E27FC236}">
                <a16:creationId xmlns:a16="http://schemas.microsoft.com/office/drawing/2014/main" id="{524FF613-9F23-CA2A-4613-8F6CF041D67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4564" t="47490" r="37785" b="28129"/>
          <a:stretch/>
        </p:blipFill>
        <p:spPr>
          <a:xfrm>
            <a:off x="185210" y="3644971"/>
            <a:ext cx="2215609" cy="2448325"/>
          </a:xfrm>
          <a:prstGeom prst="rect">
            <a:avLst/>
          </a:prstGeom>
          <a:ln w="19050">
            <a:solidFill>
              <a:srgbClr val="002060"/>
            </a:solidFill>
          </a:ln>
        </p:spPr>
      </p:pic>
      <p:pic>
        <p:nvPicPr>
          <p:cNvPr id="32" name="図 31">
            <a:extLst>
              <a:ext uri="{FF2B5EF4-FFF2-40B4-BE49-F238E27FC236}">
                <a16:creationId xmlns:a16="http://schemas.microsoft.com/office/drawing/2014/main" id="{00000000-0008-0000-0000-00000400000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5880" t="45458" r="55469" b="29304"/>
          <a:stretch/>
        </p:blipFill>
        <p:spPr>
          <a:xfrm>
            <a:off x="192253" y="731096"/>
            <a:ext cx="2215609" cy="2551283"/>
          </a:xfrm>
          <a:prstGeom prst="rect">
            <a:avLst/>
          </a:prstGeom>
          <a:ln w="19050">
            <a:solidFill>
              <a:srgbClr val="002060"/>
            </a:solidFill>
          </a:ln>
        </p:spPr>
      </p:pic>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51563" y="-6015"/>
            <a:ext cx="3843965" cy="521803"/>
          </a:xfrm>
        </p:spPr>
        <p:txBody>
          <a:bodyPr>
            <a:noAutofit/>
          </a:bodyPr>
          <a:lstStyle/>
          <a:p>
            <a:pPr algn="l"/>
            <a:r>
              <a:rPr lang="en-US" altLang="ja-JP" sz="2400" u="sng" dirty="0"/>
              <a:t>5</a:t>
            </a:r>
            <a:r>
              <a:rPr kumimoji="1" lang="ja-JP" altLang="en-US" sz="2400" u="sng" dirty="0"/>
              <a:t>．サークルレベル把握</a:t>
            </a:r>
          </a:p>
        </p:txBody>
      </p:sp>
      <p:sp>
        <p:nvSpPr>
          <p:cNvPr id="7" name="テキスト ボックス 6">
            <a:extLst>
              <a:ext uri="{FF2B5EF4-FFF2-40B4-BE49-F238E27FC236}">
                <a16:creationId xmlns:a16="http://schemas.microsoft.com/office/drawing/2014/main" id="{76B9D4E9-B1CF-75FE-79B3-BF0929664DBA}"/>
              </a:ext>
            </a:extLst>
          </p:cNvPr>
          <p:cNvSpPr txBox="1"/>
          <p:nvPr/>
        </p:nvSpPr>
        <p:spPr>
          <a:xfrm>
            <a:off x="326790" y="388471"/>
            <a:ext cx="2119880" cy="369332"/>
          </a:xfrm>
          <a:prstGeom prst="rect">
            <a:avLst/>
          </a:prstGeom>
          <a:noFill/>
        </p:spPr>
        <p:txBody>
          <a:bodyPr wrap="square" rtlCol="0">
            <a:spAutoFit/>
          </a:bodyPr>
          <a:lstStyle/>
          <a:p>
            <a:r>
              <a:rPr lang="en-US" altLang="ja-JP" b="1" dirty="0">
                <a:latin typeface="+mn-ea"/>
              </a:rPr>
              <a:t>【</a:t>
            </a:r>
            <a:r>
              <a:rPr lang="ja-JP" altLang="en-US" b="1" dirty="0">
                <a:latin typeface="+mn-ea"/>
              </a:rPr>
              <a:t>サークル能力</a:t>
            </a:r>
            <a:r>
              <a:rPr lang="en-US" altLang="ja-JP" b="1" dirty="0">
                <a:latin typeface="+mn-ea"/>
              </a:rPr>
              <a:t>】</a:t>
            </a:r>
            <a:endParaRPr lang="ja-JP" altLang="en-US" b="1" dirty="0">
              <a:latin typeface="+mn-ea"/>
            </a:endParaRPr>
          </a:p>
        </p:txBody>
      </p:sp>
      <p:sp>
        <p:nvSpPr>
          <p:cNvPr id="8" name="テキスト ボックス 7">
            <a:extLst>
              <a:ext uri="{FF2B5EF4-FFF2-40B4-BE49-F238E27FC236}">
                <a16:creationId xmlns:a16="http://schemas.microsoft.com/office/drawing/2014/main" id="{C34DA2C4-B64C-379A-BB53-6D1B936E396F}"/>
              </a:ext>
            </a:extLst>
          </p:cNvPr>
          <p:cNvSpPr txBox="1"/>
          <p:nvPr/>
        </p:nvSpPr>
        <p:spPr>
          <a:xfrm>
            <a:off x="431361" y="3275692"/>
            <a:ext cx="1848215" cy="369332"/>
          </a:xfrm>
          <a:prstGeom prst="rect">
            <a:avLst/>
          </a:prstGeom>
          <a:noFill/>
        </p:spPr>
        <p:txBody>
          <a:bodyPr wrap="square" rtlCol="0">
            <a:spAutoFit/>
          </a:bodyPr>
          <a:lstStyle/>
          <a:p>
            <a:r>
              <a:rPr lang="en-US" altLang="ja-JP" b="1" dirty="0">
                <a:latin typeface="+mn-ea"/>
              </a:rPr>
              <a:t>【</a:t>
            </a:r>
            <a:r>
              <a:rPr lang="ja-JP" altLang="en-US" b="1" dirty="0">
                <a:latin typeface="+mn-ea"/>
              </a:rPr>
              <a:t>明るい職場</a:t>
            </a:r>
            <a:r>
              <a:rPr lang="en-US" altLang="ja-JP" b="1" dirty="0">
                <a:latin typeface="+mn-ea"/>
              </a:rPr>
              <a:t>】</a:t>
            </a:r>
            <a:endParaRPr lang="ja-JP" altLang="en-US" b="1" dirty="0">
              <a:latin typeface="+mn-ea"/>
            </a:endParaRPr>
          </a:p>
        </p:txBody>
      </p:sp>
      <p:grpSp>
        <p:nvGrpSpPr>
          <p:cNvPr id="31" name="グループ化 30">
            <a:extLst>
              <a:ext uri="{FF2B5EF4-FFF2-40B4-BE49-F238E27FC236}">
                <a16:creationId xmlns:a16="http://schemas.microsoft.com/office/drawing/2014/main" id="{261D56D2-3E17-7281-A401-3C3257A6FC94}"/>
              </a:ext>
            </a:extLst>
          </p:cNvPr>
          <p:cNvGrpSpPr>
            <a:grpSpLocks noChangeAspect="1"/>
          </p:cNvGrpSpPr>
          <p:nvPr/>
        </p:nvGrpSpPr>
        <p:grpSpPr>
          <a:xfrm>
            <a:off x="9105668" y="742904"/>
            <a:ext cx="3036422" cy="3478184"/>
            <a:chOff x="7386579" y="2750216"/>
            <a:chExt cx="3184661" cy="3647990"/>
          </a:xfrm>
        </p:grpSpPr>
        <p:pic>
          <p:nvPicPr>
            <p:cNvPr id="9" name="図 8">
              <a:extLst>
                <a:ext uri="{FF2B5EF4-FFF2-40B4-BE49-F238E27FC236}">
                  <a16:creationId xmlns:a16="http://schemas.microsoft.com/office/drawing/2014/main" id="{D7C2D1EB-BC4E-CCF6-4B26-182E46918BE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r="60267"/>
            <a:stretch/>
          </p:blipFill>
          <p:spPr>
            <a:xfrm>
              <a:off x="7386579" y="2750216"/>
              <a:ext cx="3184661" cy="3647990"/>
            </a:xfrm>
            <a:prstGeom prst="rect">
              <a:avLst/>
            </a:prstGeom>
            <a:ln w="19050">
              <a:solidFill>
                <a:srgbClr val="003296"/>
              </a:solidFill>
            </a:ln>
          </p:spPr>
        </p:pic>
        <p:sp>
          <p:nvSpPr>
            <p:cNvPr id="10" name="下カーブ矢印 28">
              <a:extLst>
                <a:ext uri="{FF2B5EF4-FFF2-40B4-BE49-F238E27FC236}">
                  <a16:creationId xmlns:a16="http://schemas.microsoft.com/office/drawing/2014/main" id="{030E4176-FAEF-61C8-8499-63FC986CE800}"/>
                </a:ext>
              </a:extLst>
            </p:cNvPr>
            <p:cNvSpPr/>
            <p:nvPr/>
          </p:nvSpPr>
          <p:spPr>
            <a:xfrm rot="19653032">
              <a:off x="8656750" y="3930086"/>
              <a:ext cx="644318" cy="496416"/>
            </a:xfrm>
            <a:prstGeom prst="curvedDownArrow">
              <a:avLst>
                <a:gd name="adj1" fmla="val 25000"/>
                <a:gd name="adj2" fmla="val 62378"/>
                <a:gd name="adj3" fmla="val 54229"/>
              </a:avLst>
            </a:prstGeom>
            <a:solidFill>
              <a:srgbClr val="00B0F0"/>
            </a:solidFill>
            <a:ln w="254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chemeClr val="tx1"/>
                </a:solidFill>
              </a:endParaRPr>
            </a:p>
          </p:txBody>
        </p:sp>
      </p:grpSp>
      <p:sp>
        <p:nvSpPr>
          <p:cNvPr id="11" name="正方形/長方形 10">
            <a:extLst>
              <a:ext uri="{FF2B5EF4-FFF2-40B4-BE49-F238E27FC236}">
                <a16:creationId xmlns:a16="http://schemas.microsoft.com/office/drawing/2014/main" id="{E1510687-AA81-EFAB-05AE-D7B6B9C35391}"/>
              </a:ext>
            </a:extLst>
          </p:cNvPr>
          <p:cNvSpPr/>
          <p:nvPr/>
        </p:nvSpPr>
        <p:spPr>
          <a:xfrm>
            <a:off x="8962390" y="4395589"/>
            <a:ext cx="3262433" cy="2062103"/>
          </a:xfrm>
          <a:prstGeom prst="rect">
            <a:avLst/>
          </a:prstGeom>
          <a:noFill/>
        </p:spPr>
        <p:txBody>
          <a:bodyPr wrap="none" lIns="91440" tIns="45720" rIns="91440" bIns="45720">
            <a:spAutoFit/>
          </a:bodyPr>
          <a:lstStyle/>
          <a:p>
            <a:pPr algn="ctr"/>
            <a:r>
              <a:rPr lang="ja-JP" altLang="en-US" sz="4000" b="1" cap="none" spc="0" dirty="0">
                <a:ln w="13462">
                  <a:solidFill>
                    <a:schemeClr val="bg1"/>
                  </a:solidFill>
                  <a:prstDash val="solid"/>
                </a:ln>
                <a:effectLst>
                  <a:outerShdw dist="38100" dir="2700000" algn="bl" rotWithShape="0">
                    <a:schemeClr val="accent5"/>
                  </a:outerShdw>
                </a:effectLst>
                <a:latin typeface="+mn-ea"/>
              </a:rPr>
              <a:t>目標は</a:t>
            </a:r>
            <a:endParaRPr lang="en-US" altLang="ja-JP" sz="4000" b="1" cap="none" spc="0" dirty="0">
              <a:ln w="13462">
                <a:solidFill>
                  <a:schemeClr val="bg1"/>
                </a:solidFill>
                <a:prstDash val="solid"/>
              </a:ln>
              <a:effectLst>
                <a:outerShdw dist="38100" dir="2700000" algn="bl" rotWithShape="0">
                  <a:schemeClr val="accent5"/>
                </a:outerShdw>
              </a:effectLst>
              <a:latin typeface="+mn-ea"/>
            </a:endParaRPr>
          </a:p>
          <a:p>
            <a:pPr algn="ctr"/>
            <a:r>
              <a:rPr lang="en-US" altLang="ja-JP" sz="4000" b="1" cap="none" spc="0" dirty="0">
                <a:ln w="13462">
                  <a:solidFill>
                    <a:schemeClr val="bg1"/>
                  </a:solidFill>
                  <a:prstDash val="solid"/>
                </a:ln>
                <a:effectLst>
                  <a:outerShdw dist="38100" dir="2700000" algn="bl" rotWithShape="0">
                    <a:schemeClr val="accent5"/>
                  </a:outerShdw>
                </a:effectLst>
                <a:latin typeface="+mn-ea"/>
              </a:rPr>
              <a:t>C</a:t>
            </a:r>
            <a:r>
              <a:rPr lang="ja-JP" altLang="en-US" sz="4000" b="1" cap="none" spc="0" dirty="0">
                <a:ln w="13462">
                  <a:solidFill>
                    <a:schemeClr val="bg1"/>
                  </a:solidFill>
                  <a:prstDash val="solid"/>
                </a:ln>
                <a:effectLst>
                  <a:outerShdw dist="38100" dir="2700000" algn="bl" rotWithShape="0">
                    <a:schemeClr val="accent5"/>
                  </a:outerShdw>
                </a:effectLst>
                <a:latin typeface="+mn-ea"/>
              </a:rPr>
              <a:t>ゾーンから</a:t>
            </a:r>
            <a:endParaRPr lang="en-US" altLang="ja-JP" sz="4000" b="1" cap="none" spc="0" dirty="0">
              <a:ln w="13462">
                <a:solidFill>
                  <a:schemeClr val="bg1"/>
                </a:solidFill>
                <a:prstDash val="solid"/>
              </a:ln>
              <a:effectLst>
                <a:outerShdw dist="38100" dir="2700000" algn="bl" rotWithShape="0">
                  <a:schemeClr val="accent5"/>
                </a:outerShdw>
              </a:effectLst>
              <a:latin typeface="+mn-ea"/>
            </a:endParaRPr>
          </a:p>
          <a:p>
            <a:pPr algn="ctr"/>
            <a:r>
              <a:rPr lang="ja-JP" altLang="en-US" sz="4800" b="1" cap="none" spc="0" dirty="0">
                <a:ln w="13462">
                  <a:solidFill>
                    <a:schemeClr val="bg1"/>
                  </a:solidFill>
                  <a:prstDash val="solid"/>
                </a:ln>
                <a:solidFill>
                  <a:srgbClr val="FF0000"/>
                </a:solidFill>
                <a:effectLst>
                  <a:outerShdw dist="38100" dir="2700000" algn="bl" rotWithShape="0">
                    <a:schemeClr val="accent5"/>
                  </a:outerShdw>
                </a:effectLst>
                <a:latin typeface="+mn-ea"/>
              </a:rPr>
              <a:t>Ｂゾーンへ</a:t>
            </a:r>
          </a:p>
        </p:txBody>
      </p:sp>
      <p:grpSp>
        <p:nvGrpSpPr>
          <p:cNvPr id="12" name="グループ化 11">
            <a:extLst>
              <a:ext uri="{FF2B5EF4-FFF2-40B4-BE49-F238E27FC236}">
                <a16:creationId xmlns:a16="http://schemas.microsoft.com/office/drawing/2014/main" id="{567AF11E-68D3-0EBB-5FE5-8E3ADA7DE56C}"/>
              </a:ext>
            </a:extLst>
          </p:cNvPr>
          <p:cNvGrpSpPr/>
          <p:nvPr/>
        </p:nvGrpSpPr>
        <p:grpSpPr>
          <a:xfrm>
            <a:off x="170144" y="6165304"/>
            <a:ext cx="3749203" cy="369332"/>
            <a:chOff x="1485094" y="5937926"/>
            <a:chExt cx="3749203" cy="369332"/>
          </a:xfrm>
        </p:grpSpPr>
        <p:sp>
          <p:nvSpPr>
            <p:cNvPr id="13" name="テキスト ボックス 12">
              <a:extLst>
                <a:ext uri="{FF2B5EF4-FFF2-40B4-BE49-F238E27FC236}">
                  <a16:creationId xmlns:a16="http://schemas.microsoft.com/office/drawing/2014/main" id="{63118CE4-833C-7C4F-1EBA-90AF8F2A7E28}"/>
                </a:ext>
              </a:extLst>
            </p:cNvPr>
            <p:cNvSpPr txBox="1"/>
            <p:nvPr/>
          </p:nvSpPr>
          <p:spPr>
            <a:xfrm>
              <a:off x="1485094" y="5937926"/>
              <a:ext cx="3749203" cy="369332"/>
            </a:xfrm>
            <a:prstGeom prst="rect">
              <a:avLst/>
            </a:prstGeom>
            <a:solidFill>
              <a:schemeClr val="bg1">
                <a:lumMod val="95000"/>
              </a:schemeClr>
            </a:solidFill>
            <a:ln w="19050">
              <a:solidFill>
                <a:srgbClr val="002060"/>
              </a:solidFill>
            </a:ln>
          </p:spPr>
          <p:txBody>
            <a:bodyPr wrap="square" rtlCol="0">
              <a:spAutoFit/>
            </a:bodyPr>
            <a:lstStyle/>
            <a:p>
              <a:pPr algn="ctr"/>
              <a:r>
                <a:rPr lang="ja-JP" altLang="en-US" sz="1600" b="1" dirty="0">
                  <a:latin typeface="HG丸ｺﾞｼｯｸM-PRO" panose="020F0600000000000000" pitchFamily="50" charset="-128"/>
                  <a:ea typeface="HG丸ｺﾞｼｯｸM-PRO" panose="020F0600000000000000" pitchFamily="50" charset="-128"/>
                </a:rPr>
                <a:t>　　　　　</a:t>
              </a:r>
              <a:r>
                <a:rPr lang="ja-JP" altLang="en-US" b="1" dirty="0">
                  <a:latin typeface="+mn-ea"/>
                </a:rPr>
                <a:t>期初</a:t>
              </a:r>
              <a:r>
                <a:rPr lang="ja-JP" altLang="en-US" sz="1600" b="1" dirty="0">
                  <a:latin typeface="HG丸ｺﾞｼｯｸM-PRO" panose="020F0600000000000000" pitchFamily="50" charset="-128"/>
                  <a:ea typeface="HG丸ｺﾞｼｯｸM-PRO" panose="020F0600000000000000" pitchFamily="50" charset="-128"/>
                </a:rPr>
                <a:t>　　　　　　　</a:t>
              </a:r>
              <a:r>
                <a:rPr lang="ja-JP" altLang="en-US" b="1" dirty="0">
                  <a:latin typeface="+mn-ea"/>
                </a:rPr>
                <a:t>目標</a:t>
              </a:r>
              <a:endParaRPr lang="en-US" altLang="ja-JP" sz="1600" b="1" dirty="0">
                <a:latin typeface="+mn-ea"/>
              </a:endParaRPr>
            </a:p>
          </p:txBody>
        </p:sp>
        <p:cxnSp>
          <p:nvCxnSpPr>
            <p:cNvPr id="14" name="直線コネクタ 13">
              <a:extLst>
                <a:ext uri="{FF2B5EF4-FFF2-40B4-BE49-F238E27FC236}">
                  <a16:creationId xmlns:a16="http://schemas.microsoft.com/office/drawing/2014/main" id="{F049A966-1796-2AB2-82FE-A7DB675929CA}"/>
                </a:ext>
              </a:extLst>
            </p:cNvPr>
            <p:cNvCxnSpPr/>
            <p:nvPr/>
          </p:nvCxnSpPr>
          <p:spPr>
            <a:xfrm>
              <a:off x="1744019" y="6107203"/>
              <a:ext cx="792088" cy="0"/>
            </a:xfrm>
            <a:prstGeom prst="line">
              <a:avLst/>
            </a:prstGeom>
            <a:ln w="47625">
              <a:solidFill>
                <a:srgbClr val="50FD33"/>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5CABD51-143A-27E8-4CFC-2C7C78265258}"/>
                </a:ext>
              </a:extLst>
            </p:cNvPr>
            <p:cNvCxnSpPr/>
            <p:nvPr/>
          </p:nvCxnSpPr>
          <p:spPr>
            <a:xfrm>
              <a:off x="3503709" y="6107203"/>
              <a:ext cx="792088" cy="0"/>
            </a:xfrm>
            <a:prstGeom prst="line">
              <a:avLst/>
            </a:prstGeom>
            <a:ln w="47625">
              <a:solidFill>
                <a:srgbClr val="003296"/>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グループ化 38">
            <a:extLst>
              <a:ext uri="{FF2B5EF4-FFF2-40B4-BE49-F238E27FC236}">
                <a16:creationId xmlns:a16="http://schemas.microsoft.com/office/drawing/2014/main" id="{AFA0A46A-24D3-F5DC-F435-FD91A9683EAE}"/>
              </a:ext>
            </a:extLst>
          </p:cNvPr>
          <p:cNvGrpSpPr/>
          <p:nvPr/>
        </p:nvGrpSpPr>
        <p:grpSpPr>
          <a:xfrm>
            <a:off x="4999466" y="1216988"/>
            <a:ext cx="1298955" cy="4825120"/>
            <a:chOff x="4999466" y="1216988"/>
            <a:chExt cx="1298955" cy="4825120"/>
          </a:xfrm>
        </p:grpSpPr>
        <p:pic>
          <p:nvPicPr>
            <p:cNvPr id="16" name="図 15">
              <a:extLst>
                <a:ext uri="{FF2B5EF4-FFF2-40B4-BE49-F238E27FC236}">
                  <a16:creationId xmlns:a16="http://schemas.microsoft.com/office/drawing/2014/main" id="{822EC716-F613-91E9-0D02-0D2E4B63B264}"/>
                </a:ext>
              </a:extLst>
            </p:cNvPr>
            <p:cNvPicPr>
              <a:picLocks noChangeAspect="1"/>
            </p:cNvPicPr>
            <p:nvPr/>
          </p:nvPicPr>
          <p:blipFill rotWithShape="1">
            <a:blip r:embed="rId10"/>
            <a:srcRect l="17662" r="16076" b="42378"/>
            <a:stretch/>
          </p:blipFill>
          <p:spPr>
            <a:xfrm>
              <a:off x="5132077" y="2264667"/>
              <a:ext cx="1035931" cy="975048"/>
            </a:xfrm>
            <a:prstGeom prst="rect">
              <a:avLst/>
            </a:prstGeom>
          </p:spPr>
        </p:pic>
        <p:pic>
          <p:nvPicPr>
            <p:cNvPr id="18" name="図 17">
              <a:extLst>
                <a:ext uri="{FF2B5EF4-FFF2-40B4-BE49-F238E27FC236}">
                  <a16:creationId xmlns:a16="http://schemas.microsoft.com/office/drawing/2014/main" id="{B785F6AD-20B7-4958-8FDC-D787656DDD2B}"/>
                </a:ext>
              </a:extLst>
            </p:cNvPr>
            <p:cNvPicPr>
              <a:picLocks noChangeAspect="1"/>
            </p:cNvPicPr>
            <p:nvPr/>
          </p:nvPicPr>
          <p:blipFill rotWithShape="1">
            <a:blip r:embed="rId11"/>
            <a:srcRect r="8684" b="34205"/>
            <a:stretch/>
          </p:blipFill>
          <p:spPr>
            <a:xfrm>
              <a:off x="5032660" y="5085184"/>
              <a:ext cx="1234763" cy="956924"/>
            </a:xfrm>
            <a:prstGeom prst="rect">
              <a:avLst/>
            </a:prstGeom>
          </p:spPr>
        </p:pic>
        <p:pic>
          <p:nvPicPr>
            <p:cNvPr id="19" name="図 18">
              <a:extLst>
                <a:ext uri="{FF2B5EF4-FFF2-40B4-BE49-F238E27FC236}">
                  <a16:creationId xmlns:a16="http://schemas.microsoft.com/office/drawing/2014/main" id="{AD210DA6-56E0-B181-6598-DE73817ED599}"/>
                </a:ext>
              </a:extLst>
            </p:cNvPr>
            <p:cNvPicPr>
              <a:picLocks noChangeAspect="1"/>
            </p:cNvPicPr>
            <p:nvPr/>
          </p:nvPicPr>
          <p:blipFill rotWithShape="1">
            <a:blip r:embed="rId12"/>
            <a:srcRect b="35621"/>
            <a:stretch/>
          </p:blipFill>
          <p:spPr>
            <a:xfrm>
              <a:off x="5015880" y="1216988"/>
              <a:ext cx="1282541" cy="953111"/>
            </a:xfrm>
            <a:prstGeom prst="rect">
              <a:avLst/>
            </a:prstGeom>
          </p:spPr>
        </p:pic>
        <p:pic>
          <p:nvPicPr>
            <p:cNvPr id="34" name="図 33">
              <a:extLst>
                <a:ext uri="{FF2B5EF4-FFF2-40B4-BE49-F238E27FC236}">
                  <a16:creationId xmlns:a16="http://schemas.microsoft.com/office/drawing/2014/main" id="{B2EF8DF5-525C-C444-B63D-5BC345BA6A4C}"/>
                </a:ext>
              </a:extLst>
            </p:cNvPr>
            <p:cNvPicPr>
              <a:picLocks noChangeAspect="1"/>
            </p:cNvPicPr>
            <p:nvPr/>
          </p:nvPicPr>
          <p:blipFill rotWithShape="1">
            <a:blip r:embed="rId12"/>
            <a:srcRect b="35621"/>
            <a:stretch/>
          </p:blipFill>
          <p:spPr>
            <a:xfrm>
              <a:off x="4999466" y="4060065"/>
              <a:ext cx="1282541" cy="953111"/>
            </a:xfrm>
            <a:prstGeom prst="rect">
              <a:avLst/>
            </a:prstGeom>
          </p:spPr>
        </p:pic>
      </p:grpSp>
      <p:grpSp>
        <p:nvGrpSpPr>
          <p:cNvPr id="37" name="グループ化 36">
            <a:extLst>
              <a:ext uri="{FF2B5EF4-FFF2-40B4-BE49-F238E27FC236}">
                <a16:creationId xmlns:a16="http://schemas.microsoft.com/office/drawing/2014/main" id="{AB1EEC3C-5A3F-E598-2777-E333FCE4FA22}"/>
              </a:ext>
            </a:extLst>
          </p:cNvPr>
          <p:cNvGrpSpPr/>
          <p:nvPr/>
        </p:nvGrpSpPr>
        <p:grpSpPr>
          <a:xfrm>
            <a:off x="1395121" y="2607295"/>
            <a:ext cx="1054838" cy="632420"/>
            <a:chOff x="1395121" y="2607295"/>
            <a:chExt cx="1054838" cy="632420"/>
          </a:xfrm>
        </p:grpSpPr>
        <p:sp>
          <p:nvSpPr>
            <p:cNvPr id="23" name="テキスト ボックス 22">
              <a:extLst>
                <a:ext uri="{FF2B5EF4-FFF2-40B4-BE49-F238E27FC236}">
                  <a16:creationId xmlns:a16="http://schemas.microsoft.com/office/drawing/2014/main" id="{4CDCFE04-DE67-D7AD-B1E5-3A461B5DFF5F}"/>
                </a:ext>
              </a:extLst>
            </p:cNvPr>
            <p:cNvSpPr txBox="1"/>
            <p:nvPr/>
          </p:nvSpPr>
          <p:spPr>
            <a:xfrm>
              <a:off x="1395121" y="2949077"/>
              <a:ext cx="1001158" cy="290638"/>
            </a:xfrm>
            <a:prstGeom prst="rect">
              <a:avLst/>
            </a:prstGeom>
            <a:solidFill>
              <a:schemeClr val="bg1"/>
            </a:solidFill>
            <a:ln>
              <a:solidFill>
                <a:schemeClr val="bg1"/>
              </a:solidFill>
            </a:ln>
          </p:spPr>
          <p:txBody>
            <a:bodyPr wrap="square" rtlCol="0">
              <a:noAutofit/>
            </a:bodyPr>
            <a:lstStyle/>
            <a:p>
              <a:pPr algn="ctr"/>
              <a:r>
                <a:rPr lang="en-US" altLang="ja-JP" b="1" dirty="0">
                  <a:solidFill>
                    <a:srgbClr val="FF0000"/>
                  </a:solidFill>
                  <a:latin typeface="+mn-ea"/>
                </a:rPr>
                <a:t>QC</a:t>
              </a:r>
              <a:r>
                <a:rPr lang="ja-JP" altLang="en-US" b="1" dirty="0">
                  <a:solidFill>
                    <a:srgbClr val="FF0000"/>
                  </a:solidFill>
                  <a:latin typeface="+mn-ea"/>
                </a:rPr>
                <a:t>手法</a:t>
              </a:r>
              <a:endParaRPr lang="en-US" altLang="ja-JP" b="1" dirty="0">
                <a:solidFill>
                  <a:srgbClr val="FF0000"/>
                </a:solidFill>
                <a:latin typeface="+mn-ea"/>
              </a:endParaRPr>
            </a:p>
          </p:txBody>
        </p:sp>
        <p:sp>
          <p:nvSpPr>
            <p:cNvPr id="35" name="正方形/長方形 34">
              <a:extLst>
                <a:ext uri="{FF2B5EF4-FFF2-40B4-BE49-F238E27FC236}">
                  <a16:creationId xmlns:a16="http://schemas.microsoft.com/office/drawing/2014/main" id="{06DD59D1-A026-0CDB-100B-C7A9D53C3507}"/>
                </a:ext>
              </a:extLst>
            </p:cNvPr>
            <p:cNvSpPr/>
            <p:nvPr/>
          </p:nvSpPr>
          <p:spPr>
            <a:xfrm>
              <a:off x="1649740" y="2607295"/>
              <a:ext cx="800219" cy="461665"/>
            </a:xfrm>
            <a:prstGeom prst="rect">
              <a:avLst/>
            </a:prstGeom>
            <a:noFill/>
          </p:spPr>
          <p:txBody>
            <a:bodyPr wrap="none" lIns="91440" tIns="45720" rIns="91440" bIns="45720">
              <a:spAutoFit/>
            </a:bodyPr>
            <a:lstStyle/>
            <a:p>
              <a:pPr algn="ctr"/>
              <a:r>
                <a:rPr lang="ja-JP" altLang="en-US" sz="2400" b="1" dirty="0">
                  <a:ln w="13462">
                    <a:solidFill>
                      <a:schemeClr val="bg1"/>
                    </a:solidFill>
                    <a:prstDash val="solid"/>
                  </a:ln>
                  <a:effectLst>
                    <a:outerShdw dist="38100" dir="2700000" algn="bl" rotWithShape="0">
                      <a:schemeClr val="accent5"/>
                    </a:outerShdw>
                  </a:effectLst>
                  <a:latin typeface="+mn-ea"/>
                </a:rPr>
                <a:t>弱点</a:t>
              </a:r>
              <a:endParaRPr lang="ja-JP" altLang="en-US" sz="2400" b="1" cap="none" spc="0" dirty="0">
                <a:ln w="13462">
                  <a:solidFill>
                    <a:schemeClr val="bg1"/>
                  </a:solidFill>
                  <a:prstDash val="solid"/>
                </a:ln>
                <a:solidFill>
                  <a:srgbClr val="FF0000"/>
                </a:solidFill>
                <a:effectLst>
                  <a:outerShdw dist="38100" dir="2700000" algn="bl" rotWithShape="0">
                    <a:schemeClr val="accent5"/>
                  </a:outerShdw>
                </a:effectLst>
                <a:latin typeface="+mn-ea"/>
              </a:endParaRPr>
            </a:p>
          </p:txBody>
        </p:sp>
      </p:grpSp>
      <p:grpSp>
        <p:nvGrpSpPr>
          <p:cNvPr id="38" name="グループ化 37">
            <a:extLst>
              <a:ext uri="{FF2B5EF4-FFF2-40B4-BE49-F238E27FC236}">
                <a16:creationId xmlns:a16="http://schemas.microsoft.com/office/drawing/2014/main" id="{A8D50F73-1940-6259-12FA-2AA671D213A3}"/>
              </a:ext>
            </a:extLst>
          </p:cNvPr>
          <p:cNvGrpSpPr/>
          <p:nvPr/>
        </p:nvGrpSpPr>
        <p:grpSpPr>
          <a:xfrm>
            <a:off x="156322" y="5085184"/>
            <a:ext cx="971126" cy="1008112"/>
            <a:chOff x="156322" y="5085184"/>
            <a:chExt cx="971126" cy="1008112"/>
          </a:xfrm>
        </p:grpSpPr>
        <p:sp>
          <p:nvSpPr>
            <p:cNvPr id="26" name="テキスト ボックス 25">
              <a:extLst>
                <a:ext uri="{FF2B5EF4-FFF2-40B4-BE49-F238E27FC236}">
                  <a16:creationId xmlns:a16="http://schemas.microsoft.com/office/drawing/2014/main" id="{74DA8226-E63D-0F04-C7CD-011F2640178B}"/>
                </a:ext>
              </a:extLst>
            </p:cNvPr>
            <p:cNvSpPr txBox="1"/>
            <p:nvPr/>
          </p:nvSpPr>
          <p:spPr>
            <a:xfrm>
              <a:off x="192253" y="5456245"/>
              <a:ext cx="935195" cy="637051"/>
            </a:xfrm>
            <a:prstGeom prst="rect">
              <a:avLst/>
            </a:prstGeom>
            <a:solidFill>
              <a:schemeClr val="bg1"/>
            </a:solidFill>
          </p:spPr>
          <p:txBody>
            <a:bodyPr wrap="none" rtlCol="0">
              <a:noAutofit/>
            </a:bodyPr>
            <a:lstStyle/>
            <a:p>
              <a:pPr algn="ctr"/>
              <a:r>
                <a:rPr lang="ja-JP" altLang="en-US" b="1" dirty="0">
                  <a:solidFill>
                    <a:srgbClr val="FF0000"/>
                  </a:solidFill>
                  <a:latin typeface="+mn-ea"/>
                </a:rPr>
                <a:t>技能向上</a:t>
              </a:r>
              <a:endParaRPr lang="en-US" altLang="ja-JP" b="1" dirty="0">
                <a:solidFill>
                  <a:srgbClr val="FF0000"/>
                </a:solidFill>
                <a:latin typeface="+mn-ea"/>
              </a:endParaRPr>
            </a:p>
            <a:p>
              <a:pPr algn="ctr"/>
              <a:r>
                <a:rPr lang="ja-JP" altLang="en-US" b="1" dirty="0">
                  <a:solidFill>
                    <a:srgbClr val="FF0000"/>
                  </a:solidFill>
                  <a:latin typeface="+mn-ea"/>
                </a:rPr>
                <a:t>意欲</a:t>
              </a:r>
              <a:endParaRPr lang="en-US" altLang="ja-JP" b="1" dirty="0">
                <a:solidFill>
                  <a:srgbClr val="FF0000"/>
                </a:solidFill>
                <a:latin typeface="+mn-ea"/>
              </a:endParaRPr>
            </a:p>
          </p:txBody>
        </p:sp>
        <p:sp>
          <p:nvSpPr>
            <p:cNvPr id="36" name="正方形/長方形 35">
              <a:extLst>
                <a:ext uri="{FF2B5EF4-FFF2-40B4-BE49-F238E27FC236}">
                  <a16:creationId xmlns:a16="http://schemas.microsoft.com/office/drawing/2014/main" id="{3ED64AB0-C69D-5855-0B5C-BC3454B90B59}"/>
                </a:ext>
              </a:extLst>
            </p:cNvPr>
            <p:cNvSpPr/>
            <p:nvPr/>
          </p:nvSpPr>
          <p:spPr>
            <a:xfrm>
              <a:off x="156322" y="5085184"/>
              <a:ext cx="800219" cy="461665"/>
            </a:xfrm>
            <a:prstGeom prst="rect">
              <a:avLst/>
            </a:prstGeom>
            <a:noFill/>
          </p:spPr>
          <p:txBody>
            <a:bodyPr wrap="none" lIns="91440" tIns="45720" rIns="91440" bIns="45720">
              <a:spAutoFit/>
            </a:bodyPr>
            <a:lstStyle/>
            <a:p>
              <a:pPr algn="ctr"/>
              <a:r>
                <a:rPr lang="ja-JP" altLang="en-US" sz="2400" b="1" dirty="0">
                  <a:ln w="13462">
                    <a:solidFill>
                      <a:schemeClr val="bg1"/>
                    </a:solidFill>
                    <a:prstDash val="solid"/>
                  </a:ln>
                  <a:effectLst>
                    <a:outerShdw dist="38100" dir="2700000" algn="bl" rotWithShape="0">
                      <a:schemeClr val="accent5"/>
                    </a:outerShdw>
                  </a:effectLst>
                  <a:latin typeface="+mn-ea"/>
                </a:rPr>
                <a:t>弱点</a:t>
              </a:r>
              <a:endParaRPr lang="ja-JP" altLang="en-US" sz="2400" b="1" cap="none" spc="0" dirty="0">
                <a:ln w="13462">
                  <a:solidFill>
                    <a:schemeClr val="bg1"/>
                  </a:solidFill>
                  <a:prstDash val="solid"/>
                </a:ln>
                <a:solidFill>
                  <a:srgbClr val="FF0000"/>
                </a:solidFill>
                <a:effectLst>
                  <a:outerShdw dist="38100" dir="2700000" algn="bl" rotWithShape="0">
                    <a:schemeClr val="accent5"/>
                  </a:outerShdw>
                </a:effectLst>
                <a:latin typeface="+mn-ea"/>
              </a:endParaRPr>
            </a:p>
          </p:txBody>
        </p:sp>
      </p:grpSp>
      <p:sp>
        <p:nvSpPr>
          <p:cNvPr id="40" name="テキスト ボックス 39">
            <a:extLst>
              <a:ext uri="{FF2B5EF4-FFF2-40B4-BE49-F238E27FC236}">
                <a16:creationId xmlns:a16="http://schemas.microsoft.com/office/drawing/2014/main" id="{32BE4048-CAC0-E328-4609-FACA5CE6DB1F}"/>
              </a:ext>
            </a:extLst>
          </p:cNvPr>
          <p:cNvSpPr txBox="1"/>
          <p:nvPr/>
        </p:nvSpPr>
        <p:spPr>
          <a:xfrm>
            <a:off x="9163889" y="757803"/>
            <a:ext cx="2835857" cy="366941"/>
          </a:xfrm>
          <a:prstGeom prst="rect">
            <a:avLst/>
          </a:prstGeom>
          <a:solidFill>
            <a:schemeClr val="bg1"/>
          </a:solidFill>
        </p:spPr>
        <p:txBody>
          <a:bodyPr wrap="square" rtlCol="0">
            <a:noAutofit/>
          </a:bodyPr>
          <a:lstStyle/>
          <a:p>
            <a:pPr algn="ctr"/>
            <a:r>
              <a:rPr lang="ja-JP" altLang="en-US" b="1" dirty="0">
                <a:latin typeface="+mn-ea"/>
              </a:rPr>
              <a:t>レベル把握表</a:t>
            </a:r>
          </a:p>
        </p:txBody>
      </p:sp>
      <p:pic>
        <p:nvPicPr>
          <p:cNvPr id="24" name="図 23" descr="初心者マーク（1） | 無料イラスト素材｜素材ラボ">
            <a:extLst>
              <a:ext uri="{FF2B5EF4-FFF2-40B4-BE49-F238E27FC236}">
                <a16:creationId xmlns:a16="http://schemas.microsoft.com/office/drawing/2014/main" id="{AA2CBCD8-17E6-C56E-FCE9-D15E3546078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50" r="67"/>
          <a:stretch>
            <a:fillRect/>
          </a:stretch>
        </p:blipFill>
        <p:spPr bwMode="auto">
          <a:xfrm>
            <a:off x="5081202" y="4138180"/>
            <a:ext cx="299357" cy="442948"/>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pic>
        <p:nvPicPr>
          <p:cNvPr id="21" name="図 20" descr="初心者マーク（1） | 無料イラスト素材｜素材ラボ">
            <a:extLst>
              <a:ext uri="{FF2B5EF4-FFF2-40B4-BE49-F238E27FC236}">
                <a16:creationId xmlns:a16="http://schemas.microsoft.com/office/drawing/2014/main" id="{04A40543-48AD-152B-4A12-8681A6293F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4399" t="-203" r="80555" b="100000"/>
          <a:stretch>
            <a:fillRect/>
          </a:stretch>
        </p:blipFill>
        <p:spPr bwMode="auto">
          <a:xfrm>
            <a:off x="4741988" y="502920"/>
            <a:ext cx="216512" cy="12868"/>
          </a:xfrm>
          <a:custGeom>
            <a:avLst/>
            <a:gdLst>
              <a:gd name="connsiteX0" fmla="*/ 47182 w 216512"/>
              <a:gd name="connsiteY0" fmla="*/ 0 h 12868"/>
              <a:gd name="connsiteX1" fmla="*/ 184342 w 216512"/>
              <a:gd name="connsiteY1" fmla="*/ 0 h 12868"/>
              <a:gd name="connsiteX2" fmla="*/ 216512 w 216512"/>
              <a:gd name="connsiteY2" fmla="*/ 12868 h 12868"/>
              <a:gd name="connsiteX3" fmla="*/ 0 w 216512"/>
              <a:gd name="connsiteY3" fmla="*/ 12868 h 12868"/>
              <a:gd name="connsiteX4" fmla="*/ 47182 w 216512"/>
              <a:gd name="connsiteY4" fmla="*/ 0 h 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12" h="12868">
                <a:moveTo>
                  <a:pt x="47182" y="0"/>
                </a:moveTo>
                <a:lnTo>
                  <a:pt x="184342" y="0"/>
                </a:lnTo>
                <a:lnTo>
                  <a:pt x="216512" y="12868"/>
                </a:lnTo>
                <a:lnTo>
                  <a:pt x="0" y="12868"/>
                </a:lnTo>
                <a:lnTo>
                  <a:pt x="47182" y="0"/>
                </a:lnTo>
                <a:close/>
              </a:path>
            </a:pathLst>
          </a:custGeom>
          <a:extLst>
            <a:ext uri="{909E8E84-426E-40DD-AFC4-6F175D3DCCD1}">
              <a14:hiddenFill xmlns:a14="http://schemas.microsoft.com/office/drawing/2010/main">
                <a:solidFill>
                  <a:srgbClr val="FFFFFF"/>
                </a:solidFill>
              </a14:hiddenFill>
            </a:ext>
          </a:extLst>
        </p:spPr>
      </p:pic>
      <p:pic>
        <p:nvPicPr>
          <p:cNvPr id="20" name="図 19" descr="初心者マーク（1） | 無料イラスト素材｜素材ラボ">
            <a:extLst>
              <a:ext uri="{FF2B5EF4-FFF2-40B4-BE49-F238E27FC236}">
                <a16:creationId xmlns:a16="http://schemas.microsoft.com/office/drawing/2014/main" id="{845E2581-7CE8-7F8E-1714-AE8FBE92C0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80930" t="-23" r="18777" b="100000"/>
          <a:stretch>
            <a:fillRect/>
          </a:stretch>
        </p:blipFill>
        <p:spPr bwMode="auto">
          <a:xfrm>
            <a:off x="7596996" y="514350"/>
            <a:ext cx="12582" cy="1438"/>
          </a:xfrm>
          <a:custGeom>
            <a:avLst/>
            <a:gdLst>
              <a:gd name="connsiteX0" fmla="*/ 3954 w 12582"/>
              <a:gd name="connsiteY0" fmla="*/ 0 h 1438"/>
              <a:gd name="connsiteX1" fmla="*/ 12582 w 12582"/>
              <a:gd name="connsiteY1" fmla="*/ 1438 h 1438"/>
              <a:gd name="connsiteX2" fmla="*/ 0 w 12582"/>
              <a:gd name="connsiteY2" fmla="*/ 1438 h 1438"/>
              <a:gd name="connsiteX3" fmla="*/ 3954 w 12582"/>
              <a:gd name="connsiteY3" fmla="*/ 0 h 1438"/>
            </a:gdLst>
            <a:ahLst/>
            <a:cxnLst>
              <a:cxn ang="0">
                <a:pos x="connsiteX0" y="connsiteY0"/>
              </a:cxn>
              <a:cxn ang="0">
                <a:pos x="connsiteX1" y="connsiteY1"/>
              </a:cxn>
              <a:cxn ang="0">
                <a:pos x="connsiteX2" y="connsiteY2"/>
              </a:cxn>
              <a:cxn ang="0">
                <a:pos x="connsiteX3" y="connsiteY3"/>
              </a:cxn>
            </a:cxnLst>
            <a:rect l="l" t="t" r="r" b="b"/>
            <a:pathLst>
              <a:path w="12582" h="1438">
                <a:moveTo>
                  <a:pt x="3954" y="0"/>
                </a:moveTo>
                <a:lnTo>
                  <a:pt x="12582" y="1438"/>
                </a:lnTo>
                <a:lnTo>
                  <a:pt x="0" y="1438"/>
                </a:lnTo>
                <a:lnTo>
                  <a:pt x="3954" y="0"/>
                </a:lnTo>
                <a:close/>
              </a:path>
            </a:pathLst>
          </a:custGeom>
          <a:extLst>
            <a:ext uri="{909E8E84-426E-40DD-AFC4-6F175D3DCCD1}">
              <a14:hiddenFill xmlns:a14="http://schemas.microsoft.com/office/drawing/2010/main">
                <a:solidFill>
                  <a:srgbClr val="FFFFFF"/>
                </a:solidFill>
              </a14:hiddenFill>
            </a:ext>
          </a:extLst>
        </p:spPr>
      </p:pic>
      <p:pic>
        <p:nvPicPr>
          <p:cNvPr id="25" name="図 24" descr="初心者マーク（1） | 無料イラスト素材｜素材ラボ">
            <a:extLst>
              <a:ext uri="{FF2B5EF4-FFF2-40B4-BE49-F238E27FC236}">
                <a16:creationId xmlns:a16="http://schemas.microsoft.com/office/drawing/2014/main" id="{359B170F-4AEE-0396-0FFD-2174A81AEB2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50" r="67"/>
          <a:stretch>
            <a:fillRect/>
          </a:stretch>
        </p:blipFill>
        <p:spPr bwMode="auto">
          <a:xfrm>
            <a:off x="5100002" y="1246499"/>
            <a:ext cx="299357" cy="442948"/>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681486"/>
      </p:ext>
    </p:extLst>
  </p:cSld>
  <p:clrMapOvr>
    <a:masterClrMapping/>
  </p:clrMapOvr>
  <mc:AlternateContent xmlns:mc="http://schemas.openxmlformats.org/markup-compatibility/2006" xmlns:p14="http://schemas.microsoft.com/office/powerpoint/2010/main">
    <mc:Choice Requires="p14">
      <p:transition spd="slow" p14:dur="2000" advTm="4838"/>
    </mc:Choice>
    <mc:Fallback xmlns="">
      <p:transition spd="slow" advTm="48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4059989" cy="521803"/>
          </a:xfrm>
        </p:spPr>
        <p:txBody>
          <a:bodyPr>
            <a:noAutofit/>
          </a:bodyPr>
          <a:lstStyle/>
          <a:p>
            <a:pPr algn="l"/>
            <a:r>
              <a:rPr kumimoji="1" lang="en-US" altLang="ja-JP" sz="2400" u="sng" dirty="0"/>
              <a:t>6</a:t>
            </a:r>
            <a:r>
              <a:rPr kumimoji="1" lang="ja-JP" altLang="en-US" sz="2400" u="sng" dirty="0"/>
              <a:t>．サークルレベル</a:t>
            </a:r>
            <a:r>
              <a:rPr kumimoji="1" lang="en-US" altLang="ja-JP" sz="2400" u="sng" dirty="0"/>
              <a:t>UP</a:t>
            </a:r>
            <a:r>
              <a:rPr kumimoji="1" lang="ja-JP" altLang="en-US" sz="2400" u="sng" dirty="0"/>
              <a:t>計画</a:t>
            </a:r>
          </a:p>
        </p:txBody>
      </p:sp>
      <p:pic>
        <p:nvPicPr>
          <p:cNvPr id="2" name="図 1">
            <a:extLst>
              <a:ext uri="{FF2B5EF4-FFF2-40B4-BE49-F238E27FC236}">
                <a16:creationId xmlns:a16="http://schemas.microsoft.com/office/drawing/2014/main" id="{CFDABB35-1497-F791-C9AB-628FA9A796F1}"/>
              </a:ext>
            </a:extLst>
          </p:cNvPr>
          <p:cNvPicPr>
            <a:picLocks noChangeAspect="1"/>
          </p:cNvPicPr>
          <p:nvPr/>
        </p:nvPicPr>
        <p:blipFill rotWithShape="1">
          <a:blip r:embed="rId4"/>
          <a:srcRect/>
          <a:stretch/>
        </p:blipFill>
        <p:spPr>
          <a:xfrm>
            <a:off x="864231" y="1493632"/>
            <a:ext cx="2135425" cy="1921883"/>
          </a:xfrm>
          <a:prstGeom prst="rect">
            <a:avLst/>
          </a:prstGeom>
        </p:spPr>
      </p:pic>
      <p:sp>
        <p:nvSpPr>
          <p:cNvPr id="4" name="テキスト ボックス 3">
            <a:extLst>
              <a:ext uri="{FF2B5EF4-FFF2-40B4-BE49-F238E27FC236}">
                <a16:creationId xmlns:a16="http://schemas.microsoft.com/office/drawing/2014/main" id="{31837449-22E9-1193-119C-7D8E6E74F2BE}"/>
              </a:ext>
            </a:extLst>
          </p:cNvPr>
          <p:cNvSpPr txBox="1"/>
          <p:nvPr/>
        </p:nvSpPr>
        <p:spPr>
          <a:xfrm>
            <a:off x="47328" y="568718"/>
            <a:ext cx="5987649" cy="830997"/>
          </a:xfrm>
          <a:prstGeom prst="rect">
            <a:avLst/>
          </a:prstGeom>
          <a:solidFill>
            <a:srgbClr val="FFFF00"/>
          </a:solidFill>
          <a:ln w="19050">
            <a:solidFill>
              <a:srgbClr val="003296"/>
            </a:solidFill>
          </a:ln>
        </p:spPr>
        <p:txBody>
          <a:bodyPr wrap="square" rtlCol="0">
            <a:spAutoFit/>
          </a:bodyPr>
          <a:lstStyle/>
          <a:p>
            <a:pPr algn="ctr"/>
            <a:r>
              <a:rPr lang="en-US" altLang="ja-JP" sz="2400" b="1" dirty="0">
                <a:ln w="0"/>
                <a:latin typeface="+mn-ea"/>
              </a:rPr>
              <a:t>QC</a:t>
            </a:r>
            <a:r>
              <a:rPr lang="ja-JP" altLang="en-US" sz="2400" b="1" dirty="0">
                <a:ln w="0"/>
                <a:latin typeface="+mn-ea"/>
              </a:rPr>
              <a:t>経験の</a:t>
            </a:r>
            <a:endParaRPr lang="en-US" altLang="ja-JP" sz="2400" b="1" dirty="0">
              <a:ln w="0"/>
              <a:latin typeface="+mn-ea"/>
            </a:endParaRPr>
          </a:p>
          <a:p>
            <a:pPr algn="ctr"/>
            <a:r>
              <a:rPr lang="ja-JP" altLang="en-US" sz="2400" b="1" dirty="0">
                <a:ln w="0"/>
                <a:latin typeface="+mn-ea"/>
              </a:rPr>
              <a:t>豊富なメンバーと浅いメンバーを組ませる</a:t>
            </a:r>
            <a:endParaRPr lang="en-US" altLang="ja-JP" sz="2400" b="1" dirty="0">
              <a:ln w="0"/>
              <a:latin typeface="+mn-ea"/>
            </a:endParaRPr>
          </a:p>
        </p:txBody>
      </p:sp>
      <p:sp>
        <p:nvSpPr>
          <p:cNvPr id="5" name="テキスト ボックス 4">
            <a:extLst>
              <a:ext uri="{FF2B5EF4-FFF2-40B4-BE49-F238E27FC236}">
                <a16:creationId xmlns:a16="http://schemas.microsoft.com/office/drawing/2014/main" id="{2C673844-6E94-7F33-35EB-1CE59258C43A}"/>
              </a:ext>
            </a:extLst>
          </p:cNvPr>
          <p:cNvSpPr txBox="1"/>
          <p:nvPr/>
        </p:nvSpPr>
        <p:spPr>
          <a:xfrm>
            <a:off x="6151504" y="563059"/>
            <a:ext cx="5987649" cy="830996"/>
          </a:xfrm>
          <a:prstGeom prst="rect">
            <a:avLst/>
          </a:prstGeom>
          <a:solidFill>
            <a:srgbClr val="FFFF00"/>
          </a:solidFill>
          <a:ln w="19050">
            <a:solidFill>
              <a:srgbClr val="003296"/>
            </a:solidFill>
          </a:ln>
        </p:spPr>
        <p:txBody>
          <a:bodyPr wrap="square" rtlCol="0">
            <a:noAutofit/>
          </a:bodyPr>
          <a:lstStyle/>
          <a:p>
            <a:pPr algn="ctr"/>
            <a:r>
              <a:rPr lang="ja-JP" altLang="en-US" sz="2400" b="1" dirty="0">
                <a:ln w="0"/>
                <a:latin typeface="+mn-ea"/>
              </a:rPr>
              <a:t>学んだことを会合で実践</a:t>
            </a:r>
            <a:endParaRPr lang="en-US" altLang="ja-JP" sz="2400" b="1" dirty="0">
              <a:ln w="0"/>
              <a:latin typeface="+mn-ea"/>
            </a:endParaRPr>
          </a:p>
          <a:p>
            <a:pPr algn="ctr"/>
            <a:r>
              <a:rPr lang="ja-JP" altLang="en-US" sz="2400" b="1" dirty="0">
                <a:ln w="0"/>
                <a:latin typeface="+mn-ea"/>
              </a:rPr>
              <a:t>成長を確認</a:t>
            </a:r>
            <a:endParaRPr lang="en-US" altLang="ja-JP" sz="2400" b="1" dirty="0">
              <a:ln w="0"/>
              <a:latin typeface="+mn-ea"/>
            </a:endParaRPr>
          </a:p>
        </p:txBody>
      </p:sp>
      <p:grpSp>
        <p:nvGrpSpPr>
          <p:cNvPr id="6" name="グループ化 5">
            <a:extLst>
              <a:ext uri="{FF2B5EF4-FFF2-40B4-BE49-F238E27FC236}">
                <a16:creationId xmlns:a16="http://schemas.microsoft.com/office/drawing/2014/main" id="{6838B879-6BCA-4009-9AA8-2376D1C08D29}"/>
              </a:ext>
            </a:extLst>
          </p:cNvPr>
          <p:cNvGrpSpPr/>
          <p:nvPr/>
        </p:nvGrpSpPr>
        <p:grpSpPr>
          <a:xfrm>
            <a:off x="6151504" y="3509135"/>
            <a:ext cx="5987649" cy="3016209"/>
            <a:chOff x="6317493" y="3530038"/>
            <a:chExt cx="5611155" cy="2954655"/>
          </a:xfrm>
          <a:solidFill>
            <a:schemeClr val="bg1"/>
          </a:solidFill>
        </p:grpSpPr>
        <p:sp>
          <p:nvSpPr>
            <p:cNvPr id="7" name="テキスト ボックス 6">
              <a:extLst>
                <a:ext uri="{FF2B5EF4-FFF2-40B4-BE49-F238E27FC236}">
                  <a16:creationId xmlns:a16="http://schemas.microsoft.com/office/drawing/2014/main" id="{FBD40839-AFD1-DC7A-6AB0-B9AF2CCB371A}"/>
                </a:ext>
              </a:extLst>
            </p:cNvPr>
            <p:cNvSpPr txBox="1"/>
            <p:nvPr/>
          </p:nvSpPr>
          <p:spPr>
            <a:xfrm>
              <a:off x="6317493" y="3530038"/>
              <a:ext cx="5611155" cy="2954655"/>
            </a:xfrm>
            <a:prstGeom prst="rect">
              <a:avLst/>
            </a:prstGeom>
            <a:grpFill/>
            <a:ln w="19050">
              <a:solidFill>
                <a:srgbClr val="003296"/>
              </a:solidFill>
            </a:ln>
          </p:spPr>
          <p:txBody>
            <a:bodyPr wrap="square" rtlCol="0">
              <a:spAutoFit/>
            </a:bodyPr>
            <a:lstStyle/>
            <a:p>
              <a:pPr algn="ctr"/>
              <a:r>
                <a:rPr lang="ja-JP" altLang="en-US" sz="2400" b="1" dirty="0">
                  <a:ln w="0"/>
                  <a:solidFill>
                    <a:srgbClr val="FF0000"/>
                  </a:solidFill>
                  <a:latin typeface="+mn-ea"/>
                </a:rPr>
                <a:t>技能向上意欲</a:t>
              </a:r>
              <a:r>
                <a:rPr lang="ja-JP" altLang="en-US" sz="2400" b="1" dirty="0">
                  <a:ln w="0"/>
                  <a:latin typeface="+mn-ea"/>
                </a:rPr>
                <a:t>⇒図面教育。改善が得意な</a:t>
              </a:r>
              <a:endParaRPr lang="en-US" altLang="ja-JP" sz="2400" b="1" dirty="0">
                <a:ln w="0"/>
                <a:latin typeface="+mn-ea"/>
              </a:endParaRPr>
            </a:p>
            <a:p>
              <a:pPr algn="ctr"/>
              <a:r>
                <a:rPr lang="ja-JP" altLang="en-US" sz="2400" b="1" dirty="0">
                  <a:ln w="0"/>
                  <a:latin typeface="+mn-ea"/>
                </a:rPr>
                <a:t>ベテランから若手へ図面の書き方を伝授！</a:t>
              </a: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9277D379-66CA-9548-DA35-5E1C6FDCAC00}"/>
                </a:ext>
              </a:extLst>
            </p:cNvPr>
            <p:cNvPicPr>
              <a:picLocks noChangeAspect="1"/>
            </p:cNvPicPr>
            <p:nvPr/>
          </p:nvPicPr>
          <p:blipFill rotWithShape="1">
            <a:blip r:embed="rId5"/>
            <a:srcRect l="18972" r="5228"/>
            <a:stretch/>
          </p:blipFill>
          <p:spPr>
            <a:xfrm>
              <a:off x="9663553" y="4666222"/>
              <a:ext cx="2207352" cy="1648255"/>
            </a:xfrm>
            <a:prstGeom prst="rect">
              <a:avLst/>
            </a:prstGeom>
            <a:grpFill/>
          </p:spPr>
        </p:pic>
        <p:pic>
          <p:nvPicPr>
            <p:cNvPr id="9" name="図 8">
              <a:extLst>
                <a:ext uri="{FF2B5EF4-FFF2-40B4-BE49-F238E27FC236}">
                  <a16:creationId xmlns:a16="http://schemas.microsoft.com/office/drawing/2014/main" id="{94E739AB-67A5-CE71-6EC4-D7DC523AC79E}"/>
                </a:ext>
              </a:extLst>
            </p:cNvPr>
            <p:cNvPicPr>
              <a:picLocks noChangeAspect="1"/>
            </p:cNvPicPr>
            <p:nvPr/>
          </p:nvPicPr>
          <p:blipFill>
            <a:blip r:embed="rId6"/>
            <a:srcRect t="6750" r="208"/>
            <a:stretch>
              <a:fillRect/>
            </a:stretch>
          </p:blipFill>
          <p:spPr>
            <a:xfrm>
              <a:off x="6317493" y="4994409"/>
              <a:ext cx="1267451" cy="1434714"/>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grpFill/>
            <a:effectLst>
              <a:glow rad="101600">
                <a:schemeClr val="accent5">
                  <a:satMod val="175000"/>
                  <a:alpha val="40000"/>
                </a:schemeClr>
              </a:glow>
            </a:effectLst>
          </p:spPr>
        </p:pic>
        <p:sp>
          <p:nvSpPr>
            <p:cNvPr id="11" name="吹き出し: 角を丸めた四角形 10">
              <a:extLst>
                <a:ext uri="{FF2B5EF4-FFF2-40B4-BE49-F238E27FC236}">
                  <a16:creationId xmlns:a16="http://schemas.microsoft.com/office/drawing/2014/main" id="{29D76DB3-9E17-A1CC-AC27-719312F98EDE}"/>
                </a:ext>
              </a:extLst>
            </p:cNvPr>
            <p:cNvSpPr/>
            <p:nvPr/>
          </p:nvSpPr>
          <p:spPr>
            <a:xfrm>
              <a:off x="7584943" y="4892511"/>
              <a:ext cx="1910072" cy="1337308"/>
            </a:xfrm>
            <a:prstGeom prst="wedgeRoundRectCallout">
              <a:avLst>
                <a:gd name="adj1" fmla="val -61918"/>
                <a:gd name="adj2" fmla="val -1871"/>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04376B8-B9E7-56F7-B937-1C0ADB900994}"/>
                </a:ext>
              </a:extLst>
            </p:cNvPr>
            <p:cNvSpPr txBox="1"/>
            <p:nvPr/>
          </p:nvSpPr>
          <p:spPr>
            <a:xfrm>
              <a:off x="7613814" y="5136461"/>
              <a:ext cx="1910072" cy="923330"/>
            </a:xfrm>
            <a:prstGeom prst="rect">
              <a:avLst/>
            </a:prstGeom>
            <a:noFill/>
          </p:spPr>
          <p:txBody>
            <a:bodyPr wrap="square" rtlCol="0">
              <a:spAutoFit/>
            </a:bodyPr>
            <a:lstStyle/>
            <a:p>
              <a:r>
                <a:rPr kumimoji="1" lang="ja-JP" altLang="en-US" b="1" dirty="0"/>
                <a:t>改善は得意なので図面教育は自分に任せて！</a:t>
              </a:r>
            </a:p>
          </p:txBody>
        </p:sp>
      </p:grpSp>
      <p:grpSp>
        <p:nvGrpSpPr>
          <p:cNvPr id="13" name="グループ化 12">
            <a:extLst>
              <a:ext uri="{FF2B5EF4-FFF2-40B4-BE49-F238E27FC236}">
                <a16:creationId xmlns:a16="http://schemas.microsoft.com/office/drawing/2014/main" id="{DE265CDB-A14C-52EE-BBBC-AA641AC14DEA}"/>
              </a:ext>
            </a:extLst>
          </p:cNvPr>
          <p:cNvGrpSpPr/>
          <p:nvPr/>
        </p:nvGrpSpPr>
        <p:grpSpPr>
          <a:xfrm>
            <a:off x="47328" y="3509133"/>
            <a:ext cx="5987649" cy="3016209"/>
            <a:chOff x="509525" y="3530038"/>
            <a:chExt cx="5611155" cy="3016209"/>
          </a:xfrm>
        </p:grpSpPr>
        <p:sp>
          <p:nvSpPr>
            <p:cNvPr id="14" name="テキスト ボックス 13">
              <a:extLst>
                <a:ext uri="{FF2B5EF4-FFF2-40B4-BE49-F238E27FC236}">
                  <a16:creationId xmlns:a16="http://schemas.microsoft.com/office/drawing/2014/main" id="{14020C58-C543-8D53-118D-22008700D132}"/>
                </a:ext>
              </a:extLst>
            </p:cNvPr>
            <p:cNvSpPr txBox="1"/>
            <p:nvPr/>
          </p:nvSpPr>
          <p:spPr>
            <a:xfrm>
              <a:off x="509525" y="3530038"/>
              <a:ext cx="5611155" cy="3016209"/>
            </a:xfrm>
            <a:prstGeom prst="rect">
              <a:avLst/>
            </a:prstGeom>
            <a:noFill/>
            <a:ln w="19050">
              <a:solidFill>
                <a:srgbClr val="003296"/>
              </a:solidFill>
            </a:ln>
          </p:spPr>
          <p:txBody>
            <a:bodyPr wrap="square" rtlCol="0">
              <a:noAutofit/>
            </a:bodyPr>
            <a:lstStyle/>
            <a:p>
              <a:r>
                <a:rPr lang="ja-JP" altLang="en-US" sz="2000" b="1" dirty="0">
                  <a:ln w="0"/>
                  <a:solidFill>
                    <a:srgbClr val="FF0000"/>
                  </a:solidFill>
                  <a:latin typeface="HG丸ｺﾞｼｯｸM-PRO" panose="020F0600000000000000" pitchFamily="50" charset="-128"/>
                  <a:ea typeface="HG丸ｺﾞｼｯｸM-PRO" panose="020F0600000000000000" pitchFamily="50" charset="-128"/>
                </a:rPr>
                <a:t>　</a:t>
              </a:r>
              <a:r>
                <a:rPr lang="en-US" altLang="ja-JP" sz="2400" b="1" dirty="0">
                  <a:ln w="0"/>
                  <a:solidFill>
                    <a:srgbClr val="FF0000"/>
                  </a:solidFill>
                  <a:latin typeface="+mn-ea"/>
                </a:rPr>
                <a:t>QC</a:t>
              </a:r>
              <a:r>
                <a:rPr lang="ja-JP" altLang="en-US" sz="2400" b="1" dirty="0">
                  <a:ln w="0"/>
                  <a:solidFill>
                    <a:srgbClr val="FF0000"/>
                  </a:solidFill>
                  <a:latin typeface="+mn-ea"/>
                </a:rPr>
                <a:t>手法</a:t>
              </a:r>
              <a:r>
                <a:rPr lang="ja-JP" altLang="en-US" sz="2400" b="1" dirty="0">
                  <a:ln w="0"/>
                  <a:latin typeface="+mn-ea"/>
                </a:rPr>
                <a:t>⇒会合開始前に</a:t>
              </a:r>
              <a:r>
                <a:rPr lang="en-US" altLang="ja-JP" sz="2400" b="1" dirty="0">
                  <a:ln w="0"/>
                  <a:latin typeface="+mn-ea"/>
                </a:rPr>
                <a:t>10</a:t>
              </a:r>
              <a:r>
                <a:rPr lang="ja-JP" altLang="en-US" sz="2400" b="1" dirty="0">
                  <a:ln w="0"/>
                  <a:latin typeface="+mn-ea"/>
                </a:rPr>
                <a:t>分勉強会実施若手に向け手法の使用・作成方法を伝授！</a:t>
              </a:r>
              <a:endParaRPr lang="en-US" altLang="ja-JP" sz="2400" b="1" dirty="0">
                <a:ln w="0"/>
                <a:latin typeface="+mn-ea"/>
              </a:endParaRPr>
            </a:p>
            <a:p>
              <a:pPr algn="ctr"/>
              <a:endParaRPr lang="en-US" altLang="ja-JP" sz="2400" b="1" dirty="0">
                <a:ln w="0"/>
                <a:latin typeface="+mn-ea"/>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15" name="図 14">
              <a:extLst>
                <a:ext uri="{FF2B5EF4-FFF2-40B4-BE49-F238E27FC236}">
                  <a16:creationId xmlns:a16="http://schemas.microsoft.com/office/drawing/2014/main" id="{081341BF-070E-A8A2-C150-CF1FD420509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2417"/>
            <a:stretch/>
          </p:blipFill>
          <p:spPr>
            <a:xfrm>
              <a:off x="4072268" y="5076663"/>
              <a:ext cx="2008787" cy="1294615"/>
            </a:xfrm>
            <a:prstGeom prst="rect">
              <a:avLst/>
            </a:prstGeom>
          </p:spPr>
        </p:pic>
        <p:pic>
          <p:nvPicPr>
            <p:cNvPr id="16" name="図 15">
              <a:extLst>
                <a:ext uri="{FF2B5EF4-FFF2-40B4-BE49-F238E27FC236}">
                  <a16:creationId xmlns:a16="http://schemas.microsoft.com/office/drawing/2014/main" id="{9405BF1A-886A-2555-C5DF-FB281456CF6B}"/>
                </a:ext>
              </a:extLst>
            </p:cNvPr>
            <p:cNvPicPr>
              <a:picLocks noChangeAspect="1"/>
            </p:cNvPicPr>
            <p:nvPr/>
          </p:nvPicPr>
          <p:blipFill>
            <a:blip r:embed="rId9"/>
            <a:stretch>
              <a:fillRect/>
            </a:stretch>
          </p:blipFill>
          <p:spPr>
            <a:xfrm>
              <a:off x="572440" y="5138738"/>
              <a:ext cx="1201953" cy="1335503"/>
            </a:xfrm>
            <a:prstGeom prst="rect">
              <a:avLst/>
            </a:prstGeom>
            <a:effectLst>
              <a:glow rad="101600">
                <a:schemeClr val="accent5">
                  <a:satMod val="175000"/>
                  <a:alpha val="40000"/>
                </a:schemeClr>
              </a:glow>
            </a:effectLst>
          </p:spPr>
        </p:pic>
        <p:sp>
          <p:nvSpPr>
            <p:cNvPr id="18" name="吹き出し: 角を丸めた四角形 17">
              <a:extLst>
                <a:ext uri="{FF2B5EF4-FFF2-40B4-BE49-F238E27FC236}">
                  <a16:creationId xmlns:a16="http://schemas.microsoft.com/office/drawing/2014/main" id="{CA6F14C2-7413-CAB0-F713-F5DCFE47C4F2}"/>
                </a:ext>
              </a:extLst>
            </p:cNvPr>
            <p:cNvSpPr/>
            <p:nvPr/>
          </p:nvSpPr>
          <p:spPr>
            <a:xfrm>
              <a:off x="1793223" y="4962073"/>
              <a:ext cx="2139378" cy="1335503"/>
            </a:xfrm>
            <a:prstGeom prst="wedgeRoundRectCallout">
              <a:avLst>
                <a:gd name="adj1" fmla="val -65808"/>
                <a:gd name="adj2" fmla="val -187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923D94F-31C2-3D3C-22D5-879AA2FFEA13}"/>
                </a:ext>
              </a:extLst>
            </p:cNvPr>
            <p:cNvSpPr txBox="1"/>
            <p:nvPr/>
          </p:nvSpPr>
          <p:spPr>
            <a:xfrm>
              <a:off x="1861729" y="5323854"/>
              <a:ext cx="2156769" cy="646331"/>
            </a:xfrm>
            <a:prstGeom prst="rect">
              <a:avLst/>
            </a:prstGeom>
            <a:noFill/>
          </p:spPr>
          <p:txBody>
            <a:bodyPr wrap="square" rtlCol="0">
              <a:spAutoFit/>
            </a:bodyPr>
            <a:lstStyle/>
            <a:p>
              <a:r>
                <a:rPr kumimoji="1" lang="ja-JP" altLang="en-US" b="1" dirty="0">
                  <a:latin typeface="+mn-ea"/>
                </a:rPr>
                <a:t>自分も学びながら</a:t>
              </a:r>
              <a:endParaRPr kumimoji="1" lang="en-US" altLang="ja-JP" b="1" dirty="0">
                <a:latin typeface="+mn-ea"/>
              </a:endParaRPr>
            </a:p>
            <a:p>
              <a:r>
                <a:rPr kumimoji="1" lang="ja-JP" altLang="en-US" b="1" dirty="0">
                  <a:latin typeface="+mn-ea"/>
                </a:rPr>
                <a:t>講師に挑戦します！</a:t>
              </a:r>
            </a:p>
          </p:txBody>
        </p:sp>
      </p:grpSp>
      <p:sp>
        <p:nvSpPr>
          <p:cNvPr id="20" name="矢印: 右 19">
            <a:extLst>
              <a:ext uri="{FF2B5EF4-FFF2-40B4-BE49-F238E27FC236}">
                <a16:creationId xmlns:a16="http://schemas.microsoft.com/office/drawing/2014/main" id="{2710CC08-4EA8-7149-CA93-3BC6DC0EC8CD}"/>
              </a:ext>
            </a:extLst>
          </p:cNvPr>
          <p:cNvSpPr/>
          <p:nvPr/>
        </p:nvSpPr>
        <p:spPr>
          <a:xfrm>
            <a:off x="5525259" y="2090950"/>
            <a:ext cx="1368152" cy="855390"/>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F9824C1E-68EC-23B9-354C-96884891ED64}"/>
              </a:ext>
            </a:extLst>
          </p:cNvPr>
          <p:cNvPicPr>
            <a:picLocks noChangeAspect="1"/>
          </p:cNvPicPr>
          <p:nvPr/>
        </p:nvPicPr>
        <p:blipFill rotWithShape="1">
          <a:blip r:embed="rId10"/>
          <a:srcRect t="8195"/>
          <a:stretch/>
        </p:blipFill>
        <p:spPr>
          <a:xfrm>
            <a:off x="7097608" y="1505880"/>
            <a:ext cx="2321405" cy="1901356"/>
          </a:xfrm>
          <a:prstGeom prst="rect">
            <a:avLst/>
          </a:prstGeom>
        </p:spPr>
      </p:pic>
      <p:sp>
        <p:nvSpPr>
          <p:cNvPr id="23" name="テキスト ボックス 22">
            <a:extLst>
              <a:ext uri="{FF2B5EF4-FFF2-40B4-BE49-F238E27FC236}">
                <a16:creationId xmlns:a16="http://schemas.microsoft.com/office/drawing/2014/main" id="{B2BA67AF-89B0-C3D6-AED7-AC2E7F4FD500}"/>
              </a:ext>
            </a:extLst>
          </p:cNvPr>
          <p:cNvSpPr txBox="1"/>
          <p:nvPr/>
        </p:nvSpPr>
        <p:spPr>
          <a:xfrm>
            <a:off x="3127703" y="2179218"/>
            <a:ext cx="1943100" cy="584775"/>
          </a:xfrm>
          <a:prstGeom prst="rect">
            <a:avLst/>
          </a:prstGeom>
          <a:noFill/>
        </p:spPr>
        <p:txBody>
          <a:bodyPr wrap="square" rtlCol="0">
            <a:spAutoFit/>
          </a:bodyPr>
          <a:lstStyle/>
          <a:p>
            <a:pPr algn="ctr"/>
            <a:r>
              <a:rPr kumimoji="1" lang="ja-JP" altLang="en-US" sz="3200" b="1" dirty="0">
                <a:latin typeface="HG正楷書体-PRO" panose="03000600000000000000" pitchFamily="66" charset="-128"/>
                <a:ea typeface="HG正楷書体-PRO" panose="03000600000000000000" pitchFamily="66" charset="-128"/>
              </a:rPr>
              <a:t>集中教育</a:t>
            </a:r>
          </a:p>
        </p:txBody>
      </p:sp>
      <p:sp>
        <p:nvSpPr>
          <p:cNvPr id="24" name="テキスト ボックス 23">
            <a:extLst>
              <a:ext uri="{FF2B5EF4-FFF2-40B4-BE49-F238E27FC236}">
                <a16:creationId xmlns:a16="http://schemas.microsoft.com/office/drawing/2014/main" id="{E421B273-E84B-BB14-B231-67C65A07356F}"/>
              </a:ext>
            </a:extLst>
          </p:cNvPr>
          <p:cNvSpPr txBox="1"/>
          <p:nvPr/>
        </p:nvSpPr>
        <p:spPr>
          <a:xfrm>
            <a:off x="9623210" y="2220914"/>
            <a:ext cx="2305436" cy="584775"/>
          </a:xfrm>
          <a:prstGeom prst="rect">
            <a:avLst/>
          </a:prstGeom>
          <a:noFill/>
        </p:spPr>
        <p:txBody>
          <a:bodyPr wrap="square" rtlCol="0">
            <a:spAutoFit/>
          </a:bodyPr>
          <a:lstStyle/>
          <a:p>
            <a:pPr algn="ctr"/>
            <a:r>
              <a:rPr lang="ja-JP" altLang="en-US" sz="3200" b="1" dirty="0">
                <a:latin typeface="HG正楷書体-PRO" panose="03000600000000000000" pitchFamily="66" charset="-128"/>
                <a:ea typeface="HG正楷書体-PRO" panose="03000600000000000000" pitchFamily="66" charset="-128"/>
              </a:rPr>
              <a:t>確認・実感</a:t>
            </a:r>
            <a:endParaRPr kumimoji="1" lang="ja-JP" altLang="en-US" sz="3200" b="1" dirty="0">
              <a:latin typeface="HG正楷書体-PRO" panose="03000600000000000000" pitchFamily="66" charset="-128"/>
              <a:ea typeface="HG正楷書体-PRO" panose="03000600000000000000" pitchFamily="66" charset="-128"/>
            </a:endParaRPr>
          </a:p>
        </p:txBody>
      </p:sp>
    </p:spTree>
    <p:custDataLst>
      <p:tags r:id="rId1"/>
    </p:custDataLst>
    <p:extLst>
      <p:ext uri="{BB962C8B-B14F-4D97-AF65-F5344CB8AC3E}">
        <p14:creationId xmlns:p14="http://schemas.microsoft.com/office/powerpoint/2010/main" val="1348580473"/>
      </p:ext>
    </p:extLst>
  </p:cSld>
  <p:clrMapOvr>
    <a:masterClrMapping/>
  </p:clrMapOvr>
  <mc:AlternateContent xmlns:mc="http://schemas.openxmlformats.org/markup-compatibility/2006" xmlns:p14="http://schemas.microsoft.com/office/powerpoint/2010/main">
    <mc:Choice Requires="p14">
      <p:transition spd="slow" p14:dur="2000" advTm="10391"/>
    </mc:Choice>
    <mc:Fallback xmlns="">
      <p:transition spd="slow" advTm="10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par>
                                <p:cTn id="20" presetID="26" presetClass="emph" presetSubtype="0" fill="hold" nodeType="withEffect">
                                  <p:stCondLst>
                                    <p:cond delay="0"/>
                                  </p:stCondLst>
                                  <p:childTnLst>
                                    <p:animEffect transition="out" filter="fade">
                                      <p:cBhvr>
                                        <p:cTn id="21" dur="1000" tmFilter="0, 0; .2, .5; .8, .5; 1, 0"/>
                                        <p:tgtEl>
                                          <p:spTgt spid="21"/>
                                        </p:tgtEl>
                                      </p:cBhvr>
                                    </p:animEffect>
                                    <p:animScale>
                                      <p:cBhvr>
                                        <p:cTn id="22" dur="500" autoRev="1" fill="hold"/>
                                        <p:tgtEl>
                                          <p:spTgt spid="21"/>
                                        </p:tgtEl>
                                      </p:cBhvr>
                                      <p:by x="105000" y="105000"/>
                                    </p:animScale>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115773" cy="521803"/>
          </a:xfrm>
        </p:spPr>
        <p:txBody>
          <a:bodyPr>
            <a:noAutofit/>
          </a:bodyPr>
          <a:lstStyle/>
          <a:p>
            <a:pPr algn="l"/>
            <a:r>
              <a:rPr lang="en-US" altLang="ja-JP" sz="2400" u="sng" dirty="0"/>
              <a:t>7</a:t>
            </a:r>
            <a:r>
              <a:rPr kumimoji="1" lang="ja-JP" altLang="en-US" sz="2400" u="sng" dirty="0"/>
              <a:t>．選定理由①</a:t>
            </a:r>
          </a:p>
        </p:txBody>
      </p:sp>
      <p:sp>
        <p:nvSpPr>
          <p:cNvPr id="4" name="テキスト ボックス 3">
            <a:extLst>
              <a:ext uri="{FF2B5EF4-FFF2-40B4-BE49-F238E27FC236}">
                <a16:creationId xmlns:a16="http://schemas.microsoft.com/office/drawing/2014/main" id="{FD474EFB-6CD5-B6FA-7946-3EDA70F398ED}"/>
              </a:ext>
            </a:extLst>
          </p:cNvPr>
          <p:cNvSpPr txBox="1"/>
          <p:nvPr/>
        </p:nvSpPr>
        <p:spPr>
          <a:xfrm>
            <a:off x="1631504" y="646525"/>
            <a:ext cx="4464496" cy="584775"/>
          </a:xfrm>
          <a:prstGeom prst="rect">
            <a:avLst/>
          </a:prstGeom>
          <a:solidFill>
            <a:schemeClr val="bg1"/>
          </a:solidFill>
          <a:ln w="19050">
            <a:noFill/>
          </a:ln>
        </p:spPr>
        <p:txBody>
          <a:bodyPr wrap="square" rtlCol="0">
            <a:spAutoFit/>
          </a:bodyPr>
          <a:lstStyle/>
          <a:p>
            <a:pPr algn="ctr"/>
            <a:r>
              <a:rPr lang="ja-JP" altLang="en-US" sz="3200" b="1" dirty="0">
                <a:ln w="0"/>
                <a:latin typeface="+mn-ea"/>
              </a:rPr>
              <a:t>メンバーの困り事抽出</a:t>
            </a:r>
          </a:p>
        </p:txBody>
      </p:sp>
      <p:sp>
        <p:nvSpPr>
          <p:cNvPr id="12" name="テキスト ボックス 11">
            <a:extLst>
              <a:ext uri="{FF2B5EF4-FFF2-40B4-BE49-F238E27FC236}">
                <a16:creationId xmlns:a16="http://schemas.microsoft.com/office/drawing/2014/main" id="{8277A74E-84C0-A7BE-85C1-79700A83EB66}"/>
              </a:ext>
            </a:extLst>
          </p:cNvPr>
          <p:cNvSpPr txBox="1"/>
          <p:nvPr/>
        </p:nvSpPr>
        <p:spPr>
          <a:xfrm>
            <a:off x="7647737" y="4676933"/>
            <a:ext cx="4464496" cy="1754326"/>
          </a:xfrm>
          <a:prstGeom prst="rect">
            <a:avLst/>
          </a:prstGeom>
          <a:solidFill>
            <a:schemeClr val="bg1"/>
          </a:solidFill>
          <a:ln w="25400">
            <a:solidFill>
              <a:srgbClr val="002060"/>
            </a:solidFill>
          </a:ln>
        </p:spPr>
        <p:txBody>
          <a:bodyPr wrap="square" rtlCol="0">
            <a:spAutoFit/>
          </a:bodyPr>
          <a:lstStyle/>
          <a:p>
            <a:r>
              <a:rPr lang="ja-JP" altLang="en-US" b="1" dirty="0">
                <a:latin typeface="+mn-ea"/>
              </a:rPr>
              <a:t>上位方針：</a:t>
            </a:r>
            <a:endParaRPr lang="en-US" altLang="ja-JP" b="1" dirty="0">
              <a:latin typeface="+mn-ea"/>
            </a:endParaRPr>
          </a:p>
          <a:p>
            <a:r>
              <a:rPr lang="ja-JP" altLang="en-US" b="1" dirty="0">
                <a:latin typeface="+mn-ea"/>
              </a:rPr>
              <a:t>見つけられる不具合・</a:t>
            </a:r>
            <a:r>
              <a:rPr lang="en-US" altLang="ja-JP" b="1" dirty="0">
                <a:latin typeface="+mn-ea"/>
              </a:rPr>
              <a:t> </a:t>
            </a:r>
            <a:r>
              <a:rPr lang="ja-JP" altLang="en-US" b="1" dirty="0">
                <a:latin typeface="+mn-ea"/>
              </a:rPr>
              <a:t>見つけた不具合を</a:t>
            </a:r>
            <a:endParaRPr lang="en-US" altLang="ja-JP" b="1" dirty="0">
              <a:latin typeface="+mn-ea"/>
            </a:endParaRPr>
          </a:p>
          <a:p>
            <a:r>
              <a:rPr lang="ja-JP" altLang="en-US" b="1" dirty="0">
                <a:latin typeface="+mn-ea"/>
              </a:rPr>
              <a:t> ”受け入れない・作らない・流さない”</a:t>
            </a:r>
            <a:endParaRPr lang="en-US" altLang="ja-JP" b="1" dirty="0">
              <a:latin typeface="+mn-ea"/>
            </a:endParaRPr>
          </a:p>
          <a:p>
            <a:r>
              <a:rPr lang="ja-JP" altLang="en-US" b="1" dirty="0">
                <a:latin typeface="+mn-ea"/>
              </a:rPr>
              <a:t>係目標：</a:t>
            </a:r>
            <a:endParaRPr lang="en-US" altLang="ja-JP" b="1" dirty="0">
              <a:latin typeface="+mn-ea"/>
            </a:endParaRPr>
          </a:p>
          <a:p>
            <a:r>
              <a:rPr lang="ja-JP" altLang="en-US" b="1" dirty="0">
                <a:latin typeface="+mn-ea"/>
              </a:rPr>
              <a:t>人によるばらつきの排除　</a:t>
            </a:r>
            <a:endParaRPr lang="en-US" altLang="ja-JP" b="1" dirty="0">
              <a:latin typeface="+mn-ea"/>
            </a:endParaRPr>
          </a:p>
          <a:p>
            <a:r>
              <a:rPr lang="ja-JP" altLang="en-US" b="1" dirty="0">
                <a:latin typeface="+mn-ea"/>
              </a:rPr>
              <a:t>測定ヒヤリ件数前年度比▲</a:t>
            </a:r>
            <a:r>
              <a:rPr lang="en-US" altLang="ja-JP" b="1" dirty="0">
                <a:latin typeface="+mn-ea"/>
              </a:rPr>
              <a:t>10</a:t>
            </a:r>
            <a:r>
              <a:rPr lang="ja-JP" altLang="en-US" b="1" dirty="0">
                <a:latin typeface="+mn-ea"/>
              </a:rPr>
              <a:t>％</a:t>
            </a:r>
            <a:endParaRPr lang="en-US" altLang="ja-JP" b="1" dirty="0">
              <a:latin typeface="+mn-ea"/>
            </a:endParaRPr>
          </a:p>
        </p:txBody>
      </p:sp>
      <p:grpSp>
        <p:nvGrpSpPr>
          <p:cNvPr id="24" name="グループ化 23">
            <a:extLst>
              <a:ext uri="{FF2B5EF4-FFF2-40B4-BE49-F238E27FC236}">
                <a16:creationId xmlns:a16="http://schemas.microsoft.com/office/drawing/2014/main" id="{18711C55-76F2-2D7E-4336-A0EBFDE54FA4}"/>
              </a:ext>
            </a:extLst>
          </p:cNvPr>
          <p:cNvGrpSpPr/>
          <p:nvPr/>
        </p:nvGrpSpPr>
        <p:grpSpPr>
          <a:xfrm>
            <a:off x="7625942" y="1148542"/>
            <a:ext cx="4464495" cy="3216562"/>
            <a:chOff x="6530937" y="515274"/>
            <a:chExt cx="4347802" cy="3216562"/>
          </a:xfrm>
        </p:grpSpPr>
        <p:pic>
          <p:nvPicPr>
            <p:cNvPr id="20" name="図 19">
              <a:extLst>
                <a:ext uri="{FF2B5EF4-FFF2-40B4-BE49-F238E27FC236}">
                  <a16:creationId xmlns:a16="http://schemas.microsoft.com/office/drawing/2014/main" id="{00000000-0008-0000-0000-000008000000}"/>
                </a:ext>
              </a:extLst>
            </p:cNvPr>
            <p:cNvPicPr>
              <a:picLocks noChangeAspect="1"/>
            </p:cNvPicPr>
            <p:nvPr/>
          </p:nvPicPr>
          <p:blipFill rotWithShape="1">
            <a:blip r:embed="rId4"/>
            <a:srcRect t="12956" r="9718"/>
            <a:stretch/>
          </p:blipFill>
          <p:spPr>
            <a:xfrm>
              <a:off x="6530937" y="515274"/>
              <a:ext cx="4339649" cy="2352466"/>
            </a:xfrm>
            <a:prstGeom prst="rect">
              <a:avLst/>
            </a:prstGeom>
          </p:spPr>
        </p:pic>
        <p:sp>
          <p:nvSpPr>
            <p:cNvPr id="14" name="正方形/長方形 13">
              <a:extLst>
                <a:ext uri="{FF2B5EF4-FFF2-40B4-BE49-F238E27FC236}">
                  <a16:creationId xmlns:a16="http://schemas.microsoft.com/office/drawing/2014/main" id="{CA61B135-5091-5445-2D8B-6160DDAC45ED}"/>
                </a:ext>
              </a:extLst>
            </p:cNvPr>
            <p:cNvSpPr/>
            <p:nvPr/>
          </p:nvSpPr>
          <p:spPr>
            <a:xfrm>
              <a:off x="6539089" y="3085505"/>
              <a:ext cx="4339650" cy="646331"/>
            </a:xfrm>
            <a:prstGeom prst="rect">
              <a:avLst/>
            </a:prstGeom>
            <a:solidFill>
              <a:schemeClr val="bg1">
                <a:lumMod val="75000"/>
                <a:alpha val="50000"/>
              </a:schemeClr>
            </a:solidFill>
          </p:spPr>
          <p:txBody>
            <a:bodyPr wrap="none" lIns="91440" tIns="45720" rIns="91440" bIns="45720">
              <a:spAutoFit/>
            </a:bodyPr>
            <a:lstStyle/>
            <a:p>
              <a:pPr algn="ctr"/>
              <a:r>
                <a:rPr lang="ja-JP" altLang="en-US" sz="3600" b="1" dirty="0">
                  <a:ln w="13462">
                    <a:solidFill>
                      <a:schemeClr val="bg1"/>
                    </a:solidFill>
                    <a:prstDash val="solid"/>
                  </a:ln>
                  <a:solidFill>
                    <a:srgbClr val="FF0000"/>
                  </a:solidFill>
                </a:rPr>
                <a:t>現地現物でプレゼン</a:t>
              </a:r>
              <a:endParaRPr lang="ja-JP" altLang="en-US" sz="3600" b="1" cap="none" spc="0" dirty="0">
                <a:ln w="13462">
                  <a:solidFill>
                    <a:schemeClr val="bg1"/>
                  </a:solidFill>
                  <a:prstDash val="solid"/>
                </a:ln>
                <a:solidFill>
                  <a:srgbClr val="FF0000"/>
                </a:solidFill>
              </a:endParaRPr>
            </a:p>
          </p:txBody>
        </p:sp>
      </p:grpSp>
      <p:graphicFrame>
        <p:nvGraphicFramePr>
          <p:cNvPr id="21" name="表 20">
            <a:extLst>
              <a:ext uri="{FF2B5EF4-FFF2-40B4-BE49-F238E27FC236}">
                <a16:creationId xmlns:a16="http://schemas.microsoft.com/office/drawing/2014/main" id="{28288295-63A1-BD7E-5B61-5B2B70F22E28}"/>
              </a:ext>
            </a:extLst>
          </p:cNvPr>
          <p:cNvGraphicFramePr>
            <a:graphicFrameLocks noGrp="1" noChangeAspect="1"/>
          </p:cNvGraphicFramePr>
          <p:nvPr>
            <p:extLst>
              <p:ext uri="{D42A27DB-BD31-4B8C-83A1-F6EECF244321}">
                <p14:modId xmlns:p14="http://schemas.microsoft.com/office/powerpoint/2010/main" val="1256791382"/>
              </p:ext>
            </p:extLst>
          </p:nvPr>
        </p:nvGraphicFramePr>
        <p:xfrm>
          <a:off x="47327" y="1161453"/>
          <a:ext cx="7416825" cy="5363891"/>
        </p:xfrm>
        <a:graphic>
          <a:graphicData uri="http://schemas.openxmlformats.org/drawingml/2006/table">
            <a:tbl>
              <a:tblPr/>
              <a:tblGrid>
                <a:gridCol w="433597">
                  <a:extLst>
                    <a:ext uri="{9D8B030D-6E8A-4147-A177-3AD203B41FA5}">
                      <a16:colId xmlns:a16="http://schemas.microsoft.com/office/drawing/2014/main" val="532359159"/>
                    </a:ext>
                  </a:extLst>
                </a:gridCol>
                <a:gridCol w="6983228">
                  <a:extLst>
                    <a:ext uri="{9D8B030D-6E8A-4147-A177-3AD203B41FA5}">
                      <a16:colId xmlns:a16="http://schemas.microsoft.com/office/drawing/2014/main" val="1278025439"/>
                    </a:ext>
                  </a:extLst>
                </a:gridCol>
              </a:tblGrid>
              <a:tr h="489216">
                <a:tc gridSpan="2">
                  <a:txBody>
                    <a:bodyPr/>
                    <a:lstStyle/>
                    <a:p>
                      <a:pPr algn="ctr" fontAlgn="ctr"/>
                      <a:r>
                        <a:rPr lang="ja-JP" altLang="en-US" sz="2800" b="1" i="0" u="none" strike="noStrike" dirty="0">
                          <a:effectLst/>
                          <a:latin typeface="メイリオ" panose="020B0604030504040204" pitchFamily="50" charset="-128"/>
                          <a:ea typeface="メイリオ" panose="020B0604030504040204" pitchFamily="50" charset="-128"/>
                        </a:rPr>
                        <a:t>候補</a:t>
                      </a:r>
                    </a:p>
                  </a:txBody>
                  <a:tcPr marL="9215" marR="9215" marT="92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735809343"/>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①</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異物回収時、異物が飛散する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22828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②</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400" b="1" i="0" u="none" strike="noStrike" dirty="0">
                          <a:effectLst/>
                          <a:latin typeface="メイリオ" panose="020B0604030504040204" pitchFamily="50" charset="-128"/>
                          <a:ea typeface="メイリオ" panose="020B0604030504040204" pitchFamily="50" charset="-128"/>
                        </a:rPr>
                        <a:t>D/F</a:t>
                      </a:r>
                      <a:r>
                        <a:rPr lang="ja-JP" altLang="en-US" sz="2400" b="1" i="0" u="none" strike="noStrike" dirty="0">
                          <a:effectLst/>
                          <a:latin typeface="メイリオ" panose="020B0604030504040204" pitchFamily="50" charset="-128"/>
                          <a:ea typeface="メイリオ" panose="020B0604030504040204" pitchFamily="50" charset="-128"/>
                        </a:rPr>
                        <a:t>硬度測定時の粗材削りがカン・コツで難しい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227098"/>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③</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200" b="1" i="0" u="none" strike="noStrike" dirty="0">
                          <a:effectLst/>
                          <a:latin typeface="メイリオ" panose="020B0604030504040204" pitchFamily="50" charset="-128"/>
                          <a:ea typeface="メイリオ" panose="020B0604030504040204" pitchFamily="50" charset="-128"/>
                        </a:rPr>
                        <a:t>O/P</a:t>
                      </a:r>
                      <a:r>
                        <a:rPr lang="ja-JP" altLang="en-US" sz="2200" b="1" i="0" u="none" strike="noStrike" dirty="0">
                          <a:effectLst/>
                          <a:latin typeface="メイリオ" panose="020B0604030504040204" pitchFamily="50" charset="-128"/>
                          <a:ea typeface="メイリオ" panose="020B0604030504040204" pitchFamily="50" charset="-128"/>
                        </a:rPr>
                        <a:t>硬度測定時に定位置に圧痕を付けるのが難しい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392232"/>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④</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残渣室に台車を入れると危険</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953103"/>
                  </a:ext>
                </a:extLst>
              </a:tr>
              <a:tr h="0">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⑤</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チルチングテーブルを台から定盤に移す作業が危険</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254669"/>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⑥</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マイクロカッターのクーラント交換に時間がかかる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529077"/>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⑦</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手直し場のスペースが狭い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091168"/>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⑧</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図面を広げるスペースが無い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27342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⑨</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材不回収時、場所が狭く落下させそうになる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446857"/>
                  </a:ext>
                </a:extLst>
              </a:tr>
              <a:tr h="369915">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⑩</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100" b="1" i="0" u="none" strike="noStrike" dirty="0">
                          <a:effectLst/>
                          <a:latin typeface="メイリオ" panose="020B0604030504040204" pitchFamily="50" charset="-128"/>
                          <a:ea typeface="メイリオ" panose="020B0604030504040204" pitchFamily="50" charset="-128"/>
                        </a:rPr>
                        <a:t>O/P</a:t>
                      </a:r>
                      <a:r>
                        <a:rPr lang="ja-JP" altLang="en-US" sz="2100" b="1" i="0" u="none" strike="noStrike" dirty="0">
                          <a:effectLst/>
                          <a:latin typeface="メイリオ" panose="020B0604030504040204" pitchFamily="50" charset="-128"/>
                          <a:ea typeface="メイリオ" panose="020B0604030504040204" pitchFamily="50" charset="-128"/>
                        </a:rPr>
                        <a:t>の鋳巣をマイクロスコープで確認しているのが面倒</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711647"/>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⑪</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中間選別時、内径の鋳巣などが確認し難い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997835"/>
                  </a:ext>
                </a:extLst>
              </a:tr>
              <a:tr h="342452">
                <a:tc>
                  <a:txBody>
                    <a:bodyPr/>
                    <a:lstStyle/>
                    <a:p>
                      <a:pPr algn="ctr" fontAlgn="ctr"/>
                      <a:r>
                        <a:rPr lang="ja-JP" altLang="en-US" sz="2400" b="1" i="0" u="none" strike="noStrike">
                          <a:effectLst/>
                          <a:latin typeface="メイリオ" panose="020B0604030504040204" pitchFamily="50" charset="-128"/>
                          <a:ea typeface="メイリオ" panose="020B0604030504040204" pitchFamily="50" charset="-128"/>
                        </a:rPr>
                        <a:t>⑫</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鋳巣貫通調査で手耐圧・水没調査に時間がかかる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20662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⑬</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三次元測定の縦置き測定に時間がかかる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525181"/>
                  </a:ext>
                </a:extLst>
              </a:tr>
            </a:tbl>
          </a:graphicData>
        </a:graphic>
      </p:graphicFrame>
      <p:grpSp>
        <p:nvGrpSpPr>
          <p:cNvPr id="11" name="グループ化 10">
            <a:extLst>
              <a:ext uri="{FF2B5EF4-FFF2-40B4-BE49-F238E27FC236}">
                <a16:creationId xmlns:a16="http://schemas.microsoft.com/office/drawing/2014/main" id="{A9424371-18EF-5503-263F-9756D9068F2A}"/>
              </a:ext>
            </a:extLst>
          </p:cNvPr>
          <p:cNvGrpSpPr/>
          <p:nvPr/>
        </p:nvGrpSpPr>
        <p:grpSpPr>
          <a:xfrm>
            <a:off x="33808" y="2005546"/>
            <a:ext cx="7457380" cy="4519798"/>
            <a:chOff x="33808" y="2005546"/>
            <a:chExt cx="7457380" cy="4519798"/>
          </a:xfrm>
        </p:grpSpPr>
        <p:pic>
          <p:nvPicPr>
            <p:cNvPr id="8" name="図 7">
              <a:extLst>
                <a:ext uri="{FF2B5EF4-FFF2-40B4-BE49-F238E27FC236}">
                  <a16:creationId xmlns:a16="http://schemas.microsoft.com/office/drawing/2014/main" id="{4A55AA75-F584-C1C4-6BFD-7B4DFA0C690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6729" b="69195"/>
            <a:stretch/>
          </p:blipFill>
          <p:spPr>
            <a:xfrm>
              <a:off x="47327" y="2005546"/>
              <a:ext cx="7443861" cy="792088"/>
            </a:xfrm>
            <a:prstGeom prst="rect">
              <a:avLst/>
            </a:prstGeom>
          </p:spPr>
        </p:pic>
        <p:pic>
          <p:nvPicPr>
            <p:cNvPr id="9" name="図 8">
              <a:extLst>
                <a:ext uri="{FF2B5EF4-FFF2-40B4-BE49-F238E27FC236}">
                  <a16:creationId xmlns:a16="http://schemas.microsoft.com/office/drawing/2014/main" id="{56AD1EA7-80D0-DA37-F9FF-1DB41BE9C32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89611" b="3371"/>
            <a:stretch/>
          </p:blipFill>
          <p:spPr>
            <a:xfrm>
              <a:off x="47326" y="6130851"/>
              <a:ext cx="7443861" cy="394493"/>
            </a:xfrm>
            <a:prstGeom prst="rect">
              <a:avLst/>
            </a:prstGeom>
          </p:spPr>
        </p:pic>
        <p:pic>
          <p:nvPicPr>
            <p:cNvPr id="10" name="図 9">
              <a:extLst>
                <a:ext uri="{FF2B5EF4-FFF2-40B4-BE49-F238E27FC236}">
                  <a16:creationId xmlns:a16="http://schemas.microsoft.com/office/drawing/2014/main" id="{E70627D0-2ACA-BF6D-2084-510CB76CA4D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76201" b="16079"/>
            <a:stretch/>
          </p:blipFill>
          <p:spPr>
            <a:xfrm>
              <a:off x="33808" y="5365678"/>
              <a:ext cx="7443861" cy="433921"/>
            </a:xfrm>
            <a:prstGeom prst="rect">
              <a:avLst/>
            </a:prstGeom>
          </p:spPr>
        </p:pic>
      </p:grpSp>
      <p:pic>
        <p:nvPicPr>
          <p:cNvPr id="17" name="図 16">
            <a:extLst>
              <a:ext uri="{FF2B5EF4-FFF2-40B4-BE49-F238E27FC236}">
                <a16:creationId xmlns:a16="http://schemas.microsoft.com/office/drawing/2014/main" id="{D7F7EE39-B9EB-656F-C667-F17311765909}"/>
              </a:ext>
            </a:extLst>
          </p:cNvPr>
          <p:cNvPicPr>
            <a:picLocks noChangeAspect="1"/>
          </p:cNvPicPr>
          <p:nvPr/>
        </p:nvPicPr>
        <p:blipFill>
          <a:blip r:embed="rId9"/>
          <a:stretch>
            <a:fillRect/>
          </a:stretch>
        </p:blipFill>
        <p:spPr>
          <a:xfrm>
            <a:off x="47327" y="3152632"/>
            <a:ext cx="7443860" cy="1140463"/>
          </a:xfrm>
          <a:prstGeom prst="rect">
            <a:avLst/>
          </a:prstGeom>
          <a:solidFill>
            <a:schemeClr val="bg1"/>
          </a:solidFill>
        </p:spPr>
      </p:pic>
    </p:spTree>
    <p:custDataLst>
      <p:tags r:id="rId1"/>
    </p:custDataLst>
    <p:extLst>
      <p:ext uri="{BB962C8B-B14F-4D97-AF65-F5344CB8AC3E}">
        <p14:creationId xmlns:p14="http://schemas.microsoft.com/office/powerpoint/2010/main" val="4016980971"/>
      </p:ext>
    </p:extLst>
  </p:cSld>
  <p:clrMapOvr>
    <a:masterClrMapping/>
  </p:clrMapOvr>
  <mc:AlternateContent xmlns:mc="http://schemas.openxmlformats.org/markup-compatibility/2006" xmlns:p14="http://schemas.microsoft.com/office/powerpoint/2010/main">
    <mc:Choice Requires="p14">
      <p:transition spd="slow" p14:dur="2000" advTm="9574"/>
    </mc:Choice>
    <mc:Fallback xmlns="">
      <p:transition spd="slow" advTm="9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表 23">
            <a:extLst>
              <a:ext uri="{FF2B5EF4-FFF2-40B4-BE49-F238E27FC236}">
                <a16:creationId xmlns:a16="http://schemas.microsoft.com/office/drawing/2014/main" id="{0A91D6F4-70F9-CEAD-2142-6E7EC266A44D}"/>
              </a:ext>
            </a:extLst>
          </p:cNvPr>
          <p:cNvGraphicFramePr>
            <a:graphicFrameLocks noGrp="1" noChangeAspect="1"/>
          </p:cNvGraphicFramePr>
          <p:nvPr>
            <p:extLst>
              <p:ext uri="{D42A27DB-BD31-4B8C-83A1-F6EECF244321}">
                <p14:modId xmlns:p14="http://schemas.microsoft.com/office/powerpoint/2010/main" val="269503659"/>
              </p:ext>
            </p:extLst>
          </p:nvPr>
        </p:nvGraphicFramePr>
        <p:xfrm>
          <a:off x="119336" y="3068960"/>
          <a:ext cx="11929490" cy="2521092"/>
        </p:xfrm>
        <a:graphic>
          <a:graphicData uri="http://schemas.openxmlformats.org/drawingml/2006/table">
            <a:tbl>
              <a:tblPr/>
              <a:tblGrid>
                <a:gridCol w="511004">
                  <a:extLst>
                    <a:ext uri="{9D8B030D-6E8A-4147-A177-3AD203B41FA5}">
                      <a16:colId xmlns:a16="http://schemas.microsoft.com/office/drawing/2014/main" val="2090779109"/>
                    </a:ext>
                  </a:extLst>
                </a:gridCol>
                <a:gridCol w="6164905">
                  <a:extLst>
                    <a:ext uri="{9D8B030D-6E8A-4147-A177-3AD203B41FA5}">
                      <a16:colId xmlns:a16="http://schemas.microsoft.com/office/drawing/2014/main" val="1726164086"/>
                    </a:ext>
                  </a:extLst>
                </a:gridCol>
                <a:gridCol w="640510">
                  <a:extLst>
                    <a:ext uri="{9D8B030D-6E8A-4147-A177-3AD203B41FA5}">
                      <a16:colId xmlns:a16="http://schemas.microsoft.com/office/drawing/2014/main" val="2758081618"/>
                    </a:ext>
                  </a:extLst>
                </a:gridCol>
                <a:gridCol w="720573">
                  <a:extLst>
                    <a:ext uri="{9D8B030D-6E8A-4147-A177-3AD203B41FA5}">
                      <a16:colId xmlns:a16="http://schemas.microsoft.com/office/drawing/2014/main" val="3160279792"/>
                    </a:ext>
                  </a:extLst>
                </a:gridCol>
                <a:gridCol w="1040828">
                  <a:extLst>
                    <a:ext uri="{9D8B030D-6E8A-4147-A177-3AD203B41FA5}">
                      <a16:colId xmlns:a16="http://schemas.microsoft.com/office/drawing/2014/main" val="4159923214"/>
                    </a:ext>
                  </a:extLst>
                </a:gridCol>
                <a:gridCol w="1120892">
                  <a:extLst>
                    <a:ext uri="{9D8B030D-6E8A-4147-A177-3AD203B41FA5}">
                      <a16:colId xmlns:a16="http://schemas.microsoft.com/office/drawing/2014/main" val="2533572101"/>
                    </a:ext>
                  </a:extLst>
                </a:gridCol>
                <a:gridCol w="880701">
                  <a:extLst>
                    <a:ext uri="{9D8B030D-6E8A-4147-A177-3AD203B41FA5}">
                      <a16:colId xmlns:a16="http://schemas.microsoft.com/office/drawing/2014/main" val="2901299631"/>
                    </a:ext>
                  </a:extLst>
                </a:gridCol>
                <a:gridCol w="850077">
                  <a:extLst>
                    <a:ext uri="{9D8B030D-6E8A-4147-A177-3AD203B41FA5}">
                      <a16:colId xmlns:a16="http://schemas.microsoft.com/office/drawing/2014/main" val="925129330"/>
                    </a:ext>
                  </a:extLst>
                </a:gridCol>
              </a:tblGrid>
              <a:tr h="576064">
                <a:tc gridSpan="2">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候補</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品質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安全性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期待効果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サークルの</a:t>
                      </a:r>
                      <a:b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レベルアップ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実現性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評価点</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0016105"/>
                  </a:ext>
                </a:extLst>
              </a:tr>
              <a:tr h="547800">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rPr>
                        <a:t>D/F</a:t>
                      </a: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硬度測定時の粗材削りがカン・コツで難しい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3270782"/>
                  </a:ext>
                </a:extLst>
              </a:tr>
              <a:tr h="502064">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③</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rPr>
                        <a:t>O/P</a:t>
                      </a: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硬度測定時に定位置に圧痕を付けるのが難しい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10176808"/>
                  </a:ext>
                </a:extLst>
              </a:tr>
              <a:tr h="441769">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中間選別時、内径の鋳巣などが確認し難い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5969920"/>
                  </a:ext>
                </a:extLst>
              </a:tr>
              <a:tr h="453395">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⑬</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三次元測定機の縦置き測定に時間がかかる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639402"/>
                  </a:ext>
                </a:extLst>
              </a:tr>
            </a:tbl>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December 9,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043765" cy="521803"/>
          </a:xfrm>
        </p:spPr>
        <p:txBody>
          <a:bodyPr>
            <a:noAutofit/>
          </a:bodyPr>
          <a:lstStyle/>
          <a:p>
            <a:pPr algn="l"/>
            <a:r>
              <a:rPr kumimoji="1" lang="en-US" altLang="ja-JP" sz="2400" u="sng" dirty="0"/>
              <a:t>8</a:t>
            </a:r>
            <a:r>
              <a:rPr kumimoji="1" lang="ja-JP" altLang="en-US" sz="2400" u="sng" dirty="0"/>
              <a:t>．選定理由②</a:t>
            </a:r>
          </a:p>
        </p:txBody>
      </p:sp>
      <p:sp>
        <p:nvSpPr>
          <p:cNvPr id="10" name="テキスト ボックス 9">
            <a:extLst>
              <a:ext uri="{FF2B5EF4-FFF2-40B4-BE49-F238E27FC236}">
                <a16:creationId xmlns:a16="http://schemas.microsoft.com/office/drawing/2014/main" id="{403B2376-1ECD-A59D-B64C-7F494F4E2A72}"/>
              </a:ext>
            </a:extLst>
          </p:cNvPr>
          <p:cNvSpPr txBox="1"/>
          <p:nvPr/>
        </p:nvSpPr>
        <p:spPr>
          <a:xfrm>
            <a:off x="6336704" y="836712"/>
            <a:ext cx="5951984" cy="1869052"/>
          </a:xfrm>
          <a:prstGeom prst="rect">
            <a:avLst/>
          </a:prstGeom>
          <a:noFill/>
          <a:ln w="28575">
            <a:noFill/>
          </a:ln>
        </p:spPr>
        <p:txBody>
          <a:bodyPr wrap="square" rtlCol="0">
            <a:noAutofit/>
          </a:bodyPr>
          <a:lstStyle/>
          <a:p>
            <a:r>
              <a:rPr kumimoji="1" lang="ja-JP" altLang="en-US" sz="3600" b="1" dirty="0">
                <a:latin typeface="+mn-ea"/>
              </a:rPr>
              <a:t>第</a:t>
            </a:r>
            <a:r>
              <a:rPr lang="en-US" altLang="ja-JP" sz="3600" b="1" dirty="0">
                <a:latin typeface="+mn-ea"/>
              </a:rPr>
              <a:t>2</a:t>
            </a:r>
            <a:r>
              <a:rPr kumimoji="1" lang="ja-JP" altLang="en-US" sz="3600" b="1" dirty="0">
                <a:latin typeface="+mn-ea"/>
              </a:rPr>
              <a:t>段階として絞った</a:t>
            </a:r>
            <a:r>
              <a:rPr kumimoji="1" lang="en-US" altLang="ja-JP" sz="3600" b="1" dirty="0">
                <a:latin typeface="+mn-ea"/>
              </a:rPr>
              <a:t>4</a:t>
            </a:r>
            <a:r>
              <a:rPr kumimoji="1" lang="ja-JP" altLang="en-US" sz="3600" b="1" dirty="0">
                <a:latin typeface="+mn-ea"/>
              </a:rPr>
              <a:t>件を</a:t>
            </a:r>
            <a:endParaRPr kumimoji="1" lang="en-US" altLang="ja-JP" sz="3600" b="1" dirty="0">
              <a:latin typeface="+mn-ea"/>
            </a:endParaRPr>
          </a:p>
          <a:p>
            <a:r>
              <a:rPr kumimoji="1" lang="ja-JP" altLang="en-US" sz="3600" b="1" dirty="0">
                <a:latin typeface="+mn-ea"/>
              </a:rPr>
              <a:t>マトリックス評価にて</a:t>
            </a:r>
            <a:endParaRPr kumimoji="1" lang="en-US" altLang="ja-JP" sz="3600" b="1" dirty="0">
              <a:latin typeface="+mn-ea"/>
            </a:endParaRPr>
          </a:p>
          <a:p>
            <a:r>
              <a:rPr lang="en-US" altLang="ja-JP" sz="3600" b="1" dirty="0">
                <a:solidFill>
                  <a:srgbClr val="FF0000"/>
                </a:solidFill>
                <a:latin typeface="+mn-ea"/>
              </a:rPr>
              <a:t>5</a:t>
            </a:r>
            <a:r>
              <a:rPr lang="ja-JP" altLang="en-US" sz="3600" b="1" dirty="0">
                <a:solidFill>
                  <a:srgbClr val="FF0000"/>
                </a:solidFill>
                <a:latin typeface="+mn-ea"/>
              </a:rPr>
              <a:t>項目</a:t>
            </a:r>
            <a:r>
              <a:rPr lang="ja-JP" altLang="en-US" sz="3600" b="1" dirty="0">
                <a:latin typeface="+mn-ea"/>
              </a:rPr>
              <a:t>で評価を実施</a:t>
            </a:r>
            <a:endParaRPr lang="en-US" altLang="ja-JP" sz="3600" b="1" dirty="0">
              <a:latin typeface="+mn-ea"/>
            </a:endParaRPr>
          </a:p>
        </p:txBody>
      </p:sp>
      <p:sp>
        <p:nvSpPr>
          <p:cNvPr id="8" name="テキスト ボックス 7">
            <a:extLst>
              <a:ext uri="{FF2B5EF4-FFF2-40B4-BE49-F238E27FC236}">
                <a16:creationId xmlns:a16="http://schemas.microsoft.com/office/drawing/2014/main" id="{34291F04-50B3-2564-9A06-7B7773F69CBE}"/>
              </a:ext>
            </a:extLst>
          </p:cNvPr>
          <p:cNvSpPr txBox="1"/>
          <p:nvPr/>
        </p:nvSpPr>
        <p:spPr>
          <a:xfrm>
            <a:off x="2711624" y="184860"/>
            <a:ext cx="3824421" cy="523220"/>
          </a:xfrm>
          <a:prstGeom prst="rect">
            <a:avLst/>
          </a:prstGeom>
          <a:noFill/>
          <a:ln>
            <a:noFill/>
          </a:ln>
        </p:spPr>
        <p:txBody>
          <a:bodyPr wrap="square" rtlCol="0">
            <a:spAutoFit/>
          </a:bodyPr>
          <a:lstStyle/>
          <a:p>
            <a:r>
              <a:rPr kumimoji="1" lang="ja-JP" altLang="en-US" sz="2800" b="1" dirty="0"/>
              <a:t>マトリックス評価基準</a:t>
            </a:r>
          </a:p>
        </p:txBody>
      </p:sp>
      <p:sp>
        <p:nvSpPr>
          <p:cNvPr id="16" name="テキスト ボックス 15">
            <a:extLst>
              <a:ext uri="{FF2B5EF4-FFF2-40B4-BE49-F238E27FC236}">
                <a16:creationId xmlns:a16="http://schemas.microsoft.com/office/drawing/2014/main" id="{D4A7FA9F-4CE4-1D89-2F89-BDE1705A3B29}"/>
              </a:ext>
            </a:extLst>
          </p:cNvPr>
          <p:cNvSpPr txBox="1"/>
          <p:nvPr/>
        </p:nvSpPr>
        <p:spPr>
          <a:xfrm>
            <a:off x="119336" y="5991671"/>
            <a:ext cx="11929490" cy="461665"/>
          </a:xfrm>
          <a:prstGeom prst="rect">
            <a:avLst/>
          </a:prstGeom>
          <a:solidFill>
            <a:srgbClr val="FFFF00"/>
          </a:solidFill>
          <a:ln w="25400">
            <a:solidFill>
              <a:srgbClr val="002060"/>
            </a:solidFill>
          </a:ln>
        </p:spPr>
        <p:txBody>
          <a:bodyPr wrap="square" rtlCol="0">
            <a:spAutoFit/>
          </a:bodyPr>
          <a:lstStyle/>
          <a:p>
            <a:pPr algn="ctr"/>
            <a:r>
              <a:rPr kumimoji="1" lang="ja-JP" altLang="en-US" sz="2400" b="1" dirty="0"/>
              <a:t>評価の結果、</a:t>
            </a:r>
            <a:r>
              <a:rPr kumimoji="1" lang="ja-JP" altLang="en-US" sz="2400" b="1" dirty="0">
                <a:solidFill>
                  <a:srgbClr val="FF0000"/>
                </a:solidFill>
              </a:rPr>
              <a:t>「</a:t>
            </a:r>
            <a:r>
              <a:rPr lang="ja-JP" altLang="en-US" sz="2400" b="1" dirty="0">
                <a:solidFill>
                  <a:srgbClr val="FF0000"/>
                </a:solidFill>
              </a:rPr>
              <a:t>三次元測定機の縦置き測定に時間がかかる</a:t>
            </a:r>
            <a:r>
              <a:rPr kumimoji="1" lang="ja-JP" altLang="en-US" sz="2400" b="1" dirty="0">
                <a:solidFill>
                  <a:srgbClr val="FF0000"/>
                </a:solidFill>
              </a:rPr>
              <a:t>」</a:t>
            </a:r>
            <a:r>
              <a:rPr kumimoji="1" lang="ja-JP" altLang="en-US" sz="2400" b="1" dirty="0"/>
              <a:t>をテーマに決定</a:t>
            </a:r>
            <a:r>
              <a:rPr kumimoji="1" lang="en-US" altLang="ja-JP" sz="2400" b="1" dirty="0"/>
              <a:t>!</a:t>
            </a:r>
            <a:endParaRPr kumimoji="1" lang="ja-JP" altLang="en-US" sz="2400" b="1" dirty="0"/>
          </a:p>
        </p:txBody>
      </p:sp>
      <p:sp>
        <p:nvSpPr>
          <p:cNvPr id="18" name="正方形/長方形 17">
            <a:extLst>
              <a:ext uri="{FF2B5EF4-FFF2-40B4-BE49-F238E27FC236}">
                <a16:creationId xmlns:a16="http://schemas.microsoft.com/office/drawing/2014/main" id="{95BEEBEA-E79A-EF02-6228-354D525233FB}"/>
              </a:ext>
            </a:extLst>
          </p:cNvPr>
          <p:cNvSpPr/>
          <p:nvPr/>
        </p:nvSpPr>
        <p:spPr>
          <a:xfrm flipV="1">
            <a:off x="119336" y="5157192"/>
            <a:ext cx="11929490" cy="45163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F04315D-95E8-8788-BBF1-749E15D5E23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9335" y="646525"/>
            <a:ext cx="6269893" cy="2301100"/>
          </a:xfrm>
          <a:prstGeom prst="rect">
            <a:avLst/>
          </a:prstGeom>
        </p:spPr>
      </p:pic>
    </p:spTree>
    <p:custDataLst>
      <p:tags r:id="rId1"/>
    </p:custDataLst>
    <p:extLst>
      <p:ext uri="{BB962C8B-B14F-4D97-AF65-F5344CB8AC3E}">
        <p14:creationId xmlns:p14="http://schemas.microsoft.com/office/powerpoint/2010/main" val="457649884"/>
      </p:ext>
    </p:extLst>
  </p:cSld>
  <p:clrMapOvr>
    <a:masterClrMapping/>
  </p:clrMapOvr>
  <mc:AlternateContent xmlns:mc="http://schemas.openxmlformats.org/markup-compatibility/2006" xmlns:p14="http://schemas.microsoft.com/office/powerpoint/2010/main">
    <mc:Choice Requires="p14">
      <p:transition spd="slow" p14:dur="2000" advTm="2194"/>
    </mc:Choice>
    <mc:Fallback xmlns="">
      <p:transition spd="slow" advTm="2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0.8"/>
</p:tagLst>
</file>

<file path=ppt/tags/tag10.xml><?xml version="1.0" encoding="utf-8"?>
<p:tagLst xmlns:a="http://schemas.openxmlformats.org/drawingml/2006/main" xmlns:r="http://schemas.openxmlformats.org/officeDocument/2006/relationships" xmlns:p="http://schemas.openxmlformats.org/presentationml/2006/main">
  <p:tag name="TIMING" val="|0.6|0.8|0.7"/>
</p:tagLst>
</file>

<file path=ppt/tags/tag11.xml><?xml version="1.0" encoding="utf-8"?>
<p:tagLst xmlns:a="http://schemas.openxmlformats.org/drawingml/2006/main" xmlns:r="http://schemas.openxmlformats.org/officeDocument/2006/relationships" xmlns:p="http://schemas.openxmlformats.org/presentationml/2006/main">
  <p:tag name="TIMING" val="|0.7|1|1.2|0.8"/>
</p:tagLst>
</file>

<file path=ppt/tags/tag12.xml><?xml version="1.0" encoding="utf-8"?>
<p:tagLst xmlns:a="http://schemas.openxmlformats.org/drawingml/2006/main" xmlns:r="http://schemas.openxmlformats.org/officeDocument/2006/relationships" xmlns:p="http://schemas.openxmlformats.org/presentationml/2006/main">
  <p:tag name="TIMING" val="|0.7|1.7"/>
</p:tagLst>
</file>

<file path=ppt/tags/tag13.xml><?xml version="1.0" encoding="utf-8"?>
<p:tagLst xmlns:a="http://schemas.openxmlformats.org/drawingml/2006/main" xmlns:r="http://schemas.openxmlformats.org/officeDocument/2006/relationships" xmlns:p="http://schemas.openxmlformats.org/presentationml/2006/main">
  <p:tag name="TIMING" val="|0.7|2.3|1"/>
</p:tagLst>
</file>

<file path=ppt/tags/tag14.xml><?xml version="1.0" encoding="utf-8"?>
<p:tagLst xmlns:a="http://schemas.openxmlformats.org/drawingml/2006/main" xmlns:r="http://schemas.openxmlformats.org/officeDocument/2006/relationships" xmlns:p="http://schemas.openxmlformats.org/presentationml/2006/main">
  <p:tag name="TIMING" val="|1.6|1.6"/>
</p:tagLst>
</file>

<file path=ppt/tags/tag15.xml><?xml version="1.0" encoding="utf-8"?>
<p:tagLst xmlns:a="http://schemas.openxmlformats.org/drawingml/2006/main" xmlns:r="http://schemas.openxmlformats.org/officeDocument/2006/relationships" xmlns:p="http://schemas.openxmlformats.org/presentationml/2006/main">
  <p:tag name="TIMING" val="|0.6|1.4|1|2.5"/>
</p:tagLst>
</file>

<file path=ppt/tags/tag16.xml><?xml version="1.0" encoding="utf-8"?>
<p:tagLst xmlns:a="http://schemas.openxmlformats.org/drawingml/2006/main" xmlns:r="http://schemas.openxmlformats.org/officeDocument/2006/relationships" xmlns:p="http://schemas.openxmlformats.org/presentationml/2006/main">
  <p:tag name="TIMING" val="|0.7|1.4"/>
</p:tagLst>
</file>

<file path=ppt/tags/tag17.xml><?xml version="1.0" encoding="utf-8"?>
<p:tagLst xmlns:a="http://schemas.openxmlformats.org/drawingml/2006/main" xmlns:r="http://schemas.openxmlformats.org/officeDocument/2006/relationships" xmlns:p="http://schemas.openxmlformats.org/presentationml/2006/main">
  <p:tag name="TIMING" val="|0.6|0.9|1"/>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5.4"/>
</p:tagLst>
</file>

<file path=ppt/tags/tag20.xml><?xml version="1.0" encoding="utf-8"?>
<p:tagLst xmlns:a="http://schemas.openxmlformats.org/drawingml/2006/main" xmlns:r="http://schemas.openxmlformats.org/officeDocument/2006/relationships" xmlns:p="http://schemas.openxmlformats.org/presentationml/2006/main">
  <p:tag name="TIMING" val="|0.5|1|0.5|0.9|0.8|0.9|0.7|1.2|1.3"/>
</p:tagLst>
</file>

<file path=ppt/tags/tag21.xml><?xml version="1.0" encoding="utf-8"?>
<p:tagLst xmlns:a="http://schemas.openxmlformats.org/drawingml/2006/main" xmlns:r="http://schemas.openxmlformats.org/officeDocument/2006/relationships" xmlns:p="http://schemas.openxmlformats.org/presentationml/2006/main">
  <p:tag name="TIMING" val="|0.9|1.6|2.1"/>
</p:tagLst>
</file>

<file path=ppt/tags/tag22.xml><?xml version="1.0" encoding="utf-8"?>
<p:tagLst xmlns:a="http://schemas.openxmlformats.org/drawingml/2006/main" xmlns:r="http://schemas.openxmlformats.org/officeDocument/2006/relationships" xmlns:p="http://schemas.openxmlformats.org/presentationml/2006/main">
  <p:tag name="TIMING" val="|1.4"/>
</p:tagLst>
</file>

<file path=ppt/tags/tag23.xml><?xml version="1.0" encoding="utf-8"?>
<p:tagLst xmlns:a="http://schemas.openxmlformats.org/drawingml/2006/main" xmlns:r="http://schemas.openxmlformats.org/officeDocument/2006/relationships" xmlns:p="http://schemas.openxmlformats.org/presentationml/2006/main">
  <p:tag name="TIMING" val="|1|2.2"/>
</p:tagLst>
</file>

<file path=ppt/tags/tag24.xml><?xml version="1.0" encoding="utf-8"?>
<p:tagLst xmlns:a="http://schemas.openxmlformats.org/drawingml/2006/main" xmlns:r="http://schemas.openxmlformats.org/officeDocument/2006/relationships" xmlns:p="http://schemas.openxmlformats.org/presentationml/2006/main">
  <p:tag name="TIMING" val="|1.7|1.5|1.1|1.3"/>
</p:tagLst>
</file>

<file path=ppt/tags/tag25.xml><?xml version="1.0" encoding="utf-8"?>
<p:tagLst xmlns:a="http://schemas.openxmlformats.org/drawingml/2006/main" xmlns:r="http://schemas.openxmlformats.org/officeDocument/2006/relationships" xmlns:p="http://schemas.openxmlformats.org/presentationml/2006/main">
  <p:tag name="TIMING" val="|1|1.3|1.6|1.3"/>
</p:tagLst>
</file>

<file path=ppt/tags/tag26.xml><?xml version="1.0" encoding="utf-8"?>
<p:tagLst xmlns:a="http://schemas.openxmlformats.org/drawingml/2006/main" xmlns:r="http://schemas.openxmlformats.org/officeDocument/2006/relationships" xmlns:p="http://schemas.openxmlformats.org/presentationml/2006/main">
  <p:tag name="TIMING" val="|2.4|1.1|1.1"/>
</p:tagLst>
</file>

<file path=ppt/tags/tag27.xml><?xml version="1.0" encoding="utf-8"?>
<p:tagLst xmlns:a="http://schemas.openxmlformats.org/drawingml/2006/main" xmlns:r="http://schemas.openxmlformats.org/officeDocument/2006/relationships" xmlns:p="http://schemas.openxmlformats.org/presentationml/2006/main">
  <p:tag name="TIMING" val="|1|1.1|2"/>
</p:tagLst>
</file>

<file path=ppt/tags/tag28.xml><?xml version="1.0" encoding="utf-8"?>
<p:tagLst xmlns:a="http://schemas.openxmlformats.org/drawingml/2006/main" xmlns:r="http://schemas.openxmlformats.org/officeDocument/2006/relationships" xmlns:p="http://schemas.openxmlformats.org/presentationml/2006/main">
  <p:tag name="TIMING" val="|0.9|1.9|1"/>
</p:tagLst>
</file>

<file path=ppt/tags/tag29.xml><?xml version="1.0" encoding="utf-8"?>
<p:tagLst xmlns:a="http://schemas.openxmlformats.org/drawingml/2006/main" xmlns:r="http://schemas.openxmlformats.org/officeDocument/2006/relationships" xmlns:p="http://schemas.openxmlformats.org/presentationml/2006/main">
  <p:tag name="TIMING" val="|0.8|1|1|1"/>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30.xml><?xml version="1.0" encoding="utf-8"?>
<p:tagLst xmlns:a="http://schemas.openxmlformats.org/drawingml/2006/main" xmlns:r="http://schemas.openxmlformats.org/officeDocument/2006/relationships" xmlns:p="http://schemas.openxmlformats.org/presentationml/2006/main">
  <p:tag name="TIMING" val="|2.8|1|3.1"/>
</p:tagLst>
</file>

<file path=ppt/tags/tag31.xml><?xml version="1.0" encoding="utf-8"?>
<p:tagLst xmlns:a="http://schemas.openxmlformats.org/drawingml/2006/main" xmlns:r="http://schemas.openxmlformats.org/officeDocument/2006/relationships" xmlns:p="http://schemas.openxmlformats.org/presentationml/2006/main">
  <p:tag name="TIMING" val="|1|3.6|1.1"/>
</p:tagLst>
</file>

<file path=ppt/tags/tag32.xml><?xml version="1.0" encoding="utf-8"?>
<p:tagLst xmlns:a="http://schemas.openxmlformats.org/drawingml/2006/main" xmlns:r="http://schemas.openxmlformats.org/officeDocument/2006/relationships" xmlns:p="http://schemas.openxmlformats.org/presentationml/2006/main">
  <p:tag name="TIMING" val="|0.9"/>
</p:tagLst>
</file>

<file path=ppt/tags/tag33.xml><?xml version="1.0" encoding="utf-8"?>
<p:tagLst xmlns:a="http://schemas.openxmlformats.org/drawingml/2006/main" xmlns:r="http://schemas.openxmlformats.org/officeDocument/2006/relationships" xmlns:p="http://schemas.openxmlformats.org/presentationml/2006/main">
  <p:tag name="TIMING" val="|0.8|0.9|0.7"/>
</p:tagLst>
</file>

<file path=ppt/tags/tag34.xml><?xml version="1.0" encoding="utf-8"?>
<p:tagLst xmlns:a="http://schemas.openxmlformats.org/drawingml/2006/main" xmlns:r="http://schemas.openxmlformats.org/officeDocument/2006/relationships" xmlns:p="http://schemas.openxmlformats.org/presentationml/2006/main">
  <p:tag name="TIMING" val="|0.8|0.8|0.8|1.5"/>
</p:tagLst>
</file>

<file path=ppt/tags/tag4.xml><?xml version="1.0" encoding="utf-8"?>
<p:tagLst xmlns:a="http://schemas.openxmlformats.org/drawingml/2006/main" xmlns:r="http://schemas.openxmlformats.org/officeDocument/2006/relationships" xmlns:p="http://schemas.openxmlformats.org/presentationml/2006/main">
  <p:tag name="TIMING" val="|0.7|0.9|0.8|0.8"/>
</p:tagLst>
</file>

<file path=ppt/tags/tag5.xml><?xml version="1.0" encoding="utf-8"?>
<p:tagLst xmlns:a="http://schemas.openxmlformats.org/drawingml/2006/main" xmlns:r="http://schemas.openxmlformats.org/officeDocument/2006/relationships" xmlns:p="http://schemas.openxmlformats.org/presentationml/2006/main">
  <p:tag name="TIMING" val="|1.8|2.2|2|2.2"/>
</p:tagLst>
</file>

<file path=ppt/tags/tag6.xml><?xml version="1.0" encoding="utf-8"?>
<p:tagLst xmlns:a="http://schemas.openxmlformats.org/drawingml/2006/main" xmlns:r="http://schemas.openxmlformats.org/officeDocument/2006/relationships" xmlns:p="http://schemas.openxmlformats.org/presentationml/2006/main">
  <p:tag name="TIMING" val="|3.8|1.4|2.3"/>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1.4|4|1|1.3"/>
</p:tagLst>
</file>

<file path=ppt/tags/tag9.xml><?xml version="1.0" encoding="utf-8"?>
<p:tagLst xmlns:a="http://schemas.openxmlformats.org/drawingml/2006/main" xmlns:r="http://schemas.openxmlformats.org/officeDocument/2006/relationships" xmlns:p="http://schemas.openxmlformats.org/presentationml/2006/main">
  <p:tag name="TIMING" val="|1.3|0.7|0.7|0.4|0.5|0.5|0.6"/>
</p:tagLst>
</file>

<file path=ppt/theme/theme1.xml><?xml version="1.0" encoding="utf-8"?>
<a:theme xmlns:a="http://schemas.openxmlformats.org/drawingml/2006/main" name="表紙［機密なし］">
  <a:themeElements>
    <a:clrScheme name="AISIN_210408">
      <a:dk1>
        <a:srgbClr val="333333"/>
      </a:dk1>
      <a:lt1>
        <a:sysClr val="window" lastClr="FFFFFF"/>
      </a:lt1>
      <a:dk2>
        <a:srgbClr val="000000"/>
      </a:dk2>
      <a:lt2>
        <a:srgbClr val="F2F2F2"/>
      </a:lt2>
      <a:accent1>
        <a:srgbClr val="001A72"/>
      </a:accent1>
      <a:accent2>
        <a:srgbClr val="405395"/>
      </a:accent2>
      <a:accent3>
        <a:srgbClr val="808CB8"/>
      </a:accent3>
      <a:accent4>
        <a:srgbClr val="BFC6DC"/>
      </a:accent4>
      <a:accent5>
        <a:srgbClr val="008CD2"/>
      </a:accent5>
      <a:accent6>
        <a:srgbClr val="FA0A3C"/>
      </a:accent6>
      <a:hlink>
        <a:srgbClr val="00376B"/>
      </a:hlink>
      <a:folHlink>
        <a:srgbClr val="6E1E64"/>
      </a:folHlink>
    </a:clrScheme>
    <a:fontScheme name="AISIN_ｖ0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10408_AISINフォーマット_A4_改善.pptx" id="{24EF05BA-B023-4588-B7C4-CE36A0BB80FA}" vid="{8685FE71-71E2-46D7-BC48-15ACD009336D}"/>
    </a:ext>
  </a:extLst>
</a:theme>
</file>

<file path=ppt/theme/theme2.xml><?xml version="1.0" encoding="utf-8"?>
<a:theme xmlns:a="http://schemas.openxmlformats.org/drawingml/2006/main" name="内容">
  <a:themeElements>
    <a:clrScheme name="AISIN_210408">
      <a:dk1>
        <a:srgbClr val="333333"/>
      </a:dk1>
      <a:lt1>
        <a:sysClr val="window" lastClr="FFFFFF"/>
      </a:lt1>
      <a:dk2>
        <a:srgbClr val="000000"/>
      </a:dk2>
      <a:lt2>
        <a:srgbClr val="F2F2F2"/>
      </a:lt2>
      <a:accent1>
        <a:srgbClr val="001A72"/>
      </a:accent1>
      <a:accent2>
        <a:srgbClr val="405395"/>
      </a:accent2>
      <a:accent3>
        <a:srgbClr val="808CB8"/>
      </a:accent3>
      <a:accent4>
        <a:srgbClr val="BFC6DC"/>
      </a:accent4>
      <a:accent5>
        <a:srgbClr val="008CD2"/>
      </a:accent5>
      <a:accent6>
        <a:srgbClr val="FA0A3C"/>
      </a:accent6>
      <a:hlink>
        <a:srgbClr val="00376B"/>
      </a:hlink>
      <a:folHlink>
        <a:srgbClr val="6E1E64"/>
      </a:folHlink>
    </a:clrScheme>
    <a:fontScheme name="AISIN_ｖ0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ISINフォーマット_wide.potx" id="{E6ED6B68-B8AB-4240-B5BF-953200F140CE}" vid="{4B783BF8-DEA1-4518-93B8-7E4A5AC19B3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Slice</Template>
  <TotalTime>18073</TotalTime>
  <Words>6085</Words>
  <Application>Microsoft Office PowerPoint</Application>
  <PresentationFormat>ワイド画面</PresentationFormat>
  <Paragraphs>904</Paragraphs>
  <Slides>39</Slides>
  <Notes>39</Notes>
  <HiddenSlides>0</HiddenSlides>
  <MMClips>0</MMClips>
  <ScaleCrop>false</ScaleCrop>
  <HeadingPairs>
    <vt:vector size="8" baseType="variant">
      <vt:variant>
        <vt:lpstr>使用されているフォント</vt:lpstr>
      </vt:variant>
      <vt:variant>
        <vt:i4>11</vt:i4>
      </vt:variant>
      <vt:variant>
        <vt:lpstr>テーマ</vt:lpstr>
      </vt:variant>
      <vt:variant>
        <vt:i4>2</vt:i4>
      </vt:variant>
      <vt:variant>
        <vt:lpstr>埋め込まれた OLE サーバー</vt:lpstr>
      </vt:variant>
      <vt:variant>
        <vt:i4>1</vt:i4>
      </vt:variant>
      <vt:variant>
        <vt:lpstr>スライド タイトル</vt:lpstr>
      </vt:variant>
      <vt:variant>
        <vt:i4>39</vt:i4>
      </vt:variant>
    </vt:vector>
  </HeadingPairs>
  <TitlesOfParts>
    <vt:vector size="53" baseType="lpstr">
      <vt:lpstr>HGPｺﾞｼｯｸE</vt:lpstr>
      <vt:lpstr>HGP創英角ｺﾞｼｯｸUB</vt:lpstr>
      <vt:lpstr>HGS創英角ｺﾞｼｯｸUB</vt:lpstr>
      <vt:lpstr>HG丸ｺﾞｼｯｸM-PRO</vt:lpstr>
      <vt:lpstr>HG正楷書体-PRO</vt:lpstr>
      <vt:lpstr>ＭＳ Ｐゴシック</vt:lpstr>
      <vt:lpstr>メイリオ</vt:lpstr>
      <vt:lpstr>游ゴシック</vt:lpstr>
      <vt:lpstr>Arial</vt:lpstr>
      <vt:lpstr>Calibri</vt:lpstr>
      <vt:lpstr>Segoe UI</vt:lpstr>
      <vt:lpstr>表紙［機密なし］</vt:lpstr>
      <vt:lpstr>内容</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テーマ名</dc:title>
  <dc:creator>アイシン精機株式会社</dc:creator>
  <cp:lastModifiedBy>石田 奈加夫(ishida,nakao)</cp:lastModifiedBy>
  <cp:revision>1687</cp:revision>
  <dcterms:created xsi:type="dcterms:W3CDTF">2019-07-25T07:29:34Z</dcterms:created>
  <dcterms:modified xsi:type="dcterms:W3CDTF">2024-12-09T06:18:58Z</dcterms:modified>
</cp:coreProperties>
</file>