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rawings/drawing2.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39" r:id="rId1"/>
  </p:sldMasterIdLst>
  <p:notesMasterIdLst>
    <p:notesMasterId r:id="rId45"/>
  </p:notesMasterIdLst>
  <p:sldIdLst>
    <p:sldId id="307" r:id="rId2"/>
    <p:sldId id="257" r:id="rId3"/>
    <p:sldId id="258" r:id="rId4"/>
    <p:sldId id="266" r:id="rId5"/>
    <p:sldId id="261" r:id="rId6"/>
    <p:sldId id="259" r:id="rId7"/>
    <p:sldId id="260" r:id="rId8"/>
    <p:sldId id="262" r:id="rId9"/>
    <p:sldId id="263" r:id="rId10"/>
    <p:sldId id="306" r:id="rId11"/>
    <p:sldId id="264" r:id="rId12"/>
    <p:sldId id="265" r:id="rId13"/>
    <p:sldId id="267" r:id="rId14"/>
    <p:sldId id="268" r:id="rId15"/>
    <p:sldId id="269" r:id="rId16"/>
    <p:sldId id="270" r:id="rId17"/>
    <p:sldId id="271" r:id="rId18"/>
    <p:sldId id="272" r:id="rId19"/>
    <p:sldId id="308" r:id="rId20"/>
    <p:sldId id="273" r:id="rId21"/>
    <p:sldId id="309" r:id="rId22"/>
    <p:sldId id="285" r:id="rId23"/>
    <p:sldId id="286" r:id="rId24"/>
    <p:sldId id="287" r:id="rId25"/>
    <p:sldId id="288" r:id="rId26"/>
    <p:sldId id="290" r:id="rId27"/>
    <p:sldId id="291" r:id="rId28"/>
    <p:sldId id="292" r:id="rId29"/>
    <p:sldId id="293" r:id="rId30"/>
    <p:sldId id="295" r:id="rId31"/>
    <p:sldId id="296" r:id="rId32"/>
    <p:sldId id="294" r:id="rId33"/>
    <p:sldId id="310" r:id="rId34"/>
    <p:sldId id="297" r:id="rId35"/>
    <p:sldId id="274" r:id="rId36"/>
    <p:sldId id="299" r:id="rId37"/>
    <p:sldId id="298" r:id="rId38"/>
    <p:sldId id="284" r:id="rId39"/>
    <p:sldId id="312" r:id="rId40"/>
    <p:sldId id="275" r:id="rId41"/>
    <p:sldId id="301" r:id="rId42"/>
    <p:sldId id="300" r:id="rId43"/>
    <p:sldId id="276" r:id="rId44"/>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丸山 兼友/MARUYAMA KANETOMO" initials="丸山" lastIdx="4" clrIdx="0">
    <p:extLst>
      <p:ext uri="{19B8F6BF-5375-455C-9EA6-DF929625EA0E}">
        <p15:presenceInfo xmlns:p15="http://schemas.microsoft.com/office/powerpoint/2012/main" userId="S::k-maruyama@otics.co.jp::39d81250-e8d5-4a36-b07d-7e908a9a6e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00"/>
    <a:srgbClr val="0000FF"/>
    <a:srgbClr val="FF0000"/>
    <a:srgbClr val="FFC000"/>
    <a:srgbClr val="F7FC30"/>
    <a:srgbClr val="F565D6"/>
    <a:srgbClr val="510541"/>
    <a:srgbClr val="FF0066"/>
    <a:srgbClr val="0744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27F97BB-C833-4FB7-BDE5-3F7075034690}" styleName="テーマ スタイル 2 - アクセント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A488322-F2BA-4B5B-9748-0D474271808F}" styleName="中間スタイル 3 - アクセント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中間スタイル 4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AF606853-7671-496A-8E4F-DF71F8EC918B}" styleName="濃色スタイル 1 - アクセント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濃色スタイル 1 - アクセント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濃色スタイル 1 - アクセント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濃色スタイル 1 - アクセント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濃色スタイル 1 - アクセント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濃色スタイル 1 - アクセント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スタイル (濃色)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濃色スタイル 2 - アクセント 3/アクセント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B344D84-9AFB-497E-A393-DC336BA19D2E}" styleName="中間スタイル 3 - アクセント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56" autoAdjust="0"/>
    <p:restoredTop sz="96041" autoAdjust="0"/>
  </p:normalViewPr>
  <p:slideViewPr>
    <p:cSldViewPr snapToGrid="0">
      <p:cViewPr varScale="1">
        <p:scale>
          <a:sx n="51" d="100"/>
          <a:sy n="51" d="100"/>
        </p:scale>
        <p:origin x="105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2164\Desktop\&#12392;&#12435;&#12412;&#12469;&#12540;&#12463;&#12523;2023.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TAKAOKA1\TAKAOKA\23&#35506;\24&#35506;\&#9650;09&#32068;\&#27744;&#20117;\&#9661;2023.&#20840;&#31038;QC&#20107;&#20363;\&#24460;&#26399;\22Q-1810-003-Y1-005&#12304;&#12382;&#12358;&#12373;&#12435;&#65403;&#65392;&#65400;&#65433;&#12305;QC&#12469;&#12540;&#12463;&#12523;&#12524;&#12505;&#12523;&#25226;&#25569;&#34920;.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TAKAOKA1\TAKAOKA\23&#35506;\24&#35506;\&#9650;09&#32068;\&#27744;&#20117;\&#9661;2023.&#20840;&#31038;QC&#20107;&#20363;\&#24460;&#26399;\22Q-1810-003-Y1-005&#12304;&#12382;&#12358;&#12373;&#12435;&#65403;&#65392;&#65400;&#65433;&#12305;QC&#12469;&#12540;&#12463;&#12523;&#12524;&#12505;&#12523;&#25226;&#25569;&#349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t>図</a:t>
            </a:r>
            <a:r>
              <a:rPr lang="en-US" dirty="0"/>
              <a:t>1 </a:t>
            </a:r>
            <a:r>
              <a:rPr lang="ja-JP"/>
              <a:t>サークル員の経験年数と年齢のグラフ</a:t>
            </a:r>
          </a:p>
        </c:rich>
      </c:tx>
      <c:layout>
        <c:manualLayout>
          <c:xMode val="edge"/>
          <c:yMode val="edge"/>
          <c:x val="0.18856130467769064"/>
          <c:y val="0.92375338547939179"/>
        </c:manualLayout>
      </c:layout>
      <c:overlay val="0"/>
    </c:title>
    <c:autoTitleDeleted val="0"/>
    <c:plotArea>
      <c:layout>
        <c:manualLayout>
          <c:layoutTarget val="inner"/>
          <c:xMode val="edge"/>
          <c:yMode val="edge"/>
          <c:x val="0.13054284602032357"/>
          <c:y val="0.19293353941895641"/>
          <c:w val="0.82796702755905516"/>
          <c:h val="0.58628395669291333"/>
        </c:manualLayout>
      </c:layout>
      <c:scatterChart>
        <c:scatterStyle val="lineMarker"/>
        <c:varyColors val="0"/>
        <c:ser>
          <c:idx val="0"/>
          <c:order val="0"/>
          <c:tx>
            <c:strRef>
              <c:f>Sheet1!$B$1</c:f>
              <c:strCache>
                <c:ptCount val="1"/>
                <c:pt idx="0">
                  <c:v>Y の値</c:v>
                </c:pt>
              </c:strCache>
            </c:strRef>
          </c:tx>
          <c:spPr>
            <a:ln w="28575">
              <a:noFill/>
            </a:ln>
          </c:spPr>
          <c:marker>
            <c:spPr>
              <a:noFill/>
              <a:ln>
                <a:noFill/>
              </a:ln>
            </c:spPr>
          </c:marker>
          <c:xVal>
            <c:numRef>
              <c:f>Sheet1!$A$2:$A$8</c:f>
              <c:numCache>
                <c:formatCode>General</c:formatCode>
                <c:ptCount val="7"/>
                <c:pt idx="0">
                  <c:v>22</c:v>
                </c:pt>
                <c:pt idx="1">
                  <c:v>25</c:v>
                </c:pt>
                <c:pt idx="2">
                  <c:v>30</c:v>
                </c:pt>
                <c:pt idx="3">
                  <c:v>40</c:v>
                </c:pt>
                <c:pt idx="4">
                  <c:v>42</c:v>
                </c:pt>
                <c:pt idx="5">
                  <c:v>46</c:v>
                </c:pt>
                <c:pt idx="6">
                  <c:v>59</c:v>
                </c:pt>
              </c:numCache>
            </c:numRef>
          </c:xVal>
          <c:yVal>
            <c:numRef>
              <c:f>Sheet1!$B$2:$B$8</c:f>
              <c:numCache>
                <c:formatCode>General</c:formatCode>
                <c:ptCount val="7"/>
                <c:pt idx="0">
                  <c:v>4</c:v>
                </c:pt>
                <c:pt idx="1">
                  <c:v>7</c:v>
                </c:pt>
                <c:pt idx="2">
                  <c:v>10</c:v>
                </c:pt>
                <c:pt idx="3">
                  <c:v>20</c:v>
                </c:pt>
                <c:pt idx="4">
                  <c:v>22</c:v>
                </c:pt>
                <c:pt idx="5">
                  <c:v>28</c:v>
                </c:pt>
                <c:pt idx="6">
                  <c:v>24</c:v>
                </c:pt>
              </c:numCache>
            </c:numRef>
          </c:yVal>
          <c:smooth val="0"/>
          <c:extLst>
            <c:ext xmlns:c16="http://schemas.microsoft.com/office/drawing/2014/chart" uri="{C3380CC4-5D6E-409C-BE32-E72D297353CC}">
              <c16:uniqueId val="{00000000-A24C-4643-9894-498507539213}"/>
            </c:ext>
          </c:extLst>
        </c:ser>
        <c:dLbls>
          <c:showLegendKey val="0"/>
          <c:showVal val="0"/>
          <c:showCatName val="0"/>
          <c:showSerName val="0"/>
          <c:showPercent val="0"/>
          <c:showBubbleSize val="0"/>
        </c:dLbls>
        <c:axId val="329576376"/>
        <c:axId val="329576760"/>
      </c:scatterChart>
      <c:valAx>
        <c:axId val="329576376"/>
        <c:scaling>
          <c:orientation val="minMax"/>
          <c:max val="60"/>
          <c:min val="15"/>
        </c:scaling>
        <c:delete val="0"/>
        <c:axPos val="b"/>
        <c:title>
          <c:tx>
            <c:rich>
              <a:bodyPr/>
              <a:lstStyle/>
              <a:p>
                <a:pPr>
                  <a:defRPr/>
                </a:pPr>
                <a:r>
                  <a:rPr lang="en-US" altLang="ja-JP" sz="1100" dirty="0"/>
                  <a:t>(</a:t>
                </a:r>
                <a:r>
                  <a:rPr lang="ja-JP" altLang="en-US" sz="1100" dirty="0"/>
                  <a:t>年齢）</a:t>
                </a:r>
                <a:endParaRPr lang="ja-JP" sz="1100" dirty="0"/>
              </a:p>
            </c:rich>
          </c:tx>
          <c:layout>
            <c:manualLayout>
              <c:xMode val="edge"/>
              <c:yMode val="edge"/>
              <c:x val="0.88548046173560779"/>
              <c:y val="0.84982211396291052"/>
            </c:manualLayout>
          </c:layout>
          <c:overlay val="0"/>
        </c:title>
        <c:numFmt formatCode="General" sourceLinked="1"/>
        <c:majorTickMark val="in"/>
        <c:minorTickMark val="none"/>
        <c:tickLblPos val="nextTo"/>
        <c:spPr>
          <a:ln>
            <a:solidFill>
              <a:schemeClr val="bg1"/>
            </a:solidFill>
          </a:ln>
        </c:spPr>
        <c:crossAx val="329576760"/>
        <c:crosses val="autoZero"/>
        <c:crossBetween val="midCat"/>
        <c:majorUnit val="5"/>
      </c:valAx>
      <c:valAx>
        <c:axId val="329576760"/>
        <c:scaling>
          <c:orientation val="minMax"/>
        </c:scaling>
        <c:delete val="0"/>
        <c:axPos val="l"/>
        <c:title>
          <c:tx>
            <c:rich>
              <a:bodyPr rot="0" vert="wordArtVertRtl"/>
              <a:lstStyle/>
              <a:p>
                <a:pPr>
                  <a:defRPr/>
                </a:pPr>
                <a:r>
                  <a:rPr lang="ja-JP"/>
                  <a:t>サークル員の経験年数</a:t>
                </a:r>
              </a:p>
            </c:rich>
          </c:tx>
          <c:layout>
            <c:manualLayout>
              <c:xMode val="edge"/>
              <c:yMode val="edge"/>
              <c:x val="0"/>
              <c:y val="0.27218179434727868"/>
            </c:manualLayout>
          </c:layout>
          <c:overlay val="0"/>
        </c:title>
        <c:numFmt formatCode="General" sourceLinked="1"/>
        <c:majorTickMark val="in"/>
        <c:minorTickMark val="none"/>
        <c:tickLblPos val="nextTo"/>
        <c:spPr>
          <a:ln>
            <a:solidFill>
              <a:schemeClr val="bg1"/>
            </a:solidFill>
          </a:ln>
        </c:spPr>
        <c:crossAx val="329576376"/>
        <c:crosses val="autoZero"/>
        <c:crossBetween val="midCat"/>
      </c:valAx>
    </c:plotArea>
    <c:plotVisOnly val="1"/>
    <c:dispBlanksAs val="gap"/>
    <c:showDLblsOverMax val="0"/>
  </c:chart>
  <c:txPr>
    <a:bodyPr/>
    <a:lstStyle/>
    <a:p>
      <a:pPr>
        <a:defRPr sz="1400" b="1">
          <a:solidFill>
            <a:schemeClr val="bg1"/>
          </a:solidFill>
        </a:defRPr>
      </a:pPr>
      <a:endParaRPr lang="ja-JP"/>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663371624001545"/>
          <c:y val="0.13723936681827814"/>
          <c:w val="0.58624048014887786"/>
          <c:h val="0.82761186669848086"/>
        </c:manualLayout>
      </c:layout>
      <c:radarChart>
        <c:radarStyle val="marker"/>
        <c:varyColors val="0"/>
        <c:ser>
          <c:idx val="0"/>
          <c:order val="0"/>
          <c:tx>
            <c:strRef>
              <c:f>サークルレベルグラフ!$B$15</c:f>
              <c:strCache>
                <c:ptCount val="1"/>
                <c:pt idx="0">
                  <c:v>活動前</c:v>
                </c:pt>
              </c:strCache>
            </c:strRef>
          </c:tx>
          <c:spPr>
            <a:ln w="38100">
              <a:solidFill>
                <a:srgbClr val="FFFF00">
                  <a:alpha val="60000"/>
                </a:srgbClr>
              </a:solidFill>
            </a:ln>
          </c:spPr>
          <c:marker>
            <c:symbol val="none"/>
          </c:marker>
          <c:cat>
            <c:strRef>
              <c:f>サークルレベルグラフ!$C$14:$G$14</c:f>
              <c:strCache>
                <c:ptCount val="5"/>
                <c:pt idx="0">
                  <c:v>イ</c:v>
                </c:pt>
                <c:pt idx="1">
                  <c:v>ロ</c:v>
                </c:pt>
                <c:pt idx="2">
                  <c:v>ハ</c:v>
                </c:pt>
                <c:pt idx="3">
                  <c:v>ニ</c:v>
                </c:pt>
                <c:pt idx="4">
                  <c:v>ホ</c:v>
                </c:pt>
              </c:strCache>
            </c:strRef>
          </c:cat>
          <c:val>
            <c:numRef>
              <c:f>サークルレベルグラフ!$C$15:$G$15</c:f>
              <c:numCache>
                <c:formatCode>General</c:formatCode>
                <c:ptCount val="5"/>
                <c:pt idx="0">
                  <c:v>3.2857142857142856</c:v>
                </c:pt>
                <c:pt idx="1">
                  <c:v>3.2857142857142856</c:v>
                </c:pt>
                <c:pt idx="2">
                  <c:v>3.1428571428571428</c:v>
                </c:pt>
                <c:pt idx="3">
                  <c:v>3.2857142857142856</c:v>
                </c:pt>
                <c:pt idx="4">
                  <c:v>3.4285714285714284</c:v>
                </c:pt>
              </c:numCache>
            </c:numRef>
          </c:val>
          <c:extLst>
            <c:ext xmlns:c16="http://schemas.microsoft.com/office/drawing/2014/chart" uri="{C3380CC4-5D6E-409C-BE32-E72D297353CC}">
              <c16:uniqueId val="{00000000-F274-47A4-B15E-4FDFE0086D36}"/>
            </c:ext>
          </c:extLst>
        </c:ser>
        <c:ser>
          <c:idx val="1"/>
          <c:order val="1"/>
          <c:tx>
            <c:strRef>
              <c:f>サークルレベルグラフ!$B$16</c:f>
              <c:strCache>
                <c:ptCount val="1"/>
                <c:pt idx="0">
                  <c:v>活動目標</c:v>
                </c:pt>
              </c:strCache>
            </c:strRef>
          </c:tx>
          <c:spPr>
            <a:ln w="38100">
              <a:solidFill>
                <a:srgbClr val="FF0000"/>
              </a:solidFill>
              <a:prstDash val="dash"/>
            </a:ln>
          </c:spPr>
          <c:marker>
            <c:symbol val="none"/>
          </c:marker>
          <c:cat>
            <c:strRef>
              <c:f>サークルレベルグラフ!$C$14:$G$14</c:f>
              <c:strCache>
                <c:ptCount val="5"/>
                <c:pt idx="0">
                  <c:v>イ</c:v>
                </c:pt>
                <c:pt idx="1">
                  <c:v>ロ</c:v>
                </c:pt>
                <c:pt idx="2">
                  <c:v>ハ</c:v>
                </c:pt>
                <c:pt idx="3">
                  <c:v>ニ</c:v>
                </c:pt>
                <c:pt idx="4">
                  <c:v>ホ</c:v>
                </c:pt>
              </c:strCache>
            </c:strRef>
          </c:cat>
          <c:val>
            <c:numRef>
              <c:f>サークルレベルグラフ!$C$16:$G$16</c:f>
              <c:numCache>
                <c:formatCode>General</c:formatCode>
                <c:ptCount val="5"/>
                <c:pt idx="0">
                  <c:v>3.8571428571428572</c:v>
                </c:pt>
                <c:pt idx="1">
                  <c:v>3.8571428571428572</c:v>
                </c:pt>
                <c:pt idx="2">
                  <c:v>3.8571428571428572</c:v>
                </c:pt>
                <c:pt idx="3">
                  <c:v>3.5714285714285716</c:v>
                </c:pt>
                <c:pt idx="4">
                  <c:v>3.8571428571428572</c:v>
                </c:pt>
              </c:numCache>
            </c:numRef>
          </c:val>
          <c:extLst>
            <c:ext xmlns:c16="http://schemas.microsoft.com/office/drawing/2014/chart" uri="{C3380CC4-5D6E-409C-BE32-E72D297353CC}">
              <c16:uniqueId val="{00000001-F274-47A4-B15E-4FDFE0086D36}"/>
            </c:ext>
          </c:extLst>
        </c:ser>
        <c:dLbls>
          <c:showLegendKey val="0"/>
          <c:showVal val="0"/>
          <c:showCatName val="0"/>
          <c:showSerName val="0"/>
          <c:showPercent val="0"/>
          <c:showBubbleSize val="0"/>
        </c:dLbls>
        <c:axId val="369459016"/>
        <c:axId val="369455488"/>
      </c:radarChart>
      <c:catAx>
        <c:axId val="369459016"/>
        <c:scaling>
          <c:orientation val="minMax"/>
        </c:scaling>
        <c:delete val="0"/>
        <c:axPos val="b"/>
        <c:majorGridlines/>
        <c:numFmt formatCode="General" sourceLinked="0"/>
        <c:majorTickMark val="out"/>
        <c:minorTickMark val="none"/>
        <c:tickLblPos val="nextTo"/>
        <c:txPr>
          <a:bodyPr/>
          <a:lstStyle/>
          <a:p>
            <a:pPr>
              <a:defRPr sz="1100" b="1"/>
            </a:pPr>
            <a:endParaRPr lang="ja-JP"/>
          </a:p>
        </c:txPr>
        <c:crossAx val="369455488"/>
        <c:crosses val="autoZero"/>
        <c:auto val="1"/>
        <c:lblAlgn val="ctr"/>
        <c:lblOffset val="100"/>
        <c:noMultiLvlLbl val="0"/>
      </c:catAx>
      <c:valAx>
        <c:axId val="369455488"/>
        <c:scaling>
          <c:orientation val="minMax"/>
          <c:max val="5"/>
          <c:min val="0"/>
        </c:scaling>
        <c:delete val="0"/>
        <c:axPos val="l"/>
        <c:majorGridlines>
          <c:spPr>
            <a:ln w="19050">
              <a:solidFill>
                <a:schemeClr val="tx1"/>
              </a:solidFill>
            </a:ln>
          </c:spPr>
        </c:majorGridlines>
        <c:numFmt formatCode="#,##0.0_);[Red]\(#,##0.0\)" sourceLinked="0"/>
        <c:majorTickMark val="cross"/>
        <c:minorTickMark val="none"/>
        <c:tickLblPos val="nextTo"/>
        <c:txPr>
          <a:bodyPr/>
          <a:lstStyle/>
          <a:p>
            <a:pPr>
              <a:defRPr sz="1100" b="1">
                <a:solidFill>
                  <a:schemeClr val="bg1"/>
                </a:solidFill>
              </a:defRPr>
            </a:pPr>
            <a:endParaRPr lang="ja-JP"/>
          </a:p>
        </c:txPr>
        <c:crossAx val="369459016"/>
        <c:crosses val="autoZero"/>
        <c:crossBetween val="between"/>
        <c:majorUnit val="1"/>
      </c:valAx>
      <c:spPr>
        <a:noFill/>
      </c:spPr>
    </c:plotArea>
    <c:legend>
      <c:legendPos val="b"/>
      <c:legendEntry>
        <c:idx val="0"/>
        <c:txPr>
          <a:bodyPr/>
          <a:lstStyle/>
          <a:p>
            <a:pPr>
              <a:defRPr sz="1000" b="1">
                <a:latin typeface="ＭＳ ゴシック" panose="020B0609070205080204" pitchFamily="49" charset="-128"/>
                <a:ea typeface="ＭＳ ゴシック" panose="020B0609070205080204" pitchFamily="49" charset="-128"/>
              </a:defRPr>
            </a:pPr>
            <a:endParaRPr lang="ja-JP"/>
          </a:p>
        </c:txPr>
      </c:legendEntry>
      <c:legendEntry>
        <c:idx val="1"/>
        <c:txPr>
          <a:bodyPr/>
          <a:lstStyle/>
          <a:p>
            <a:pPr>
              <a:defRPr sz="1000" b="1">
                <a:latin typeface="ＭＳ ゴシック" panose="020B0609070205080204" pitchFamily="49" charset="-128"/>
                <a:ea typeface="ＭＳ ゴシック" panose="020B0609070205080204" pitchFamily="49" charset="-128"/>
              </a:defRPr>
            </a:pPr>
            <a:endParaRPr lang="ja-JP"/>
          </a:p>
        </c:txPr>
      </c:legendEntry>
      <c:layout>
        <c:manualLayout>
          <c:xMode val="edge"/>
          <c:yMode val="edge"/>
          <c:x val="1.8323121385408321E-2"/>
          <c:y val="0.6390354189835602"/>
          <c:w val="0.26852750000000003"/>
          <c:h val="0.26020247469066365"/>
        </c:manualLayout>
      </c:layout>
      <c:overlay val="0"/>
      <c:txPr>
        <a:bodyPr/>
        <a:lstStyle/>
        <a:p>
          <a:pPr>
            <a:defRPr sz="1000">
              <a:latin typeface="ＭＳ ゴシック" panose="020B0609070205080204" pitchFamily="49" charset="-128"/>
              <a:ea typeface="ＭＳ ゴシック" panose="020B0609070205080204" pitchFamily="49" charset="-128"/>
            </a:defRPr>
          </a:pPr>
          <a:endParaRPr lang="ja-JP"/>
        </a:p>
      </c:txPr>
    </c:legend>
    <c:plotVisOnly val="1"/>
    <c:dispBlanksAs val="gap"/>
    <c:showDLblsOverMax val="0"/>
  </c:chart>
  <c:spPr>
    <a:noFill/>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191140420660028"/>
          <c:y val="0.11414511156803955"/>
          <c:w val="0.58881023404341726"/>
          <c:h val="0.84216527451986278"/>
        </c:manualLayout>
      </c:layout>
      <c:radarChart>
        <c:radarStyle val="marker"/>
        <c:varyColors val="0"/>
        <c:ser>
          <c:idx val="0"/>
          <c:order val="0"/>
          <c:tx>
            <c:strRef>
              <c:f>サークルレベルグラフ!$B$6</c:f>
              <c:strCache>
                <c:ptCount val="1"/>
                <c:pt idx="0">
                  <c:v>活動前</c:v>
                </c:pt>
              </c:strCache>
            </c:strRef>
          </c:tx>
          <c:spPr>
            <a:ln w="38100">
              <a:solidFill>
                <a:srgbClr val="FFFF00">
                  <a:alpha val="60000"/>
                </a:srgbClr>
              </a:solidFill>
            </a:ln>
          </c:spPr>
          <c:marker>
            <c:symbol val="none"/>
          </c:marker>
          <c:cat>
            <c:strRef>
              <c:f>サークルレベルグラフ!$C$5:$G$5</c:f>
              <c:strCache>
                <c:ptCount val="5"/>
                <c:pt idx="0">
                  <c:v>イ</c:v>
                </c:pt>
                <c:pt idx="1">
                  <c:v>ロ</c:v>
                </c:pt>
                <c:pt idx="2">
                  <c:v>ハ</c:v>
                </c:pt>
                <c:pt idx="3">
                  <c:v>ニ</c:v>
                </c:pt>
                <c:pt idx="4">
                  <c:v>ホ</c:v>
                </c:pt>
              </c:strCache>
            </c:strRef>
          </c:cat>
          <c:val>
            <c:numRef>
              <c:f>サークルレベルグラフ!$C$6:$G$6</c:f>
              <c:numCache>
                <c:formatCode>General</c:formatCode>
                <c:ptCount val="5"/>
                <c:pt idx="0">
                  <c:v>3.7142857142857144</c:v>
                </c:pt>
                <c:pt idx="1">
                  <c:v>4.1428571428571432</c:v>
                </c:pt>
                <c:pt idx="2">
                  <c:v>3.2857142857142856</c:v>
                </c:pt>
                <c:pt idx="3">
                  <c:v>3.2857142857142856</c:v>
                </c:pt>
                <c:pt idx="4">
                  <c:v>3.7142857142857144</c:v>
                </c:pt>
              </c:numCache>
            </c:numRef>
          </c:val>
          <c:extLst>
            <c:ext xmlns:c16="http://schemas.microsoft.com/office/drawing/2014/chart" uri="{C3380CC4-5D6E-409C-BE32-E72D297353CC}">
              <c16:uniqueId val="{00000000-9E94-4965-AB29-E53456E996DB}"/>
            </c:ext>
          </c:extLst>
        </c:ser>
        <c:ser>
          <c:idx val="1"/>
          <c:order val="1"/>
          <c:tx>
            <c:strRef>
              <c:f>サークルレベルグラフ!$B$7</c:f>
              <c:strCache>
                <c:ptCount val="1"/>
                <c:pt idx="0">
                  <c:v>活動目標</c:v>
                </c:pt>
              </c:strCache>
            </c:strRef>
          </c:tx>
          <c:spPr>
            <a:ln w="38100">
              <a:solidFill>
                <a:srgbClr val="FF0000"/>
              </a:solidFill>
              <a:prstDash val="dash"/>
            </a:ln>
          </c:spPr>
          <c:marker>
            <c:symbol val="none"/>
          </c:marker>
          <c:cat>
            <c:strRef>
              <c:f>サークルレベルグラフ!$C$5:$G$5</c:f>
              <c:strCache>
                <c:ptCount val="5"/>
                <c:pt idx="0">
                  <c:v>イ</c:v>
                </c:pt>
                <c:pt idx="1">
                  <c:v>ロ</c:v>
                </c:pt>
                <c:pt idx="2">
                  <c:v>ハ</c:v>
                </c:pt>
                <c:pt idx="3">
                  <c:v>ニ</c:v>
                </c:pt>
                <c:pt idx="4">
                  <c:v>ホ</c:v>
                </c:pt>
              </c:strCache>
            </c:strRef>
          </c:cat>
          <c:val>
            <c:numRef>
              <c:f>サークルレベルグラフ!$C$7:$G$7</c:f>
              <c:numCache>
                <c:formatCode>General</c:formatCode>
                <c:ptCount val="5"/>
                <c:pt idx="0">
                  <c:v>4.1428571428571432</c:v>
                </c:pt>
                <c:pt idx="1">
                  <c:v>4.1428571428571432</c:v>
                </c:pt>
                <c:pt idx="2">
                  <c:v>3.7142857142857144</c:v>
                </c:pt>
                <c:pt idx="3">
                  <c:v>3.8571428571428572</c:v>
                </c:pt>
                <c:pt idx="4">
                  <c:v>4</c:v>
                </c:pt>
              </c:numCache>
            </c:numRef>
          </c:val>
          <c:extLst>
            <c:ext xmlns:c16="http://schemas.microsoft.com/office/drawing/2014/chart" uri="{C3380CC4-5D6E-409C-BE32-E72D297353CC}">
              <c16:uniqueId val="{00000001-9E94-4965-AB29-E53456E996DB}"/>
            </c:ext>
          </c:extLst>
        </c:ser>
        <c:dLbls>
          <c:showLegendKey val="0"/>
          <c:showVal val="0"/>
          <c:showCatName val="0"/>
          <c:showSerName val="0"/>
          <c:showPercent val="0"/>
          <c:showBubbleSize val="0"/>
        </c:dLbls>
        <c:axId val="369455880"/>
        <c:axId val="370194608"/>
      </c:radarChart>
      <c:catAx>
        <c:axId val="369455880"/>
        <c:scaling>
          <c:orientation val="minMax"/>
        </c:scaling>
        <c:delete val="0"/>
        <c:axPos val="b"/>
        <c:majorGridlines/>
        <c:numFmt formatCode="General" sourceLinked="1"/>
        <c:majorTickMark val="none"/>
        <c:minorTickMark val="none"/>
        <c:tickLblPos val="nextTo"/>
        <c:spPr>
          <a:ln w="9525">
            <a:noFill/>
          </a:ln>
        </c:spPr>
        <c:txPr>
          <a:bodyPr/>
          <a:lstStyle/>
          <a:p>
            <a:pPr>
              <a:defRPr sz="1100" b="1"/>
            </a:pPr>
            <a:endParaRPr lang="ja-JP"/>
          </a:p>
        </c:txPr>
        <c:crossAx val="370194608"/>
        <c:crosses val="autoZero"/>
        <c:auto val="1"/>
        <c:lblAlgn val="ctr"/>
        <c:lblOffset val="100"/>
        <c:noMultiLvlLbl val="0"/>
      </c:catAx>
      <c:valAx>
        <c:axId val="370194608"/>
        <c:scaling>
          <c:orientation val="minMax"/>
          <c:max val="5"/>
          <c:min val="0"/>
        </c:scaling>
        <c:delete val="0"/>
        <c:axPos val="l"/>
        <c:majorGridlines>
          <c:spPr>
            <a:ln w="15875">
              <a:solidFill>
                <a:schemeClr val="tx1"/>
              </a:solidFill>
            </a:ln>
          </c:spPr>
        </c:majorGridlines>
        <c:numFmt formatCode="#,##0.0_);[Red]\(#,##0.0\)" sourceLinked="0"/>
        <c:majorTickMark val="out"/>
        <c:minorTickMark val="none"/>
        <c:tickLblPos val="nextTo"/>
        <c:txPr>
          <a:bodyPr/>
          <a:lstStyle/>
          <a:p>
            <a:pPr>
              <a:defRPr sz="1100" b="1">
                <a:solidFill>
                  <a:schemeClr val="bg1"/>
                </a:solidFill>
              </a:defRPr>
            </a:pPr>
            <a:endParaRPr lang="ja-JP"/>
          </a:p>
        </c:txPr>
        <c:crossAx val="369455880"/>
        <c:crosses val="autoZero"/>
        <c:crossBetween val="between"/>
        <c:majorUnit val="1"/>
        <c:minorUnit val="1"/>
      </c:valAx>
      <c:spPr>
        <a:noFill/>
      </c:spPr>
    </c:plotArea>
    <c:legend>
      <c:legendPos val="b"/>
      <c:layout>
        <c:manualLayout>
          <c:xMode val="edge"/>
          <c:yMode val="edge"/>
          <c:x val="0"/>
          <c:y val="0.67480302250572477"/>
          <c:w val="0.26058566297547126"/>
          <c:h val="0.2572860904105691"/>
        </c:manualLayout>
      </c:layout>
      <c:overlay val="0"/>
      <c:txPr>
        <a:bodyPr/>
        <a:lstStyle/>
        <a:p>
          <a:pPr>
            <a:defRPr b="1"/>
          </a:pPr>
          <a:endParaRPr lang="ja-JP"/>
        </a:p>
      </c:txPr>
    </c:legend>
    <c:plotVisOnly val="1"/>
    <c:dispBlanksAs val="gap"/>
    <c:showDLblsOverMax val="0"/>
  </c:chart>
  <c:spPr>
    <a:noFill/>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907104836979369E-2"/>
          <c:y val="9.8212519289360173E-2"/>
          <c:w val="0.91051205948250191"/>
          <c:h val="0.6270243164406486"/>
        </c:manualLayout>
      </c:layout>
      <c:barChart>
        <c:barDir val="col"/>
        <c:grouping val="clustered"/>
        <c:varyColors val="0"/>
        <c:ser>
          <c:idx val="0"/>
          <c:order val="0"/>
          <c:tx>
            <c:v>頻度</c:v>
          </c:tx>
          <c:spPr>
            <a:ln>
              <a:solidFill>
                <a:srgbClr val="FFFF00"/>
              </a:solidFill>
            </a:ln>
          </c:spPr>
          <c:invertIfNegative val="0"/>
          <c:dPt>
            <c:idx val="0"/>
            <c:invertIfNegative val="0"/>
            <c:bubble3D val="0"/>
            <c:spPr>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1-4ABE-41CD-A5E5-951C23A748A0}"/>
              </c:ext>
            </c:extLst>
          </c:dPt>
          <c:dPt>
            <c:idx val="1"/>
            <c:invertIfNegative val="0"/>
            <c:bubble3D val="0"/>
            <c:spPr>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3-4ABE-41CD-A5E5-951C23A748A0}"/>
              </c:ext>
            </c:extLst>
          </c:dPt>
          <c:dPt>
            <c:idx val="2"/>
            <c:invertIfNegative val="0"/>
            <c:bubble3D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tx2">
                    <a:lumMod val="50000"/>
                  </a:scheme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5-4ABE-41CD-A5E5-951C23A748A0}"/>
              </c:ext>
            </c:extLst>
          </c:dPt>
          <c:dPt>
            <c:idx val="3"/>
            <c:invertIfNegative val="0"/>
            <c:bubble3D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tx2">
                    <a:lumMod val="50000"/>
                  </a:scheme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7-4ABE-41CD-A5E5-951C23A748A0}"/>
              </c:ext>
            </c:extLst>
          </c:dPt>
          <c:dPt>
            <c:idx val="4"/>
            <c:invertIfNegative val="0"/>
            <c:bubble3D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tx2">
                    <a:lumMod val="50000"/>
                  </a:scheme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9-4ABE-41CD-A5E5-951C23A748A0}"/>
              </c:ext>
            </c:extLst>
          </c:dPt>
          <c:dPt>
            <c:idx val="5"/>
            <c:invertIfNegative val="0"/>
            <c:bubble3D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tx2">
                    <a:lumMod val="50000"/>
                  </a:scheme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B-4ABE-41CD-A5E5-951C23A748A0}"/>
              </c:ext>
            </c:extLst>
          </c:dPt>
          <c:dPt>
            <c:idx val="6"/>
            <c:invertIfNegative val="0"/>
            <c:bubble3D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tx2">
                    <a:lumMod val="50000"/>
                  </a:scheme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D-4ABE-41CD-A5E5-951C23A748A0}"/>
              </c:ext>
            </c:extLst>
          </c:dPt>
          <c:cat>
            <c:strRef>
              <c:f>[とんぼサークル2023.xlsx]ヒストグラム!$A$2:$A$8</c:f>
              <c:strCache>
                <c:ptCount val="7"/>
                <c:pt idx="0">
                  <c:v>150～153</c:v>
                </c:pt>
                <c:pt idx="1">
                  <c:v>154～157</c:v>
                </c:pt>
                <c:pt idx="2">
                  <c:v>158～161</c:v>
                </c:pt>
                <c:pt idx="3">
                  <c:v>162～166</c:v>
                </c:pt>
                <c:pt idx="4">
                  <c:v>167～170</c:v>
                </c:pt>
                <c:pt idx="5">
                  <c:v>171～175</c:v>
                </c:pt>
                <c:pt idx="6">
                  <c:v>185以上</c:v>
                </c:pt>
              </c:strCache>
            </c:strRef>
          </c:cat>
          <c:val>
            <c:numRef>
              <c:f>[とんぼサークル2023.xlsx]ヒストグラム!$B$2:$B$8</c:f>
              <c:numCache>
                <c:formatCode>General</c:formatCode>
                <c:ptCount val="7"/>
                <c:pt idx="0">
                  <c:v>1</c:v>
                </c:pt>
                <c:pt idx="1">
                  <c:v>1</c:v>
                </c:pt>
                <c:pt idx="2">
                  <c:v>2</c:v>
                </c:pt>
                <c:pt idx="3">
                  <c:v>4</c:v>
                </c:pt>
                <c:pt idx="4">
                  <c:v>4</c:v>
                </c:pt>
                <c:pt idx="5">
                  <c:v>1</c:v>
                </c:pt>
                <c:pt idx="6">
                  <c:v>1</c:v>
                </c:pt>
              </c:numCache>
            </c:numRef>
          </c:val>
          <c:extLst>
            <c:ext xmlns:c16="http://schemas.microsoft.com/office/drawing/2014/chart" uri="{C3380CC4-5D6E-409C-BE32-E72D297353CC}">
              <c16:uniqueId val="{0000000E-4ABE-41CD-A5E5-951C23A748A0}"/>
            </c:ext>
          </c:extLst>
        </c:ser>
        <c:dLbls>
          <c:showLegendKey val="0"/>
          <c:showVal val="0"/>
          <c:showCatName val="0"/>
          <c:showSerName val="0"/>
          <c:showPercent val="0"/>
          <c:showBubbleSize val="0"/>
        </c:dLbls>
        <c:gapWidth val="20"/>
        <c:overlap val="100"/>
        <c:axId val="851542752"/>
        <c:axId val="851544064"/>
      </c:barChart>
      <c:catAx>
        <c:axId val="851542752"/>
        <c:scaling>
          <c:orientation val="minMax"/>
        </c:scaling>
        <c:delete val="0"/>
        <c:axPos val="b"/>
        <c:title>
          <c:tx>
            <c:rich>
              <a:bodyPr/>
              <a:lstStyle/>
              <a:p>
                <a:pPr>
                  <a:defRPr sz="2000"/>
                </a:pPr>
                <a:r>
                  <a:rPr lang="ja-JP" altLang="en-US" sz="2000" dirty="0">
                    <a:solidFill>
                      <a:schemeClr val="bg1"/>
                    </a:solidFill>
                  </a:rPr>
                  <a:t>図</a:t>
                </a:r>
                <a:r>
                  <a:rPr lang="en-US" altLang="ja-JP" sz="2000" dirty="0">
                    <a:solidFill>
                      <a:schemeClr val="bg1"/>
                    </a:solidFill>
                  </a:rPr>
                  <a:t>-5</a:t>
                </a:r>
                <a:r>
                  <a:rPr lang="ja-JP" altLang="en-US" sz="2000" dirty="0">
                    <a:solidFill>
                      <a:schemeClr val="bg1"/>
                    </a:solidFill>
                  </a:rPr>
                  <a:t>　２３年度６組全体身長（㎝）度数分布表　</a:t>
                </a:r>
              </a:p>
            </c:rich>
          </c:tx>
          <c:layout>
            <c:manualLayout>
              <c:xMode val="edge"/>
              <c:yMode val="edge"/>
              <c:x val="0.1702662832039612"/>
              <c:y val="0.82900614182021215"/>
            </c:manualLayout>
          </c:layout>
          <c:overlay val="0"/>
        </c:title>
        <c:numFmt formatCode="General" sourceLinked="1"/>
        <c:majorTickMark val="out"/>
        <c:minorTickMark val="none"/>
        <c:tickLblPos val="nextTo"/>
        <c:spPr>
          <a:noFill/>
        </c:spPr>
        <c:txPr>
          <a:bodyPr/>
          <a:lstStyle/>
          <a:p>
            <a:pPr>
              <a:defRPr b="1">
                <a:solidFill>
                  <a:schemeClr val="bg1"/>
                </a:solidFill>
              </a:defRPr>
            </a:pPr>
            <a:endParaRPr lang="ja-JP"/>
          </a:p>
        </c:txPr>
        <c:crossAx val="851544064"/>
        <c:crossesAt val="0"/>
        <c:auto val="1"/>
        <c:lblAlgn val="ctr"/>
        <c:lblOffset val="100"/>
        <c:noMultiLvlLbl val="0"/>
      </c:catAx>
      <c:valAx>
        <c:axId val="851544064"/>
        <c:scaling>
          <c:orientation val="minMax"/>
          <c:max val="5"/>
        </c:scaling>
        <c:delete val="0"/>
        <c:axPos val="l"/>
        <c:majorGridlines/>
        <c:numFmt formatCode="General" sourceLinked="1"/>
        <c:majorTickMark val="out"/>
        <c:minorTickMark val="none"/>
        <c:tickLblPos val="nextTo"/>
        <c:txPr>
          <a:bodyPr/>
          <a:lstStyle/>
          <a:p>
            <a:pPr>
              <a:defRPr sz="1600" b="1">
                <a:solidFill>
                  <a:schemeClr val="bg1"/>
                </a:solidFill>
              </a:defRPr>
            </a:pPr>
            <a:endParaRPr lang="ja-JP"/>
          </a:p>
        </c:txPr>
        <c:crossAx val="851542752"/>
        <c:crosses val="autoZero"/>
        <c:crossBetween val="between"/>
        <c:majorUnit val="1"/>
      </c:valAx>
      <c:spPr>
        <a:solidFill>
          <a:srgbClr val="92D050"/>
        </a:solidFill>
      </c:spPr>
    </c:plotArea>
    <c:plotVisOnly val="1"/>
    <c:dispBlanksAs val="gap"/>
    <c:showDLblsOverMax val="0"/>
  </c:chart>
  <c:spPr>
    <a:solidFill>
      <a:schemeClr val="accent3">
        <a:lumMod val="20000"/>
        <a:lumOff val="80000"/>
      </a:schemeClr>
    </a:solidFill>
  </c:sp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04669026140236"/>
          <c:y val="0.11682186925759"/>
          <c:w val="0.58881023404341726"/>
          <c:h val="0.84216527451986278"/>
        </c:manualLayout>
      </c:layout>
      <c:radarChart>
        <c:radarStyle val="marker"/>
        <c:varyColors val="0"/>
        <c:ser>
          <c:idx val="0"/>
          <c:order val="0"/>
          <c:tx>
            <c:strRef>
              <c:f>サークルレベルグラフ!$B$6</c:f>
              <c:strCache>
                <c:ptCount val="1"/>
                <c:pt idx="0">
                  <c:v>活動前</c:v>
                </c:pt>
              </c:strCache>
            </c:strRef>
          </c:tx>
          <c:spPr>
            <a:ln w="38100">
              <a:solidFill>
                <a:srgbClr val="FF0000"/>
              </a:solidFill>
            </a:ln>
          </c:spPr>
          <c:marker>
            <c:symbol val="circle"/>
            <c:size val="10"/>
            <c:spPr>
              <a:solidFill>
                <a:srgbClr val="FF66FF"/>
              </a:solidFill>
              <a:ln>
                <a:solidFill>
                  <a:srgbClr val="FF0000"/>
                </a:solidFill>
              </a:ln>
            </c:spPr>
          </c:marker>
          <c:cat>
            <c:strRef>
              <c:f>サークルレベルグラフ!$C$5:$G$5</c:f>
              <c:strCache>
                <c:ptCount val="5"/>
                <c:pt idx="0">
                  <c:v>イ</c:v>
                </c:pt>
                <c:pt idx="1">
                  <c:v>ロ</c:v>
                </c:pt>
                <c:pt idx="2">
                  <c:v>ハ</c:v>
                </c:pt>
                <c:pt idx="3">
                  <c:v>ニ</c:v>
                </c:pt>
                <c:pt idx="4">
                  <c:v>ホ</c:v>
                </c:pt>
              </c:strCache>
            </c:strRef>
          </c:cat>
          <c:val>
            <c:numRef>
              <c:f>サークルレベルグラフ!$C$6:$G$6</c:f>
              <c:numCache>
                <c:formatCode>General</c:formatCode>
                <c:ptCount val="5"/>
                <c:pt idx="0">
                  <c:v>3.8571428571428572</c:v>
                </c:pt>
                <c:pt idx="1">
                  <c:v>4.1428571428571432</c:v>
                </c:pt>
                <c:pt idx="2">
                  <c:v>3.2857142857142856</c:v>
                </c:pt>
                <c:pt idx="3">
                  <c:v>3.5714285714285716</c:v>
                </c:pt>
                <c:pt idx="4">
                  <c:v>3.8571428571428572</c:v>
                </c:pt>
              </c:numCache>
            </c:numRef>
          </c:val>
          <c:extLst>
            <c:ext xmlns:c16="http://schemas.microsoft.com/office/drawing/2014/chart" uri="{C3380CC4-5D6E-409C-BE32-E72D297353CC}">
              <c16:uniqueId val="{00000000-9012-40D8-A09A-5DDD9FA7ACE4}"/>
            </c:ext>
          </c:extLst>
        </c:ser>
        <c:ser>
          <c:idx val="2"/>
          <c:order val="1"/>
          <c:tx>
            <c:strRef>
              <c:f>サークルレベルグラフ!$B$8</c:f>
              <c:strCache>
                <c:ptCount val="1"/>
                <c:pt idx="0">
                  <c:v>活動後</c:v>
                </c:pt>
              </c:strCache>
            </c:strRef>
          </c:tx>
          <c:spPr>
            <a:ln w="44450">
              <a:solidFill>
                <a:srgbClr val="0000FF"/>
              </a:solidFill>
            </a:ln>
          </c:spPr>
          <c:marker>
            <c:symbol val="circle"/>
            <c:size val="12"/>
            <c:spPr>
              <a:solidFill>
                <a:srgbClr val="0000FF"/>
              </a:solidFill>
              <a:ln>
                <a:solidFill>
                  <a:srgbClr val="0000FF"/>
                </a:solidFill>
              </a:ln>
            </c:spPr>
          </c:marker>
          <c:cat>
            <c:strRef>
              <c:f>サークルレベルグラフ!$C$5:$G$5</c:f>
              <c:strCache>
                <c:ptCount val="5"/>
                <c:pt idx="0">
                  <c:v>イ</c:v>
                </c:pt>
                <c:pt idx="1">
                  <c:v>ロ</c:v>
                </c:pt>
                <c:pt idx="2">
                  <c:v>ハ</c:v>
                </c:pt>
                <c:pt idx="3">
                  <c:v>ニ</c:v>
                </c:pt>
                <c:pt idx="4">
                  <c:v>ホ</c:v>
                </c:pt>
              </c:strCache>
            </c:strRef>
          </c:cat>
          <c:val>
            <c:numRef>
              <c:f>サークルレベルグラフ!$C$8:$G$8</c:f>
              <c:numCache>
                <c:formatCode>General</c:formatCode>
                <c:ptCount val="5"/>
                <c:pt idx="0">
                  <c:v>4.166666666666667</c:v>
                </c:pt>
                <c:pt idx="1">
                  <c:v>4.333333333333333</c:v>
                </c:pt>
                <c:pt idx="2">
                  <c:v>3.8333333333333335</c:v>
                </c:pt>
                <c:pt idx="3">
                  <c:v>4</c:v>
                </c:pt>
                <c:pt idx="4">
                  <c:v>4.333333333333333</c:v>
                </c:pt>
              </c:numCache>
            </c:numRef>
          </c:val>
          <c:extLst>
            <c:ext xmlns:c16="http://schemas.microsoft.com/office/drawing/2014/chart" uri="{C3380CC4-5D6E-409C-BE32-E72D297353CC}">
              <c16:uniqueId val="{00000001-9012-40D8-A09A-5DDD9FA7ACE4}"/>
            </c:ext>
          </c:extLst>
        </c:ser>
        <c:dLbls>
          <c:showLegendKey val="0"/>
          <c:showVal val="0"/>
          <c:showCatName val="0"/>
          <c:showSerName val="0"/>
          <c:showPercent val="0"/>
          <c:showBubbleSize val="0"/>
        </c:dLbls>
        <c:axId val="89649152"/>
        <c:axId val="89650688"/>
      </c:radarChart>
      <c:catAx>
        <c:axId val="89649152"/>
        <c:scaling>
          <c:orientation val="minMax"/>
        </c:scaling>
        <c:delete val="0"/>
        <c:axPos val="b"/>
        <c:majorGridlines/>
        <c:numFmt formatCode="General" sourceLinked="1"/>
        <c:majorTickMark val="none"/>
        <c:minorTickMark val="none"/>
        <c:tickLblPos val="nextTo"/>
        <c:spPr>
          <a:ln w="9525">
            <a:noFill/>
          </a:ln>
        </c:spPr>
        <c:txPr>
          <a:bodyPr/>
          <a:lstStyle/>
          <a:p>
            <a:pPr>
              <a:defRPr sz="1100" b="1">
                <a:solidFill>
                  <a:schemeClr val="bg1"/>
                </a:solidFill>
              </a:defRPr>
            </a:pPr>
            <a:endParaRPr lang="ja-JP"/>
          </a:p>
        </c:txPr>
        <c:crossAx val="89650688"/>
        <c:crosses val="autoZero"/>
        <c:auto val="1"/>
        <c:lblAlgn val="ctr"/>
        <c:lblOffset val="100"/>
        <c:noMultiLvlLbl val="0"/>
      </c:catAx>
      <c:valAx>
        <c:axId val="89650688"/>
        <c:scaling>
          <c:orientation val="minMax"/>
          <c:max val="5"/>
          <c:min val="0"/>
        </c:scaling>
        <c:delete val="0"/>
        <c:axPos val="l"/>
        <c:majorGridlines>
          <c:spPr>
            <a:ln>
              <a:solidFill>
                <a:schemeClr val="bg1"/>
              </a:solidFill>
            </a:ln>
          </c:spPr>
        </c:majorGridlines>
        <c:numFmt formatCode="#,##0.0_);[Red]\(#,##0.0\)" sourceLinked="0"/>
        <c:majorTickMark val="out"/>
        <c:minorTickMark val="none"/>
        <c:tickLblPos val="nextTo"/>
        <c:txPr>
          <a:bodyPr/>
          <a:lstStyle/>
          <a:p>
            <a:pPr>
              <a:defRPr sz="1100" b="1">
                <a:solidFill>
                  <a:schemeClr val="bg1"/>
                </a:solidFill>
              </a:defRPr>
            </a:pPr>
            <a:endParaRPr lang="ja-JP"/>
          </a:p>
        </c:txPr>
        <c:crossAx val="89649152"/>
        <c:crosses val="autoZero"/>
        <c:crossBetween val="between"/>
        <c:majorUnit val="1"/>
        <c:minorUnit val="1"/>
      </c:valAx>
      <c:spPr>
        <a:noFill/>
      </c:spPr>
    </c:plotArea>
    <c:legend>
      <c:legendPos val="b"/>
      <c:legendEntry>
        <c:idx val="0"/>
        <c:txPr>
          <a:bodyPr/>
          <a:lstStyle/>
          <a:p>
            <a:pPr>
              <a:defRPr b="1">
                <a:solidFill>
                  <a:schemeClr val="bg1"/>
                </a:solidFill>
              </a:defRPr>
            </a:pPr>
            <a:endParaRPr lang="ja-JP"/>
          </a:p>
        </c:txPr>
      </c:legendEntry>
      <c:legendEntry>
        <c:idx val="1"/>
        <c:txPr>
          <a:bodyPr/>
          <a:lstStyle/>
          <a:p>
            <a:pPr>
              <a:defRPr b="1">
                <a:solidFill>
                  <a:schemeClr val="bg1"/>
                </a:solidFill>
              </a:defRPr>
            </a:pPr>
            <a:endParaRPr lang="ja-JP"/>
          </a:p>
        </c:txPr>
      </c:legendEntry>
      <c:layout>
        <c:manualLayout>
          <c:xMode val="edge"/>
          <c:yMode val="edge"/>
          <c:x val="0"/>
          <c:y val="0.62418129373122011"/>
          <c:w val="0.26058566297547126"/>
          <c:h val="0.2572860904105691"/>
        </c:manualLayout>
      </c:layout>
      <c:overlay val="0"/>
    </c:legend>
    <c:plotVisOnly val="1"/>
    <c:dispBlanksAs val="gap"/>
    <c:showDLblsOverMax val="0"/>
  </c:chart>
  <c:spPr>
    <a:noFill/>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184227804585162"/>
          <c:y val="7.5044720934717396E-2"/>
          <c:w val="0.58624048014887786"/>
          <c:h val="0.82761186669848086"/>
        </c:manualLayout>
      </c:layout>
      <c:radarChart>
        <c:radarStyle val="marker"/>
        <c:varyColors val="0"/>
        <c:ser>
          <c:idx val="0"/>
          <c:order val="0"/>
          <c:tx>
            <c:strRef>
              <c:f>サークルレベルグラフ!$B$15</c:f>
              <c:strCache>
                <c:ptCount val="1"/>
                <c:pt idx="0">
                  <c:v>活動前</c:v>
                </c:pt>
              </c:strCache>
            </c:strRef>
          </c:tx>
          <c:spPr>
            <a:ln w="38100">
              <a:solidFill>
                <a:srgbClr val="FF0000"/>
              </a:solidFill>
            </a:ln>
          </c:spPr>
          <c:marker>
            <c:symbol val="circle"/>
            <c:size val="10"/>
            <c:spPr>
              <a:solidFill>
                <a:srgbClr val="FF66FF"/>
              </a:solidFill>
              <a:ln>
                <a:solidFill>
                  <a:srgbClr val="FF0000"/>
                </a:solidFill>
              </a:ln>
            </c:spPr>
          </c:marker>
          <c:cat>
            <c:strRef>
              <c:f>サークルレベルグラフ!$C$14:$G$14</c:f>
              <c:strCache>
                <c:ptCount val="5"/>
                <c:pt idx="0">
                  <c:v>イ</c:v>
                </c:pt>
                <c:pt idx="1">
                  <c:v>ロ</c:v>
                </c:pt>
                <c:pt idx="2">
                  <c:v>ハ</c:v>
                </c:pt>
                <c:pt idx="3">
                  <c:v>ニ</c:v>
                </c:pt>
                <c:pt idx="4">
                  <c:v>ホ</c:v>
                </c:pt>
              </c:strCache>
            </c:strRef>
          </c:cat>
          <c:val>
            <c:numRef>
              <c:f>サークルレベルグラフ!$C$15:$G$15</c:f>
              <c:numCache>
                <c:formatCode>General</c:formatCode>
                <c:ptCount val="5"/>
                <c:pt idx="0">
                  <c:v>3.2857142857142856</c:v>
                </c:pt>
                <c:pt idx="1">
                  <c:v>3.5714285714285716</c:v>
                </c:pt>
                <c:pt idx="2">
                  <c:v>3.5714285714285716</c:v>
                </c:pt>
                <c:pt idx="3">
                  <c:v>3.5714285714285716</c:v>
                </c:pt>
                <c:pt idx="4">
                  <c:v>3.7142857142857144</c:v>
                </c:pt>
              </c:numCache>
            </c:numRef>
          </c:val>
          <c:extLst>
            <c:ext xmlns:c16="http://schemas.microsoft.com/office/drawing/2014/chart" uri="{C3380CC4-5D6E-409C-BE32-E72D297353CC}">
              <c16:uniqueId val="{00000000-6EEF-4E75-AE11-D75F6FEA8A96}"/>
            </c:ext>
          </c:extLst>
        </c:ser>
        <c:ser>
          <c:idx val="2"/>
          <c:order val="1"/>
          <c:tx>
            <c:strRef>
              <c:f>サークルレベルグラフ!$B$17</c:f>
              <c:strCache>
                <c:ptCount val="1"/>
                <c:pt idx="0">
                  <c:v>活動後</c:v>
                </c:pt>
              </c:strCache>
            </c:strRef>
          </c:tx>
          <c:spPr>
            <a:ln w="38100">
              <a:solidFill>
                <a:srgbClr val="0000FF"/>
              </a:solidFill>
            </a:ln>
          </c:spPr>
          <c:marker>
            <c:symbol val="circle"/>
            <c:size val="12"/>
            <c:spPr>
              <a:solidFill>
                <a:srgbClr val="0000FF"/>
              </a:solidFill>
              <a:ln>
                <a:solidFill>
                  <a:srgbClr val="0000FF"/>
                </a:solidFill>
              </a:ln>
            </c:spPr>
          </c:marker>
          <c:cat>
            <c:strRef>
              <c:f>サークルレベルグラフ!$C$14:$G$14</c:f>
              <c:strCache>
                <c:ptCount val="5"/>
                <c:pt idx="0">
                  <c:v>イ</c:v>
                </c:pt>
                <c:pt idx="1">
                  <c:v>ロ</c:v>
                </c:pt>
                <c:pt idx="2">
                  <c:v>ハ</c:v>
                </c:pt>
                <c:pt idx="3">
                  <c:v>ニ</c:v>
                </c:pt>
                <c:pt idx="4">
                  <c:v>ホ</c:v>
                </c:pt>
              </c:strCache>
            </c:strRef>
          </c:cat>
          <c:val>
            <c:numRef>
              <c:f>サークルレベルグラフ!$C$17:$G$17</c:f>
              <c:numCache>
                <c:formatCode>General</c:formatCode>
                <c:ptCount val="5"/>
                <c:pt idx="0">
                  <c:v>3.6666666666666665</c:v>
                </c:pt>
                <c:pt idx="1">
                  <c:v>3.8333333333333335</c:v>
                </c:pt>
                <c:pt idx="2">
                  <c:v>4</c:v>
                </c:pt>
                <c:pt idx="3">
                  <c:v>4</c:v>
                </c:pt>
                <c:pt idx="4">
                  <c:v>4.166666666666667</c:v>
                </c:pt>
              </c:numCache>
            </c:numRef>
          </c:val>
          <c:extLst>
            <c:ext xmlns:c16="http://schemas.microsoft.com/office/drawing/2014/chart" uri="{C3380CC4-5D6E-409C-BE32-E72D297353CC}">
              <c16:uniqueId val="{00000001-6EEF-4E75-AE11-D75F6FEA8A96}"/>
            </c:ext>
          </c:extLst>
        </c:ser>
        <c:dLbls>
          <c:showLegendKey val="0"/>
          <c:showVal val="0"/>
          <c:showCatName val="0"/>
          <c:showSerName val="0"/>
          <c:showPercent val="0"/>
          <c:showBubbleSize val="0"/>
        </c:dLbls>
        <c:axId val="89815680"/>
        <c:axId val="89821568"/>
      </c:radarChart>
      <c:catAx>
        <c:axId val="89815680"/>
        <c:scaling>
          <c:orientation val="minMax"/>
        </c:scaling>
        <c:delete val="0"/>
        <c:axPos val="b"/>
        <c:majorGridlines/>
        <c:numFmt formatCode="General" sourceLinked="0"/>
        <c:majorTickMark val="out"/>
        <c:minorTickMark val="none"/>
        <c:tickLblPos val="nextTo"/>
        <c:spPr>
          <a:ln>
            <a:solidFill>
              <a:schemeClr val="bg1"/>
            </a:solidFill>
          </a:ln>
        </c:spPr>
        <c:txPr>
          <a:bodyPr/>
          <a:lstStyle/>
          <a:p>
            <a:pPr>
              <a:defRPr sz="1100" b="1">
                <a:solidFill>
                  <a:schemeClr val="bg1"/>
                </a:solidFill>
              </a:defRPr>
            </a:pPr>
            <a:endParaRPr lang="ja-JP"/>
          </a:p>
        </c:txPr>
        <c:crossAx val="89821568"/>
        <c:crosses val="autoZero"/>
        <c:auto val="1"/>
        <c:lblAlgn val="ctr"/>
        <c:lblOffset val="100"/>
        <c:noMultiLvlLbl val="0"/>
      </c:catAx>
      <c:valAx>
        <c:axId val="89821568"/>
        <c:scaling>
          <c:orientation val="minMax"/>
          <c:max val="5"/>
          <c:min val="0"/>
        </c:scaling>
        <c:delete val="0"/>
        <c:axPos val="l"/>
        <c:majorGridlines>
          <c:spPr>
            <a:ln>
              <a:solidFill>
                <a:schemeClr val="bg1"/>
              </a:solidFill>
            </a:ln>
          </c:spPr>
        </c:majorGridlines>
        <c:numFmt formatCode="#,##0.0_);[Red]\(#,##0.0\)" sourceLinked="0"/>
        <c:majorTickMark val="cross"/>
        <c:minorTickMark val="none"/>
        <c:tickLblPos val="nextTo"/>
        <c:txPr>
          <a:bodyPr/>
          <a:lstStyle/>
          <a:p>
            <a:pPr>
              <a:defRPr sz="1100" b="1">
                <a:solidFill>
                  <a:schemeClr val="bg1"/>
                </a:solidFill>
              </a:defRPr>
            </a:pPr>
            <a:endParaRPr lang="ja-JP"/>
          </a:p>
        </c:txPr>
        <c:crossAx val="89815680"/>
        <c:crosses val="autoZero"/>
        <c:crossBetween val="between"/>
        <c:majorUnit val="1"/>
      </c:valAx>
      <c:spPr>
        <a:noFill/>
      </c:spPr>
    </c:plotArea>
    <c:legend>
      <c:legendPos val="b"/>
      <c:legendEntry>
        <c:idx val="0"/>
        <c:txPr>
          <a:bodyPr/>
          <a:lstStyle/>
          <a:p>
            <a:pPr>
              <a:defRPr sz="1100" b="1">
                <a:solidFill>
                  <a:schemeClr val="bg1"/>
                </a:solidFill>
                <a:latin typeface="ＭＳ ゴシック" panose="020B0609070205080204" pitchFamily="49" charset="-128"/>
                <a:ea typeface="ＭＳ ゴシック" panose="020B0609070205080204" pitchFamily="49" charset="-128"/>
              </a:defRPr>
            </a:pPr>
            <a:endParaRPr lang="ja-JP"/>
          </a:p>
        </c:txPr>
      </c:legendEntry>
      <c:legendEntry>
        <c:idx val="1"/>
        <c:txPr>
          <a:bodyPr/>
          <a:lstStyle/>
          <a:p>
            <a:pPr>
              <a:defRPr sz="1100" b="1">
                <a:solidFill>
                  <a:schemeClr val="bg1"/>
                </a:solidFill>
                <a:latin typeface="ＭＳ ゴシック" panose="020B0609070205080204" pitchFamily="49" charset="-128"/>
                <a:ea typeface="ＭＳ ゴシック" panose="020B0609070205080204" pitchFamily="49" charset="-128"/>
              </a:defRPr>
            </a:pPr>
            <a:endParaRPr lang="ja-JP"/>
          </a:p>
        </c:txPr>
      </c:legendEntry>
      <c:layout>
        <c:manualLayout>
          <c:xMode val="edge"/>
          <c:yMode val="edge"/>
          <c:x val="4.9324964000731913E-4"/>
          <c:y val="0.60127113853847325"/>
          <c:w val="0.26852750000000003"/>
          <c:h val="0.26020247469066365"/>
        </c:manualLayout>
      </c:layout>
      <c:overlay val="0"/>
      <c:txPr>
        <a:bodyPr/>
        <a:lstStyle/>
        <a:p>
          <a:pPr>
            <a:defRPr sz="1100">
              <a:latin typeface="ＭＳ ゴシック" panose="020B0609070205080204" pitchFamily="49" charset="-128"/>
              <a:ea typeface="ＭＳ ゴシック" panose="020B0609070205080204" pitchFamily="49" charset="-128"/>
            </a:defRPr>
          </a:pPr>
          <a:endParaRPr lang="ja-JP"/>
        </a:p>
      </c:txPr>
    </c:legend>
    <c:plotVisOnly val="1"/>
    <c:dispBlanksAs val="gap"/>
    <c:showDLblsOverMax val="0"/>
  </c:chart>
  <c:spPr>
    <a:noFill/>
    <a:ln>
      <a:no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26AB11-A341-4774-BAD7-68D7E8FD0A11}" type="doc">
      <dgm:prSet loTypeId="urn:microsoft.com/office/officeart/2008/layout/HorizontalMultiLevelHierarchy" loCatId="hierarchy" qsTypeId="urn:microsoft.com/office/officeart/2005/8/quickstyle/3d3" qsCatId="3D" csTypeId="urn:microsoft.com/office/officeart/2005/8/colors/colorful3" csCatId="colorful" phldr="1"/>
      <dgm:spPr/>
      <dgm:t>
        <a:bodyPr/>
        <a:lstStyle/>
        <a:p>
          <a:endParaRPr kumimoji="1" lang="ja-JP" altLang="en-US"/>
        </a:p>
      </dgm:t>
    </dgm:pt>
    <dgm:pt modelId="{7E8D0250-E044-4D15-900A-501129F55F9A}">
      <dgm:prSet phldrT="[テキスト]" custT="1"/>
      <dgm:spPr>
        <a:solidFill>
          <a:srgbClr val="FF0000"/>
        </a:solidFill>
      </dgm:spPr>
      <dgm:t>
        <a:bodyPr vert="eaVert"/>
        <a:lstStyle/>
        <a:p>
          <a:pPr algn="ctr"/>
          <a:endParaRPr kumimoji="1" lang="en-US" altLang="ja-JP" sz="2000" b="1" dirty="0">
            <a:solidFill>
              <a:schemeClr val="tx1"/>
            </a:solidFill>
          </a:endParaRPr>
        </a:p>
        <a:p>
          <a:pPr algn="ctr"/>
          <a:endParaRPr kumimoji="1" lang="en-US" altLang="ja-JP" sz="2000" b="1" dirty="0">
            <a:solidFill>
              <a:schemeClr val="tx1"/>
            </a:solidFill>
          </a:endParaRPr>
        </a:p>
        <a:p>
          <a:pPr algn="ctr"/>
          <a:endParaRPr kumimoji="1" lang="en-US" altLang="ja-JP" sz="2000" b="1" dirty="0">
            <a:solidFill>
              <a:schemeClr val="tx1"/>
            </a:solidFill>
          </a:endParaRPr>
        </a:p>
        <a:p>
          <a:pPr algn="ctr"/>
          <a:r>
            <a:rPr kumimoji="1" lang="ja-JP" altLang="en-US" sz="2000" b="1" dirty="0">
              <a:solidFill>
                <a:schemeClr val="tx1"/>
              </a:solidFill>
            </a:rPr>
            <a:t>つらさ指数を下げるには</a:t>
          </a:r>
          <a:endParaRPr kumimoji="1" lang="en-US" altLang="ja-JP" sz="2000" b="1" dirty="0">
            <a:solidFill>
              <a:schemeClr val="tx1"/>
            </a:solidFill>
          </a:endParaRPr>
        </a:p>
        <a:p>
          <a:pPr algn="ctr"/>
          <a:endParaRPr kumimoji="1" lang="en-US" altLang="ja-JP" sz="2000" b="1" dirty="0">
            <a:solidFill>
              <a:schemeClr val="tx1"/>
            </a:solidFill>
          </a:endParaRPr>
        </a:p>
        <a:p>
          <a:pPr algn="ctr"/>
          <a:endParaRPr kumimoji="1" lang="en-US" altLang="ja-JP" sz="2000" b="1" dirty="0">
            <a:solidFill>
              <a:schemeClr val="tx1"/>
            </a:solidFill>
          </a:endParaRPr>
        </a:p>
        <a:p>
          <a:pPr algn="ctr"/>
          <a:endParaRPr kumimoji="1" lang="ja-JP" altLang="en-US" sz="2000" b="1" dirty="0">
            <a:solidFill>
              <a:schemeClr val="tx1"/>
            </a:solidFill>
          </a:endParaRPr>
        </a:p>
      </dgm:t>
    </dgm:pt>
    <dgm:pt modelId="{1D0B6DCE-C1FF-467B-82BD-E852C66C0FBF}" type="parTrans" cxnId="{AF97A25D-60E1-4CC5-8D17-12F41FA922AB}">
      <dgm:prSet/>
      <dgm:spPr/>
      <dgm:t>
        <a:bodyPr/>
        <a:lstStyle/>
        <a:p>
          <a:endParaRPr kumimoji="1" lang="ja-JP" altLang="en-US" sz="1400">
            <a:solidFill>
              <a:schemeClr val="bg1"/>
            </a:solidFill>
          </a:endParaRPr>
        </a:p>
      </dgm:t>
    </dgm:pt>
    <dgm:pt modelId="{24352D53-3E15-49AC-9D99-F74CFD69F381}" type="sibTrans" cxnId="{AF97A25D-60E1-4CC5-8D17-12F41FA922AB}">
      <dgm:prSet/>
      <dgm:spPr/>
      <dgm:t>
        <a:bodyPr/>
        <a:lstStyle/>
        <a:p>
          <a:endParaRPr kumimoji="1" lang="ja-JP" altLang="en-US" sz="1400">
            <a:solidFill>
              <a:schemeClr val="bg1"/>
            </a:solidFill>
          </a:endParaRPr>
        </a:p>
      </dgm:t>
    </dgm:pt>
    <dgm:pt modelId="{4A2A7810-213E-4372-A99F-CAF3FF440A6A}" type="pres">
      <dgm:prSet presAssocID="{A826AB11-A341-4774-BAD7-68D7E8FD0A11}" presName="Name0" presStyleCnt="0">
        <dgm:presLayoutVars>
          <dgm:chPref val="1"/>
          <dgm:dir/>
          <dgm:animOne val="branch"/>
          <dgm:animLvl val="lvl"/>
          <dgm:resizeHandles val="exact"/>
        </dgm:presLayoutVars>
      </dgm:prSet>
      <dgm:spPr/>
    </dgm:pt>
    <dgm:pt modelId="{A7FE0070-94BD-4E0D-908A-381055F75C5C}" type="pres">
      <dgm:prSet presAssocID="{7E8D0250-E044-4D15-900A-501129F55F9A}" presName="root1" presStyleCnt="0"/>
      <dgm:spPr/>
    </dgm:pt>
    <dgm:pt modelId="{065D2BA1-BFC6-47F6-9F40-29423CD3D653}" type="pres">
      <dgm:prSet presAssocID="{7E8D0250-E044-4D15-900A-501129F55F9A}" presName="LevelOneTextNode" presStyleLbl="node0" presStyleIdx="0" presStyleCnt="1" custAng="5400000" custScaleX="351840" custScaleY="13953" custLinFactX="-24366" custLinFactNeighborX="-100000" custLinFactNeighborY="-47260">
        <dgm:presLayoutVars>
          <dgm:chPref val="3"/>
        </dgm:presLayoutVars>
      </dgm:prSet>
      <dgm:spPr/>
    </dgm:pt>
    <dgm:pt modelId="{FD0E3EEF-1189-4C2A-B3BE-4E4CA89768AA}" type="pres">
      <dgm:prSet presAssocID="{7E8D0250-E044-4D15-900A-501129F55F9A}" presName="level2hierChild" presStyleCnt="0"/>
      <dgm:spPr/>
    </dgm:pt>
  </dgm:ptLst>
  <dgm:cxnLst>
    <dgm:cxn modelId="{AF97A25D-60E1-4CC5-8D17-12F41FA922AB}" srcId="{A826AB11-A341-4774-BAD7-68D7E8FD0A11}" destId="{7E8D0250-E044-4D15-900A-501129F55F9A}" srcOrd="0" destOrd="0" parTransId="{1D0B6DCE-C1FF-467B-82BD-E852C66C0FBF}" sibTransId="{24352D53-3E15-49AC-9D99-F74CFD69F381}"/>
    <dgm:cxn modelId="{670725BD-D925-45F1-987A-857BF4F7D368}" type="presOf" srcId="{A826AB11-A341-4774-BAD7-68D7E8FD0A11}" destId="{4A2A7810-213E-4372-A99F-CAF3FF440A6A}" srcOrd="0" destOrd="0" presId="urn:microsoft.com/office/officeart/2008/layout/HorizontalMultiLevelHierarchy"/>
    <dgm:cxn modelId="{7D063CE4-9D45-423A-8207-566DD7443F55}" type="presOf" srcId="{7E8D0250-E044-4D15-900A-501129F55F9A}" destId="{065D2BA1-BFC6-47F6-9F40-29423CD3D653}" srcOrd="0" destOrd="0" presId="urn:microsoft.com/office/officeart/2008/layout/HorizontalMultiLevelHierarchy"/>
    <dgm:cxn modelId="{F7421AFF-9047-48FC-A79C-004D78007BE3}" type="presParOf" srcId="{4A2A7810-213E-4372-A99F-CAF3FF440A6A}" destId="{A7FE0070-94BD-4E0D-908A-381055F75C5C}" srcOrd="0" destOrd="0" presId="urn:microsoft.com/office/officeart/2008/layout/HorizontalMultiLevelHierarchy"/>
    <dgm:cxn modelId="{BB3519E4-388B-4EF7-BA34-D90A483B6EAE}" type="presParOf" srcId="{A7FE0070-94BD-4E0D-908A-381055F75C5C}" destId="{065D2BA1-BFC6-47F6-9F40-29423CD3D653}" srcOrd="0" destOrd="0" presId="urn:microsoft.com/office/officeart/2008/layout/HorizontalMultiLevelHierarchy"/>
    <dgm:cxn modelId="{F3529FC9-97ED-4557-87F8-5CF6F7E36911}" type="presParOf" srcId="{A7FE0070-94BD-4E0D-908A-381055F75C5C}" destId="{FD0E3EEF-1189-4C2A-B3BE-4E4CA89768AA}"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26AB11-A341-4774-BAD7-68D7E8FD0A11}" type="doc">
      <dgm:prSet loTypeId="urn:microsoft.com/office/officeart/2008/layout/HorizontalMultiLevelHierarchy" loCatId="hierarchy" qsTypeId="urn:microsoft.com/office/officeart/2005/8/quickstyle/3d3" qsCatId="3D" csTypeId="urn:microsoft.com/office/officeart/2005/8/colors/colorful3" csCatId="colorful" phldr="1"/>
      <dgm:spPr/>
      <dgm:t>
        <a:bodyPr/>
        <a:lstStyle/>
        <a:p>
          <a:endParaRPr kumimoji="1" lang="ja-JP" altLang="en-US"/>
        </a:p>
      </dgm:t>
    </dgm:pt>
    <dgm:pt modelId="{7E8D0250-E044-4D15-900A-501129F55F9A}">
      <dgm:prSet phldrT="[テキスト]" custT="1"/>
      <dgm:spPr/>
      <dgm:t>
        <a:bodyPr vert="horz"/>
        <a:lstStyle/>
        <a:p>
          <a:r>
            <a:rPr kumimoji="1" lang="ja-JP" altLang="en-US" sz="1400" b="1" dirty="0">
              <a:solidFill>
                <a:schemeClr val="tx1"/>
              </a:solidFill>
            </a:rPr>
            <a:t>・踵を上げない</a:t>
          </a:r>
          <a:endParaRPr kumimoji="1" lang="en-US" altLang="ja-JP" sz="1400" b="1" dirty="0">
            <a:solidFill>
              <a:schemeClr val="tx1"/>
            </a:solidFill>
          </a:endParaRPr>
        </a:p>
        <a:p>
          <a:r>
            <a:rPr kumimoji="1" lang="ja-JP" altLang="en-US" sz="1400" b="1" dirty="0">
              <a:solidFill>
                <a:schemeClr val="tx1"/>
              </a:solidFill>
            </a:rPr>
            <a:t>・腕を伸ばさない</a:t>
          </a:r>
        </a:p>
      </dgm:t>
    </dgm:pt>
    <dgm:pt modelId="{1D0B6DCE-C1FF-467B-82BD-E852C66C0FBF}" type="parTrans" cxnId="{AF97A25D-60E1-4CC5-8D17-12F41FA922AB}">
      <dgm:prSet/>
      <dgm:spPr/>
      <dgm:t>
        <a:bodyPr/>
        <a:lstStyle/>
        <a:p>
          <a:endParaRPr kumimoji="1" lang="ja-JP" altLang="en-US" sz="1400">
            <a:solidFill>
              <a:schemeClr val="bg1"/>
            </a:solidFill>
          </a:endParaRPr>
        </a:p>
      </dgm:t>
    </dgm:pt>
    <dgm:pt modelId="{24352D53-3E15-49AC-9D99-F74CFD69F381}" type="sibTrans" cxnId="{AF97A25D-60E1-4CC5-8D17-12F41FA922AB}">
      <dgm:prSet/>
      <dgm:spPr/>
      <dgm:t>
        <a:bodyPr/>
        <a:lstStyle/>
        <a:p>
          <a:endParaRPr kumimoji="1" lang="ja-JP" altLang="en-US" sz="1400">
            <a:solidFill>
              <a:schemeClr val="bg1"/>
            </a:solidFill>
          </a:endParaRPr>
        </a:p>
      </dgm:t>
    </dgm:pt>
    <dgm:pt modelId="{964CCA90-F9B9-40D8-BCC5-896D908D27F5}">
      <dgm:prSet phldrT="[テキスト]" custT="1"/>
      <dgm:spPr/>
      <dgm:t>
        <a:bodyPr/>
        <a:lstStyle/>
        <a:p>
          <a:r>
            <a:rPr kumimoji="1" lang="ja-JP" altLang="en-US" sz="1400" b="1">
              <a:solidFill>
                <a:schemeClr val="bg1"/>
              </a:solidFill>
            </a:rPr>
            <a:t>照明の変更</a:t>
          </a:r>
          <a:endParaRPr kumimoji="1" lang="ja-JP" altLang="en-US" sz="1400" b="1" dirty="0">
            <a:solidFill>
              <a:schemeClr val="bg1"/>
            </a:solidFill>
          </a:endParaRPr>
        </a:p>
      </dgm:t>
    </dgm:pt>
    <dgm:pt modelId="{F96E6A38-DB21-4D23-9D26-9DDFFF0BE50D}" type="parTrans" cxnId="{CB441A63-23B9-4759-AE55-8DC7D9C50803}">
      <dgm:prSet custT="1"/>
      <dgm:spPr/>
      <dgm:t>
        <a:bodyPr/>
        <a:lstStyle/>
        <a:p>
          <a:endParaRPr kumimoji="1" lang="ja-JP" altLang="en-US" sz="1400">
            <a:solidFill>
              <a:schemeClr val="bg1"/>
            </a:solidFill>
          </a:endParaRPr>
        </a:p>
      </dgm:t>
    </dgm:pt>
    <dgm:pt modelId="{766DBF16-80AA-49AC-AD92-4A95F96699BA}" type="sibTrans" cxnId="{CB441A63-23B9-4759-AE55-8DC7D9C50803}">
      <dgm:prSet/>
      <dgm:spPr/>
      <dgm:t>
        <a:bodyPr/>
        <a:lstStyle/>
        <a:p>
          <a:endParaRPr kumimoji="1" lang="ja-JP" altLang="en-US" sz="1400">
            <a:solidFill>
              <a:schemeClr val="bg1"/>
            </a:solidFill>
          </a:endParaRPr>
        </a:p>
      </dgm:t>
    </dgm:pt>
    <dgm:pt modelId="{4F41FC15-E7E4-4C05-B515-B4D4CC03B22E}">
      <dgm:prSet phldrT="[テキスト]" custT="1"/>
      <dgm:spPr/>
      <dgm:t>
        <a:bodyPr/>
        <a:lstStyle/>
        <a:p>
          <a:r>
            <a:rPr kumimoji="1" lang="ja-JP" altLang="en-US" sz="1400" b="1">
              <a:solidFill>
                <a:schemeClr val="bg1"/>
              </a:solidFill>
            </a:rPr>
            <a:t>端数かんばん</a:t>
          </a:r>
          <a:endParaRPr kumimoji="1" lang="en-US" altLang="ja-JP" sz="1400" b="1">
            <a:solidFill>
              <a:schemeClr val="bg1"/>
            </a:solidFill>
          </a:endParaRPr>
        </a:p>
        <a:p>
          <a:r>
            <a:rPr kumimoji="1" lang="ja-JP" altLang="en-US" sz="1400" b="1">
              <a:solidFill>
                <a:schemeClr val="bg1"/>
              </a:solidFill>
            </a:rPr>
            <a:t>置場の変更</a:t>
          </a:r>
          <a:endParaRPr kumimoji="1" lang="ja-JP" altLang="en-US" sz="1400" b="1" dirty="0">
            <a:solidFill>
              <a:schemeClr val="bg1"/>
            </a:solidFill>
          </a:endParaRPr>
        </a:p>
      </dgm:t>
    </dgm:pt>
    <dgm:pt modelId="{2A15432C-89DD-4E23-AC98-7B73124524A0}" type="parTrans" cxnId="{727B728B-58B2-4077-A2B8-13D25DFB01DC}">
      <dgm:prSet custT="1"/>
      <dgm:spPr/>
      <dgm:t>
        <a:bodyPr/>
        <a:lstStyle/>
        <a:p>
          <a:endParaRPr kumimoji="1" lang="ja-JP" altLang="en-US" sz="1400">
            <a:solidFill>
              <a:schemeClr val="bg1"/>
            </a:solidFill>
          </a:endParaRPr>
        </a:p>
      </dgm:t>
    </dgm:pt>
    <dgm:pt modelId="{9279503D-946E-4F84-AE1C-050776F5E056}" type="sibTrans" cxnId="{727B728B-58B2-4077-A2B8-13D25DFB01DC}">
      <dgm:prSet/>
      <dgm:spPr/>
      <dgm:t>
        <a:bodyPr/>
        <a:lstStyle/>
        <a:p>
          <a:endParaRPr kumimoji="1" lang="ja-JP" altLang="en-US" sz="1400">
            <a:solidFill>
              <a:schemeClr val="bg1"/>
            </a:solidFill>
          </a:endParaRPr>
        </a:p>
      </dgm:t>
    </dgm:pt>
    <dgm:pt modelId="{B474857A-59E5-4BCD-95E7-D8DA4D53CC90}">
      <dgm:prSet phldrT="[テキスト]" custT="1"/>
      <dgm:spPr/>
      <dgm:t>
        <a:bodyPr/>
        <a:lstStyle/>
        <a:p>
          <a:r>
            <a:rPr kumimoji="1" lang="ja-JP" altLang="en-US" sz="1400" b="1">
              <a:solidFill>
                <a:schemeClr val="bg1"/>
              </a:solidFill>
            </a:rPr>
            <a:t>完成品ストアー</a:t>
          </a:r>
          <a:endParaRPr kumimoji="1" lang="en-US" altLang="ja-JP" sz="1400" b="1">
            <a:solidFill>
              <a:schemeClr val="bg1"/>
            </a:solidFill>
          </a:endParaRPr>
        </a:p>
        <a:p>
          <a:r>
            <a:rPr kumimoji="1" lang="ja-JP" altLang="en-US" sz="1400" b="1">
              <a:solidFill>
                <a:schemeClr val="bg1"/>
              </a:solidFill>
            </a:rPr>
            <a:t>を下げる</a:t>
          </a:r>
          <a:endParaRPr kumimoji="1" lang="ja-JP" altLang="en-US" sz="1400" b="1" dirty="0">
            <a:solidFill>
              <a:schemeClr val="bg1"/>
            </a:solidFill>
          </a:endParaRPr>
        </a:p>
      </dgm:t>
    </dgm:pt>
    <dgm:pt modelId="{D44D3528-FA44-4F37-8918-9857A662C1B9}" type="parTrans" cxnId="{95755AD8-42DD-4A44-A614-CBD3F359B3B6}">
      <dgm:prSet custT="1"/>
      <dgm:spPr/>
      <dgm:t>
        <a:bodyPr/>
        <a:lstStyle/>
        <a:p>
          <a:endParaRPr kumimoji="1" lang="ja-JP" altLang="en-US" sz="1400">
            <a:solidFill>
              <a:schemeClr val="bg1"/>
            </a:solidFill>
          </a:endParaRPr>
        </a:p>
      </dgm:t>
    </dgm:pt>
    <dgm:pt modelId="{B67CDB35-568E-4D96-8B8A-23D8888D9450}" type="sibTrans" cxnId="{95755AD8-42DD-4A44-A614-CBD3F359B3B6}">
      <dgm:prSet/>
      <dgm:spPr/>
      <dgm:t>
        <a:bodyPr/>
        <a:lstStyle/>
        <a:p>
          <a:endParaRPr kumimoji="1" lang="ja-JP" altLang="en-US" sz="1400">
            <a:solidFill>
              <a:schemeClr val="bg1"/>
            </a:solidFill>
          </a:endParaRPr>
        </a:p>
      </dgm:t>
    </dgm:pt>
    <dgm:pt modelId="{65A28D1F-26BF-402C-8420-099041C78CAC}">
      <dgm:prSet custT="1"/>
      <dgm:spPr/>
      <dgm:t>
        <a:bodyPr/>
        <a:lstStyle/>
        <a:p>
          <a:r>
            <a:rPr kumimoji="1" lang="ja-JP" altLang="en-US" sz="1400" b="1" dirty="0">
              <a:solidFill>
                <a:schemeClr val="bg1"/>
              </a:solidFill>
            </a:rPr>
            <a:t>完成品ストアー　段積み変更</a:t>
          </a:r>
        </a:p>
      </dgm:t>
    </dgm:pt>
    <dgm:pt modelId="{D174FDD3-0935-4E7F-94C5-EE6AA174510F}" type="parTrans" cxnId="{8618A922-BF9F-4268-ACFD-FE0DC0C6440D}">
      <dgm:prSet custT="1"/>
      <dgm:spPr/>
      <dgm:t>
        <a:bodyPr/>
        <a:lstStyle/>
        <a:p>
          <a:endParaRPr kumimoji="1" lang="ja-JP" altLang="en-US" sz="1400">
            <a:solidFill>
              <a:schemeClr val="bg1"/>
            </a:solidFill>
          </a:endParaRPr>
        </a:p>
      </dgm:t>
    </dgm:pt>
    <dgm:pt modelId="{B1382332-1444-4CB7-ABB1-4E1DEC090965}" type="sibTrans" cxnId="{8618A922-BF9F-4268-ACFD-FE0DC0C6440D}">
      <dgm:prSet/>
      <dgm:spPr/>
      <dgm:t>
        <a:bodyPr/>
        <a:lstStyle/>
        <a:p>
          <a:endParaRPr kumimoji="1" lang="ja-JP" altLang="en-US" sz="1400">
            <a:solidFill>
              <a:schemeClr val="bg1"/>
            </a:solidFill>
          </a:endParaRPr>
        </a:p>
      </dgm:t>
    </dgm:pt>
    <dgm:pt modelId="{8775A295-83EB-4F49-B308-B5DC9AEF5046}">
      <dgm:prSet custT="1"/>
      <dgm:spPr/>
      <dgm:t>
        <a:bodyPr/>
        <a:lstStyle/>
        <a:p>
          <a:r>
            <a:rPr kumimoji="1" lang="ja-JP" altLang="en-US" sz="1400" b="1" dirty="0">
              <a:solidFill>
                <a:schemeClr val="bg1"/>
              </a:solidFill>
            </a:rPr>
            <a:t>下段のスペースを</a:t>
          </a:r>
          <a:endParaRPr kumimoji="1" lang="en-US" altLang="ja-JP" sz="1400" b="1" dirty="0">
            <a:solidFill>
              <a:schemeClr val="bg1"/>
            </a:solidFill>
          </a:endParaRPr>
        </a:p>
        <a:p>
          <a:r>
            <a:rPr kumimoji="1" lang="ja-JP" altLang="en-US" sz="1400" b="1" dirty="0">
              <a:solidFill>
                <a:schemeClr val="bg1"/>
              </a:solidFill>
            </a:rPr>
            <a:t>みて柱をカットする</a:t>
          </a:r>
        </a:p>
      </dgm:t>
    </dgm:pt>
    <dgm:pt modelId="{49F8A742-2873-4570-990A-B38A562D40D6}" type="parTrans" cxnId="{E13A85F9-C790-4794-8522-7786EEBD14C9}">
      <dgm:prSet custT="1"/>
      <dgm:spPr/>
      <dgm:t>
        <a:bodyPr/>
        <a:lstStyle/>
        <a:p>
          <a:endParaRPr kumimoji="1" lang="ja-JP" altLang="en-US" sz="1400">
            <a:solidFill>
              <a:schemeClr val="bg1"/>
            </a:solidFill>
          </a:endParaRPr>
        </a:p>
      </dgm:t>
    </dgm:pt>
    <dgm:pt modelId="{55A727ED-492D-4121-A9A7-B26F75F70340}" type="sibTrans" cxnId="{E13A85F9-C790-4794-8522-7786EEBD14C9}">
      <dgm:prSet/>
      <dgm:spPr/>
      <dgm:t>
        <a:bodyPr/>
        <a:lstStyle/>
        <a:p>
          <a:endParaRPr kumimoji="1" lang="ja-JP" altLang="en-US" sz="1400">
            <a:solidFill>
              <a:schemeClr val="bg1"/>
            </a:solidFill>
          </a:endParaRPr>
        </a:p>
      </dgm:t>
    </dgm:pt>
    <dgm:pt modelId="{43E75D66-5B4E-4B96-AACC-ED3715FBE596}">
      <dgm:prSet custT="1"/>
      <dgm:spPr/>
      <dgm:t>
        <a:bodyPr/>
        <a:lstStyle/>
        <a:p>
          <a:r>
            <a:rPr kumimoji="1" lang="ja-JP" altLang="en-US" sz="1400" b="1" dirty="0">
              <a:solidFill>
                <a:schemeClr val="bg1"/>
              </a:solidFill>
            </a:rPr>
            <a:t>検査台を可動式</a:t>
          </a:r>
        </a:p>
      </dgm:t>
    </dgm:pt>
    <dgm:pt modelId="{BD7C6465-6333-43AE-9A16-B8A96C6B52C5}" type="parTrans" cxnId="{3D6C626A-F0B5-4A64-B7BE-990ADFB6493E}">
      <dgm:prSet custT="1"/>
      <dgm:spPr/>
      <dgm:t>
        <a:bodyPr/>
        <a:lstStyle/>
        <a:p>
          <a:endParaRPr kumimoji="1" lang="ja-JP" altLang="en-US" sz="1400">
            <a:solidFill>
              <a:schemeClr val="bg1"/>
            </a:solidFill>
          </a:endParaRPr>
        </a:p>
      </dgm:t>
    </dgm:pt>
    <dgm:pt modelId="{541F1BD5-3934-4993-9D29-6217C77BEB45}" type="sibTrans" cxnId="{3D6C626A-F0B5-4A64-B7BE-990ADFB6493E}">
      <dgm:prSet/>
      <dgm:spPr/>
      <dgm:t>
        <a:bodyPr/>
        <a:lstStyle/>
        <a:p>
          <a:endParaRPr kumimoji="1" lang="ja-JP" altLang="en-US" sz="1400">
            <a:solidFill>
              <a:schemeClr val="bg1"/>
            </a:solidFill>
          </a:endParaRPr>
        </a:p>
      </dgm:t>
    </dgm:pt>
    <dgm:pt modelId="{52A6B4DF-477D-4A7D-B23C-101533D0AFE1}">
      <dgm:prSet custT="1"/>
      <dgm:spPr/>
      <dgm:t>
        <a:bodyPr/>
        <a:lstStyle/>
        <a:p>
          <a:r>
            <a:rPr kumimoji="1" lang="ja-JP" altLang="en-US" sz="1400" b="1" dirty="0">
              <a:solidFill>
                <a:schemeClr val="bg1"/>
              </a:solidFill>
            </a:rPr>
            <a:t>検査台を前進　</a:t>
          </a:r>
          <a:endParaRPr kumimoji="1" lang="en-US" altLang="ja-JP" sz="1400" b="1" dirty="0">
            <a:solidFill>
              <a:schemeClr val="bg1"/>
            </a:solidFill>
          </a:endParaRPr>
        </a:p>
        <a:p>
          <a:r>
            <a:rPr kumimoji="1" lang="ja-JP" altLang="en-US" sz="1400" b="1" dirty="0">
              <a:solidFill>
                <a:schemeClr val="bg1"/>
              </a:solidFill>
            </a:rPr>
            <a:t>方向へ変更</a:t>
          </a:r>
          <a:endParaRPr kumimoji="1" lang="en-US" altLang="ja-JP" sz="1400" b="1" dirty="0">
            <a:solidFill>
              <a:schemeClr val="bg1"/>
            </a:solidFill>
          </a:endParaRPr>
        </a:p>
      </dgm:t>
    </dgm:pt>
    <dgm:pt modelId="{98A304C5-E0BA-4A6D-B3DC-D6E5C9D3EAC3}" type="parTrans" cxnId="{0F50D8BD-1E75-4F3F-8020-EE3FE93F4A76}">
      <dgm:prSet custT="1"/>
      <dgm:spPr/>
      <dgm:t>
        <a:bodyPr/>
        <a:lstStyle/>
        <a:p>
          <a:endParaRPr kumimoji="1" lang="ja-JP" altLang="en-US" sz="1400">
            <a:solidFill>
              <a:schemeClr val="bg1"/>
            </a:solidFill>
          </a:endParaRPr>
        </a:p>
      </dgm:t>
    </dgm:pt>
    <dgm:pt modelId="{53205070-1981-41A8-BE07-961C1985F988}" type="sibTrans" cxnId="{0F50D8BD-1E75-4F3F-8020-EE3FE93F4A76}">
      <dgm:prSet/>
      <dgm:spPr/>
      <dgm:t>
        <a:bodyPr/>
        <a:lstStyle/>
        <a:p>
          <a:endParaRPr kumimoji="1" lang="ja-JP" altLang="en-US" sz="1400">
            <a:solidFill>
              <a:schemeClr val="bg1"/>
            </a:solidFill>
          </a:endParaRPr>
        </a:p>
      </dgm:t>
    </dgm:pt>
    <dgm:pt modelId="{F390B246-0150-400E-A40B-9FD787B348E7}">
      <dgm:prSet custT="1"/>
      <dgm:spPr/>
      <dgm:t>
        <a:bodyPr/>
        <a:lstStyle/>
        <a:p>
          <a:r>
            <a:rPr kumimoji="1" lang="ja-JP" altLang="en-US" sz="1400" b="1">
              <a:solidFill>
                <a:schemeClr val="bg1"/>
              </a:solidFill>
            </a:rPr>
            <a:t>照明を明るくして</a:t>
          </a:r>
          <a:endParaRPr kumimoji="1" lang="en-US" altLang="ja-JP" sz="1400" b="1">
            <a:solidFill>
              <a:schemeClr val="bg1"/>
            </a:solidFill>
          </a:endParaRPr>
        </a:p>
        <a:p>
          <a:r>
            <a:rPr kumimoji="1" lang="ja-JP" altLang="en-US" sz="1400" b="1">
              <a:solidFill>
                <a:schemeClr val="bg1"/>
              </a:solidFill>
            </a:rPr>
            <a:t>見やすくする</a:t>
          </a:r>
          <a:endParaRPr kumimoji="1" lang="ja-JP" altLang="en-US" sz="1400" b="1" dirty="0">
            <a:solidFill>
              <a:schemeClr val="bg1"/>
            </a:solidFill>
          </a:endParaRPr>
        </a:p>
      </dgm:t>
    </dgm:pt>
    <dgm:pt modelId="{020DC858-9D31-4C23-8DB0-5474811C6C11}" type="parTrans" cxnId="{E601C5CC-135A-4600-A260-BE2382B32DFF}">
      <dgm:prSet custT="1"/>
      <dgm:spPr/>
      <dgm:t>
        <a:bodyPr/>
        <a:lstStyle/>
        <a:p>
          <a:endParaRPr kumimoji="1" lang="ja-JP" altLang="en-US" sz="1400">
            <a:solidFill>
              <a:schemeClr val="bg1"/>
            </a:solidFill>
          </a:endParaRPr>
        </a:p>
      </dgm:t>
    </dgm:pt>
    <dgm:pt modelId="{9F47F264-9658-4425-A530-3D3557148237}" type="sibTrans" cxnId="{E601C5CC-135A-4600-A260-BE2382B32DFF}">
      <dgm:prSet/>
      <dgm:spPr/>
      <dgm:t>
        <a:bodyPr/>
        <a:lstStyle/>
        <a:p>
          <a:endParaRPr kumimoji="1" lang="ja-JP" altLang="en-US" sz="1400">
            <a:solidFill>
              <a:schemeClr val="bg1"/>
            </a:solidFill>
          </a:endParaRPr>
        </a:p>
      </dgm:t>
    </dgm:pt>
    <dgm:pt modelId="{4CDF43AF-8568-4655-B45F-AE207BBAF61A}">
      <dgm:prSet custT="1"/>
      <dgm:spPr/>
      <dgm:t>
        <a:bodyPr/>
        <a:lstStyle/>
        <a:p>
          <a:r>
            <a:rPr kumimoji="1" lang="ja-JP" altLang="en-US" sz="1400" b="1">
              <a:solidFill>
                <a:schemeClr val="bg1"/>
              </a:solidFill>
            </a:rPr>
            <a:t>端数かんばん置場</a:t>
          </a:r>
          <a:endParaRPr kumimoji="1" lang="en-US" altLang="ja-JP" sz="1400" b="1">
            <a:solidFill>
              <a:schemeClr val="bg1"/>
            </a:solidFill>
          </a:endParaRPr>
        </a:p>
        <a:p>
          <a:r>
            <a:rPr kumimoji="1" lang="ja-JP" altLang="en-US" sz="1400" b="1">
              <a:solidFill>
                <a:schemeClr val="bg1"/>
              </a:solidFill>
            </a:rPr>
            <a:t>を下げる</a:t>
          </a:r>
          <a:endParaRPr kumimoji="1" lang="en-US" altLang="ja-JP" sz="1400" b="1" dirty="0">
            <a:solidFill>
              <a:schemeClr val="bg1"/>
            </a:solidFill>
          </a:endParaRPr>
        </a:p>
      </dgm:t>
    </dgm:pt>
    <dgm:pt modelId="{D29702D9-9CE4-406D-83D7-FC210A535EBF}" type="parTrans" cxnId="{C676AB08-86F2-4FFA-AA27-839EF6C39C5F}">
      <dgm:prSet custT="1"/>
      <dgm:spPr/>
      <dgm:t>
        <a:bodyPr/>
        <a:lstStyle/>
        <a:p>
          <a:endParaRPr kumimoji="1" lang="ja-JP" altLang="en-US" sz="1400">
            <a:solidFill>
              <a:schemeClr val="bg1"/>
            </a:solidFill>
          </a:endParaRPr>
        </a:p>
      </dgm:t>
    </dgm:pt>
    <dgm:pt modelId="{809D199E-704A-4FD9-B69D-6D677A79A836}" type="sibTrans" cxnId="{C676AB08-86F2-4FFA-AA27-839EF6C39C5F}">
      <dgm:prSet/>
      <dgm:spPr/>
      <dgm:t>
        <a:bodyPr/>
        <a:lstStyle/>
        <a:p>
          <a:endParaRPr kumimoji="1" lang="ja-JP" altLang="en-US" sz="1400">
            <a:solidFill>
              <a:schemeClr val="bg1"/>
            </a:solidFill>
          </a:endParaRPr>
        </a:p>
      </dgm:t>
    </dgm:pt>
    <dgm:pt modelId="{9D4855A2-13DC-4596-9F14-07B6939F5946}">
      <dgm:prSet custT="1"/>
      <dgm:spPr/>
      <dgm:t>
        <a:bodyPr/>
        <a:lstStyle/>
        <a:p>
          <a:r>
            <a:rPr kumimoji="1" lang="ja-JP" altLang="en-US" sz="1400" b="1" dirty="0">
              <a:solidFill>
                <a:schemeClr val="bg1"/>
              </a:solidFill>
            </a:rPr>
            <a:t>最上段高さを下げる</a:t>
          </a:r>
        </a:p>
      </dgm:t>
    </dgm:pt>
    <dgm:pt modelId="{9FBC0A98-243F-4FF4-94E0-A8953FF9B828}" type="parTrans" cxnId="{AE4DCE00-8CFC-4654-9920-F26F85E9859E}">
      <dgm:prSet custT="1"/>
      <dgm:spPr/>
      <dgm:t>
        <a:bodyPr/>
        <a:lstStyle/>
        <a:p>
          <a:endParaRPr kumimoji="1" lang="ja-JP" altLang="en-US" sz="1400">
            <a:solidFill>
              <a:schemeClr val="bg1"/>
            </a:solidFill>
          </a:endParaRPr>
        </a:p>
      </dgm:t>
    </dgm:pt>
    <dgm:pt modelId="{7E197FAC-42F1-4D1F-95F5-B26F0866B5A2}" type="sibTrans" cxnId="{AE4DCE00-8CFC-4654-9920-F26F85E9859E}">
      <dgm:prSet/>
      <dgm:spPr/>
      <dgm:t>
        <a:bodyPr/>
        <a:lstStyle/>
        <a:p>
          <a:endParaRPr kumimoji="1" lang="ja-JP" altLang="en-US" sz="1400">
            <a:solidFill>
              <a:schemeClr val="bg1"/>
            </a:solidFill>
          </a:endParaRPr>
        </a:p>
      </dgm:t>
    </dgm:pt>
    <dgm:pt modelId="{4A2A7810-213E-4372-A99F-CAF3FF440A6A}" type="pres">
      <dgm:prSet presAssocID="{A826AB11-A341-4774-BAD7-68D7E8FD0A11}" presName="Name0" presStyleCnt="0">
        <dgm:presLayoutVars>
          <dgm:chPref val="1"/>
          <dgm:dir/>
          <dgm:animOne val="branch"/>
          <dgm:animLvl val="lvl"/>
          <dgm:resizeHandles val="exact"/>
        </dgm:presLayoutVars>
      </dgm:prSet>
      <dgm:spPr/>
    </dgm:pt>
    <dgm:pt modelId="{A7FE0070-94BD-4E0D-908A-381055F75C5C}" type="pres">
      <dgm:prSet presAssocID="{7E8D0250-E044-4D15-900A-501129F55F9A}" presName="root1" presStyleCnt="0"/>
      <dgm:spPr/>
    </dgm:pt>
    <dgm:pt modelId="{065D2BA1-BFC6-47F6-9F40-29423CD3D653}" type="pres">
      <dgm:prSet presAssocID="{7E8D0250-E044-4D15-900A-501129F55F9A}" presName="LevelOneTextNode" presStyleLbl="node0" presStyleIdx="0" presStyleCnt="1" custAng="5400000" custScaleX="351840" custScaleY="65498" custLinFactX="-100000" custLinFactNeighborX="-110292" custLinFactNeighborY="-955">
        <dgm:presLayoutVars>
          <dgm:chPref val="3"/>
        </dgm:presLayoutVars>
      </dgm:prSet>
      <dgm:spPr/>
    </dgm:pt>
    <dgm:pt modelId="{FD0E3EEF-1189-4C2A-B3BE-4E4CA89768AA}" type="pres">
      <dgm:prSet presAssocID="{7E8D0250-E044-4D15-900A-501129F55F9A}" presName="level2hierChild" presStyleCnt="0"/>
      <dgm:spPr/>
    </dgm:pt>
    <dgm:pt modelId="{4306984A-B6CC-41FC-91FD-ABEE472E15E0}" type="pres">
      <dgm:prSet presAssocID="{98A304C5-E0BA-4A6D-B3DC-D6E5C9D3EAC3}" presName="conn2-1" presStyleLbl="parChTrans1D2" presStyleIdx="0" presStyleCnt="5"/>
      <dgm:spPr/>
    </dgm:pt>
    <dgm:pt modelId="{2395FFDB-B4A6-489E-ACF5-87A0D1E1CCC5}" type="pres">
      <dgm:prSet presAssocID="{98A304C5-E0BA-4A6D-B3DC-D6E5C9D3EAC3}" presName="connTx" presStyleLbl="parChTrans1D2" presStyleIdx="0" presStyleCnt="5"/>
      <dgm:spPr/>
    </dgm:pt>
    <dgm:pt modelId="{48F9FAAA-DA00-47F9-B8DE-8BE740D8AAED}" type="pres">
      <dgm:prSet presAssocID="{52A6B4DF-477D-4A7D-B23C-101533D0AFE1}" presName="root2" presStyleCnt="0"/>
      <dgm:spPr/>
    </dgm:pt>
    <dgm:pt modelId="{E39053BB-1158-42C8-95DD-C09A7BA3395F}" type="pres">
      <dgm:prSet presAssocID="{52A6B4DF-477D-4A7D-B23C-101533D0AFE1}" presName="LevelTwoTextNode" presStyleLbl="node2" presStyleIdx="0" presStyleCnt="5" custScaleY="181134">
        <dgm:presLayoutVars>
          <dgm:chPref val="3"/>
        </dgm:presLayoutVars>
      </dgm:prSet>
      <dgm:spPr/>
    </dgm:pt>
    <dgm:pt modelId="{4C76CF60-70E8-45A0-9FD4-5AB57D2D73A9}" type="pres">
      <dgm:prSet presAssocID="{52A6B4DF-477D-4A7D-B23C-101533D0AFE1}" presName="level3hierChild" presStyleCnt="0"/>
      <dgm:spPr/>
    </dgm:pt>
    <dgm:pt modelId="{8F8EC2BA-E40B-4B38-874B-9B6ADC01388B}" type="pres">
      <dgm:prSet presAssocID="{BD7C6465-6333-43AE-9A16-B8A96C6B52C5}" presName="conn2-1" presStyleLbl="parChTrans1D3" presStyleIdx="0" presStyleCnt="5"/>
      <dgm:spPr/>
    </dgm:pt>
    <dgm:pt modelId="{E25CBF32-0CDE-45C1-BA97-14112DBEC883}" type="pres">
      <dgm:prSet presAssocID="{BD7C6465-6333-43AE-9A16-B8A96C6B52C5}" presName="connTx" presStyleLbl="parChTrans1D3" presStyleIdx="0" presStyleCnt="5"/>
      <dgm:spPr/>
    </dgm:pt>
    <dgm:pt modelId="{2F792261-3401-4C09-B7A1-47B382DA0620}" type="pres">
      <dgm:prSet presAssocID="{43E75D66-5B4E-4B96-AACC-ED3715FBE596}" presName="root2" presStyleCnt="0"/>
      <dgm:spPr/>
    </dgm:pt>
    <dgm:pt modelId="{AE6D4715-CA34-46D0-9D78-9E4B93A6C6E7}" type="pres">
      <dgm:prSet presAssocID="{43E75D66-5B4E-4B96-AACC-ED3715FBE596}" presName="LevelTwoTextNode" presStyleLbl="node3" presStyleIdx="0" presStyleCnt="5" custScaleX="123845" custScaleY="184699">
        <dgm:presLayoutVars>
          <dgm:chPref val="3"/>
        </dgm:presLayoutVars>
      </dgm:prSet>
      <dgm:spPr/>
    </dgm:pt>
    <dgm:pt modelId="{8BBA3A16-1FD9-414B-A1C5-21E9BC591267}" type="pres">
      <dgm:prSet presAssocID="{43E75D66-5B4E-4B96-AACC-ED3715FBE596}" presName="level3hierChild" presStyleCnt="0"/>
      <dgm:spPr/>
    </dgm:pt>
    <dgm:pt modelId="{D7D47A1F-17E1-4821-B372-2DBECD59A766}" type="pres">
      <dgm:prSet presAssocID="{F96E6A38-DB21-4D23-9D26-9DDFFF0BE50D}" presName="conn2-1" presStyleLbl="parChTrans1D2" presStyleIdx="1" presStyleCnt="5"/>
      <dgm:spPr/>
    </dgm:pt>
    <dgm:pt modelId="{D301372D-7B0B-454C-8226-9F86ACCD3551}" type="pres">
      <dgm:prSet presAssocID="{F96E6A38-DB21-4D23-9D26-9DDFFF0BE50D}" presName="connTx" presStyleLbl="parChTrans1D2" presStyleIdx="1" presStyleCnt="5"/>
      <dgm:spPr/>
    </dgm:pt>
    <dgm:pt modelId="{395C7B35-F34B-480A-AD98-56568B3C2DEC}" type="pres">
      <dgm:prSet presAssocID="{964CCA90-F9B9-40D8-BCC5-896D908D27F5}" presName="root2" presStyleCnt="0"/>
      <dgm:spPr/>
    </dgm:pt>
    <dgm:pt modelId="{62A5BBFB-57AA-42F9-ADA5-8226AFD166C2}" type="pres">
      <dgm:prSet presAssocID="{964CCA90-F9B9-40D8-BCC5-896D908D27F5}" presName="LevelTwoTextNode" presStyleLbl="node2" presStyleIdx="1" presStyleCnt="5" custScaleY="198261">
        <dgm:presLayoutVars>
          <dgm:chPref val="3"/>
        </dgm:presLayoutVars>
      </dgm:prSet>
      <dgm:spPr/>
    </dgm:pt>
    <dgm:pt modelId="{7645890E-BD5A-43F7-B11A-8AC046669F20}" type="pres">
      <dgm:prSet presAssocID="{964CCA90-F9B9-40D8-BCC5-896D908D27F5}" presName="level3hierChild" presStyleCnt="0"/>
      <dgm:spPr/>
    </dgm:pt>
    <dgm:pt modelId="{B7A23CDF-3BC1-492B-B3CB-6DF99EAD3CF6}" type="pres">
      <dgm:prSet presAssocID="{020DC858-9D31-4C23-8DB0-5474811C6C11}" presName="conn2-1" presStyleLbl="parChTrans1D3" presStyleIdx="1" presStyleCnt="5"/>
      <dgm:spPr/>
    </dgm:pt>
    <dgm:pt modelId="{C22F587A-9B3B-4CDF-930A-F94693C0058C}" type="pres">
      <dgm:prSet presAssocID="{020DC858-9D31-4C23-8DB0-5474811C6C11}" presName="connTx" presStyleLbl="parChTrans1D3" presStyleIdx="1" presStyleCnt="5"/>
      <dgm:spPr/>
    </dgm:pt>
    <dgm:pt modelId="{BE50836C-BABA-4DB0-8A43-D8C0A8B6A902}" type="pres">
      <dgm:prSet presAssocID="{F390B246-0150-400E-A40B-9FD787B348E7}" presName="root2" presStyleCnt="0"/>
      <dgm:spPr/>
    </dgm:pt>
    <dgm:pt modelId="{5796F175-C9F2-45E9-827F-D216CFA2EDB0}" type="pres">
      <dgm:prSet presAssocID="{F390B246-0150-400E-A40B-9FD787B348E7}" presName="LevelTwoTextNode" presStyleLbl="node3" presStyleIdx="1" presStyleCnt="5" custScaleX="123933" custScaleY="203740">
        <dgm:presLayoutVars>
          <dgm:chPref val="3"/>
        </dgm:presLayoutVars>
      </dgm:prSet>
      <dgm:spPr/>
    </dgm:pt>
    <dgm:pt modelId="{833EE291-4315-485D-921C-EE731EDD0DD0}" type="pres">
      <dgm:prSet presAssocID="{F390B246-0150-400E-A40B-9FD787B348E7}" presName="level3hierChild" presStyleCnt="0"/>
      <dgm:spPr/>
    </dgm:pt>
    <dgm:pt modelId="{0F5864C1-7589-4A60-83CB-A6284DA2096F}" type="pres">
      <dgm:prSet presAssocID="{2A15432C-89DD-4E23-AC98-7B73124524A0}" presName="conn2-1" presStyleLbl="parChTrans1D2" presStyleIdx="2" presStyleCnt="5"/>
      <dgm:spPr/>
    </dgm:pt>
    <dgm:pt modelId="{27D7111B-56B0-4043-93E5-D3515C24E793}" type="pres">
      <dgm:prSet presAssocID="{2A15432C-89DD-4E23-AC98-7B73124524A0}" presName="connTx" presStyleLbl="parChTrans1D2" presStyleIdx="2" presStyleCnt="5"/>
      <dgm:spPr/>
    </dgm:pt>
    <dgm:pt modelId="{B571EF4C-0DF7-493B-9C75-4E76483672BF}" type="pres">
      <dgm:prSet presAssocID="{4F41FC15-E7E4-4C05-B515-B4D4CC03B22E}" presName="root2" presStyleCnt="0"/>
      <dgm:spPr/>
    </dgm:pt>
    <dgm:pt modelId="{D76B4562-BC72-40F2-81A4-89DADF0538E7}" type="pres">
      <dgm:prSet presAssocID="{4F41FC15-E7E4-4C05-B515-B4D4CC03B22E}" presName="LevelTwoTextNode" presStyleLbl="node2" presStyleIdx="2" presStyleCnt="5" custScaleY="175424">
        <dgm:presLayoutVars>
          <dgm:chPref val="3"/>
        </dgm:presLayoutVars>
      </dgm:prSet>
      <dgm:spPr/>
    </dgm:pt>
    <dgm:pt modelId="{A8BAE37E-2FDE-4094-B05E-AB96B7D4CD19}" type="pres">
      <dgm:prSet presAssocID="{4F41FC15-E7E4-4C05-B515-B4D4CC03B22E}" presName="level3hierChild" presStyleCnt="0"/>
      <dgm:spPr/>
    </dgm:pt>
    <dgm:pt modelId="{D82F0484-7E3C-4B60-8CFD-CEDDE6F85CD0}" type="pres">
      <dgm:prSet presAssocID="{D29702D9-9CE4-406D-83D7-FC210A535EBF}" presName="conn2-1" presStyleLbl="parChTrans1D3" presStyleIdx="2" presStyleCnt="5"/>
      <dgm:spPr/>
    </dgm:pt>
    <dgm:pt modelId="{7C7315B7-ED78-40B8-AB5E-6502C041054F}" type="pres">
      <dgm:prSet presAssocID="{D29702D9-9CE4-406D-83D7-FC210A535EBF}" presName="connTx" presStyleLbl="parChTrans1D3" presStyleIdx="2" presStyleCnt="5"/>
      <dgm:spPr/>
    </dgm:pt>
    <dgm:pt modelId="{D8CBB89B-13B6-4567-9C90-72AB154D3D97}" type="pres">
      <dgm:prSet presAssocID="{4CDF43AF-8568-4655-B45F-AE207BBAF61A}" presName="root2" presStyleCnt="0"/>
      <dgm:spPr/>
    </dgm:pt>
    <dgm:pt modelId="{0F9DCA9F-6F1C-4CEB-90FB-35CD41A7CDD9}" type="pres">
      <dgm:prSet presAssocID="{4CDF43AF-8568-4655-B45F-AE207BBAF61A}" presName="LevelTwoTextNode" presStyleLbl="node3" presStyleIdx="2" presStyleCnt="5" custScaleX="129069" custScaleY="192926" custLinFactNeighborX="-2483" custLinFactNeighborY="2330">
        <dgm:presLayoutVars>
          <dgm:chPref val="3"/>
        </dgm:presLayoutVars>
      </dgm:prSet>
      <dgm:spPr/>
    </dgm:pt>
    <dgm:pt modelId="{DE4FCCE5-FCA1-4879-8506-AB6CB3B129B2}" type="pres">
      <dgm:prSet presAssocID="{4CDF43AF-8568-4655-B45F-AE207BBAF61A}" presName="level3hierChild" presStyleCnt="0"/>
      <dgm:spPr/>
    </dgm:pt>
    <dgm:pt modelId="{04C34393-B014-411B-AA42-1F8AF3E6C4CA}" type="pres">
      <dgm:prSet presAssocID="{D174FDD3-0935-4E7F-94C5-EE6AA174510F}" presName="conn2-1" presStyleLbl="parChTrans1D2" presStyleIdx="3" presStyleCnt="5"/>
      <dgm:spPr/>
    </dgm:pt>
    <dgm:pt modelId="{40998F89-9131-402A-9C49-27B8F3F74FB2}" type="pres">
      <dgm:prSet presAssocID="{D174FDD3-0935-4E7F-94C5-EE6AA174510F}" presName="connTx" presStyleLbl="parChTrans1D2" presStyleIdx="3" presStyleCnt="5"/>
      <dgm:spPr/>
    </dgm:pt>
    <dgm:pt modelId="{71D441F8-C850-4551-BE40-6E2DD6017575}" type="pres">
      <dgm:prSet presAssocID="{65A28D1F-26BF-402C-8420-099041C78CAC}" presName="root2" presStyleCnt="0"/>
      <dgm:spPr/>
    </dgm:pt>
    <dgm:pt modelId="{5A1EFD5A-5B79-4B5B-9610-01C49780846B}" type="pres">
      <dgm:prSet presAssocID="{65A28D1F-26BF-402C-8420-099041C78CAC}" presName="LevelTwoTextNode" presStyleLbl="node2" presStyleIdx="3" presStyleCnt="5" custScaleY="162667">
        <dgm:presLayoutVars>
          <dgm:chPref val="3"/>
        </dgm:presLayoutVars>
      </dgm:prSet>
      <dgm:spPr/>
    </dgm:pt>
    <dgm:pt modelId="{2EFEDD8D-F643-422D-86FD-5AC758FFBD34}" type="pres">
      <dgm:prSet presAssocID="{65A28D1F-26BF-402C-8420-099041C78CAC}" presName="level3hierChild" presStyleCnt="0"/>
      <dgm:spPr/>
    </dgm:pt>
    <dgm:pt modelId="{1C813887-6CA4-4CDB-805E-48D9D48E155D}" type="pres">
      <dgm:prSet presAssocID="{9FBC0A98-243F-4FF4-94E0-A8953FF9B828}" presName="conn2-1" presStyleLbl="parChTrans1D3" presStyleIdx="3" presStyleCnt="5"/>
      <dgm:spPr/>
    </dgm:pt>
    <dgm:pt modelId="{2C5AFADC-6DB0-4F6E-ADF8-8BCD94DD513E}" type="pres">
      <dgm:prSet presAssocID="{9FBC0A98-243F-4FF4-94E0-A8953FF9B828}" presName="connTx" presStyleLbl="parChTrans1D3" presStyleIdx="3" presStyleCnt="5"/>
      <dgm:spPr/>
    </dgm:pt>
    <dgm:pt modelId="{96C5E050-A75A-48DC-9921-1C776EDDB3FF}" type="pres">
      <dgm:prSet presAssocID="{9D4855A2-13DC-4596-9F14-07B6939F5946}" presName="root2" presStyleCnt="0"/>
      <dgm:spPr/>
    </dgm:pt>
    <dgm:pt modelId="{2798CFF5-4184-4E9C-911D-DA8B6FA816B5}" type="pres">
      <dgm:prSet presAssocID="{9D4855A2-13DC-4596-9F14-07B6939F5946}" presName="LevelTwoTextNode" presStyleLbl="node3" presStyleIdx="3" presStyleCnt="5" custScaleX="123845" custScaleY="183770">
        <dgm:presLayoutVars>
          <dgm:chPref val="3"/>
        </dgm:presLayoutVars>
      </dgm:prSet>
      <dgm:spPr/>
    </dgm:pt>
    <dgm:pt modelId="{8F6403F7-B67F-4D46-ADC5-58EB7C4CA25B}" type="pres">
      <dgm:prSet presAssocID="{9D4855A2-13DC-4596-9F14-07B6939F5946}" presName="level3hierChild" presStyleCnt="0"/>
      <dgm:spPr/>
    </dgm:pt>
    <dgm:pt modelId="{5DF8FFF4-C8CB-41CD-A9DA-BD05FD1C4DCC}" type="pres">
      <dgm:prSet presAssocID="{D44D3528-FA44-4F37-8918-9857A662C1B9}" presName="conn2-1" presStyleLbl="parChTrans1D2" presStyleIdx="4" presStyleCnt="5"/>
      <dgm:spPr/>
    </dgm:pt>
    <dgm:pt modelId="{55F5B37A-75BC-4238-BA82-27BC91675327}" type="pres">
      <dgm:prSet presAssocID="{D44D3528-FA44-4F37-8918-9857A662C1B9}" presName="connTx" presStyleLbl="parChTrans1D2" presStyleIdx="4" presStyleCnt="5"/>
      <dgm:spPr/>
    </dgm:pt>
    <dgm:pt modelId="{64BB3C4D-2CCD-4D2A-A259-A96304F6A440}" type="pres">
      <dgm:prSet presAssocID="{B474857A-59E5-4BCD-95E7-D8DA4D53CC90}" presName="root2" presStyleCnt="0"/>
      <dgm:spPr/>
    </dgm:pt>
    <dgm:pt modelId="{F016B1FE-0096-4F39-8DD3-C7FA3CA666DD}" type="pres">
      <dgm:prSet presAssocID="{B474857A-59E5-4BCD-95E7-D8DA4D53CC90}" presName="LevelTwoTextNode" presStyleLbl="node2" presStyleIdx="4" presStyleCnt="5" custScaleY="207574">
        <dgm:presLayoutVars>
          <dgm:chPref val="3"/>
        </dgm:presLayoutVars>
      </dgm:prSet>
      <dgm:spPr/>
    </dgm:pt>
    <dgm:pt modelId="{ACB1AC7F-1ABF-431E-8B9A-FE402F1DA1C3}" type="pres">
      <dgm:prSet presAssocID="{B474857A-59E5-4BCD-95E7-D8DA4D53CC90}" presName="level3hierChild" presStyleCnt="0"/>
      <dgm:spPr/>
    </dgm:pt>
    <dgm:pt modelId="{EFD9ED68-C812-4876-B618-B0C4CB079424}" type="pres">
      <dgm:prSet presAssocID="{49F8A742-2873-4570-990A-B38A562D40D6}" presName="conn2-1" presStyleLbl="parChTrans1D3" presStyleIdx="4" presStyleCnt="5"/>
      <dgm:spPr/>
    </dgm:pt>
    <dgm:pt modelId="{93080A9C-2904-4195-9ED3-E409C1F7A663}" type="pres">
      <dgm:prSet presAssocID="{49F8A742-2873-4570-990A-B38A562D40D6}" presName="connTx" presStyleLbl="parChTrans1D3" presStyleIdx="4" presStyleCnt="5"/>
      <dgm:spPr/>
    </dgm:pt>
    <dgm:pt modelId="{F8472F77-C7DF-466A-886D-7A0587D1BB46}" type="pres">
      <dgm:prSet presAssocID="{8775A295-83EB-4F49-B308-B5DC9AEF5046}" presName="root2" presStyleCnt="0"/>
      <dgm:spPr/>
    </dgm:pt>
    <dgm:pt modelId="{81B050FA-3BC9-451D-B284-D14BBD8DB019}" type="pres">
      <dgm:prSet presAssocID="{8775A295-83EB-4F49-B308-B5DC9AEF5046}" presName="LevelTwoTextNode" presStyleLbl="node3" presStyleIdx="4" presStyleCnt="5" custScaleX="123386" custScaleY="209328">
        <dgm:presLayoutVars>
          <dgm:chPref val="3"/>
        </dgm:presLayoutVars>
      </dgm:prSet>
      <dgm:spPr/>
    </dgm:pt>
    <dgm:pt modelId="{AC2CB0B4-C008-4C4F-A633-51BF0FCFDCAA}" type="pres">
      <dgm:prSet presAssocID="{8775A295-83EB-4F49-B308-B5DC9AEF5046}" presName="level3hierChild" presStyleCnt="0"/>
      <dgm:spPr/>
    </dgm:pt>
  </dgm:ptLst>
  <dgm:cxnLst>
    <dgm:cxn modelId="{C23B1C00-26E0-449A-B322-6BF0732AC590}" type="presOf" srcId="{65A28D1F-26BF-402C-8420-099041C78CAC}" destId="{5A1EFD5A-5B79-4B5B-9610-01C49780846B}" srcOrd="0" destOrd="0" presId="urn:microsoft.com/office/officeart/2008/layout/HorizontalMultiLevelHierarchy"/>
    <dgm:cxn modelId="{AE4DCE00-8CFC-4654-9920-F26F85E9859E}" srcId="{65A28D1F-26BF-402C-8420-099041C78CAC}" destId="{9D4855A2-13DC-4596-9F14-07B6939F5946}" srcOrd="0" destOrd="0" parTransId="{9FBC0A98-243F-4FF4-94E0-A8953FF9B828}" sibTransId="{7E197FAC-42F1-4D1F-95F5-B26F0866B5A2}"/>
    <dgm:cxn modelId="{C676AB08-86F2-4FFA-AA27-839EF6C39C5F}" srcId="{4F41FC15-E7E4-4C05-B515-B4D4CC03B22E}" destId="{4CDF43AF-8568-4655-B45F-AE207BBAF61A}" srcOrd="0" destOrd="0" parTransId="{D29702D9-9CE4-406D-83D7-FC210A535EBF}" sibTransId="{809D199E-704A-4FD9-B69D-6D677A79A836}"/>
    <dgm:cxn modelId="{B0644B09-B116-419B-A989-408F07648621}" type="presOf" srcId="{F390B246-0150-400E-A40B-9FD787B348E7}" destId="{5796F175-C9F2-45E9-827F-D216CFA2EDB0}" srcOrd="0" destOrd="0" presId="urn:microsoft.com/office/officeart/2008/layout/HorizontalMultiLevelHierarchy"/>
    <dgm:cxn modelId="{4A2B3F0E-48C7-4EA2-86B4-779267261885}" type="presOf" srcId="{020DC858-9D31-4C23-8DB0-5474811C6C11}" destId="{B7A23CDF-3BC1-492B-B3CB-6DF99EAD3CF6}" srcOrd="0" destOrd="0" presId="urn:microsoft.com/office/officeart/2008/layout/HorizontalMultiLevelHierarchy"/>
    <dgm:cxn modelId="{0C58B51A-09F8-4D86-A532-6ED0D03A9930}" type="presOf" srcId="{BD7C6465-6333-43AE-9A16-B8A96C6B52C5}" destId="{E25CBF32-0CDE-45C1-BA97-14112DBEC883}" srcOrd="1" destOrd="0" presId="urn:microsoft.com/office/officeart/2008/layout/HorizontalMultiLevelHierarchy"/>
    <dgm:cxn modelId="{83537E1F-CBC4-4F84-97F0-37ACB58445E9}" type="presOf" srcId="{9FBC0A98-243F-4FF4-94E0-A8953FF9B828}" destId="{1C813887-6CA4-4CDB-805E-48D9D48E155D}" srcOrd="0" destOrd="0" presId="urn:microsoft.com/office/officeart/2008/layout/HorizontalMultiLevelHierarchy"/>
    <dgm:cxn modelId="{8618A922-BF9F-4268-ACFD-FE0DC0C6440D}" srcId="{7E8D0250-E044-4D15-900A-501129F55F9A}" destId="{65A28D1F-26BF-402C-8420-099041C78CAC}" srcOrd="3" destOrd="0" parTransId="{D174FDD3-0935-4E7F-94C5-EE6AA174510F}" sibTransId="{B1382332-1444-4CB7-ABB1-4E1DEC090965}"/>
    <dgm:cxn modelId="{64304226-9E35-4535-83D7-275492439BB9}" type="presOf" srcId="{4CDF43AF-8568-4655-B45F-AE207BBAF61A}" destId="{0F9DCA9F-6F1C-4CEB-90FB-35CD41A7CDD9}" srcOrd="0" destOrd="0" presId="urn:microsoft.com/office/officeart/2008/layout/HorizontalMultiLevelHierarchy"/>
    <dgm:cxn modelId="{CF61592D-12AF-4777-9AD1-75FD585E194B}" type="presOf" srcId="{49F8A742-2873-4570-990A-B38A562D40D6}" destId="{EFD9ED68-C812-4876-B618-B0C4CB079424}" srcOrd="0" destOrd="0" presId="urn:microsoft.com/office/officeart/2008/layout/HorizontalMultiLevelHierarchy"/>
    <dgm:cxn modelId="{3E80902D-D917-4FD7-8BC8-B2BC66C59227}" type="presOf" srcId="{D174FDD3-0935-4E7F-94C5-EE6AA174510F}" destId="{04C34393-B014-411B-AA42-1F8AF3E6C4CA}" srcOrd="0" destOrd="0" presId="urn:microsoft.com/office/officeart/2008/layout/HorizontalMultiLevelHierarchy"/>
    <dgm:cxn modelId="{AF97A25D-60E1-4CC5-8D17-12F41FA922AB}" srcId="{A826AB11-A341-4774-BAD7-68D7E8FD0A11}" destId="{7E8D0250-E044-4D15-900A-501129F55F9A}" srcOrd="0" destOrd="0" parTransId="{1D0B6DCE-C1FF-467B-82BD-E852C66C0FBF}" sibTransId="{24352D53-3E15-49AC-9D99-F74CFD69F381}"/>
    <dgm:cxn modelId="{CB441A63-23B9-4759-AE55-8DC7D9C50803}" srcId="{7E8D0250-E044-4D15-900A-501129F55F9A}" destId="{964CCA90-F9B9-40D8-BCC5-896D908D27F5}" srcOrd="1" destOrd="0" parTransId="{F96E6A38-DB21-4D23-9D26-9DDFFF0BE50D}" sibTransId="{766DBF16-80AA-49AC-AD92-4A95F96699BA}"/>
    <dgm:cxn modelId="{02F7AF44-B87D-4CD8-85F8-DF299FD31FBC}" type="presOf" srcId="{98A304C5-E0BA-4A6D-B3DC-D6E5C9D3EAC3}" destId="{4306984A-B6CC-41FC-91FD-ABEE472E15E0}" srcOrd="0" destOrd="0" presId="urn:microsoft.com/office/officeart/2008/layout/HorizontalMultiLevelHierarchy"/>
    <dgm:cxn modelId="{D7485065-F773-456D-8BDD-BCCEB2C28192}" type="presOf" srcId="{4F41FC15-E7E4-4C05-B515-B4D4CC03B22E}" destId="{D76B4562-BC72-40F2-81A4-89DADF0538E7}" srcOrd="0" destOrd="0" presId="urn:microsoft.com/office/officeart/2008/layout/HorizontalMultiLevelHierarchy"/>
    <dgm:cxn modelId="{3D6C626A-F0B5-4A64-B7BE-990ADFB6493E}" srcId="{52A6B4DF-477D-4A7D-B23C-101533D0AFE1}" destId="{43E75D66-5B4E-4B96-AACC-ED3715FBE596}" srcOrd="0" destOrd="0" parTransId="{BD7C6465-6333-43AE-9A16-B8A96C6B52C5}" sibTransId="{541F1BD5-3934-4993-9D29-6217C77BEB45}"/>
    <dgm:cxn modelId="{0C709E72-6CDC-49DA-860A-9CF1443CE44C}" type="presOf" srcId="{D44D3528-FA44-4F37-8918-9857A662C1B9}" destId="{55F5B37A-75BC-4238-BA82-27BC91675327}" srcOrd="1" destOrd="0" presId="urn:microsoft.com/office/officeart/2008/layout/HorizontalMultiLevelHierarchy"/>
    <dgm:cxn modelId="{92F03877-4CCE-469B-B0B0-AEDCD033C281}" type="presOf" srcId="{D44D3528-FA44-4F37-8918-9857A662C1B9}" destId="{5DF8FFF4-C8CB-41CD-A9DA-BD05FD1C4DCC}" srcOrd="0" destOrd="0" presId="urn:microsoft.com/office/officeart/2008/layout/HorizontalMultiLevelHierarchy"/>
    <dgm:cxn modelId="{5601C078-4B40-4F06-8CB2-4098188E7637}" type="presOf" srcId="{F96E6A38-DB21-4D23-9D26-9DDFFF0BE50D}" destId="{D7D47A1F-17E1-4821-B372-2DBECD59A766}" srcOrd="0" destOrd="0" presId="urn:microsoft.com/office/officeart/2008/layout/HorizontalMultiLevelHierarchy"/>
    <dgm:cxn modelId="{4E5BEF78-1EB0-4506-8280-1483F48580AF}" type="presOf" srcId="{52A6B4DF-477D-4A7D-B23C-101533D0AFE1}" destId="{E39053BB-1158-42C8-95DD-C09A7BA3395F}" srcOrd="0" destOrd="0" presId="urn:microsoft.com/office/officeart/2008/layout/HorizontalMultiLevelHierarchy"/>
    <dgm:cxn modelId="{96FCE382-0C3D-4FA5-8D25-B056F09F956C}" type="presOf" srcId="{9D4855A2-13DC-4596-9F14-07B6939F5946}" destId="{2798CFF5-4184-4E9C-911D-DA8B6FA816B5}" srcOrd="0" destOrd="0" presId="urn:microsoft.com/office/officeart/2008/layout/HorizontalMultiLevelHierarchy"/>
    <dgm:cxn modelId="{BF2A9C8A-2133-4B5E-ABDA-116BFC74983B}" type="presOf" srcId="{B474857A-59E5-4BCD-95E7-D8DA4D53CC90}" destId="{F016B1FE-0096-4F39-8DD3-C7FA3CA666DD}" srcOrd="0" destOrd="0" presId="urn:microsoft.com/office/officeart/2008/layout/HorizontalMultiLevelHierarchy"/>
    <dgm:cxn modelId="{727B728B-58B2-4077-A2B8-13D25DFB01DC}" srcId="{7E8D0250-E044-4D15-900A-501129F55F9A}" destId="{4F41FC15-E7E4-4C05-B515-B4D4CC03B22E}" srcOrd="2" destOrd="0" parTransId="{2A15432C-89DD-4E23-AC98-7B73124524A0}" sibTransId="{9279503D-946E-4F84-AE1C-050776F5E056}"/>
    <dgm:cxn modelId="{0EAF719A-01F7-4629-AD53-4F548A7C6279}" type="presOf" srcId="{2A15432C-89DD-4E23-AC98-7B73124524A0}" destId="{27D7111B-56B0-4043-93E5-D3515C24E793}" srcOrd="1" destOrd="0" presId="urn:microsoft.com/office/officeart/2008/layout/HorizontalMultiLevelHierarchy"/>
    <dgm:cxn modelId="{1BCCBCA9-2EA1-40CB-9DA0-B19E99F639FE}" type="presOf" srcId="{8775A295-83EB-4F49-B308-B5DC9AEF5046}" destId="{81B050FA-3BC9-451D-B284-D14BBD8DB019}" srcOrd="0" destOrd="0" presId="urn:microsoft.com/office/officeart/2008/layout/HorizontalMultiLevelHierarchy"/>
    <dgm:cxn modelId="{113111BB-3F14-4ED1-843F-39D994643A47}" type="presOf" srcId="{020DC858-9D31-4C23-8DB0-5474811C6C11}" destId="{C22F587A-9B3B-4CDF-930A-F94693C0058C}" srcOrd="1" destOrd="0" presId="urn:microsoft.com/office/officeart/2008/layout/HorizontalMultiLevelHierarchy"/>
    <dgm:cxn modelId="{670725BD-D925-45F1-987A-857BF4F7D368}" type="presOf" srcId="{A826AB11-A341-4774-BAD7-68D7E8FD0A11}" destId="{4A2A7810-213E-4372-A99F-CAF3FF440A6A}" srcOrd="0" destOrd="0" presId="urn:microsoft.com/office/officeart/2008/layout/HorizontalMultiLevelHierarchy"/>
    <dgm:cxn modelId="{0F50D8BD-1E75-4F3F-8020-EE3FE93F4A76}" srcId="{7E8D0250-E044-4D15-900A-501129F55F9A}" destId="{52A6B4DF-477D-4A7D-B23C-101533D0AFE1}" srcOrd="0" destOrd="0" parTransId="{98A304C5-E0BA-4A6D-B3DC-D6E5C9D3EAC3}" sibTransId="{53205070-1981-41A8-BE07-961C1985F988}"/>
    <dgm:cxn modelId="{48D741C1-2F87-4040-8784-84BFC396343A}" type="presOf" srcId="{964CCA90-F9B9-40D8-BCC5-896D908D27F5}" destId="{62A5BBFB-57AA-42F9-ADA5-8226AFD166C2}" srcOrd="0" destOrd="0" presId="urn:microsoft.com/office/officeart/2008/layout/HorizontalMultiLevelHierarchy"/>
    <dgm:cxn modelId="{D9C84ACB-D9DA-416B-BEB8-47DE9552E5EA}" type="presOf" srcId="{F96E6A38-DB21-4D23-9D26-9DDFFF0BE50D}" destId="{D301372D-7B0B-454C-8226-9F86ACCD3551}" srcOrd="1" destOrd="0" presId="urn:microsoft.com/office/officeart/2008/layout/HorizontalMultiLevelHierarchy"/>
    <dgm:cxn modelId="{E601C5CC-135A-4600-A260-BE2382B32DFF}" srcId="{964CCA90-F9B9-40D8-BCC5-896D908D27F5}" destId="{F390B246-0150-400E-A40B-9FD787B348E7}" srcOrd="0" destOrd="0" parTransId="{020DC858-9D31-4C23-8DB0-5474811C6C11}" sibTransId="{9F47F264-9658-4425-A530-3D3557148237}"/>
    <dgm:cxn modelId="{E51DE6D4-302E-4C10-86E0-FE6C573DE5F6}" type="presOf" srcId="{D174FDD3-0935-4E7F-94C5-EE6AA174510F}" destId="{40998F89-9131-402A-9C49-27B8F3F74FB2}" srcOrd="1" destOrd="0" presId="urn:microsoft.com/office/officeart/2008/layout/HorizontalMultiLevelHierarchy"/>
    <dgm:cxn modelId="{95755AD8-42DD-4A44-A614-CBD3F359B3B6}" srcId="{7E8D0250-E044-4D15-900A-501129F55F9A}" destId="{B474857A-59E5-4BCD-95E7-D8DA4D53CC90}" srcOrd="4" destOrd="0" parTransId="{D44D3528-FA44-4F37-8918-9857A662C1B9}" sibTransId="{B67CDB35-568E-4D96-8B8A-23D8888D9450}"/>
    <dgm:cxn modelId="{7D063CE4-9D45-423A-8207-566DD7443F55}" type="presOf" srcId="{7E8D0250-E044-4D15-900A-501129F55F9A}" destId="{065D2BA1-BFC6-47F6-9F40-29423CD3D653}" srcOrd="0" destOrd="0" presId="urn:microsoft.com/office/officeart/2008/layout/HorizontalMultiLevelHierarchy"/>
    <dgm:cxn modelId="{89B9EEE5-663B-4AB0-A2D4-FCC4B39E5493}" type="presOf" srcId="{D29702D9-9CE4-406D-83D7-FC210A535EBF}" destId="{7C7315B7-ED78-40B8-AB5E-6502C041054F}" srcOrd="1" destOrd="0" presId="urn:microsoft.com/office/officeart/2008/layout/HorizontalMultiLevelHierarchy"/>
    <dgm:cxn modelId="{D865E2E7-779F-4DD9-AD37-B9CF037A12CC}" type="presOf" srcId="{D29702D9-9CE4-406D-83D7-FC210A535EBF}" destId="{D82F0484-7E3C-4B60-8CFD-CEDDE6F85CD0}" srcOrd="0" destOrd="0" presId="urn:microsoft.com/office/officeart/2008/layout/HorizontalMultiLevelHierarchy"/>
    <dgm:cxn modelId="{AB1149ED-061E-494D-8285-188EE464EB1E}" type="presOf" srcId="{49F8A742-2873-4570-990A-B38A562D40D6}" destId="{93080A9C-2904-4195-9ED3-E409C1F7A663}" srcOrd="1" destOrd="0" presId="urn:microsoft.com/office/officeart/2008/layout/HorizontalMultiLevelHierarchy"/>
    <dgm:cxn modelId="{E10CAEF2-D44F-4945-85CD-64517D5A4ED2}" type="presOf" srcId="{43E75D66-5B4E-4B96-AACC-ED3715FBE596}" destId="{AE6D4715-CA34-46D0-9D78-9E4B93A6C6E7}" srcOrd="0" destOrd="0" presId="urn:microsoft.com/office/officeart/2008/layout/HorizontalMultiLevelHierarchy"/>
    <dgm:cxn modelId="{E77CC0F2-C24B-4045-9229-E9A376960869}" type="presOf" srcId="{BD7C6465-6333-43AE-9A16-B8A96C6B52C5}" destId="{8F8EC2BA-E40B-4B38-874B-9B6ADC01388B}" srcOrd="0" destOrd="0" presId="urn:microsoft.com/office/officeart/2008/layout/HorizontalMultiLevelHierarchy"/>
    <dgm:cxn modelId="{8E66B0F4-362E-4DEA-9E5E-7B97D4995A2A}" type="presOf" srcId="{98A304C5-E0BA-4A6D-B3DC-D6E5C9D3EAC3}" destId="{2395FFDB-B4A6-489E-ACF5-87A0D1E1CCC5}" srcOrd="1" destOrd="0" presId="urn:microsoft.com/office/officeart/2008/layout/HorizontalMultiLevelHierarchy"/>
    <dgm:cxn modelId="{E13A85F9-C790-4794-8522-7786EEBD14C9}" srcId="{B474857A-59E5-4BCD-95E7-D8DA4D53CC90}" destId="{8775A295-83EB-4F49-B308-B5DC9AEF5046}" srcOrd="0" destOrd="0" parTransId="{49F8A742-2873-4570-990A-B38A562D40D6}" sibTransId="{55A727ED-492D-4121-A9A7-B26F75F70340}"/>
    <dgm:cxn modelId="{DFA17AFA-B0BA-4118-9EE3-7DBDE30C8929}" type="presOf" srcId="{2A15432C-89DD-4E23-AC98-7B73124524A0}" destId="{0F5864C1-7589-4A60-83CB-A6284DA2096F}" srcOrd="0" destOrd="0" presId="urn:microsoft.com/office/officeart/2008/layout/HorizontalMultiLevelHierarchy"/>
    <dgm:cxn modelId="{C7C9F2FF-904B-4C18-84B4-6A6E2BFEF8B9}" type="presOf" srcId="{9FBC0A98-243F-4FF4-94E0-A8953FF9B828}" destId="{2C5AFADC-6DB0-4F6E-ADF8-8BCD94DD513E}" srcOrd="1" destOrd="0" presId="urn:microsoft.com/office/officeart/2008/layout/HorizontalMultiLevelHierarchy"/>
    <dgm:cxn modelId="{F7421AFF-9047-48FC-A79C-004D78007BE3}" type="presParOf" srcId="{4A2A7810-213E-4372-A99F-CAF3FF440A6A}" destId="{A7FE0070-94BD-4E0D-908A-381055F75C5C}" srcOrd="0" destOrd="0" presId="urn:microsoft.com/office/officeart/2008/layout/HorizontalMultiLevelHierarchy"/>
    <dgm:cxn modelId="{BB3519E4-388B-4EF7-BA34-D90A483B6EAE}" type="presParOf" srcId="{A7FE0070-94BD-4E0D-908A-381055F75C5C}" destId="{065D2BA1-BFC6-47F6-9F40-29423CD3D653}" srcOrd="0" destOrd="0" presId="urn:microsoft.com/office/officeart/2008/layout/HorizontalMultiLevelHierarchy"/>
    <dgm:cxn modelId="{F3529FC9-97ED-4557-87F8-5CF6F7E36911}" type="presParOf" srcId="{A7FE0070-94BD-4E0D-908A-381055F75C5C}" destId="{FD0E3EEF-1189-4C2A-B3BE-4E4CA89768AA}" srcOrd="1" destOrd="0" presId="urn:microsoft.com/office/officeart/2008/layout/HorizontalMultiLevelHierarchy"/>
    <dgm:cxn modelId="{94B2F1FD-9E79-4914-8A39-0BB120ACC565}" type="presParOf" srcId="{FD0E3EEF-1189-4C2A-B3BE-4E4CA89768AA}" destId="{4306984A-B6CC-41FC-91FD-ABEE472E15E0}" srcOrd="0" destOrd="0" presId="urn:microsoft.com/office/officeart/2008/layout/HorizontalMultiLevelHierarchy"/>
    <dgm:cxn modelId="{41A80409-C34F-4425-9837-6082BE4DDFE8}" type="presParOf" srcId="{4306984A-B6CC-41FC-91FD-ABEE472E15E0}" destId="{2395FFDB-B4A6-489E-ACF5-87A0D1E1CCC5}" srcOrd="0" destOrd="0" presId="urn:microsoft.com/office/officeart/2008/layout/HorizontalMultiLevelHierarchy"/>
    <dgm:cxn modelId="{525563C9-B534-412A-9F27-2B8A7BF85DA8}" type="presParOf" srcId="{FD0E3EEF-1189-4C2A-B3BE-4E4CA89768AA}" destId="{48F9FAAA-DA00-47F9-B8DE-8BE740D8AAED}" srcOrd="1" destOrd="0" presId="urn:microsoft.com/office/officeart/2008/layout/HorizontalMultiLevelHierarchy"/>
    <dgm:cxn modelId="{762817FD-169F-4100-ABA7-6C5AA60E67D3}" type="presParOf" srcId="{48F9FAAA-DA00-47F9-B8DE-8BE740D8AAED}" destId="{E39053BB-1158-42C8-95DD-C09A7BA3395F}" srcOrd="0" destOrd="0" presId="urn:microsoft.com/office/officeart/2008/layout/HorizontalMultiLevelHierarchy"/>
    <dgm:cxn modelId="{FA16414B-417F-4A8A-97D5-5F099893E124}" type="presParOf" srcId="{48F9FAAA-DA00-47F9-B8DE-8BE740D8AAED}" destId="{4C76CF60-70E8-45A0-9FD4-5AB57D2D73A9}" srcOrd="1" destOrd="0" presId="urn:microsoft.com/office/officeart/2008/layout/HorizontalMultiLevelHierarchy"/>
    <dgm:cxn modelId="{A01C18C7-D97A-4C8E-8981-9109D466AD47}" type="presParOf" srcId="{4C76CF60-70E8-45A0-9FD4-5AB57D2D73A9}" destId="{8F8EC2BA-E40B-4B38-874B-9B6ADC01388B}" srcOrd="0" destOrd="0" presId="urn:microsoft.com/office/officeart/2008/layout/HorizontalMultiLevelHierarchy"/>
    <dgm:cxn modelId="{A712038C-6404-4BE8-86F8-A9365F3C78B2}" type="presParOf" srcId="{8F8EC2BA-E40B-4B38-874B-9B6ADC01388B}" destId="{E25CBF32-0CDE-45C1-BA97-14112DBEC883}" srcOrd="0" destOrd="0" presId="urn:microsoft.com/office/officeart/2008/layout/HorizontalMultiLevelHierarchy"/>
    <dgm:cxn modelId="{F8407C66-928B-4F92-AB2F-1E9070EDDF2B}" type="presParOf" srcId="{4C76CF60-70E8-45A0-9FD4-5AB57D2D73A9}" destId="{2F792261-3401-4C09-B7A1-47B382DA0620}" srcOrd="1" destOrd="0" presId="urn:microsoft.com/office/officeart/2008/layout/HorizontalMultiLevelHierarchy"/>
    <dgm:cxn modelId="{3E5C79DD-2C76-4087-A7E3-7D37D1699DC9}" type="presParOf" srcId="{2F792261-3401-4C09-B7A1-47B382DA0620}" destId="{AE6D4715-CA34-46D0-9D78-9E4B93A6C6E7}" srcOrd="0" destOrd="0" presId="urn:microsoft.com/office/officeart/2008/layout/HorizontalMultiLevelHierarchy"/>
    <dgm:cxn modelId="{53D67E93-B323-4481-A9ED-906A02E64DCD}" type="presParOf" srcId="{2F792261-3401-4C09-B7A1-47B382DA0620}" destId="{8BBA3A16-1FD9-414B-A1C5-21E9BC591267}" srcOrd="1" destOrd="0" presId="urn:microsoft.com/office/officeart/2008/layout/HorizontalMultiLevelHierarchy"/>
    <dgm:cxn modelId="{2323EFDF-9E94-4095-B726-AB653A78732D}" type="presParOf" srcId="{FD0E3EEF-1189-4C2A-B3BE-4E4CA89768AA}" destId="{D7D47A1F-17E1-4821-B372-2DBECD59A766}" srcOrd="2" destOrd="0" presId="urn:microsoft.com/office/officeart/2008/layout/HorizontalMultiLevelHierarchy"/>
    <dgm:cxn modelId="{9D65A98E-2C94-46AB-9E73-5226908B384C}" type="presParOf" srcId="{D7D47A1F-17E1-4821-B372-2DBECD59A766}" destId="{D301372D-7B0B-454C-8226-9F86ACCD3551}" srcOrd="0" destOrd="0" presId="urn:microsoft.com/office/officeart/2008/layout/HorizontalMultiLevelHierarchy"/>
    <dgm:cxn modelId="{4C7B0405-E025-4237-96E1-D4C4AE24911A}" type="presParOf" srcId="{FD0E3EEF-1189-4C2A-B3BE-4E4CA89768AA}" destId="{395C7B35-F34B-480A-AD98-56568B3C2DEC}" srcOrd="3" destOrd="0" presId="urn:microsoft.com/office/officeart/2008/layout/HorizontalMultiLevelHierarchy"/>
    <dgm:cxn modelId="{46EF7AAC-632A-471A-8F6F-72FF5BE3497B}" type="presParOf" srcId="{395C7B35-F34B-480A-AD98-56568B3C2DEC}" destId="{62A5BBFB-57AA-42F9-ADA5-8226AFD166C2}" srcOrd="0" destOrd="0" presId="urn:microsoft.com/office/officeart/2008/layout/HorizontalMultiLevelHierarchy"/>
    <dgm:cxn modelId="{795CB369-DCB6-40BE-A33D-A96F00F62094}" type="presParOf" srcId="{395C7B35-F34B-480A-AD98-56568B3C2DEC}" destId="{7645890E-BD5A-43F7-B11A-8AC046669F20}" srcOrd="1" destOrd="0" presId="urn:microsoft.com/office/officeart/2008/layout/HorizontalMultiLevelHierarchy"/>
    <dgm:cxn modelId="{F952443E-D9CC-4BA2-B0D6-955A35BD8CED}" type="presParOf" srcId="{7645890E-BD5A-43F7-B11A-8AC046669F20}" destId="{B7A23CDF-3BC1-492B-B3CB-6DF99EAD3CF6}" srcOrd="0" destOrd="0" presId="urn:microsoft.com/office/officeart/2008/layout/HorizontalMultiLevelHierarchy"/>
    <dgm:cxn modelId="{2F08484D-6167-45D1-8BFE-26694B00DC93}" type="presParOf" srcId="{B7A23CDF-3BC1-492B-B3CB-6DF99EAD3CF6}" destId="{C22F587A-9B3B-4CDF-930A-F94693C0058C}" srcOrd="0" destOrd="0" presId="urn:microsoft.com/office/officeart/2008/layout/HorizontalMultiLevelHierarchy"/>
    <dgm:cxn modelId="{7AD631F4-FDD9-468D-954B-BEF40264A197}" type="presParOf" srcId="{7645890E-BD5A-43F7-B11A-8AC046669F20}" destId="{BE50836C-BABA-4DB0-8A43-D8C0A8B6A902}" srcOrd="1" destOrd="0" presId="urn:microsoft.com/office/officeart/2008/layout/HorizontalMultiLevelHierarchy"/>
    <dgm:cxn modelId="{55A37BBC-0428-499D-B52F-D1150E74A542}" type="presParOf" srcId="{BE50836C-BABA-4DB0-8A43-D8C0A8B6A902}" destId="{5796F175-C9F2-45E9-827F-D216CFA2EDB0}" srcOrd="0" destOrd="0" presId="urn:microsoft.com/office/officeart/2008/layout/HorizontalMultiLevelHierarchy"/>
    <dgm:cxn modelId="{9FCF864E-D466-491D-A965-6252FF16AD94}" type="presParOf" srcId="{BE50836C-BABA-4DB0-8A43-D8C0A8B6A902}" destId="{833EE291-4315-485D-921C-EE731EDD0DD0}" srcOrd="1" destOrd="0" presId="urn:microsoft.com/office/officeart/2008/layout/HorizontalMultiLevelHierarchy"/>
    <dgm:cxn modelId="{559E7398-8A10-45CB-A472-FDFD80B6F288}" type="presParOf" srcId="{FD0E3EEF-1189-4C2A-B3BE-4E4CA89768AA}" destId="{0F5864C1-7589-4A60-83CB-A6284DA2096F}" srcOrd="4" destOrd="0" presId="urn:microsoft.com/office/officeart/2008/layout/HorizontalMultiLevelHierarchy"/>
    <dgm:cxn modelId="{1921019C-0F9C-42E0-9FE9-0E6F40BCB8B1}" type="presParOf" srcId="{0F5864C1-7589-4A60-83CB-A6284DA2096F}" destId="{27D7111B-56B0-4043-93E5-D3515C24E793}" srcOrd="0" destOrd="0" presId="urn:microsoft.com/office/officeart/2008/layout/HorizontalMultiLevelHierarchy"/>
    <dgm:cxn modelId="{8604681C-F472-4252-892A-55112A59A72A}" type="presParOf" srcId="{FD0E3EEF-1189-4C2A-B3BE-4E4CA89768AA}" destId="{B571EF4C-0DF7-493B-9C75-4E76483672BF}" srcOrd="5" destOrd="0" presId="urn:microsoft.com/office/officeart/2008/layout/HorizontalMultiLevelHierarchy"/>
    <dgm:cxn modelId="{D7866486-447C-42DD-89AF-58AC219FE543}" type="presParOf" srcId="{B571EF4C-0DF7-493B-9C75-4E76483672BF}" destId="{D76B4562-BC72-40F2-81A4-89DADF0538E7}" srcOrd="0" destOrd="0" presId="urn:microsoft.com/office/officeart/2008/layout/HorizontalMultiLevelHierarchy"/>
    <dgm:cxn modelId="{B9ACECF3-1CC4-442C-8ABB-1F13D1BCD317}" type="presParOf" srcId="{B571EF4C-0DF7-493B-9C75-4E76483672BF}" destId="{A8BAE37E-2FDE-4094-B05E-AB96B7D4CD19}" srcOrd="1" destOrd="0" presId="urn:microsoft.com/office/officeart/2008/layout/HorizontalMultiLevelHierarchy"/>
    <dgm:cxn modelId="{ABA4FA9A-F68F-42C0-AE0A-929A625CD9C0}" type="presParOf" srcId="{A8BAE37E-2FDE-4094-B05E-AB96B7D4CD19}" destId="{D82F0484-7E3C-4B60-8CFD-CEDDE6F85CD0}" srcOrd="0" destOrd="0" presId="urn:microsoft.com/office/officeart/2008/layout/HorizontalMultiLevelHierarchy"/>
    <dgm:cxn modelId="{5511A04F-249D-467C-A861-677F5B7B86BD}" type="presParOf" srcId="{D82F0484-7E3C-4B60-8CFD-CEDDE6F85CD0}" destId="{7C7315B7-ED78-40B8-AB5E-6502C041054F}" srcOrd="0" destOrd="0" presId="urn:microsoft.com/office/officeart/2008/layout/HorizontalMultiLevelHierarchy"/>
    <dgm:cxn modelId="{674D8329-7848-4F41-8CC8-7FC281ED1566}" type="presParOf" srcId="{A8BAE37E-2FDE-4094-B05E-AB96B7D4CD19}" destId="{D8CBB89B-13B6-4567-9C90-72AB154D3D97}" srcOrd="1" destOrd="0" presId="urn:microsoft.com/office/officeart/2008/layout/HorizontalMultiLevelHierarchy"/>
    <dgm:cxn modelId="{17C61674-4D99-404D-8E6E-232ABDB05146}" type="presParOf" srcId="{D8CBB89B-13B6-4567-9C90-72AB154D3D97}" destId="{0F9DCA9F-6F1C-4CEB-90FB-35CD41A7CDD9}" srcOrd="0" destOrd="0" presId="urn:microsoft.com/office/officeart/2008/layout/HorizontalMultiLevelHierarchy"/>
    <dgm:cxn modelId="{BCA2EE52-6759-4E6D-BAA7-4D9F012F0927}" type="presParOf" srcId="{D8CBB89B-13B6-4567-9C90-72AB154D3D97}" destId="{DE4FCCE5-FCA1-4879-8506-AB6CB3B129B2}" srcOrd="1" destOrd="0" presId="urn:microsoft.com/office/officeart/2008/layout/HorizontalMultiLevelHierarchy"/>
    <dgm:cxn modelId="{9F28C8D5-5264-4176-B7BF-FA1953F6DD2B}" type="presParOf" srcId="{FD0E3EEF-1189-4C2A-B3BE-4E4CA89768AA}" destId="{04C34393-B014-411B-AA42-1F8AF3E6C4CA}" srcOrd="6" destOrd="0" presId="urn:microsoft.com/office/officeart/2008/layout/HorizontalMultiLevelHierarchy"/>
    <dgm:cxn modelId="{D52DD9D3-C0CA-4013-8F2A-D16A27E9FA5B}" type="presParOf" srcId="{04C34393-B014-411B-AA42-1F8AF3E6C4CA}" destId="{40998F89-9131-402A-9C49-27B8F3F74FB2}" srcOrd="0" destOrd="0" presId="urn:microsoft.com/office/officeart/2008/layout/HorizontalMultiLevelHierarchy"/>
    <dgm:cxn modelId="{6E28ECC9-C4D7-428D-A535-CC8FFF63143E}" type="presParOf" srcId="{FD0E3EEF-1189-4C2A-B3BE-4E4CA89768AA}" destId="{71D441F8-C850-4551-BE40-6E2DD6017575}" srcOrd="7" destOrd="0" presId="urn:microsoft.com/office/officeart/2008/layout/HorizontalMultiLevelHierarchy"/>
    <dgm:cxn modelId="{0881CB98-88EB-4FEF-81B5-B8223ABB8421}" type="presParOf" srcId="{71D441F8-C850-4551-BE40-6E2DD6017575}" destId="{5A1EFD5A-5B79-4B5B-9610-01C49780846B}" srcOrd="0" destOrd="0" presId="urn:microsoft.com/office/officeart/2008/layout/HorizontalMultiLevelHierarchy"/>
    <dgm:cxn modelId="{69367A1A-8147-45D9-963B-27EBC82ED90D}" type="presParOf" srcId="{71D441F8-C850-4551-BE40-6E2DD6017575}" destId="{2EFEDD8D-F643-422D-86FD-5AC758FFBD34}" srcOrd="1" destOrd="0" presId="urn:microsoft.com/office/officeart/2008/layout/HorizontalMultiLevelHierarchy"/>
    <dgm:cxn modelId="{21CD68F1-6E3C-4310-986E-65555B228B18}" type="presParOf" srcId="{2EFEDD8D-F643-422D-86FD-5AC758FFBD34}" destId="{1C813887-6CA4-4CDB-805E-48D9D48E155D}" srcOrd="0" destOrd="0" presId="urn:microsoft.com/office/officeart/2008/layout/HorizontalMultiLevelHierarchy"/>
    <dgm:cxn modelId="{086884F8-7A10-476F-A5AC-E0B4A1CC37A3}" type="presParOf" srcId="{1C813887-6CA4-4CDB-805E-48D9D48E155D}" destId="{2C5AFADC-6DB0-4F6E-ADF8-8BCD94DD513E}" srcOrd="0" destOrd="0" presId="urn:microsoft.com/office/officeart/2008/layout/HorizontalMultiLevelHierarchy"/>
    <dgm:cxn modelId="{576CCB2A-BE07-4555-A54E-8EB8E6A85C70}" type="presParOf" srcId="{2EFEDD8D-F643-422D-86FD-5AC758FFBD34}" destId="{96C5E050-A75A-48DC-9921-1C776EDDB3FF}" srcOrd="1" destOrd="0" presId="urn:microsoft.com/office/officeart/2008/layout/HorizontalMultiLevelHierarchy"/>
    <dgm:cxn modelId="{05FC7B53-25DC-4F13-9F42-ECBC2107825A}" type="presParOf" srcId="{96C5E050-A75A-48DC-9921-1C776EDDB3FF}" destId="{2798CFF5-4184-4E9C-911D-DA8B6FA816B5}" srcOrd="0" destOrd="0" presId="urn:microsoft.com/office/officeart/2008/layout/HorizontalMultiLevelHierarchy"/>
    <dgm:cxn modelId="{92C749E6-F147-4CB3-B8A3-4CA4E88D4371}" type="presParOf" srcId="{96C5E050-A75A-48DC-9921-1C776EDDB3FF}" destId="{8F6403F7-B67F-4D46-ADC5-58EB7C4CA25B}" srcOrd="1" destOrd="0" presId="urn:microsoft.com/office/officeart/2008/layout/HorizontalMultiLevelHierarchy"/>
    <dgm:cxn modelId="{C5EC6222-1602-4905-B8F3-8187C9B5A023}" type="presParOf" srcId="{FD0E3EEF-1189-4C2A-B3BE-4E4CA89768AA}" destId="{5DF8FFF4-C8CB-41CD-A9DA-BD05FD1C4DCC}" srcOrd="8" destOrd="0" presId="urn:microsoft.com/office/officeart/2008/layout/HorizontalMultiLevelHierarchy"/>
    <dgm:cxn modelId="{B0E012A2-9CEC-45C4-AB5F-908681193D76}" type="presParOf" srcId="{5DF8FFF4-C8CB-41CD-A9DA-BD05FD1C4DCC}" destId="{55F5B37A-75BC-4238-BA82-27BC91675327}" srcOrd="0" destOrd="0" presId="urn:microsoft.com/office/officeart/2008/layout/HorizontalMultiLevelHierarchy"/>
    <dgm:cxn modelId="{5A9D1F20-EF4D-4AD5-B772-807AD52D2481}" type="presParOf" srcId="{FD0E3EEF-1189-4C2A-B3BE-4E4CA89768AA}" destId="{64BB3C4D-2CCD-4D2A-A259-A96304F6A440}" srcOrd="9" destOrd="0" presId="urn:microsoft.com/office/officeart/2008/layout/HorizontalMultiLevelHierarchy"/>
    <dgm:cxn modelId="{7FDE4E30-472A-40FB-840A-6AFC32CC4813}" type="presParOf" srcId="{64BB3C4D-2CCD-4D2A-A259-A96304F6A440}" destId="{F016B1FE-0096-4F39-8DD3-C7FA3CA666DD}" srcOrd="0" destOrd="0" presId="urn:microsoft.com/office/officeart/2008/layout/HorizontalMultiLevelHierarchy"/>
    <dgm:cxn modelId="{2269F62C-A311-40A6-87FB-23AA29F206ED}" type="presParOf" srcId="{64BB3C4D-2CCD-4D2A-A259-A96304F6A440}" destId="{ACB1AC7F-1ABF-431E-8B9A-FE402F1DA1C3}" srcOrd="1" destOrd="0" presId="urn:microsoft.com/office/officeart/2008/layout/HorizontalMultiLevelHierarchy"/>
    <dgm:cxn modelId="{43CF2E4D-0008-4137-A1D8-7EE8FB743CED}" type="presParOf" srcId="{ACB1AC7F-1ABF-431E-8B9A-FE402F1DA1C3}" destId="{EFD9ED68-C812-4876-B618-B0C4CB079424}" srcOrd="0" destOrd="0" presId="urn:microsoft.com/office/officeart/2008/layout/HorizontalMultiLevelHierarchy"/>
    <dgm:cxn modelId="{8475B72D-E045-424B-8E69-C25F7464C8C1}" type="presParOf" srcId="{EFD9ED68-C812-4876-B618-B0C4CB079424}" destId="{93080A9C-2904-4195-9ED3-E409C1F7A663}" srcOrd="0" destOrd="0" presId="urn:microsoft.com/office/officeart/2008/layout/HorizontalMultiLevelHierarchy"/>
    <dgm:cxn modelId="{E03AF1BD-C0FC-40AB-8ACC-D829AB20AC59}" type="presParOf" srcId="{ACB1AC7F-1ABF-431E-8B9A-FE402F1DA1C3}" destId="{F8472F77-C7DF-466A-886D-7A0587D1BB46}" srcOrd="1" destOrd="0" presId="urn:microsoft.com/office/officeart/2008/layout/HorizontalMultiLevelHierarchy"/>
    <dgm:cxn modelId="{14436DDC-FD19-427F-9812-444640EA3763}" type="presParOf" srcId="{F8472F77-C7DF-466A-886D-7A0587D1BB46}" destId="{81B050FA-3BC9-451D-B284-D14BBD8DB019}" srcOrd="0" destOrd="0" presId="urn:microsoft.com/office/officeart/2008/layout/HorizontalMultiLevelHierarchy"/>
    <dgm:cxn modelId="{93B4A5B1-E281-4A07-A4A8-8A07C0F470D1}" type="presParOf" srcId="{F8472F77-C7DF-466A-886D-7A0587D1BB46}" destId="{AC2CB0B4-C008-4C4F-A633-51BF0FCFDCAA}" srcOrd="1" destOrd="0" presId="urn:microsoft.com/office/officeart/2008/layout/HorizontalMultiLevelHierarchy"/>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5D2BA1-BFC6-47F6-9F40-29423CD3D653}">
      <dsp:nvSpPr>
        <dsp:cNvPr id="0" name=""/>
        <dsp:cNvSpPr/>
      </dsp:nvSpPr>
      <dsp:spPr>
        <a:xfrm>
          <a:off x="136506" y="0"/>
          <a:ext cx="675644" cy="3237052"/>
        </a:xfrm>
        <a:prstGeom prst="rect">
          <a:avLst/>
        </a:prstGeom>
        <a:solidFill>
          <a:srgbClr val="FF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eaVert"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kumimoji="1" lang="en-US" altLang="ja-JP" sz="2000" b="1" kern="1200" dirty="0">
            <a:solidFill>
              <a:schemeClr val="tx1"/>
            </a:solidFill>
          </a:endParaRPr>
        </a:p>
        <a:p>
          <a:pPr marL="0" lvl="0" indent="0" algn="ctr" defTabSz="889000">
            <a:lnSpc>
              <a:spcPct val="90000"/>
            </a:lnSpc>
            <a:spcBef>
              <a:spcPct val="0"/>
            </a:spcBef>
            <a:spcAft>
              <a:spcPct val="35000"/>
            </a:spcAft>
            <a:buNone/>
          </a:pPr>
          <a:endParaRPr kumimoji="1" lang="en-US" altLang="ja-JP" sz="2000" b="1" kern="1200" dirty="0">
            <a:solidFill>
              <a:schemeClr val="tx1"/>
            </a:solidFill>
          </a:endParaRPr>
        </a:p>
        <a:p>
          <a:pPr marL="0" lvl="0" indent="0" algn="ctr" defTabSz="889000">
            <a:lnSpc>
              <a:spcPct val="90000"/>
            </a:lnSpc>
            <a:spcBef>
              <a:spcPct val="0"/>
            </a:spcBef>
            <a:spcAft>
              <a:spcPct val="35000"/>
            </a:spcAft>
            <a:buNone/>
          </a:pPr>
          <a:endParaRPr kumimoji="1" lang="en-US" altLang="ja-JP" sz="2000" b="1" kern="1200" dirty="0">
            <a:solidFill>
              <a:schemeClr val="tx1"/>
            </a:solidFill>
          </a:endParaRPr>
        </a:p>
        <a:p>
          <a:pPr marL="0" lvl="0" indent="0" algn="ctr" defTabSz="889000">
            <a:lnSpc>
              <a:spcPct val="90000"/>
            </a:lnSpc>
            <a:spcBef>
              <a:spcPct val="0"/>
            </a:spcBef>
            <a:spcAft>
              <a:spcPct val="35000"/>
            </a:spcAft>
            <a:buNone/>
          </a:pPr>
          <a:r>
            <a:rPr kumimoji="1" lang="ja-JP" altLang="en-US" sz="2000" b="1" kern="1200" dirty="0">
              <a:solidFill>
                <a:schemeClr val="tx1"/>
              </a:solidFill>
            </a:rPr>
            <a:t>つらさ指数を下げるには</a:t>
          </a:r>
          <a:endParaRPr kumimoji="1" lang="en-US" altLang="ja-JP" sz="2000" b="1" kern="1200" dirty="0">
            <a:solidFill>
              <a:schemeClr val="tx1"/>
            </a:solidFill>
          </a:endParaRPr>
        </a:p>
        <a:p>
          <a:pPr marL="0" lvl="0" indent="0" algn="ctr" defTabSz="889000">
            <a:lnSpc>
              <a:spcPct val="90000"/>
            </a:lnSpc>
            <a:spcBef>
              <a:spcPct val="0"/>
            </a:spcBef>
            <a:spcAft>
              <a:spcPct val="35000"/>
            </a:spcAft>
            <a:buNone/>
          </a:pPr>
          <a:endParaRPr kumimoji="1" lang="en-US" altLang="ja-JP" sz="2000" b="1" kern="1200" dirty="0">
            <a:solidFill>
              <a:schemeClr val="tx1"/>
            </a:solidFill>
          </a:endParaRPr>
        </a:p>
        <a:p>
          <a:pPr marL="0" lvl="0" indent="0" algn="ctr" defTabSz="889000">
            <a:lnSpc>
              <a:spcPct val="90000"/>
            </a:lnSpc>
            <a:spcBef>
              <a:spcPct val="0"/>
            </a:spcBef>
            <a:spcAft>
              <a:spcPct val="35000"/>
            </a:spcAft>
            <a:buNone/>
          </a:pPr>
          <a:endParaRPr kumimoji="1" lang="en-US" altLang="ja-JP" sz="2000" b="1" kern="1200" dirty="0">
            <a:solidFill>
              <a:schemeClr val="tx1"/>
            </a:solidFill>
          </a:endParaRPr>
        </a:p>
        <a:p>
          <a:pPr marL="0" lvl="0" indent="0" algn="ctr" defTabSz="889000">
            <a:lnSpc>
              <a:spcPct val="90000"/>
            </a:lnSpc>
            <a:spcBef>
              <a:spcPct val="0"/>
            </a:spcBef>
            <a:spcAft>
              <a:spcPct val="35000"/>
            </a:spcAft>
            <a:buNone/>
          </a:pPr>
          <a:endParaRPr kumimoji="1" lang="ja-JP" altLang="en-US" sz="2000" b="1" kern="1200" dirty="0">
            <a:solidFill>
              <a:schemeClr val="tx1"/>
            </a:solidFill>
          </a:endParaRPr>
        </a:p>
      </dsp:txBody>
      <dsp:txXfrm>
        <a:off x="136506" y="0"/>
        <a:ext cx="675644" cy="32370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D9ED68-C812-4876-B618-B0C4CB079424}">
      <dsp:nvSpPr>
        <dsp:cNvPr id="0" name=""/>
        <dsp:cNvSpPr/>
      </dsp:nvSpPr>
      <dsp:spPr>
        <a:xfrm>
          <a:off x="4294607" y="4249829"/>
          <a:ext cx="290374" cy="91440"/>
        </a:xfrm>
        <a:custGeom>
          <a:avLst/>
          <a:gdLst/>
          <a:ahLst/>
          <a:cxnLst/>
          <a:rect l="0" t="0" r="0" b="0"/>
          <a:pathLst>
            <a:path>
              <a:moveTo>
                <a:pt x="0" y="45720"/>
              </a:moveTo>
              <a:lnTo>
                <a:pt x="290374" y="45720"/>
              </a:lnTo>
            </a:path>
          </a:pathLst>
        </a:custGeom>
        <a:noFill/>
        <a:ln w="15875" cap="rnd"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solidFill>
              <a:schemeClr val="bg1"/>
            </a:solidFill>
          </a:endParaRPr>
        </a:p>
      </dsp:txBody>
      <dsp:txXfrm>
        <a:off x="4432535" y="4288290"/>
        <a:ext cx="14518" cy="14518"/>
      </dsp:txXfrm>
    </dsp:sp>
    <dsp:sp modelId="{5DF8FFF4-C8CB-41CD-A9DA-BD05FD1C4DCC}">
      <dsp:nvSpPr>
        <dsp:cNvPr id="0" name=""/>
        <dsp:cNvSpPr/>
      </dsp:nvSpPr>
      <dsp:spPr>
        <a:xfrm>
          <a:off x="1621510" y="2360567"/>
          <a:ext cx="1221221" cy="1934982"/>
        </a:xfrm>
        <a:custGeom>
          <a:avLst/>
          <a:gdLst/>
          <a:ahLst/>
          <a:cxnLst/>
          <a:rect l="0" t="0" r="0" b="0"/>
          <a:pathLst>
            <a:path>
              <a:moveTo>
                <a:pt x="0" y="0"/>
              </a:moveTo>
              <a:lnTo>
                <a:pt x="610610" y="0"/>
              </a:lnTo>
              <a:lnTo>
                <a:pt x="610610" y="1934982"/>
              </a:lnTo>
              <a:lnTo>
                <a:pt x="1221221" y="1934982"/>
              </a:lnTo>
            </a:path>
          </a:pathLst>
        </a:custGeom>
        <a:noFill/>
        <a:ln w="15875" cap="rnd"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solidFill>
              <a:schemeClr val="bg1"/>
            </a:solidFill>
          </a:endParaRPr>
        </a:p>
      </dsp:txBody>
      <dsp:txXfrm>
        <a:off x="2174918" y="3270855"/>
        <a:ext cx="114406" cy="114406"/>
      </dsp:txXfrm>
    </dsp:sp>
    <dsp:sp modelId="{1C813887-6CA4-4CDB-805E-48D9D48E155D}">
      <dsp:nvSpPr>
        <dsp:cNvPr id="0" name=""/>
        <dsp:cNvSpPr/>
      </dsp:nvSpPr>
      <dsp:spPr>
        <a:xfrm>
          <a:off x="4294607" y="3269154"/>
          <a:ext cx="290374" cy="91440"/>
        </a:xfrm>
        <a:custGeom>
          <a:avLst/>
          <a:gdLst/>
          <a:ahLst/>
          <a:cxnLst/>
          <a:rect l="0" t="0" r="0" b="0"/>
          <a:pathLst>
            <a:path>
              <a:moveTo>
                <a:pt x="0" y="45720"/>
              </a:moveTo>
              <a:lnTo>
                <a:pt x="290374" y="45720"/>
              </a:lnTo>
            </a:path>
          </a:pathLst>
        </a:custGeom>
        <a:noFill/>
        <a:ln w="15875" cap="rnd"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solidFill>
              <a:schemeClr val="bg1"/>
            </a:solidFill>
          </a:endParaRPr>
        </a:p>
      </dsp:txBody>
      <dsp:txXfrm>
        <a:off x="4432535" y="3307615"/>
        <a:ext cx="14518" cy="14518"/>
      </dsp:txXfrm>
    </dsp:sp>
    <dsp:sp modelId="{04C34393-B014-411B-AA42-1F8AF3E6C4CA}">
      <dsp:nvSpPr>
        <dsp:cNvPr id="0" name=""/>
        <dsp:cNvSpPr/>
      </dsp:nvSpPr>
      <dsp:spPr>
        <a:xfrm>
          <a:off x="1621510" y="2360567"/>
          <a:ext cx="1221221" cy="954307"/>
        </a:xfrm>
        <a:custGeom>
          <a:avLst/>
          <a:gdLst/>
          <a:ahLst/>
          <a:cxnLst/>
          <a:rect l="0" t="0" r="0" b="0"/>
          <a:pathLst>
            <a:path>
              <a:moveTo>
                <a:pt x="0" y="0"/>
              </a:moveTo>
              <a:lnTo>
                <a:pt x="610610" y="0"/>
              </a:lnTo>
              <a:lnTo>
                <a:pt x="610610" y="954307"/>
              </a:lnTo>
              <a:lnTo>
                <a:pt x="1221221" y="954307"/>
              </a:lnTo>
            </a:path>
          </a:pathLst>
        </a:custGeom>
        <a:noFill/>
        <a:ln w="15875" cap="rnd"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solidFill>
              <a:schemeClr val="bg1"/>
            </a:solidFill>
          </a:endParaRPr>
        </a:p>
      </dsp:txBody>
      <dsp:txXfrm>
        <a:off x="2193375" y="2798974"/>
        <a:ext cx="77493" cy="77493"/>
      </dsp:txXfrm>
    </dsp:sp>
    <dsp:sp modelId="{D82F0484-7E3C-4B60-8CFD-CEDDE6F85CD0}">
      <dsp:nvSpPr>
        <dsp:cNvPr id="0" name=""/>
        <dsp:cNvSpPr/>
      </dsp:nvSpPr>
      <dsp:spPr>
        <a:xfrm>
          <a:off x="4294607" y="2324780"/>
          <a:ext cx="254324" cy="91440"/>
        </a:xfrm>
        <a:custGeom>
          <a:avLst/>
          <a:gdLst/>
          <a:ahLst/>
          <a:cxnLst/>
          <a:rect l="0" t="0" r="0" b="0"/>
          <a:pathLst>
            <a:path>
              <a:moveTo>
                <a:pt x="0" y="45720"/>
              </a:moveTo>
              <a:lnTo>
                <a:pt x="127162" y="45720"/>
              </a:lnTo>
              <a:lnTo>
                <a:pt x="127162" y="56033"/>
              </a:lnTo>
              <a:lnTo>
                <a:pt x="254324" y="56033"/>
              </a:lnTo>
            </a:path>
          </a:pathLst>
        </a:custGeom>
        <a:noFill/>
        <a:ln w="15875" cap="rnd"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solidFill>
              <a:schemeClr val="bg1"/>
            </a:solidFill>
          </a:endParaRPr>
        </a:p>
      </dsp:txBody>
      <dsp:txXfrm>
        <a:off x="4415406" y="2364137"/>
        <a:ext cx="12726" cy="12726"/>
      </dsp:txXfrm>
    </dsp:sp>
    <dsp:sp modelId="{0F5864C1-7589-4A60-83CB-A6284DA2096F}">
      <dsp:nvSpPr>
        <dsp:cNvPr id="0" name=""/>
        <dsp:cNvSpPr/>
      </dsp:nvSpPr>
      <dsp:spPr>
        <a:xfrm>
          <a:off x="1621510" y="2314847"/>
          <a:ext cx="1221221" cy="91440"/>
        </a:xfrm>
        <a:custGeom>
          <a:avLst/>
          <a:gdLst/>
          <a:ahLst/>
          <a:cxnLst/>
          <a:rect l="0" t="0" r="0" b="0"/>
          <a:pathLst>
            <a:path>
              <a:moveTo>
                <a:pt x="0" y="45720"/>
              </a:moveTo>
              <a:lnTo>
                <a:pt x="610610" y="45720"/>
              </a:lnTo>
              <a:lnTo>
                <a:pt x="610610" y="55653"/>
              </a:lnTo>
              <a:lnTo>
                <a:pt x="1221221" y="55653"/>
              </a:lnTo>
            </a:path>
          </a:pathLst>
        </a:custGeom>
        <a:noFill/>
        <a:ln w="15875" cap="rnd"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solidFill>
              <a:schemeClr val="bg1"/>
            </a:solidFill>
          </a:endParaRPr>
        </a:p>
      </dsp:txBody>
      <dsp:txXfrm>
        <a:off x="2201590" y="2330035"/>
        <a:ext cx="61063" cy="61063"/>
      </dsp:txXfrm>
    </dsp:sp>
    <dsp:sp modelId="{B7A23CDF-3BC1-492B-B3CB-6DF99EAD3CF6}">
      <dsp:nvSpPr>
        <dsp:cNvPr id="0" name=""/>
        <dsp:cNvSpPr/>
      </dsp:nvSpPr>
      <dsp:spPr>
        <a:xfrm>
          <a:off x="4294607" y="1336208"/>
          <a:ext cx="290374" cy="91440"/>
        </a:xfrm>
        <a:custGeom>
          <a:avLst/>
          <a:gdLst/>
          <a:ahLst/>
          <a:cxnLst/>
          <a:rect l="0" t="0" r="0" b="0"/>
          <a:pathLst>
            <a:path>
              <a:moveTo>
                <a:pt x="0" y="45720"/>
              </a:moveTo>
              <a:lnTo>
                <a:pt x="290374" y="45720"/>
              </a:lnTo>
            </a:path>
          </a:pathLst>
        </a:custGeom>
        <a:noFill/>
        <a:ln w="15875" cap="rnd"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solidFill>
              <a:schemeClr val="bg1"/>
            </a:solidFill>
          </a:endParaRPr>
        </a:p>
      </dsp:txBody>
      <dsp:txXfrm>
        <a:off x="4432535" y="1374669"/>
        <a:ext cx="14518" cy="14518"/>
      </dsp:txXfrm>
    </dsp:sp>
    <dsp:sp modelId="{D7D47A1F-17E1-4821-B372-2DBECD59A766}">
      <dsp:nvSpPr>
        <dsp:cNvPr id="0" name=""/>
        <dsp:cNvSpPr/>
      </dsp:nvSpPr>
      <dsp:spPr>
        <a:xfrm>
          <a:off x="1621510" y="1381928"/>
          <a:ext cx="1221221" cy="978638"/>
        </a:xfrm>
        <a:custGeom>
          <a:avLst/>
          <a:gdLst/>
          <a:ahLst/>
          <a:cxnLst/>
          <a:rect l="0" t="0" r="0" b="0"/>
          <a:pathLst>
            <a:path>
              <a:moveTo>
                <a:pt x="0" y="978638"/>
              </a:moveTo>
              <a:lnTo>
                <a:pt x="610610" y="978638"/>
              </a:lnTo>
              <a:lnTo>
                <a:pt x="610610" y="0"/>
              </a:lnTo>
              <a:lnTo>
                <a:pt x="1221221" y="0"/>
              </a:lnTo>
            </a:path>
          </a:pathLst>
        </a:custGeom>
        <a:noFill/>
        <a:ln w="15875" cap="rnd"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solidFill>
              <a:schemeClr val="bg1"/>
            </a:solidFill>
          </a:endParaRPr>
        </a:p>
      </dsp:txBody>
      <dsp:txXfrm>
        <a:off x="2192997" y="1832123"/>
        <a:ext cx="78248" cy="78248"/>
      </dsp:txXfrm>
    </dsp:sp>
    <dsp:sp modelId="{8F8EC2BA-E40B-4B38-874B-9B6ADC01388B}">
      <dsp:nvSpPr>
        <dsp:cNvPr id="0" name=""/>
        <dsp:cNvSpPr/>
      </dsp:nvSpPr>
      <dsp:spPr>
        <a:xfrm>
          <a:off x="4294607" y="365845"/>
          <a:ext cx="290374" cy="91440"/>
        </a:xfrm>
        <a:custGeom>
          <a:avLst/>
          <a:gdLst/>
          <a:ahLst/>
          <a:cxnLst/>
          <a:rect l="0" t="0" r="0" b="0"/>
          <a:pathLst>
            <a:path>
              <a:moveTo>
                <a:pt x="0" y="45720"/>
              </a:moveTo>
              <a:lnTo>
                <a:pt x="290374" y="45720"/>
              </a:lnTo>
            </a:path>
          </a:pathLst>
        </a:custGeom>
        <a:noFill/>
        <a:ln w="15875" cap="rnd"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solidFill>
              <a:schemeClr val="bg1"/>
            </a:solidFill>
          </a:endParaRPr>
        </a:p>
      </dsp:txBody>
      <dsp:txXfrm>
        <a:off x="4432535" y="404305"/>
        <a:ext cx="14518" cy="14518"/>
      </dsp:txXfrm>
    </dsp:sp>
    <dsp:sp modelId="{4306984A-B6CC-41FC-91FD-ABEE472E15E0}">
      <dsp:nvSpPr>
        <dsp:cNvPr id="0" name=""/>
        <dsp:cNvSpPr/>
      </dsp:nvSpPr>
      <dsp:spPr>
        <a:xfrm>
          <a:off x="1621510" y="411565"/>
          <a:ext cx="1221221" cy="1949002"/>
        </a:xfrm>
        <a:custGeom>
          <a:avLst/>
          <a:gdLst/>
          <a:ahLst/>
          <a:cxnLst/>
          <a:rect l="0" t="0" r="0" b="0"/>
          <a:pathLst>
            <a:path>
              <a:moveTo>
                <a:pt x="0" y="1949002"/>
              </a:moveTo>
              <a:lnTo>
                <a:pt x="610610" y="1949002"/>
              </a:lnTo>
              <a:lnTo>
                <a:pt x="610610" y="0"/>
              </a:lnTo>
              <a:lnTo>
                <a:pt x="1221221" y="0"/>
              </a:lnTo>
            </a:path>
          </a:pathLst>
        </a:custGeom>
        <a:noFill/>
        <a:ln w="15875" cap="rnd"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solidFill>
              <a:schemeClr val="bg1"/>
            </a:solidFill>
          </a:endParaRPr>
        </a:p>
      </dsp:txBody>
      <dsp:txXfrm>
        <a:off x="2174621" y="1328566"/>
        <a:ext cx="114999" cy="114999"/>
      </dsp:txXfrm>
    </dsp:sp>
    <dsp:sp modelId="{065D2BA1-BFC6-47F6-9F40-29423CD3D653}">
      <dsp:nvSpPr>
        <dsp:cNvPr id="0" name=""/>
        <dsp:cNvSpPr/>
      </dsp:nvSpPr>
      <dsp:spPr>
        <a:xfrm>
          <a:off x="79853" y="1581866"/>
          <a:ext cx="1525913" cy="1557401"/>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kumimoji="1" lang="ja-JP" altLang="en-US" sz="1400" b="1" kern="1200" dirty="0">
              <a:solidFill>
                <a:schemeClr val="tx1"/>
              </a:solidFill>
            </a:rPr>
            <a:t>・踵を上げない</a:t>
          </a:r>
          <a:endParaRPr kumimoji="1" lang="en-US" altLang="ja-JP" sz="1400" b="1" kern="1200" dirty="0">
            <a:solidFill>
              <a:schemeClr val="tx1"/>
            </a:solidFill>
          </a:endParaRPr>
        </a:p>
        <a:p>
          <a:pPr marL="0" lvl="0" indent="0" algn="ctr" defTabSz="622300">
            <a:lnSpc>
              <a:spcPct val="90000"/>
            </a:lnSpc>
            <a:spcBef>
              <a:spcPct val="0"/>
            </a:spcBef>
            <a:spcAft>
              <a:spcPct val="35000"/>
            </a:spcAft>
            <a:buNone/>
          </a:pPr>
          <a:r>
            <a:rPr kumimoji="1" lang="ja-JP" altLang="en-US" sz="1400" b="1" kern="1200" dirty="0">
              <a:solidFill>
                <a:schemeClr val="tx1"/>
              </a:solidFill>
            </a:rPr>
            <a:t>・腕を伸ばさない</a:t>
          </a:r>
        </a:p>
      </dsp:txBody>
      <dsp:txXfrm>
        <a:off x="79853" y="1581866"/>
        <a:ext cx="1525913" cy="1557401"/>
      </dsp:txXfrm>
    </dsp:sp>
    <dsp:sp modelId="{E39053BB-1158-42C8-95DD-C09A7BA3395F}">
      <dsp:nvSpPr>
        <dsp:cNvPr id="0" name=""/>
        <dsp:cNvSpPr/>
      </dsp:nvSpPr>
      <dsp:spPr>
        <a:xfrm>
          <a:off x="2842732" y="10674"/>
          <a:ext cx="1451874" cy="801780"/>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kumimoji="1" lang="ja-JP" altLang="en-US" sz="1400" b="1" kern="1200" dirty="0">
              <a:solidFill>
                <a:schemeClr val="bg1"/>
              </a:solidFill>
            </a:rPr>
            <a:t>検査台を前進　</a:t>
          </a:r>
          <a:endParaRPr kumimoji="1" lang="en-US" altLang="ja-JP" sz="1400" b="1" kern="1200" dirty="0">
            <a:solidFill>
              <a:schemeClr val="bg1"/>
            </a:solidFill>
          </a:endParaRPr>
        </a:p>
        <a:p>
          <a:pPr marL="0" lvl="0" indent="0" algn="ctr" defTabSz="622300">
            <a:lnSpc>
              <a:spcPct val="90000"/>
            </a:lnSpc>
            <a:spcBef>
              <a:spcPct val="0"/>
            </a:spcBef>
            <a:spcAft>
              <a:spcPct val="35000"/>
            </a:spcAft>
            <a:buNone/>
          </a:pPr>
          <a:r>
            <a:rPr kumimoji="1" lang="ja-JP" altLang="en-US" sz="1400" b="1" kern="1200" dirty="0">
              <a:solidFill>
                <a:schemeClr val="bg1"/>
              </a:solidFill>
            </a:rPr>
            <a:t>方向へ変更</a:t>
          </a:r>
          <a:endParaRPr kumimoji="1" lang="en-US" altLang="ja-JP" sz="1400" b="1" kern="1200" dirty="0">
            <a:solidFill>
              <a:schemeClr val="bg1"/>
            </a:solidFill>
          </a:endParaRPr>
        </a:p>
      </dsp:txBody>
      <dsp:txXfrm>
        <a:off x="2842732" y="10674"/>
        <a:ext cx="1451874" cy="801780"/>
      </dsp:txXfrm>
    </dsp:sp>
    <dsp:sp modelId="{AE6D4715-CA34-46D0-9D78-9E4B93A6C6E7}">
      <dsp:nvSpPr>
        <dsp:cNvPr id="0" name=""/>
        <dsp:cNvSpPr/>
      </dsp:nvSpPr>
      <dsp:spPr>
        <a:xfrm>
          <a:off x="4584982" y="2784"/>
          <a:ext cx="1798074" cy="817560"/>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kumimoji="1" lang="ja-JP" altLang="en-US" sz="1400" b="1" kern="1200" dirty="0">
              <a:solidFill>
                <a:schemeClr val="bg1"/>
              </a:solidFill>
            </a:rPr>
            <a:t>検査台を可動式</a:t>
          </a:r>
        </a:p>
      </dsp:txBody>
      <dsp:txXfrm>
        <a:off x="4584982" y="2784"/>
        <a:ext cx="1798074" cy="817560"/>
      </dsp:txXfrm>
    </dsp:sp>
    <dsp:sp modelId="{62A5BBFB-57AA-42F9-ADA5-8226AFD166C2}">
      <dsp:nvSpPr>
        <dsp:cNvPr id="0" name=""/>
        <dsp:cNvSpPr/>
      </dsp:nvSpPr>
      <dsp:spPr>
        <a:xfrm>
          <a:off x="2842732" y="943132"/>
          <a:ext cx="1451874" cy="877591"/>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kumimoji="1" lang="ja-JP" altLang="en-US" sz="1400" b="1" kern="1200">
              <a:solidFill>
                <a:schemeClr val="bg1"/>
              </a:solidFill>
            </a:rPr>
            <a:t>照明の変更</a:t>
          </a:r>
          <a:endParaRPr kumimoji="1" lang="ja-JP" altLang="en-US" sz="1400" b="1" kern="1200" dirty="0">
            <a:solidFill>
              <a:schemeClr val="bg1"/>
            </a:solidFill>
          </a:endParaRPr>
        </a:p>
      </dsp:txBody>
      <dsp:txXfrm>
        <a:off x="2842732" y="943132"/>
        <a:ext cx="1451874" cy="877591"/>
      </dsp:txXfrm>
    </dsp:sp>
    <dsp:sp modelId="{5796F175-C9F2-45E9-827F-D216CFA2EDB0}">
      <dsp:nvSpPr>
        <dsp:cNvPr id="0" name=""/>
        <dsp:cNvSpPr/>
      </dsp:nvSpPr>
      <dsp:spPr>
        <a:xfrm>
          <a:off x="4584982" y="931006"/>
          <a:ext cx="1799352" cy="901844"/>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kumimoji="1" lang="ja-JP" altLang="en-US" sz="1400" b="1" kern="1200">
              <a:solidFill>
                <a:schemeClr val="bg1"/>
              </a:solidFill>
            </a:rPr>
            <a:t>照明を明るくして</a:t>
          </a:r>
          <a:endParaRPr kumimoji="1" lang="en-US" altLang="ja-JP" sz="1400" b="1" kern="1200">
            <a:solidFill>
              <a:schemeClr val="bg1"/>
            </a:solidFill>
          </a:endParaRPr>
        </a:p>
        <a:p>
          <a:pPr marL="0" lvl="0" indent="0" algn="ctr" defTabSz="622300">
            <a:lnSpc>
              <a:spcPct val="90000"/>
            </a:lnSpc>
            <a:spcBef>
              <a:spcPct val="0"/>
            </a:spcBef>
            <a:spcAft>
              <a:spcPct val="35000"/>
            </a:spcAft>
            <a:buNone/>
          </a:pPr>
          <a:r>
            <a:rPr kumimoji="1" lang="ja-JP" altLang="en-US" sz="1400" b="1" kern="1200">
              <a:solidFill>
                <a:schemeClr val="bg1"/>
              </a:solidFill>
            </a:rPr>
            <a:t>見やすくする</a:t>
          </a:r>
          <a:endParaRPr kumimoji="1" lang="ja-JP" altLang="en-US" sz="1400" b="1" kern="1200" dirty="0">
            <a:solidFill>
              <a:schemeClr val="bg1"/>
            </a:solidFill>
          </a:endParaRPr>
        </a:p>
      </dsp:txBody>
      <dsp:txXfrm>
        <a:off x="4584982" y="931006"/>
        <a:ext cx="1799352" cy="901844"/>
      </dsp:txXfrm>
    </dsp:sp>
    <dsp:sp modelId="{D76B4562-BC72-40F2-81A4-89DADF0538E7}">
      <dsp:nvSpPr>
        <dsp:cNvPr id="0" name=""/>
        <dsp:cNvSpPr/>
      </dsp:nvSpPr>
      <dsp:spPr>
        <a:xfrm>
          <a:off x="2842732" y="1982247"/>
          <a:ext cx="1451874" cy="776505"/>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kumimoji="1" lang="ja-JP" altLang="en-US" sz="1400" b="1" kern="1200">
              <a:solidFill>
                <a:schemeClr val="bg1"/>
              </a:solidFill>
            </a:rPr>
            <a:t>端数かんばん</a:t>
          </a:r>
          <a:endParaRPr kumimoji="1" lang="en-US" altLang="ja-JP" sz="1400" b="1" kern="1200">
            <a:solidFill>
              <a:schemeClr val="bg1"/>
            </a:solidFill>
          </a:endParaRPr>
        </a:p>
        <a:p>
          <a:pPr marL="0" lvl="0" indent="0" algn="ctr" defTabSz="622300">
            <a:lnSpc>
              <a:spcPct val="90000"/>
            </a:lnSpc>
            <a:spcBef>
              <a:spcPct val="0"/>
            </a:spcBef>
            <a:spcAft>
              <a:spcPct val="35000"/>
            </a:spcAft>
            <a:buNone/>
          </a:pPr>
          <a:r>
            <a:rPr kumimoji="1" lang="ja-JP" altLang="en-US" sz="1400" b="1" kern="1200">
              <a:solidFill>
                <a:schemeClr val="bg1"/>
              </a:solidFill>
            </a:rPr>
            <a:t>置場の変更</a:t>
          </a:r>
          <a:endParaRPr kumimoji="1" lang="ja-JP" altLang="en-US" sz="1400" b="1" kern="1200" dirty="0">
            <a:solidFill>
              <a:schemeClr val="bg1"/>
            </a:solidFill>
          </a:endParaRPr>
        </a:p>
      </dsp:txBody>
      <dsp:txXfrm>
        <a:off x="2842732" y="1982247"/>
        <a:ext cx="1451874" cy="776505"/>
      </dsp:txXfrm>
    </dsp:sp>
    <dsp:sp modelId="{0F9DCA9F-6F1C-4CEB-90FB-35CD41A7CDD9}">
      <dsp:nvSpPr>
        <dsp:cNvPr id="0" name=""/>
        <dsp:cNvSpPr/>
      </dsp:nvSpPr>
      <dsp:spPr>
        <a:xfrm>
          <a:off x="4548932" y="1953825"/>
          <a:ext cx="1873920" cy="853976"/>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kumimoji="1" lang="ja-JP" altLang="en-US" sz="1400" b="1" kern="1200">
              <a:solidFill>
                <a:schemeClr val="bg1"/>
              </a:solidFill>
            </a:rPr>
            <a:t>端数かんばん置場</a:t>
          </a:r>
          <a:endParaRPr kumimoji="1" lang="en-US" altLang="ja-JP" sz="1400" b="1" kern="1200">
            <a:solidFill>
              <a:schemeClr val="bg1"/>
            </a:solidFill>
          </a:endParaRPr>
        </a:p>
        <a:p>
          <a:pPr marL="0" lvl="0" indent="0" algn="ctr" defTabSz="622300">
            <a:lnSpc>
              <a:spcPct val="90000"/>
            </a:lnSpc>
            <a:spcBef>
              <a:spcPct val="0"/>
            </a:spcBef>
            <a:spcAft>
              <a:spcPct val="35000"/>
            </a:spcAft>
            <a:buNone/>
          </a:pPr>
          <a:r>
            <a:rPr kumimoji="1" lang="ja-JP" altLang="en-US" sz="1400" b="1" kern="1200">
              <a:solidFill>
                <a:schemeClr val="bg1"/>
              </a:solidFill>
            </a:rPr>
            <a:t>を下げる</a:t>
          </a:r>
          <a:endParaRPr kumimoji="1" lang="en-US" altLang="ja-JP" sz="1400" b="1" kern="1200" dirty="0">
            <a:solidFill>
              <a:schemeClr val="bg1"/>
            </a:solidFill>
          </a:endParaRPr>
        </a:p>
      </dsp:txBody>
      <dsp:txXfrm>
        <a:off x="4548932" y="1953825"/>
        <a:ext cx="1873920" cy="853976"/>
      </dsp:txXfrm>
    </dsp:sp>
    <dsp:sp modelId="{5A1EFD5A-5B79-4B5B-9610-01C49780846B}">
      <dsp:nvSpPr>
        <dsp:cNvPr id="0" name=""/>
        <dsp:cNvSpPr/>
      </dsp:nvSpPr>
      <dsp:spPr>
        <a:xfrm>
          <a:off x="2842732" y="2954855"/>
          <a:ext cx="1451874" cy="720037"/>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kumimoji="1" lang="ja-JP" altLang="en-US" sz="1400" b="1" kern="1200" dirty="0">
              <a:solidFill>
                <a:schemeClr val="bg1"/>
              </a:solidFill>
            </a:rPr>
            <a:t>完成品ストアー　段積み変更</a:t>
          </a:r>
        </a:p>
      </dsp:txBody>
      <dsp:txXfrm>
        <a:off x="2842732" y="2954855"/>
        <a:ext cx="1451874" cy="720037"/>
      </dsp:txXfrm>
    </dsp:sp>
    <dsp:sp modelId="{2798CFF5-4184-4E9C-911D-DA8B6FA816B5}">
      <dsp:nvSpPr>
        <dsp:cNvPr id="0" name=""/>
        <dsp:cNvSpPr/>
      </dsp:nvSpPr>
      <dsp:spPr>
        <a:xfrm>
          <a:off x="4584982" y="2908150"/>
          <a:ext cx="1798074" cy="813448"/>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kumimoji="1" lang="ja-JP" altLang="en-US" sz="1400" b="1" kern="1200" dirty="0">
              <a:solidFill>
                <a:schemeClr val="bg1"/>
              </a:solidFill>
            </a:rPr>
            <a:t>最上段高さを下げる</a:t>
          </a:r>
        </a:p>
      </dsp:txBody>
      <dsp:txXfrm>
        <a:off x="4584982" y="2908150"/>
        <a:ext cx="1798074" cy="813448"/>
      </dsp:txXfrm>
    </dsp:sp>
    <dsp:sp modelId="{F016B1FE-0096-4F39-8DD3-C7FA3CA666DD}">
      <dsp:nvSpPr>
        <dsp:cNvPr id="0" name=""/>
        <dsp:cNvSpPr/>
      </dsp:nvSpPr>
      <dsp:spPr>
        <a:xfrm>
          <a:off x="2842732" y="3836141"/>
          <a:ext cx="1451874" cy="918815"/>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kumimoji="1" lang="ja-JP" altLang="en-US" sz="1400" b="1" kern="1200">
              <a:solidFill>
                <a:schemeClr val="bg1"/>
              </a:solidFill>
            </a:rPr>
            <a:t>完成品ストアー</a:t>
          </a:r>
          <a:endParaRPr kumimoji="1" lang="en-US" altLang="ja-JP" sz="1400" b="1" kern="1200">
            <a:solidFill>
              <a:schemeClr val="bg1"/>
            </a:solidFill>
          </a:endParaRPr>
        </a:p>
        <a:p>
          <a:pPr marL="0" lvl="0" indent="0" algn="ctr" defTabSz="622300">
            <a:lnSpc>
              <a:spcPct val="90000"/>
            </a:lnSpc>
            <a:spcBef>
              <a:spcPct val="0"/>
            </a:spcBef>
            <a:spcAft>
              <a:spcPct val="35000"/>
            </a:spcAft>
            <a:buNone/>
          </a:pPr>
          <a:r>
            <a:rPr kumimoji="1" lang="ja-JP" altLang="en-US" sz="1400" b="1" kern="1200">
              <a:solidFill>
                <a:schemeClr val="bg1"/>
              </a:solidFill>
            </a:rPr>
            <a:t>を下げる</a:t>
          </a:r>
          <a:endParaRPr kumimoji="1" lang="ja-JP" altLang="en-US" sz="1400" b="1" kern="1200" dirty="0">
            <a:solidFill>
              <a:schemeClr val="bg1"/>
            </a:solidFill>
          </a:endParaRPr>
        </a:p>
      </dsp:txBody>
      <dsp:txXfrm>
        <a:off x="2842732" y="3836141"/>
        <a:ext cx="1451874" cy="918815"/>
      </dsp:txXfrm>
    </dsp:sp>
    <dsp:sp modelId="{81B050FA-3BC9-451D-B284-D14BBD8DB019}">
      <dsp:nvSpPr>
        <dsp:cNvPr id="0" name=""/>
        <dsp:cNvSpPr/>
      </dsp:nvSpPr>
      <dsp:spPr>
        <a:xfrm>
          <a:off x="4584982" y="3832259"/>
          <a:ext cx="1791410" cy="926579"/>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kumimoji="1" lang="ja-JP" altLang="en-US" sz="1400" b="1" kern="1200" dirty="0">
              <a:solidFill>
                <a:schemeClr val="bg1"/>
              </a:solidFill>
            </a:rPr>
            <a:t>下段のスペースを</a:t>
          </a:r>
          <a:endParaRPr kumimoji="1" lang="en-US" altLang="ja-JP" sz="1400" b="1" kern="1200" dirty="0">
            <a:solidFill>
              <a:schemeClr val="bg1"/>
            </a:solidFill>
          </a:endParaRPr>
        </a:p>
        <a:p>
          <a:pPr marL="0" lvl="0" indent="0" algn="ctr" defTabSz="622300">
            <a:lnSpc>
              <a:spcPct val="90000"/>
            </a:lnSpc>
            <a:spcBef>
              <a:spcPct val="0"/>
            </a:spcBef>
            <a:spcAft>
              <a:spcPct val="35000"/>
            </a:spcAft>
            <a:buNone/>
          </a:pPr>
          <a:r>
            <a:rPr kumimoji="1" lang="ja-JP" altLang="en-US" sz="1400" b="1" kern="1200" dirty="0">
              <a:solidFill>
                <a:schemeClr val="bg1"/>
              </a:solidFill>
            </a:rPr>
            <a:t>みて柱をカットする</a:t>
          </a:r>
        </a:p>
      </dsp:txBody>
      <dsp:txXfrm>
        <a:off x="4584982" y="3832259"/>
        <a:ext cx="1791410" cy="926579"/>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0.07546</cdr:x>
      <cdr:y>0.14337</cdr:y>
    </cdr:from>
    <cdr:to>
      <cdr:x>0.24482</cdr:x>
      <cdr:y>0.21829</cdr:y>
    </cdr:to>
    <cdr:sp macro="" textlink="">
      <cdr:nvSpPr>
        <cdr:cNvPr id="2" name="正方形/長方形 1">
          <a:extLst xmlns:a="http://schemas.openxmlformats.org/drawingml/2006/main">
            <a:ext uri="{FF2B5EF4-FFF2-40B4-BE49-F238E27FC236}">
              <a16:creationId xmlns:a16="http://schemas.microsoft.com/office/drawing/2014/main" id="{DCE9BB11-FA2E-4E74-8BCB-907B76FD20EE}"/>
            </a:ext>
          </a:extLst>
        </cdr:cNvPr>
        <cdr:cNvSpPr/>
      </cdr:nvSpPr>
      <cdr:spPr>
        <a:xfrm xmlns:a="http://schemas.openxmlformats.org/drawingml/2006/main">
          <a:off x="438488" y="705404"/>
          <a:ext cx="984050" cy="368621"/>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ja-JP" altLang="en-US" b="1" dirty="0">
              <a:solidFill>
                <a:schemeClr val="bg1"/>
              </a:solidFill>
            </a:rPr>
            <a:t>（年数）</a:t>
          </a:r>
          <a:endParaRPr lang="ja-JP" b="1" dirty="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0.17584</cdr:y>
    </cdr:from>
    <cdr:to>
      <cdr:x>0.06388</cdr:x>
      <cdr:y>0.70871</cdr:y>
    </cdr:to>
    <cdr:sp macro="" textlink="">
      <cdr:nvSpPr>
        <cdr:cNvPr id="2" name="正方形/長方形 1">
          <a:extLst xmlns:a="http://schemas.openxmlformats.org/drawingml/2006/main">
            <a:ext uri="{FF2B5EF4-FFF2-40B4-BE49-F238E27FC236}">
              <a16:creationId xmlns:a16="http://schemas.microsoft.com/office/drawing/2014/main" id="{75CB9935-B1B2-4A65-8C09-CE3D8E0B2373}"/>
            </a:ext>
          </a:extLst>
        </cdr:cNvPr>
        <cdr:cNvSpPr/>
      </cdr:nvSpPr>
      <cdr:spPr>
        <a:xfrm xmlns:a="http://schemas.openxmlformats.org/drawingml/2006/main">
          <a:off x="-404838" y="639938"/>
          <a:ext cx="592474" cy="193928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vert="wordArtVertRtl" anchor="b" anchorCtr="1"/>
        <a:lstStyle xmlns:a="http://schemas.openxmlformats.org/drawingml/2006/main"/>
        <a:p xmlns:a="http://schemas.openxmlformats.org/drawingml/2006/main">
          <a:pPr algn="l"/>
          <a:r>
            <a:rPr lang="ja-JP" altLang="en-US" b="1" dirty="0">
              <a:solidFill>
                <a:schemeClr val="bg1"/>
              </a:solidFill>
            </a:rPr>
            <a:t>（身長別人数）</a:t>
          </a:r>
          <a:endParaRPr lang="ja-JP" b="1" dirty="0">
            <a:solidFill>
              <a:schemeClr val="bg1"/>
            </a:solidFill>
          </a:endParaRPr>
        </a:p>
      </cdr:txBody>
    </cdr:sp>
  </cdr:relSizeAnchor>
  <cdr:relSizeAnchor xmlns:cdr="http://schemas.openxmlformats.org/drawingml/2006/chartDrawing">
    <cdr:from>
      <cdr:x>0.86338</cdr:x>
      <cdr:y>0.77931</cdr:y>
    </cdr:from>
    <cdr:to>
      <cdr:x>1</cdr:x>
      <cdr:y>0.87614</cdr:y>
    </cdr:to>
    <cdr:sp macro="" textlink="">
      <cdr:nvSpPr>
        <cdr:cNvPr id="3" name="正方形/長方形 2">
          <a:extLst xmlns:a="http://schemas.openxmlformats.org/drawingml/2006/main">
            <a:ext uri="{FF2B5EF4-FFF2-40B4-BE49-F238E27FC236}">
              <a16:creationId xmlns:a16="http://schemas.microsoft.com/office/drawing/2014/main" id="{FF0E21A5-8F50-433F-83B8-9488395F7BD8}"/>
            </a:ext>
          </a:extLst>
        </cdr:cNvPr>
        <cdr:cNvSpPr/>
      </cdr:nvSpPr>
      <cdr:spPr>
        <a:xfrm xmlns:a="http://schemas.openxmlformats.org/drawingml/2006/main">
          <a:off x="8007205" y="2836159"/>
          <a:ext cx="1267078" cy="352394"/>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vert="horz" anchor="b" anchorCtr="1"/>
        <a:lstStyle xmlns:a="http://schemas.openxmlformats.org/drawingml/2006/main"/>
        <a:p xmlns:a="http://schemas.openxmlformats.org/drawingml/2006/main">
          <a:pPr algn="l"/>
          <a:r>
            <a:rPr lang="ja-JP" altLang="en-US" b="1" dirty="0">
              <a:solidFill>
                <a:schemeClr val="bg1"/>
              </a:solidFill>
            </a:rPr>
            <a:t>（身長）</a:t>
          </a:r>
          <a:endParaRPr lang="ja-JP" b="1"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3B829215-D5ED-46FB-8499-3DECC488DFEF}" type="datetimeFigureOut">
              <a:rPr kumimoji="1" lang="ja-JP" altLang="en-US" smtClean="0"/>
              <a:t>2024/12/4</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9F14B77C-F527-47C6-B841-02FBC33A3C14}" type="slidenum">
              <a:rPr kumimoji="1" lang="ja-JP" altLang="en-US" smtClean="0"/>
              <a:t>‹#›</a:t>
            </a:fld>
            <a:endParaRPr kumimoji="1" lang="ja-JP" altLang="en-US"/>
          </a:p>
        </p:txBody>
      </p:sp>
    </p:spTree>
    <p:extLst>
      <p:ext uri="{BB962C8B-B14F-4D97-AF65-F5344CB8AC3E}">
        <p14:creationId xmlns:p14="http://schemas.microsoft.com/office/powerpoint/2010/main" val="194592222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F14B77C-F527-47C6-B841-02FBC33A3C14}" type="slidenum">
              <a:rPr kumimoji="1" lang="ja-JP" altLang="en-US" smtClean="0"/>
              <a:t>2</a:t>
            </a:fld>
            <a:endParaRPr kumimoji="1" lang="ja-JP" altLang="en-US"/>
          </a:p>
        </p:txBody>
      </p:sp>
    </p:spTree>
    <p:extLst>
      <p:ext uri="{BB962C8B-B14F-4D97-AF65-F5344CB8AC3E}">
        <p14:creationId xmlns:p14="http://schemas.microsoft.com/office/powerpoint/2010/main" val="2285643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F14B77C-F527-47C6-B841-02FBC33A3C14}" type="slidenum">
              <a:rPr kumimoji="1" lang="ja-JP" altLang="en-US" smtClean="0"/>
              <a:t>24</a:t>
            </a:fld>
            <a:endParaRPr kumimoji="1" lang="ja-JP" altLang="en-US"/>
          </a:p>
        </p:txBody>
      </p:sp>
    </p:spTree>
    <p:extLst>
      <p:ext uri="{BB962C8B-B14F-4D97-AF65-F5344CB8AC3E}">
        <p14:creationId xmlns:p14="http://schemas.microsoft.com/office/powerpoint/2010/main" val="1458952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F14B77C-F527-47C6-B841-02FBC33A3C14}" type="slidenum">
              <a:rPr kumimoji="1" lang="ja-JP" altLang="en-US" smtClean="0"/>
              <a:t>26</a:t>
            </a:fld>
            <a:endParaRPr kumimoji="1" lang="ja-JP" altLang="en-US"/>
          </a:p>
        </p:txBody>
      </p:sp>
    </p:spTree>
    <p:extLst>
      <p:ext uri="{BB962C8B-B14F-4D97-AF65-F5344CB8AC3E}">
        <p14:creationId xmlns:p14="http://schemas.microsoft.com/office/powerpoint/2010/main" val="3802738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F14B77C-F527-47C6-B841-02FBC33A3C14}" type="slidenum">
              <a:rPr kumimoji="1" lang="ja-JP" altLang="en-US" smtClean="0"/>
              <a:t>27</a:t>
            </a:fld>
            <a:endParaRPr kumimoji="1" lang="ja-JP" altLang="en-US"/>
          </a:p>
        </p:txBody>
      </p:sp>
    </p:spTree>
    <p:extLst>
      <p:ext uri="{BB962C8B-B14F-4D97-AF65-F5344CB8AC3E}">
        <p14:creationId xmlns:p14="http://schemas.microsoft.com/office/powerpoint/2010/main" val="529948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F14B77C-F527-47C6-B841-02FBC33A3C14}" type="slidenum">
              <a:rPr kumimoji="1" lang="ja-JP" altLang="en-US" smtClean="0"/>
              <a:t>28</a:t>
            </a:fld>
            <a:endParaRPr kumimoji="1" lang="ja-JP" altLang="en-US"/>
          </a:p>
        </p:txBody>
      </p:sp>
    </p:spTree>
    <p:extLst>
      <p:ext uri="{BB962C8B-B14F-4D97-AF65-F5344CB8AC3E}">
        <p14:creationId xmlns:p14="http://schemas.microsoft.com/office/powerpoint/2010/main" val="2134903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F14B77C-F527-47C6-B841-02FBC33A3C14}" type="slidenum">
              <a:rPr kumimoji="1" lang="ja-JP" altLang="en-US" smtClean="0"/>
              <a:t>29</a:t>
            </a:fld>
            <a:endParaRPr kumimoji="1" lang="ja-JP" altLang="en-US"/>
          </a:p>
        </p:txBody>
      </p:sp>
    </p:spTree>
    <p:extLst>
      <p:ext uri="{BB962C8B-B14F-4D97-AF65-F5344CB8AC3E}">
        <p14:creationId xmlns:p14="http://schemas.microsoft.com/office/powerpoint/2010/main" val="491843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13</a:t>
            </a:r>
            <a:r>
              <a:rPr kumimoji="1" lang="ja-JP" altLang="en-US" dirty="0"/>
              <a:t>　サークルレベルの成長</a:t>
            </a:r>
            <a:endParaRPr kumimoji="1" lang="en-US" altLang="ja-JP" dirty="0"/>
          </a:p>
          <a:p>
            <a:r>
              <a:rPr kumimoji="1" lang="ja-JP" altLang="en-US" dirty="0"/>
              <a:t>目標であった</a:t>
            </a:r>
            <a:r>
              <a:rPr kumimoji="1" lang="en-US" altLang="ja-JP" dirty="0"/>
              <a:t>A</a:t>
            </a:r>
            <a:r>
              <a:rPr kumimoji="1" lang="ja-JP" altLang="en-US" dirty="0"/>
              <a:t>ゾーンには届くことができませんでしたがまた一歩●</a:t>
            </a:r>
            <a:r>
              <a:rPr kumimoji="1" lang="en-US" altLang="ja-JP" dirty="0"/>
              <a:t>A</a:t>
            </a:r>
            <a:r>
              <a:rPr kumimoji="1" lang="ja-JP" altLang="en-US" dirty="0"/>
              <a:t>ゾーンに近づくことができたので</a:t>
            </a:r>
            <a:endParaRPr kumimoji="1" lang="en-US" altLang="ja-JP" dirty="0"/>
          </a:p>
          <a:p>
            <a:r>
              <a:rPr kumimoji="1" lang="ja-JP" altLang="en-US" dirty="0"/>
              <a:t>次回は</a:t>
            </a:r>
            <a:r>
              <a:rPr kumimoji="1" lang="en-US" altLang="ja-JP" dirty="0"/>
              <a:t>A</a:t>
            </a:r>
            <a:r>
              <a:rPr kumimoji="1" lang="ja-JP" altLang="en-US" dirty="0"/>
              <a:t>ゾーンにるよう取り組みます●</a:t>
            </a:r>
          </a:p>
        </p:txBody>
      </p:sp>
      <p:sp>
        <p:nvSpPr>
          <p:cNvPr id="4" name="スライド番号プレースホルダー 3"/>
          <p:cNvSpPr>
            <a:spLocks noGrp="1"/>
          </p:cNvSpPr>
          <p:nvPr>
            <p:ph type="sldNum" sz="quarter" idx="10"/>
          </p:nvPr>
        </p:nvSpPr>
        <p:spPr/>
        <p:txBody>
          <a:bodyPr/>
          <a:lstStyle/>
          <a:p>
            <a:fld id="{8E0EE9A3-9F02-4417-B84B-4DA913E10F97}" type="slidenum">
              <a:rPr kumimoji="1" lang="ja-JP" altLang="en-US" smtClean="0"/>
              <a:t>39</a:t>
            </a:fld>
            <a:endParaRPr kumimoji="1" lang="ja-JP" altLang="en-US"/>
          </a:p>
        </p:txBody>
      </p:sp>
    </p:spTree>
    <p:extLst>
      <p:ext uri="{BB962C8B-B14F-4D97-AF65-F5344CB8AC3E}">
        <p14:creationId xmlns:p14="http://schemas.microsoft.com/office/powerpoint/2010/main" val="4208297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F14B77C-F527-47C6-B841-02FBC33A3C14}" type="slidenum">
              <a:rPr kumimoji="1" lang="ja-JP" altLang="en-US" smtClean="0"/>
              <a:t>4</a:t>
            </a:fld>
            <a:endParaRPr kumimoji="1" lang="ja-JP" altLang="en-US"/>
          </a:p>
        </p:txBody>
      </p:sp>
    </p:spTree>
    <p:extLst>
      <p:ext uri="{BB962C8B-B14F-4D97-AF65-F5344CB8AC3E}">
        <p14:creationId xmlns:p14="http://schemas.microsoft.com/office/powerpoint/2010/main" val="1823408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F14B77C-F527-47C6-B841-02FBC33A3C14}" type="slidenum">
              <a:rPr kumimoji="1" lang="ja-JP" altLang="en-US" smtClean="0"/>
              <a:t>5</a:t>
            </a:fld>
            <a:endParaRPr kumimoji="1" lang="ja-JP" altLang="en-US"/>
          </a:p>
        </p:txBody>
      </p:sp>
    </p:spTree>
    <p:extLst>
      <p:ext uri="{BB962C8B-B14F-4D97-AF65-F5344CB8AC3E}">
        <p14:creationId xmlns:p14="http://schemas.microsoft.com/office/powerpoint/2010/main" val="2196953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F14B77C-F527-47C6-B841-02FBC33A3C14}" type="slidenum">
              <a:rPr kumimoji="1" lang="ja-JP" altLang="en-US" smtClean="0"/>
              <a:t>10</a:t>
            </a:fld>
            <a:endParaRPr kumimoji="1" lang="ja-JP" altLang="en-US"/>
          </a:p>
        </p:txBody>
      </p:sp>
    </p:spTree>
    <p:extLst>
      <p:ext uri="{BB962C8B-B14F-4D97-AF65-F5344CB8AC3E}">
        <p14:creationId xmlns:p14="http://schemas.microsoft.com/office/powerpoint/2010/main" val="1313766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F14B77C-F527-47C6-B841-02FBC33A3C14}" type="slidenum">
              <a:rPr kumimoji="1" lang="ja-JP" altLang="en-US" smtClean="0"/>
              <a:t>11</a:t>
            </a:fld>
            <a:endParaRPr kumimoji="1" lang="ja-JP" altLang="en-US"/>
          </a:p>
        </p:txBody>
      </p:sp>
    </p:spTree>
    <p:extLst>
      <p:ext uri="{BB962C8B-B14F-4D97-AF65-F5344CB8AC3E}">
        <p14:creationId xmlns:p14="http://schemas.microsoft.com/office/powerpoint/2010/main" val="2687813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F14B77C-F527-47C6-B841-02FBC33A3C14}" type="slidenum">
              <a:rPr kumimoji="1" lang="ja-JP" altLang="en-US" smtClean="0"/>
              <a:t>12</a:t>
            </a:fld>
            <a:endParaRPr kumimoji="1" lang="ja-JP" altLang="en-US"/>
          </a:p>
        </p:txBody>
      </p:sp>
    </p:spTree>
    <p:extLst>
      <p:ext uri="{BB962C8B-B14F-4D97-AF65-F5344CB8AC3E}">
        <p14:creationId xmlns:p14="http://schemas.microsoft.com/office/powerpoint/2010/main" val="2691708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F14B77C-F527-47C6-B841-02FBC33A3C14}" type="slidenum">
              <a:rPr kumimoji="1" lang="ja-JP" altLang="en-US" smtClean="0"/>
              <a:t>15</a:t>
            </a:fld>
            <a:endParaRPr kumimoji="1" lang="ja-JP" altLang="en-US"/>
          </a:p>
        </p:txBody>
      </p:sp>
    </p:spTree>
    <p:extLst>
      <p:ext uri="{BB962C8B-B14F-4D97-AF65-F5344CB8AC3E}">
        <p14:creationId xmlns:p14="http://schemas.microsoft.com/office/powerpoint/2010/main" val="654677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F14B77C-F527-47C6-B841-02FBC33A3C14}" type="slidenum">
              <a:rPr kumimoji="1" lang="ja-JP" altLang="en-US" smtClean="0"/>
              <a:t>16</a:t>
            </a:fld>
            <a:endParaRPr kumimoji="1" lang="ja-JP" altLang="en-US"/>
          </a:p>
        </p:txBody>
      </p:sp>
    </p:spTree>
    <p:extLst>
      <p:ext uri="{BB962C8B-B14F-4D97-AF65-F5344CB8AC3E}">
        <p14:creationId xmlns:p14="http://schemas.microsoft.com/office/powerpoint/2010/main" val="1066030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F14B77C-F527-47C6-B841-02FBC33A3C14}" type="slidenum">
              <a:rPr kumimoji="1" lang="ja-JP" altLang="en-US" smtClean="0"/>
              <a:t>17</a:t>
            </a:fld>
            <a:endParaRPr kumimoji="1" lang="ja-JP" altLang="en-US"/>
          </a:p>
        </p:txBody>
      </p:sp>
    </p:spTree>
    <p:extLst>
      <p:ext uri="{BB962C8B-B14F-4D97-AF65-F5344CB8AC3E}">
        <p14:creationId xmlns:p14="http://schemas.microsoft.com/office/powerpoint/2010/main" val="3015304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75B8B5B-7341-4D47-AF5A-659EAE40E5D8}" type="datetimeFigureOut">
              <a:rPr kumimoji="1" lang="ja-JP" altLang="en-US" smtClean="0"/>
              <a:t>2024/12/4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F01CAE-16B9-44AA-8F44-2FE295291409}" type="slidenum">
              <a:rPr kumimoji="1" lang="ja-JP" altLang="en-US" smtClean="0"/>
              <a:t>‹#›</a:t>
            </a:fld>
            <a:endParaRPr kumimoji="1" lang="ja-JP" alt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1762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475B8B5B-7341-4D47-AF5A-659EAE40E5D8}" type="datetimeFigureOut">
              <a:rPr kumimoji="1" lang="ja-JP" altLang="en-US" smtClean="0"/>
              <a:t>2024/12/4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EF01CAE-16B9-44AA-8F44-2FE295291409}" type="slidenum">
              <a:rPr kumimoji="1" lang="ja-JP" altLang="en-US" smtClean="0"/>
              <a:t>‹#›</a:t>
            </a:fld>
            <a:endParaRPr kumimoji="1" lang="ja-JP" altLang="en-US"/>
          </a:p>
        </p:txBody>
      </p:sp>
    </p:spTree>
    <p:extLst>
      <p:ext uri="{BB962C8B-B14F-4D97-AF65-F5344CB8AC3E}">
        <p14:creationId xmlns:p14="http://schemas.microsoft.com/office/powerpoint/2010/main" val="692439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75B8B5B-7341-4D47-AF5A-659EAE40E5D8}" type="datetimeFigureOut">
              <a:rPr kumimoji="1" lang="ja-JP" altLang="en-US" smtClean="0"/>
              <a:t>2024/12/4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F01CAE-16B9-44AA-8F44-2FE295291409}" type="slidenum">
              <a:rPr kumimoji="1" lang="ja-JP" altLang="en-US" smtClean="0"/>
              <a:t>‹#›</a:t>
            </a:fld>
            <a:endParaRPr kumimoji="1" lang="ja-JP" altLang="en-US"/>
          </a:p>
        </p:txBody>
      </p:sp>
    </p:spTree>
    <p:extLst>
      <p:ext uri="{BB962C8B-B14F-4D97-AF65-F5344CB8AC3E}">
        <p14:creationId xmlns:p14="http://schemas.microsoft.com/office/powerpoint/2010/main" val="3797581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75B8B5B-7341-4D47-AF5A-659EAE40E5D8}" type="datetimeFigureOut">
              <a:rPr kumimoji="1" lang="ja-JP" altLang="en-US" smtClean="0"/>
              <a:t>2024/12/4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F01CAE-16B9-44AA-8F44-2FE295291409}" type="slidenum">
              <a:rPr kumimoji="1" lang="ja-JP" altLang="en-US" smtClean="0"/>
              <a:t>‹#›</a:t>
            </a:fld>
            <a:endParaRPr kumimoji="1" lang="ja-JP" alt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292822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75B8B5B-7341-4D47-AF5A-659EAE40E5D8}" type="datetimeFigureOut">
              <a:rPr kumimoji="1" lang="ja-JP" altLang="en-US" smtClean="0"/>
              <a:t>2024/12/4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F01CAE-16B9-44AA-8F44-2FE295291409}" type="slidenum">
              <a:rPr kumimoji="1" lang="ja-JP" altLang="en-US" smtClean="0"/>
              <a:t>‹#›</a:t>
            </a:fld>
            <a:endParaRPr kumimoji="1" lang="ja-JP" altLang="en-US"/>
          </a:p>
        </p:txBody>
      </p:sp>
    </p:spTree>
    <p:extLst>
      <p:ext uri="{BB962C8B-B14F-4D97-AF65-F5344CB8AC3E}">
        <p14:creationId xmlns:p14="http://schemas.microsoft.com/office/powerpoint/2010/main" val="1578800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75B8B5B-7341-4D47-AF5A-659EAE40E5D8}" type="datetimeFigureOut">
              <a:rPr kumimoji="1" lang="ja-JP" altLang="en-US" smtClean="0"/>
              <a:t>2024/12/4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F01CAE-16B9-44AA-8F44-2FE295291409}" type="slidenum">
              <a:rPr kumimoji="1" lang="ja-JP" altLang="en-US" smtClean="0"/>
              <a:t>‹#›</a:t>
            </a:fld>
            <a:endParaRPr kumimoji="1" lang="ja-JP" alt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20961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ja-JP" altLang="en-US"/>
              <a:t>マスター タイトルの書式設定</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75B8B5B-7341-4D47-AF5A-659EAE40E5D8}" type="datetimeFigureOut">
              <a:rPr kumimoji="1" lang="ja-JP" altLang="en-US" smtClean="0"/>
              <a:t>2024/12/4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F01CAE-16B9-44AA-8F44-2FE295291409}" type="slidenum">
              <a:rPr kumimoji="1" lang="ja-JP" altLang="en-US" smtClean="0"/>
              <a:t>‹#›</a:t>
            </a:fld>
            <a:endParaRPr kumimoji="1" lang="ja-JP" altLang="en-US"/>
          </a:p>
        </p:txBody>
      </p:sp>
    </p:spTree>
    <p:extLst>
      <p:ext uri="{BB962C8B-B14F-4D97-AF65-F5344CB8AC3E}">
        <p14:creationId xmlns:p14="http://schemas.microsoft.com/office/powerpoint/2010/main" val="4000697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75B8B5B-7341-4D47-AF5A-659EAE40E5D8}" type="datetimeFigureOut">
              <a:rPr kumimoji="1" lang="ja-JP" altLang="en-US" smtClean="0"/>
              <a:t>2024/12/4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F01CAE-16B9-44AA-8F44-2FE295291409}" type="slidenum">
              <a:rPr kumimoji="1" lang="ja-JP" altLang="en-US" smtClean="0"/>
              <a:t>‹#›</a:t>
            </a:fld>
            <a:endParaRPr kumimoji="1" lang="ja-JP" altLang="en-US"/>
          </a:p>
        </p:txBody>
      </p:sp>
    </p:spTree>
    <p:extLst>
      <p:ext uri="{BB962C8B-B14F-4D97-AF65-F5344CB8AC3E}">
        <p14:creationId xmlns:p14="http://schemas.microsoft.com/office/powerpoint/2010/main" val="3368093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75B8B5B-7341-4D47-AF5A-659EAE40E5D8}" type="datetimeFigureOut">
              <a:rPr kumimoji="1" lang="ja-JP" altLang="en-US" smtClean="0"/>
              <a:t>2024/12/4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F01CAE-16B9-44AA-8F44-2FE295291409}" type="slidenum">
              <a:rPr kumimoji="1" lang="ja-JP" altLang="en-US" smtClean="0"/>
              <a:t>‹#›</a:t>
            </a:fld>
            <a:endParaRPr kumimoji="1" lang="ja-JP" altLang="en-US"/>
          </a:p>
        </p:txBody>
      </p:sp>
    </p:spTree>
    <p:extLst>
      <p:ext uri="{BB962C8B-B14F-4D97-AF65-F5344CB8AC3E}">
        <p14:creationId xmlns:p14="http://schemas.microsoft.com/office/powerpoint/2010/main" val="1173025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75B8B5B-7341-4D47-AF5A-659EAE40E5D8}" type="datetimeFigureOut">
              <a:rPr kumimoji="1" lang="ja-JP" altLang="en-US" smtClean="0"/>
              <a:t>2024/12/4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F01CAE-16B9-44AA-8F44-2FE295291409}" type="slidenum">
              <a:rPr kumimoji="1" lang="ja-JP" altLang="en-US" smtClean="0"/>
              <a:t>‹#›</a:t>
            </a:fld>
            <a:endParaRPr kumimoji="1" lang="ja-JP" altLang="en-US"/>
          </a:p>
        </p:txBody>
      </p:sp>
    </p:spTree>
    <p:extLst>
      <p:ext uri="{BB962C8B-B14F-4D97-AF65-F5344CB8AC3E}">
        <p14:creationId xmlns:p14="http://schemas.microsoft.com/office/powerpoint/2010/main" val="756864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75B8B5B-7341-4D47-AF5A-659EAE40E5D8}" type="datetimeFigureOut">
              <a:rPr kumimoji="1" lang="ja-JP" altLang="en-US" smtClean="0"/>
              <a:t>2024/12/4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EF01CAE-16B9-44AA-8F44-2FE295291409}" type="slidenum">
              <a:rPr kumimoji="1" lang="ja-JP" altLang="en-US" smtClean="0"/>
              <a:t>‹#›</a:t>
            </a:fld>
            <a:endParaRPr kumimoji="1" lang="ja-JP" altLang="en-US"/>
          </a:p>
        </p:txBody>
      </p:sp>
    </p:spTree>
    <p:extLst>
      <p:ext uri="{BB962C8B-B14F-4D97-AF65-F5344CB8AC3E}">
        <p14:creationId xmlns:p14="http://schemas.microsoft.com/office/powerpoint/2010/main" val="314663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75B8B5B-7341-4D47-AF5A-659EAE40E5D8}" type="datetimeFigureOut">
              <a:rPr kumimoji="1" lang="ja-JP" altLang="en-US" smtClean="0"/>
              <a:t>2024/12/4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EF01CAE-16B9-44AA-8F44-2FE295291409}" type="slidenum">
              <a:rPr kumimoji="1" lang="ja-JP" altLang="en-US" smtClean="0"/>
              <a:t>‹#›</a:t>
            </a:fld>
            <a:endParaRPr kumimoji="1" lang="ja-JP" altLang="en-US"/>
          </a:p>
        </p:txBody>
      </p:sp>
    </p:spTree>
    <p:extLst>
      <p:ext uri="{BB962C8B-B14F-4D97-AF65-F5344CB8AC3E}">
        <p14:creationId xmlns:p14="http://schemas.microsoft.com/office/powerpoint/2010/main" val="3010830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75B8B5B-7341-4D47-AF5A-659EAE40E5D8}" type="datetimeFigureOut">
              <a:rPr kumimoji="1" lang="ja-JP" altLang="en-US" smtClean="0"/>
              <a:t>2024/12/4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EF01CAE-16B9-44AA-8F44-2FE295291409}" type="slidenum">
              <a:rPr kumimoji="1" lang="ja-JP" altLang="en-US" smtClean="0"/>
              <a:t>‹#›</a:t>
            </a:fld>
            <a:endParaRPr kumimoji="1" lang="ja-JP" altLang="en-US"/>
          </a:p>
        </p:txBody>
      </p:sp>
    </p:spTree>
    <p:extLst>
      <p:ext uri="{BB962C8B-B14F-4D97-AF65-F5344CB8AC3E}">
        <p14:creationId xmlns:p14="http://schemas.microsoft.com/office/powerpoint/2010/main" val="2033018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75B8B5B-7341-4D47-AF5A-659EAE40E5D8}" type="datetimeFigureOut">
              <a:rPr kumimoji="1" lang="ja-JP" altLang="en-US" smtClean="0"/>
              <a:t>2024/12/4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EF01CAE-16B9-44AA-8F44-2FE295291409}" type="slidenum">
              <a:rPr kumimoji="1" lang="ja-JP" altLang="en-US" smtClean="0"/>
              <a:t>‹#›</a:t>
            </a:fld>
            <a:endParaRPr kumimoji="1" lang="ja-JP" altLang="en-US"/>
          </a:p>
        </p:txBody>
      </p:sp>
    </p:spTree>
    <p:extLst>
      <p:ext uri="{BB962C8B-B14F-4D97-AF65-F5344CB8AC3E}">
        <p14:creationId xmlns:p14="http://schemas.microsoft.com/office/powerpoint/2010/main" val="2286013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5B8B5B-7341-4D47-AF5A-659EAE40E5D8}" type="datetimeFigureOut">
              <a:rPr kumimoji="1" lang="ja-JP" altLang="en-US" smtClean="0"/>
              <a:t>2024/12/4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EF01CAE-16B9-44AA-8F44-2FE295291409}" type="slidenum">
              <a:rPr kumimoji="1" lang="ja-JP" altLang="en-US" smtClean="0"/>
              <a:t>‹#›</a:t>
            </a:fld>
            <a:endParaRPr kumimoji="1" lang="ja-JP" altLang="en-US"/>
          </a:p>
        </p:txBody>
      </p:sp>
    </p:spTree>
    <p:extLst>
      <p:ext uri="{BB962C8B-B14F-4D97-AF65-F5344CB8AC3E}">
        <p14:creationId xmlns:p14="http://schemas.microsoft.com/office/powerpoint/2010/main" val="2319822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75B8B5B-7341-4D47-AF5A-659EAE40E5D8}" type="datetimeFigureOut">
              <a:rPr kumimoji="1" lang="ja-JP" altLang="en-US" smtClean="0"/>
              <a:t>2024/12/4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EF01CAE-16B9-44AA-8F44-2FE295291409}" type="slidenum">
              <a:rPr kumimoji="1" lang="ja-JP" altLang="en-US" smtClean="0"/>
              <a:t>‹#›</a:t>
            </a:fld>
            <a:endParaRPr kumimoji="1" lang="ja-JP" altLang="en-US"/>
          </a:p>
        </p:txBody>
      </p:sp>
    </p:spTree>
    <p:extLst>
      <p:ext uri="{BB962C8B-B14F-4D97-AF65-F5344CB8AC3E}">
        <p14:creationId xmlns:p14="http://schemas.microsoft.com/office/powerpoint/2010/main" val="3316271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ja-JP" altLang="en-US"/>
              <a:t>マスター タイトルの書式設定</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75B8B5B-7341-4D47-AF5A-659EAE40E5D8}" type="datetimeFigureOut">
              <a:rPr kumimoji="1" lang="ja-JP" altLang="en-US" smtClean="0"/>
              <a:t>2024/12/4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EF01CAE-16B9-44AA-8F44-2FE295291409}" type="slidenum">
              <a:rPr kumimoji="1" lang="ja-JP" altLang="en-US" smtClean="0"/>
              <a:t>‹#›</a:t>
            </a:fld>
            <a:endParaRPr kumimoji="1" lang="ja-JP" altLang="en-US"/>
          </a:p>
        </p:txBody>
      </p:sp>
    </p:spTree>
    <p:extLst>
      <p:ext uri="{BB962C8B-B14F-4D97-AF65-F5344CB8AC3E}">
        <p14:creationId xmlns:p14="http://schemas.microsoft.com/office/powerpoint/2010/main" val="2924903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2">
                <a:tint val="97000"/>
                <a:hueMod val="92000"/>
                <a:satMod val="169000"/>
                <a:lumMod val="164000"/>
              </a:schemeClr>
            </a:gs>
            <a:gs pos="100000">
              <a:schemeClr val="bg2">
                <a:shade val="96000"/>
                <a:satMod val="120000"/>
                <a:lumMod val="90000"/>
              </a:schemeClr>
            </a:gs>
          </a:gsLst>
          <a:path path="circle">
            <a:fillToRect b="100000"/>
          </a:path>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475B8B5B-7341-4D47-AF5A-659EAE40E5D8}" type="datetimeFigureOut">
              <a:rPr kumimoji="1" lang="ja-JP" altLang="en-US" smtClean="0"/>
              <a:t>2024/12/4</a:t>
            </a:fld>
            <a:endParaRPr kumimoji="1" lang="ja-JP" alt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kumimoji="1" lang="ja-JP" alt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EF01CAE-16B9-44AA-8F44-2FE295291409}" type="slidenum">
              <a:rPr kumimoji="1" lang="ja-JP" altLang="en-US" smtClean="0"/>
              <a:t>‹#›</a:t>
            </a:fld>
            <a:endParaRPr kumimoji="1" lang="ja-JP" altLang="en-US"/>
          </a:p>
        </p:txBody>
      </p:sp>
    </p:spTree>
    <p:extLst>
      <p:ext uri="{BB962C8B-B14F-4D97-AF65-F5344CB8AC3E}">
        <p14:creationId xmlns:p14="http://schemas.microsoft.com/office/powerpoint/2010/main" val="92626014"/>
      </p:ext>
    </p:extLst>
  </p:cSld>
  <p:clrMap bg1="dk1" tx1="lt1" bg2="dk2" tx2="lt2" accent1="accent1" accent2="accent2" accent3="accent3" accent4="accent4" accent5="accent5" accent6="accent6" hlink="hlink" folHlink="folHlink"/>
  <p:sldLayoutIdLst>
    <p:sldLayoutId id="2147484740" r:id="rId1"/>
    <p:sldLayoutId id="2147484741" r:id="rId2"/>
    <p:sldLayoutId id="2147484742" r:id="rId3"/>
    <p:sldLayoutId id="2147484743" r:id="rId4"/>
    <p:sldLayoutId id="2147484744" r:id="rId5"/>
    <p:sldLayoutId id="2147484745" r:id="rId6"/>
    <p:sldLayoutId id="2147484746" r:id="rId7"/>
    <p:sldLayoutId id="2147484747" r:id="rId8"/>
    <p:sldLayoutId id="2147484748" r:id="rId9"/>
    <p:sldLayoutId id="2147484749" r:id="rId10"/>
    <p:sldLayoutId id="2147484750" r:id="rId11"/>
    <p:sldLayoutId id="2147484751" r:id="rId12"/>
    <p:sldLayoutId id="2147484752" r:id="rId13"/>
    <p:sldLayoutId id="2147484753" r:id="rId14"/>
    <p:sldLayoutId id="2147484754" r:id="rId15"/>
    <p:sldLayoutId id="2147484755" r:id="rId16"/>
    <p:sldLayoutId id="2147484756" r:id="rId17"/>
  </p:sldLayoutIdLst>
  <p:txStyles>
    <p:titleStyle>
      <a:lvl1pPr algn="l" defTabSz="457200" rtl="0" eaLnBrk="1" latinLnBrk="0" hangingPunct="1">
        <a:spcBef>
          <a:spcPct val="0"/>
        </a:spcBef>
        <a:buNone/>
        <a:defRPr kumimoji="1" sz="36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jpeg"/><Relationship Id="rId3" Type="http://schemas.openxmlformats.org/officeDocument/2006/relationships/image" Target="../media/image40.jpeg"/><Relationship Id="rId7" Type="http://schemas.openxmlformats.org/officeDocument/2006/relationships/image" Target="../media/image44.jpeg"/><Relationship Id="rId12"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 Id="rId14" Type="http://schemas.openxmlformats.org/officeDocument/2006/relationships/image" Target="../media/image51.jpeg"/></Relationships>
</file>

<file path=ppt/slides/_rels/slide12.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0.jpeg"/><Relationship Id="rId3" Type="http://schemas.openxmlformats.org/officeDocument/2006/relationships/image" Target="../media/image52.jpeg"/><Relationship Id="rId7" Type="http://schemas.openxmlformats.org/officeDocument/2006/relationships/image" Target="../media/image56.jpeg"/><Relationship Id="rId12" Type="http://schemas.microsoft.com/office/2007/relationships/hdphoto" Target="../media/hdphoto7.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5.jpeg"/><Relationship Id="rId11" Type="http://schemas.openxmlformats.org/officeDocument/2006/relationships/image" Target="../media/image59.png"/><Relationship Id="rId5" Type="http://schemas.openxmlformats.org/officeDocument/2006/relationships/image" Target="../media/image54.jpeg"/><Relationship Id="rId10" Type="http://schemas.openxmlformats.org/officeDocument/2006/relationships/hyperlink" Target="https://pixabay.com/fr/loupe-transparent-clipart-1010537/" TargetMode="External"/><Relationship Id="rId4" Type="http://schemas.openxmlformats.org/officeDocument/2006/relationships/image" Target="../media/image53.jpeg"/><Relationship Id="rId9"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jpeg"/><Relationship Id="rId3" Type="http://schemas.openxmlformats.org/officeDocument/2006/relationships/image" Target="../media/image63.png"/><Relationship Id="rId7" Type="http://schemas.openxmlformats.org/officeDocument/2006/relationships/image" Target="../media/image65.jpeg"/><Relationship Id="rId12" Type="http://schemas.microsoft.com/office/2007/relationships/hdphoto" Target="../media/hdphoto11.wdp"/><Relationship Id="rId2" Type="http://schemas.openxmlformats.org/officeDocument/2006/relationships/image" Target="../media/image62.jpeg"/><Relationship Id="rId1" Type="http://schemas.openxmlformats.org/officeDocument/2006/relationships/slideLayout" Target="../slideLayouts/slideLayout2.xml"/><Relationship Id="rId6" Type="http://schemas.microsoft.com/office/2007/relationships/hdphoto" Target="../media/hdphoto10.wdp"/><Relationship Id="rId11" Type="http://schemas.openxmlformats.org/officeDocument/2006/relationships/image" Target="../media/image69.png"/><Relationship Id="rId5" Type="http://schemas.openxmlformats.org/officeDocument/2006/relationships/image" Target="../media/image64.png"/><Relationship Id="rId10" Type="http://schemas.openxmlformats.org/officeDocument/2006/relationships/image" Target="../media/image68.jpeg"/><Relationship Id="rId4" Type="http://schemas.microsoft.com/office/2007/relationships/hdphoto" Target="../media/hdphoto9.wdp"/><Relationship Id="rId9" Type="http://schemas.openxmlformats.org/officeDocument/2006/relationships/image" Target="../media/image67.jpeg"/></Relationships>
</file>

<file path=ppt/slides/_rels/slide15.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8" Type="http://schemas.openxmlformats.org/officeDocument/2006/relationships/image" Target="../media/image81.png"/><Relationship Id="rId13" Type="http://schemas.microsoft.com/office/2007/relationships/hdphoto" Target="../media/hdphoto14.wdp"/><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9.png"/><Relationship Id="rId11" Type="http://schemas.microsoft.com/office/2007/relationships/hdphoto" Target="../media/hdphoto13.wdp"/><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5.png"/></Relationships>
</file>

<file path=ppt/slides/_rels/slide17.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6.jpeg"/><Relationship Id="rId7" Type="http://schemas.microsoft.com/office/2007/relationships/hdphoto" Target="../media/hdphoto15.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10" Type="http://schemas.openxmlformats.org/officeDocument/2006/relationships/image" Target="../media/image91.jpeg"/><Relationship Id="rId4" Type="http://schemas.openxmlformats.org/officeDocument/2006/relationships/image" Target="../media/image87.pn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93.png"/><Relationship Id="rId7" Type="http://schemas.openxmlformats.org/officeDocument/2006/relationships/image" Target="../media/image96.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5.png"/><Relationship Id="rId5" Type="http://schemas.microsoft.com/office/2007/relationships/hdphoto" Target="../media/hdphoto16.wdp"/><Relationship Id="rId4" Type="http://schemas.openxmlformats.org/officeDocument/2006/relationships/image" Target="../media/image9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emf"/><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20.wdp"/><Relationship Id="rId4" Type="http://schemas.openxmlformats.org/officeDocument/2006/relationships/image" Target="../media/image100.png"/></Relationships>
</file>

<file path=ppt/slides/_rels/slide2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s>
</file>

<file path=ppt/slides/_rels/slide2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21.wdp"/></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107.emf"/><Relationship Id="rId7" Type="http://schemas.openxmlformats.org/officeDocument/2006/relationships/image" Target="../media/image11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emf"/></Relationships>
</file>

<file path=ppt/slides/_rels/slide30.xml.rels><?xml version="1.0" encoding="UTF-8" standalone="yes"?>
<Relationships xmlns="http://schemas.openxmlformats.org/package/2006/relationships"><Relationship Id="rId3" Type="http://schemas.microsoft.com/office/2007/relationships/hdphoto" Target="../media/hdphoto23.wdp"/><Relationship Id="rId7" Type="http://schemas.microsoft.com/office/2007/relationships/hdphoto" Target="../media/hdphoto24.wdp"/><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31.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16.png"/><Relationship Id="rId1" Type="http://schemas.openxmlformats.org/officeDocument/2006/relationships/slideLayout" Target="../slideLayouts/slideLayout2.xml"/><Relationship Id="rId6" Type="http://schemas.microsoft.com/office/2007/relationships/hdphoto" Target="../media/hdphoto24.wdp"/><Relationship Id="rId5" Type="http://schemas.openxmlformats.org/officeDocument/2006/relationships/image" Target="../media/image115.png"/><Relationship Id="rId4" Type="http://schemas.openxmlformats.org/officeDocument/2006/relationships/image" Target="../media/image117.png"/></Relationships>
</file>

<file path=ppt/slides/_rels/slide3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121.pn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12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hyperlink" Target="https://gahag.net/008689-stamp-seal/" TargetMode="Externa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microsoft.com/office/2007/relationships/hdphoto" Target="../media/hdphoto26.wdp"/></Relationships>
</file>

<file path=ppt/slides/_rels/slide35.xml.rels><?xml version="1.0" encoding="UTF-8" standalone="yes"?>
<Relationships xmlns="http://schemas.openxmlformats.org/package/2006/relationships"><Relationship Id="rId8" Type="http://schemas.microsoft.com/office/2007/relationships/hdphoto" Target="../media/hdphoto29.wdp"/><Relationship Id="rId3" Type="http://schemas.openxmlformats.org/officeDocument/2006/relationships/image" Target="../media/image123.png"/><Relationship Id="rId7" Type="http://schemas.openxmlformats.org/officeDocument/2006/relationships/image" Target="../media/image125.png"/><Relationship Id="rId2" Type="http://schemas.openxmlformats.org/officeDocument/2006/relationships/image" Target="../media/image122.png"/><Relationship Id="rId1" Type="http://schemas.openxmlformats.org/officeDocument/2006/relationships/slideLayout" Target="../slideLayouts/slideLayout2.xml"/><Relationship Id="rId6" Type="http://schemas.microsoft.com/office/2007/relationships/hdphoto" Target="../media/hdphoto28.wdp"/><Relationship Id="rId5" Type="http://schemas.openxmlformats.org/officeDocument/2006/relationships/image" Target="../media/image124.png"/><Relationship Id="rId10" Type="http://schemas.microsoft.com/office/2007/relationships/hdphoto" Target="../media/hdphoto24.wdp"/><Relationship Id="rId4" Type="http://schemas.microsoft.com/office/2007/relationships/hdphoto" Target="../media/hdphoto27.wdp"/><Relationship Id="rId9" Type="http://schemas.openxmlformats.org/officeDocument/2006/relationships/image" Target="../media/image115.png"/></Relationships>
</file>

<file path=ppt/slides/_rels/slide36.xml.rels><?xml version="1.0" encoding="UTF-8" standalone="yes"?>
<Relationships xmlns="http://schemas.openxmlformats.org/package/2006/relationships"><Relationship Id="rId8" Type="http://schemas.openxmlformats.org/officeDocument/2006/relationships/image" Target="../media/image89.png"/><Relationship Id="rId3" Type="http://schemas.microsoft.com/office/2007/relationships/hdphoto" Target="../media/hdphoto23.wdp"/><Relationship Id="rId7" Type="http://schemas.microsoft.com/office/2007/relationships/hdphoto" Target="../media/hdphoto31.wdp"/><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28.png"/><Relationship Id="rId11" Type="http://schemas.microsoft.com/office/2007/relationships/hdphoto" Target="../media/hdphoto24.wdp"/><Relationship Id="rId5" Type="http://schemas.microsoft.com/office/2007/relationships/hdphoto" Target="../media/hdphoto30.wdp"/><Relationship Id="rId10" Type="http://schemas.openxmlformats.org/officeDocument/2006/relationships/image" Target="../media/image115.png"/><Relationship Id="rId4" Type="http://schemas.openxmlformats.org/officeDocument/2006/relationships/image" Target="../media/image127.png"/><Relationship Id="rId9" Type="http://schemas.microsoft.com/office/2007/relationships/hdphoto" Target="../media/hdphoto15.wdp"/></Relationships>
</file>

<file path=ppt/slides/_rels/slide37.xml.rels><?xml version="1.0" encoding="UTF-8" standalone="yes"?>
<Relationships xmlns="http://schemas.openxmlformats.org/package/2006/relationships"><Relationship Id="rId8" Type="http://schemas.microsoft.com/office/2007/relationships/hdphoto" Target="../media/hdphoto32.wdp"/><Relationship Id="rId3" Type="http://schemas.openxmlformats.org/officeDocument/2006/relationships/image" Target="../media/image130.png"/><Relationship Id="rId7" Type="http://schemas.openxmlformats.org/officeDocument/2006/relationships/image" Target="../media/image131.png"/><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15.wdp"/><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6.jpeg"/><Relationship Id="rId2" Type="http://schemas.openxmlformats.org/officeDocument/2006/relationships/image" Target="../media/image132.png"/><Relationship Id="rId1" Type="http://schemas.openxmlformats.org/officeDocument/2006/relationships/slideLayout" Target="../slideLayouts/slideLayout2.xml"/><Relationship Id="rId6" Type="http://schemas.microsoft.com/office/2007/relationships/hdphoto" Target="../media/hdphoto33.wdp"/><Relationship Id="rId5" Type="http://schemas.openxmlformats.org/officeDocument/2006/relationships/image" Target="../media/image135.png"/><Relationship Id="rId4" Type="http://schemas.openxmlformats.org/officeDocument/2006/relationships/image" Target="../media/image134.png"/></Relationships>
</file>

<file path=ppt/slides/_rels/slide39.xml.rels><?xml version="1.0" encoding="UTF-8" standalone="yes"?>
<Relationships xmlns="http://schemas.openxmlformats.org/package/2006/relationships"><Relationship Id="rId3" Type="http://schemas.openxmlformats.org/officeDocument/2006/relationships/chart" Target="../charts/chart5.xml"/><Relationship Id="rId7" Type="http://schemas.microsoft.com/office/2007/relationships/hdphoto" Target="../media/hdphoto34.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chart" Target="../charts/chart6.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138.png"/><Relationship Id="rId1" Type="http://schemas.openxmlformats.org/officeDocument/2006/relationships/slideLayout" Target="../slideLayouts/slideLayout2.xml"/><Relationship Id="rId5" Type="http://schemas.microsoft.com/office/2007/relationships/hdphoto" Target="../media/hdphoto36.wdp"/><Relationship Id="rId4" Type="http://schemas.openxmlformats.org/officeDocument/2006/relationships/image" Target="../media/image1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0.png"/><Relationship Id="rId3" Type="http://schemas.openxmlformats.org/officeDocument/2006/relationships/image" Target="../media/image24.png"/><Relationship Id="rId7" Type="http://schemas.openxmlformats.org/officeDocument/2006/relationships/image" Target="../media/image26.png"/><Relationship Id="rId12" Type="http://schemas.microsoft.com/office/2007/relationships/hdphoto" Target="../media/hdphoto4.wdp"/><Relationship Id="rId17" Type="http://schemas.microsoft.com/office/2007/relationships/hdphoto" Target="../media/hdphoto6.wdp"/><Relationship Id="rId2" Type="http://schemas.openxmlformats.org/officeDocument/2006/relationships/chart" Target="../charts/chart1.xml"/><Relationship Id="rId16" Type="http://schemas.openxmlformats.org/officeDocument/2006/relationships/image" Target="../media/image32.jpe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9.png"/><Relationship Id="rId5" Type="http://schemas.openxmlformats.org/officeDocument/2006/relationships/image" Target="../media/image25.png"/><Relationship Id="rId15" Type="http://schemas.openxmlformats.org/officeDocument/2006/relationships/image" Target="../media/image31.jpeg"/><Relationship Id="rId10" Type="http://schemas.openxmlformats.org/officeDocument/2006/relationships/image" Target="../media/image28.png"/><Relationship Id="rId4" Type="http://schemas.microsoft.com/office/2007/relationships/hdphoto" Target="../media/hdphoto1.wdp"/><Relationship Id="rId9" Type="http://schemas.openxmlformats.org/officeDocument/2006/relationships/image" Target="../media/image27.png"/><Relationship Id="rId1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chart" Target="../charts/chart4.xml"/><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7ACD3203-31A0-409A-A078-72BAC084FC44}"/>
              </a:ext>
            </a:extLst>
          </p:cNvPr>
          <p:cNvSpPr>
            <a:spLocks noGrp="1"/>
          </p:cNvSpPr>
          <p:nvPr>
            <p:ph type="subTitle" idx="1"/>
          </p:nvPr>
        </p:nvSpPr>
        <p:spPr>
          <a:xfrm>
            <a:off x="1007564" y="837300"/>
            <a:ext cx="9596120" cy="2423920"/>
          </a:xfrm>
        </p:spPr>
        <p:txBody>
          <a:bodyPr>
            <a:noAutofit/>
          </a:bodyPr>
          <a:lstStyle/>
          <a:p>
            <a:pPr algn="l"/>
            <a:r>
              <a:rPr lang="en-US" altLang="ja-JP" sz="4400" b="1" dirty="0">
                <a:ln w="9525">
                  <a:solidFill>
                    <a:schemeClr val="bg1"/>
                  </a:solidFill>
                  <a:prstDash val="solid"/>
                </a:ln>
                <a:solidFill>
                  <a:schemeClr val="tx1"/>
                </a:solidFill>
                <a:effectLst>
                  <a:outerShdw blurRad="12700" dist="38100" dir="2700000" algn="tl" rotWithShape="0">
                    <a:schemeClr val="bg1">
                      <a:lumMod val="50000"/>
                    </a:schemeClr>
                  </a:outerShdw>
                </a:effectLst>
              </a:rPr>
              <a:t>KF</a:t>
            </a:r>
            <a:r>
              <a:rPr lang="ja-JP" altLang="en-US" sz="4400" b="1" dirty="0">
                <a:ln w="9525">
                  <a:solidFill>
                    <a:schemeClr val="bg1"/>
                  </a:solidFill>
                  <a:prstDash val="solid"/>
                </a:ln>
                <a:solidFill>
                  <a:schemeClr val="tx1"/>
                </a:solidFill>
                <a:effectLst>
                  <a:outerShdw blurRad="12700" dist="38100" dir="2700000" algn="tl" rotWithShape="0">
                    <a:schemeClr val="bg1">
                      <a:lumMod val="50000"/>
                    </a:schemeClr>
                  </a:outerShdw>
                </a:effectLst>
              </a:rPr>
              <a:t>仕上ラインにおける</a:t>
            </a:r>
            <a:endParaRPr lang="en-US" altLang="ja-JP" sz="44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a:p>
            <a:pPr algn="l"/>
            <a:r>
              <a:rPr lang="ja-JP" altLang="en-US" sz="4800" b="1" dirty="0">
                <a:ln w="9525">
                  <a:solidFill>
                    <a:schemeClr val="bg1"/>
                  </a:solidFill>
                  <a:prstDash val="solid"/>
                </a:ln>
                <a:solidFill>
                  <a:schemeClr val="tx1"/>
                </a:solidFill>
                <a:effectLst>
                  <a:outerShdw blurRad="12700" dist="38100" dir="2700000" algn="tl" rotWithShape="0">
                    <a:schemeClr val="bg1">
                      <a:lumMod val="50000"/>
                    </a:schemeClr>
                  </a:outerShdw>
                </a:effectLst>
              </a:rPr>
              <a:t>箱詰め作業のつらさレベル低減</a:t>
            </a:r>
            <a:endParaRPr lang="en-US" altLang="ja-JP" sz="48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a:p>
            <a:pPr algn="l"/>
            <a:r>
              <a:rPr kumimoji="1" lang="ja-JP" altLang="en-US" sz="4000" b="1" dirty="0">
                <a:ln w="9525">
                  <a:solidFill>
                    <a:schemeClr val="bg1"/>
                  </a:solidFill>
                  <a:prstDash val="solid"/>
                </a:ln>
                <a:solidFill>
                  <a:srgbClr val="F565D6"/>
                </a:solidFill>
                <a:effectLst>
                  <a:outerShdw blurRad="12700" dist="38100" dir="2700000" algn="tl" rotWithShape="0">
                    <a:schemeClr val="bg1">
                      <a:lumMod val="50000"/>
                    </a:schemeClr>
                  </a:outerShdw>
                </a:effectLst>
              </a:rPr>
              <a:t>～女性が活躍できる職場づくり～</a:t>
            </a:r>
          </a:p>
        </p:txBody>
      </p:sp>
      <p:grpSp>
        <p:nvGrpSpPr>
          <p:cNvPr id="5" name="グループ化 4">
            <a:extLst>
              <a:ext uri="{FF2B5EF4-FFF2-40B4-BE49-F238E27FC236}">
                <a16:creationId xmlns:a16="http://schemas.microsoft.com/office/drawing/2014/main" id="{BEC486A2-99C4-4924-AD0B-22A805D2A2A7}"/>
              </a:ext>
            </a:extLst>
          </p:cNvPr>
          <p:cNvGrpSpPr/>
          <p:nvPr/>
        </p:nvGrpSpPr>
        <p:grpSpPr>
          <a:xfrm>
            <a:off x="179754" y="4621684"/>
            <a:ext cx="11832492" cy="2236316"/>
            <a:chOff x="179754" y="4621684"/>
            <a:chExt cx="11832492" cy="2236316"/>
          </a:xfrm>
        </p:grpSpPr>
        <p:sp>
          <p:nvSpPr>
            <p:cNvPr id="2" name="正方形/長方形 1">
              <a:extLst>
                <a:ext uri="{FF2B5EF4-FFF2-40B4-BE49-F238E27FC236}">
                  <a16:creationId xmlns:a16="http://schemas.microsoft.com/office/drawing/2014/main" id="{461612E1-1109-44E8-AD3F-6D62915FE323}"/>
                </a:ext>
              </a:extLst>
            </p:cNvPr>
            <p:cNvSpPr/>
            <p:nvPr/>
          </p:nvSpPr>
          <p:spPr>
            <a:xfrm>
              <a:off x="179754" y="4621684"/>
              <a:ext cx="5516545" cy="1728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b="1" dirty="0">
                  <a:solidFill>
                    <a:schemeClr val="bg1"/>
                  </a:solidFill>
                </a:rPr>
                <a:t>株式会社　オティックス</a:t>
              </a:r>
              <a:endParaRPr kumimoji="1" lang="en-US" altLang="ja-JP" sz="3200" b="1" dirty="0">
                <a:solidFill>
                  <a:schemeClr val="bg1"/>
                </a:solidFill>
              </a:endParaRPr>
            </a:p>
            <a:p>
              <a:r>
                <a:rPr kumimoji="1" lang="ja-JP" altLang="en-US" sz="3200" b="1" dirty="0">
                  <a:solidFill>
                    <a:schemeClr val="bg1"/>
                  </a:solidFill>
                </a:rPr>
                <a:t>高岡製造部２３課６組　</a:t>
              </a:r>
              <a:endParaRPr kumimoji="1" lang="en-US" altLang="ja-JP" sz="3200" b="1" dirty="0">
                <a:solidFill>
                  <a:schemeClr val="bg1"/>
                </a:solidFill>
              </a:endParaRPr>
            </a:p>
            <a:p>
              <a:r>
                <a:rPr kumimoji="1" lang="ja-JP" altLang="en-US" sz="3200" b="1" dirty="0">
                  <a:solidFill>
                    <a:schemeClr val="bg1"/>
                  </a:solidFill>
                </a:rPr>
                <a:t>とんぼサークル</a:t>
              </a:r>
            </a:p>
          </p:txBody>
        </p:sp>
        <p:sp>
          <p:nvSpPr>
            <p:cNvPr id="4" name="正方形/長方形 3">
              <a:extLst>
                <a:ext uri="{FF2B5EF4-FFF2-40B4-BE49-F238E27FC236}">
                  <a16:creationId xmlns:a16="http://schemas.microsoft.com/office/drawing/2014/main" id="{66A295D1-C12A-43F8-9B97-21980ADA376A}"/>
                </a:ext>
              </a:extLst>
            </p:cNvPr>
            <p:cNvSpPr/>
            <p:nvPr/>
          </p:nvSpPr>
          <p:spPr>
            <a:xfrm>
              <a:off x="6095998" y="5129684"/>
              <a:ext cx="5916248" cy="1728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3200" b="1" dirty="0">
                  <a:solidFill>
                    <a:schemeClr val="bg1"/>
                  </a:solidFill>
                </a:rPr>
                <a:t>発表者　大江　万彩</a:t>
              </a:r>
              <a:endParaRPr kumimoji="1" lang="en-US" altLang="ja-JP" sz="3200" b="1" dirty="0">
                <a:solidFill>
                  <a:schemeClr val="bg1"/>
                </a:solidFill>
              </a:endParaRPr>
            </a:p>
            <a:p>
              <a:pPr algn="r"/>
              <a:r>
                <a:rPr kumimoji="1" lang="ja-JP" altLang="en-US" sz="3200" b="1" dirty="0">
                  <a:solidFill>
                    <a:schemeClr val="bg1"/>
                  </a:solidFill>
                </a:rPr>
                <a:t>ＰＣ操作者　丸山　兼友　</a:t>
              </a:r>
            </a:p>
          </p:txBody>
        </p:sp>
      </p:grpSp>
    </p:spTree>
    <p:extLst>
      <p:ext uri="{BB962C8B-B14F-4D97-AF65-F5344CB8AC3E}">
        <p14:creationId xmlns:p14="http://schemas.microsoft.com/office/powerpoint/2010/main" val="172374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circle(in)">
                                      <p:cBhvr>
                                        <p:cTn id="14" dur="2000"/>
                                        <p:tgtEl>
                                          <p:spTgt spid="3">
                                            <p:txEl>
                                              <p:pRg st="2" end="2"/>
                                            </p:txEl>
                                          </p:spTgt>
                                        </p:tgtEl>
                                      </p:cBhvr>
                                    </p:animEffect>
                                  </p:childTnLst>
                                </p:cTn>
                              </p:par>
                            </p:childTnLst>
                          </p:cTn>
                        </p:par>
                        <p:par>
                          <p:cTn id="15" fill="hold">
                            <p:stCondLst>
                              <p:cond delay="4000"/>
                            </p:stCondLst>
                            <p:childTnLst>
                              <p:par>
                                <p:cTn id="16" presetID="10" presetClass="entr" presetSubtype="0" fill="hold" nodeType="afterEffect">
                                  <p:stCondLst>
                                    <p:cond delay="5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a:extLst>
              <a:ext uri="{FF2B5EF4-FFF2-40B4-BE49-F238E27FC236}">
                <a16:creationId xmlns:a16="http://schemas.microsoft.com/office/drawing/2014/main" id="{958492DA-7C02-4018-83DD-0D6C45F711B0}"/>
              </a:ext>
            </a:extLst>
          </p:cNvPr>
          <p:cNvSpPr/>
          <p:nvPr/>
        </p:nvSpPr>
        <p:spPr>
          <a:xfrm>
            <a:off x="-3420" y="-154843"/>
            <a:ext cx="12284808" cy="700571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E1D3BD76-62CC-47F9-933D-E5585BC8FBF3}"/>
              </a:ext>
            </a:extLst>
          </p:cNvPr>
          <p:cNvSpPr/>
          <p:nvPr/>
        </p:nvSpPr>
        <p:spPr>
          <a:xfrm>
            <a:off x="9136664" y="824791"/>
            <a:ext cx="2988723" cy="276639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四角形: 角を丸くする 133">
            <a:extLst>
              <a:ext uri="{FF2B5EF4-FFF2-40B4-BE49-F238E27FC236}">
                <a16:creationId xmlns:a16="http://schemas.microsoft.com/office/drawing/2014/main" id="{E9734E00-1494-40BD-936B-20DD4B682DA4}"/>
              </a:ext>
            </a:extLst>
          </p:cNvPr>
          <p:cNvSpPr/>
          <p:nvPr/>
        </p:nvSpPr>
        <p:spPr>
          <a:xfrm>
            <a:off x="7723932" y="4532073"/>
            <a:ext cx="4378373" cy="2351539"/>
          </a:xfrm>
          <a:prstGeom prst="roundRect">
            <a:avLst/>
          </a:prstGeom>
          <a:ln w="381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aphicFrame>
        <p:nvGraphicFramePr>
          <p:cNvPr id="8" name="表 8">
            <a:extLst>
              <a:ext uri="{FF2B5EF4-FFF2-40B4-BE49-F238E27FC236}">
                <a16:creationId xmlns:a16="http://schemas.microsoft.com/office/drawing/2014/main" id="{2EC9297D-C108-479A-8AA7-4842DC61023E}"/>
              </a:ext>
            </a:extLst>
          </p:cNvPr>
          <p:cNvGraphicFramePr>
            <a:graphicFrameLocks noGrp="1"/>
          </p:cNvGraphicFramePr>
          <p:nvPr>
            <p:ph idx="1"/>
            <p:extLst>
              <p:ext uri="{D42A27DB-BD31-4B8C-83A1-F6EECF244321}">
                <p14:modId xmlns:p14="http://schemas.microsoft.com/office/powerpoint/2010/main" val="867921644"/>
              </p:ext>
            </p:extLst>
          </p:nvPr>
        </p:nvGraphicFramePr>
        <p:xfrm>
          <a:off x="114183" y="551007"/>
          <a:ext cx="3571265" cy="2839982"/>
        </p:xfrm>
        <a:graphic>
          <a:graphicData uri="http://schemas.openxmlformats.org/drawingml/2006/table">
            <a:tbl>
              <a:tblPr firstRow="1" bandRow="1">
                <a:tableStyleId>{D7AC3CCA-C797-4891-BE02-D94E43425B78}</a:tableStyleId>
              </a:tblPr>
              <a:tblGrid>
                <a:gridCol w="369116">
                  <a:extLst>
                    <a:ext uri="{9D8B030D-6E8A-4147-A177-3AD203B41FA5}">
                      <a16:colId xmlns:a16="http://schemas.microsoft.com/office/drawing/2014/main" val="1464290641"/>
                    </a:ext>
                  </a:extLst>
                </a:gridCol>
                <a:gridCol w="463311">
                  <a:extLst>
                    <a:ext uri="{9D8B030D-6E8A-4147-A177-3AD203B41FA5}">
                      <a16:colId xmlns:a16="http://schemas.microsoft.com/office/drawing/2014/main" val="3410595330"/>
                    </a:ext>
                  </a:extLst>
                </a:gridCol>
                <a:gridCol w="2117816">
                  <a:extLst>
                    <a:ext uri="{9D8B030D-6E8A-4147-A177-3AD203B41FA5}">
                      <a16:colId xmlns:a16="http://schemas.microsoft.com/office/drawing/2014/main" val="1323764532"/>
                    </a:ext>
                  </a:extLst>
                </a:gridCol>
                <a:gridCol w="621022">
                  <a:extLst>
                    <a:ext uri="{9D8B030D-6E8A-4147-A177-3AD203B41FA5}">
                      <a16:colId xmlns:a16="http://schemas.microsoft.com/office/drawing/2014/main" val="3019260084"/>
                    </a:ext>
                  </a:extLst>
                </a:gridCol>
              </a:tblGrid>
              <a:tr h="0">
                <a:tc>
                  <a:txBody>
                    <a:bodyPr/>
                    <a:lstStyle/>
                    <a:p>
                      <a:endParaRPr kumimoji="1" lang="ja-JP" altLang="en-US" sz="900" b="1" dirty="0"/>
                    </a:p>
                  </a:txBody>
                  <a:tcPr>
                    <a:lnTlToBr w="12700" cap="flat" cmpd="sng" algn="ctr">
                      <a:solidFill>
                        <a:schemeClr val="tx1"/>
                      </a:solidFill>
                      <a:prstDash val="solid"/>
                      <a:round/>
                      <a:headEnd type="none" w="med" len="med"/>
                      <a:tailEnd type="none" w="med" len="med"/>
                    </a:lnTlToBr>
                    <a:solidFill>
                      <a:schemeClr val="tx1"/>
                    </a:solidFill>
                  </a:tcPr>
                </a:tc>
                <a:tc gridSpan="2">
                  <a:txBody>
                    <a:bodyPr/>
                    <a:lstStyle/>
                    <a:p>
                      <a:pPr algn="ctr"/>
                      <a:r>
                        <a:rPr kumimoji="1" lang="ja-JP" altLang="en-US" sz="800" b="1" dirty="0"/>
                        <a:t>姿勢</a:t>
                      </a:r>
                    </a:p>
                  </a:txBody>
                  <a:tcPr anchor="ctr">
                    <a:solidFill>
                      <a:schemeClr val="tx1"/>
                    </a:solidFill>
                  </a:tcPr>
                </a:tc>
                <a:tc hMerge="1">
                  <a:txBody>
                    <a:bodyPr/>
                    <a:lstStyle/>
                    <a:p>
                      <a:endParaRPr kumimoji="1" lang="ja-JP" altLang="en-US"/>
                    </a:p>
                  </a:txBody>
                  <a:tcPr/>
                </a:tc>
                <a:tc>
                  <a:txBody>
                    <a:bodyPr/>
                    <a:lstStyle/>
                    <a:p>
                      <a:pPr algn="ctr"/>
                      <a:r>
                        <a:rPr kumimoji="1" lang="ja-JP" altLang="en-US" sz="800" b="1" dirty="0"/>
                        <a:t>評価点</a:t>
                      </a:r>
                      <a:endParaRPr kumimoji="1" lang="en-US" altLang="ja-JP" sz="800" b="1" dirty="0"/>
                    </a:p>
                  </a:txBody>
                  <a:tcPr anchor="ctr">
                    <a:solidFill>
                      <a:schemeClr val="tx1"/>
                    </a:solidFill>
                  </a:tcPr>
                </a:tc>
                <a:extLst>
                  <a:ext uri="{0D108BD9-81ED-4DB2-BD59-A6C34878D82A}">
                    <a16:rowId xmlns:a16="http://schemas.microsoft.com/office/drawing/2014/main" val="447856528"/>
                  </a:ext>
                </a:extLst>
              </a:tr>
              <a:tr h="315286">
                <a:tc rowSpan="7">
                  <a:txBody>
                    <a:bodyPr/>
                    <a:lstStyle/>
                    <a:p>
                      <a:pPr algn="ctr"/>
                      <a:r>
                        <a:rPr lang="ja-JP" altLang="en-US" sz="900" b="1" dirty="0"/>
                        <a:t>作業姿勢</a:t>
                      </a:r>
                    </a:p>
                  </a:txBody>
                  <a:tcPr vert="wordArtVertRtl" anchor="ctr">
                    <a:solidFill>
                      <a:schemeClr val="tx1"/>
                    </a:solidFill>
                  </a:tcPr>
                </a:tc>
                <a:tc>
                  <a:txBody>
                    <a:bodyPr/>
                    <a:lstStyle/>
                    <a:p>
                      <a:pPr algn="r"/>
                      <a:endParaRPr kumimoji="1" lang="ja-JP" altLang="en-US" sz="900" b="1" dirty="0"/>
                    </a:p>
                  </a:txBody>
                  <a:tcPr>
                    <a:solidFill>
                      <a:schemeClr val="tx1"/>
                    </a:solidFill>
                  </a:tcPr>
                </a:tc>
                <a:tc>
                  <a:txBody>
                    <a:bodyPr/>
                    <a:lstStyle/>
                    <a:p>
                      <a:pPr algn="l"/>
                      <a:r>
                        <a:rPr kumimoji="1" lang="ja-JP" altLang="en-US" sz="900" b="1" dirty="0"/>
                        <a:t>膝を曲げて上体を前屈</a:t>
                      </a:r>
                    </a:p>
                  </a:txBody>
                  <a:tcPr>
                    <a:solidFill>
                      <a:schemeClr val="tx1"/>
                    </a:solidFill>
                  </a:tcPr>
                </a:tc>
                <a:tc>
                  <a:txBody>
                    <a:bodyPr/>
                    <a:lstStyle/>
                    <a:p>
                      <a:pPr algn="ctr"/>
                      <a:r>
                        <a:rPr kumimoji="1" lang="en-US" altLang="ja-JP" sz="1400" b="1" dirty="0">
                          <a:solidFill>
                            <a:schemeClr val="accent1">
                              <a:lumMod val="60000"/>
                              <a:lumOff val="40000"/>
                            </a:schemeClr>
                          </a:solidFill>
                        </a:rPr>
                        <a:t>6</a:t>
                      </a:r>
                      <a:endParaRPr kumimoji="1" lang="ja-JP" altLang="en-US" sz="1400" b="1" dirty="0">
                        <a:solidFill>
                          <a:schemeClr val="accent1">
                            <a:lumMod val="60000"/>
                            <a:lumOff val="40000"/>
                          </a:schemeClr>
                        </a:solidFill>
                      </a:endParaRPr>
                    </a:p>
                  </a:txBody>
                  <a:tcPr anchor="ctr">
                    <a:solidFill>
                      <a:schemeClr val="tx1"/>
                    </a:solidFill>
                  </a:tcPr>
                </a:tc>
                <a:extLst>
                  <a:ext uri="{0D108BD9-81ED-4DB2-BD59-A6C34878D82A}">
                    <a16:rowId xmlns:a16="http://schemas.microsoft.com/office/drawing/2014/main" val="3094289786"/>
                  </a:ext>
                </a:extLst>
              </a:tr>
              <a:tr h="396162">
                <a:tc vMerge="1">
                  <a:txBody>
                    <a:bodyPr/>
                    <a:lstStyle/>
                    <a:p>
                      <a:endParaRPr kumimoji="1" lang="ja-JP" altLang="en-US"/>
                    </a:p>
                  </a:txBody>
                  <a:tcPr/>
                </a:tc>
                <a:tc>
                  <a:txBody>
                    <a:bodyPr/>
                    <a:lstStyle/>
                    <a:p>
                      <a:pPr algn="r"/>
                      <a:endParaRPr kumimoji="1" lang="ja-JP" altLang="en-US" sz="900" b="1" dirty="0"/>
                    </a:p>
                  </a:txBody>
                  <a:tcPr>
                    <a:solidFill>
                      <a:schemeClr val="tx1"/>
                    </a:solidFill>
                  </a:tcPr>
                </a:tc>
                <a:tc>
                  <a:txBody>
                    <a:bodyPr/>
                    <a:lstStyle/>
                    <a:p>
                      <a:pPr algn="l"/>
                      <a:r>
                        <a:rPr kumimoji="1" lang="ja-JP" altLang="en-US" sz="900" b="1" dirty="0"/>
                        <a:t>膝を軽く曲げた状態で上体を前へ</a:t>
                      </a:r>
                      <a:endParaRPr kumimoji="1" lang="en-US" altLang="ja-JP" sz="900" b="1" dirty="0"/>
                    </a:p>
                    <a:p>
                      <a:pPr algn="l"/>
                      <a:r>
                        <a:rPr kumimoji="1" lang="ja-JP" altLang="en-US" sz="900" b="1" dirty="0"/>
                        <a:t>移動し元へ戻る</a:t>
                      </a:r>
                      <a:endParaRPr kumimoji="1" lang="en-US" altLang="ja-JP" sz="900" b="1" dirty="0"/>
                    </a:p>
                  </a:txBody>
                  <a:tcPr>
                    <a:solidFill>
                      <a:schemeClr val="tx1"/>
                    </a:solidFill>
                  </a:tcPr>
                </a:tc>
                <a:tc>
                  <a:txBody>
                    <a:bodyPr/>
                    <a:lstStyle/>
                    <a:p>
                      <a:pPr algn="ctr"/>
                      <a:r>
                        <a:rPr kumimoji="1" lang="en-US" altLang="ja-JP" sz="1400" b="1" dirty="0">
                          <a:solidFill>
                            <a:schemeClr val="accent1">
                              <a:lumMod val="60000"/>
                              <a:lumOff val="40000"/>
                            </a:schemeClr>
                          </a:solidFill>
                        </a:rPr>
                        <a:t>5</a:t>
                      </a:r>
                    </a:p>
                  </a:txBody>
                  <a:tcPr anchor="ctr">
                    <a:solidFill>
                      <a:schemeClr val="tx1"/>
                    </a:solidFill>
                  </a:tcPr>
                </a:tc>
                <a:extLst>
                  <a:ext uri="{0D108BD9-81ED-4DB2-BD59-A6C34878D82A}">
                    <a16:rowId xmlns:a16="http://schemas.microsoft.com/office/drawing/2014/main" val="3316163376"/>
                  </a:ext>
                </a:extLst>
              </a:tr>
              <a:tr h="396162">
                <a:tc vMerge="1">
                  <a:txBody>
                    <a:bodyPr/>
                    <a:lstStyle/>
                    <a:p>
                      <a:endParaRPr kumimoji="1" lang="ja-JP" altLang="en-US" dirty="0"/>
                    </a:p>
                  </a:txBody>
                  <a:tcPr/>
                </a:tc>
                <a:tc>
                  <a:txBody>
                    <a:bodyPr/>
                    <a:lstStyle/>
                    <a:p>
                      <a:pPr algn="r"/>
                      <a:endParaRPr kumimoji="1" lang="ja-JP" altLang="en-US" sz="900" b="1" dirty="0"/>
                    </a:p>
                  </a:txBody>
                  <a:tcPr>
                    <a:solidFill>
                      <a:schemeClr val="tx1"/>
                    </a:solidFill>
                  </a:tcPr>
                </a:tc>
                <a:tc>
                  <a:txBody>
                    <a:bodyPr/>
                    <a:lstStyle/>
                    <a:p>
                      <a:pPr algn="l"/>
                      <a:r>
                        <a:rPr kumimoji="1" lang="ja-JP" altLang="en-US" sz="900" b="1" dirty="0"/>
                        <a:t>膝を軽く曲げた状態で体を</a:t>
                      </a:r>
                      <a:endParaRPr kumimoji="1" lang="en-US" altLang="ja-JP" sz="900" b="1" dirty="0"/>
                    </a:p>
                    <a:p>
                      <a:pPr algn="l"/>
                      <a:r>
                        <a:rPr kumimoji="1" lang="ja-JP" altLang="en-US" sz="900" b="1" dirty="0"/>
                        <a:t>前へ倒し元へ戻る</a:t>
                      </a:r>
                    </a:p>
                  </a:txBody>
                  <a:tcPr>
                    <a:solidFill>
                      <a:schemeClr val="tx1"/>
                    </a:solidFill>
                  </a:tcPr>
                </a:tc>
                <a:tc>
                  <a:txBody>
                    <a:bodyPr/>
                    <a:lstStyle/>
                    <a:p>
                      <a:pPr algn="ctr"/>
                      <a:r>
                        <a:rPr kumimoji="1" lang="en-US" altLang="ja-JP" sz="1400" b="1" dirty="0">
                          <a:solidFill>
                            <a:schemeClr val="accent1">
                              <a:lumMod val="60000"/>
                              <a:lumOff val="40000"/>
                            </a:schemeClr>
                          </a:solidFill>
                        </a:rPr>
                        <a:t>5</a:t>
                      </a:r>
                      <a:endParaRPr kumimoji="1" lang="ja-JP" altLang="en-US" sz="1400" b="1" dirty="0">
                        <a:solidFill>
                          <a:schemeClr val="accent1">
                            <a:lumMod val="60000"/>
                            <a:lumOff val="40000"/>
                          </a:schemeClr>
                        </a:solidFill>
                      </a:endParaRPr>
                    </a:p>
                  </a:txBody>
                  <a:tcPr anchor="ctr">
                    <a:solidFill>
                      <a:schemeClr val="tx1"/>
                    </a:solidFill>
                  </a:tcPr>
                </a:tc>
                <a:extLst>
                  <a:ext uri="{0D108BD9-81ED-4DB2-BD59-A6C34878D82A}">
                    <a16:rowId xmlns:a16="http://schemas.microsoft.com/office/drawing/2014/main" val="2987892381"/>
                  </a:ext>
                </a:extLst>
              </a:tr>
              <a:tr h="396162">
                <a:tc vMerge="1">
                  <a:txBody>
                    <a:bodyPr/>
                    <a:lstStyle/>
                    <a:p>
                      <a:endParaRPr kumimoji="1" lang="ja-JP" altLang="en-US" dirty="0"/>
                    </a:p>
                  </a:txBody>
                  <a:tcPr/>
                </a:tc>
                <a:tc>
                  <a:txBody>
                    <a:bodyPr/>
                    <a:lstStyle/>
                    <a:p>
                      <a:pPr algn="r"/>
                      <a:endParaRPr kumimoji="1" lang="ja-JP" altLang="en-US" sz="900" b="1" dirty="0"/>
                    </a:p>
                  </a:txBody>
                  <a:tcPr>
                    <a:solidFill>
                      <a:schemeClr val="tx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膝を曲げた状態で上体を</a:t>
                      </a:r>
                      <a:endParaRPr kumimoji="1" lang="en-US" altLang="ja-JP" sz="900" b="1"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軽く前屈　　　　　</a:t>
                      </a:r>
                      <a:endParaRPr kumimoji="1" lang="en-US" altLang="ja-JP" sz="900" b="1"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mn-cs"/>
                      </a:endParaRPr>
                    </a:p>
                  </a:txBody>
                  <a:tcPr>
                    <a:solidFill>
                      <a:schemeClr val="tx1"/>
                    </a:solidFill>
                  </a:tcPr>
                </a:tc>
                <a:tc>
                  <a:txBody>
                    <a:bodyPr/>
                    <a:lstStyle/>
                    <a:p>
                      <a:pPr algn="ctr"/>
                      <a:r>
                        <a:rPr kumimoji="1" lang="en-US" altLang="ja-JP" sz="1400" b="1" dirty="0">
                          <a:solidFill>
                            <a:schemeClr val="accent1">
                              <a:lumMod val="60000"/>
                              <a:lumOff val="40000"/>
                            </a:schemeClr>
                          </a:solidFill>
                        </a:rPr>
                        <a:t>5</a:t>
                      </a:r>
                      <a:endParaRPr kumimoji="1" lang="ja-JP" altLang="en-US" sz="1400" b="1" dirty="0">
                        <a:solidFill>
                          <a:schemeClr val="accent1">
                            <a:lumMod val="60000"/>
                            <a:lumOff val="40000"/>
                          </a:schemeClr>
                        </a:solidFill>
                      </a:endParaRPr>
                    </a:p>
                  </a:txBody>
                  <a:tcPr anchor="ctr">
                    <a:solidFill>
                      <a:schemeClr val="tx1"/>
                    </a:solidFill>
                  </a:tcPr>
                </a:tc>
                <a:extLst>
                  <a:ext uri="{0D108BD9-81ED-4DB2-BD59-A6C34878D82A}">
                    <a16:rowId xmlns:a16="http://schemas.microsoft.com/office/drawing/2014/main" val="1174044096"/>
                  </a:ext>
                </a:extLst>
              </a:tr>
              <a:tr h="315286">
                <a:tc vMerge="1">
                  <a:txBody>
                    <a:bodyPr/>
                    <a:lstStyle/>
                    <a:p>
                      <a:endParaRPr kumimoji="1" lang="ja-JP" altLang="en-US" dirty="0"/>
                    </a:p>
                  </a:txBody>
                  <a:tcPr/>
                </a:tc>
                <a:tc>
                  <a:txBody>
                    <a:bodyPr/>
                    <a:lstStyle/>
                    <a:p>
                      <a:pPr algn="r"/>
                      <a:endParaRPr kumimoji="1" lang="ja-JP" altLang="en-US" sz="900" b="1" dirty="0"/>
                    </a:p>
                  </a:txBody>
                  <a:tcPr>
                    <a:solidFill>
                      <a:schemeClr val="tx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n-lt"/>
                          <a:ea typeface="+mn-ea"/>
                          <a:cs typeface="+mn-cs"/>
                        </a:rPr>
                        <a:t>踵を上げる</a:t>
                      </a:r>
                      <a:endParaRPr kumimoji="1" lang="en-US" altLang="ja-JP" sz="900" b="1" i="0" u="none" strike="noStrike" kern="1200" cap="none" spc="0" normalizeH="0" baseline="0" noProof="0" dirty="0">
                        <a:ln>
                          <a:noFill/>
                        </a:ln>
                        <a:solidFill>
                          <a:prstClr val="black"/>
                        </a:solidFill>
                        <a:effectLst/>
                        <a:uLnTx/>
                        <a:uFillTx/>
                        <a:latin typeface="+mn-lt"/>
                        <a:ea typeface="+mn-ea"/>
                        <a:cs typeface="+mn-cs"/>
                      </a:endParaRPr>
                    </a:p>
                  </a:txBody>
                  <a:tcPr>
                    <a:solidFill>
                      <a:schemeClr val="tx1"/>
                    </a:solidFill>
                  </a:tcPr>
                </a:tc>
                <a:tc>
                  <a:txBody>
                    <a:bodyPr/>
                    <a:lstStyle/>
                    <a:p>
                      <a:pPr algn="ctr"/>
                      <a:r>
                        <a:rPr kumimoji="1" lang="en-US" altLang="ja-JP" sz="1400" b="1" dirty="0">
                          <a:solidFill>
                            <a:schemeClr val="accent1">
                              <a:lumMod val="60000"/>
                              <a:lumOff val="40000"/>
                            </a:schemeClr>
                          </a:solidFill>
                        </a:rPr>
                        <a:t>4</a:t>
                      </a:r>
                      <a:endParaRPr kumimoji="1" lang="ja-JP" altLang="en-US" sz="1400" b="1" dirty="0">
                        <a:solidFill>
                          <a:schemeClr val="accent1">
                            <a:lumMod val="60000"/>
                            <a:lumOff val="40000"/>
                          </a:schemeClr>
                        </a:solidFill>
                      </a:endParaRPr>
                    </a:p>
                  </a:txBody>
                  <a:tcPr anchor="ctr">
                    <a:solidFill>
                      <a:schemeClr val="tx1"/>
                    </a:solidFill>
                  </a:tcPr>
                </a:tc>
                <a:extLst>
                  <a:ext uri="{0D108BD9-81ED-4DB2-BD59-A6C34878D82A}">
                    <a16:rowId xmlns:a16="http://schemas.microsoft.com/office/drawing/2014/main" val="3091109638"/>
                  </a:ext>
                </a:extLst>
              </a:tr>
              <a:tr h="396162">
                <a:tc vMerge="1">
                  <a:txBody>
                    <a:bodyPr/>
                    <a:lstStyle/>
                    <a:p>
                      <a:endParaRPr kumimoji="1" lang="ja-JP" altLang="en-US" dirty="0"/>
                    </a:p>
                  </a:txBody>
                  <a:tcPr/>
                </a:tc>
                <a:tc>
                  <a:txBody>
                    <a:bodyPr/>
                    <a:lstStyle/>
                    <a:p>
                      <a:pPr algn="r"/>
                      <a:endParaRPr kumimoji="1" lang="ja-JP" altLang="en-US" sz="900" b="1" dirty="0"/>
                    </a:p>
                  </a:txBody>
                  <a:tcPr>
                    <a:solidFill>
                      <a:schemeClr val="tx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n-lt"/>
                          <a:ea typeface="+mn-ea"/>
                          <a:cs typeface="+mn-cs"/>
                        </a:rPr>
                        <a:t>膝を曲げず上体が起きている</a:t>
                      </a:r>
                      <a:endParaRPr kumimoji="1" lang="en-US" altLang="ja-JP" sz="9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00" b="1" i="0" u="none" strike="noStrike" kern="1200" cap="none" spc="0" normalizeH="0" baseline="0" noProof="0" dirty="0">
                        <a:ln>
                          <a:noFill/>
                        </a:ln>
                        <a:solidFill>
                          <a:prstClr val="black"/>
                        </a:solidFill>
                        <a:effectLst/>
                        <a:uLnTx/>
                        <a:uFillTx/>
                        <a:latin typeface="+mn-lt"/>
                        <a:ea typeface="+mn-ea"/>
                        <a:cs typeface="+mn-cs"/>
                      </a:endParaRPr>
                    </a:p>
                  </a:txBody>
                  <a:tcPr>
                    <a:solidFill>
                      <a:schemeClr val="tx1"/>
                    </a:solidFill>
                  </a:tcPr>
                </a:tc>
                <a:tc>
                  <a:txBody>
                    <a:bodyPr/>
                    <a:lstStyle/>
                    <a:p>
                      <a:pPr algn="ctr"/>
                      <a:r>
                        <a:rPr kumimoji="1" lang="en-US" altLang="ja-JP" sz="1400" b="1" dirty="0">
                          <a:solidFill>
                            <a:schemeClr val="accent1">
                              <a:lumMod val="60000"/>
                              <a:lumOff val="40000"/>
                            </a:schemeClr>
                          </a:solidFill>
                        </a:rPr>
                        <a:t>4</a:t>
                      </a:r>
                      <a:endParaRPr kumimoji="1" lang="ja-JP" altLang="en-US" sz="1400" b="1" dirty="0">
                        <a:solidFill>
                          <a:schemeClr val="accent1">
                            <a:lumMod val="60000"/>
                            <a:lumOff val="40000"/>
                          </a:schemeClr>
                        </a:solidFill>
                      </a:endParaRPr>
                    </a:p>
                  </a:txBody>
                  <a:tcPr anchor="ctr">
                    <a:solidFill>
                      <a:schemeClr val="tx1"/>
                    </a:solidFill>
                  </a:tcPr>
                </a:tc>
                <a:extLst>
                  <a:ext uri="{0D108BD9-81ED-4DB2-BD59-A6C34878D82A}">
                    <a16:rowId xmlns:a16="http://schemas.microsoft.com/office/drawing/2014/main" val="4001104795"/>
                  </a:ext>
                </a:extLst>
              </a:tr>
              <a:tr h="396162">
                <a:tc vMerge="1">
                  <a:txBody>
                    <a:bodyPr/>
                    <a:lstStyle/>
                    <a:p>
                      <a:endParaRPr kumimoji="1" lang="ja-JP" altLang="en-US" dirty="0"/>
                    </a:p>
                  </a:txBody>
                  <a:tcPr/>
                </a:tc>
                <a:tc>
                  <a:txBody>
                    <a:bodyPr/>
                    <a:lstStyle/>
                    <a:p>
                      <a:pPr algn="r"/>
                      <a:endParaRPr kumimoji="1" lang="ja-JP" altLang="en-US" sz="900" b="1" dirty="0"/>
                    </a:p>
                  </a:txBody>
                  <a:tcPr>
                    <a:solidFill>
                      <a:schemeClr val="tx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n-lt"/>
                          <a:ea typeface="+mn-ea"/>
                          <a:cs typeface="+mn-cs"/>
                        </a:rPr>
                        <a:t>膝を軽く曲げた状態で上体を</a:t>
                      </a:r>
                      <a:endParaRPr kumimoji="1" lang="en-US" altLang="ja-JP" sz="9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n-lt"/>
                          <a:ea typeface="+mn-ea"/>
                          <a:cs typeface="+mn-cs"/>
                        </a:rPr>
                        <a:t>軽く前屈</a:t>
                      </a:r>
                      <a:endParaRPr kumimoji="1" lang="en-US" altLang="ja-JP" sz="900" b="1" i="0" u="none" strike="noStrike" kern="1200" cap="none" spc="0" normalizeH="0" baseline="0" noProof="0" dirty="0">
                        <a:ln>
                          <a:noFill/>
                        </a:ln>
                        <a:solidFill>
                          <a:prstClr val="black"/>
                        </a:solidFill>
                        <a:effectLst/>
                        <a:uLnTx/>
                        <a:uFillTx/>
                        <a:latin typeface="+mn-lt"/>
                        <a:ea typeface="+mn-ea"/>
                        <a:cs typeface="+mn-cs"/>
                      </a:endParaRPr>
                    </a:p>
                  </a:txBody>
                  <a:tcPr>
                    <a:solidFill>
                      <a:schemeClr val="tx1"/>
                    </a:solidFill>
                  </a:tcPr>
                </a:tc>
                <a:tc>
                  <a:txBody>
                    <a:bodyPr/>
                    <a:lstStyle/>
                    <a:p>
                      <a:pPr algn="ctr"/>
                      <a:r>
                        <a:rPr kumimoji="1" lang="en-US" altLang="ja-JP" sz="1400" b="1" dirty="0">
                          <a:solidFill>
                            <a:schemeClr val="accent1">
                              <a:lumMod val="60000"/>
                              <a:lumOff val="40000"/>
                            </a:schemeClr>
                          </a:solidFill>
                        </a:rPr>
                        <a:t>1</a:t>
                      </a:r>
                      <a:endParaRPr kumimoji="1" lang="ja-JP" altLang="en-US" sz="1400" b="1" dirty="0">
                        <a:solidFill>
                          <a:schemeClr val="accent1">
                            <a:lumMod val="60000"/>
                            <a:lumOff val="40000"/>
                          </a:schemeClr>
                        </a:solidFill>
                      </a:endParaRPr>
                    </a:p>
                  </a:txBody>
                  <a:tcPr anchor="ctr">
                    <a:solidFill>
                      <a:schemeClr val="tx1"/>
                    </a:solidFill>
                  </a:tcPr>
                </a:tc>
                <a:extLst>
                  <a:ext uri="{0D108BD9-81ED-4DB2-BD59-A6C34878D82A}">
                    <a16:rowId xmlns:a16="http://schemas.microsoft.com/office/drawing/2014/main" val="3596868254"/>
                  </a:ext>
                </a:extLst>
              </a:tr>
            </a:tbl>
          </a:graphicData>
        </a:graphic>
      </p:graphicFrame>
      <p:graphicFrame>
        <p:nvGraphicFramePr>
          <p:cNvPr id="13" name="表 13">
            <a:extLst>
              <a:ext uri="{FF2B5EF4-FFF2-40B4-BE49-F238E27FC236}">
                <a16:creationId xmlns:a16="http://schemas.microsoft.com/office/drawing/2014/main" id="{DA871834-6CE5-4658-A691-3085AF4F7B7B}"/>
              </a:ext>
            </a:extLst>
          </p:cNvPr>
          <p:cNvGraphicFramePr>
            <a:graphicFrameLocks noGrp="1"/>
          </p:cNvGraphicFramePr>
          <p:nvPr>
            <p:extLst>
              <p:ext uri="{D42A27DB-BD31-4B8C-83A1-F6EECF244321}">
                <p14:modId xmlns:p14="http://schemas.microsoft.com/office/powerpoint/2010/main" val="1394044873"/>
              </p:ext>
            </p:extLst>
          </p:nvPr>
        </p:nvGraphicFramePr>
        <p:xfrm>
          <a:off x="3782132" y="581284"/>
          <a:ext cx="2988723" cy="2855569"/>
        </p:xfrm>
        <a:graphic>
          <a:graphicData uri="http://schemas.openxmlformats.org/drawingml/2006/table">
            <a:tbl>
              <a:tblPr firstRow="1" bandRow="1">
                <a:tableStyleId>{D7AC3CCA-C797-4891-BE02-D94E43425B78}</a:tableStyleId>
              </a:tblPr>
              <a:tblGrid>
                <a:gridCol w="382905">
                  <a:extLst>
                    <a:ext uri="{9D8B030D-6E8A-4147-A177-3AD203B41FA5}">
                      <a16:colId xmlns:a16="http://schemas.microsoft.com/office/drawing/2014/main" val="3891724167"/>
                    </a:ext>
                  </a:extLst>
                </a:gridCol>
                <a:gridCol w="469749">
                  <a:extLst>
                    <a:ext uri="{9D8B030D-6E8A-4147-A177-3AD203B41FA5}">
                      <a16:colId xmlns:a16="http://schemas.microsoft.com/office/drawing/2014/main" val="2821667735"/>
                    </a:ext>
                  </a:extLst>
                </a:gridCol>
                <a:gridCol w="1579117">
                  <a:extLst>
                    <a:ext uri="{9D8B030D-6E8A-4147-A177-3AD203B41FA5}">
                      <a16:colId xmlns:a16="http://schemas.microsoft.com/office/drawing/2014/main" val="881708323"/>
                    </a:ext>
                  </a:extLst>
                </a:gridCol>
                <a:gridCol w="556952">
                  <a:extLst>
                    <a:ext uri="{9D8B030D-6E8A-4147-A177-3AD203B41FA5}">
                      <a16:colId xmlns:a16="http://schemas.microsoft.com/office/drawing/2014/main" val="3994220450"/>
                    </a:ext>
                  </a:extLst>
                </a:gridCol>
              </a:tblGrid>
              <a:tr h="242539">
                <a:tc>
                  <a:txBody>
                    <a:bodyPr/>
                    <a:lstStyle/>
                    <a:p>
                      <a:endParaRPr kumimoji="1" lang="ja-JP" altLang="en-US" sz="900" dirty="0">
                        <a:solidFill>
                          <a:schemeClr val="bg1"/>
                        </a:solidFill>
                      </a:endParaRPr>
                    </a:p>
                  </a:txBody>
                  <a:tcPr anchor="ctr" anchorCtr="1">
                    <a:solidFill>
                      <a:schemeClr val="tx1"/>
                    </a:solidFill>
                  </a:tcPr>
                </a:tc>
                <a:tc gridSpan="2">
                  <a:txBody>
                    <a:bodyPr/>
                    <a:lstStyle/>
                    <a:p>
                      <a:r>
                        <a:rPr kumimoji="1" lang="ja-JP" altLang="en-US" sz="900" b="1" dirty="0">
                          <a:solidFill>
                            <a:schemeClr val="bg1"/>
                          </a:solidFill>
                        </a:rPr>
                        <a:t>姿勢</a:t>
                      </a:r>
                    </a:p>
                  </a:txBody>
                  <a:tcPr anchor="ctr" anchorCtr="1">
                    <a:solidFill>
                      <a:schemeClr val="tx1"/>
                    </a:solidFill>
                  </a:tcPr>
                </a:tc>
                <a:tc hMerge="1">
                  <a:txBody>
                    <a:bodyPr/>
                    <a:lstStyle/>
                    <a:p>
                      <a:endParaRPr kumimoji="1" lang="ja-JP" altLang="en-US"/>
                    </a:p>
                  </a:txBody>
                  <a:tcPr/>
                </a:tc>
                <a:tc>
                  <a:txBody>
                    <a:bodyPr/>
                    <a:lstStyle/>
                    <a:p>
                      <a:r>
                        <a:rPr kumimoji="1" lang="ja-JP" altLang="en-US" sz="900" b="1" dirty="0">
                          <a:solidFill>
                            <a:schemeClr val="bg1"/>
                          </a:solidFill>
                        </a:rPr>
                        <a:t>評価点</a:t>
                      </a:r>
                    </a:p>
                  </a:txBody>
                  <a:tcPr anchor="ctr" anchorCtr="1">
                    <a:solidFill>
                      <a:schemeClr val="tx1"/>
                    </a:solidFill>
                  </a:tcPr>
                </a:tc>
                <a:extLst>
                  <a:ext uri="{0D108BD9-81ED-4DB2-BD59-A6C34878D82A}">
                    <a16:rowId xmlns:a16="http://schemas.microsoft.com/office/drawing/2014/main" val="3081130925"/>
                  </a:ext>
                </a:extLst>
              </a:tr>
              <a:tr h="376987">
                <a:tc rowSpan="7">
                  <a:txBody>
                    <a:bodyPr/>
                    <a:lstStyle/>
                    <a:p>
                      <a:pPr algn="ctr"/>
                      <a:r>
                        <a:rPr kumimoji="1" lang="ja-JP" altLang="en-US" sz="900" b="1" dirty="0">
                          <a:solidFill>
                            <a:schemeClr val="bg1"/>
                          </a:solidFill>
                        </a:rPr>
                        <a:t>腰への負荷</a:t>
                      </a:r>
                    </a:p>
                  </a:txBody>
                  <a:tcPr vert="wordArtVertRtl" anchor="ctr" anchorCtr="1">
                    <a:solidFill>
                      <a:schemeClr val="tx1"/>
                    </a:solidFill>
                  </a:tcPr>
                </a:tc>
                <a:tc>
                  <a:txBody>
                    <a:bodyPr/>
                    <a:lstStyle/>
                    <a:p>
                      <a:endParaRPr lang="ja-JP" altLang="en-US" sz="900" dirty="0">
                        <a:solidFill>
                          <a:schemeClr val="bg1"/>
                        </a:solidFill>
                      </a:endParaRPr>
                    </a:p>
                  </a:txBody>
                  <a:tcPr anchor="ctr" anchorCtr="1">
                    <a:solidFill>
                      <a:schemeClr val="tx1"/>
                    </a:solidFill>
                  </a:tcPr>
                </a:tc>
                <a:tc>
                  <a:txBody>
                    <a:bodyPr/>
                    <a:lstStyle/>
                    <a:p>
                      <a:pPr algn="l"/>
                      <a:r>
                        <a:rPr kumimoji="1" lang="ja-JP" altLang="en-US" sz="900" b="1" dirty="0">
                          <a:solidFill>
                            <a:schemeClr val="bg1"/>
                          </a:solidFill>
                        </a:rPr>
                        <a:t>腰を深く曲げた状態で上体を前屈</a:t>
                      </a:r>
                    </a:p>
                  </a:txBody>
                  <a:tcPr anchor="ctr" anchorCtr="1">
                    <a:solidFill>
                      <a:schemeClr val="tx1"/>
                    </a:solidFill>
                  </a:tcPr>
                </a:tc>
                <a:tc>
                  <a:txBody>
                    <a:bodyPr/>
                    <a:lstStyle/>
                    <a:p>
                      <a:pPr algn="ctr"/>
                      <a:r>
                        <a:rPr kumimoji="1" lang="en-US" altLang="ja-JP" sz="1400" b="1" dirty="0">
                          <a:solidFill>
                            <a:schemeClr val="accent1">
                              <a:lumMod val="60000"/>
                              <a:lumOff val="40000"/>
                            </a:schemeClr>
                          </a:solidFill>
                        </a:rPr>
                        <a:t>50</a:t>
                      </a:r>
                    </a:p>
                  </a:txBody>
                  <a:tcPr anchor="ctr">
                    <a:solidFill>
                      <a:schemeClr val="tx1"/>
                    </a:solidFill>
                  </a:tcPr>
                </a:tc>
                <a:extLst>
                  <a:ext uri="{0D108BD9-81ED-4DB2-BD59-A6C34878D82A}">
                    <a16:rowId xmlns:a16="http://schemas.microsoft.com/office/drawing/2014/main" val="3146243605"/>
                  </a:ext>
                </a:extLst>
              </a:tr>
              <a:tr h="376987">
                <a:tc vMerge="1">
                  <a:txBody>
                    <a:bodyPr/>
                    <a:lstStyle/>
                    <a:p>
                      <a:endParaRPr kumimoji="1" lang="ja-JP" altLang="en-US" sz="800" dirty="0"/>
                    </a:p>
                  </a:txBody>
                  <a:tcPr/>
                </a:tc>
                <a:tc>
                  <a:txBody>
                    <a:bodyPr/>
                    <a:lstStyle/>
                    <a:p>
                      <a:endParaRPr lang="ja-JP" altLang="en-US" sz="900" dirty="0">
                        <a:solidFill>
                          <a:schemeClr val="bg1"/>
                        </a:solidFill>
                      </a:endParaRPr>
                    </a:p>
                  </a:txBody>
                  <a:tcPr anchor="ctr" anchorCtr="1">
                    <a:solidFill>
                      <a:schemeClr val="tx1"/>
                    </a:solidFill>
                  </a:tcPr>
                </a:tc>
                <a:tc>
                  <a:txBody>
                    <a:bodyPr/>
                    <a:lstStyle/>
                    <a:p>
                      <a:pPr algn="l"/>
                      <a:r>
                        <a:rPr kumimoji="1" lang="ja-JP" altLang="en-US" sz="900" b="1" dirty="0">
                          <a:solidFill>
                            <a:schemeClr val="bg1"/>
                          </a:solidFill>
                        </a:rPr>
                        <a:t>腰を伸ばした中腰で上体を</a:t>
                      </a:r>
                      <a:endParaRPr kumimoji="1" lang="en-US" altLang="ja-JP" sz="900" b="1" dirty="0">
                        <a:solidFill>
                          <a:schemeClr val="bg1"/>
                        </a:solidFill>
                      </a:endParaRPr>
                    </a:p>
                    <a:p>
                      <a:pPr algn="l"/>
                      <a:r>
                        <a:rPr kumimoji="1" lang="ja-JP" altLang="en-US" sz="900" b="1" dirty="0">
                          <a:solidFill>
                            <a:schemeClr val="bg1"/>
                          </a:solidFill>
                        </a:rPr>
                        <a:t>深く前屈</a:t>
                      </a:r>
                    </a:p>
                  </a:txBody>
                  <a:tcPr anchor="ctr" anchorCtr="1">
                    <a:solidFill>
                      <a:schemeClr val="tx1"/>
                    </a:solidFill>
                  </a:tcPr>
                </a:tc>
                <a:tc>
                  <a:txBody>
                    <a:bodyPr/>
                    <a:lstStyle/>
                    <a:p>
                      <a:pPr algn="ctr"/>
                      <a:r>
                        <a:rPr kumimoji="1" lang="en-US" altLang="ja-JP" sz="1400" b="1" dirty="0">
                          <a:solidFill>
                            <a:schemeClr val="accent1">
                              <a:lumMod val="60000"/>
                              <a:lumOff val="40000"/>
                            </a:schemeClr>
                          </a:solidFill>
                        </a:rPr>
                        <a:t>40</a:t>
                      </a:r>
                    </a:p>
                  </a:txBody>
                  <a:tcPr anchor="ctr">
                    <a:solidFill>
                      <a:schemeClr val="tx1"/>
                    </a:solidFill>
                  </a:tcPr>
                </a:tc>
                <a:extLst>
                  <a:ext uri="{0D108BD9-81ED-4DB2-BD59-A6C34878D82A}">
                    <a16:rowId xmlns:a16="http://schemas.microsoft.com/office/drawing/2014/main" val="2832497264"/>
                  </a:ext>
                </a:extLst>
              </a:tr>
              <a:tr h="389364">
                <a:tc vMerge="1">
                  <a:txBody>
                    <a:bodyPr/>
                    <a:lstStyle/>
                    <a:p>
                      <a:endParaRPr kumimoji="1" lang="ja-JP" altLang="en-US" sz="800" dirty="0"/>
                    </a:p>
                  </a:txBody>
                  <a:tcPr/>
                </a:tc>
                <a:tc>
                  <a:txBody>
                    <a:bodyPr/>
                    <a:lstStyle/>
                    <a:p>
                      <a:endParaRPr lang="ja-JP" altLang="en-US" sz="900" dirty="0">
                        <a:solidFill>
                          <a:schemeClr val="bg1"/>
                        </a:solidFill>
                      </a:endParaRPr>
                    </a:p>
                  </a:txBody>
                  <a:tcPr anchor="ctr" anchorCtr="1">
                    <a:solidFill>
                      <a:schemeClr val="tx1"/>
                    </a:solidFill>
                  </a:tcPr>
                </a:tc>
                <a:tc>
                  <a:txBody>
                    <a:bodyPr/>
                    <a:lstStyle/>
                    <a:p>
                      <a:pPr algn="l"/>
                      <a:r>
                        <a:rPr kumimoji="1" lang="ja-JP" altLang="en-US" sz="900" b="1" dirty="0">
                          <a:solidFill>
                            <a:schemeClr val="bg1"/>
                          </a:solidFill>
                        </a:rPr>
                        <a:t>膝を伸ばした中腰で上体を最深前屈</a:t>
                      </a:r>
                    </a:p>
                  </a:txBody>
                  <a:tcPr anchor="ctr" anchorCtr="1">
                    <a:solidFill>
                      <a:schemeClr val="tx1"/>
                    </a:solidFill>
                  </a:tcPr>
                </a:tc>
                <a:tc>
                  <a:txBody>
                    <a:bodyPr/>
                    <a:lstStyle/>
                    <a:p>
                      <a:pPr algn="ctr"/>
                      <a:r>
                        <a:rPr kumimoji="1" lang="en-US" altLang="ja-JP" sz="1400" b="1" dirty="0">
                          <a:solidFill>
                            <a:schemeClr val="accent1">
                              <a:lumMod val="60000"/>
                              <a:lumOff val="40000"/>
                            </a:schemeClr>
                          </a:solidFill>
                        </a:rPr>
                        <a:t>30</a:t>
                      </a:r>
                      <a:endParaRPr kumimoji="1" lang="ja-JP" altLang="en-US" sz="1400" b="1" dirty="0">
                        <a:solidFill>
                          <a:schemeClr val="accent1">
                            <a:lumMod val="60000"/>
                            <a:lumOff val="40000"/>
                          </a:schemeClr>
                        </a:solidFill>
                      </a:endParaRPr>
                    </a:p>
                  </a:txBody>
                  <a:tcPr anchor="ctr">
                    <a:solidFill>
                      <a:schemeClr val="tx1"/>
                    </a:solidFill>
                  </a:tcPr>
                </a:tc>
                <a:extLst>
                  <a:ext uri="{0D108BD9-81ED-4DB2-BD59-A6C34878D82A}">
                    <a16:rowId xmlns:a16="http://schemas.microsoft.com/office/drawing/2014/main" val="4126035566"/>
                  </a:ext>
                </a:extLst>
              </a:tr>
              <a:tr h="364235">
                <a:tc vMerge="1">
                  <a:txBody>
                    <a:bodyPr/>
                    <a:lstStyle/>
                    <a:p>
                      <a:endParaRPr kumimoji="1" lang="ja-JP" altLang="en-US" sz="800" dirty="0"/>
                    </a:p>
                  </a:txBody>
                  <a:tcPr/>
                </a:tc>
                <a:tc>
                  <a:txBody>
                    <a:bodyPr/>
                    <a:lstStyle/>
                    <a:p>
                      <a:endParaRPr lang="ja-JP" altLang="en-US" sz="900" dirty="0">
                        <a:solidFill>
                          <a:schemeClr val="bg1"/>
                        </a:solidFill>
                      </a:endParaRPr>
                    </a:p>
                  </a:txBody>
                  <a:tcPr anchor="ctr" anchorCtr="1">
                    <a:solidFill>
                      <a:schemeClr val="tx1"/>
                    </a:solidFill>
                  </a:tcPr>
                </a:tc>
                <a:tc>
                  <a:txBody>
                    <a:bodyPr/>
                    <a:lstStyle/>
                    <a:p>
                      <a:pPr algn="l"/>
                      <a:r>
                        <a:rPr kumimoji="1" lang="ja-JP" altLang="en-US" sz="900" b="1" dirty="0">
                          <a:solidFill>
                            <a:schemeClr val="bg1"/>
                          </a:solidFill>
                        </a:rPr>
                        <a:t>立位で前傾</a:t>
                      </a:r>
                    </a:p>
                  </a:txBody>
                  <a:tcPr anchor="ctr" anchorCtr="1">
                    <a:solidFill>
                      <a:schemeClr val="tx1"/>
                    </a:solidFill>
                  </a:tcPr>
                </a:tc>
                <a:tc>
                  <a:txBody>
                    <a:bodyPr/>
                    <a:lstStyle/>
                    <a:p>
                      <a:pPr algn="ctr"/>
                      <a:r>
                        <a:rPr kumimoji="1" lang="en-US" altLang="ja-JP" sz="1400" b="1" dirty="0">
                          <a:solidFill>
                            <a:schemeClr val="accent1">
                              <a:lumMod val="60000"/>
                              <a:lumOff val="40000"/>
                            </a:schemeClr>
                          </a:solidFill>
                        </a:rPr>
                        <a:t>25</a:t>
                      </a:r>
                      <a:endParaRPr kumimoji="1" lang="ja-JP" altLang="en-US" sz="1400" b="1" dirty="0">
                        <a:solidFill>
                          <a:schemeClr val="accent1">
                            <a:lumMod val="60000"/>
                            <a:lumOff val="40000"/>
                          </a:schemeClr>
                        </a:solidFill>
                      </a:endParaRPr>
                    </a:p>
                  </a:txBody>
                  <a:tcPr anchor="ctr">
                    <a:solidFill>
                      <a:schemeClr val="tx1"/>
                    </a:solidFill>
                  </a:tcPr>
                </a:tc>
                <a:extLst>
                  <a:ext uri="{0D108BD9-81ED-4DB2-BD59-A6C34878D82A}">
                    <a16:rowId xmlns:a16="http://schemas.microsoft.com/office/drawing/2014/main" val="86407117"/>
                  </a:ext>
                </a:extLst>
              </a:tr>
              <a:tr h="364235">
                <a:tc vMerge="1">
                  <a:txBody>
                    <a:bodyPr/>
                    <a:lstStyle/>
                    <a:p>
                      <a:endParaRPr kumimoji="1" lang="ja-JP" altLang="en-US" sz="800" dirty="0"/>
                    </a:p>
                  </a:txBody>
                  <a:tcPr/>
                </a:tc>
                <a:tc>
                  <a:txBody>
                    <a:bodyPr/>
                    <a:lstStyle/>
                    <a:p>
                      <a:endParaRPr lang="ja-JP" altLang="en-US" sz="900" dirty="0">
                        <a:solidFill>
                          <a:schemeClr val="bg1"/>
                        </a:solidFill>
                      </a:endParaRPr>
                    </a:p>
                  </a:txBody>
                  <a:tcPr anchor="ctr" anchorCtr="1">
                    <a:solidFill>
                      <a:schemeClr val="tx1"/>
                    </a:solidFill>
                  </a:tcPr>
                </a:tc>
                <a:tc>
                  <a:txBody>
                    <a:bodyPr/>
                    <a:lstStyle/>
                    <a:p>
                      <a:pPr algn="l"/>
                      <a:r>
                        <a:rPr kumimoji="1" lang="ja-JP" altLang="en-US" sz="900" b="1" dirty="0">
                          <a:solidFill>
                            <a:schemeClr val="bg1"/>
                          </a:solidFill>
                        </a:rPr>
                        <a:t>しゃがみで足の踵が接地</a:t>
                      </a:r>
                    </a:p>
                  </a:txBody>
                  <a:tcPr anchor="ctr" anchorCtr="1">
                    <a:solidFill>
                      <a:schemeClr val="tx1"/>
                    </a:solidFill>
                  </a:tcPr>
                </a:tc>
                <a:tc>
                  <a:txBody>
                    <a:bodyPr/>
                    <a:lstStyle/>
                    <a:p>
                      <a:pPr algn="ctr"/>
                      <a:r>
                        <a:rPr kumimoji="1" lang="en-US" altLang="ja-JP" sz="1400" b="1" dirty="0">
                          <a:solidFill>
                            <a:schemeClr val="accent1">
                              <a:lumMod val="60000"/>
                              <a:lumOff val="40000"/>
                            </a:schemeClr>
                          </a:solidFill>
                        </a:rPr>
                        <a:t>20</a:t>
                      </a:r>
                      <a:endParaRPr kumimoji="1" lang="ja-JP" altLang="en-US" sz="1400" b="1" dirty="0">
                        <a:solidFill>
                          <a:schemeClr val="accent1">
                            <a:lumMod val="60000"/>
                            <a:lumOff val="40000"/>
                          </a:schemeClr>
                        </a:solidFill>
                      </a:endParaRPr>
                    </a:p>
                  </a:txBody>
                  <a:tcPr anchor="ctr">
                    <a:solidFill>
                      <a:schemeClr val="tx1"/>
                    </a:solidFill>
                  </a:tcPr>
                </a:tc>
                <a:extLst>
                  <a:ext uri="{0D108BD9-81ED-4DB2-BD59-A6C34878D82A}">
                    <a16:rowId xmlns:a16="http://schemas.microsoft.com/office/drawing/2014/main" val="2593494499"/>
                  </a:ext>
                </a:extLst>
              </a:tr>
              <a:tr h="364235">
                <a:tc vMerge="1">
                  <a:txBody>
                    <a:bodyPr/>
                    <a:lstStyle/>
                    <a:p>
                      <a:endParaRPr kumimoji="1" lang="ja-JP" altLang="en-US" sz="800" dirty="0"/>
                    </a:p>
                  </a:txBody>
                  <a:tcPr/>
                </a:tc>
                <a:tc>
                  <a:txBody>
                    <a:bodyPr/>
                    <a:lstStyle/>
                    <a:p>
                      <a:endParaRPr lang="ja-JP" altLang="en-US" sz="900" dirty="0">
                        <a:solidFill>
                          <a:schemeClr val="bg1"/>
                        </a:solidFill>
                      </a:endParaRPr>
                    </a:p>
                  </a:txBody>
                  <a:tcPr anchor="ctr" anchorCtr="1">
                    <a:solidFill>
                      <a:schemeClr val="tx1"/>
                    </a:solidFill>
                  </a:tcPr>
                </a:tc>
                <a:tc>
                  <a:txBody>
                    <a:bodyPr/>
                    <a:lstStyle/>
                    <a:p>
                      <a:pPr algn="l"/>
                      <a:r>
                        <a:rPr kumimoji="1" lang="ja-JP" altLang="en-US" sz="900" b="1" dirty="0">
                          <a:solidFill>
                            <a:schemeClr val="bg1"/>
                          </a:solidFill>
                        </a:rPr>
                        <a:t>立位でつま先立ち</a:t>
                      </a:r>
                    </a:p>
                  </a:txBody>
                  <a:tcPr anchor="ctr" anchorCtr="1">
                    <a:solidFill>
                      <a:schemeClr val="tx1"/>
                    </a:solidFill>
                  </a:tcPr>
                </a:tc>
                <a:tc>
                  <a:txBody>
                    <a:bodyPr/>
                    <a:lstStyle/>
                    <a:p>
                      <a:pPr algn="ctr"/>
                      <a:r>
                        <a:rPr kumimoji="1" lang="en-US" altLang="ja-JP" sz="1400" b="1" dirty="0">
                          <a:solidFill>
                            <a:schemeClr val="accent1">
                              <a:lumMod val="60000"/>
                              <a:lumOff val="40000"/>
                            </a:schemeClr>
                          </a:solidFill>
                        </a:rPr>
                        <a:t>15</a:t>
                      </a:r>
                      <a:endParaRPr kumimoji="1" lang="ja-JP" altLang="en-US" sz="1400" b="1" dirty="0">
                        <a:solidFill>
                          <a:schemeClr val="accent1">
                            <a:lumMod val="60000"/>
                            <a:lumOff val="40000"/>
                          </a:schemeClr>
                        </a:solidFill>
                      </a:endParaRPr>
                    </a:p>
                  </a:txBody>
                  <a:tcPr anchor="ctr">
                    <a:solidFill>
                      <a:schemeClr val="tx1"/>
                    </a:solidFill>
                  </a:tcPr>
                </a:tc>
                <a:extLst>
                  <a:ext uri="{0D108BD9-81ED-4DB2-BD59-A6C34878D82A}">
                    <a16:rowId xmlns:a16="http://schemas.microsoft.com/office/drawing/2014/main" val="1362451591"/>
                  </a:ext>
                </a:extLst>
              </a:tr>
              <a:tr h="376987">
                <a:tc vMerge="1">
                  <a:txBody>
                    <a:bodyPr/>
                    <a:lstStyle/>
                    <a:p>
                      <a:endParaRPr kumimoji="1" lang="ja-JP" altLang="en-US" sz="800" dirty="0"/>
                    </a:p>
                  </a:txBody>
                  <a:tcPr/>
                </a:tc>
                <a:tc>
                  <a:txBody>
                    <a:bodyPr/>
                    <a:lstStyle/>
                    <a:p>
                      <a:endParaRPr lang="ja-JP" altLang="en-US" sz="900" dirty="0">
                        <a:solidFill>
                          <a:schemeClr val="bg1"/>
                        </a:solidFill>
                      </a:endParaRPr>
                    </a:p>
                  </a:txBody>
                  <a:tcPr anchor="ctr" anchorCtr="1">
                    <a:solidFill>
                      <a:schemeClr val="tx1"/>
                    </a:solidFill>
                  </a:tcPr>
                </a:tc>
                <a:tc>
                  <a:txBody>
                    <a:bodyPr/>
                    <a:lstStyle/>
                    <a:p>
                      <a:pPr algn="l"/>
                      <a:r>
                        <a:rPr kumimoji="1" lang="ja-JP" altLang="en-US" sz="900" b="1" dirty="0">
                          <a:solidFill>
                            <a:schemeClr val="bg1"/>
                          </a:solidFill>
                        </a:rPr>
                        <a:t>膝を曲げず上体が</a:t>
                      </a:r>
                      <a:endParaRPr kumimoji="1" lang="en-US" altLang="ja-JP" sz="900" b="1" dirty="0">
                        <a:solidFill>
                          <a:schemeClr val="bg1"/>
                        </a:solidFill>
                      </a:endParaRPr>
                    </a:p>
                    <a:p>
                      <a:pPr algn="l"/>
                      <a:r>
                        <a:rPr kumimoji="1" lang="ja-JP" altLang="en-US" sz="900" b="1" dirty="0">
                          <a:solidFill>
                            <a:schemeClr val="bg1"/>
                          </a:solidFill>
                        </a:rPr>
                        <a:t>起きている</a:t>
                      </a:r>
                    </a:p>
                  </a:txBody>
                  <a:tcPr anchor="ctr" anchorCtr="1">
                    <a:solidFill>
                      <a:schemeClr val="tx1"/>
                    </a:solidFill>
                  </a:tcPr>
                </a:tc>
                <a:tc>
                  <a:txBody>
                    <a:bodyPr/>
                    <a:lstStyle/>
                    <a:p>
                      <a:pPr algn="ctr"/>
                      <a:r>
                        <a:rPr kumimoji="1" lang="en-US" altLang="ja-JP" sz="1400" b="1" dirty="0">
                          <a:solidFill>
                            <a:schemeClr val="accent1">
                              <a:lumMod val="60000"/>
                              <a:lumOff val="40000"/>
                            </a:schemeClr>
                          </a:solidFill>
                        </a:rPr>
                        <a:t>1</a:t>
                      </a:r>
                      <a:endParaRPr kumimoji="1" lang="ja-JP" altLang="en-US" sz="1400" b="1" dirty="0">
                        <a:solidFill>
                          <a:schemeClr val="accent1">
                            <a:lumMod val="60000"/>
                            <a:lumOff val="40000"/>
                          </a:schemeClr>
                        </a:solidFill>
                      </a:endParaRPr>
                    </a:p>
                  </a:txBody>
                  <a:tcPr anchor="ctr">
                    <a:solidFill>
                      <a:schemeClr val="tx1"/>
                    </a:solidFill>
                  </a:tcPr>
                </a:tc>
                <a:extLst>
                  <a:ext uri="{0D108BD9-81ED-4DB2-BD59-A6C34878D82A}">
                    <a16:rowId xmlns:a16="http://schemas.microsoft.com/office/drawing/2014/main" val="1404755709"/>
                  </a:ext>
                </a:extLst>
              </a:tr>
            </a:tbl>
          </a:graphicData>
        </a:graphic>
      </p:graphicFrame>
      <p:graphicFrame>
        <p:nvGraphicFramePr>
          <p:cNvPr id="15" name="表 15">
            <a:extLst>
              <a:ext uri="{FF2B5EF4-FFF2-40B4-BE49-F238E27FC236}">
                <a16:creationId xmlns:a16="http://schemas.microsoft.com/office/drawing/2014/main" id="{19D6BD92-E2C4-4D45-8A8A-2A3D85AE6097}"/>
              </a:ext>
            </a:extLst>
          </p:cNvPr>
          <p:cNvGraphicFramePr>
            <a:graphicFrameLocks noGrp="1"/>
          </p:cNvGraphicFramePr>
          <p:nvPr>
            <p:extLst>
              <p:ext uri="{D42A27DB-BD31-4B8C-83A1-F6EECF244321}">
                <p14:modId xmlns:p14="http://schemas.microsoft.com/office/powerpoint/2010/main" val="1664827244"/>
              </p:ext>
            </p:extLst>
          </p:nvPr>
        </p:nvGraphicFramePr>
        <p:xfrm>
          <a:off x="6826862" y="538219"/>
          <a:ext cx="2032000" cy="1114095"/>
        </p:xfrm>
        <a:graphic>
          <a:graphicData uri="http://schemas.openxmlformats.org/drawingml/2006/table">
            <a:tbl>
              <a:tblPr firstRow="1" bandRow="1">
                <a:tableStyleId>{D7AC3CCA-C797-4891-BE02-D94E43425B78}</a:tableStyleId>
              </a:tblPr>
              <a:tblGrid>
                <a:gridCol w="340241">
                  <a:extLst>
                    <a:ext uri="{9D8B030D-6E8A-4147-A177-3AD203B41FA5}">
                      <a16:colId xmlns:a16="http://schemas.microsoft.com/office/drawing/2014/main" val="3636171007"/>
                    </a:ext>
                  </a:extLst>
                </a:gridCol>
                <a:gridCol w="1039626">
                  <a:extLst>
                    <a:ext uri="{9D8B030D-6E8A-4147-A177-3AD203B41FA5}">
                      <a16:colId xmlns:a16="http://schemas.microsoft.com/office/drawing/2014/main" val="1492377367"/>
                    </a:ext>
                  </a:extLst>
                </a:gridCol>
                <a:gridCol w="652133">
                  <a:extLst>
                    <a:ext uri="{9D8B030D-6E8A-4147-A177-3AD203B41FA5}">
                      <a16:colId xmlns:a16="http://schemas.microsoft.com/office/drawing/2014/main" val="1749322526"/>
                    </a:ext>
                  </a:extLst>
                </a:gridCol>
              </a:tblGrid>
              <a:tr h="216540">
                <a:tc>
                  <a:txBody>
                    <a:bodyPr/>
                    <a:lstStyle/>
                    <a:p>
                      <a:endParaRPr kumimoji="1" lang="ja-JP" altLang="en-US" sz="900"/>
                    </a:p>
                  </a:txBody>
                  <a:tcPr anchor="ctr" anchorCtr="1">
                    <a:solidFill>
                      <a:schemeClr val="tx1"/>
                    </a:solidFill>
                  </a:tcPr>
                </a:tc>
                <a:tc>
                  <a:txBody>
                    <a:bodyPr/>
                    <a:lstStyle/>
                    <a:p>
                      <a:endParaRPr kumimoji="1" lang="ja-JP" altLang="en-US" sz="900" dirty="0"/>
                    </a:p>
                  </a:txBody>
                  <a:tcPr anchor="ctr" anchorCtr="1">
                    <a:solidFill>
                      <a:schemeClr val="tx1"/>
                    </a:solidFill>
                  </a:tcPr>
                </a:tc>
                <a:tc>
                  <a:txBody>
                    <a:bodyPr/>
                    <a:lstStyle/>
                    <a:p>
                      <a:r>
                        <a:rPr kumimoji="1" lang="ja-JP" altLang="en-US" sz="900" dirty="0"/>
                        <a:t>評価点</a:t>
                      </a:r>
                    </a:p>
                  </a:txBody>
                  <a:tcPr anchor="ctr" anchorCtr="1">
                    <a:solidFill>
                      <a:schemeClr val="tx1"/>
                    </a:solidFill>
                  </a:tcPr>
                </a:tc>
                <a:extLst>
                  <a:ext uri="{0D108BD9-81ED-4DB2-BD59-A6C34878D82A}">
                    <a16:rowId xmlns:a16="http://schemas.microsoft.com/office/drawing/2014/main" val="3051848923"/>
                  </a:ext>
                </a:extLst>
              </a:tr>
              <a:tr h="447067">
                <a:tc rowSpan="2">
                  <a:txBody>
                    <a:bodyPr/>
                    <a:lstStyle/>
                    <a:p>
                      <a:r>
                        <a:rPr kumimoji="1" lang="ja-JP" altLang="en-US" sz="800" b="1" dirty="0"/>
                        <a:t>ひねり回線動作</a:t>
                      </a:r>
                    </a:p>
                  </a:txBody>
                  <a:tcPr vert="wordArtVertRtl" anchor="ctr" anchorCtr="1">
                    <a:solidFill>
                      <a:schemeClr val="tx1"/>
                    </a:solidFill>
                  </a:tcPr>
                </a:tc>
                <a:tc>
                  <a:txBody>
                    <a:bodyPr/>
                    <a:lstStyle/>
                    <a:p>
                      <a:r>
                        <a:rPr kumimoji="1" lang="ja-JP" altLang="en-US" sz="900" b="1" dirty="0"/>
                        <a:t>あり</a:t>
                      </a:r>
                    </a:p>
                  </a:txBody>
                  <a:tcPr anchor="ctr" anchorCtr="1">
                    <a:solidFill>
                      <a:schemeClr val="tx1"/>
                    </a:solidFill>
                  </a:tcPr>
                </a:tc>
                <a:tc>
                  <a:txBody>
                    <a:bodyPr/>
                    <a:lstStyle/>
                    <a:p>
                      <a:pPr algn="ctr"/>
                      <a:r>
                        <a:rPr kumimoji="1" lang="en-US" altLang="ja-JP" sz="1400" b="1" dirty="0">
                          <a:solidFill>
                            <a:schemeClr val="accent1">
                              <a:lumMod val="60000"/>
                              <a:lumOff val="40000"/>
                            </a:schemeClr>
                          </a:solidFill>
                        </a:rPr>
                        <a:t>20</a:t>
                      </a:r>
                    </a:p>
                  </a:txBody>
                  <a:tcPr anchor="ctr">
                    <a:solidFill>
                      <a:schemeClr val="tx1"/>
                    </a:solidFill>
                  </a:tcPr>
                </a:tc>
                <a:extLst>
                  <a:ext uri="{0D108BD9-81ED-4DB2-BD59-A6C34878D82A}">
                    <a16:rowId xmlns:a16="http://schemas.microsoft.com/office/drawing/2014/main" val="3316685450"/>
                  </a:ext>
                </a:extLst>
              </a:tr>
              <a:tr h="438428">
                <a:tc vMerge="1">
                  <a:txBody>
                    <a:bodyPr/>
                    <a:lstStyle/>
                    <a:p>
                      <a:endParaRPr kumimoji="1" lang="ja-JP" altLang="en-US" sz="900" dirty="0"/>
                    </a:p>
                  </a:txBody>
                  <a:tcPr/>
                </a:tc>
                <a:tc>
                  <a:txBody>
                    <a:bodyPr/>
                    <a:lstStyle/>
                    <a:p>
                      <a:r>
                        <a:rPr kumimoji="1" lang="ja-JP" altLang="en-US" sz="900" b="1" dirty="0"/>
                        <a:t>なし</a:t>
                      </a:r>
                    </a:p>
                  </a:txBody>
                  <a:tcPr anchor="ctr" anchorCtr="1">
                    <a:solidFill>
                      <a:schemeClr val="tx1"/>
                    </a:solidFill>
                  </a:tcPr>
                </a:tc>
                <a:tc>
                  <a:txBody>
                    <a:bodyPr/>
                    <a:lstStyle/>
                    <a:p>
                      <a:pPr algn="ctr"/>
                      <a:r>
                        <a:rPr kumimoji="1" lang="en-US" altLang="ja-JP" sz="1400" b="1" dirty="0">
                          <a:solidFill>
                            <a:schemeClr val="accent1">
                              <a:lumMod val="60000"/>
                              <a:lumOff val="40000"/>
                            </a:schemeClr>
                          </a:solidFill>
                        </a:rPr>
                        <a:t>0</a:t>
                      </a:r>
                    </a:p>
                  </a:txBody>
                  <a:tcPr anchor="ctr">
                    <a:solidFill>
                      <a:schemeClr val="tx1"/>
                    </a:solidFill>
                  </a:tcPr>
                </a:tc>
                <a:extLst>
                  <a:ext uri="{0D108BD9-81ED-4DB2-BD59-A6C34878D82A}">
                    <a16:rowId xmlns:a16="http://schemas.microsoft.com/office/drawing/2014/main" val="2733863405"/>
                  </a:ext>
                </a:extLst>
              </a:tr>
            </a:tbl>
          </a:graphicData>
        </a:graphic>
      </p:graphicFrame>
      <p:graphicFrame>
        <p:nvGraphicFramePr>
          <p:cNvPr id="12" name="表 13">
            <a:extLst>
              <a:ext uri="{FF2B5EF4-FFF2-40B4-BE49-F238E27FC236}">
                <a16:creationId xmlns:a16="http://schemas.microsoft.com/office/drawing/2014/main" id="{4FFA6503-9646-4281-8BF6-DE9081CF40F0}"/>
              </a:ext>
            </a:extLst>
          </p:cNvPr>
          <p:cNvGraphicFramePr>
            <a:graphicFrameLocks noGrp="1"/>
          </p:cNvGraphicFramePr>
          <p:nvPr>
            <p:extLst>
              <p:ext uri="{D42A27DB-BD31-4B8C-83A1-F6EECF244321}">
                <p14:modId xmlns:p14="http://schemas.microsoft.com/office/powerpoint/2010/main" val="707697637"/>
              </p:ext>
            </p:extLst>
          </p:nvPr>
        </p:nvGraphicFramePr>
        <p:xfrm>
          <a:off x="65314" y="24493"/>
          <a:ext cx="8368822" cy="488370"/>
        </p:xfrm>
        <a:graphic>
          <a:graphicData uri="http://schemas.openxmlformats.org/drawingml/2006/table">
            <a:tbl>
              <a:tblPr firstRow="1" bandRow="1">
                <a:tableStyleId>{073A0DAA-6AF3-43AB-8588-CEC1D06C72B9}</a:tableStyleId>
              </a:tblPr>
              <a:tblGrid>
                <a:gridCol w="1334238">
                  <a:extLst>
                    <a:ext uri="{9D8B030D-6E8A-4147-A177-3AD203B41FA5}">
                      <a16:colId xmlns:a16="http://schemas.microsoft.com/office/drawing/2014/main" val="1138080903"/>
                    </a:ext>
                  </a:extLst>
                </a:gridCol>
                <a:gridCol w="1832548">
                  <a:extLst>
                    <a:ext uri="{9D8B030D-6E8A-4147-A177-3AD203B41FA5}">
                      <a16:colId xmlns:a16="http://schemas.microsoft.com/office/drawing/2014/main" val="3972079195"/>
                    </a:ext>
                  </a:extLst>
                </a:gridCol>
                <a:gridCol w="2733796">
                  <a:extLst>
                    <a:ext uri="{9D8B030D-6E8A-4147-A177-3AD203B41FA5}">
                      <a16:colId xmlns:a16="http://schemas.microsoft.com/office/drawing/2014/main" val="2822534653"/>
                    </a:ext>
                  </a:extLst>
                </a:gridCol>
                <a:gridCol w="931299">
                  <a:extLst>
                    <a:ext uri="{9D8B030D-6E8A-4147-A177-3AD203B41FA5}">
                      <a16:colId xmlns:a16="http://schemas.microsoft.com/office/drawing/2014/main" val="1382875098"/>
                    </a:ext>
                  </a:extLst>
                </a:gridCol>
                <a:gridCol w="1536941">
                  <a:extLst>
                    <a:ext uri="{9D8B030D-6E8A-4147-A177-3AD203B41FA5}">
                      <a16:colId xmlns:a16="http://schemas.microsoft.com/office/drawing/2014/main" val="1213680043"/>
                    </a:ext>
                  </a:extLst>
                </a:gridCol>
              </a:tblGrid>
              <a:tr h="244185">
                <a:tc rowSpan="2">
                  <a:txBody>
                    <a:bodyPr/>
                    <a:lstStyle/>
                    <a:p>
                      <a:pPr algn="ctr"/>
                      <a:r>
                        <a:rPr kumimoji="1" lang="ja-JP" altLang="en-US" sz="1400" b="1" dirty="0">
                          <a:solidFill>
                            <a:schemeClr val="bg1"/>
                          </a:solidFill>
                        </a:rPr>
                        <a:t>ライン名</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rowSpan="2">
                  <a:txBody>
                    <a:bodyPr/>
                    <a:lstStyle/>
                    <a:p>
                      <a:pPr algn="ctr"/>
                      <a:r>
                        <a:rPr kumimoji="1" lang="en-US" altLang="ja-JP" sz="1400" b="1" dirty="0">
                          <a:solidFill>
                            <a:sysClr val="windowText" lastClr="000000"/>
                          </a:solidFill>
                        </a:rPr>
                        <a:t>KF</a:t>
                      </a:r>
                      <a:r>
                        <a:rPr kumimoji="1" lang="ja-JP" altLang="en-US" sz="1400" b="1" dirty="0">
                          <a:solidFill>
                            <a:sysClr val="windowText" lastClr="000000"/>
                          </a:solidFill>
                        </a:rPr>
                        <a:t>仕上ライン</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rowSpan="2">
                  <a:txBody>
                    <a:bodyPr/>
                    <a:lstStyle/>
                    <a:p>
                      <a:pPr algn="ctr"/>
                      <a:r>
                        <a:rPr kumimoji="1" lang="ja-JP" altLang="en-US" sz="1400" b="1" dirty="0">
                          <a:solidFill>
                            <a:schemeClr val="bg1"/>
                          </a:solidFill>
                        </a:rPr>
                        <a:t>作業つらさ指数チェック表</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kumimoji="1" lang="ja-JP" altLang="en-US" sz="900" b="1" dirty="0">
                          <a:solidFill>
                            <a:schemeClr val="bg1"/>
                          </a:solidFill>
                        </a:rPr>
                        <a:t>作成日</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kumimoji="1" lang="en-US" altLang="ja-JP" sz="900" b="1" dirty="0">
                          <a:solidFill>
                            <a:schemeClr val="bg1"/>
                          </a:solidFill>
                        </a:rPr>
                        <a:t>2023/6/20</a:t>
                      </a:r>
                      <a:endParaRPr kumimoji="1" lang="ja-JP" altLang="en-US" sz="900"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69520014"/>
                  </a:ext>
                </a:extLst>
              </a:tr>
              <a:tr h="244185">
                <a:tc vMerge="1">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vMerge="1">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vMerge="1">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kumimoji="1" lang="ja-JP" altLang="en-US" sz="900" b="1" dirty="0"/>
                        <a:t>作成部署</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kumimoji="1" lang="ja-JP" altLang="en-US" sz="900" b="1" dirty="0"/>
                        <a:t>高岡製造部</a:t>
                      </a:r>
                      <a:r>
                        <a:rPr kumimoji="1" lang="en-US" altLang="ja-JP" sz="900" b="1" dirty="0"/>
                        <a:t>23</a:t>
                      </a:r>
                      <a:r>
                        <a:rPr kumimoji="1" lang="ja-JP" altLang="en-US" sz="900" b="1" dirty="0"/>
                        <a:t>課６組</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713539456"/>
                  </a:ext>
                </a:extLst>
              </a:tr>
            </a:tbl>
          </a:graphicData>
        </a:graphic>
      </p:graphicFrame>
      <p:graphicFrame>
        <p:nvGraphicFramePr>
          <p:cNvPr id="78" name="表 78">
            <a:extLst>
              <a:ext uri="{FF2B5EF4-FFF2-40B4-BE49-F238E27FC236}">
                <a16:creationId xmlns:a16="http://schemas.microsoft.com/office/drawing/2014/main" id="{0C65DB98-B98B-4167-9478-EA06E64DB157}"/>
              </a:ext>
            </a:extLst>
          </p:cNvPr>
          <p:cNvGraphicFramePr>
            <a:graphicFrameLocks noGrp="1"/>
          </p:cNvGraphicFramePr>
          <p:nvPr>
            <p:extLst>
              <p:ext uri="{D42A27DB-BD31-4B8C-83A1-F6EECF244321}">
                <p14:modId xmlns:p14="http://schemas.microsoft.com/office/powerpoint/2010/main" val="521005554"/>
              </p:ext>
            </p:extLst>
          </p:nvPr>
        </p:nvGraphicFramePr>
        <p:xfrm>
          <a:off x="6841188" y="1720883"/>
          <a:ext cx="2032001" cy="1946480"/>
        </p:xfrm>
        <a:graphic>
          <a:graphicData uri="http://schemas.openxmlformats.org/drawingml/2006/table">
            <a:tbl>
              <a:tblPr firstRow="1" bandRow="1">
                <a:tableStyleId>{073A0DAA-6AF3-43AB-8588-CEC1D06C72B9}</a:tableStyleId>
              </a:tblPr>
              <a:tblGrid>
                <a:gridCol w="442808">
                  <a:extLst>
                    <a:ext uri="{9D8B030D-6E8A-4147-A177-3AD203B41FA5}">
                      <a16:colId xmlns:a16="http://schemas.microsoft.com/office/drawing/2014/main" val="2804480492"/>
                    </a:ext>
                  </a:extLst>
                </a:gridCol>
                <a:gridCol w="1226034">
                  <a:extLst>
                    <a:ext uri="{9D8B030D-6E8A-4147-A177-3AD203B41FA5}">
                      <a16:colId xmlns:a16="http://schemas.microsoft.com/office/drawing/2014/main" val="3127274596"/>
                    </a:ext>
                  </a:extLst>
                </a:gridCol>
                <a:gridCol w="363159">
                  <a:extLst>
                    <a:ext uri="{9D8B030D-6E8A-4147-A177-3AD203B41FA5}">
                      <a16:colId xmlns:a16="http://schemas.microsoft.com/office/drawing/2014/main" val="3024166327"/>
                    </a:ext>
                  </a:extLst>
                </a:gridCol>
              </a:tblGrid>
              <a:tr h="266150">
                <a:tc rowSpan="7">
                  <a:txBody>
                    <a:bodyPr/>
                    <a:lstStyle/>
                    <a:p>
                      <a:pPr algn="ctr"/>
                      <a:r>
                        <a:rPr kumimoji="1" lang="ja-JP" altLang="en-US" sz="900" b="1" dirty="0">
                          <a:solidFill>
                            <a:schemeClr val="bg1"/>
                          </a:solidFill>
                        </a:rPr>
                        <a:t>１日の述べ作業回数</a:t>
                      </a:r>
                    </a:p>
                  </a:txBody>
                  <a:tcPr vert="eaVert"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solidFill>
                            <a:schemeClr val="bg1"/>
                          </a:solidFill>
                        </a:rPr>
                        <a:t>８時間以上</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1200" b="1" dirty="0">
                          <a:solidFill>
                            <a:schemeClr val="accent1">
                              <a:lumMod val="60000"/>
                              <a:lumOff val="40000"/>
                            </a:schemeClr>
                          </a:solidFill>
                        </a:rPr>
                        <a:t>30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846792509"/>
                  </a:ext>
                </a:extLst>
              </a:tr>
              <a:tr h="279568">
                <a:tc vMerge="1">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900" b="1" dirty="0">
                          <a:solidFill>
                            <a:schemeClr val="bg1"/>
                          </a:solidFill>
                        </a:rPr>
                        <a:t>6</a:t>
                      </a:r>
                      <a:r>
                        <a:rPr kumimoji="1" lang="ja-JP" altLang="en-US" sz="900" b="1" dirty="0">
                          <a:solidFill>
                            <a:schemeClr val="bg1"/>
                          </a:solidFill>
                        </a:rPr>
                        <a:t>から８時間</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1200" b="1" dirty="0">
                          <a:solidFill>
                            <a:schemeClr val="accent1">
                              <a:lumMod val="60000"/>
                              <a:lumOff val="40000"/>
                            </a:schemeClr>
                          </a:solidFill>
                        </a:rPr>
                        <a:t>25</a:t>
                      </a:r>
                      <a:endParaRPr kumimoji="1" lang="ja-JP" altLang="en-US" sz="1200" b="1" dirty="0">
                        <a:solidFill>
                          <a:schemeClr val="accent1">
                            <a:lumMod val="60000"/>
                            <a:lumOff val="40000"/>
                          </a:schemeClr>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663295027"/>
                  </a:ext>
                </a:extLst>
              </a:tr>
              <a:tr h="279568">
                <a:tc vMerge="1">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900" b="1" dirty="0">
                          <a:solidFill>
                            <a:schemeClr val="bg1"/>
                          </a:solidFill>
                        </a:rPr>
                        <a:t>4</a:t>
                      </a:r>
                      <a:r>
                        <a:rPr kumimoji="1" lang="ja-JP" altLang="en-US" sz="900" b="1" dirty="0">
                          <a:solidFill>
                            <a:schemeClr val="bg1"/>
                          </a:solidFill>
                        </a:rPr>
                        <a:t>から６時間</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1200" b="1" dirty="0">
                          <a:solidFill>
                            <a:schemeClr val="accent1">
                              <a:lumMod val="60000"/>
                              <a:lumOff val="40000"/>
                            </a:schemeClr>
                          </a:solidFill>
                        </a:rPr>
                        <a:t>20</a:t>
                      </a:r>
                      <a:endParaRPr kumimoji="1" lang="ja-JP" altLang="en-US" sz="1200" b="1" dirty="0">
                        <a:solidFill>
                          <a:schemeClr val="accent1">
                            <a:lumMod val="60000"/>
                            <a:lumOff val="40000"/>
                          </a:schemeClr>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12481370"/>
                  </a:ext>
                </a:extLst>
              </a:tr>
              <a:tr h="279568">
                <a:tc vMerge="1">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900" b="1" dirty="0">
                          <a:solidFill>
                            <a:schemeClr val="bg1"/>
                          </a:solidFill>
                        </a:rPr>
                        <a:t>2</a:t>
                      </a:r>
                      <a:r>
                        <a:rPr kumimoji="1" lang="ja-JP" altLang="en-US" sz="900" b="1" dirty="0">
                          <a:solidFill>
                            <a:schemeClr val="bg1"/>
                          </a:solidFill>
                        </a:rPr>
                        <a:t>から４時間</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1200" b="1" dirty="0">
                          <a:solidFill>
                            <a:schemeClr val="accent1">
                              <a:lumMod val="60000"/>
                              <a:lumOff val="40000"/>
                            </a:schemeClr>
                          </a:solidFill>
                        </a:rPr>
                        <a:t>15</a:t>
                      </a:r>
                      <a:endParaRPr kumimoji="1" lang="ja-JP" altLang="en-US" sz="1200" b="1" dirty="0">
                        <a:solidFill>
                          <a:schemeClr val="accent1">
                            <a:lumMod val="60000"/>
                            <a:lumOff val="40000"/>
                          </a:schemeClr>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25137609"/>
                  </a:ext>
                </a:extLst>
              </a:tr>
              <a:tr h="279568">
                <a:tc vMerge="1">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900" b="1" dirty="0">
                          <a:solidFill>
                            <a:schemeClr val="bg1"/>
                          </a:solidFill>
                        </a:rPr>
                        <a:t>1</a:t>
                      </a:r>
                      <a:r>
                        <a:rPr kumimoji="1" lang="ja-JP" altLang="en-US" sz="900" b="1" dirty="0">
                          <a:solidFill>
                            <a:schemeClr val="bg1"/>
                          </a:solidFill>
                        </a:rPr>
                        <a:t>から２時間</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1200" b="1" dirty="0">
                          <a:solidFill>
                            <a:schemeClr val="accent1">
                              <a:lumMod val="60000"/>
                              <a:lumOff val="40000"/>
                            </a:schemeClr>
                          </a:solidFill>
                        </a:rPr>
                        <a:t>10</a:t>
                      </a:r>
                      <a:endParaRPr kumimoji="1" lang="ja-JP" altLang="en-US" sz="1200" b="1" dirty="0">
                        <a:solidFill>
                          <a:schemeClr val="accent1">
                            <a:lumMod val="60000"/>
                            <a:lumOff val="40000"/>
                          </a:schemeClr>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000577231"/>
                  </a:ext>
                </a:extLst>
              </a:tr>
              <a:tr h="279568">
                <a:tc vMerge="1">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900" b="1" dirty="0">
                          <a:solidFill>
                            <a:schemeClr val="bg1"/>
                          </a:solidFill>
                        </a:rPr>
                        <a:t>30</a:t>
                      </a:r>
                      <a:r>
                        <a:rPr kumimoji="1" lang="ja-JP" altLang="en-US" sz="900" b="1" dirty="0">
                          <a:solidFill>
                            <a:schemeClr val="bg1"/>
                          </a:solidFill>
                        </a:rPr>
                        <a:t>分から</a:t>
                      </a:r>
                      <a:r>
                        <a:rPr kumimoji="1" lang="en-US" altLang="ja-JP" sz="900" b="1" dirty="0">
                          <a:solidFill>
                            <a:schemeClr val="bg1"/>
                          </a:solidFill>
                        </a:rPr>
                        <a:t>1</a:t>
                      </a:r>
                      <a:r>
                        <a:rPr kumimoji="1" lang="ja-JP" altLang="en-US" sz="900" b="1" dirty="0">
                          <a:solidFill>
                            <a:schemeClr val="bg1"/>
                          </a:solidFill>
                        </a:rPr>
                        <a:t>時間</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1200" b="1" dirty="0">
                          <a:solidFill>
                            <a:schemeClr val="accent1">
                              <a:lumMod val="60000"/>
                              <a:lumOff val="40000"/>
                            </a:schemeClr>
                          </a:solidFill>
                        </a:rPr>
                        <a:t>5</a:t>
                      </a:r>
                      <a:endParaRPr kumimoji="1" lang="ja-JP" altLang="en-US" sz="1200" b="1" dirty="0">
                        <a:solidFill>
                          <a:schemeClr val="accent1">
                            <a:lumMod val="60000"/>
                            <a:lumOff val="40000"/>
                          </a:schemeClr>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347858487"/>
                  </a:ext>
                </a:extLst>
              </a:tr>
              <a:tr h="266150">
                <a:tc vMerge="1">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900" b="1" dirty="0">
                          <a:solidFill>
                            <a:schemeClr val="bg1"/>
                          </a:solidFill>
                        </a:rPr>
                        <a:t>30</a:t>
                      </a:r>
                      <a:r>
                        <a:rPr kumimoji="1" lang="ja-JP" altLang="en-US" sz="900" b="1" dirty="0">
                          <a:solidFill>
                            <a:schemeClr val="bg1"/>
                          </a:solidFill>
                        </a:rPr>
                        <a:t>分未満</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1200" b="1" dirty="0">
                          <a:solidFill>
                            <a:schemeClr val="accent1">
                              <a:lumMod val="60000"/>
                              <a:lumOff val="40000"/>
                            </a:schemeClr>
                          </a:solidFill>
                        </a:rPr>
                        <a:t>1</a:t>
                      </a:r>
                      <a:endParaRPr kumimoji="1" lang="ja-JP" altLang="en-US" sz="1200" b="1" dirty="0">
                        <a:solidFill>
                          <a:schemeClr val="accent1">
                            <a:lumMod val="60000"/>
                            <a:lumOff val="40000"/>
                          </a:schemeClr>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509265067"/>
                  </a:ext>
                </a:extLst>
              </a:tr>
            </a:tbl>
          </a:graphicData>
        </a:graphic>
      </p:graphicFrame>
      <p:grpSp>
        <p:nvGrpSpPr>
          <p:cNvPr id="5" name="グループ化 4">
            <a:extLst>
              <a:ext uri="{FF2B5EF4-FFF2-40B4-BE49-F238E27FC236}">
                <a16:creationId xmlns:a16="http://schemas.microsoft.com/office/drawing/2014/main" id="{F6C0F683-BE84-48AB-BF5E-93FF695F4162}"/>
              </a:ext>
            </a:extLst>
          </p:cNvPr>
          <p:cNvGrpSpPr/>
          <p:nvPr/>
        </p:nvGrpSpPr>
        <p:grpSpPr>
          <a:xfrm>
            <a:off x="-3420" y="3447893"/>
            <a:ext cx="3673222" cy="767878"/>
            <a:chOff x="-59692" y="3447893"/>
            <a:chExt cx="3673222" cy="767878"/>
          </a:xfrm>
        </p:grpSpPr>
        <p:grpSp>
          <p:nvGrpSpPr>
            <p:cNvPr id="29" name="グループ化 28">
              <a:extLst>
                <a:ext uri="{FF2B5EF4-FFF2-40B4-BE49-F238E27FC236}">
                  <a16:creationId xmlns:a16="http://schemas.microsoft.com/office/drawing/2014/main" id="{A600215A-132B-4560-AE2E-A3CDA97845B0}"/>
                </a:ext>
              </a:extLst>
            </p:cNvPr>
            <p:cNvGrpSpPr/>
            <p:nvPr/>
          </p:nvGrpSpPr>
          <p:grpSpPr>
            <a:xfrm>
              <a:off x="-59692" y="3447893"/>
              <a:ext cx="3527778" cy="767878"/>
              <a:chOff x="421107" y="4319335"/>
              <a:chExt cx="3296900" cy="782052"/>
            </a:xfrm>
          </p:grpSpPr>
          <p:sp>
            <p:nvSpPr>
              <p:cNvPr id="14" name="四角形: 角を丸くする 13">
                <a:extLst>
                  <a:ext uri="{FF2B5EF4-FFF2-40B4-BE49-F238E27FC236}">
                    <a16:creationId xmlns:a16="http://schemas.microsoft.com/office/drawing/2014/main" id="{AAE7D84F-E8E0-4D11-BB1C-6CCC26036FAE}"/>
                  </a:ext>
                </a:extLst>
              </p:cNvPr>
              <p:cNvSpPr/>
              <p:nvPr/>
            </p:nvSpPr>
            <p:spPr>
              <a:xfrm>
                <a:off x="421107" y="4319335"/>
                <a:ext cx="3262260" cy="782052"/>
              </a:xfrm>
              <a:prstGeom prst="roundRect">
                <a:avLst/>
              </a:prstGeom>
              <a:ln w="190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22" name="グループ化 21">
                <a:extLst>
                  <a:ext uri="{FF2B5EF4-FFF2-40B4-BE49-F238E27FC236}">
                    <a16:creationId xmlns:a16="http://schemas.microsoft.com/office/drawing/2014/main" id="{95EE3DDA-648C-41DB-BFD9-3A9F2CEB1533}"/>
                  </a:ext>
                </a:extLst>
              </p:cNvPr>
              <p:cNvGrpSpPr/>
              <p:nvPr/>
            </p:nvGrpSpPr>
            <p:grpSpPr>
              <a:xfrm>
                <a:off x="422713" y="4384882"/>
                <a:ext cx="974557" cy="532018"/>
                <a:chOff x="481265" y="4384883"/>
                <a:chExt cx="974557" cy="532018"/>
              </a:xfrm>
            </p:grpSpPr>
            <p:sp>
              <p:nvSpPr>
                <p:cNvPr id="16" name="正方形/長方形 15">
                  <a:extLst>
                    <a:ext uri="{FF2B5EF4-FFF2-40B4-BE49-F238E27FC236}">
                      <a16:creationId xmlns:a16="http://schemas.microsoft.com/office/drawing/2014/main" id="{6F9AEF7A-3D46-4FAE-B3FA-4CE60C217509}"/>
                    </a:ext>
                  </a:extLst>
                </p:cNvPr>
                <p:cNvSpPr/>
                <p:nvPr/>
              </p:nvSpPr>
              <p:spPr>
                <a:xfrm>
                  <a:off x="578646" y="4604080"/>
                  <a:ext cx="649705" cy="312821"/>
                </a:xfrm>
                <a:prstGeom prst="rect">
                  <a:avLst/>
                </a:prstGeom>
                <a:solidFill>
                  <a:srgbClr val="FFFF99"/>
                </a:solidFill>
                <a:ln w="190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dirty="0"/>
                </a:p>
              </p:txBody>
            </p:sp>
            <p:sp>
              <p:nvSpPr>
                <p:cNvPr id="19" name="テキスト ボックス 18">
                  <a:extLst>
                    <a:ext uri="{FF2B5EF4-FFF2-40B4-BE49-F238E27FC236}">
                      <a16:creationId xmlns:a16="http://schemas.microsoft.com/office/drawing/2014/main" id="{374C7574-2217-46A0-B11A-78FC1B232E34}"/>
                    </a:ext>
                  </a:extLst>
                </p:cNvPr>
                <p:cNvSpPr txBox="1"/>
                <p:nvPr/>
              </p:nvSpPr>
              <p:spPr>
                <a:xfrm>
                  <a:off x="481265" y="4384883"/>
                  <a:ext cx="974557" cy="258603"/>
                </a:xfrm>
                <a:prstGeom prst="rect">
                  <a:avLst/>
                </a:prstGeom>
                <a:noFill/>
                <a:ln w="19050">
                  <a:noFill/>
                </a:ln>
              </p:spPr>
              <p:txBody>
                <a:bodyPr wrap="square" rtlCol="0">
                  <a:spAutoFit/>
                </a:bodyPr>
                <a:lstStyle/>
                <a:p>
                  <a:r>
                    <a:rPr kumimoji="1" lang="ja-JP" altLang="en-US" sz="1050" b="1" dirty="0">
                      <a:solidFill>
                        <a:sysClr val="windowText" lastClr="000000"/>
                      </a:solidFill>
                    </a:rPr>
                    <a:t>作業姿勢点</a:t>
                  </a:r>
                </a:p>
              </p:txBody>
            </p:sp>
          </p:grpSp>
          <p:grpSp>
            <p:nvGrpSpPr>
              <p:cNvPr id="23" name="グループ化 22">
                <a:extLst>
                  <a:ext uri="{FF2B5EF4-FFF2-40B4-BE49-F238E27FC236}">
                    <a16:creationId xmlns:a16="http://schemas.microsoft.com/office/drawing/2014/main" id="{920AFC9A-0D03-489A-86A8-E096ECD35979}"/>
                  </a:ext>
                </a:extLst>
              </p:cNvPr>
              <p:cNvGrpSpPr/>
              <p:nvPr/>
            </p:nvGrpSpPr>
            <p:grpSpPr>
              <a:xfrm>
                <a:off x="1313651" y="4368733"/>
                <a:ext cx="974557" cy="544221"/>
                <a:chOff x="1263316" y="4368733"/>
                <a:chExt cx="974557" cy="544221"/>
              </a:xfrm>
            </p:grpSpPr>
            <p:sp>
              <p:nvSpPr>
                <p:cNvPr id="17" name="正方形/長方形 16">
                  <a:extLst>
                    <a:ext uri="{FF2B5EF4-FFF2-40B4-BE49-F238E27FC236}">
                      <a16:creationId xmlns:a16="http://schemas.microsoft.com/office/drawing/2014/main" id="{DED03119-D482-49EE-AF29-A326D04CE4F0}"/>
                    </a:ext>
                  </a:extLst>
                </p:cNvPr>
                <p:cNvSpPr/>
                <p:nvPr/>
              </p:nvSpPr>
              <p:spPr>
                <a:xfrm>
                  <a:off x="1466377" y="4600133"/>
                  <a:ext cx="649705" cy="312821"/>
                </a:xfrm>
                <a:prstGeom prst="rect">
                  <a:avLst/>
                </a:prstGeom>
                <a:solidFill>
                  <a:srgbClr val="FFFF99"/>
                </a:solidFill>
                <a:ln w="190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dirty="0"/>
                </a:p>
              </p:txBody>
            </p:sp>
            <p:sp>
              <p:nvSpPr>
                <p:cNvPr id="20" name="テキスト ボックス 19">
                  <a:extLst>
                    <a:ext uri="{FF2B5EF4-FFF2-40B4-BE49-F238E27FC236}">
                      <a16:creationId xmlns:a16="http://schemas.microsoft.com/office/drawing/2014/main" id="{9755856B-1B8D-43FB-BEA2-DF7331D1AC6A}"/>
                    </a:ext>
                  </a:extLst>
                </p:cNvPr>
                <p:cNvSpPr txBox="1"/>
                <p:nvPr/>
              </p:nvSpPr>
              <p:spPr>
                <a:xfrm>
                  <a:off x="1263316" y="4368733"/>
                  <a:ext cx="974557" cy="258603"/>
                </a:xfrm>
                <a:prstGeom prst="rect">
                  <a:avLst/>
                </a:prstGeom>
                <a:noFill/>
                <a:ln w="19050">
                  <a:noFill/>
                </a:ln>
              </p:spPr>
              <p:txBody>
                <a:bodyPr wrap="square" rtlCol="0">
                  <a:spAutoFit/>
                </a:bodyPr>
                <a:lstStyle/>
                <a:p>
                  <a:r>
                    <a:rPr kumimoji="1" lang="ja-JP" altLang="en-US" sz="1050" b="1" dirty="0">
                      <a:solidFill>
                        <a:sysClr val="windowText" lastClr="000000"/>
                      </a:solidFill>
                    </a:rPr>
                    <a:t>作業回数</a:t>
                  </a:r>
                </a:p>
              </p:txBody>
            </p:sp>
          </p:grpSp>
          <p:grpSp>
            <p:nvGrpSpPr>
              <p:cNvPr id="24" name="グループ化 23">
                <a:extLst>
                  <a:ext uri="{FF2B5EF4-FFF2-40B4-BE49-F238E27FC236}">
                    <a16:creationId xmlns:a16="http://schemas.microsoft.com/office/drawing/2014/main" id="{FA948160-1010-46DC-AFFE-42E5E524153C}"/>
                  </a:ext>
                </a:extLst>
              </p:cNvPr>
              <p:cNvGrpSpPr/>
              <p:nvPr/>
            </p:nvGrpSpPr>
            <p:grpSpPr>
              <a:xfrm>
                <a:off x="2743450" y="4358378"/>
                <a:ext cx="974557" cy="551116"/>
                <a:chOff x="2355484" y="4368733"/>
                <a:chExt cx="974557" cy="551116"/>
              </a:xfrm>
            </p:grpSpPr>
            <p:sp>
              <p:nvSpPr>
                <p:cNvPr id="18" name="正方形/長方形 17">
                  <a:extLst>
                    <a:ext uri="{FF2B5EF4-FFF2-40B4-BE49-F238E27FC236}">
                      <a16:creationId xmlns:a16="http://schemas.microsoft.com/office/drawing/2014/main" id="{27537C33-09BE-4211-A817-2438FA76617E}"/>
                    </a:ext>
                  </a:extLst>
                </p:cNvPr>
                <p:cNvSpPr/>
                <p:nvPr/>
              </p:nvSpPr>
              <p:spPr>
                <a:xfrm>
                  <a:off x="2378195" y="4607028"/>
                  <a:ext cx="649705" cy="312821"/>
                </a:xfrm>
                <a:prstGeom prst="rect">
                  <a:avLst/>
                </a:prstGeom>
                <a:solidFill>
                  <a:srgbClr val="FFFF99"/>
                </a:solidFill>
                <a:ln w="190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dirty="0"/>
                </a:p>
              </p:txBody>
            </p:sp>
            <p:sp>
              <p:nvSpPr>
                <p:cNvPr id="21" name="テキスト ボックス 20">
                  <a:extLst>
                    <a:ext uri="{FF2B5EF4-FFF2-40B4-BE49-F238E27FC236}">
                      <a16:creationId xmlns:a16="http://schemas.microsoft.com/office/drawing/2014/main" id="{5993AAC5-A443-4DFD-8048-D486D951485B}"/>
                    </a:ext>
                  </a:extLst>
                </p:cNvPr>
                <p:cNvSpPr txBox="1"/>
                <p:nvPr/>
              </p:nvSpPr>
              <p:spPr>
                <a:xfrm>
                  <a:off x="2355484" y="4368733"/>
                  <a:ext cx="974557" cy="258603"/>
                </a:xfrm>
                <a:prstGeom prst="rect">
                  <a:avLst/>
                </a:prstGeom>
                <a:noFill/>
                <a:ln w="19050">
                  <a:noFill/>
                </a:ln>
              </p:spPr>
              <p:txBody>
                <a:bodyPr wrap="square" rtlCol="0">
                  <a:spAutoFit/>
                </a:bodyPr>
                <a:lstStyle/>
                <a:p>
                  <a:r>
                    <a:rPr kumimoji="1" lang="ja-JP" altLang="en-US" sz="1050" b="1" dirty="0">
                      <a:solidFill>
                        <a:sysClr val="windowText" lastClr="000000"/>
                      </a:solidFill>
                    </a:rPr>
                    <a:t>重量</a:t>
                  </a:r>
                </a:p>
              </p:txBody>
            </p:sp>
          </p:grpSp>
          <p:sp>
            <p:nvSpPr>
              <p:cNvPr id="25" name="乗算記号 24">
                <a:extLst>
                  <a:ext uri="{FF2B5EF4-FFF2-40B4-BE49-F238E27FC236}">
                    <a16:creationId xmlns:a16="http://schemas.microsoft.com/office/drawing/2014/main" id="{98F3EC20-338F-4E64-A064-278AB56C3616}"/>
                  </a:ext>
                </a:extLst>
              </p:cNvPr>
              <p:cNvSpPr/>
              <p:nvPr/>
            </p:nvSpPr>
            <p:spPr>
              <a:xfrm>
                <a:off x="1212761" y="4676268"/>
                <a:ext cx="228600" cy="240631"/>
              </a:xfrm>
              <a:prstGeom prst="mathMultiply">
                <a:avLst/>
              </a:prstGeom>
              <a:ln w="1905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96719E58-EA6A-4393-9A2F-9DAC63AEC15A}"/>
                  </a:ext>
                </a:extLst>
              </p:cNvPr>
              <p:cNvSpPr txBox="1"/>
              <p:nvPr/>
            </p:nvSpPr>
            <p:spPr>
              <a:xfrm>
                <a:off x="2115091" y="4756544"/>
                <a:ext cx="827877" cy="250766"/>
              </a:xfrm>
              <a:prstGeom prst="rect">
                <a:avLst/>
              </a:prstGeom>
              <a:noFill/>
              <a:ln w="19050">
                <a:noFill/>
              </a:ln>
            </p:spPr>
            <p:txBody>
              <a:bodyPr wrap="square" rtlCol="0">
                <a:spAutoFit/>
              </a:bodyPr>
              <a:lstStyle/>
              <a:p>
                <a:r>
                  <a:rPr kumimoji="1" lang="ja-JP" altLang="en-US" sz="1000" b="1" dirty="0">
                    <a:solidFill>
                      <a:sysClr val="windowText" lastClr="000000"/>
                    </a:solidFill>
                  </a:rPr>
                  <a:t>回</a:t>
                </a:r>
                <a:r>
                  <a:rPr kumimoji="1" lang="en-US" altLang="ja-JP" sz="1000" b="1" dirty="0">
                    <a:solidFill>
                      <a:sysClr val="windowText" lastClr="000000"/>
                    </a:solidFill>
                  </a:rPr>
                  <a:t>/</a:t>
                </a:r>
                <a:r>
                  <a:rPr kumimoji="1" lang="ja-JP" altLang="en-US" sz="1000" b="1" dirty="0">
                    <a:solidFill>
                      <a:sysClr val="windowText" lastClr="000000"/>
                    </a:solidFill>
                  </a:rPr>
                  <a:t>直</a:t>
                </a:r>
              </a:p>
            </p:txBody>
          </p:sp>
          <p:sp>
            <p:nvSpPr>
              <p:cNvPr id="27" name="乗算記号 26">
                <a:extLst>
                  <a:ext uri="{FF2B5EF4-FFF2-40B4-BE49-F238E27FC236}">
                    <a16:creationId xmlns:a16="http://schemas.microsoft.com/office/drawing/2014/main" id="{EDE81440-21CC-4F52-8469-4403C3E16D44}"/>
                  </a:ext>
                </a:extLst>
              </p:cNvPr>
              <p:cNvSpPr/>
              <p:nvPr/>
            </p:nvSpPr>
            <p:spPr>
              <a:xfrm>
                <a:off x="2514849" y="4691307"/>
                <a:ext cx="228600" cy="240631"/>
              </a:xfrm>
              <a:prstGeom prst="mathMultiply">
                <a:avLst/>
              </a:prstGeom>
              <a:ln w="1905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28" name="テキスト ボックス 27">
              <a:extLst>
                <a:ext uri="{FF2B5EF4-FFF2-40B4-BE49-F238E27FC236}">
                  <a16:creationId xmlns:a16="http://schemas.microsoft.com/office/drawing/2014/main" id="{693B2019-5F62-489F-B2F6-F2191CD19B87}"/>
                </a:ext>
              </a:extLst>
            </p:cNvPr>
            <p:cNvSpPr txBox="1"/>
            <p:nvPr/>
          </p:nvSpPr>
          <p:spPr>
            <a:xfrm>
              <a:off x="3103820" y="3845611"/>
              <a:ext cx="509710" cy="261610"/>
            </a:xfrm>
            <a:prstGeom prst="rect">
              <a:avLst/>
            </a:prstGeom>
            <a:noFill/>
            <a:ln w="19050">
              <a:noFill/>
            </a:ln>
          </p:spPr>
          <p:txBody>
            <a:bodyPr wrap="square" rtlCol="0">
              <a:spAutoFit/>
            </a:bodyPr>
            <a:lstStyle/>
            <a:p>
              <a:r>
                <a:rPr kumimoji="1" lang="ja-JP" altLang="en-US" sz="1100" b="1" dirty="0">
                  <a:solidFill>
                    <a:sysClr val="windowText" lastClr="000000"/>
                  </a:solidFill>
                </a:rPr>
                <a:t>㎏</a:t>
              </a:r>
            </a:p>
          </p:txBody>
        </p:sp>
      </p:grpSp>
      <p:sp>
        <p:nvSpPr>
          <p:cNvPr id="84" name="正方形/長方形 83">
            <a:extLst>
              <a:ext uri="{FF2B5EF4-FFF2-40B4-BE49-F238E27FC236}">
                <a16:creationId xmlns:a16="http://schemas.microsoft.com/office/drawing/2014/main" id="{B9A3BB4C-2D14-434A-9DBB-21F857D88BB4}"/>
              </a:ext>
            </a:extLst>
          </p:cNvPr>
          <p:cNvSpPr/>
          <p:nvPr/>
        </p:nvSpPr>
        <p:spPr>
          <a:xfrm>
            <a:off x="1909287" y="4144924"/>
            <a:ext cx="1357413" cy="337054"/>
          </a:xfrm>
          <a:prstGeom prst="rect">
            <a:avLst/>
          </a:prstGeom>
          <a:solidFill>
            <a:srgbClr val="FFFF99"/>
          </a:solidFill>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200" b="1" dirty="0"/>
              <a:t>合計</a:t>
            </a:r>
            <a:r>
              <a:rPr kumimoji="1" lang="ja-JP" altLang="en-US" b="1" dirty="0"/>
              <a:t>　</a:t>
            </a:r>
          </a:p>
        </p:txBody>
      </p:sp>
      <p:grpSp>
        <p:nvGrpSpPr>
          <p:cNvPr id="3" name="グループ化 2">
            <a:extLst>
              <a:ext uri="{FF2B5EF4-FFF2-40B4-BE49-F238E27FC236}">
                <a16:creationId xmlns:a16="http://schemas.microsoft.com/office/drawing/2014/main" id="{36901CD2-E6D9-4E1C-9A3E-44F560AFBD1F}"/>
              </a:ext>
            </a:extLst>
          </p:cNvPr>
          <p:cNvGrpSpPr/>
          <p:nvPr/>
        </p:nvGrpSpPr>
        <p:grpSpPr>
          <a:xfrm>
            <a:off x="7137567" y="3692205"/>
            <a:ext cx="3715127" cy="773492"/>
            <a:chOff x="7137567" y="3692205"/>
            <a:chExt cx="3715127" cy="773492"/>
          </a:xfrm>
        </p:grpSpPr>
        <p:grpSp>
          <p:nvGrpSpPr>
            <p:cNvPr id="62" name="グループ化 61">
              <a:extLst>
                <a:ext uri="{FF2B5EF4-FFF2-40B4-BE49-F238E27FC236}">
                  <a16:creationId xmlns:a16="http://schemas.microsoft.com/office/drawing/2014/main" id="{FF33B5BB-9C85-4B01-BDAF-91B91CF15125}"/>
                </a:ext>
              </a:extLst>
            </p:cNvPr>
            <p:cNvGrpSpPr/>
            <p:nvPr/>
          </p:nvGrpSpPr>
          <p:grpSpPr>
            <a:xfrm>
              <a:off x="7137567" y="3692205"/>
              <a:ext cx="3692223" cy="773492"/>
              <a:chOff x="421105" y="4319337"/>
              <a:chExt cx="3296902" cy="782052"/>
            </a:xfrm>
          </p:grpSpPr>
          <p:sp>
            <p:nvSpPr>
              <p:cNvPr id="63" name="四角形: 角を丸くする 62">
                <a:extLst>
                  <a:ext uri="{FF2B5EF4-FFF2-40B4-BE49-F238E27FC236}">
                    <a16:creationId xmlns:a16="http://schemas.microsoft.com/office/drawing/2014/main" id="{74BF0A58-0355-463E-8441-B12439C669B1}"/>
                  </a:ext>
                </a:extLst>
              </p:cNvPr>
              <p:cNvSpPr/>
              <p:nvPr/>
            </p:nvSpPr>
            <p:spPr>
              <a:xfrm>
                <a:off x="421105" y="4319337"/>
                <a:ext cx="3262260" cy="782052"/>
              </a:xfrm>
              <a:prstGeom prst="roundRect">
                <a:avLst/>
              </a:prstGeom>
              <a:ln w="190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grpSp>
            <p:nvGrpSpPr>
              <p:cNvPr id="64" name="グループ化 63">
                <a:extLst>
                  <a:ext uri="{FF2B5EF4-FFF2-40B4-BE49-F238E27FC236}">
                    <a16:creationId xmlns:a16="http://schemas.microsoft.com/office/drawing/2014/main" id="{6420570E-6CD4-407C-87C1-CF7F07EFFE68}"/>
                  </a:ext>
                </a:extLst>
              </p:cNvPr>
              <p:cNvGrpSpPr/>
              <p:nvPr/>
            </p:nvGrpSpPr>
            <p:grpSpPr>
              <a:xfrm>
                <a:off x="422713" y="4384882"/>
                <a:ext cx="974557" cy="503686"/>
                <a:chOff x="481265" y="4384883"/>
                <a:chExt cx="974557" cy="503686"/>
              </a:xfrm>
            </p:grpSpPr>
            <p:sp>
              <p:nvSpPr>
                <p:cNvPr id="74" name="正方形/長方形 73">
                  <a:extLst>
                    <a:ext uri="{FF2B5EF4-FFF2-40B4-BE49-F238E27FC236}">
                      <a16:creationId xmlns:a16="http://schemas.microsoft.com/office/drawing/2014/main" id="{F5A1885F-C1FB-4055-8537-A972CD9F2543}"/>
                    </a:ext>
                  </a:extLst>
                </p:cNvPr>
                <p:cNvSpPr/>
                <p:nvPr/>
              </p:nvSpPr>
              <p:spPr>
                <a:xfrm>
                  <a:off x="613761" y="4575748"/>
                  <a:ext cx="649705" cy="312821"/>
                </a:xfrm>
                <a:prstGeom prst="rect">
                  <a:avLst/>
                </a:prstGeom>
                <a:solidFill>
                  <a:srgbClr val="FFFF99"/>
                </a:solidFill>
                <a:ln w="190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dirty="0"/>
                </a:p>
              </p:txBody>
            </p:sp>
            <p:sp>
              <p:nvSpPr>
                <p:cNvPr id="75" name="テキスト ボックス 74">
                  <a:extLst>
                    <a:ext uri="{FF2B5EF4-FFF2-40B4-BE49-F238E27FC236}">
                      <a16:creationId xmlns:a16="http://schemas.microsoft.com/office/drawing/2014/main" id="{3E30046C-4752-4CA3-8530-563CB275A344}"/>
                    </a:ext>
                  </a:extLst>
                </p:cNvPr>
                <p:cNvSpPr txBox="1"/>
                <p:nvPr/>
              </p:nvSpPr>
              <p:spPr>
                <a:xfrm>
                  <a:off x="481265" y="4384883"/>
                  <a:ext cx="974557" cy="256726"/>
                </a:xfrm>
                <a:prstGeom prst="rect">
                  <a:avLst/>
                </a:prstGeom>
                <a:noFill/>
                <a:ln>
                  <a:noFill/>
                </a:ln>
              </p:spPr>
              <p:txBody>
                <a:bodyPr wrap="square" rtlCol="0">
                  <a:spAutoFit/>
                </a:bodyPr>
                <a:lstStyle/>
                <a:p>
                  <a:r>
                    <a:rPr kumimoji="1" lang="ja-JP" altLang="en-US" sz="1050" b="1" dirty="0">
                      <a:solidFill>
                        <a:sysClr val="windowText" lastClr="000000"/>
                      </a:solidFill>
                    </a:rPr>
                    <a:t>手位置</a:t>
                  </a:r>
                </a:p>
              </p:txBody>
            </p:sp>
          </p:grpSp>
          <p:grpSp>
            <p:nvGrpSpPr>
              <p:cNvPr id="65" name="グループ化 64">
                <a:extLst>
                  <a:ext uri="{FF2B5EF4-FFF2-40B4-BE49-F238E27FC236}">
                    <a16:creationId xmlns:a16="http://schemas.microsoft.com/office/drawing/2014/main" id="{CB8B3532-3F63-4281-A0DB-43F96E0EE1EA}"/>
                  </a:ext>
                </a:extLst>
              </p:cNvPr>
              <p:cNvGrpSpPr/>
              <p:nvPr/>
            </p:nvGrpSpPr>
            <p:grpSpPr>
              <a:xfrm>
                <a:off x="1313651" y="4368733"/>
                <a:ext cx="974557" cy="523781"/>
                <a:chOff x="1263316" y="4368733"/>
                <a:chExt cx="974557" cy="523781"/>
              </a:xfrm>
            </p:grpSpPr>
            <p:sp>
              <p:nvSpPr>
                <p:cNvPr id="72" name="正方形/長方形 71">
                  <a:extLst>
                    <a:ext uri="{FF2B5EF4-FFF2-40B4-BE49-F238E27FC236}">
                      <a16:creationId xmlns:a16="http://schemas.microsoft.com/office/drawing/2014/main" id="{17F88196-D8FE-4FB9-A8AB-0395EAFABE41}"/>
                    </a:ext>
                  </a:extLst>
                </p:cNvPr>
                <p:cNvSpPr/>
                <p:nvPr/>
              </p:nvSpPr>
              <p:spPr>
                <a:xfrm>
                  <a:off x="1455810" y="4579693"/>
                  <a:ext cx="649705" cy="312821"/>
                </a:xfrm>
                <a:prstGeom prst="rect">
                  <a:avLst/>
                </a:prstGeom>
                <a:solidFill>
                  <a:srgbClr val="FFFF99"/>
                </a:solidFill>
                <a:ln w="190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dirty="0"/>
                </a:p>
              </p:txBody>
            </p:sp>
            <p:sp>
              <p:nvSpPr>
                <p:cNvPr id="73" name="テキスト ボックス 72">
                  <a:extLst>
                    <a:ext uri="{FF2B5EF4-FFF2-40B4-BE49-F238E27FC236}">
                      <a16:creationId xmlns:a16="http://schemas.microsoft.com/office/drawing/2014/main" id="{2C456F83-111D-46BB-8C4C-2395113CD1D9}"/>
                    </a:ext>
                  </a:extLst>
                </p:cNvPr>
                <p:cNvSpPr txBox="1"/>
                <p:nvPr/>
              </p:nvSpPr>
              <p:spPr>
                <a:xfrm>
                  <a:off x="1263316" y="4368733"/>
                  <a:ext cx="974557" cy="256726"/>
                </a:xfrm>
                <a:prstGeom prst="rect">
                  <a:avLst/>
                </a:prstGeom>
                <a:noFill/>
                <a:ln>
                  <a:noFill/>
                </a:ln>
              </p:spPr>
              <p:txBody>
                <a:bodyPr wrap="square" rtlCol="0">
                  <a:spAutoFit/>
                </a:bodyPr>
                <a:lstStyle/>
                <a:p>
                  <a:r>
                    <a:rPr kumimoji="1" lang="ja-JP" altLang="en-US" sz="1050" b="1" dirty="0">
                      <a:solidFill>
                        <a:sysClr val="windowText" lastClr="000000"/>
                      </a:solidFill>
                    </a:rPr>
                    <a:t>作業回数</a:t>
                  </a:r>
                </a:p>
              </p:txBody>
            </p:sp>
          </p:grpSp>
          <p:grpSp>
            <p:nvGrpSpPr>
              <p:cNvPr id="66" name="グループ化 65">
                <a:extLst>
                  <a:ext uri="{FF2B5EF4-FFF2-40B4-BE49-F238E27FC236}">
                    <a16:creationId xmlns:a16="http://schemas.microsoft.com/office/drawing/2014/main" id="{9E47E205-16F0-4DE2-B1C2-179EB0268931}"/>
                  </a:ext>
                </a:extLst>
              </p:cNvPr>
              <p:cNvGrpSpPr/>
              <p:nvPr/>
            </p:nvGrpSpPr>
            <p:grpSpPr>
              <a:xfrm>
                <a:off x="2743449" y="4358378"/>
                <a:ext cx="974558" cy="549766"/>
                <a:chOff x="2355483" y="4368733"/>
                <a:chExt cx="974558" cy="549766"/>
              </a:xfrm>
            </p:grpSpPr>
            <p:sp>
              <p:nvSpPr>
                <p:cNvPr id="70" name="正方形/長方形 69">
                  <a:extLst>
                    <a:ext uri="{FF2B5EF4-FFF2-40B4-BE49-F238E27FC236}">
                      <a16:creationId xmlns:a16="http://schemas.microsoft.com/office/drawing/2014/main" id="{D37ED785-D757-4DE7-B1C4-3283E28255DE}"/>
                    </a:ext>
                  </a:extLst>
                </p:cNvPr>
                <p:cNvSpPr/>
                <p:nvPr/>
              </p:nvSpPr>
              <p:spPr>
                <a:xfrm>
                  <a:off x="2355483" y="4605678"/>
                  <a:ext cx="649705" cy="312821"/>
                </a:xfrm>
                <a:prstGeom prst="rect">
                  <a:avLst/>
                </a:prstGeom>
                <a:solidFill>
                  <a:srgbClr val="FFFF99"/>
                </a:solidFill>
                <a:ln w="190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dirty="0"/>
                </a:p>
              </p:txBody>
            </p:sp>
            <p:sp>
              <p:nvSpPr>
                <p:cNvPr id="71" name="テキスト ボックス 70">
                  <a:extLst>
                    <a:ext uri="{FF2B5EF4-FFF2-40B4-BE49-F238E27FC236}">
                      <a16:creationId xmlns:a16="http://schemas.microsoft.com/office/drawing/2014/main" id="{C1B0E79A-CDDE-4ABF-A6D7-228146633F9B}"/>
                    </a:ext>
                  </a:extLst>
                </p:cNvPr>
                <p:cNvSpPr txBox="1"/>
                <p:nvPr/>
              </p:nvSpPr>
              <p:spPr>
                <a:xfrm>
                  <a:off x="2355484" y="4368733"/>
                  <a:ext cx="974557" cy="256726"/>
                </a:xfrm>
                <a:prstGeom prst="rect">
                  <a:avLst/>
                </a:prstGeom>
                <a:noFill/>
                <a:ln>
                  <a:noFill/>
                </a:ln>
              </p:spPr>
              <p:txBody>
                <a:bodyPr wrap="square" rtlCol="0">
                  <a:spAutoFit/>
                </a:bodyPr>
                <a:lstStyle/>
                <a:p>
                  <a:r>
                    <a:rPr kumimoji="1" lang="ja-JP" altLang="en-US" sz="1050" b="1" dirty="0">
                      <a:solidFill>
                        <a:sysClr val="windowText" lastClr="000000"/>
                      </a:solidFill>
                    </a:rPr>
                    <a:t>重量</a:t>
                  </a:r>
                </a:p>
              </p:txBody>
            </p:sp>
          </p:grpSp>
          <p:sp>
            <p:nvSpPr>
              <p:cNvPr id="67" name="乗算記号 66">
                <a:extLst>
                  <a:ext uri="{FF2B5EF4-FFF2-40B4-BE49-F238E27FC236}">
                    <a16:creationId xmlns:a16="http://schemas.microsoft.com/office/drawing/2014/main" id="{B5FADD27-02B2-4EDD-86E0-4559351502A8}"/>
                  </a:ext>
                </a:extLst>
              </p:cNvPr>
              <p:cNvSpPr/>
              <p:nvPr/>
            </p:nvSpPr>
            <p:spPr>
              <a:xfrm>
                <a:off x="1236147" y="4659165"/>
                <a:ext cx="228600" cy="240631"/>
              </a:xfrm>
              <a:prstGeom prst="mathMultipl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8" name="テキスト ボックス 67">
                <a:extLst>
                  <a:ext uri="{FF2B5EF4-FFF2-40B4-BE49-F238E27FC236}">
                    <a16:creationId xmlns:a16="http://schemas.microsoft.com/office/drawing/2014/main" id="{43C2275F-9C68-4E42-AD77-DFF119D2A706}"/>
                  </a:ext>
                </a:extLst>
              </p:cNvPr>
              <p:cNvSpPr txBox="1"/>
              <p:nvPr/>
            </p:nvSpPr>
            <p:spPr>
              <a:xfrm>
                <a:off x="2106235" y="4698635"/>
                <a:ext cx="827877" cy="248946"/>
              </a:xfrm>
              <a:prstGeom prst="rect">
                <a:avLst/>
              </a:prstGeom>
              <a:noFill/>
              <a:ln>
                <a:noFill/>
              </a:ln>
            </p:spPr>
            <p:txBody>
              <a:bodyPr wrap="square" rtlCol="0">
                <a:spAutoFit/>
              </a:bodyPr>
              <a:lstStyle/>
              <a:p>
                <a:r>
                  <a:rPr kumimoji="1" lang="ja-JP" altLang="en-US" sz="1000" b="1" dirty="0">
                    <a:solidFill>
                      <a:sysClr val="windowText" lastClr="000000"/>
                    </a:solidFill>
                  </a:rPr>
                  <a:t>回</a:t>
                </a:r>
                <a:r>
                  <a:rPr kumimoji="1" lang="en-US" altLang="ja-JP" sz="1000" b="1" dirty="0">
                    <a:solidFill>
                      <a:sysClr val="windowText" lastClr="000000"/>
                    </a:solidFill>
                  </a:rPr>
                  <a:t>/</a:t>
                </a:r>
                <a:r>
                  <a:rPr kumimoji="1" lang="ja-JP" altLang="en-US" sz="1000" b="1" dirty="0">
                    <a:solidFill>
                      <a:sysClr val="windowText" lastClr="000000"/>
                    </a:solidFill>
                  </a:rPr>
                  <a:t>直</a:t>
                </a:r>
              </a:p>
            </p:txBody>
          </p:sp>
          <p:sp>
            <p:nvSpPr>
              <p:cNvPr id="69" name="乗算記号 68">
                <a:extLst>
                  <a:ext uri="{FF2B5EF4-FFF2-40B4-BE49-F238E27FC236}">
                    <a16:creationId xmlns:a16="http://schemas.microsoft.com/office/drawing/2014/main" id="{1510FD05-C3F8-4EF6-8E40-9EAB1C7CC562}"/>
                  </a:ext>
                </a:extLst>
              </p:cNvPr>
              <p:cNvSpPr/>
              <p:nvPr/>
            </p:nvSpPr>
            <p:spPr>
              <a:xfrm>
                <a:off x="2495312" y="4646277"/>
                <a:ext cx="228600" cy="240631"/>
              </a:xfrm>
              <a:prstGeom prst="mathMultipl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82" name="テキスト ボックス 81">
              <a:extLst>
                <a:ext uri="{FF2B5EF4-FFF2-40B4-BE49-F238E27FC236}">
                  <a16:creationId xmlns:a16="http://schemas.microsoft.com/office/drawing/2014/main" id="{6642ED22-7124-46BF-B5BD-AD2266A36473}"/>
                </a:ext>
              </a:extLst>
            </p:cNvPr>
            <p:cNvSpPr txBox="1"/>
            <p:nvPr/>
          </p:nvSpPr>
          <p:spPr>
            <a:xfrm>
              <a:off x="10408044" y="4100506"/>
              <a:ext cx="444650" cy="246221"/>
            </a:xfrm>
            <a:prstGeom prst="rect">
              <a:avLst/>
            </a:prstGeom>
            <a:noFill/>
            <a:ln>
              <a:noFill/>
            </a:ln>
          </p:spPr>
          <p:txBody>
            <a:bodyPr wrap="square" rtlCol="0">
              <a:spAutoFit/>
            </a:bodyPr>
            <a:lstStyle/>
            <a:p>
              <a:r>
                <a:rPr kumimoji="1" lang="ja-JP" altLang="en-US" sz="1000" b="1" dirty="0">
                  <a:solidFill>
                    <a:sysClr val="windowText" lastClr="000000"/>
                  </a:solidFill>
                </a:rPr>
                <a:t>㎏</a:t>
              </a:r>
            </a:p>
          </p:txBody>
        </p:sp>
      </p:grpSp>
      <p:sp>
        <p:nvSpPr>
          <p:cNvPr id="87" name="正方形/長方形 86">
            <a:extLst>
              <a:ext uri="{FF2B5EF4-FFF2-40B4-BE49-F238E27FC236}">
                <a16:creationId xmlns:a16="http://schemas.microsoft.com/office/drawing/2014/main" id="{9D546CCA-7117-438A-B9E6-E5322A00F2BB}"/>
              </a:ext>
            </a:extLst>
          </p:cNvPr>
          <p:cNvSpPr/>
          <p:nvPr/>
        </p:nvSpPr>
        <p:spPr>
          <a:xfrm>
            <a:off x="10691616" y="4107221"/>
            <a:ext cx="1500384" cy="352087"/>
          </a:xfrm>
          <a:prstGeom prst="rect">
            <a:avLst/>
          </a:prstGeom>
          <a:solidFill>
            <a:srgbClr val="FFFF99"/>
          </a:solidFill>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200" b="1" dirty="0"/>
              <a:t>合計</a:t>
            </a:r>
            <a:r>
              <a:rPr kumimoji="1" lang="ja-JP" altLang="en-US" sz="1200" dirty="0"/>
              <a:t>　</a:t>
            </a:r>
            <a:endParaRPr kumimoji="1" lang="ja-JP" altLang="en-US" b="1" dirty="0"/>
          </a:p>
        </p:txBody>
      </p:sp>
      <p:graphicFrame>
        <p:nvGraphicFramePr>
          <p:cNvPr id="112" name="表 112">
            <a:extLst>
              <a:ext uri="{FF2B5EF4-FFF2-40B4-BE49-F238E27FC236}">
                <a16:creationId xmlns:a16="http://schemas.microsoft.com/office/drawing/2014/main" id="{BC3060AF-FE62-422C-85EE-2178DD21AE4B}"/>
              </a:ext>
            </a:extLst>
          </p:cNvPr>
          <p:cNvGraphicFramePr>
            <a:graphicFrameLocks noGrp="1"/>
          </p:cNvGraphicFramePr>
          <p:nvPr/>
        </p:nvGraphicFramePr>
        <p:xfrm>
          <a:off x="255658" y="4991435"/>
          <a:ext cx="1765767" cy="976578"/>
        </p:xfrm>
        <a:graphic>
          <a:graphicData uri="http://schemas.openxmlformats.org/drawingml/2006/table">
            <a:tbl>
              <a:tblPr firstRow="1" bandRow="1">
                <a:tableStyleId>{073A0DAA-6AF3-43AB-8588-CEC1D06C72B9}</a:tableStyleId>
              </a:tblPr>
              <a:tblGrid>
                <a:gridCol w="382136">
                  <a:extLst>
                    <a:ext uri="{9D8B030D-6E8A-4147-A177-3AD203B41FA5}">
                      <a16:colId xmlns:a16="http://schemas.microsoft.com/office/drawing/2014/main" val="2906491111"/>
                    </a:ext>
                  </a:extLst>
                </a:gridCol>
                <a:gridCol w="1383631">
                  <a:extLst>
                    <a:ext uri="{9D8B030D-6E8A-4147-A177-3AD203B41FA5}">
                      <a16:colId xmlns:a16="http://schemas.microsoft.com/office/drawing/2014/main" val="2620058970"/>
                    </a:ext>
                  </a:extLst>
                </a:gridCol>
              </a:tblGrid>
              <a:tr h="236642">
                <a:tc>
                  <a:txBody>
                    <a:bodyPr/>
                    <a:lstStyle/>
                    <a:p>
                      <a:r>
                        <a:rPr kumimoji="1" lang="en-US" altLang="ja-JP" sz="900" b="1" dirty="0">
                          <a:solidFill>
                            <a:schemeClr val="bg1"/>
                          </a:solidFill>
                        </a:rPr>
                        <a:t>4</a:t>
                      </a:r>
                      <a:r>
                        <a:rPr kumimoji="1" lang="ja-JP" altLang="en-US" sz="900" b="1" dirty="0">
                          <a:solidFill>
                            <a:schemeClr val="bg1"/>
                          </a:solidFill>
                        </a:rPr>
                        <a:t>点</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kumimoji="1" lang="en-US" altLang="ja-JP" sz="900" b="1" dirty="0">
                          <a:solidFill>
                            <a:schemeClr val="bg1"/>
                          </a:solidFill>
                        </a:rPr>
                        <a:t>1121</a:t>
                      </a:r>
                      <a:r>
                        <a:rPr kumimoji="1" lang="ja-JP" altLang="en-US" sz="900" b="1" dirty="0">
                          <a:solidFill>
                            <a:schemeClr val="bg1"/>
                          </a:solidFill>
                        </a:rPr>
                        <a:t>点以上</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468351157"/>
                  </a:ext>
                </a:extLst>
              </a:tr>
              <a:tr h="266652">
                <a:tc>
                  <a:txBody>
                    <a:bodyPr/>
                    <a:lstStyle/>
                    <a:p>
                      <a:r>
                        <a:rPr kumimoji="1" lang="en-US" altLang="ja-JP" sz="900" b="1" dirty="0">
                          <a:solidFill>
                            <a:schemeClr val="bg1"/>
                          </a:solidFill>
                        </a:rPr>
                        <a:t>3</a:t>
                      </a:r>
                      <a:r>
                        <a:rPr kumimoji="1" lang="ja-JP" altLang="en-US" sz="900" b="1" dirty="0">
                          <a:solidFill>
                            <a:schemeClr val="bg1"/>
                          </a:solidFill>
                        </a:rPr>
                        <a:t>点</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kumimoji="1" lang="en-US" altLang="ja-JP" sz="900" b="1" dirty="0">
                          <a:solidFill>
                            <a:schemeClr val="bg1"/>
                          </a:solidFill>
                        </a:rPr>
                        <a:t>841</a:t>
                      </a:r>
                      <a:r>
                        <a:rPr kumimoji="1" lang="ja-JP" altLang="en-US" sz="900" b="1" dirty="0">
                          <a:solidFill>
                            <a:schemeClr val="bg1"/>
                          </a:solidFill>
                        </a:rPr>
                        <a:t>点以上</a:t>
                      </a:r>
                      <a:r>
                        <a:rPr kumimoji="1" lang="en-US" altLang="ja-JP" sz="900" b="1" dirty="0">
                          <a:solidFill>
                            <a:schemeClr val="bg1"/>
                          </a:solidFill>
                        </a:rPr>
                        <a:t>1120</a:t>
                      </a:r>
                      <a:r>
                        <a:rPr kumimoji="1" lang="ja-JP" altLang="en-US" sz="900" b="1" dirty="0">
                          <a:solidFill>
                            <a:schemeClr val="bg1"/>
                          </a:solidFill>
                        </a:rPr>
                        <a:t>点未満</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10439500"/>
                  </a:ext>
                </a:extLst>
              </a:tr>
              <a:tr h="236642">
                <a:tc>
                  <a:txBody>
                    <a:bodyPr/>
                    <a:lstStyle/>
                    <a:p>
                      <a:r>
                        <a:rPr kumimoji="1" lang="en-US" altLang="ja-JP" sz="900" b="1" dirty="0">
                          <a:solidFill>
                            <a:schemeClr val="bg1"/>
                          </a:solidFill>
                        </a:rPr>
                        <a:t>2</a:t>
                      </a:r>
                      <a:r>
                        <a:rPr kumimoji="1" lang="ja-JP" altLang="en-US" sz="900" b="1" dirty="0">
                          <a:solidFill>
                            <a:schemeClr val="bg1"/>
                          </a:solidFill>
                        </a:rPr>
                        <a:t>点</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kumimoji="1" lang="en-US" altLang="ja-JP" sz="900" b="1" dirty="0">
                          <a:solidFill>
                            <a:schemeClr val="bg1"/>
                          </a:solidFill>
                        </a:rPr>
                        <a:t>421</a:t>
                      </a:r>
                      <a:r>
                        <a:rPr kumimoji="1" lang="ja-JP" altLang="en-US" sz="900" b="1" dirty="0">
                          <a:solidFill>
                            <a:schemeClr val="bg1"/>
                          </a:solidFill>
                        </a:rPr>
                        <a:t>点以上</a:t>
                      </a:r>
                      <a:r>
                        <a:rPr kumimoji="1" lang="en-US" altLang="ja-JP" sz="900" b="1" dirty="0">
                          <a:solidFill>
                            <a:schemeClr val="bg1"/>
                          </a:solidFill>
                        </a:rPr>
                        <a:t>840</a:t>
                      </a:r>
                      <a:r>
                        <a:rPr kumimoji="1" lang="ja-JP" altLang="en-US" sz="900" b="1" dirty="0">
                          <a:solidFill>
                            <a:schemeClr val="bg1"/>
                          </a:solidFill>
                        </a:rPr>
                        <a:t>点未満</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166485130"/>
                  </a:ext>
                </a:extLst>
              </a:tr>
              <a:tr h="236642">
                <a:tc>
                  <a:txBody>
                    <a:bodyPr/>
                    <a:lstStyle/>
                    <a:p>
                      <a:r>
                        <a:rPr kumimoji="1" lang="en-US" altLang="ja-JP" sz="900" b="1" dirty="0">
                          <a:solidFill>
                            <a:schemeClr val="bg1"/>
                          </a:solidFill>
                        </a:rPr>
                        <a:t>1</a:t>
                      </a:r>
                      <a:r>
                        <a:rPr kumimoji="1" lang="ja-JP" altLang="en-US" sz="900" b="1" dirty="0">
                          <a:solidFill>
                            <a:schemeClr val="bg1"/>
                          </a:solidFill>
                        </a:rPr>
                        <a:t>点</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kumimoji="1" lang="en-US" altLang="ja-JP" sz="900" b="1" dirty="0">
                          <a:solidFill>
                            <a:schemeClr val="bg1"/>
                          </a:solidFill>
                        </a:rPr>
                        <a:t>420</a:t>
                      </a:r>
                      <a:r>
                        <a:rPr kumimoji="1" lang="ja-JP" altLang="en-US" sz="900" b="1" dirty="0">
                          <a:solidFill>
                            <a:schemeClr val="bg1"/>
                          </a:solidFill>
                        </a:rPr>
                        <a:t>点以下</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7773655"/>
                  </a:ext>
                </a:extLst>
              </a:tr>
            </a:tbl>
          </a:graphicData>
        </a:graphic>
      </p:graphicFrame>
      <p:graphicFrame>
        <p:nvGraphicFramePr>
          <p:cNvPr id="113" name="表 112">
            <a:extLst>
              <a:ext uri="{FF2B5EF4-FFF2-40B4-BE49-F238E27FC236}">
                <a16:creationId xmlns:a16="http://schemas.microsoft.com/office/drawing/2014/main" id="{CDC22CB6-E744-4398-B7E7-E9BDED650DFF}"/>
              </a:ext>
            </a:extLst>
          </p:cNvPr>
          <p:cNvGraphicFramePr>
            <a:graphicFrameLocks noGrp="1"/>
          </p:cNvGraphicFramePr>
          <p:nvPr/>
        </p:nvGraphicFramePr>
        <p:xfrm>
          <a:off x="2339942" y="5001126"/>
          <a:ext cx="1902340" cy="968536"/>
        </p:xfrm>
        <a:graphic>
          <a:graphicData uri="http://schemas.openxmlformats.org/drawingml/2006/table">
            <a:tbl>
              <a:tblPr firstRow="1" bandRow="1">
                <a:tableStyleId>{073A0DAA-6AF3-43AB-8588-CEC1D06C72B9}</a:tableStyleId>
              </a:tblPr>
              <a:tblGrid>
                <a:gridCol w="386743">
                  <a:extLst>
                    <a:ext uri="{9D8B030D-6E8A-4147-A177-3AD203B41FA5}">
                      <a16:colId xmlns:a16="http://schemas.microsoft.com/office/drawing/2014/main" val="2906491111"/>
                    </a:ext>
                  </a:extLst>
                </a:gridCol>
                <a:gridCol w="1515597">
                  <a:extLst>
                    <a:ext uri="{9D8B030D-6E8A-4147-A177-3AD203B41FA5}">
                      <a16:colId xmlns:a16="http://schemas.microsoft.com/office/drawing/2014/main" val="2620058970"/>
                    </a:ext>
                  </a:extLst>
                </a:gridCol>
              </a:tblGrid>
              <a:tr h="236642">
                <a:tc>
                  <a:txBody>
                    <a:bodyPr/>
                    <a:lstStyle/>
                    <a:p>
                      <a:r>
                        <a:rPr kumimoji="1" lang="en-US" altLang="ja-JP" sz="900" b="1" dirty="0">
                          <a:solidFill>
                            <a:schemeClr val="bg1"/>
                          </a:solidFill>
                        </a:rPr>
                        <a:t>4</a:t>
                      </a:r>
                      <a:r>
                        <a:rPr kumimoji="1" lang="ja-JP" altLang="en-US" sz="900" b="1" dirty="0">
                          <a:solidFill>
                            <a:schemeClr val="bg1"/>
                          </a:solidFill>
                        </a:rPr>
                        <a:t>点</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kumimoji="1" lang="en-US" altLang="ja-JP" sz="900" b="1" dirty="0">
                          <a:solidFill>
                            <a:schemeClr val="bg1"/>
                          </a:solidFill>
                        </a:rPr>
                        <a:t>70</a:t>
                      </a:r>
                      <a:r>
                        <a:rPr kumimoji="1" lang="ja-JP" altLang="en-US" sz="900" b="1" dirty="0">
                          <a:solidFill>
                            <a:schemeClr val="bg1"/>
                          </a:solidFill>
                        </a:rPr>
                        <a:t>点以上</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468351157"/>
                  </a:ext>
                </a:extLst>
              </a:tr>
              <a:tr h="266652">
                <a:tc>
                  <a:txBody>
                    <a:bodyPr/>
                    <a:lstStyle/>
                    <a:p>
                      <a:r>
                        <a:rPr kumimoji="1" lang="en-US" altLang="ja-JP" sz="900" b="1" dirty="0">
                          <a:solidFill>
                            <a:schemeClr val="bg1"/>
                          </a:solidFill>
                        </a:rPr>
                        <a:t>3</a:t>
                      </a:r>
                      <a:r>
                        <a:rPr kumimoji="1" lang="ja-JP" altLang="en-US" sz="900" b="1" dirty="0">
                          <a:solidFill>
                            <a:schemeClr val="bg1"/>
                          </a:solidFill>
                        </a:rPr>
                        <a:t>点</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kumimoji="1" lang="en-US" altLang="ja-JP" sz="900" b="1" dirty="0">
                          <a:solidFill>
                            <a:schemeClr val="bg1"/>
                          </a:solidFill>
                        </a:rPr>
                        <a:t>50</a:t>
                      </a:r>
                      <a:r>
                        <a:rPr kumimoji="1" lang="ja-JP" altLang="en-US" sz="900" b="1" dirty="0">
                          <a:solidFill>
                            <a:schemeClr val="bg1"/>
                          </a:solidFill>
                        </a:rPr>
                        <a:t>点以上</a:t>
                      </a:r>
                      <a:r>
                        <a:rPr kumimoji="1" lang="en-US" altLang="ja-JP" sz="900" b="1" dirty="0">
                          <a:solidFill>
                            <a:schemeClr val="bg1"/>
                          </a:solidFill>
                        </a:rPr>
                        <a:t>70</a:t>
                      </a:r>
                      <a:r>
                        <a:rPr kumimoji="1" lang="ja-JP" altLang="en-US" sz="900" b="1" dirty="0">
                          <a:solidFill>
                            <a:schemeClr val="bg1"/>
                          </a:solidFill>
                        </a:rPr>
                        <a:t>点未満</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10439500"/>
                  </a:ext>
                </a:extLst>
              </a:tr>
              <a:tr h="236642">
                <a:tc>
                  <a:txBody>
                    <a:bodyPr/>
                    <a:lstStyle/>
                    <a:p>
                      <a:r>
                        <a:rPr kumimoji="1" lang="en-US" altLang="ja-JP" sz="900" b="1" dirty="0">
                          <a:solidFill>
                            <a:schemeClr val="bg1"/>
                          </a:solidFill>
                        </a:rPr>
                        <a:t>2</a:t>
                      </a:r>
                      <a:r>
                        <a:rPr kumimoji="1" lang="ja-JP" altLang="en-US" sz="900" b="1" dirty="0">
                          <a:solidFill>
                            <a:schemeClr val="bg1"/>
                          </a:solidFill>
                        </a:rPr>
                        <a:t>点</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kumimoji="1" lang="en-US" altLang="ja-JP" sz="900" b="1" dirty="0">
                          <a:solidFill>
                            <a:schemeClr val="bg1"/>
                          </a:solidFill>
                        </a:rPr>
                        <a:t>31</a:t>
                      </a:r>
                      <a:r>
                        <a:rPr kumimoji="1" lang="ja-JP" altLang="en-US" sz="900" b="1" dirty="0">
                          <a:solidFill>
                            <a:schemeClr val="bg1"/>
                          </a:solidFill>
                        </a:rPr>
                        <a:t>点より大きく</a:t>
                      </a:r>
                      <a:r>
                        <a:rPr kumimoji="1" lang="en-US" altLang="ja-JP" sz="900" b="1" dirty="0">
                          <a:solidFill>
                            <a:schemeClr val="bg1"/>
                          </a:solidFill>
                        </a:rPr>
                        <a:t>50</a:t>
                      </a:r>
                      <a:r>
                        <a:rPr kumimoji="1" lang="ja-JP" altLang="en-US" sz="900" b="1" dirty="0">
                          <a:solidFill>
                            <a:schemeClr val="bg1"/>
                          </a:solidFill>
                        </a:rPr>
                        <a:t>点未満</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166485130"/>
                  </a:ext>
                </a:extLst>
              </a:tr>
              <a:tr h="0">
                <a:tc>
                  <a:txBody>
                    <a:bodyPr/>
                    <a:lstStyle/>
                    <a:p>
                      <a:r>
                        <a:rPr kumimoji="1" lang="en-US" altLang="ja-JP" sz="900" b="1" dirty="0">
                          <a:solidFill>
                            <a:schemeClr val="bg1"/>
                          </a:solidFill>
                        </a:rPr>
                        <a:t>1</a:t>
                      </a:r>
                      <a:r>
                        <a:rPr kumimoji="1" lang="ja-JP" altLang="en-US" sz="900" b="1" dirty="0">
                          <a:solidFill>
                            <a:schemeClr val="bg1"/>
                          </a:solidFill>
                        </a:rPr>
                        <a:t>点</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kumimoji="1" lang="en-US" altLang="ja-JP" sz="900" b="1" dirty="0">
                          <a:solidFill>
                            <a:schemeClr val="bg1"/>
                          </a:solidFill>
                        </a:rPr>
                        <a:t>30</a:t>
                      </a:r>
                      <a:r>
                        <a:rPr kumimoji="1" lang="ja-JP" altLang="en-US" sz="900" b="1" dirty="0">
                          <a:solidFill>
                            <a:schemeClr val="bg1"/>
                          </a:solidFill>
                        </a:rPr>
                        <a:t>点以下</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7773655"/>
                  </a:ext>
                </a:extLst>
              </a:tr>
            </a:tbl>
          </a:graphicData>
        </a:graphic>
      </p:graphicFrame>
      <p:graphicFrame>
        <p:nvGraphicFramePr>
          <p:cNvPr id="114" name="表 113">
            <a:extLst>
              <a:ext uri="{FF2B5EF4-FFF2-40B4-BE49-F238E27FC236}">
                <a16:creationId xmlns:a16="http://schemas.microsoft.com/office/drawing/2014/main" id="{88E7E56C-8493-4ABA-9303-07897BF010C7}"/>
              </a:ext>
            </a:extLst>
          </p:cNvPr>
          <p:cNvGraphicFramePr>
            <a:graphicFrameLocks noGrp="1"/>
          </p:cNvGraphicFramePr>
          <p:nvPr/>
        </p:nvGraphicFramePr>
        <p:xfrm>
          <a:off x="4494080" y="5001126"/>
          <a:ext cx="1926020" cy="968536"/>
        </p:xfrm>
        <a:graphic>
          <a:graphicData uri="http://schemas.openxmlformats.org/drawingml/2006/table">
            <a:tbl>
              <a:tblPr firstRow="1" bandRow="1">
                <a:tableStyleId>{073A0DAA-6AF3-43AB-8588-CEC1D06C72B9}</a:tableStyleId>
              </a:tblPr>
              <a:tblGrid>
                <a:gridCol w="422073">
                  <a:extLst>
                    <a:ext uri="{9D8B030D-6E8A-4147-A177-3AD203B41FA5}">
                      <a16:colId xmlns:a16="http://schemas.microsoft.com/office/drawing/2014/main" val="2906491111"/>
                    </a:ext>
                  </a:extLst>
                </a:gridCol>
                <a:gridCol w="1503947">
                  <a:extLst>
                    <a:ext uri="{9D8B030D-6E8A-4147-A177-3AD203B41FA5}">
                      <a16:colId xmlns:a16="http://schemas.microsoft.com/office/drawing/2014/main" val="2620058970"/>
                    </a:ext>
                  </a:extLst>
                </a:gridCol>
              </a:tblGrid>
              <a:tr h="236642">
                <a:tc>
                  <a:txBody>
                    <a:bodyPr/>
                    <a:lstStyle/>
                    <a:p>
                      <a:r>
                        <a:rPr kumimoji="1" lang="en-US" altLang="ja-JP" sz="900" b="1" dirty="0">
                          <a:solidFill>
                            <a:schemeClr val="bg1"/>
                          </a:solidFill>
                        </a:rPr>
                        <a:t>4</a:t>
                      </a:r>
                      <a:r>
                        <a:rPr kumimoji="1" lang="ja-JP" altLang="en-US" sz="900" b="1" dirty="0">
                          <a:solidFill>
                            <a:schemeClr val="bg1"/>
                          </a:solidFill>
                        </a:rPr>
                        <a:t>点</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kumimoji="1" lang="en-US" altLang="ja-JP" sz="900" b="1" dirty="0">
                          <a:solidFill>
                            <a:schemeClr val="bg1"/>
                          </a:solidFill>
                        </a:rPr>
                        <a:t>2000</a:t>
                      </a:r>
                      <a:r>
                        <a:rPr kumimoji="1" lang="ja-JP" altLang="en-US" sz="900" b="1" dirty="0">
                          <a:solidFill>
                            <a:schemeClr val="bg1"/>
                          </a:solidFill>
                        </a:rPr>
                        <a:t>点以上</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468351157"/>
                  </a:ext>
                </a:extLst>
              </a:tr>
              <a:tr h="266652">
                <a:tc>
                  <a:txBody>
                    <a:bodyPr/>
                    <a:lstStyle/>
                    <a:p>
                      <a:r>
                        <a:rPr kumimoji="1" lang="en-US" altLang="ja-JP" sz="900" b="1" dirty="0">
                          <a:solidFill>
                            <a:schemeClr val="bg1"/>
                          </a:solidFill>
                        </a:rPr>
                        <a:t>3</a:t>
                      </a:r>
                      <a:r>
                        <a:rPr kumimoji="1" lang="ja-JP" altLang="en-US" sz="900" b="1" dirty="0">
                          <a:solidFill>
                            <a:schemeClr val="bg1"/>
                          </a:solidFill>
                        </a:rPr>
                        <a:t>点</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kumimoji="1" lang="en-US" altLang="ja-JP" sz="900" b="1" dirty="0">
                          <a:solidFill>
                            <a:schemeClr val="bg1"/>
                          </a:solidFill>
                        </a:rPr>
                        <a:t>1210</a:t>
                      </a:r>
                      <a:r>
                        <a:rPr kumimoji="1" lang="ja-JP" altLang="en-US" sz="900" b="1" dirty="0">
                          <a:solidFill>
                            <a:schemeClr val="bg1"/>
                          </a:solidFill>
                        </a:rPr>
                        <a:t>点以上</a:t>
                      </a:r>
                      <a:r>
                        <a:rPr kumimoji="1" lang="en-US" altLang="ja-JP" sz="900" b="1" dirty="0">
                          <a:solidFill>
                            <a:schemeClr val="bg1"/>
                          </a:solidFill>
                        </a:rPr>
                        <a:t>990</a:t>
                      </a:r>
                      <a:r>
                        <a:rPr kumimoji="1" lang="ja-JP" altLang="en-US" sz="900" b="1" dirty="0">
                          <a:solidFill>
                            <a:schemeClr val="bg1"/>
                          </a:solidFill>
                        </a:rPr>
                        <a:t>点未満</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10439500"/>
                  </a:ext>
                </a:extLst>
              </a:tr>
              <a:tr h="236642">
                <a:tc>
                  <a:txBody>
                    <a:bodyPr/>
                    <a:lstStyle/>
                    <a:p>
                      <a:r>
                        <a:rPr kumimoji="1" lang="en-US" altLang="ja-JP" sz="900" b="1" dirty="0">
                          <a:solidFill>
                            <a:schemeClr val="bg1"/>
                          </a:solidFill>
                        </a:rPr>
                        <a:t>2</a:t>
                      </a:r>
                      <a:r>
                        <a:rPr kumimoji="1" lang="ja-JP" altLang="en-US" sz="900" b="1" dirty="0">
                          <a:solidFill>
                            <a:schemeClr val="bg1"/>
                          </a:solidFill>
                        </a:rPr>
                        <a:t>点</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kumimoji="1" lang="en-US" altLang="ja-JP" sz="900" b="1" dirty="0">
                          <a:solidFill>
                            <a:schemeClr val="bg1"/>
                          </a:solidFill>
                        </a:rPr>
                        <a:t>420</a:t>
                      </a:r>
                      <a:r>
                        <a:rPr kumimoji="1" lang="ja-JP" altLang="en-US" sz="900" b="1" dirty="0">
                          <a:solidFill>
                            <a:schemeClr val="bg1"/>
                          </a:solidFill>
                        </a:rPr>
                        <a:t>点以上</a:t>
                      </a:r>
                      <a:r>
                        <a:rPr kumimoji="1" lang="en-US" altLang="ja-JP" sz="900" b="1" dirty="0">
                          <a:solidFill>
                            <a:schemeClr val="bg1"/>
                          </a:solidFill>
                        </a:rPr>
                        <a:t>1200</a:t>
                      </a:r>
                      <a:r>
                        <a:rPr kumimoji="1" lang="ja-JP" altLang="en-US" sz="900" b="1" dirty="0">
                          <a:solidFill>
                            <a:schemeClr val="bg1"/>
                          </a:solidFill>
                        </a:rPr>
                        <a:t>点未満</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166485130"/>
                  </a:ext>
                </a:extLst>
              </a:tr>
              <a:tr h="0">
                <a:tc>
                  <a:txBody>
                    <a:bodyPr/>
                    <a:lstStyle/>
                    <a:p>
                      <a:r>
                        <a:rPr kumimoji="1" lang="en-US" altLang="ja-JP" sz="900" b="1" dirty="0">
                          <a:solidFill>
                            <a:schemeClr val="bg1"/>
                          </a:solidFill>
                        </a:rPr>
                        <a:t>1</a:t>
                      </a:r>
                      <a:r>
                        <a:rPr kumimoji="1" lang="ja-JP" altLang="en-US" sz="900" b="1" dirty="0">
                          <a:solidFill>
                            <a:schemeClr val="bg1"/>
                          </a:solidFill>
                        </a:rPr>
                        <a:t>点</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r>
                        <a:rPr kumimoji="1" lang="en-US" altLang="ja-JP" sz="900" b="1" dirty="0">
                          <a:solidFill>
                            <a:schemeClr val="bg1"/>
                          </a:solidFill>
                        </a:rPr>
                        <a:t>410</a:t>
                      </a:r>
                      <a:r>
                        <a:rPr kumimoji="1" lang="ja-JP" altLang="en-US" sz="900" b="1" dirty="0">
                          <a:solidFill>
                            <a:schemeClr val="bg1"/>
                          </a:solidFill>
                        </a:rPr>
                        <a:t>点以下</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7773655"/>
                  </a:ext>
                </a:extLst>
              </a:tr>
            </a:tbl>
          </a:graphicData>
        </a:graphic>
      </p:graphicFrame>
      <p:sp>
        <p:nvSpPr>
          <p:cNvPr id="115" name="テキスト ボックス 114">
            <a:extLst>
              <a:ext uri="{FF2B5EF4-FFF2-40B4-BE49-F238E27FC236}">
                <a16:creationId xmlns:a16="http://schemas.microsoft.com/office/drawing/2014/main" id="{945971DB-A8E4-46A2-88F3-6D7F3115F00D}"/>
              </a:ext>
            </a:extLst>
          </p:cNvPr>
          <p:cNvSpPr txBox="1"/>
          <p:nvPr/>
        </p:nvSpPr>
        <p:spPr>
          <a:xfrm>
            <a:off x="174115" y="4718036"/>
            <a:ext cx="1403994" cy="246221"/>
          </a:xfrm>
          <a:prstGeom prst="rect">
            <a:avLst/>
          </a:prstGeom>
          <a:noFill/>
        </p:spPr>
        <p:txBody>
          <a:bodyPr wrap="square" rtlCol="0">
            <a:spAutoFit/>
          </a:bodyPr>
          <a:lstStyle/>
          <a:p>
            <a:r>
              <a:rPr kumimoji="1" lang="en-US" altLang="ja-JP" sz="1000" b="1" dirty="0">
                <a:solidFill>
                  <a:schemeClr val="bg1"/>
                </a:solidFill>
              </a:rPr>
              <a:t>A</a:t>
            </a:r>
            <a:r>
              <a:rPr kumimoji="1" lang="ja-JP" altLang="en-US" sz="1000" b="1" dirty="0">
                <a:solidFill>
                  <a:schemeClr val="bg1"/>
                </a:solidFill>
              </a:rPr>
              <a:t>作業姿勢点評価</a:t>
            </a:r>
          </a:p>
        </p:txBody>
      </p:sp>
      <p:sp>
        <p:nvSpPr>
          <p:cNvPr id="116" name="テキスト ボックス 115">
            <a:extLst>
              <a:ext uri="{FF2B5EF4-FFF2-40B4-BE49-F238E27FC236}">
                <a16:creationId xmlns:a16="http://schemas.microsoft.com/office/drawing/2014/main" id="{7009AC7D-B92B-466B-A2A7-F9AACDFE4B4D}"/>
              </a:ext>
            </a:extLst>
          </p:cNvPr>
          <p:cNvSpPr txBox="1"/>
          <p:nvPr/>
        </p:nvSpPr>
        <p:spPr>
          <a:xfrm>
            <a:off x="2262474" y="4719619"/>
            <a:ext cx="1403994" cy="246221"/>
          </a:xfrm>
          <a:prstGeom prst="rect">
            <a:avLst/>
          </a:prstGeom>
          <a:noFill/>
        </p:spPr>
        <p:txBody>
          <a:bodyPr wrap="square" rtlCol="0">
            <a:spAutoFit/>
          </a:bodyPr>
          <a:lstStyle/>
          <a:p>
            <a:r>
              <a:rPr kumimoji="1" lang="en-US" altLang="ja-JP" sz="1000" b="1" dirty="0">
                <a:solidFill>
                  <a:schemeClr val="bg1"/>
                </a:solidFill>
              </a:rPr>
              <a:t>B</a:t>
            </a:r>
            <a:r>
              <a:rPr kumimoji="1" lang="ja-JP" altLang="en-US" sz="1000" b="1" dirty="0">
                <a:solidFill>
                  <a:schemeClr val="bg1"/>
                </a:solidFill>
              </a:rPr>
              <a:t>腰への負荷評価点</a:t>
            </a:r>
          </a:p>
        </p:txBody>
      </p:sp>
      <p:sp>
        <p:nvSpPr>
          <p:cNvPr id="117" name="テキスト ボックス 116">
            <a:extLst>
              <a:ext uri="{FF2B5EF4-FFF2-40B4-BE49-F238E27FC236}">
                <a16:creationId xmlns:a16="http://schemas.microsoft.com/office/drawing/2014/main" id="{4F1D88C8-AEFA-488E-8DA4-ABF79353F4DA}"/>
              </a:ext>
            </a:extLst>
          </p:cNvPr>
          <p:cNvSpPr txBox="1"/>
          <p:nvPr/>
        </p:nvSpPr>
        <p:spPr>
          <a:xfrm>
            <a:off x="4491971" y="4733133"/>
            <a:ext cx="1403994" cy="246221"/>
          </a:xfrm>
          <a:prstGeom prst="rect">
            <a:avLst/>
          </a:prstGeom>
          <a:noFill/>
        </p:spPr>
        <p:txBody>
          <a:bodyPr wrap="square" rtlCol="0">
            <a:spAutoFit/>
          </a:bodyPr>
          <a:lstStyle/>
          <a:p>
            <a:r>
              <a:rPr kumimoji="1" lang="en-US" altLang="ja-JP" sz="1000" b="1" dirty="0">
                <a:solidFill>
                  <a:schemeClr val="bg1"/>
                </a:solidFill>
              </a:rPr>
              <a:t>C</a:t>
            </a:r>
            <a:r>
              <a:rPr kumimoji="1" lang="ja-JP" altLang="en-US" sz="1000" b="1" dirty="0">
                <a:solidFill>
                  <a:schemeClr val="bg1"/>
                </a:solidFill>
              </a:rPr>
              <a:t>腕への負荷評価点</a:t>
            </a:r>
          </a:p>
        </p:txBody>
      </p:sp>
      <p:sp>
        <p:nvSpPr>
          <p:cNvPr id="118" name="正方形/長方形 117">
            <a:extLst>
              <a:ext uri="{FF2B5EF4-FFF2-40B4-BE49-F238E27FC236}">
                <a16:creationId xmlns:a16="http://schemas.microsoft.com/office/drawing/2014/main" id="{DD0DA363-3F25-4C50-A636-28F3ACFF2F28}"/>
              </a:ext>
            </a:extLst>
          </p:cNvPr>
          <p:cNvSpPr/>
          <p:nvPr/>
        </p:nvSpPr>
        <p:spPr>
          <a:xfrm>
            <a:off x="630592" y="6229487"/>
            <a:ext cx="1167858" cy="493295"/>
          </a:xfrm>
          <a:prstGeom prst="rect">
            <a:avLst/>
          </a:prstGeom>
          <a:solidFill>
            <a:srgbClr val="FF9999"/>
          </a:solidFill>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ja-JP" altLang="en-US" b="1" dirty="0"/>
              <a:t>　点</a:t>
            </a:r>
          </a:p>
        </p:txBody>
      </p:sp>
      <p:sp>
        <p:nvSpPr>
          <p:cNvPr id="119" name="正方形/長方形 118">
            <a:extLst>
              <a:ext uri="{FF2B5EF4-FFF2-40B4-BE49-F238E27FC236}">
                <a16:creationId xmlns:a16="http://schemas.microsoft.com/office/drawing/2014/main" id="{7B276928-D151-44B5-9365-3EF7119C4FE2}"/>
              </a:ext>
            </a:extLst>
          </p:cNvPr>
          <p:cNvSpPr/>
          <p:nvPr/>
        </p:nvSpPr>
        <p:spPr>
          <a:xfrm>
            <a:off x="2504048" y="6229486"/>
            <a:ext cx="1167858" cy="493295"/>
          </a:xfrm>
          <a:prstGeom prst="rect">
            <a:avLst/>
          </a:prstGeom>
          <a:solidFill>
            <a:srgbClr val="FF9999"/>
          </a:solidFill>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ja-JP" altLang="en-US" b="1" dirty="0"/>
              <a:t>　点</a:t>
            </a:r>
          </a:p>
        </p:txBody>
      </p:sp>
      <p:sp>
        <p:nvSpPr>
          <p:cNvPr id="120" name="正方形/長方形 119">
            <a:extLst>
              <a:ext uri="{FF2B5EF4-FFF2-40B4-BE49-F238E27FC236}">
                <a16:creationId xmlns:a16="http://schemas.microsoft.com/office/drawing/2014/main" id="{CBC84497-0EE0-4DC8-A64F-195E54E78C8F}"/>
              </a:ext>
            </a:extLst>
          </p:cNvPr>
          <p:cNvSpPr/>
          <p:nvPr/>
        </p:nvSpPr>
        <p:spPr>
          <a:xfrm>
            <a:off x="4682303" y="6229486"/>
            <a:ext cx="1167858" cy="493295"/>
          </a:xfrm>
          <a:prstGeom prst="rect">
            <a:avLst/>
          </a:prstGeom>
          <a:solidFill>
            <a:srgbClr val="FF9999"/>
          </a:solidFill>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ja-JP" altLang="en-US" b="1" dirty="0"/>
              <a:t>　点</a:t>
            </a:r>
          </a:p>
        </p:txBody>
      </p:sp>
      <p:sp>
        <p:nvSpPr>
          <p:cNvPr id="121" name="正方形/長方形 120">
            <a:extLst>
              <a:ext uri="{FF2B5EF4-FFF2-40B4-BE49-F238E27FC236}">
                <a16:creationId xmlns:a16="http://schemas.microsoft.com/office/drawing/2014/main" id="{36C26D53-E2A3-407A-B70E-EE6A116E906F}"/>
              </a:ext>
            </a:extLst>
          </p:cNvPr>
          <p:cNvSpPr/>
          <p:nvPr/>
        </p:nvSpPr>
        <p:spPr>
          <a:xfrm>
            <a:off x="6502342" y="5847988"/>
            <a:ext cx="1057105" cy="956542"/>
          </a:xfrm>
          <a:prstGeom prst="rect">
            <a:avLst/>
          </a:prstGeom>
          <a:solidFill>
            <a:srgbClr val="FF9999"/>
          </a:solidFill>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ja-JP" altLang="en-US" b="1" dirty="0"/>
              <a:t>　点</a:t>
            </a:r>
          </a:p>
        </p:txBody>
      </p:sp>
      <p:sp>
        <p:nvSpPr>
          <p:cNvPr id="122" name="加算記号 121">
            <a:extLst>
              <a:ext uri="{FF2B5EF4-FFF2-40B4-BE49-F238E27FC236}">
                <a16:creationId xmlns:a16="http://schemas.microsoft.com/office/drawing/2014/main" id="{E0EFE302-C5DE-43CF-A71B-BC1552771D02}"/>
              </a:ext>
            </a:extLst>
          </p:cNvPr>
          <p:cNvSpPr/>
          <p:nvPr/>
        </p:nvSpPr>
        <p:spPr>
          <a:xfrm>
            <a:off x="1999368" y="6344889"/>
            <a:ext cx="340574" cy="357330"/>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23" name="加算記号 122">
            <a:extLst>
              <a:ext uri="{FF2B5EF4-FFF2-40B4-BE49-F238E27FC236}">
                <a16:creationId xmlns:a16="http://schemas.microsoft.com/office/drawing/2014/main" id="{1EB38212-4DE8-4D4D-A3D8-5D5EE2ACBE96}"/>
              </a:ext>
            </a:extLst>
          </p:cNvPr>
          <p:cNvSpPr/>
          <p:nvPr/>
        </p:nvSpPr>
        <p:spPr>
          <a:xfrm>
            <a:off x="4032226" y="6318486"/>
            <a:ext cx="340574" cy="357330"/>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24" name="次の値と等しい 123">
            <a:extLst>
              <a:ext uri="{FF2B5EF4-FFF2-40B4-BE49-F238E27FC236}">
                <a16:creationId xmlns:a16="http://schemas.microsoft.com/office/drawing/2014/main" id="{09BAB17A-048F-4C52-970A-FD2916E70DBB}"/>
              </a:ext>
            </a:extLst>
          </p:cNvPr>
          <p:cNvSpPr/>
          <p:nvPr/>
        </p:nvSpPr>
        <p:spPr>
          <a:xfrm>
            <a:off x="6052310" y="6368320"/>
            <a:ext cx="343257" cy="286548"/>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solidFill>
                <a:schemeClr val="tx1"/>
              </a:solidFill>
            </a:endParaRPr>
          </a:p>
        </p:txBody>
      </p:sp>
      <p:graphicFrame>
        <p:nvGraphicFramePr>
          <p:cNvPr id="125" name="表 125">
            <a:extLst>
              <a:ext uri="{FF2B5EF4-FFF2-40B4-BE49-F238E27FC236}">
                <a16:creationId xmlns:a16="http://schemas.microsoft.com/office/drawing/2014/main" id="{EEAC6EA8-45F6-475C-97CF-0C5A4082C32E}"/>
              </a:ext>
            </a:extLst>
          </p:cNvPr>
          <p:cNvGraphicFramePr>
            <a:graphicFrameLocks noGrp="1"/>
          </p:cNvGraphicFramePr>
          <p:nvPr/>
        </p:nvGraphicFramePr>
        <p:xfrm>
          <a:off x="8092712" y="4649714"/>
          <a:ext cx="3653427" cy="1889760"/>
        </p:xfrm>
        <a:graphic>
          <a:graphicData uri="http://schemas.openxmlformats.org/drawingml/2006/table">
            <a:tbl>
              <a:tblPr firstRow="1" bandRow="1">
                <a:tableStyleId>{073A0DAA-6AF3-43AB-8588-CEC1D06C72B9}</a:tableStyleId>
              </a:tblPr>
              <a:tblGrid>
                <a:gridCol w="771458">
                  <a:extLst>
                    <a:ext uri="{9D8B030D-6E8A-4147-A177-3AD203B41FA5}">
                      <a16:colId xmlns:a16="http://schemas.microsoft.com/office/drawing/2014/main" val="674962615"/>
                    </a:ext>
                  </a:extLst>
                </a:gridCol>
                <a:gridCol w="1037027">
                  <a:extLst>
                    <a:ext uri="{9D8B030D-6E8A-4147-A177-3AD203B41FA5}">
                      <a16:colId xmlns:a16="http://schemas.microsoft.com/office/drawing/2014/main" val="1101346129"/>
                    </a:ext>
                  </a:extLst>
                </a:gridCol>
                <a:gridCol w="1208533">
                  <a:extLst>
                    <a:ext uri="{9D8B030D-6E8A-4147-A177-3AD203B41FA5}">
                      <a16:colId xmlns:a16="http://schemas.microsoft.com/office/drawing/2014/main" val="3249840856"/>
                    </a:ext>
                  </a:extLst>
                </a:gridCol>
                <a:gridCol w="636409">
                  <a:extLst>
                    <a:ext uri="{9D8B030D-6E8A-4147-A177-3AD203B41FA5}">
                      <a16:colId xmlns:a16="http://schemas.microsoft.com/office/drawing/2014/main" val="2571208222"/>
                    </a:ext>
                  </a:extLst>
                </a:gridCol>
              </a:tblGrid>
              <a:tr h="362677">
                <a:tc>
                  <a:txBody>
                    <a:bodyPr/>
                    <a:lstStyle/>
                    <a:p>
                      <a:pPr algn="ctr"/>
                      <a:r>
                        <a:rPr kumimoji="1" lang="ja-JP" altLang="en-US" sz="900" b="1" dirty="0">
                          <a:solidFill>
                            <a:schemeClr val="bg1"/>
                          </a:solidFill>
                        </a:rPr>
                        <a:t>総リスク点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gridSpan="2">
                  <a:txBody>
                    <a:bodyPr/>
                    <a:lstStyle/>
                    <a:p>
                      <a:pPr algn="ctr"/>
                      <a:r>
                        <a:rPr kumimoji="1" lang="ja-JP" altLang="en-US" sz="900" b="1" dirty="0">
                          <a:solidFill>
                            <a:schemeClr val="bg1"/>
                          </a:solidFill>
                        </a:rPr>
                        <a:t>対策措置事項</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solidFill>
                            <a:schemeClr val="bg1"/>
                          </a:solidFill>
                        </a:rPr>
                        <a:t>つらさ</a:t>
                      </a:r>
                      <a:endParaRPr kumimoji="1" lang="en-US" altLang="ja-JP" sz="900" b="1" dirty="0">
                        <a:solidFill>
                          <a:schemeClr val="bg1"/>
                        </a:solidFill>
                      </a:endParaRPr>
                    </a:p>
                    <a:p>
                      <a:pPr algn="ctr"/>
                      <a:r>
                        <a:rPr kumimoji="1" lang="ja-JP" altLang="en-US" sz="900" b="1" dirty="0">
                          <a:solidFill>
                            <a:schemeClr val="bg1"/>
                          </a:solidFill>
                        </a:rPr>
                        <a:t>レベル</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11165297"/>
                  </a:ext>
                </a:extLst>
              </a:tr>
              <a:tr h="246888">
                <a:tc>
                  <a:txBody>
                    <a:bodyPr/>
                    <a:lstStyle/>
                    <a:p>
                      <a:pPr algn="ctr"/>
                      <a:r>
                        <a:rPr kumimoji="1" lang="en-US" altLang="ja-JP" sz="900" b="1" dirty="0"/>
                        <a:t>10~12</a:t>
                      </a:r>
                      <a:r>
                        <a:rPr kumimoji="1" lang="ja-JP" altLang="en-US" sz="900" b="1" dirty="0"/>
                        <a:t>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許容できない</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直ちに改善措置</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1400" b="1" dirty="0"/>
                        <a:t>Ⅴ</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261884423"/>
                  </a:ext>
                </a:extLst>
              </a:tr>
              <a:tr h="271382">
                <a:tc>
                  <a:txBody>
                    <a:bodyPr/>
                    <a:lstStyle/>
                    <a:p>
                      <a:pPr algn="ctr"/>
                      <a:r>
                        <a:rPr kumimoji="1" lang="en-US" altLang="ja-JP" sz="900" b="1" dirty="0"/>
                        <a:t>8~9</a:t>
                      </a:r>
                      <a:r>
                        <a:rPr kumimoji="1" lang="ja-JP" altLang="en-US" sz="900" b="1" dirty="0"/>
                        <a:t>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許容できない</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優先的に改善措置</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1400" b="1" dirty="0"/>
                        <a:t>Ⅳ</a:t>
                      </a:r>
                      <a:endParaRPr kumimoji="1" lang="ja-JP" altLang="en-US" sz="1400" b="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030A0"/>
                    </a:solidFill>
                  </a:tcPr>
                </a:tc>
                <a:extLst>
                  <a:ext uri="{0D108BD9-81ED-4DB2-BD59-A6C34878D82A}">
                    <a16:rowId xmlns:a16="http://schemas.microsoft.com/office/drawing/2014/main" val="2765641177"/>
                  </a:ext>
                </a:extLst>
              </a:tr>
              <a:tr h="298739">
                <a:tc>
                  <a:txBody>
                    <a:bodyPr/>
                    <a:lstStyle/>
                    <a:p>
                      <a:pPr algn="ctr"/>
                      <a:r>
                        <a:rPr kumimoji="1" lang="en-US" altLang="ja-JP" sz="900" b="1" dirty="0"/>
                        <a:t>6~7</a:t>
                      </a:r>
                      <a:r>
                        <a:rPr kumimoji="1" lang="ja-JP" altLang="en-US" sz="900" b="1" dirty="0"/>
                        <a:t>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条件付きで許容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改善措置</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1400" b="1" dirty="0"/>
                        <a:t>Ⅲ</a:t>
                      </a:r>
                      <a:endParaRPr kumimoji="1" lang="ja-JP" altLang="en-US" sz="1400" b="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00"/>
                    </a:solidFill>
                  </a:tcPr>
                </a:tc>
                <a:extLst>
                  <a:ext uri="{0D108BD9-81ED-4DB2-BD59-A6C34878D82A}">
                    <a16:rowId xmlns:a16="http://schemas.microsoft.com/office/drawing/2014/main" val="2083518231"/>
                  </a:ext>
                </a:extLst>
              </a:tr>
              <a:tr h="246888">
                <a:tc>
                  <a:txBody>
                    <a:bodyPr/>
                    <a:lstStyle/>
                    <a:p>
                      <a:pPr algn="ctr"/>
                      <a:r>
                        <a:rPr kumimoji="1" lang="en-US" altLang="ja-JP" sz="900" b="1" dirty="0"/>
                        <a:t>4~5</a:t>
                      </a:r>
                      <a:r>
                        <a:rPr kumimoji="1" lang="ja-JP" altLang="en-US" sz="900" b="1" dirty="0"/>
                        <a:t>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許容できる</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注意喚起は必要</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1400" b="1" dirty="0"/>
                        <a:t>Ⅱ</a:t>
                      </a:r>
                      <a:endParaRPr kumimoji="1" lang="ja-JP" altLang="en-US" sz="1400" b="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extLst>
                  <a:ext uri="{0D108BD9-81ED-4DB2-BD59-A6C34878D82A}">
                    <a16:rowId xmlns:a16="http://schemas.microsoft.com/office/drawing/2014/main" val="1250332572"/>
                  </a:ext>
                </a:extLst>
              </a:tr>
              <a:tr h="246888">
                <a:tc>
                  <a:txBody>
                    <a:bodyPr/>
                    <a:lstStyle/>
                    <a:p>
                      <a:pPr algn="ctr"/>
                      <a:r>
                        <a:rPr kumimoji="1" lang="en-US" altLang="ja-JP" sz="900" b="1" dirty="0"/>
                        <a:t>2~3</a:t>
                      </a:r>
                      <a:r>
                        <a:rPr kumimoji="1" lang="ja-JP" altLang="en-US" sz="900" b="1" dirty="0"/>
                        <a:t>点</a:t>
                      </a:r>
                      <a:endParaRPr kumimoji="1" lang="en-US" altLang="ja-JP" sz="900" b="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許容できる</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kumimoji="1" lang="ja-JP" altLang="en-US" sz="900" b="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1400" b="1" dirty="0"/>
                        <a:t>Ⅰ</a:t>
                      </a:r>
                      <a:endParaRPr kumimoji="1" lang="ja-JP" altLang="en-US" sz="1400" b="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extLst>
                  <a:ext uri="{0D108BD9-81ED-4DB2-BD59-A6C34878D82A}">
                    <a16:rowId xmlns:a16="http://schemas.microsoft.com/office/drawing/2014/main" val="2964450956"/>
                  </a:ext>
                </a:extLst>
              </a:tr>
            </a:tbl>
          </a:graphicData>
        </a:graphic>
      </p:graphicFrame>
      <p:sp>
        <p:nvSpPr>
          <p:cNvPr id="131" name="テキスト ボックス 130">
            <a:extLst>
              <a:ext uri="{FF2B5EF4-FFF2-40B4-BE49-F238E27FC236}">
                <a16:creationId xmlns:a16="http://schemas.microsoft.com/office/drawing/2014/main" id="{4B24F13B-904E-4C05-892B-107CDF9B7E8D}"/>
              </a:ext>
            </a:extLst>
          </p:cNvPr>
          <p:cNvSpPr txBox="1"/>
          <p:nvPr/>
        </p:nvSpPr>
        <p:spPr>
          <a:xfrm>
            <a:off x="8818738" y="6526877"/>
            <a:ext cx="1715877" cy="369332"/>
          </a:xfrm>
          <a:prstGeom prst="rect">
            <a:avLst/>
          </a:prstGeom>
          <a:noFill/>
          <a:ln>
            <a:noFill/>
          </a:ln>
        </p:spPr>
        <p:txBody>
          <a:bodyPr wrap="square" rtlCol="0">
            <a:spAutoFit/>
          </a:bodyPr>
          <a:lstStyle/>
          <a:p>
            <a:r>
              <a:rPr kumimoji="1" lang="ja-JP" altLang="en-US" b="1" dirty="0">
                <a:solidFill>
                  <a:schemeClr val="bg1"/>
                </a:solidFill>
              </a:rPr>
              <a:t>総合評価</a:t>
            </a:r>
          </a:p>
        </p:txBody>
      </p:sp>
      <p:sp>
        <p:nvSpPr>
          <p:cNvPr id="135" name="矢印: 右 134">
            <a:extLst>
              <a:ext uri="{FF2B5EF4-FFF2-40B4-BE49-F238E27FC236}">
                <a16:creationId xmlns:a16="http://schemas.microsoft.com/office/drawing/2014/main" id="{DBF77A43-1F57-420B-A4DB-AFE07EA53A5C}"/>
              </a:ext>
            </a:extLst>
          </p:cNvPr>
          <p:cNvSpPr/>
          <p:nvPr/>
        </p:nvSpPr>
        <p:spPr>
          <a:xfrm>
            <a:off x="6661673" y="5077792"/>
            <a:ext cx="823224" cy="511731"/>
          </a:xfrm>
          <a:prstGeom prst="rightArrow">
            <a:avLst/>
          </a:prstGeom>
          <a:solidFill>
            <a:srgbClr val="FFFF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C78F9A16-FA20-47F5-8641-848A760AA532}"/>
              </a:ext>
            </a:extLst>
          </p:cNvPr>
          <p:cNvPicPr>
            <a:picLocks noChangeAspect="1"/>
          </p:cNvPicPr>
          <p:nvPr/>
        </p:nvPicPr>
        <p:blipFill rotWithShape="1">
          <a:blip r:embed="rId3"/>
          <a:srcRect l="5195" t="26714" r="92687" b="70438"/>
          <a:stretch/>
        </p:blipFill>
        <p:spPr>
          <a:xfrm>
            <a:off x="538949" y="808794"/>
            <a:ext cx="356407" cy="249649"/>
          </a:xfrm>
          <a:prstGeom prst="rect">
            <a:avLst/>
          </a:prstGeom>
          <a:ln w="15875">
            <a:noFill/>
          </a:ln>
        </p:spPr>
      </p:pic>
      <p:pic>
        <p:nvPicPr>
          <p:cNvPr id="97" name="図 96">
            <a:extLst>
              <a:ext uri="{FF2B5EF4-FFF2-40B4-BE49-F238E27FC236}">
                <a16:creationId xmlns:a16="http://schemas.microsoft.com/office/drawing/2014/main" id="{40D4C6CD-CFA3-41C0-9C18-3A380A3E6CE0}"/>
              </a:ext>
            </a:extLst>
          </p:cNvPr>
          <p:cNvPicPr>
            <a:picLocks noChangeAspect="1"/>
          </p:cNvPicPr>
          <p:nvPr/>
        </p:nvPicPr>
        <p:blipFill rotWithShape="1">
          <a:blip r:embed="rId3"/>
          <a:srcRect l="5195" t="33343" r="92855" b="63732"/>
          <a:stretch/>
        </p:blipFill>
        <p:spPr>
          <a:xfrm>
            <a:off x="505497" y="1510531"/>
            <a:ext cx="423309" cy="366649"/>
          </a:xfrm>
          <a:prstGeom prst="rect">
            <a:avLst/>
          </a:prstGeom>
          <a:ln w="15875">
            <a:noFill/>
          </a:ln>
        </p:spPr>
      </p:pic>
      <p:pic>
        <p:nvPicPr>
          <p:cNvPr id="98" name="図 97">
            <a:extLst>
              <a:ext uri="{FF2B5EF4-FFF2-40B4-BE49-F238E27FC236}">
                <a16:creationId xmlns:a16="http://schemas.microsoft.com/office/drawing/2014/main" id="{2DB9E3D0-1C6F-4DA6-B85A-9276F804240D}"/>
              </a:ext>
            </a:extLst>
          </p:cNvPr>
          <p:cNvPicPr>
            <a:picLocks noChangeAspect="1"/>
          </p:cNvPicPr>
          <p:nvPr/>
        </p:nvPicPr>
        <p:blipFill rotWithShape="1">
          <a:blip r:embed="rId3"/>
          <a:srcRect l="5368" t="30076" r="92733" b="67077"/>
          <a:stretch/>
        </p:blipFill>
        <p:spPr>
          <a:xfrm>
            <a:off x="505497" y="1115347"/>
            <a:ext cx="423309" cy="330826"/>
          </a:xfrm>
          <a:prstGeom prst="rect">
            <a:avLst/>
          </a:prstGeom>
          <a:solidFill>
            <a:schemeClr val="tx1"/>
          </a:solidFill>
          <a:ln w="15875">
            <a:noFill/>
          </a:ln>
        </p:spPr>
      </p:pic>
      <p:graphicFrame>
        <p:nvGraphicFramePr>
          <p:cNvPr id="6" name="表 6">
            <a:extLst>
              <a:ext uri="{FF2B5EF4-FFF2-40B4-BE49-F238E27FC236}">
                <a16:creationId xmlns:a16="http://schemas.microsoft.com/office/drawing/2014/main" id="{157370C7-5E12-4C54-B3CF-97C961D0F3F4}"/>
              </a:ext>
            </a:extLst>
          </p:cNvPr>
          <p:cNvGraphicFramePr>
            <a:graphicFrameLocks noGrp="1"/>
          </p:cNvGraphicFramePr>
          <p:nvPr>
            <p:extLst>
              <p:ext uri="{D42A27DB-BD31-4B8C-83A1-F6EECF244321}">
                <p14:modId xmlns:p14="http://schemas.microsoft.com/office/powerpoint/2010/main" val="4011811941"/>
              </p:ext>
            </p:extLst>
          </p:nvPr>
        </p:nvGraphicFramePr>
        <p:xfrm>
          <a:off x="8926171" y="43464"/>
          <a:ext cx="3199216" cy="721869"/>
        </p:xfrm>
        <a:graphic>
          <a:graphicData uri="http://schemas.openxmlformats.org/drawingml/2006/table">
            <a:tbl>
              <a:tblPr firstRow="1" bandRow="1">
                <a:tableStyleId>{D7AC3CCA-C797-4891-BE02-D94E43425B78}</a:tableStyleId>
              </a:tblPr>
              <a:tblGrid>
                <a:gridCol w="799804">
                  <a:extLst>
                    <a:ext uri="{9D8B030D-6E8A-4147-A177-3AD203B41FA5}">
                      <a16:colId xmlns:a16="http://schemas.microsoft.com/office/drawing/2014/main" val="2677464991"/>
                    </a:ext>
                  </a:extLst>
                </a:gridCol>
                <a:gridCol w="799804">
                  <a:extLst>
                    <a:ext uri="{9D8B030D-6E8A-4147-A177-3AD203B41FA5}">
                      <a16:colId xmlns:a16="http://schemas.microsoft.com/office/drawing/2014/main" val="747630150"/>
                    </a:ext>
                  </a:extLst>
                </a:gridCol>
                <a:gridCol w="799804">
                  <a:extLst>
                    <a:ext uri="{9D8B030D-6E8A-4147-A177-3AD203B41FA5}">
                      <a16:colId xmlns:a16="http://schemas.microsoft.com/office/drawing/2014/main" val="3251819304"/>
                    </a:ext>
                  </a:extLst>
                </a:gridCol>
                <a:gridCol w="799804">
                  <a:extLst>
                    <a:ext uri="{9D8B030D-6E8A-4147-A177-3AD203B41FA5}">
                      <a16:colId xmlns:a16="http://schemas.microsoft.com/office/drawing/2014/main" val="1318341836"/>
                    </a:ext>
                  </a:extLst>
                </a:gridCol>
              </a:tblGrid>
              <a:tr h="311392">
                <a:tc>
                  <a:txBody>
                    <a:bodyPr/>
                    <a:lstStyle/>
                    <a:p>
                      <a:pPr algn="ctr"/>
                      <a:r>
                        <a:rPr kumimoji="1" lang="ja-JP" altLang="en-US" sz="900" b="1" dirty="0"/>
                        <a:t>課長</a:t>
                      </a:r>
                    </a:p>
                  </a:txBody>
                  <a:tcPr anchor="ctr">
                    <a:solidFill>
                      <a:schemeClr val="tx1"/>
                    </a:solidFill>
                  </a:tcPr>
                </a:tc>
                <a:tc>
                  <a:txBody>
                    <a:bodyPr/>
                    <a:lstStyle/>
                    <a:p>
                      <a:pPr algn="ctr"/>
                      <a:r>
                        <a:rPr kumimoji="1" lang="ja-JP" altLang="en-US" sz="900" b="1" dirty="0"/>
                        <a:t>組長</a:t>
                      </a:r>
                    </a:p>
                  </a:txBody>
                  <a:tcPr anchor="ctr">
                    <a:solidFill>
                      <a:schemeClr val="tx1"/>
                    </a:solidFill>
                  </a:tcPr>
                </a:tc>
                <a:tc gridSpan="2">
                  <a:txBody>
                    <a:bodyPr/>
                    <a:lstStyle/>
                    <a:p>
                      <a:pPr algn="ctr"/>
                      <a:r>
                        <a:rPr kumimoji="1" lang="ja-JP" altLang="en-US" sz="900" b="1" dirty="0"/>
                        <a:t>班長</a:t>
                      </a:r>
                    </a:p>
                  </a:txBody>
                  <a:tcPr anchor="ctr">
                    <a:solidFill>
                      <a:schemeClr val="tx1"/>
                    </a:solidFill>
                  </a:tcPr>
                </a:tc>
                <a:tc hMerge="1">
                  <a:txBody>
                    <a:bodyPr/>
                    <a:lstStyle/>
                    <a:p>
                      <a:endParaRPr kumimoji="1" lang="ja-JP" altLang="en-US" dirty="0"/>
                    </a:p>
                  </a:txBody>
                  <a:tcPr>
                    <a:solidFill>
                      <a:schemeClr val="tx1"/>
                    </a:solidFill>
                  </a:tcPr>
                </a:tc>
                <a:extLst>
                  <a:ext uri="{0D108BD9-81ED-4DB2-BD59-A6C34878D82A}">
                    <a16:rowId xmlns:a16="http://schemas.microsoft.com/office/drawing/2014/main" val="3601551701"/>
                  </a:ext>
                </a:extLst>
              </a:tr>
              <a:tr h="410477">
                <a:tc>
                  <a:txBody>
                    <a:bodyPr/>
                    <a:lstStyle/>
                    <a:p>
                      <a:endParaRPr kumimoji="1" lang="ja-JP" altLang="en-US" dirty="0"/>
                    </a:p>
                  </a:txBody>
                  <a:tcPr>
                    <a:solidFill>
                      <a:schemeClr val="tx1"/>
                    </a:solidFill>
                  </a:tcPr>
                </a:tc>
                <a:tc>
                  <a:txBody>
                    <a:bodyPr/>
                    <a:lstStyle/>
                    <a:p>
                      <a:endParaRPr kumimoji="1" lang="ja-JP" altLang="en-US" dirty="0"/>
                    </a:p>
                  </a:txBody>
                  <a:tcPr>
                    <a:solidFill>
                      <a:schemeClr val="tx1"/>
                    </a:solidFill>
                  </a:tcPr>
                </a:tc>
                <a:tc>
                  <a:txBody>
                    <a:bodyPr/>
                    <a:lstStyle/>
                    <a:p>
                      <a:endParaRPr kumimoji="1" lang="ja-JP" altLang="en-US" dirty="0"/>
                    </a:p>
                  </a:txBody>
                  <a:tcPr>
                    <a:solidFill>
                      <a:schemeClr val="tx1"/>
                    </a:solidFill>
                  </a:tcPr>
                </a:tc>
                <a:tc>
                  <a:txBody>
                    <a:bodyPr/>
                    <a:lstStyle/>
                    <a:p>
                      <a:endParaRPr kumimoji="1" lang="ja-JP" altLang="en-US" dirty="0"/>
                    </a:p>
                  </a:txBody>
                  <a:tcPr>
                    <a:solidFill>
                      <a:schemeClr val="tx1"/>
                    </a:solidFill>
                  </a:tcPr>
                </a:tc>
                <a:extLst>
                  <a:ext uri="{0D108BD9-81ED-4DB2-BD59-A6C34878D82A}">
                    <a16:rowId xmlns:a16="http://schemas.microsoft.com/office/drawing/2014/main" val="999570676"/>
                  </a:ext>
                </a:extLst>
              </a:tr>
            </a:tbl>
          </a:graphicData>
        </a:graphic>
      </p:graphicFrame>
      <p:pic>
        <p:nvPicPr>
          <p:cNvPr id="146" name="図 145">
            <a:extLst>
              <a:ext uri="{FF2B5EF4-FFF2-40B4-BE49-F238E27FC236}">
                <a16:creationId xmlns:a16="http://schemas.microsoft.com/office/drawing/2014/main" id="{ED17AC9E-70E0-4D6E-8851-E7A8A48091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8919" y="401631"/>
            <a:ext cx="351167" cy="335340"/>
          </a:xfrm>
          <a:prstGeom prst="rect">
            <a:avLst/>
          </a:prstGeom>
        </p:spPr>
      </p:pic>
      <p:pic>
        <p:nvPicPr>
          <p:cNvPr id="142" name="図 141">
            <a:extLst>
              <a:ext uri="{FF2B5EF4-FFF2-40B4-BE49-F238E27FC236}">
                <a16:creationId xmlns:a16="http://schemas.microsoft.com/office/drawing/2014/main" id="{DE2B7C1C-5210-4156-8C85-5A96013FC2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7757" y="398220"/>
            <a:ext cx="351168" cy="335331"/>
          </a:xfrm>
          <a:prstGeom prst="rect">
            <a:avLst/>
          </a:prstGeom>
        </p:spPr>
      </p:pic>
      <p:pic>
        <p:nvPicPr>
          <p:cNvPr id="144" name="図 143">
            <a:extLst>
              <a:ext uri="{FF2B5EF4-FFF2-40B4-BE49-F238E27FC236}">
                <a16:creationId xmlns:a16="http://schemas.microsoft.com/office/drawing/2014/main" id="{FFE79263-1E4C-40AE-8123-3632F2227B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90994" y="394356"/>
            <a:ext cx="351167" cy="337210"/>
          </a:xfrm>
          <a:prstGeom prst="rect">
            <a:avLst/>
          </a:prstGeom>
        </p:spPr>
      </p:pic>
      <p:pic>
        <p:nvPicPr>
          <p:cNvPr id="148" name="図 147">
            <a:extLst>
              <a:ext uri="{FF2B5EF4-FFF2-40B4-BE49-F238E27FC236}">
                <a16:creationId xmlns:a16="http://schemas.microsoft.com/office/drawing/2014/main" id="{597AB136-EAE0-466A-B8A8-767CEF58A8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03648" y="384890"/>
            <a:ext cx="336658" cy="323279"/>
          </a:xfrm>
          <a:prstGeom prst="rect">
            <a:avLst/>
          </a:prstGeom>
        </p:spPr>
      </p:pic>
      <p:sp>
        <p:nvSpPr>
          <p:cNvPr id="9" name="矢印: 下 8">
            <a:extLst>
              <a:ext uri="{FF2B5EF4-FFF2-40B4-BE49-F238E27FC236}">
                <a16:creationId xmlns:a16="http://schemas.microsoft.com/office/drawing/2014/main" id="{C3AE813D-0190-4DB7-B4E5-D713994428DE}"/>
              </a:ext>
            </a:extLst>
          </p:cNvPr>
          <p:cNvSpPr/>
          <p:nvPr/>
        </p:nvSpPr>
        <p:spPr>
          <a:xfrm>
            <a:off x="9004595" y="3464431"/>
            <a:ext cx="672082" cy="370055"/>
          </a:xfrm>
          <a:prstGeom prst="downArrow">
            <a:avLst/>
          </a:prstGeom>
          <a:solidFill>
            <a:srgbClr val="FFFF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5" name="図 104">
            <a:extLst>
              <a:ext uri="{FF2B5EF4-FFF2-40B4-BE49-F238E27FC236}">
                <a16:creationId xmlns:a16="http://schemas.microsoft.com/office/drawing/2014/main" id="{7F228BF1-51CC-4DC2-8E2C-A847600079BE}"/>
              </a:ext>
            </a:extLst>
          </p:cNvPr>
          <p:cNvPicPr>
            <a:picLocks noChangeAspect="1"/>
          </p:cNvPicPr>
          <p:nvPr/>
        </p:nvPicPr>
        <p:blipFill rotWithShape="1">
          <a:blip r:embed="rId3"/>
          <a:srcRect l="5327" t="39933" r="92555" b="57191"/>
          <a:stretch/>
        </p:blipFill>
        <p:spPr>
          <a:xfrm>
            <a:off x="505497" y="3042191"/>
            <a:ext cx="412958" cy="321051"/>
          </a:xfrm>
          <a:prstGeom prst="rect">
            <a:avLst/>
          </a:prstGeom>
          <a:ln w="15875">
            <a:noFill/>
          </a:ln>
        </p:spPr>
      </p:pic>
      <p:pic>
        <p:nvPicPr>
          <p:cNvPr id="104" name="図 103">
            <a:extLst>
              <a:ext uri="{FF2B5EF4-FFF2-40B4-BE49-F238E27FC236}">
                <a16:creationId xmlns:a16="http://schemas.microsoft.com/office/drawing/2014/main" id="{99DD488A-10FE-4DF4-87A8-71DE0F53EBC4}"/>
              </a:ext>
            </a:extLst>
          </p:cNvPr>
          <p:cNvPicPr>
            <a:picLocks noChangeAspect="1"/>
          </p:cNvPicPr>
          <p:nvPr/>
        </p:nvPicPr>
        <p:blipFill rotWithShape="1">
          <a:blip r:embed="rId3"/>
          <a:srcRect l="5257" t="36628" r="92865" b="60447"/>
          <a:stretch/>
        </p:blipFill>
        <p:spPr>
          <a:xfrm>
            <a:off x="508642" y="1913971"/>
            <a:ext cx="420164" cy="340828"/>
          </a:xfrm>
          <a:prstGeom prst="rect">
            <a:avLst/>
          </a:prstGeom>
          <a:ln w="15875">
            <a:noFill/>
          </a:ln>
        </p:spPr>
      </p:pic>
      <p:pic>
        <p:nvPicPr>
          <p:cNvPr id="106" name="図 105">
            <a:extLst>
              <a:ext uri="{FF2B5EF4-FFF2-40B4-BE49-F238E27FC236}">
                <a16:creationId xmlns:a16="http://schemas.microsoft.com/office/drawing/2014/main" id="{EEC8B392-2478-44DE-90AE-8218990D8EBD}"/>
              </a:ext>
            </a:extLst>
          </p:cNvPr>
          <p:cNvPicPr>
            <a:picLocks noChangeAspect="1"/>
          </p:cNvPicPr>
          <p:nvPr/>
        </p:nvPicPr>
        <p:blipFill rotWithShape="1">
          <a:blip r:embed="rId3"/>
          <a:srcRect l="5544" t="46632" r="92799" b="50616"/>
          <a:stretch/>
        </p:blipFill>
        <p:spPr>
          <a:xfrm>
            <a:off x="505497" y="2635890"/>
            <a:ext cx="394006" cy="340828"/>
          </a:xfrm>
          <a:prstGeom prst="rect">
            <a:avLst/>
          </a:prstGeom>
          <a:ln w="15875">
            <a:noFill/>
          </a:ln>
        </p:spPr>
      </p:pic>
      <p:pic>
        <p:nvPicPr>
          <p:cNvPr id="107" name="図 106">
            <a:extLst>
              <a:ext uri="{FF2B5EF4-FFF2-40B4-BE49-F238E27FC236}">
                <a16:creationId xmlns:a16="http://schemas.microsoft.com/office/drawing/2014/main" id="{0415FBDF-C18E-4EE6-B49D-4E52C3248D9F}"/>
              </a:ext>
            </a:extLst>
          </p:cNvPr>
          <p:cNvPicPr>
            <a:picLocks noChangeAspect="1"/>
          </p:cNvPicPr>
          <p:nvPr/>
        </p:nvPicPr>
        <p:blipFill rotWithShape="1">
          <a:blip r:embed="rId3"/>
          <a:srcRect l="5239" t="43314" r="92642" b="53799"/>
          <a:stretch/>
        </p:blipFill>
        <p:spPr>
          <a:xfrm>
            <a:off x="522437" y="2302796"/>
            <a:ext cx="394007" cy="279795"/>
          </a:xfrm>
          <a:prstGeom prst="rect">
            <a:avLst/>
          </a:prstGeom>
          <a:ln w="15875">
            <a:noFill/>
          </a:ln>
        </p:spPr>
      </p:pic>
      <p:sp>
        <p:nvSpPr>
          <p:cNvPr id="91" name="矢印: 下 90">
            <a:extLst>
              <a:ext uri="{FF2B5EF4-FFF2-40B4-BE49-F238E27FC236}">
                <a16:creationId xmlns:a16="http://schemas.microsoft.com/office/drawing/2014/main" id="{95BE4786-FAE5-4DE3-97FD-B732A42BF1F4}"/>
              </a:ext>
            </a:extLst>
          </p:cNvPr>
          <p:cNvSpPr/>
          <p:nvPr/>
        </p:nvSpPr>
        <p:spPr>
          <a:xfrm>
            <a:off x="76759" y="3205504"/>
            <a:ext cx="775855" cy="340828"/>
          </a:xfrm>
          <a:prstGeom prst="downArrow">
            <a:avLst/>
          </a:prstGeom>
          <a:solidFill>
            <a:srgbClr val="F7FC3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108" name="図 107">
            <a:extLst>
              <a:ext uri="{FF2B5EF4-FFF2-40B4-BE49-F238E27FC236}">
                <a16:creationId xmlns:a16="http://schemas.microsoft.com/office/drawing/2014/main" id="{01745A09-567D-4524-B56B-B4176F99CF0D}"/>
              </a:ext>
            </a:extLst>
          </p:cNvPr>
          <p:cNvPicPr>
            <a:picLocks noChangeAspect="1"/>
          </p:cNvPicPr>
          <p:nvPr/>
        </p:nvPicPr>
        <p:blipFill rotWithShape="1">
          <a:blip r:embed="rId3"/>
          <a:srcRect l="23808" t="26213" r="75060" b="71950"/>
          <a:stretch/>
        </p:blipFill>
        <p:spPr>
          <a:xfrm>
            <a:off x="4213402" y="866095"/>
            <a:ext cx="362664" cy="306575"/>
          </a:xfrm>
          <a:prstGeom prst="rect">
            <a:avLst/>
          </a:prstGeom>
          <a:ln w="15875">
            <a:noFill/>
          </a:ln>
        </p:spPr>
      </p:pic>
      <p:pic>
        <p:nvPicPr>
          <p:cNvPr id="109" name="図 108">
            <a:extLst>
              <a:ext uri="{FF2B5EF4-FFF2-40B4-BE49-F238E27FC236}">
                <a16:creationId xmlns:a16="http://schemas.microsoft.com/office/drawing/2014/main" id="{F0C1E9C3-0223-48E0-BACA-5968AE49F580}"/>
              </a:ext>
            </a:extLst>
          </p:cNvPr>
          <p:cNvPicPr>
            <a:picLocks noChangeAspect="1"/>
          </p:cNvPicPr>
          <p:nvPr/>
        </p:nvPicPr>
        <p:blipFill rotWithShape="1">
          <a:blip r:embed="rId3"/>
          <a:srcRect l="23794" t="31121" r="74996" b="66895"/>
          <a:stretch/>
        </p:blipFill>
        <p:spPr>
          <a:xfrm>
            <a:off x="4200871" y="1229950"/>
            <a:ext cx="387727" cy="331136"/>
          </a:xfrm>
          <a:prstGeom prst="rect">
            <a:avLst/>
          </a:prstGeom>
          <a:ln w="15875">
            <a:noFill/>
          </a:ln>
        </p:spPr>
      </p:pic>
      <p:pic>
        <p:nvPicPr>
          <p:cNvPr id="110" name="図 109">
            <a:extLst>
              <a:ext uri="{FF2B5EF4-FFF2-40B4-BE49-F238E27FC236}">
                <a16:creationId xmlns:a16="http://schemas.microsoft.com/office/drawing/2014/main" id="{5A5D133D-83FD-415A-B617-5E57F7C04CD1}"/>
              </a:ext>
            </a:extLst>
          </p:cNvPr>
          <p:cNvPicPr>
            <a:picLocks noChangeAspect="1"/>
          </p:cNvPicPr>
          <p:nvPr/>
        </p:nvPicPr>
        <p:blipFill rotWithShape="1">
          <a:blip r:embed="rId3"/>
          <a:srcRect l="23861" t="36280" r="75007" b="61883"/>
          <a:stretch/>
        </p:blipFill>
        <p:spPr>
          <a:xfrm>
            <a:off x="4230014" y="1629984"/>
            <a:ext cx="362664" cy="306575"/>
          </a:xfrm>
          <a:prstGeom prst="rect">
            <a:avLst/>
          </a:prstGeom>
          <a:ln w="15875">
            <a:noFill/>
          </a:ln>
        </p:spPr>
      </p:pic>
      <p:pic>
        <p:nvPicPr>
          <p:cNvPr id="127" name="図 126">
            <a:extLst>
              <a:ext uri="{FF2B5EF4-FFF2-40B4-BE49-F238E27FC236}">
                <a16:creationId xmlns:a16="http://schemas.microsoft.com/office/drawing/2014/main" id="{D9D90738-621C-470F-8F43-F47C09FCF7F3}"/>
              </a:ext>
            </a:extLst>
          </p:cNvPr>
          <p:cNvPicPr>
            <a:picLocks noChangeAspect="1"/>
          </p:cNvPicPr>
          <p:nvPr/>
        </p:nvPicPr>
        <p:blipFill rotWithShape="1">
          <a:blip r:embed="rId3"/>
          <a:srcRect l="23881" t="41403" r="74987" b="56760"/>
          <a:stretch/>
        </p:blipFill>
        <p:spPr>
          <a:xfrm>
            <a:off x="4234685" y="2362355"/>
            <a:ext cx="362664" cy="306575"/>
          </a:xfrm>
          <a:prstGeom prst="rect">
            <a:avLst/>
          </a:prstGeom>
          <a:ln w="15875">
            <a:noFill/>
          </a:ln>
        </p:spPr>
      </p:pic>
      <p:pic>
        <p:nvPicPr>
          <p:cNvPr id="136" name="図 135">
            <a:extLst>
              <a:ext uri="{FF2B5EF4-FFF2-40B4-BE49-F238E27FC236}">
                <a16:creationId xmlns:a16="http://schemas.microsoft.com/office/drawing/2014/main" id="{50CFDC16-542E-41B4-9C8B-82F5C1EE475B}"/>
              </a:ext>
            </a:extLst>
          </p:cNvPr>
          <p:cNvPicPr>
            <a:picLocks noChangeAspect="1"/>
          </p:cNvPicPr>
          <p:nvPr/>
        </p:nvPicPr>
        <p:blipFill rotWithShape="1">
          <a:blip r:embed="rId3"/>
          <a:srcRect l="23861" t="33602" r="75007" b="64366"/>
          <a:stretch/>
        </p:blipFill>
        <p:spPr>
          <a:xfrm>
            <a:off x="4234685" y="1972399"/>
            <a:ext cx="362664" cy="339228"/>
          </a:xfrm>
          <a:prstGeom prst="rect">
            <a:avLst/>
          </a:prstGeom>
          <a:ln w="15875">
            <a:noFill/>
          </a:ln>
        </p:spPr>
      </p:pic>
      <p:pic>
        <p:nvPicPr>
          <p:cNvPr id="139" name="図 138">
            <a:extLst>
              <a:ext uri="{FF2B5EF4-FFF2-40B4-BE49-F238E27FC236}">
                <a16:creationId xmlns:a16="http://schemas.microsoft.com/office/drawing/2014/main" id="{39B65D5D-2A4C-4669-B89E-3131DFAB1BBE}"/>
              </a:ext>
            </a:extLst>
          </p:cNvPr>
          <p:cNvPicPr>
            <a:picLocks noChangeAspect="1"/>
          </p:cNvPicPr>
          <p:nvPr/>
        </p:nvPicPr>
        <p:blipFill rotWithShape="1">
          <a:blip r:embed="rId3"/>
          <a:srcRect l="23742" t="48882" r="75126" b="48900"/>
          <a:stretch/>
        </p:blipFill>
        <p:spPr>
          <a:xfrm>
            <a:off x="4254516" y="3085064"/>
            <a:ext cx="324643" cy="331495"/>
          </a:xfrm>
          <a:prstGeom prst="rect">
            <a:avLst/>
          </a:prstGeom>
          <a:ln w="15875">
            <a:noFill/>
          </a:ln>
        </p:spPr>
      </p:pic>
      <p:pic>
        <p:nvPicPr>
          <p:cNvPr id="138" name="図 137">
            <a:extLst>
              <a:ext uri="{FF2B5EF4-FFF2-40B4-BE49-F238E27FC236}">
                <a16:creationId xmlns:a16="http://schemas.microsoft.com/office/drawing/2014/main" id="{62469A73-2A52-4758-9EA3-F18D680FE735}"/>
              </a:ext>
            </a:extLst>
          </p:cNvPr>
          <p:cNvPicPr>
            <a:picLocks noChangeAspect="1"/>
          </p:cNvPicPr>
          <p:nvPr/>
        </p:nvPicPr>
        <p:blipFill rotWithShape="1">
          <a:blip r:embed="rId3"/>
          <a:srcRect l="23860" t="43737" r="75008" b="54221"/>
          <a:stretch/>
        </p:blipFill>
        <p:spPr>
          <a:xfrm>
            <a:off x="4235165" y="2702433"/>
            <a:ext cx="362664" cy="340828"/>
          </a:xfrm>
          <a:prstGeom prst="rect">
            <a:avLst/>
          </a:prstGeom>
          <a:ln w="15875">
            <a:noFill/>
          </a:ln>
        </p:spPr>
      </p:pic>
      <p:grpSp>
        <p:nvGrpSpPr>
          <p:cNvPr id="37" name="グループ化 36">
            <a:extLst>
              <a:ext uri="{FF2B5EF4-FFF2-40B4-BE49-F238E27FC236}">
                <a16:creationId xmlns:a16="http://schemas.microsoft.com/office/drawing/2014/main" id="{2FF80F2D-74E2-41D6-AA6E-7011B1D47089}"/>
              </a:ext>
            </a:extLst>
          </p:cNvPr>
          <p:cNvGrpSpPr/>
          <p:nvPr/>
        </p:nvGrpSpPr>
        <p:grpSpPr>
          <a:xfrm>
            <a:off x="3536195" y="3172526"/>
            <a:ext cx="3584848" cy="1320252"/>
            <a:chOff x="3451787" y="3172526"/>
            <a:chExt cx="3584848" cy="1320252"/>
          </a:xfrm>
        </p:grpSpPr>
        <p:grpSp>
          <p:nvGrpSpPr>
            <p:cNvPr id="89" name="グループ化 88">
              <a:extLst>
                <a:ext uri="{FF2B5EF4-FFF2-40B4-BE49-F238E27FC236}">
                  <a16:creationId xmlns:a16="http://schemas.microsoft.com/office/drawing/2014/main" id="{287F3326-B7D9-4C0F-9C19-C056C6756E84}"/>
                </a:ext>
              </a:extLst>
            </p:cNvPr>
            <p:cNvGrpSpPr/>
            <p:nvPr/>
          </p:nvGrpSpPr>
          <p:grpSpPr>
            <a:xfrm>
              <a:off x="3451787" y="3456266"/>
              <a:ext cx="3584848" cy="1036512"/>
              <a:chOff x="3556678" y="4171735"/>
              <a:chExt cx="3511080" cy="1082271"/>
            </a:xfrm>
          </p:grpSpPr>
          <p:grpSp>
            <p:nvGrpSpPr>
              <p:cNvPr id="47" name="グループ化 46">
                <a:extLst>
                  <a:ext uri="{FF2B5EF4-FFF2-40B4-BE49-F238E27FC236}">
                    <a16:creationId xmlns:a16="http://schemas.microsoft.com/office/drawing/2014/main" id="{8931FD87-C1C7-4829-8C01-B65F5F416775}"/>
                  </a:ext>
                </a:extLst>
              </p:cNvPr>
              <p:cNvGrpSpPr/>
              <p:nvPr/>
            </p:nvGrpSpPr>
            <p:grpSpPr>
              <a:xfrm>
                <a:off x="3556678" y="4171735"/>
                <a:ext cx="3511080" cy="824460"/>
                <a:chOff x="3683365" y="4269512"/>
                <a:chExt cx="3296902" cy="782052"/>
              </a:xfrm>
            </p:grpSpPr>
            <p:grpSp>
              <p:nvGrpSpPr>
                <p:cNvPr id="30" name="グループ化 29">
                  <a:extLst>
                    <a:ext uri="{FF2B5EF4-FFF2-40B4-BE49-F238E27FC236}">
                      <a16:creationId xmlns:a16="http://schemas.microsoft.com/office/drawing/2014/main" id="{49BCDB15-024C-4525-8764-18267A7048F8}"/>
                    </a:ext>
                  </a:extLst>
                </p:cNvPr>
                <p:cNvGrpSpPr/>
                <p:nvPr/>
              </p:nvGrpSpPr>
              <p:grpSpPr>
                <a:xfrm>
                  <a:off x="3683365" y="4269512"/>
                  <a:ext cx="3296902" cy="782052"/>
                  <a:chOff x="421105" y="4319337"/>
                  <a:chExt cx="3296902" cy="782052"/>
                </a:xfrm>
              </p:grpSpPr>
              <p:sp>
                <p:nvSpPr>
                  <p:cNvPr id="31" name="四角形: 角を丸くする 30">
                    <a:extLst>
                      <a:ext uri="{FF2B5EF4-FFF2-40B4-BE49-F238E27FC236}">
                        <a16:creationId xmlns:a16="http://schemas.microsoft.com/office/drawing/2014/main" id="{82E38470-6D4C-4E05-BEC3-06B4CF4DA4EB}"/>
                      </a:ext>
                    </a:extLst>
                  </p:cNvPr>
                  <p:cNvSpPr/>
                  <p:nvPr/>
                </p:nvSpPr>
                <p:spPr>
                  <a:xfrm>
                    <a:off x="421105" y="4319337"/>
                    <a:ext cx="3262260" cy="782052"/>
                  </a:xfrm>
                  <a:prstGeom prst="roundRect">
                    <a:avLst/>
                  </a:prstGeom>
                  <a:ln w="190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a:p>
                </p:txBody>
              </p:sp>
              <p:grpSp>
                <p:nvGrpSpPr>
                  <p:cNvPr id="32" name="グループ化 31">
                    <a:extLst>
                      <a:ext uri="{FF2B5EF4-FFF2-40B4-BE49-F238E27FC236}">
                        <a16:creationId xmlns:a16="http://schemas.microsoft.com/office/drawing/2014/main" id="{795CA53C-B812-4D19-A0F5-736AC3F7833C}"/>
                      </a:ext>
                    </a:extLst>
                  </p:cNvPr>
                  <p:cNvGrpSpPr/>
                  <p:nvPr/>
                </p:nvGrpSpPr>
                <p:grpSpPr>
                  <a:xfrm>
                    <a:off x="422713" y="4384882"/>
                    <a:ext cx="974557" cy="519719"/>
                    <a:chOff x="481265" y="4384883"/>
                    <a:chExt cx="974557" cy="519719"/>
                  </a:xfrm>
                </p:grpSpPr>
                <p:sp>
                  <p:nvSpPr>
                    <p:cNvPr id="42" name="正方形/長方形 41">
                      <a:extLst>
                        <a:ext uri="{FF2B5EF4-FFF2-40B4-BE49-F238E27FC236}">
                          <a16:creationId xmlns:a16="http://schemas.microsoft.com/office/drawing/2014/main" id="{3DF86542-93F3-4DD8-BAF6-6220B541C569}"/>
                        </a:ext>
                      </a:extLst>
                    </p:cNvPr>
                    <p:cNvSpPr/>
                    <p:nvPr/>
                  </p:nvSpPr>
                  <p:spPr>
                    <a:xfrm>
                      <a:off x="624794" y="4591781"/>
                      <a:ext cx="649705" cy="312821"/>
                    </a:xfrm>
                    <a:prstGeom prst="rect">
                      <a:avLst/>
                    </a:prstGeom>
                    <a:solidFill>
                      <a:srgbClr val="FFFF99"/>
                    </a:solidFill>
                    <a:ln w="190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dirty="0"/>
                    </a:p>
                  </p:txBody>
                </p:sp>
                <p:sp>
                  <p:nvSpPr>
                    <p:cNvPr id="43" name="テキスト ボックス 42">
                      <a:extLst>
                        <a:ext uri="{FF2B5EF4-FFF2-40B4-BE49-F238E27FC236}">
                          <a16:creationId xmlns:a16="http://schemas.microsoft.com/office/drawing/2014/main" id="{95F7A7D9-6731-4BFD-B41F-1E53559C78C5}"/>
                        </a:ext>
                      </a:extLst>
                    </p:cNvPr>
                    <p:cNvSpPr txBox="1"/>
                    <p:nvPr/>
                  </p:nvSpPr>
                  <p:spPr>
                    <a:xfrm>
                      <a:off x="481265" y="4384883"/>
                      <a:ext cx="974557" cy="253916"/>
                    </a:xfrm>
                    <a:prstGeom prst="rect">
                      <a:avLst/>
                    </a:prstGeom>
                    <a:noFill/>
                    <a:ln>
                      <a:noFill/>
                    </a:ln>
                  </p:spPr>
                  <p:txBody>
                    <a:bodyPr wrap="square" rtlCol="0">
                      <a:spAutoFit/>
                    </a:bodyPr>
                    <a:lstStyle/>
                    <a:p>
                      <a:r>
                        <a:rPr kumimoji="1" lang="ja-JP" altLang="en-US" sz="1050" b="1" dirty="0">
                          <a:solidFill>
                            <a:sysClr val="windowText" lastClr="000000"/>
                          </a:solidFill>
                        </a:rPr>
                        <a:t>作業姿勢点</a:t>
                      </a:r>
                    </a:p>
                  </p:txBody>
                </p:sp>
              </p:grpSp>
              <p:grpSp>
                <p:nvGrpSpPr>
                  <p:cNvPr id="33" name="グループ化 32">
                    <a:extLst>
                      <a:ext uri="{FF2B5EF4-FFF2-40B4-BE49-F238E27FC236}">
                        <a16:creationId xmlns:a16="http://schemas.microsoft.com/office/drawing/2014/main" id="{E3FE2005-15B6-471E-ABE8-4A3ECE16EED6}"/>
                      </a:ext>
                    </a:extLst>
                  </p:cNvPr>
                  <p:cNvGrpSpPr/>
                  <p:nvPr/>
                </p:nvGrpSpPr>
                <p:grpSpPr>
                  <a:xfrm>
                    <a:off x="1506157" y="4366725"/>
                    <a:ext cx="974557" cy="547161"/>
                    <a:chOff x="1455822" y="4366725"/>
                    <a:chExt cx="974557" cy="547161"/>
                  </a:xfrm>
                </p:grpSpPr>
                <p:sp>
                  <p:nvSpPr>
                    <p:cNvPr id="40" name="正方形/長方形 39">
                      <a:extLst>
                        <a:ext uri="{FF2B5EF4-FFF2-40B4-BE49-F238E27FC236}">
                          <a16:creationId xmlns:a16="http://schemas.microsoft.com/office/drawing/2014/main" id="{14014FEF-518B-4734-B203-DE529126D2C4}"/>
                        </a:ext>
                      </a:extLst>
                    </p:cNvPr>
                    <p:cNvSpPr/>
                    <p:nvPr/>
                  </p:nvSpPr>
                  <p:spPr>
                    <a:xfrm>
                      <a:off x="1618501" y="4601065"/>
                      <a:ext cx="649705" cy="312821"/>
                    </a:xfrm>
                    <a:prstGeom prst="rect">
                      <a:avLst/>
                    </a:prstGeom>
                    <a:solidFill>
                      <a:srgbClr val="FFFF99"/>
                    </a:solidFill>
                    <a:ln w="190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dirty="0"/>
                    </a:p>
                  </p:txBody>
                </p:sp>
                <p:sp>
                  <p:nvSpPr>
                    <p:cNvPr id="41" name="テキスト ボックス 40">
                      <a:extLst>
                        <a:ext uri="{FF2B5EF4-FFF2-40B4-BE49-F238E27FC236}">
                          <a16:creationId xmlns:a16="http://schemas.microsoft.com/office/drawing/2014/main" id="{6C2F3A25-91AF-4069-A825-922CE6E57EB8}"/>
                        </a:ext>
                      </a:extLst>
                    </p:cNvPr>
                    <p:cNvSpPr txBox="1"/>
                    <p:nvPr/>
                  </p:nvSpPr>
                  <p:spPr>
                    <a:xfrm>
                      <a:off x="1455822" y="4366725"/>
                      <a:ext cx="974557" cy="253916"/>
                    </a:xfrm>
                    <a:prstGeom prst="rect">
                      <a:avLst/>
                    </a:prstGeom>
                    <a:noFill/>
                    <a:ln>
                      <a:noFill/>
                    </a:ln>
                  </p:spPr>
                  <p:txBody>
                    <a:bodyPr wrap="square" rtlCol="0">
                      <a:spAutoFit/>
                    </a:bodyPr>
                    <a:lstStyle/>
                    <a:p>
                      <a:r>
                        <a:rPr kumimoji="1" lang="ja-JP" altLang="en-US" sz="1050" b="1" dirty="0">
                          <a:solidFill>
                            <a:sysClr val="windowText" lastClr="000000"/>
                          </a:solidFill>
                        </a:rPr>
                        <a:t>ひねり</a:t>
                      </a:r>
                    </a:p>
                  </p:txBody>
                </p:sp>
              </p:grpSp>
              <p:grpSp>
                <p:nvGrpSpPr>
                  <p:cNvPr id="34" name="グループ化 33">
                    <a:extLst>
                      <a:ext uri="{FF2B5EF4-FFF2-40B4-BE49-F238E27FC236}">
                        <a16:creationId xmlns:a16="http://schemas.microsoft.com/office/drawing/2014/main" id="{BBB9F80B-5D1C-447F-BC2C-DC134E399F0F}"/>
                      </a:ext>
                    </a:extLst>
                  </p:cNvPr>
                  <p:cNvGrpSpPr/>
                  <p:nvPr/>
                </p:nvGrpSpPr>
                <p:grpSpPr>
                  <a:xfrm>
                    <a:off x="2743450" y="4358378"/>
                    <a:ext cx="974557" cy="566737"/>
                    <a:chOff x="2355484" y="4368733"/>
                    <a:chExt cx="974557" cy="566737"/>
                  </a:xfrm>
                </p:grpSpPr>
                <p:sp>
                  <p:nvSpPr>
                    <p:cNvPr id="38" name="正方形/長方形 37">
                      <a:extLst>
                        <a:ext uri="{FF2B5EF4-FFF2-40B4-BE49-F238E27FC236}">
                          <a16:creationId xmlns:a16="http://schemas.microsoft.com/office/drawing/2014/main" id="{F4491C87-8544-40EC-91A8-8A749AD5AADB}"/>
                        </a:ext>
                      </a:extLst>
                    </p:cNvPr>
                    <p:cNvSpPr/>
                    <p:nvPr/>
                  </p:nvSpPr>
                  <p:spPr>
                    <a:xfrm>
                      <a:off x="2355484" y="4622649"/>
                      <a:ext cx="649705" cy="312821"/>
                    </a:xfrm>
                    <a:prstGeom prst="rect">
                      <a:avLst/>
                    </a:prstGeom>
                    <a:solidFill>
                      <a:srgbClr val="FFFF99"/>
                    </a:solidFill>
                    <a:ln w="190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dirty="0"/>
                    </a:p>
                  </p:txBody>
                </p:sp>
                <p:sp>
                  <p:nvSpPr>
                    <p:cNvPr id="39" name="テキスト ボックス 38">
                      <a:extLst>
                        <a:ext uri="{FF2B5EF4-FFF2-40B4-BE49-F238E27FC236}">
                          <a16:creationId xmlns:a16="http://schemas.microsoft.com/office/drawing/2014/main" id="{C220F2CF-0BA5-4DB1-B444-DCA5B25F843F}"/>
                        </a:ext>
                      </a:extLst>
                    </p:cNvPr>
                    <p:cNvSpPr txBox="1"/>
                    <p:nvPr/>
                  </p:nvSpPr>
                  <p:spPr>
                    <a:xfrm>
                      <a:off x="2355484" y="4368733"/>
                      <a:ext cx="974557" cy="253916"/>
                    </a:xfrm>
                    <a:prstGeom prst="rect">
                      <a:avLst/>
                    </a:prstGeom>
                    <a:noFill/>
                    <a:ln>
                      <a:noFill/>
                    </a:ln>
                  </p:spPr>
                  <p:txBody>
                    <a:bodyPr wrap="square" rtlCol="0">
                      <a:spAutoFit/>
                    </a:bodyPr>
                    <a:lstStyle/>
                    <a:p>
                      <a:r>
                        <a:rPr kumimoji="1" lang="ja-JP" altLang="en-US" sz="1050" b="1" dirty="0">
                          <a:solidFill>
                            <a:sysClr val="windowText" lastClr="000000"/>
                          </a:solidFill>
                        </a:rPr>
                        <a:t>作業時間</a:t>
                      </a:r>
                    </a:p>
                  </p:txBody>
                </p:sp>
              </p:grpSp>
            </p:grpSp>
            <p:sp>
              <p:nvSpPr>
                <p:cNvPr id="45" name="加算記号 44">
                  <a:extLst>
                    <a:ext uri="{FF2B5EF4-FFF2-40B4-BE49-F238E27FC236}">
                      <a16:creationId xmlns:a16="http://schemas.microsoft.com/office/drawing/2014/main" id="{9F0292EA-0B59-441E-BBE2-E9CA8D394644}"/>
                    </a:ext>
                  </a:extLst>
                </p:cNvPr>
                <p:cNvSpPr/>
                <p:nvPr/>
              </p:nvSpPr>
              <p:spPr>
                <a:xfrm>
                  <a:off x="4586541" y="4638953"/>
                  <a:ext cx="213261" cy="204537"/>
                </a:xfrm>
                <a:prstGeom prst="mathPl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b="1"/>
                </a:p>
              </p:txBody>
            </p:sp>
            <p:sp>
              <p:nvSpPr>
                <p:cNvPr id="46" name="加算記号 45">
                  <a:extLst>
                    <a:ext uri="{FF2B5EF4-FFF2-40B4-BE49-F238E27FC236}">
                      <a16:creationId xmlns:a16="http://schemas.microsoft.com/office/drawing/2014/main" id="{071A08A6-31B6-4E5D-A9A4-D5869B86502B}"/>
                    </a:ext>
                  </a:extLst>
                </p:cNvPr>
                <p:cNvSpPr/>
                <p:nvPr/>
              </p:nvSpPr>
              <p:spPr>
                <a:xfrm>
                  <a:off x="5686624" y="4639001"/>
                  <a:ext cx="213261" cy="204537"/>
                </a:xfrm>
                <a:prstGeom prst="mathPl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b="1"/>
                </a:p>
              </p:txBody>
            </p:sp>
          </p:grpSp>
          <p:sp>
            <p:nvSpPr>
              <p:cNvPr id="86" name="正方形/長方形 85">
                <a:extLst>
                  <a:ext uri="{FF2B5EF4-FFF2-40B4-BE49-F238E27FC236}">
                    <a16:creationId xmlns:a16="http://schemas.microsoft.com/office/drawing/2014/main" id="{45F6CF2B-FBE0-4F41-A53D-7D0E1E9592C4}"/>
                  </a:ext>
                </a:extLst>
              </p:cNvPr>
              <p:cNvSpPr/>
              <p:nvPr/>
            </p:nvSpPr>
            <p:spPr>
              <a:xfrm>
                <a:off x="5209569" y="4895661"/>
                <a:ext cx="1140801" cy="358345"/>
              </a:xfrm>
              <a:prstGeom prst="rect">
                <a:avLst/>
              </a:prstGeom>
              <a:solidFill>
                <a:srgbClr val="FFFF99"/>
              </a:solidFill>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200" b="1" dirty="0"/>
                  <a:t>合計　</a:t>
                </a:r>
                <a:endParaRPr kumimoji="1" lang="ja-JP" altLang="en-US" b="1" dirty="0"/>
              </a:p>
            </p:txBody>
          </p:sp>
        </p:grpSp>
        <p:sp>
          <p:nvSpPr>
            <p:cNvPr id="92" name="矢印: 下 91">
              <a:extLst>
                <a:ext uri="{FF2B5EF4-FFF2-40B4-BE49-F238E27FC236}">
                  <a16:creationId xmlns:a16="http://schemas.microsoft.com/office/drawing/2014/main" id="{36DF3672-E7B5-406B-B5F8-AB19C6303266}"/>
                </a:ext>
              </a:extLst>
            </p:cNvPr>
            <p:cNvSpPr/>
            <p:nvPr/>
          </p:nvSpPr>
          <p:spPr>
            <a:xfrm>
              <a:off x="3524093" y="3172526"/>
              <a:ext cx="775855" cy="340828"/>
            </a:xfrm>
            <a:prstGeom prst="downArrow">
              <a:avLst/>
            </a:prstGeom>
            <a:solidFill>
              <a:srgbClr val="FFFF00"/>
            </a:solidFill>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dirty="0"/>
            </a:p>
          </p:txBody>
        </p:sp>
      </p:grpSp>
      <p:sp>
        <p:nvSpPr>
          <p:cNvPr id="11" name="テキスト ボックス 10">
            <a:extLst>
              <a:ext uri="{FF2B5EF4-FFF2-40B4-BE49-F238E27FC236}">
                <a16:creationId xmlns:a16="http://schemas.microsoft.com/office/drawing/2014/main" id="{7E2798DC-D790-46D7-A4E7-1252FB34E2B3}"/>
              </a:ext>
            </a:extLst>
          </p:cNvPr>
          <p:cNvSpPr txBox="1"/>
          <p:nvPr/>
        </p:nvSpPr>
        <p:spPr>
          <a:xfrm>
            <a:off x="10796136" y="1948431"/>
            <a:ext cx="1420354" cy="1338828"/>
          </a:xfrm>
          <a:prstGeom prst="rect">
            <a:avLst/>
          </a:prstGeom>
          <a:noFill/>
        </p:spPr>
        <p:txBody>
          <a:bodyPr wrap="square" rtlCol="0">
            <a:spAutoFit/>
          </a:bodyPr>
          <a:lstStyle/>
          <a:p>
            <a:r>
              <a:rPr kumimoji="1" lang="ja-JP" altLang="en-US" sz="900" b="1" dirty="0">
                <a:solidFill>
                  <a:schemeClr val="bg1"/>
                </a:solidFill>
              </a:rPr>
              <a:t>計算方法</a:t>
            </a:r>
            <a:endParaRPr kumimoji="1" lang="en-US" altLang="ja-JP" sz="900" b="1" dirty="0">
              <a:solidFill>
                <a:schemeClr val="bg1"/>
              </a:solidFill>
            </a:endParaRPr>
          </a:p>
          <a:p>
            <a:r>
              <a:rPr kumimoji="1" lang="en-US" altLang="ja-JP" sz="900" b="1" dirty="0">
                <a:solidFill>
                  <a:schemeClr val="bg1"/>
                </a:solidFill>
              </a:rPr>
              <a:t>(</a:t>
            </a:r>
            <a:r>
              <a:rPr kumimoji="1" lang="ja-JP" altLang="en-US" sz="900" b="1" dirty="0">
                <a:solidFill>
                  <a:schemeClr val="bg1"/>
                </a:solidFill>
              </a:rPr>
              <a:t>左の手の位置のポイント</a:t>
            </a:r>
            <a:r>
              <a:rPr kumimoji="1" lang="en-US" altLang="ja-JP" sz="900" b="1" dirty="0">
                <a:solidFill>
                  <a:schemeClr val="bg1"/>
                </a:solidFill>
              </a:rPr>
              <a:t>)×(</a:t>
            </a:r>
            <a:r>
              <a:rPr kumimoji="1" lang="ja-JP" altLang="en-US" sz="900" b="1" dirty="0">
                <a:solidFill>
                  <a:schemeClr val="bg1"/>
                </a:solidFill>
              </a:rPr>
              <a:t>作業回数</a:t>
            </a:r>
            <a:r>
              <a:rPr kumimoji="1" lang="en-US" altLang="ja-JP" sz="900" b="1" dirty="0">
                <a:solidFill>
                  <a:schemeClr val="bg1"/>
                </a:solidFill>
              </a:rPr>
              <a:t>/</a:t>
            </a:r>
            <a:r>
              <a:rPr kumimoji="1" lang="ja-JP" altLang="en-US" sz="900" b="1" dirty="0">
                <a:solidFill>
                  <a:schemeClr val="bg1"/>
                </a:solidFill>
              </a:rPr>
              <a:t>直</a:t>
            </a:r>
            <a:r>
              <a:rPr kumimoji="1" lang="en-US" altLang="ja-JP" sz="900" b="1" dirty="0">
                <a:solidFill>
                  <a:schemeClr val="bg1"/>
                </a:solidFill>
              </a:rPr>
              <a:t>)×(</a:t>
            </a:r>
            <a:r>
              <a:rPr kumimoji="1" lang="ja-JP" altLang="en-US" sz="900" b="1" dirty="0">
                <a:solidFill>
                  <a:schemeClr val="bg1"/>
                </a:solidFill>
              </a:rPr>
              <a:t>物の重量</a:t>
            </a:r>
            <a:r>
              <a:rPr kumimoji="1" lang="en-US" altLang="ja-JP" sz="900" b="1" dirty="0">
                <a:solidFill>
                  <a:schemeClr val="bg1"/>
                </a:solidFill>
              </a:rPr>
              <a:t>)</a:t>
            </a:r>
          </a:p>
          <a:p>
            <a:endParaRPr kumimoji="1" lang="en-US" altLang="ja-JP" sz="900" b="1" dirty="0">
              <a:solidFill>
                <a:schemeClr val="bg1"/>
              </a:solidFill>
            </a:endParaRPr>
          </a:p>
          <a:p>
            <a:r>
              <a:rPr kumimoji="1" lang="ja-JP" altLang="en-US" sz="900" b="1" dirty="0">
                <a:solidFill>
                  <a:schemeClr val="bg1"/>
                </a:solidFill>
              </a:rPr>
              <a:t>計算結果を腕の負荷評価点表にあてはめて評価し、腕の負荷評価点とする</a:t>
            </a:r>
          </a:p>
        </p:txBody>
      </p:sp>
      <p:sp>
        <p:nvSpPr>
          <p:cNvPr id="35" name="テキスト ボックス 34">
            <a:extLst>
              <a:ext uri="{FF2B5EF4-FFF2-40B4-BE49-F238E27FC236}">
                <a16:creationId xmlns:a16="http://schemas.microsoft.com/office/drawing/2014/main" id="{A36B005B-9C7E-477A-AE58-7868D1D291DE}"/>
              </a:ext>
            </a:extLst>
          </p:cNvPr>
          <p:cNvSpPr txBox="1"/>
          <p:nvPr/>
        </p:nvSpPr>
        <p:spPr>
          <a:xfrm>
            <a:off x="9367152" y="3279461"/>
            <a:ext cx="3795956" cy="230832"/>
          </a:xfrm>
          <a:prstGeom prst="rect">
            <a:avLst/>
          </a:prstGeom>
          <a:noFill/>
        </p:spPr>
        <p:txBody>
          <a:bodyPr wrap="square" rtlCol="0">
            <a:spAutoFit/>
          </a:bodyPr>
          <a:lstStyle/>
          <a:p>
            <a:r>
              <a:rPr kumimoji="1" lang="ja-JP" altLang="en-US" sz="900" b="1" dirty="0">
                <a:solidFill>
                  <a:schemeClr val="bg1"/>
                </a:solidFill>
              </a:rPr>
              <a:t>手の位置の区分による負荷の分担</a:t>
            </a:r>
          </a:p>
        </p:txBody>
      </p:sp>
      <p:sp>
        <p:nvSpPr>
          <p:cNvPr id="111" name="矢印: 下 110">
            <a:extLst>
              <a:ext uri="{FF2B5EF4-FFF2-40B4-BE49-F238E27FC236}">
                <a16:creationId xmlns:a16="http://schemas.microsoft.com/office/drawing/2014/main" id="{4AF6F567-00E1-4195-B6EA-3B0BB65B8CD2}"/>
              </a:ext>
            </a:extLst>
          </p:cNvPr>
          <p:cNvSpPr/>
          <p:nvPr/>
        </p:nvSpPr>
        <p:spPr>
          <a:xfrm>
            <a:off x="6395341" y="4133807"/>
            <a:ext cx="775855" cy="340828"/>
          </a:xfrm>
          <a:prstGeom prst="downArrow">
            <a:avLst/>
          </a:prstGeom>
          <a:solidFill>
            <a:srgbClr val="F7FC30"/>
          </a:solidFill>
          <a:ln w="285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36" name="テキスト ボックス 35">
            <a:extLst>
              <a:ext uri="{FF2B5EF4-FFF2-40B4-BE49-F238E27FC236}">
                <a16:creationId xmlns:a16="http://schemas.microsoft.com/office/drawing/2014/main" id="{425900B6-78C2-494C-9916-DB1BFE97D699}"/>
              </a:ext>
            </a:extLst>
          </p:cNvPr>
          <p:cNvSpPr txBox="1"/>
          <p:nvPr/>
        </p:nvSpPr>
        <p:spPr>
          <a:xfrm>
            <a:off x="101065" y="4242094"/>
            <a:ext cx="2074954" cy="307777"/>
          </a:xfrm>
          <a:prstGeom prst="rect">
            <a:avLst/>
          </a:prstGeom>
          <a:noFill/>
        </p:spPr>
        <p:txBody>
          <a:bodyPr wrap="square" rtlCol="0">
            <a:spAutoFit/>
          </a:bodyPr>
          <a:lstStyle/>
          <a:p>
            <a:r>
              <a:rPr kumimoji="1" lang="en-US" altLang="ja-JP" sz="1400" b="1" dirty="0">
                <a:solidFill>
                  <a:schemeClr val="bg1"/>
                </a:solidFill>
              </a:rPr>
              <a:t>Ⅰ</a:t>
            </a:r>
            <a:r>
              <a:rPr kumimoji="1" lang="ja-JP" altLang="en-US" sz="1400" b="1" dirty="0">
                <a:solidFill>
                  <a:schemeClr val="bg1"/>
                </a:solidFill>
              </a:rPr>
              <a:t>作業姿勢評価点</a:t>
            </a:r>
          </a:p>
        </p:txBody>
      </p:sp>
      <p:sp>
        <p:nvSpPr>
          <p:cNvPr id="140" name="テキスト ボックス 139">
            <a:extLst>
              <a:ext uri="{FF2B5EF4-FFF2-40B4-BE49-F238E27FC236}">
                <a16:creationId xmlns:a16="http://schemas.microsoft.com/office/drawing/2014/main" id="{E176D431-5778-40B3-99F6-C0FC77B4D390}"/>
              </a:ext>
            </a:extLst>
          </p:cNvPr>
          <p:cNvSpPr txBox="1"/>
          <p:nvPr/>
        </p:nvSpPr>
        <p:spPr>
          <a:xfrm>
            <a:off x="3313062" y="4256079"/>
            <a:ext cx="2074954" cy="307777"/>
          </a:xfrm>
          <a:prstGeom prst="rect">
            <a:avLst/>
          </a:prstGeom>
          <a:noFill/>
        </p:spPr>
        <p:txBody>
          <a:bodyPr wrap="square" rtlCol="0">
            <a:spAutoFit/>
          </a:bodyPr>
          <a:lstStyle/>
          <a:p>
            <a:r>
              <a:rPr kumimoji="1" lang="en-US" altLang="ja-JP" sz="1400" b="1" dirty="0">
                <a:solidFill>
                  <a:schemeClr val="bg1"/>
                </a:solidFill>
              </a:rPr>
              <a:t>Ⅱ</a:t>
            </a:r>
            <a:r>
              <a:rPr kumimoji="1" lang="ja-JP" altLang="en-US" sz="1400" b="1" dirty="0">
                <a:solidFill>
                  <a:schemeClr val="bg1"/>
                </a:solidFill>
              </a:rPr>
              <a:t>腰への負荷評価点</a:t>
            </a:r>
          </a:p>
        </p:txBody>
      </p:sp>
      <p:sp>
        <p:nvSpPr>
          <p:cNvPr id="141" name="テキスト ボックス 140">
            <a:extLst>
              <a:ext uri="{FF2B5EF4-FFF2-40B4-BE49-F238E27FC236}">
                <a16:creationId xmlns:a16="http://schemas.microsoft.com/office/drawing/2014/main" id="{6860EC97-8D27-4907-BBF0-C11B0A9D4CB3}"/>
              </a:ext>
            </a:extLst>
          </p:cNvPr>
          <p:cNvSpPr txBox="1"/>
          <p:nvPr/>
        </p:nvSpPr>
        <p:spPr>
          <a:xfrm>
            <a:off x="9111812" y="845102"/>
            <a:ext cx="2074954" cy="307777"/>
          </a:xfrm>
          <a:prstGeom prst="rect">
            <a:avLst/>
          </a:prstGeom>
          <a:noFill/>
        </p:spPr>
        <p:txBody>
          <a:bodyPr wrap="square" rtlCol="0">
            <a:spAutoFit/>
          </a:bodyPr>
          <a:lstStyle/>
          <a:p>
            <a:r>
              <a:rPr kumimoji="1" lang="en-US" altLang="ja-JP" sz="1400" b="1" dirty="0">
                <a:solidFill>
                  <a:schemeClr val="bg1"/>
                </a:solidFill>
              </a:rPr>
              <a:t>Ⅲ</a:t>
            </a:r>
            <a:r>
              <a:rPr kumimoji="1" lang="ja-JP" altLang="en-US" sz="1400" b="1" dirty="0">
                <a:solidFill>
                  <a:schemeClr val="bg1"/>
                </a:solidFill>
              </a:rPr>
              <a:t>腕の負荷評価点</a:t>
            </a:r>
          </a:p>
        </p:txBody>
      </p:sp>
      <p:sp>
        <p:nvSpPr>
          <p:cNvPr id="2" name="正方形/長方形 1">
            <a:extLst>
              <a:ext uri="{FF2B5EF4-FFF2-40B4-BE49-F238E27FC236}">
                <a16:creationId xmlns:a16="http://schemas.microsoft.com/office/drawing/2014/main" id="{6C18A046-5094-4774-BE8A-B40C33D3AEA4}"/>
              </a:ext>
            </a:extLst>
          </p:cNvPr>
          <p:cNvSpPr/>
          <p:nvPr/>
        </p:nvSpPr>
        <p:spPr>
          <a:xfrm>
            <a:off x="3694008" y="-89615"/>
            <a:ext cx="4164997" cy="6619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作業つらさ指数チェック表とは？</a:t>
            </a:r>
          </a:p>
        </p:txBody>
      </p:sp>
      <p:grpSp>
        <p:nvGrpSpPr>
          <p:cNvPr id="51" name="グループ化 50">
            <a:extLst>
              <a:ext uri="{FF2B5EF4-FFF2-40B4-BE49-F238E27FC236}">
                <a16:creationId xmlns:a16="http://schemas.microsoft.com/office/drawing/2014/main" id="{784F6169-7C05-43DF-9D63-6CB524549A1A}"/>
              </a:ext>
            </a:extLst>
          </p:cNvPr>
          <p:cNvGrpSpPr/>
          <p:nvPr/>
        </p:nvGrpSpPr>
        <p:grpSpPr>
          <a:xfrm>
            <a:off x="292810" y="675212"/>
            <a:ext cx="3380594" cy="6106520"/>
            <a:chOff x="292810" y="675212"/>
            <a:chExt cx="3380594" cy="6106520"/>
          </a:xfrm>
        </p:grpSpPr>
        <p:cxnSp>
          <p:nvCxnSpPr>
            <p:cNvPr id="10" name="直線矢印コネクタ 9">
              <a:extLst>
                <a:ext uri="{FF2B5EF4-FFF2-40B4-BE49-F238E27FC236}">
                  <a16:creationId xmlns:a16="http://schemas.microsoft.com/office/drawing/2014/main" id="{6FE91130-2480-4EF4-A61D-C24EC10CA49A}"/>
                </a:ext>
              </a:extLst>
            </p:cNvPr>
            <p:cNvCxnSpPr>
              <a:cxnSpLocks/>
              <a:endCxn id="118" idx="0"/>
            </p:cNvCxnSpPr>
            <p:nvPr/>
          </p:nvCxnSpPr>
          <p:spPr>
            <a:xfrm flipH="1">
              <a:off x="1214521" y="4341694"/>
              <a:ext cx="1444695" cy="1887793"/>
            </a:xfrm>
            <a:prstGeom prst="straightConnector1">
              <a:avLst/>
            </a:prstGeom>
            <a:ln w="38100">
              <a:solidFill>
                <a:srgbClr val="002060">
                  <a:alpha val="60000"/>
                </a:srgbClr>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54" name="グループ化 53">
              <a:extLst>
                <a:ext uri="{FF2B5EF4-FFF2-40B4-BE49-F238E27FC236}">
                  <a16:creationId xmlns:a16="http://schemas.microsoft.com/office/drawing/2014/main" id="{EF502DC6-B8E7-44E0-A243-44729ECF0CE3}"/>
                </a:ext>
              </a:extLst>
            </p:cNvPr>
            <p:cNvGrpSpPr/>
            <p:nvPr/>
          </p:nvGrpSpPr>
          <p:grpSpPr>
            <a:xfrm>
              <a:off x="292810" y="675212"/>
              <a:ext cx="3380594" cy="2672801"/>
              <a:chOff x="289208" y="707199"/>
              <a:chExt cx="3380594" cy="2672801"/>
            </a:xfrm>
          </p:grpSpPr>
          <p:sp>
            <p:nvSpPr>
              <p:cNvPr id="48" name="正方形/長方形 47">
                <a:extLst>
                  <a:ext uri="{FF2B5EF4-FFF2-40B4-BE49-F238E27FC236}">
                    <a16:creationId xmlns:a16="http://schemas.microsoft.com/office/drawing/2014/main" id="{787D57A8-F55A-48B9-BB4A-CCB3B16433B4}"/>
                  </a:ext>
                </a:extLst>
              </p:cNvPr>
              <p:cNvSpPr/>
              <p:nvPr/>
            </p:nvSpPr>
            <p:spPr>
              <a:xfrm>
                <a:off x="3087977" y="836358"/>
                <a:ext cx="581825" cy="2543642"/>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吹き出し: 四角形 51">
                <a:extLst>
                  <a:ext uri="{FF2B5EF4-FFF2-40B4-BE49-F238E27FC236}">
                    <a16:creationId xmlns:a16="http://schemas.microsoft.com/office/drawing/2014/main" id="{55C97956-9B43-4AEE-9D1F-328EC3B2A49F}"/>
                  </a:ext>
                </a:extLst>
              </p:cNvPr>
              <p:cNvSpPr/>
              <p:nvPr/>
            </p:nvSpPr>
            <p:spPr>
              <a:xfrm>
                <a:off x="289208" y="707199"/>
                <a:ext cx="2228652" cy="859201"/>
              </a:xfrm>
              <a:prstGeom prst="wedgeRectCallout">
                <a:avLst>
                  <a:gd name="adj1" fmla="val 74500"/>
                  <a:gd name="adj2" fmla="val 103192"/>
                </a:avLst>
              </a:prstGeom>
              <a:solidFill>
                <a:srgbClr val="FFC000"/>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510541"/>
                    </a:solidFill>
                  </a:rPr>
                  <a:t>各作業姿勢に当てはまる項目を評価する</a:t>
                </a:r>
              </a:p>
            </p:txBody>
          </p:sp>
        </p:grpSp>
        <p:sp>
          <p:nvSpPr>
            <p:cNvPr id="143" name="正方形/長方形 142">
              <a:extLst>
                <a:ext uri="{FF2B5EF4-FFF2-40B4-BE49-F238E27FC236}">
                  <a16:creationId xmlns:a16="http://schemas.microsoft.com/office/drawing/2014/main" id="{4730A7D7-228F-4A1C-8DCD-A1BB4B5D6779}"/>
                </a:ext>
              </a:extLst>
            </p:cNvPr>
            <p:cNvSpPr/>
            <p:nvPr/>
          </p:nvSpPr>
          <p:spPr>
            <a:xfrm>
              <a:off x="532912" y="6149535"/>
              <a:ext cx="1368837" cy="632197"/>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9" name="正方形/長方形 148">
            <a:extLst>
              <a:ext uri="{FF2B5EF4-FFF2-40B4-BE49-F238E27FC236}">
                <a16:creationId xmlns:a16="http://schemas.microsoft.com/office/drawing/2014/main" id="{2F9BF93E-F5C9-4A8E-B161-41762B9081BC}"/>
              </a:ext>
            </a:extLst>
          </p:cNvPr>
          <p:cNvSpPr/>
          <p:nvPr/>
        </p:nvSpPr>
        <p:spPr>
          <a:xfrm>
            <a:off x="6434089" y="5800376"/>
            <a:ext cx="1161835" cy="1057624"/>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正方形/長方形 149">
            <a:extLst>
              <a:ext uri="{FF2B5EF4-FFF2-40B4-BE49-F238E27FC236}">
                <a16:creationId xmlns:a16="http://schemas.microsoft.com/office/drawing/2014/main" id="{EC3C09CC-5619-429C-AE5E-052DD7215FB6}"/>
              </a:ext>
            </a:extLst>
          </p:cNvPr>
          <p:cNvSpPr/>
          <p:nvPr/>
        </p:nvSpPr>
        <p:spPr>
          <a:xfrm>
            <a:off x="11068479" y="4660988"/>
            <a:ext cx="771828" cy="1889759"/>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3" name="グループ化 52">
            <a:extLst>
              <a:ext uri="{FF2B5EF4-FFF2-40B4-BE49-F238E27FC236}">
                <a16:creationId xmlns:a16="http://schemas.microsoft.com/office/drawing/2014/main" id="{6C3C580E-FA3D-4F44-8692-5714F3D48700}"/>
              </a:ext>
            </a:extLst>
          </p:cNvPr>
          <p:cNvGrpSpPr/>
          <p:nvPr/>
        </p:nvGrpSpPr>
        <p:grpSpPr>
          <a:xfrm>
            <a:off x="2431076" y="663315"/>
            <a:ext cx="4355671" cy="6136346"/>
            <a:chOff x="2431076" y="663315"/>
            <a:chExt cx="4355671" cy="6136346"/>
          </a:xfrm>
        </p:grpSpPr>
        <p:cxnSp>
          <p:nvCxnSpPr>
            <p:cNvPr id="126" name="直線矢印コネクタ 125">
              <a:extLst>
                <a:ext uri="{FF2B5EF4-FFF2-40B4-BE49-F238E27FC236}">
                  <a16:creationId xmlns:a16="http://schemas.microsoft.com/office/drawing/2014/main" id="{9C79780A-EF2B-44EA-9800-CE662A8FD7C2}"/>
                </a:ext>
              </a:extLst>
            </p:cNvPr>
            <p:cNvCxnSpPr>
              <a:cxnSpLocks/>
              <a:endCxn id="119" idx="0"/>
            </p:cNvCxnSpPr>
            <p:nvPr/>
          </p:nvCxnSpPr>
          <p:spPr>
            <a:xfrm flipH="1">
              <a:off x="3087977" y="4318854"/>
              <a:ext cx="2886091" cy="1910632"/>
            </a:xfrm>
            <a:prstGeom prst="straightConnector1">
              <a:avLst/>
            </a:prstGeom>
            <a:ln w="38100">
              <a:solidFill>
                <a:srgbClr val="002060">
                  <a:alpha val="60000"/>
                </a:srgb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9" name="正方形/長方形 128">
              <a:extLst>
                <a:ext uri="{FF2B5EF4-FFF2-40B4-BE49-F238E27FC236}">
                  <a16:creationId xmlns:a16="http://schemas.microsoft.com/office/drawing/2014/main" id="{EE5F3D08-9E59-401A-BD66-8097D1FA8163}"/>
                </a:ext>
              </a:extLst>
            </p:cNvPr>
            <p:cNvSpPr/>
            <p:nvPr/>
          </p:nvSpPr>
          <p:spPr>
            <a:xfrm>
              <a:off x="6204922" y="854358"/>
              <a:ext cx="581825" cy="2570248"/>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正方形/長方形 144">
              <a:extLst>
                <a:ext uri="{FF2B5EF4-FFF2-40B4-BE49-F238E27FC236}">
                  <a16:creationId xmlns:a16="http://schemas.microsoft.com/office/drawing/2014/main" id="{CD8572C8-1A73-499F-A53C-AE772E25CDF4}"/>
                </a:ext>
              </a:extLst>
            </p:cNvPr>
            <p:cNvSpPr/>
            <p:nvPr/>
          </p:nvSpPr>
          <p:spPr>
            <a:xfrm>
              <a:off x="2431076" y="6167464"/>
              <a:ext cx="1368837" cy="632197"/>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吹き出し: 四角形 129">
              <a:extLst>
                <a:ext uri="{FF2B5EF4-FFF2-40B4-BE49-F238E27FC236}">
                  <a16:creationId xmlns:a16="http://schemas.microsoft.com/office/drawing/2014/main" id="{650BF2F4-D2E5-476B-96BF-FF25980967E2}"/>
                </a:ext>
              </a:extLst>
            </p:cNvPr>
            <p:cNvSpPr/>
            <p:nvPr/>
          </p:nvSpPr>
          <p:spPr>
            <a:xfrm>
              <a:off x="3432763" y="663315"/>
              <a:ext cx="2228652" cy="859201"/>
            </a:xfrm>
            <a:prstGeom prst="wedgeRectCallout">
              <a:avLst>
                <a:gd name="adj1" fmla="val 74500"/>
                <a:gd name="adj2" fmla="val 103192"/>
              </a:avLst>
            </a:prstGeom>
            <a:solidFill>
              <a:srgbClr val="FFC000"/>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510541"/>
                  </a:solidFill>
                </a:rPr>
                <a:t>腰への負荷に当てはまる項目を評価する</a:t>
              </a:r>
            </a:p>
          </p:txBody>
        </p:sp>
      </p:grpSp>
      <p:grpSp>
        <p:nvGrpSpPr>
          <p:cNvPr id="56" name="グループ化 55">
            <a:extLst>
              <a:ext uri="{FF2B5EF4-FFF2-40B4-BE49-F238E27FC236}">
                <a16:creationId xmlns:a16="http://schemas.microsoft.com/office/drawing/2014/main" id="{DD3BB719-E7E8-499A-976F-E8416ABBA0EF}"/>
              </a:ext>
            </a:extLst>
          </p:cNvPr>
          <p:cNvGrpSpPr/>
          <p:nvPr/>
        </p:nvGrpSpPr>
        <p:grpSpPr>
          <a:xfrm>
            <a:off x="4581813" y="917867"/>
            <a:ext cx="6812007" cy="5878563"/>
            <a:chOff x="4581813" y="917867"/>
            <a:chExt cx="6812007" cy="5878563"/>
          </a:xfrm>
        </p:grpSpPr>
        <p:grpSp>
          <p:nvGrpSpPr>
            <p:cNvPr id="55" name="グループ化 54">
              <a:extLst>
                <a:ext uri="{FF2B5EF4-FFF2-40B4-BE49-F238E27FC236}">
                  <a16:creationId xmlns:a16="http://schemas.microsoft.com/office/drawing/2014/main" id="{1AA97EB6-99DD-47B0-8BC4-6286461AEDE8}"/>
                </a:ext>
              </a:extLst>
            </p:cNvPr>
            <p:cNvGrpSpPr/>
            <p:nvPr/>
          </p:nvGrpSpPr>
          <p:grpSpPr>
            <a:xfrm>
              <a:off x="4581813" y="917867"/>
              <a:ext cx="6812007" cy="5878563"/>
              <a:chOff x="4581813" y="917867"/>
              <a:chExt cx="6812007" cy="5878563"/>
            </a:xfrm>
          </p:grpSpPr>
          <p:pic>
            <p:nvPicPr>
              <p:cNvPr id="94" name="図 93">
                <a:extLst>
                  <a:ext uri="{FF2B5EF4-FFF2-40B4-BE49-F238E27FC236}">
                    <a16:creationId xmlns:a16="http://schemas.microsoft.com/office/drawing/2014/main" id="{00000000-0008-0000-0000-00001300000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248" r="42508" b="5346"/>
              <a:stretch/>
            </p:blipFill>
            <p:spPr bwMode="auto">
              <a:xfrm>
                <a:off x="9529561" y="917867"/>
                <a:ext cx="1496791" cy="2440464"/>
              </a:xfrm>
              <a:prstGeom prst="rect">
                <a:avLst/>
              </a:prstGeom>
              <a:noFill/>
              <a:extLst>
                <a:ext uri="{909E8E84-426E-40DD-AFC4-6F175D3DCCD1}">
                  <a14:hiddenFill xmlns:a14="http://schemas.microsoft.com/office/drawing/2010/main">
                    <a:solidFill>
                      <a:srgbClr val="FFFFFF"/>
                    </a:solidFill>
                  </a14:hiddenFill>
                </a:ext>
              </a:extLst>
            </p:spPr>
          </p:pic>
          <p:cxnSp>
            <p:nvCxnSpPr>
              <p:cNvPr id="128" name="直線矢印コネクタ 127">
                <a:extLst>
                  <a:ext uri="{FF2B5EF4-FFF2-40B4-BE49-F238E27FC236}">
                    <a16:creationId xmlns:a16="http://schemas.microsoft.com/office/drawing/2014/main" id="{16B1A336-E32F-4ACC-A680-5CD073C1CB9D}"/>
                  </a:ext>
                </a:extLst>
              </p:cNvPr>
              <p:cNvCxnSpPr>
                <a:cxnSpLocks/>
              </p:cNvCxnSpPr>
              <p:nvPr/>
            </p:nvCxnSpPr>
            <p:spPr>
              <a:xfrm flipH="1">
                <a:off x="5266232" y="4334879"/>
                <a:ext cx="6127588" cy="1893998"/>
              </a:xfrm>
              <a:prstGeom prst="straightConnector1">
                <a:avLst/>
              </a:prstGeom>
              <a:ln w="38100">
                <a:solidFill>
                  <a:srgbClr val="002060">
                    <a:alpha val="60000"/>
                  </a:srgb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33" name="吹き出し: 四角形 132">
                <a:extLst>
                  <a:ext uri="{FF2B5EF4-FFF2-40B4-BE49-F238E27FC236}">
                    <a16:creationId xmlns:a16="http://schemas.microsoft.com/office/drawing/2014/main" id="{DCE620EB-ACCA-49ED-9DE6-F3A38E8FB5D1}"/>
                  </a:ext>
                </a:extLst>
              </p:cNvPr>
              <p:cNvSpPr/>
              <p:nvPr/>
            </p:nvSpPr>
            <p:spPr>
              <a:xfrm>
                <a:off x="7018572" y="922941"/>
                <a:ext cx="2228652" cy="859201"/>
              </a:xfrm>
              <a:prstGeom prst="wedgeRectCallout">
                <a:avLst>
                  <a:gd name="adj1" fmla="val 75304"/>
                  <a:gd name="adj2" fmla="val 84411"/>
                </a:avLst>
              </a:prstGeom>
              <a:solidFill>
                <a:srgbClr val="FFC000"/>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510541"/>
                    </a:solidFill>
                  </a:rPr>
                  <a:t>腕の負荷に当てはまる</a:t>
                </a:r>
                <a:endParaRPr kumimoji="1" lang="en-US" altLang="ja-JP" sz="1400" b="1" dirty="0">
                  <a:solidFill>
                    <a:srgbClr val="510541"/>
                  </a:solidFill>
                </a:endParaRPr>
              </a:p>
              <a:p>
                <a:r>
                  <a:rPr kumimoji="1" lang="ja-JP" altLang="en-US" sz="1400" b="1" dirty="0">
                    <a:solidFill>
                      <a:srgbClr val="510541"/>
                    </a:solidFill>
                  </a:rPr>
                  <a:t>項目を評価する</a:t>
                </a:r>
              </a:p>
            </p:txBody>
          </p:sp>
          <p:sp>
            <p:nvSpPr>
              <p:cNvPr id="147" name="正方形/長方形 146">
                <a:extLst>
                  <a:ext uri="{FF2B5EF4-FFF2-40B4-BE49-F238E27FC236}">
                    <a16:creationId xmlns:a16="http://schemas.microsoft.com/office/drawing/2014/main" id="{455E756B-26DF-4A6A-B221-F9ACA0F1B3A0}"/>
                  </a:ext>
                </a:extLst>
              </p:cNvPr>
              <p:cNvSpPr/>
              <p:nvPr/>
            </p:nvSpPr>
            <p:spPr>
              <a:xfrm>
                <a:off x="4581813" y="6164233"/>
                <a:ext cx="1368837" cy="632197"/>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7" name="正方形/長方形 136">
              <a:extLst>
                <a:ext uri="{FF2B5EF4-FFF2-40B4-BE49-F238E27FC236}">
                  <a16:creationId xmlns:a16="http://schemas.microsoft.com/office/drawing/2014/main" id="{1D7070E7-644F-427F-8816-E3810839907C}"/>
                </a:ext>
              </a:extLst>
            </p:cNvPr>
            <p:cNvSpPr/>
            <p:nvPr/>
          </p:nvSpPr>
          <p:spPr>
            <a:xfrm>
              <a:off x="9732910" y="1066523"/>
              <a:ext cx="1381342" cy="1602407"/>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9" name="正方形/長方形 48">
            <a:extLst>
              <a:ext uri="{FF2B5EF4-FFF2-40B4-BE49-F238E27FC236}">
                <a16:creationId xmlns:a16="http://schemas.microsoft.com/office/drawing/2014/main" id="{5FDFC6BF-D72E-4678-AE87-AAEC4F797A95}"/>
              </a:ext>
            </a:extLst>
          </p:cNvPr>
          <p:cNvSpPr/>
          <p:nvPr/>
        </p:nvSpPr>
        <p:spPr>
          <a:xfrm>
            <a:off x="2389167" y="2555519"/>
            <a:ext cx="5849784" cy="1116549"/>
          </a:xfrm>
          <a:prstGeom prst="rect">
            <a:avLst/>
          </a:prstGeom>
          <a:ln w="57150">
            <a:solidFill>
              <a:srgbClr val="F565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技術Ｇ主催にて勉強会実施</a:t>
            </a:r>
            <a:endParaRPr kumimoji="1" lang="en-US" altLang="ja-JP" sz="2000" b="1" dirty="0"/>
          </a:p>
          <a:p>
            <a:pPr algn="ctr"/>
            <a:r>
              <a:rPr kumimoji="1" lang="ja-JP" altLang="en-US" sz="2000" b="1" dirty="0"/>
              <a:t>作業つらさ指数チェック表を全員で理解した</a:t>
            </a:r>
            <a:endParaRPr kumimoji="1" lang="en-US" altLang="ja-JP" sz="2000" b="1" dirty="0"/>
          </a:p>
          <a:p>
            <a:pPr algn="ctr"/>
            <a:endParaRPr kumimoji="1" lang="ja-JP" altLang="en-US" dirty="0"/>
          </a:p>
        </p:txBody>
      </p:sp>
      <p:grpSp>
        <p:nvGrpSpPr>
          <p:cNvPr id="50" name="グループ化 49">
            <a:extLst>
              <a:ext uri="{FF2B5EF4-FFF2-40B4-BE49-F238E27FC236}">
                <a16:creationId xmlns:a16="http://schemas.microsoft.com/office/drawing/2014/main" id="{1D98D3B9-475D-409E-8CB2-A72BD7666180}"/>
              </a:ext>
            </a:extLst>
          </p:cNvPr>
          <p:cNvGrpSpPr/>
          <p:nvPr/>
        </p:nvGrpSpPr>
        <p:grpSpPr>
          <a:xfrm>
            <a:off x="5646276" y="4167855"/>
            <a:ext cx="5634233" cy="2663060"/>
            <a:chOff x="5686035" y="4151553"/>
            <a:chExt cx="5634233" cy="2663060"/>
          </a:xfrm>
        </p:grpSpPr>
        <p:sp>
          <p:nvSpPr>
            <p:cNvPr id="132" name="正方形/長方形 131">
              <a:extLst>
                <a:ext uri="{FF2B5EF4-FFF2-40B4-BE49-F238E27FC236}">
                  <a16:creationId xmlns:a16="http://schemas.microsoft.com/office/drawing/2014/main" id="{114DE1A8-C3C5-43E9-BE64-C36C44E5C5DA}"/>
                </a:ext>
              </a:extLst>
            </p:cNvPr>
            <p:cNvSpPr/>
            <p:nvPr/>
          </p:nvSpPr>
          <p:spPr>
            <a:xfrm>
              <a:off x="9947757" y="6397087"/>
              <a:ext cx="1372511" cy="417526"/>
            </a:xfrm>
            <a:prstGeom prst="rect">
              <a:avLst/>
            </a:prstGeom>
            <a:solidFill>
              <a:srgbClr val="FF9999"/>
            </a:solid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ja-JP" altLang="en-US" b="1" dirty="0">
                  <a:solidFill>
                    <a:schemeClr val="bg1"/>
                  </a:solidFill>
                </a:rPr>
                <a:t>　</a:t>
              </a:r>
              <a:r>
                <a:rPr kumimoji="1" lang="ja-JP" altLang="en-US" sz="1000" b="1" dirty="0">
                  <a:solidFill>
                    <a:schemeClr val="bg1"/>
                  </a:solidFill>
                </a:rPr>
                <a:t>レベル</a:t>
              </a:r>
            </a:p>
          </p:txBody>
        </p:sp>
        <p:sp>
          <p:nvSpPr>
            <p:cNvPr id="151" name="吹き出し: 四角形 150">
              <a:extLst>
                <a:ext uri="{FF2B5EF4-FFF2-40B4-BE49-F238E27FC236}">
                  <a16:creationId xmlns:a16="http://schemas.microsoft.com/office/drawing/2014/main" id="{EDCF99E4-5F53-45D1-AB46-65E3F1B48320}"/>
                </a:ext>
              </a:extLst>
            </p:cNvPr>
            <p:cNvSpPr/>
            <p:nvPr/>
          </p:nvSpPr>
          <p:spPr>
            <a:xfrm>
              <a:off x="5686035" y="4151553"/>
              <a:ext cx="3970913" cy="1363473"/>
            </a:xfrm>
            <a:prstGeom prst="wedgeRectCallout">
              <a:avLst>
                <a:gd name="adj1" fmla="val 59381"/>
                <a:gd name="adj2" fmla="val 119370"/>
              </a:avLst>
            </a:prstGeom>
            <a:solidFill>
              <a:srgbClr val="FFFF00"/>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b="1" dirty="0">
                  <a:solidFill>
                    <a:schemeClr val="bg1"/>
                  </a:solidFill>
                </a:rPr>
                <a:t>総合評価点にて現状のレベルを評価する</a:t>
              </a:r>
              <a:endParaRPr kumimoji="1" lang="en-US" altLang="ja-JP" sz="3200" b="1" dirty="0">
                <a:solidFill>
                  <a:schemeClr val="bg1"/>
                </a:solidFill>
              </a:endParaRPr>
            </a:p>
          </p:txBody>
        </p:sp>
      </p:grpSp>
    </p:spTree>
    <p:extLst>
      <p:ext uri="{BB962C8B-B14F-4D97-AF65-F5344CB8AC3E}">
        <p14:creationId xmlns:p14="http://schemas.microsoft.com/office/powerpoint/2010/main" val="143658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500"/>
                                        <p:tgtEl>
                                          <p:spTgt spid="5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9"/>
                                        </p:tgtEl>
                                        <p:attrNameLst>
                                          <p:attrName>style.visibility</p:attrName>
                                        </p:attrNameLst>
                                      </p:cBhvr>
                                      <p:to>
                                        <p:strVal val="visible"/>
                                      </p:to>
                                    </p:set>
                                    <p:animEffect transition="in" filter="barn(inVertical)">
                                      <p:cBhvr>
                                        <p:cTn id="29" dur="500"/>
                                        <p:tgtEl>
                                          <p:spTgt spid="14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50"/>
                                        </p:tgtEl>
                                        <p:attrNameLst>
                                          <p:attrName>style.visibility</p:attrName>
                                        </p:attrNameLst>
                                      </p:cBhvr>
                                      <p:to>
                                        <p:strVal val="visible"/>
                                      </p:to>
                                    </p:set>
                                    <p:animEffect transition="in" filter="barn(inVertical)">
                                      <p:cBhvr>
                                        <p:cTn id="34" dur="500"/>
                                        <p:tgtEl>
                                          <p:spTgt spid="15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9" grpId="0" animBg="1"/>
      <p:bldP spid="150" grpId="0" animBg="1"/>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BE55CF87-33FB-4CE9-B837-5EE3029A8515}"/>
              </a:ext>
            </a:extLst>
          </p:cNvPr>
          <p:cNvPicPr>
            <a:picLocks noChangeAspect="1"/>
          </p:cNvPicPr>
          <p:nvPr/>
        </p:nvPicPr>
        <p:blipFill rotWithShape="1">
          <a:blip r:embed="rId3">
            <a:extLst>
              <a:ext uri="{28A0092B-C50C-407E-A947-70E740481C1C}">
                <a14:useLocalDpi xmlns:a14="http://schemas.microsoft.com/office/drawing/2010/main" val="0"/>
              </a:ext>
            </a:extLst>
          </a:blip>
          <a:srcRect l="12219" r="25330"/>
          <a:stretch/>
        </p:blipFill>
        <p:spPr>
          <a:xfrm rot="5400000">
            <a:off x="377500" y="4666902"/>
            <a:ext cx="1377150" cy="1928592"/>
          </a:xfrm>
          <a:prstGeom prst="rect">
            <a:avLst/>
          </a:prstGeom>
          <a:ln w="28575">
            <a:solidFill>
              <a:srgbClr val="F7FC30"/>
            </a:solidFill>
          </a:ln>
        </p:spPr>
      </p:pic>
      <p:pic>
        <p:nvPicPr>
          <p:cNvPr id="18" name="図 17">
            <a:extLst>
              <a:ext uri="{FF2B5EF4-FFF2-40B4-BE49-F238E27FC236}">
                <a16:creationId xmlns:a16="http://schemas.microsoft.com/office/drawing/2014/main" id="{AE046A9D-8722-40FB-8C5C-0B46DD253D3E}"/>
              </a:ext>
            </a:extLst>
          </p:cNvPr>
          <p:cNvPicPr>
            <a:picLocks noChangeAspect="1"/>
          </p:cNvPicPr>
          <p:nvPr/>
        </p:nvPicPr>
        <p:blipFill rotWithShape="1">
          <a:blip r:embed="rId4">
            <a:extLst>
              <a:ext uri="{28A0092B-C50C-407E-A947-70E740481C1C}">
                <a14:useLocalDpi xmlns:a14="http://schemas.microsoft.com/office/drawing/2010/main" val="0"/>
              </a:ext>
            </a:extLst>
          </a:blip>
          <a:srcRect l="26567" r="11725"/>
          <a:stretch/>
        </p:blipFill>
        <p:spPr>
          <a:xfrm rot="5400000">
            <a:off x="2658994" y="4679661"/>
            <a:ext cx="1350618" cy="1929600"/>
          </a:xfrm>
          <a:prstGeom prst="rect">
            <a:avLst/>
          </a:prstGeom>
          <a:ln w="28575">
            <a:solidFill>
              <a:srgbClr val="F7FC30"/>
            </a:solidFill>
          </a:ln>
        </p:spPr>
      </p:pic>
      <p:pic>
        <p:nvPicPr>
          <p:cNvPr id="20" name="図 19">
            <a:extLst>
              <a:ext uri="{FF2B5EF4-FFF2-40B4-BE49-F238E27FC236}">
                <a16:creationId xmlns:a16="http://schemas.microsoft.com/office/drawing/2014/main" id="{55425A50-164F-44BF-A48A-CD5B6ED128BE}"/>
              </a:ext>
            </a:extLst>
          </p:cNvPr>
          <p:cNvPicPr>
            <a:picLocks noChangeAspect="1"/>
          </p:cNvPicPr>
          <p:nvPr/>
        </p:nvPicPr>
        <p:blipFill rotWithShape="1">
          <a:blip r:embed="rId5">
            <a:extLst>
              <a:ext uri="{28A0092B-C50C-407E-A947-70E740481C1C}">
                <a14:useLocalDpi xmlns:a14="http://schemas.microsoft.com/office/drawing/2010/main" val="0"/>
              </a:ext>
            </a:extLst>
          </a:blip>
          <a:srcRect l="31958" r="9792"/>
          <a:stretch/>
        </p:blipFill>
        <p:spPr>
          <a:xfrm rot="5400000">
            <a:off x="4826857" y="4724418"/>
            <a:ext cx="1309770" cy="1827718"/>
          </a:xfrm>
          <a:prstGeom prst="rect">
            <a:avLst/>
          </a:prstGeom>
          <a:ln w="28575">
            <a:solidFill>
              <a:srgbClr val="F7FC30"/>
            </a:solidFill>
          </a:ln>
        </p:spPr>
      </p:pic>
      <p:pic>
        <p:nvPicPr>
          <p:cNvPr id="22" name="図 21">
            <a:extLst>
              <a:ext uri="{FF2B5EF4-FFF2-40B4-BE49-F238E27FC236}">
                <a16:creationId xmlns:a16="http://schemas.microsoft.com/office/drawing/2014/main" id="{1986A94E-D8FF-4741-BB88-77B5F92ED2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7195" y="4950965"/>
            <a:ext cx="1806904" cy="1312823"/>
          </a:xfrm>
          <a:prstGeom prst="rect">
            <a:avLst/>
          </a:prstGeom>
          <a:ln w="28575">
            <a:solidFill>
              <a:srgbClr val="F7FC30"/>
            </a:solidFill>
          </a:ln>
        </p:spPr>
      </p:pic>
      <p:pic>
        <p:nvPicPr>
          <p:cNvPr id="24" name="図 23">
            <a:extLst>
              <a:ext uri="{FF2B5EF4-FFF2-40B4-BE49-F238E27FC236}">
                <a16:creationId xmlns:a16="http://schemas.microsoft.com/office/drawing/2014/main" id="{4D855741-03B4-4CD9-8139-C33BD8D59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10678" y="3796024"/>
            <a:ext cx="3186806" cy="2390105"/>
          </a:xfrm>
          <a:prstGeom prst="rect">
            <a:avLst/>
          </a:prstGeom>
          <a:ln w="38100">
            <a:solidFill>
              <a:srgbClr val="F7FC30"/>
            </a:solidFill>
          </a:ln>
        </p:spPr>
      </p:pic>
      <p:sp>
        <p:nvSpPr>
          <p:cNvPr id="4" name="タイトル 1">
            <a:extLst>
              <a:ext uri="{FF2B5EF4-FFF2-40B4-BE49-F238E27FC236}">
                <a16:creationId xmlns:a16="http://schemas.microsoft.com/office/drawing/2014/main" id="{2CFD6ED4-DA64-474A-A502-60997D25A39D}"/>
              </a:ext>
            </a:extLst>
          </p:cNvPr>
          <p:cNvSpPr txBox="1">
            <a:spLocks/>
          </p:cNvSpPr>
          <p:nvPr/>
        </p:nvSpPr>
        <p:spPr>
          <a:xfrm>
            <a:off x="112599" y="55769"/>
            <a:ext cx="4493928" cy="661362"/>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kumimoji="1" sz="4000" kern="1200" cap="all" baseline="0">
                <a:solidFill>
                  <a:schemeClr val="bg2"/>
                </a:solidFill>
                <a:latin typeface="+mj-lt"/>
                <a:ea typeface="+mj-ea"/>
                <a:cs typeface="+mj-cs"/>
              </a:defRPr>
            </a:lvl1pPr>
          </a:lstStyle>
          <a:p>
            <a:r>
              <a:rPr lang="en-US" altLang="ja-JP"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7</a:t>
            </a:r>
            <a:r>
              <a:rPr lang="ja-JP" altLang="en-US"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．現状の把握</a:t>
            </a:r>
          </a:p>
        </p:txBody>
      </p:sp>
      <p:grpSp>
        <p:nvGrpSpPr>
          <p:cNvPr id="5" name="グループ化 4">
            <a:extLst>
              <a:ext uri="{FF2B5EF4-FFF2-40B4-BE49-F238E27FC236}">
                <a16:creationId xmlns:a16="http://schemas.microsoft.com/office/drawing/2014/main" id="{0BE44A3B-B7A9-44B4-85A7-7E639A9F1817}"/>
              </a:ext>
            </a:extLst>
          </p:cNvPr>
          <p:cNvGrpSpPr/>
          <p:nvPr/>
        </p:nvGrpSpPr>
        <p:grpSpPr>
          <a:xfrm>
            <a:off x="384286" y="750166"/>
            <a:ext cx="11594354" cy="2093618"/>
            <a:chOff x="384286" y="750166"/>
            <a:chExt cx="11594354" cy="2093618"/>
          </a:xfrm>
        </p:grpSpPr>
        <p:sp>
          <p:nvSpPr>
            <p:cNvPr id="33" name="角丸四角形 189">
              <a:extLst>
                <a:ext uri="{FF2B5EF4-FFF2-40B4-BE49-F238E27FC236}">
                  <a16:creationId xmlns:a16="http://schemas.microsoft.com/office/drawing/2014/main" id="{00000000-0008-0000-0000-0000BE000000}"/>
                </a:ext>
              </a:extLst>
            </p:cNvPr>
            <p:cNvSpPr/>
            <p:nvPr/>
          </p:nvSpPr>
          <p:spPr>
            <a:xfrm>
              <a:off x="668140" y="1301483"/>
              <a:ext cx="429414" cy="734110"/>
            </a:xfrm>
            <a:prstGeom prst="roundRect">
              <a:avLst/>
            </a:prstGeom>
            <a:solidFill>
              <a:srgbClr val="FFFF00"/>
            </a:solidFill>
            <a:ln w="38100" cap="flat" cmpd="sng" algn="ctr">
              <a:solidFill>
                <a:srgbClr val="12F212"/>
              </a:solidFill>
              <a:prstDash val="solid"/>
            </a:ln>
            <a:effectLst/>
          </p:spPr>
          <p:txBody>
            <a:bodyPr vert="wordArtVertRtl"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11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Ｐ／Ｆ</a:t>
              </a:r>
            </a:p>
          </p:txBody>
        </p:sp>
        <p:sp>
          <p:nvSpPr>
            <p:cNvPr id="34" name="角丸四角形 469">
              <a:extLst>
                <a:ext uri="{FF2B5EF4-FFF2-40B4-BE49-F238E27FC236}">
                  <a16:creationId xmlns:a16="http://schemas.microsoft.com/office/drawing/2014/main" id="{00000000-0008-0000-0000-0000D6010000}"/>
                </a:ext>
              </a:extLst>
            </p:cNvPr>
            <p:cNvSpPr/>
            <p:nvPr/>
          </p:nvSpPr>
          <p:spPr>
            <a:xfrm>
              <a:off x="1476028" y="1301483"/>
              <a:ext cx="658688" cy="1023062"/>
            </a:xfrm>
            <a:prstGeom prst="roundRect">
              <a:avLst/>
            </a:prstGeom>
            <a:solidFill>
              <a:schemeClr val="accent2">
                <a:lumMod val="40000"/>
                <a:lumOff val="60000"/>
              </a:schemeClr>
            </a:solidFill>
            <a:ln w="38100" cap="flat" cmpd="sng" algn="ctr">
              <a:solidFill>
                <a:srgbClr val="12F212"/>
              </a:solidFill>
              <a:prstDash val="solid"/>
            </a:ln>
            <a:effectLst/>
          </p:spPr>
          <p:txBody>
            <a:bodyPr vert="wordArtVertRtl"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1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バルブ研</a:t>
              </a:r>
            </a:p>
          </p:txBody>
        </p:sp>
        <p:sp>
          <p:nvSpPr>
            <p:cNvPr id="35" name="角丸四角形 470">
              <a:extLst>
                <a:ext uri="{FF2B5EF4-FFF2-40B4-BE49-F238E27FC236}">
                  <a16:creationId xmlns:a16="http://schemas.microsoft.com/office/drawing/2014/main" id="{00000000-0008-0000-0000-0000D7010000}"/>
                </a:ext>
              </a:extLst>
            </p:cNvPr>
            <p:cNvSpPr/>
            <p:nvPr/>
          </p:nvSpPr>
          <p:spPr>
            <a:xfrm>
              <a:off x="2258449" y="1313214"/>
              <a:ext cx="680523" cy="1014614"/>
            </a:xfrm>
            <a:prstGeom prst="roundRect">
              <a:avLst/>
            </a:prstGeom>
            <a:solidFill>
              <a:srgbClr val="FFC000"/>
            </a:solidFill>
            <a:ln w="38100" cap="flat" cmpd="sng" algn="ctr">
              <a:solidFill>
                <a:srgbClr val="12F212"/>
              </a:solidFill>
              <a:prstDash val="solid"/>
            </a:ln>
            <a:effectLst/>
          </p:spPr>
          <p:txBody>
            <a:bodyPr vert="wordArtVertRtl"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000" b="1"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rPr>
                <a:t>底厚検査機</a:t>
              </a:r>
            </a:p>
          </p:txBody>
        </p:sp>
        <p:sp>
          <p:nvSpPr>
            <p:cNvPr id="36" name="角丸四角形 471">
              <a:extLst>
                <a:ext uri="{FF2B5EF4-FFF2-40B4-BE49-F238E27FC236}">
                  <a16:creationId xmlns:a16="http://schemas.microsoft.com/office/drawing/2014/main" id="{00000000-0008-0000-0000-0000D8010000}"/>
                </a:ext>
              </a:extLst>
            </p:cNvPr>
            <p:cNvSpPr/>
            <p:nvPr/>
          </p:nvSpPr>
          <p:spPr>
            <a:xfrm>
              <a:off x="4136258" y="1301482"/>
              <a:ext cx="680523" cy="1023062"/>
            </a:xfrm>
            <a:prstGeom prst="roundRect">
              <a:avLst/>
            </a:prstGeom>
            <a:solidFill>
              <a:srgbClr val="FFC000"/>
            </a:solidFill>
            <a:ln w="38100" cap="flat" cmpd="sng" algn="ctr">
              <a:solidFill>
                <a:srgbClr val="12F212"/>
              </a:solidFill>
              <a:prstDash val="solid"/>
            </a:ln>
            <a:effectLst/>
          </p:spPr>
          <p:txBody>
            <a:bodyPr vert="wordArtVertRtl"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000" b="1"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rPr>
                <a:t>外径検査機</a:t>
              </a:r>
            </a:p>
          </p:txBody>
        </p:sp>
        <p:sp>
          <p:nvSpPr>
            <p:cNvPr id="37" name="角丸四角形 472">
              <a:extLst>
                <a:ext uri="{FF2B5EF4-FFF2-40B4-BE49-F238E27FC236}">
                  <a16:creationId xmlns:a16="http://schemas.microsoft.com/office/drawing/2014/main" id="{00000000-0008-0000-0000-0000D9010000}"/>
                </a:ext>
              </a:extLst>
            </p:cNvPr>
            <p:cNvSpPr/>
            <p:nvPr/>
          </p:nvSpPr>
          <p:spPr>
            <a:xfrm>
              <a:off x="3313809" y="1301483"/>
              <a:ext cx="680523" cy="1023062"/>
            </a:xfrm>
            <a:prstGeom prst="roundRect">
              <a:avLst/>
            </a:prstGeom>
            <a:solidFill>
              <a:schemeClr val="accent3">
                <a:lumMod val="20000"/>
                <a:lumOff val="80000"/>
              </a:schemeClr>
            </a:solidFill>
            <a:ln w="38100" cap="flat" cmpd="sng" algn="ctr">
              <a:solidFill>
                <a:srgbClr val="12F212"/>
              </a:solidFill>
              <a:prstDash val="solid"/>
            </a:ln>
            <a:effectLst/>
          </p:spPr>
          <p:txBody>
            <a:bodyPr vert="wordArtVertRtl"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センタレス</a:t>
              </a:r>
            </a:p>
          </p:txBody>
        </p:sp>
        <p:sp>
          <p:nvSpPr>
            <p:cNvPr id="38" name="角丸四角形 473">
              <a:extLst>
                <a:ext uri="{FF2B5EF4-FFF2-40B4-BE49-F238E27FC236}">
                  <a16:creationId xmlns:a16="http://schemas.microsoft.com/office/drawing/2014/main" id="{00000000-0008-0000-0000-0000DA010000}"/>
                </a:ext>
              </a:extLst>
            </p:cNvPr>
            <p:cNvSpPr/>
            <p:nvPr/>
          </p:nvSpPr>
          <p:spPr>
            <a:xfrm>
              <a:off x="5173415" y="1289750"/>
              <a:ext cx="658688" cy="1023062"/>
            </a:xfrm>
            <a:prstGeom prst="roundRect">
              <a:avLst/>
            </a:prstGeom>
            <a:solidFill>
              <a:schemeClr val="accent5">
                <a:lumMod val="20000"/>
                <a:lumOff val="80000"/>
              </a:schemeClr>
            </a:solidFill>
            <a:ln w="38100" cap="flat" cmpd="sng" algn="ctr">
              <a:solidFill>
                <a:srgbClr val="12F212"/>
              </a:solidFill>
              <a:prstDash val="solid"/>
            </a:ln>
            <a:effectLst/>
          </p:spPr>
          <p:txBody>
            <a:bodyPr vert="wordArtVertRtl"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超センタレス</a:t>
              </a:r>
            </a:p>
          </p:txBody>
        </p:sp>
        <p:sp>
          <p:nvSpPr>
            <p:cNvPr id="39" name="角丸四角形 475">
              <a:extLst>
                <a:ext uri="{FF2B5EF4-FFF2-40B4-BE49-F238E27FC236}">
                  <a16:creationId xmlns:a16="http://schemas.microsoft.com/office/drawing/2014/main" id="{00000000-0008-0000-0000-0000DC010000}"/>
                </a:ext>
              </a:extLst>
            </p:cNvPr>
            <p:cNvSpPr/>
            <p:nvPr/>
          </p:nvSpPr>
          <p:spPr>
            <a:xfrm>
              <a:off x="5941278" y="1289750"/>
              <a:ext cx="658688" cy="1023062"/>
            </a:xfrm>
            <a:prstGeom prst="roundRect">
              <a:avLst/>
            </a:prstGeom>
            <a:solidFill>
              <a:srgbClr val="FFC000"/>
            </a:solidFill>
            <a:ln w="38100" cap="flat" cmpd="sng" algn="ctr">
              <a:solidFill>
                <a:srgbClr val="12F212"/>
              </a:solidFill>
              <a:prstDash val="solid"/>
            </a:ln>
            <a:effectLst/>
          </p:spPr>
          <p:txBody>
            <a:bodyPr vert="wordArtVertRtl"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000" b="1"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rPr>
                <a:t>外径検査機</a:t>
              </a:r>
            </a:p>
          </p:txBody>
        </p:sp>
        <p:sp>
          <p:nvSpPr>
            <p:cNvPr id="40" name="角丸四角形 476">
              <a:extLst>
                <a:ext uri="{FF2B5EF4-FFF2-40B4-BE49-F238E27FC236}">
                  <a16:creationId xmlns:a16="http://schemas.microsoft.com/office/drawing/2014/main" id="{00000000-0008-0000-0000-0000DD010000}"/>
                </a:ext>
              </a:extLst>
            </p:cNvPr>
            <p:cNvSpPr/>
            <p:nvPr/>
          </p:nvSpPr>
          <p:spPr>
            <a:xfrm>
              <a:off x="6978440" y="1289750"/>
              <a:ext cx="658688" cy="1023062"/>
            </a:xfrm>
            <a:prstGeom prst="roundRect">
              <a:avLst/>
            </a:prstGeom>
            <a:solidFill>
              <a:srgbClr val="00B0F0"/>
            </a:solidFill>
            <a:ln w="38100" cap="flat" cmpd="sng" algn="ctr">
              <a:solidFill>
                <a:srgbClr val="12F212"/>
              </a:solidFill>
              <a:prstDash val="solid"/>
            </a:ln>
            <a:effectLst/>
          </p:spPr>
          <p:txBody>
            <a:bodyPr vert="wordArtVertRtl"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100" b="1"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rPr>
                <a:t>水洗浄機</a:t>
              </a:r>
            </a:p>
          </p:txBody>
        </p:sp>
        <p:sp>
          <p:nvSpPr>
            <p:cNvPr id="41" name="角丸四角形 477">
              <a:extLst>
                <a:ext uri="{FF2B5EF4-FFF2-40B4-BE49-F238E27FC236}">
                  <a16:creationId xmlns:a16="http://schemas.microsoft.com/office/drawing/2014/main" id="{00000000-0008-0000-0000-0000DE010000}"/>
                </a:ext>
              </a:extLst>
            </p:cNvPr>
            <p:cNvSpPr/>
            <p:nvPr/>
          </p:nvSpPr>
          <p:spPr>
            <a:xfrm>
              <a:off x="8030154" y="1301483"/>
              <a:ext cx="680523" cy="1023062"/>
            </a:xfrm>
            <a:prstGeom prst="roundRect">
              <a:avLst/>
            </a:prstGeom>
            <a:solidFill>
              <a:srgbClr val="FFC000"/>
            </a:solidFill>
            <a:ln w="38100" cap="flat" cmpd="sng" algn="ctr">
              <a:solidFill>
                <a:srgbClr val="12F212"/>
              </a:solidFill>
              <a:prstDash val="solid"/>
            </a:ln>
            <a:effectLst/>
          </p:spPr>
          <p:txBody>
            <a:bodyPr vert="wordArtVertRtl"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000" b="1"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rPr>
                <a:t>外観検査機</a:t>
              </a:r>
            </a:p>
          </p:txBody>
        </p:sp>
        <p:sp>
          <p:nvSpPr>
            <p:cNvPr id="42" name="角丸四角形 478">
              <a:extLst>
                <a:ext uri="{FF2B5EF4-FFF2-40B4-BE49-F238E27FC236}">
                  <a16:creationId xmlns:a16="http://schemas.microsoft.com/office/drawing/2014/main" id="{00000000-0008-0000-0000-0000DF010000}"/>
                </a:ext>
              </a:extLst>
            </p:cNvPr>
            <p:cNvSpPr/>
            <p:nvPr/>
          </p:nvSpPr>
          <p:spPr>
            <a:xfrm>
              <a:off x="9136458" y="1301483"/>
              <a:ext cx="680523" cy="1023062"/>
            </a:xfrm>
            <a:prstGeom prst="roundRect">
              <a:avLst/>
            </a:prstGeom>
            <a:solidFill>
              <a:schemeClr val="accent4">
                <a:lumMod val="60000"/>
                <a:lumOff val="40000"/>
              </a:schemeClr>
            </a:solidFill>
            <a:ln w="38100" cap="flat" cmpd="sng" algn="ctr">
              <a:solidFill>
                <a:srgbClr val="12F212"/>
              </a:solidFill>
              <a:prstDash val="solid"/>
            </a:ln>
            <a:effectLst/>
          </p:spPr>
          <p:txBody>
            <a:bodyPr vert="wordArtVertRtl"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800" b="1"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rPr>
                <a:t>塗布ブロー機</a:t>
              </a:r>
            </a:p>
          </p:txBody>
        </p:sp>
        <p:sp>
          <p:nvSpPr>
            <p:cNvPr id="43" name="角丸四角形 479">
              <a:extLst>
                <a:ext uri="{FF2B5EF4-FFF2-40B4-BE49-F238E27FC236}">
                  <a16:creationId xmlns:a16="http://schemas.microsoft.com/office/drawing/2014/main" id="{00000000-0008-0000-0000-0000E0010000}"/>
                </a:ext>
              </a:extLst>
            </p:cNvPr>
            <p:cNvSpPr/>
            <p:nvPr/>
          </p:nvSpPr>
          <p:spPr>
            <a:xfrm>
              <a:off x="10137226" y="1289750"/>
              <a:ext cx="680523" cy="1023062"/>
            </a:xfrm>
            <a:prstGeom prst="roundRect">
              <a:avLst/>
            </a:prstGeom>
            <a:solidFill>
              <a:schemeClr val="bg2">
                <a:lumMod val="20000"/>
                <a:lumOff val="80000"/>
              </a:schemeClr>
            </a:solidFill>
            <a:ln w="38100" cap="flat" cmpd="sng" algn="ctr">
              <a:solidFill>
                <a:srgbClr val="12F212"/>
              </a:solidFill>
              <a:prstDash val="solid"/>
            </a:ln>
            <a:effectLst/>
          </p:spPr>
          <p:txBody>
            <a:bodyPr vert="wordArtVertRtl"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1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層別機</a:t>
              </a:r>
            </a:p>
          </p:txBody>
        </p:sp>
        <p:sp>
          <p:nvSpPr>
            <p:cNvPr id="44" name="右矢印 326">
              <a:extLst>
                <a:ext uri="{FF2B5EF4-FFF2-40B4-BE49-F238E27FC236}">
                  <a16:creationId xmlns:a16="http://schemas.microsoft.com/office/drawing/2014/main" id="{00000000-0008-0000-0000-000047010000}"/>
                </a:ext>
              </a:extLst>
            </p:cNvPr>
            <p:cNvSpPr/>
            <p:nvPr/>
          </p:nvSpPr>
          <p:spPr>
            <a:xfrm>
              <a:off x="1188534" y="1469423"/>
              <a:ext cx="214710" cy="433426"/>
            </a:xfrm>
            <a:prstGeom prst="rightArrow">
              <a:avLst/>
            </a:prstGeom>
            <a:solidFill>
              <a:srgbClr val="5DD5FF"/>
            </a:solidFill>
            <a:ln w="25400" cap="flat" cmpd="sng" algn="ctr">
              <a:solidFill>
                <a:srgbClr val="4F81BD">
                  <a:shade val="50000"/>
                </a:srgbClr>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1"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45" name="右矢印 480">
              <a:extLst>
                <a:ext uri="{FF2B5EF4-FFF2-40B4-BE49-F238E27FC236}">
                  <a16:creationId xmlns:a16="http://schemas.microsoft.com/office/drawing/2014/main" id="{00000000-0008-0000-0000-0000E1010000}"/>
                </a:ext>
              </a:extLst>
            </p:cNvPr>
            <p:cNvSpPr/>
            <p:nvPr/>
          </p:nvSpPr>
          <p:spPr>
            <a:xfrm>
              <a:off x="3048145" y="1469423"/>
              <a:ext cx="188508" cy="433426"/>
            </a:xfrm>
            <a:prstGeom prst="rightArrow">
              <a:avLst/>
            </a:prstGeom>
            <a:solidFill>
              <a:srgbClr val="5DD5FF"/>
            </a:solidFill>
            <a:ln w="25400" cap="flat" cmpd="sng" algn="ctr">
              <a:solidFill>
                <a:srgbClr val="4F81BD">
                  <a:shade val="50000"/>
                </a:srgbClr>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1"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46" name="右矢印 481">
              <a:extLst>
                <a:ext uri="{FF2B5EF4-FFF2-40B4-BE49-F238E27FC236}">
                  <a16:creationId xmlns:a16="http://schemas.microsoft.com/office/drawing/2014/main" id="{00000000-0008-0000-0000-0000E2010000}"/>
                </a:ext>
              </a:extLst>
            </p:cNvPr>
            <p:cNvSpPr/>
            <p:nvPr/>
          </p:nvSpPr>
          <p:spPr>
            <a:xfrm>
              <a:off x="9907958" y="1481156"/>
              <a:ext cx="214715" cy="433426"/>
            </a:xfrm>
            <a:prstGeom prst="rightArrow">
              <a:avLst/>
            </a:prstGeom>
            <a:solidFill>
              <a:srgbClr val="5DD5FF"/>
            </a:solidFill>
            <a:ln w="25400" cap="flat" cmpd="sng" algn="ctr">
              <a:solidFill>
                <a:srgbClr val="4F81BD">
                  <a:shade val="50000"/>
                </a:srgbClr>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1"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47" name="右矢印 482">
              <a:extLst>
                <a:ext uri="{FF2B5EF4-FFF2-40B4-BE49-F238E27FC236}">
                  <a16:creationId xmlns:a16="http://schemas.microsoft.com/office/drawing/2014/main" id="{00000000-0008-0000-0000-0000E3010000}"/>
                </a:ext>
              </a:extLst>
            </p:cNvPr>
            <p:cNvSpPr/>
            <p:nvPr/>
          </p:nvSpPr>
          <p:spPr>
            <a:xfrm>
              <a:off x="7728104" y="1457692"/>
              <a:ext cx="214715" cy="433426"/>
            </a:xfrm>
            <a:prstGeom prst="rightArrow">
              <a:avLst/>
            </a:prstGeom>
            <a:solidFill>
              <a:srgbClr val="5DD5FF"/>
            </a:solidFill>
            <a:ln w="25400" cap="flat" cmpd="sng" algn="ctr">
              <a:solidFill>
                <a:srgbClr val="4F81BD">
                  <a:shade val="50000"/>
                </a:srgbClr>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1"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48" name="右矢印 483">
              <a:extLst>
                <a:ext uri="{FF2B5EF4-FFF2-40B4-BE49-F238E27FC236}">
                  <a16:creationId xmlns:a16="http://schemas.microsoft.com/office/drawing/2014/main" id="{00000000-0008-0000-0000-0000E4010000}"/>
                </a:ext>
              </a:extLst>
            </p:cNvPr>
            <p:cNvSpPr/>
            <p:nvPr/>
          </p:nvSpPr>
          <p:spPr>
            <a:xfrm>
              <a:off x="6690942" y="1457692"/>
              <a:ext cx="214715" cy="433426"/>
            </a:xfrm>
            <a:prstGeom prst="rightArrow">
              <a:avLst/>
            </a:prstGeom>
            <a:solidFill>
              <a:srgbClr val="5DD5FF"/>
            </a:solidFill>
            <a:ln w="25400" cap="flat" cmpd="sng" algn="ctr">
              <a:solidFill>
                <a:srgbClr val="4F81BD">
                  <a:shade val="50000"/>
                </a:srgbClr>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1"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49" name="右矢印 484">
              <a:extLst>
                <a:ext uri="{FF2B5EF4-FFF2-40B4-BE49-F238E27FC236}">
                  <a16:creationId xmlns:a16="http://schemas.microsoft.com/office/drawing/2014/main" id="{00000000-0008-0000-0000-0000E5010000}"/>
                </a:ext>
              </a:extLst>
            </p:cNvPr>
            <p:cNvSpPr/>
            <p:nvPr/>
          </p:nvSpPr>
          <p:spPr>
            <a:xfrm>
              <a:off x="4867722" y="1457694"/>
              <a:ext cx="214715" cy="433426"/>
            </a:xfrm>
            <a:prstGeom prst="rightArrow">
              <a:avLst/>
            </a:prstGeom>
            <a:solidFill>
              <a:srgbClr val="5DD5FF"/>
            </a:solidFill>
            <a:ln w="25400" cap="flat" cmpd="sng" algn="ctr">
              <a:solidFill>
                <a:srgbClr val="4F81BD">
                  <a:shade val="50000"/>
                </a:srgbClr>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1"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50" name="右矢印 485">
              <a:extLst>
                <a:ext uri="{FF2B5EF4-FFF2-40B4-BE49-F238E27FC236}">
                  <a16:creationId xmlns:a16="http://schemas.microsoft.com/office/drawing/2014/main" id="{00000000-0008-0000-0000-0000E6010000}"/>
                </a:ext>
              </a:extLst>
            </p:cNvPr>
            <p:cNvSpPr/>
            <p:nvPr/>
          </p:nvSpPr>
          <p:spPr>
            <a:xfrm>
              <a:off x="8834410" y="1469424"/>
              <a:ext cx="214715" cy="433426"/>
            </a:xfrm>
            <a:prstGeom prst="rightArrow">
              <a:avLst/>
            </a:prstGeom>
            <a:solidFill>
              <a:srgbClr val="5DD5FF"/>
            </a:solidFill>
            <a:ln w="25400" cap="flat" cmpd="sng" algn="ctr">
              <a:solidFill>
                <a:srgbClr val="4F81BD">
                  <a:shade val="50000"/>
                </a:srgbClr>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1" i="0" u="none" strike="noStrike" kern="0" cap="none" spc="0" normalizeH="0" baseline="0" noProof="0" dirty="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51" name="角丸四角形 486">
              <a:extLst>
                <a:ext uri="{FF2B5EF4-FFF2-40B4-BE49-F238E27FC236}">
                  <a16:creationId xmlns:a16="http://schemas.microsoft.com/office/drawing/2014/main" id="{00000000-0008-0000-0000-0000E7010000}"/>
                </a:ext>
              </a:extLst>
            </p:cNvPr>
            <p:cNvSpPr/>
            <p:nvPr/>
          </p:nvSpPr>
          <p:spPr>
            <a:xfrm>
              <a:off x="10908727" y="1289751"/>
              <a:ext cx="658688" cy="1023062"/>
            </a:xfrm>
            <a:prstGeom prst="roundRect">
              <a:avLst/>
            </a:prstGeom>
            <a:solidFill>
              <a:schemeClr val="accent2">
                <a:lumMod val="40000"/>
                <a:lumOff val="60000"/>
              </a:schemeClr>
            </a:solidFill>
            <a:ln w="38100" cap="flat" cmpd="sng" algn="ctr">
              <a:solidFill>
                <a:srgbClr val="FF0000"/>
              </a:solidFill>
              <a:prstDash val="solid"/>
            </a:ln>
            <a:effectLst/>
          </p:spPr>
          <p:txBody>
            <a:bodyPr vert="wordArtVertRtl"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検査箱詰め</a:t>
              </a:r>
            </a:p>
          </p:txBody>
        </p:sp>
        <p:sp>
          <p:nvSpPr>
            <p:cNvPr id="52" name="正方形/長方形 51">
              <a:extLst>
                <a:ext uri="{FF2B5EF4-FFF2-40B4-BE49-F238E27FC236}">
                  <a16:creationId xmlns:a16="http://schemas.microsoft.com/office/drawing/2014/main" id="{00000000-0008-0000-0000-0000E8010000}"/>
                </a:ext>
              </a:extLst>
            </p:cNvPr>
            <p:cNvSpPr/>
            <p:nvPr/>
          </p:nvSpPr>
          <p:spPr>
            <a:xfrm>
              <a:off x="10104472" y="1203937"/>
              <a:ext cx="1517529" cy="1159492"/>
            </a:xfrm>
            <a:prstGeom prst="rect">
              <a:avLst/>
            </a:prstGeom>
            <a:noFill/>
            <a:ln w="25400" cap="flat" cmpd="sng" algn="ctr">
              <a:solidFill>
                <a:srgbClr val="002060"/>
              </a:solidFill>
              <a:prstDash val="dash"/>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1"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53" name="正方形/長方形 52">
              <a:extLst>
                <a:ext uri="{FF2B5EF4-FFF2-40B4-BE49-F238E27FC236}">
                  <a16:creationId xmlns:a16="http://schemas.microsoft.com/office/drawing/2014/main" id="{00000000-0008-0000-0000-0000E9010000}"/>
                </a:ext>
              </a:extLst>
            </p:cNvPr>
            <p:cNvSpPr/>
            <p:nvPr/>
          </p:nvSpPr>
          <p:spPr>
            <a:xfrm>
              <a:off x="10282792" y="2375161"/>
              <a:ext cx="1695848" cy="468623"/>
            </a:xfrm>
            <a:prstGeom prst="rect">
              <a:avLst/>
            </a:prstGeom>
            <a:no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1100" b="1" i="0" u="none" strike="noStrike" kern="0" cap="none" spc="0" normalizeH="0" baseline="0" noProof="0" dirty="0">
                  <a:ln>
                    <a:noFill/>
                  </a:ln>
                  <a:solidFill>
                    <a:srgbClr val="002060"/>
                  </a:solidFill>
                  <a:effectLst/>
                  <a:uLnTx/>
                  <a:uFillTx/>
                  <a:latin typeface="Calibri" panose="020F0502020204030204"/>
                  <a:ea typeface="ＭＳ Ｐゴシック" panose="020B0600070205080204" pitchFamily="50" charset="-128"/>
                  <a:cs typeface="+mn-cs"/>
                </a:rPr>
                <a:t>除湿ルーム</a:t>
              </a:r>
            </a:p>
          </p:txBody>
        </p:sp>
        <p:sp>
          <p:nvSpPr>
            <p:cNvPr id="54" name="正方形/長方形 53">
              <a:extLst>
                <a:ext uri="{FF2B5EF4-FFF2-40B4-BE49-F238E27FC236}">
                  <a16:creationId xmlns:a16="http://schemas.microsoft.com/office/drawing/2014/main" id="{00000000-0008-0000-0000-0000EA010000}"/>
                </a:ext>
              </a:extLst>
            </p:cNvPr>
            <p:cNvSpPr/>
            <p:nvPr/>
          </p:nvSpPr>
          <p:spPr>
            <a:xfrm>
              <a:off x="9227436" y="926717"/>
              <a:ext cx="2234443" cy="468624"/>
            </a:xfrm>
            <a:prstGeom prst="rect">
              <a:avLst/>
            </a:prstGeom>
            <a:no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1" lang="ja-JP" altLang="en-US" sz="1100" b="1" i="0" u="none" strike="noStrike" kern="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女性作業</a:t>
              </a:r>
            </a:p>
          </p:txBody>
        </p:sp>
        <p:sp>
          <p:nvSpPr>
            <p:cNvPr id="55" name="右中かっこ 54">
              <a:extLst>
                <a:ext uri="{FF2B5EF4-FFF2-40B4-BE49-F238E27FC236}">
                  <a16:creationId xmlns:a16="http://schemas.microsoft.com/office/drawing/2014/main" id="{00000000-0008-0000-0000-000003000000}"/>
                </a:ext>
              </a:extLst>
            </p:cNvPr>
            <p:cNvSpPr/>
            <p:nvPr/>
          </p:nvSpPr>
          <p:spPr>
            <a:xfrm rot="16200000">
              <a:off x="4934653" y="-3652981"/>
              <a:ext cx="492089" cy="9592823"/>
            </a:xfrm>
            <a:prstGeom prst="rightBrace">
              <a:avLst>
                <a:gd name="adj1" fmla="val 52930"/>
                <a:gd name="adj2" fmla="val 51447"/>
              </a:avLst>
            </a:prstGeom>
            <a:noFill/>
            <a:ln w="12700" cap="flat" cmpd="sng" algn="ctr">
              <a:solidFill>
                <a:srgbClr val="0070C0"/>
              </a:solidFill>
              <a:prstDash val="solid"/>
            </a:ln>
            <a:effectLst/>
          </p:spPr>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1"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sp>
          <p:nvSpPr>
            <p:cNvPr id="56" name="正方形/長方形 55">
              <a:extLst>
                <a:ext uri="{FF2B5EF4-FFF2-40B4-BE49-F238E27FC236}">
                  <a16:creationId xmlns:a16="http://schemas.microsoft.com/office/drawing/2014/main" id="{00000000-0008-0000-0000-000006000000}"/>
                </a:ext>
              </a:extLst>
            </p:cNvPr>
            <p:cNvSpPr/>
            <p:nvPr/>
          </p:nvSpPr>
          <p:spPr>
            <a:xfrm>
              <a:off x="3994332" y="750166"/>
              <a:ext cx="2554691" cy="218558"/>
            </a:xfrm>
            <a:prstGeom prst="rect">
              <a:avLst/>
            </a:prstGeom>
            <a:solidFill>
              <a:sysClr val="window" lastClr="FFFFFF"/>
            </a:solidFill>
            <a:ln w="25400" cap="flat" cmpd="sng" algn="ctr">
              <a:no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100" b="1" i="0" u="none" strike="noStrike" kern="0" cap="none" spc="0" normalizeH="0" baseline="0" noProof="0" dirty="0">
                  <a:ln>
                    <a:noFill/>
                  </a:ln>
                  <a:solidFill>
                    <a:srgbClr val="4F81BD">
                      <a:lumMod val="75000"/>
                    </a:srgbClr>
                  </a:solidFill>
                  <a:effectLst/>
                  <a:uLnTx/>
                  <a:uFillTx/>
                  <a:latin typeface="Calibri" panose="020F0502020204030204"/>
                  <a:ea typeface="ＭＳ Ｐゴシック" panose="020B0600070205080204" pitchFamily="50" charset="-128"/>
                  <a:cs typeface="+mn-cs"/>
                </a:rPr>
                <a:t>オペレーター担当</a:t>
              </a:r>
            </a:p>
          </p:txBody>
        </p:sp>
      </p:grpSp>
      <p:sp>
        <p:nvSpPr>
          <p:cNvPr id="59" name="正方形/長方形 58">
            <a:extLst>
              <a:ext uri="{FF2B5EF4-FFF2-40B4-BE49-F238E27FC236}">
                <a16:creationId xmlns:a16="http://schemas.microsoft.com/office/drawing/2014/main" id="{BFF27031-9D07-42E3-AE38-DBB0582982FE}"/>
              </a:ext>
            </a:extLst>
          </p:cNvPr>
          <p:cNvSpPr/>
          <p:nvPr/>
        </p:nvSpPr>
        <p:spPr>
          <a:xfrm>
            <a:off x="8255778" y="325113"/>
            <a:ext cx="3697387" cy="51337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bg1"/>
                </a:solidFill>
              </a:rPr>
              <a:t>図</a:t>
            </a:r>
            <a:r>
              <a:rPr kumimoji="1" lang="en-US" altLang="ja-JP" dirty="0">
                <a:solidFill>
                  <a:schemeClr val="bg1"/>
                </a:solidFill>
              </a:rPr>
              <a:t>-6</a:t>
            </a:r>
            <a:r>
              <a:rPr kumimoji="1" lang="ja-JP" altLang="en-US" dirty="0">
                <a:solidFill>
                  <a:schemeClr val="bg1"/>
                </a:solidFill>
              </a:rPr>
              <a:t>　</a:t>
            </a:r>
            <a:r>
              <a:rPr kumimoji="1" lang="en-US" altLang="ja-JP" dirty="0">
                <a:solidFill>
                  <a:schemeClr val="bg1"/>
                </a:solidFill>
              </a:rPr>
              <a:t>KF</a:t>
            </a:r>
            <a:r>
              <a:rPr kumimoji="1" lang="ja-JP" altLang="en-US" dirty="0">
                <a:solidFill>
                  <a:schemeClr val="bg1"/>
                </a:solidFill>
              </a:rPr>
              <a:t>ライン工程の概要</a:t>
            </a:r>
          </a:p>
        </p:txBody>
      </p:sp>
      <p:pic>
        <p:nvPicPr>
          <p:cNvPr id="8" name="図 7">
            <a:extLst>
              <a:ext uri="{FF2B5EF4-FFF2-40B4-BE49-F238E27FC236}">
                <a16:creationId xmlns:a16="http://schemas.microsoft.com/office/drawing/2014/main" id="{68ED3978-598D-47DD-B719-D789808B08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32" y="3302277"/>
            <a:ext cx="1928594" cy="1350616"/>
          </a:xfrm>
          <a:prstGeom prst="rect">
            <a:avLst/>
          </a:prstGeom>
          <a:ln w="28575">
            <a:solidFill>
              <a:srgbClr val="F7FC30"/>
            </a:solidFill>
          </a:ln>
        </p:spPr>
      </p:pic>
      <p:sp>
        <p:nvSpPr>
          <p:cNvPr id="70" name="矢印: 右 69">
            <a:extLst>
              <a:ext uri="{FF2B5EF4-FFF2-40B4-BE49-F238E27FC236}">
                <a16:creationId xmlns:a16="http://schemas.microsoft.com/office/drawing/2014/main" id="{F466DC26-DAC1-40F0-B630-F50567C0BF73}"/>
              </a:ext>
            </a:extLst>
          </p:cNvPr>
          <p:cNvSpPr/>
          <p:nvPr/>
        </p:nvSpPr>
        <p:spPr>
          <a:xfrm>
            <a:off x="4127389" y="3450313"/>
            <a:ext cx="329344" cy="818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矢印: 右 71">
            <a:extLst>
              <a:ext uri="{FF2B5EF4-FFF2-40B4-BE49-F238E27FC236}">
                <a16:creationId xmlns:a16="http://schemas.microsoft.com/office/drawing/2014/main" id="{8C4094F0-9EE9-419E-AD68-7949325C9D78}"/>
              </a:ext>
            </a:extLst>
          </p:cNvPr>
          <p:cNvSpPr/>
          <p:nvPr/>
        </p:nvSpPr>
        <p:spPr>
          <a:xfrm>
            <a:off x="2007403" y="5135603"/>
            <a:ext cx="329344" cy="818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矢印: 右 72">
            <a:extLst>
              <a:ext uri="{FF2B5EF4-FFF2-40B4-BE49-F238E27FC236}">
                <a16:creationId xmlns:a16="http://schemas.microsoft.com/office/drawing/2014/main" id="{67E2DE34-8CFA-4F37-B3D2-833ECF89FB8F}"/>
              </a:ext>
            </a:extLst>
          </p:cNvPr>
          <p:cNvSpPr/>
          <p:nvPr/>
        </p:nvSpPr>
        <p:spPr>
          <a:xfrm>
            <a:off x="4257861" y="5135603"/>
            <a:ext cx="329344" cy="818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矢印: 右 73">
            <a:extLst>
              <a:ext uri="{FF2B5EF4-FFF2-40B4-BE49-F238E27FC236}">
                <a16:creationId xmlns:a16="http://schemas.microsoft.com/office/drawing/2014/main" id="{7E3A33AB-CA3C-4535-AB2E-5B805BD31328}"/>
              </a:ext>
            </a:extLst>
          </p:cNvPr>
          <p:cNvSpPr/>
          <p:nvPr/>
        </p:nvSpPr>
        <p:spPr>
          <a:xfrm>
            <a:off x="6391629" y="5104270"/>
            <a:ext cx="329344" cy="818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吹き出し: 四角形 74">
            <a:extLst>
              <a:ext uri="{FF2B5EF4-FFF2-40B4-BE49-F238E27FC236}">
                <a16:creationId xmlns:a16="http://schemas.microsoft.com/office/drawing/2014/main" id="{46CF1C04-A516-459C-AF70-986E63DCD976}"/>
              </a:ext>
            </a:extLst>
          </p:cNvPr>
          <p:cNvSpPr/>
          <p:nvPr/>
        </p:nvSpPr>
        <p:spPr>
          <a:xfrm>
            <a:off x="4498646" y="2487411"/>
            <a:ext cx="1442632" cy="73411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外径を</a:t>
            </a:r>
            <a:endParaRPr kumimoji="1" lang="en-US" altLang="ja-JP" b="1" dirty="0"/>
          </a:p>
          <a:p>
            <a:pPr algn="ctr"/>
            <a:r>
              <a:rPr kumimoji="1" lang="ja-JP" altLang="en-US" b="1" dirty="0"/>
              <a:t>削ります</a:t>
            </a:r>
          </a:p>
        </p:txBody>
      </p:sp>
      <p:sp>
        <p:nvSpPr>
          <p:cNvPr id="77" name="吹き出し: 四角形 76">
            <a:extLst>
              <a:ext uri="{FF2B5EF4-FFF2-40B4-BE49-F238E27FC236}">
                <a16:creationId xmlns:a16="http://schemas.microsoft.com/office/drawing/2014/main" id="{71D9B34F-25D1-4BE9-8AC5-5A9A77F37D24}"/>
              </a:ext>
            </a:extLst>
          </p:cNvPr>
          <p:cNvSpPr/>
          <p:nvPr/>
        </p:nvSpPr>
        <p:spPr>
          <a:xfrm>
            <a:off x="6748899" y="2400690"/>
            <a:ext cx="1442632" cy="73411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さらに</a:t>
            </a:r>
            <a:endParaRPr kumimoji="1" lang="en-US" altLang="ja-JP" b="1" dirty="0"/>
          </a:p>
          <a:p>
            <a:pPr algn="ctr"/>
            <a:r>
              <a:rPr kumimoji="1" lang="ja-JP" altLang="en-US" b="1" dirty="0"/>
              <a:t>ピカピカに</a:t>
            </a:r>
            <a:endParaRPr kumimoji="1" lang="en-US" altLang="ja-JP" b="1" dirty="0"/>
          </a:p>
        </p:txBody>
      </p:sp>
      <p:sp>
        <p:nvSpPr>
          <p:cNvPr id="78" name="吹き出し: 四角形 77">
            <a:extLst>
              <a:ext uri="{FF2B5EF4-FFF2-40B4-BE49-F238E27FC236}">
                <a16:creationId xmlns:a16="http://schemas.microsoft.com/office/drawing/2014/main" id="{293BB892-BBC8-4C85-A788-D3848F88B058}"/>
              </a:ext>
            </a:extLst>
          </p:cNvPr>
          <p:cNvSpPr/>
          <p:nvPr/>
        </p:nvSpPr>
        <p:spPr>
          <a:xfrm>
            <a:off x="943196" y="6088878"/>
            <a:ext cx="1442632" cy="734110"/>
          </a:xfrm>
          <a:prstGeom prst="wedgeRectCallout">
            <a:avLst>
              <a:gd name="adj1" fmla="val -34918"/>
              <a:gd name="adj2" fmla="val -679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しっかり</a:t>
            </a:r>
            <a:endParaRPr kumimoji="1" lang="en-US" altLang="ja-JP" b="1" dirty="0"/>
          </a:p>
          <a:p>
            <a:pPr algn="ctr"/>
            <a:r>
              <a:rPr kumimoji="1" lang="ja-JP" altLang="en-US" b="1" dirty="0"/>
              <a:t>洗います</a:t>
            </a:r>
            <a:endParaRPr kumimoji="1" lang="en-US" altLang="ja-JP" b="1" dirty="0"/>
          </a:p>
        </p:txBody>
      </p:sp>
      <p:sp>
        <p:nvSpPr>
          <p:cNvPr id="79" name="吹き出し: 四角形 78">
            <a:extLst>
              <a:ext uri="{FF2B5EF4-FFF2-40B4-BE49-F238E27FC236}">
                <a16:creationId xmlns:a16="http://schemas.microsoft.com/office/drawing/2014/main" id="{6D3C6838-FE64-4E28-A615-9D0C456F699D}"/>
              </a:ext>
            </a:extLst>
          </p:cNvPr>
          <p:cNvSpPr/>
          <p:nvPr/>
        </p:nvSpPr>
        <p:spPr>
          <a:xfrm>
            <a:off x="3056014" y="6104926"/>
            <a:ext cx="1442632" cy="734110"/>
          </a:xfrm>
          <a:prstGeom prst="wedgeRectCallout">
            <a:avLst>
              <a:gd name="adj1" fmla="val -32906"/>
              <a:gd name="adj2" fmla="val -778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異常品がないか確認！</a:t>
            </a:r>
            <a:endParaRPr kumimoji="1" lang="en-US" altLang="ja-JP" b="1" dirty="0"/>
          </a:p>
        </p:txBody>
      </p:sp>
      <p:sp>
        <p:nvSpPr>
          <p:cNvPr id="80" name="吹き出し: 四角形 79">
            <a:extLst>
              <a:ext uri="{FF2B5EF4-FFF2-40B4-BE49-F238E27FC236}">
                <a16:creationId xmlns:a16="http://schemas.microsoft.com/office/drawing/2014/main" id="{1404D646-C72A-4935-AFF2-D426CFFCA506}"/>
              </a:ext>
            </a:extLst>
          </p:cNvPr>
          <p:cNvSpPr/>
          <p:nvPr/>
        </p:nvSpPr>
        <p:spPr>
          <a:xfrm>
            <a:off x="5162666" y="6131282"/>
            <a:ext cx="1442632" cy="734110"/>
          </a:xfrm>
          <a:prstGeom prst="wedgeRectCallout">
            <a:avLst>
              <a:gd name="adj1" fmla="val -32906"/>
              <a:gd name="adj2" fmla="val -778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錆対策も</a:t>
            </a:r>
            <a:endParaRPr kumimoji="1" lang="en-US" altLang="ja-JP" b="1" dirty="0"/>
          </a:p>
          <a:p>
            <a:pPr algn="ctr"/>
            <a:r>
              <a:rPr kumimoji="1" lang="ja-JP" altLang="en-US" b="1" dirty="0"/>
              <a:t>入念に</a:t>
            </a:r>
            <a:endParaRPr kumimoji="1" lang="en-US" altLang="ja-JP" b="1" dirty="0"/>
          </a:p>
        </p:txBody>
      </p:sp>
      <p:sp>
        <p:nvSpPr>
          <p:cNvPr id="81" name="吹き出し: 四角形 80">
            <a:extLst>
              <a:ext uri="{FF2B5EF4-FFF2-40B4-BE49-F238E27FC236}">
                <a16:creationId xmlns:a16="http://schemas.microsoft.com/office/drawing/2014/main" id="{EF4CBA7D-3C83-4141-A773-1969FA9A3561}"/>
              </a:ext>
            </a:extLst>
          </p:cNvPr>
          <p:cNvSpPr/>
          <p:nvPr/>
        </p:nvSpPr>
        <p:spPr>
          <a:xfrm>
            <a:off x="7091422" y="6131282"/>
            <a:ext cx="1442632" cy="734110"/>
          </a:xfrm>
          <a:prstGeom prst="wedgeRectCallout">
            <a:avLst>
              <a:gd name="adj1" fmla="val -32906"/>
              <a:gd name="adj2" fmla="val -778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箱詰め</a:t>
            </a:r>
            <a:endParaRPr kumimoji="1" lang="en-US" altLang="ja-JP" b="1" dirty="0"/>
          </a:p>
        </p:txBody>
      </p:sp>
      <p:sp>
        <p:nvSpPr>
          <p:cNvPr id="57" name="吹き出し: 四角形 56">
            <a:extLst>
              <a:ext uri="{FF2B5EF4-FFF2-40B4-BE49-F238E27FC236}">
                <a16:creationId xmlns:a16="http://schemas.microsoft.com/office/drawing/2014/main" id="{1696AD7C-879B-42A9-B28E-E8DC47A63C55}"/>
              </a:ext>
            </a:extLst>
          </p:cNvPr>
          <p:cNvSpPr/>
          <p:nvPr/>
        </p:nvSpPr>
        <p:spPr>
          <a:xfrm>
            <a:off x="2367370" y="2461261"/>
            <a:ext cx="1442632" cy="73411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バルブ加工</a:t>
            </a:r>
          </a:p>
        </p:txBody>
      </p:sp>
      <p:sp>
        <p:nvSpPr>
          <p:cNvPr id="2" name="吹き出し: 四角形 1">
            <a:extLst>
              <a:ext uri="{FF2B5EF4-FFF2-40B4-BE49-F238E27FC236}">
                <a16:creationId xmlns:a16="http://schemas.microsoft.com/office/drawing/2014/main" id="{9F986FBA-6E0D-47C3-9354-2FE025BE163B}"/>
              </a:ext>
            </a:extLst>
          </p:cNvPr>
          <p:cNvSpPr/>
          <p:nvPr/>
        </p:nvSpPr>
        <p:spPr>
          <a:xfrm>
            <a:off x="551543" y="2471955"/>
            <a:ext cx="1442632" cy="73411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材料を送る</a:t>
            </a:r>
          </a:p>
        </p:txBody>
      </p:sp>
      <p:sp>
        <p:nvSpPr>
          <p:cNvPr id="25" name="テキスト ボックス 24">
            <a:extLst>
              <a:ext uri="{FF2B5EF4-FFF2-40B4-BE49-F238E27FC236}">
                <a16:creationId xmlns:a16="http://schemas.microsoft.com/office/drawing/2014/main" id="{6936007D-4547-4EE0-81EF-B1C63D6184B8}"/>
              </a:ext>
            </a:extLst>
          </p:cNvPr>
          <p:cNvSpPr txBox="1"/>
          <p:nvPr/>
        </p:nvSpPr>
        <p:spPr>
          <a:xfrm>
            <a:off x="10450286" y="6028887"/>
            <a:ext cx="1434320" cy="369332"/>
          </a:xfrm>
          <a:prstGeom prst="rect">
            <a:avLst/>
          </a:prstGeom>
          <a:solidFill>
            <a:srgbClr val="002060"/>
          </a:solidFill>
        </p:spPr>
        <p:txBody>
          <a:bodyPr wrap="square" rtlCol="0" anchor="ctr">
            <a:spAutoFit/>
          </a:bodyPr>
          <a:lstStyle/>
          <a:p>
            <a:pPr algn="ctr"/>
            <a:r>
              <a:rPr kumimoji="1" lang="ja-JP" altLang="en-US" b="1" dirty="0"/>
              <a:t>検査箱詰め</a:t>
            </a:r>
          </a:p>
        </p:txBody>
      </p:sp>
      <p:grpSp>
        <p:nvGrpSpPr>
          <p:cNvPr id="6" name="グループ化 5">
            <a:extLst>
              <a:ext uri="{FF2B5EF4-FFF2-40B4-BE49-F238E27FC236}">
                <a16:creationId xmlns:a16="http://schemas.microsoft.com/office/drawing/2014/main" id="{80880B19-8334-4C83-99B7-0BD42919B7DB}"/>
              </a:ext>
            </a:extLst>
          </p:cNvPr>
          <p:cNvGrpSpPr/>
          <p:nvPr/>
        </p:nvGrpSpPr>
        <p:grpSpPr>
          <a:xfrm>
            <a:off x="2333877" y="3275783"/>
            <a:ext cx="1809170" cy="1491630"/>
            <a:chOff x="2333877" y="3275783"/>
            <a:chExt cx="1809170" cy="1491630"/>
          </a:xfrm>
        </p:grpSpPr>
        <p:pic>
          <p:nvPicPr>
            <p:cNvPr id="10" name="図 9">
              <a:extLst>
                <a:ext uri="{FF2B5EF4-FFF2-40B4-BE49-F238E27FC236}">
                  <a16:creationId xmlns:a16="http://schemas.microsoft.com/office/drawing/2014/main" id="{15C02E76-BB07-4C21-B0A5-625D849D70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33877" y="3275783"/>
              <a:ext cx="1800822" cy="1350616"/>
            </a:xfrm>
            <a:prstGeom prst="rect">
              <a:avLst/>
            </a:prstGeom>
            <a:ln w="28575">
              <a:solidFill>
                <a:srgbClr val="F7FC30"/>
              </a:solidFill>
            </a:ln>
          </p:spPr>
        </p:pic>
        <p:pic>
          <p:nvPicPr>
            <p:cNvPr id="27" name="図 26">
              <a:extLst>
                <a:ext uri="{FF2B5EF4-FFF2-40B4-BE49-F238E27FC236}">
                  <a16:creationId xmlns:a16="http://schemas.microsoft.com/office/drawing/2014/main" id="{FFDD8E8F-3C8B-4954-AFB2-A5CD2BAA4F94}"/>
                </a:ext>
              </a:extLst>
            </p:cNvPr>
            <p:cNvPicPr>
              <a:picLocks noChangeAspect="1"/>
            </p:cNvPicPr>
            <p:nvPr/>
          </p:nvPicPr>
          <p:blipFill rotWithShape="1">
            <a:blip r:embed="rId10">
              <a:extLst>
                <a:ext uri="{28A0092B-C50C-407E-A947-70E740481C1C}">
                  <a14:useLocalDpi xmlns:a14="http://schemas.microsoft.com/office/drawing/2010/main" val="0"/>
                </a:ext>
              </a:extLst>
            </a:blip>
            <a:srcRect l="41293" t="32161" r="33224" b="33807"/>
            <a:stretch/>
          </p:blipFill>
          <p:spPr>
            <a:xfrm rot="5400000">
              <a:off x="3468786" y="4093151"/>
              <a:ext cx="673722" cy="674801"/>
            </a:xfrm>
            <a:prstGeom prst="rect">
              <a:avLst/>
            </a:prstGeom>
          </p:spPr>
        </p:pic>
      </p:grpSp>
      <p:grpSp>
        <p:nvGrpSpPr>
          <p:cNvPr id="7" name="グループ化 6">
            <a:extLst>
              <a:ext uri="{FF2B5EF4-FFF2-40B4-BE49-F238E27FC236}">
                <a16:creationId xmlns:a16="http://schemas.microsoft.com/office/drawing/2014/main" id="{00A4E2A4-1D12-4907-90F0-5063F0201481}"/>
              </a:ext>
            </a:extLst>
          </p:cNvPr>
          <p:cNvGrpSpPr/>
          <p:nvPr/>
        </p:nvGrpSpPr>
        <p:grpSpPr>
          <a:xfrm>
            <a:off x="4463523" y="3237829"/>
            <a:ext cx="1893434" cy="1523524"/>
            <a:chOff x="4463523" y="3237829"/>
            <a:chExt cx="1893434" cy="1523524"/>
          </a:xfrm>
        </p:grpSpPr>
        <p:pic>
          <p:nvPicPr>
            <p:cNvPr id="12" name="図 11">
              <a:extLst>
                <a:ext uri="{FF2B5EF4-FFF2-40B4-BE49-F238E27FC236}">
                  <a16:creationId xmlns:a16="http://schemas.microsoft.com/office/drawing/2014/main" id="{E66B783E-5B7D-41E2-A247-973BBF8D9A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63523" y="3237829"/>
              <a:ext cx="1893434" cy="1301483"/>
            </a:xfrm>
            <a:prstGeom prst="rect">
              <a:avLst/>
            </a:prstGeom>
            <a:ln w="28575">
              <a:solidFill>
                <a:srgbClr val="F7FC30"/>
              </a:solidFill>
            </a:ln>
          </p:spPr>
        </p:pic>
        <p:pic>
          <p:nvPicPr>
            <p:cNvPr id="29" name="図 28">
              <a:extLst>
                <a:ext uri="{FF2B5EF4-FFF2-40B4-BE49-F238E27FC236}">
                  <a16:creationId xmlns:a16="http://schemas.microsoft.com/office/drawing/2014/main" id="{7269D223-6F0E-4C8F-A7CD-709C8585A117}"/>
                </a:ext>
              </a:extLst>
            </p:cNvPr>
            <p:cNvPicPr>
              <a:picLocks noChangeAspect="1"/>
            </p:cNvPicPr>
            <p:nvPr/>
          </p:nvPicPr>
          <p:blipFill rotWithShape="1">
            <a:blip r:embed="rId12">
              <a:extLst>
                <a:ext uri="{28A0092B-C50C-407E-A947-70E740481C1C}">
                  <a14:useLocalDpi xmlns:a14="http://schemas.microsoft.com/office/drawing/2010/main" val="0"/>
                </a:ext>
              </a:extLst>
            </a:blip>
            <a:srcRect l="43032" t="41739" r="39461" b="39087"/>
            <a:stretch/>
          </p:blipFill>
          <p:spPr>
            <a:xfrm rot="5400000">
              <a:off x="5664410" y="4091403"/>
              <a:ext cx="735634" cy="604265"/>
            </a:xfrm>
            <a:prstGeom prst="rect">
              <a:avLst/>
            </a:prstGeom>
          </p:spPr>
        </p:pic>
      </p:grpSp>
      <p:grpSp>
        <p:nvGrpSpPr>
          <p:cNvPr id="9" name="グループ化 8">
            <a:extLst>
              <a:ext uri="{FF2B5EF4-FFF2-40B4-BE49-F238E27FC236}">
                <a16:creationId xmlns:a16="http://schemas.microsoft.com/office/drawing/2014/main" id="{5A36ACAB-A424-4593-B263-59534B18AF73}"/>
              </a:ext>
            </a:extLst>
          </p:cNvPr>
          <p:cNvGrpSpPr/>
          <p:nvPr/>
        </p:nvGrpSpPr>
        <p:grpSpPr>
          <a:xfrm>
            <a:off x="6611975" y="3200563"/>
            <a:ext cx="1864745" cy="1578820"/>
            <a:chOff x="6611975" y="3200563"/>
            <a:chExt cx="1864745" cy="1578820"/>
          </a:xfrm>
        </p:grpSpPr>
        <p:pic>
          <p:nvPicPr>
            <p:cNvPr id="14" name="図 13">
              <a:extLst>
                <a:ext uri="{FF2B5EF4-FFF2-40B4-BE49-F238E27FC236}">
                  <a16:creationId xmlns:a16="http://schemas.microsoft.com/office/drawing/2014/main" id="{B7DE99D9-5ADA-46BE-ACD0-CCAD4CB4C84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11975" y="3200563"/>
              <a:ext cx="1822124" cy="1366593"/>
            </a:xfrm>
            <a:prstGeom prst="rect">
              <a:avLst/>
            </a:prstGeom>
            <a:ln w="28575">
              <a:solidFill>
                <a:srgbClr val="F7FC30"/>
              </a:solidFill>
            </a:ln>
          </p:spPr>
        </p:pic>
        <p:pic>
          <p:nvPicPr>
            <p:cNvPr id="58" name="図 57">
              <a:extLst>
                <a:ext uri="{FF2B5EF4-FFF2-40B4-BE49-F238E27FC236}">
                  <a16:creationId xmlns:a16="http://schemas.microsoft.com/office/drawing/2014/main" id="{D24FD74F-E154-4B72-BFEB-81499705E068}"/>
                </a:ext>
              </a:extLst>
            </p:cNvPr>
            <p:cNvPicPr>
              <a:picLocks noChangeAspect="1"/>
            </p:cNvPicPr>
            <p:nvPr/>
          </p:nvPicPr>
          <p:blipFill rotWithShape="1">
            <a:blip r:embed="rId14">
              <a:extLst>
                <a:ext uri="{28A0092B-C50C-407E-A947-70E740481C1C}">
                  <a14:useLocalDpi xmlns:a14="http://schemas.microsoft.com/office/drawing/2010/main" val="0"/>
                </a:ext>
              </a:extLst>
            </a:blip>
            <a:srcRect l="37307" t="40795" r="43550" b="40190"/>
            <a:stretch/>
          </p:blipFill>
          <p:spPr>
            <a:xfrm rot="5400000">
              <a:off x="7808724" y="4111388"/>
              <a:ext cx="765613" cy="570378"/>
            </a:xfrm>
            <a:prstGeom prst="rect">
              <a:avLst/>
            </a:prstGeom>
          </p:spPr>
        </p:pic>
      </p:grpSp>
      <p:sp>
        <p:nvSpPr>
          <p:cNvPr id="82" name="矢印: 右 81">
            <a:extLst>
              <a:ext uri="{FF2B5EF4-FFF2-40B4-BE49-F238E27FC236}">
                <a16:creationId xmlns:a16="http://schemas.microsoft.com/office/drawing/2014/main" id="{99796332-48FD-4D97-989D-FFD01E7086B1}"/>
              </a:ext>
            </a:extLst>
          </p:cNvPr>
          <p:cNvSpPr/>
          <p:nvPr/>
        </p:nvSpPr>
        <p:spPr>
          <a:xfrm>
            <a:off x="8394349" y="5129716"/>
            <a:ext cx="329344" cy="818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矢印: 右 2">
            <a:extLst>
              <a:ext uri="{FF2B5EF4-FFF2-40B4-BE49-F238E27FC236}">
                <a16:creationId xmlns:a16="http://schemas.microsoft.com/office/drawing/2014/main" id="{7DA646CE-CA06-485F-9D5B-349F3A67F554}"/>
              </a:ext>
            </a:extLst>
          </p:cNvPr>
          <p:cNvSpPr/>
          <p:nvPr/>
        </p:nvSpPr>
        <p:spPr>
          <a:xfrm>
            <a:off x="2038026" y="3479388"/>
            <a:ext cx="329344" cy="818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吹き出し: 角を丸めた四角形 10">
            <a:extLst>
              <a:ext uri="{FF2B5EF4-FFF2-40B4-BE49-F238E27FC236}">
                <a16:creationId xmlns:a16="http://schemas.microsoft.com/office/drawing/2014/main" id="{6B819825-FFCA-4308-8390-2E57F377677C}"/>
              </a:ext>
            </a:extLst>
          </p:cNvPr>
          <p:cNvSpPr/>
          <p:nvPr/>
        </p:nvSpPr>
        <p:spPr>
          <a:xfrm>
            <a:off x="9049125" y="2926151"/>
            <a:ext cx="2536491" cy="696188"/>
          </a:xfrm>
          <a:prstGeom prst="wedgeRoundRectCallout">
            <a:avLst>
              <a:gd name="adj1" fmla="val -21217"/>
              <a:gd name="adj2" fmla="val 9463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b="1" dirty="0"/>
              <a:t>私の検査風景です</a:t>
            </a:r>
          </a:p>
        </p:txBody>
      </p:sp>
      <p:sp>
        <p:nvSpPr>
          <p:cNvPr id="61" name="矢印: 右 60">
            <a:extLst>
              <a:ext uri="{FF2B5EF4-FFF2-40B4-BE49-F238E27FC236}">
                <a16:creationId xmlns:a16="http://schemas.microsoft.com/office/drawing/2014/main" id="{1E94241B-C089-4B5C-B589-8145FBBFBE69}"/>
              </a:ext>
            </a:extLst>
          </p:cNvPr>
          <p:cNvSpPr/>
          <p:nvPr/>
        </p:nvSpPr>
        <p:spPr>
          <a:xfrm>
            <a:off x="6332042" y="3505516"/>
            <a:ext cx="329344" cy="818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3924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par>
                                <p:cTn id="13" presetID="22" presetClass="entr" presetSubtype="4" fill="hold" grpId="0" nodeType="withEffect">
                                  <p:stCondLst>
                                    <p:cond delay="1000"/>
                                  </p:stCondLst>
                                  <p:childTnLst>
                                    <p:set>
                                      <p:cBhvr>
                                        <p:cTn id="14" dur="1" fill="hold">
                                          <p:stCondLst>
                                            <p:cond delay="0"/>
                                          </p:stCondLst>
                                        </p:cTn>
                                        <p:tgtEl>
                                          <p:spTgt spid="59"/>
                                        </p:tgtEl>
                                        <p:attrNameLst>
                                          <p:attrName>style.visibility</p:attrName>
                                        </p:attrNameLst>
                                      </p:cBhvr>
                                      <p:to>
                                        <p:strVal val="visible"/>
                                      </p:to>
                                    </p:set>
                                    <p:animEffect transition="in" filter="wipe(down)">
                                      <p:cBhvr>
                                        <p:cTn id="15" dur="1000"/>
                                        <p:tgtEl>
                                          <p:spTgt spid="59"/>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50"/>
                                        <p:tgtEl>
                                          <p:spTgt spid="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50"/>
                                        <p:tgtEl>
                                          <p:spTgt spid="3"/>
                                        </p:tgtEl>
                                      </p:cBhvr>
                                    </p:animEffect>
                                  </p:childTnLst>
                                </p:cTn>
                              </p:par>
                              <p:par>
                                <p:cTn id="28" presetID="42"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par>
                                <p:cTn id="33" presetID="10" presetClass="entr"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fade">
                                      <p:cBhvr>
                                        <p:cTn id="35" dur="250"/>
                                        <p:tgtEl>
                                          <p:spTgt spid="5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0"/>
                                        </p:tgtEl>
                                        <p:attrNameLst>
                                          <p:attrName>style.visibility</p:attrName>
                                        </p:attrNameLst>
                                      </p:cBhvr>
                                      <p:to>
                                        <p:strVal val="visible"/>
                                      </p:to>
                                    </p:set>
                                    <p:animEffect transition="in" filter="fade">
                                      <p:cBhvr>
                                        <p:cTn id="38" dur="250"/>
                                        <p:tgtEl>
                                          <p:spTgt spid="70"/>
                                        </p:tgtEl>
                                      </p:cBhvr>
                                    </p:animEffect>
                                  </p:childTnLst>
                                </p:cTn>
                              </p:par>
                              <p:par>
                                <p:cTn id="39" presetID="42"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par>
                                <p:cTn id="44" presetID="10" presetClass="entr" presetSubtype="0" fill="hold" grpId="0" nodeType="withEffect">
                                  <p:stCondLst>
                                    <p:cond delay="0"/>
                                  </p:stCondLst>
                                  <p:childTnLst>
                                    <p:set>
                                      <p:cBhvr>
                                        <p:cTn id="45" dur="1" fill="hold">
                                          <p:stCondLst>
                                            <p:cond delay="0"/>
                                          </p:stCondLst>
                                        </p:cTn>
                                        <p:tgtEl>
                                          <p:spTgt spid="75"/>
                                        </p:tgtEl>
                                        <p:attrNameLst>
                                          <p:attrName>style.visibility</p:attrName>
                                        </p:attrNameLst>
                                      </p:cBhvr>
                                      <p:to>
                                        <p:strVal val="visible"/>
                                      </p:to>
                                    </p:set>
                                    <p:animEffect transition="in" filter="fade">
                                      <p:cBhvr>
                                        <p:cTn id="46" dur="250"/>
                                        <p:tgtEl>
                                          <p:spTgt spid="7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1"/>
                                        </p:tgtEl>
                                        <p:attrNameLst>
                                          <p:attrName>style.visibility</p:attrName>
                                        </p:attrNameLst>
                                      </p:cBhvr>
                                      <p:to>
                                        <p:strVal val="visible"/>
                                      </p:to>
                                    </p:set>
                                    <p:animEffect transition="in" filter="fade">
                                      <p:cBhvr>
                                        <p:cTn id="49" dur="250"/>
                                        <p:tgtEl>
                                          <p:spTgt spid="61"/>
                                        </p:tgtEl>
                                      </p:cBhvr>
                                    </p:animEffect>
                                  </p:childTnLst>
                                </p:cTn>
                              </p:par>
                              <p:par>
                                <p:cTn id="50" presetID="42"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000"/>
                                        <p:tgtEl>
                                          <p:spTgt spid="9"/>
                                        </p:tgtEl>
                                      </p:cBhvr>
                                    </p:animEffect>
                                    <p:anim calcmode="lin" valueType="num">
                                      <p:cBhvr>
                                        <p:cTn id="53" dur="1000" fill="hold"/>
                                        <p:tgtEl>
                                          <p:spTgt spid="9"/>
                                        </p:tgtEl>
                                        <p:attrNameLst>
                                          <p:attrName>ppt_x</p:attrName>
                                        </p:attrNameLst>
                                      </p:cBhvr>
                                      <p:tavLst>
                                        <p:tav tm="0">
                                          <p:val>
                                            <p:strVal val="#ppt_x"/>
                                          </p:val>
                                        </p:tav>
                                        <p:tav tm="100000">
                                          <p:val>
                                            <p:strVal val="#ppt_x"/>
                                          </p:val>
                                        </p:tav>
                                      </p:tavLst>
                                    </p:anim>
                                    <p:anim calcmode="lin" valueType="num">
                                      <p:cBhvr>
                                        <p:cTn id="54" dur="1000" fill="hold"/>
                                        <p:tgtEl>
                                          <p:spTgt spid="9"/>
                                        </p:tgtEl>
                                        <p:attrNameLst>
                                          <p:attrName>ppt_y</p:attrName>
                                        </p:attrNameLst>
                                      </p:cBhvr>
                                      <p:tavLst>
                                        <p:tav tm="0">
                                          <p:val>
                                            <p:strVal val="#ppt_y+.1"/>
                                          </p:val>
                                        </p:tav>
                                        <p:tav tm="100000">
                                          <p:val>
                                            <p:strVal val="#ppt_y"/>
                                          </p:val>
                                        </p:tav>
                                      </p:tavLst>
                                    </p:anim>
                                  </p:childTnLst>
                                </p:cTn>
                              </p:par>
                              <p:par>
                                <p:cTn id="55" presetID="10" presetClass="entr" presetSubtype="0" fill="hold" grpId="0" nodeType="withEffect">
                                  <p:stCondLst>
                                    <p:cond delay="0"/>
                                  </p:stCondLst>
                                  <p:childTnLst>
                                    <p:set>
                                      <p:cBhvr>
                                        <p:cTn id="56" dur="1" fill="hold">
                                          <p:stCondLst>
                                            <p:cond delay="0"/>
                                          </p:stCondLst>
                                        </p:cTn>
                                        <p:tgtEl>
                                          <p:spTgt spid="77"/>
                                        </p:tgtEl>
                                        <p:attrNameLst>
                                          <p:attrName>style.visibility</p:attrName>
                                        </p:attrNameLst>
                                      </p:cBhvr>
                                      <p:to>
                                        <p:strVal val="visible"/>
                                      </p:to>
                                    </p:set>
                                    <p:animEffect transition="in" filter="fade">
                                      <p:cBhvr>
                                        <p:cTn id="57" dur="250"/>
                                        <p:tgtEl>
                                          <p:spTgt spid="77"/>
                                        </p:tgtEl>
                                      </p:cBhvr>
                                    </p:animEffect>
                                  </p:childTnLst>
                                </p:cTn>
                              </p:par>
                              <p:par>
                                <p:cTn id="58" presetID="42" presetClass="entr" presetSubtype="0" fill="hold"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1000"/>
                                        <p:tgtEl>
                                          <p:spTgt spid="16"/>
                                        </p:tgtEl>
                                      </p:cBhvr>
                                    </p:animEffect>
                                    <p:anim calcmode="lin" valueType="num">
                                      <p:cBhvr>
                                        <p:cTn id="61" dur="1000" fill="hold"/>
                                        <p:tgtEl>
                                          <p:spTgt spid="16"/>
                                        </p:tgtEl>
                                        <p:attrNameLst>
                                          <p:attrName>ppt_x</p:attrName>
                                        </p:attrNameLst>
                                      </p:cBhvr>
                                      <p:tavLst>
                                        <p:tav tm="0">
                                          <p:val>
                                            <p:strVal val="#ppt_x"/>
                                          </p:val>
                                        </p:tav>
                                        <p:tav tm="100000">
                                          <p:val>
                                            <p:strVal val="#ppt_x"/>
                                          </p:val>
                                        </p:tav>
                                      </p:tavLst>
                                    </p:anim>
                                    <p:anim calcmode="lin" valueType="num">
                                      <p:cBhvr>
                                        <p:cTn id="62" dur="1000" fill="hold"/>
                                        <p:tgtEl>
                                          <p:spTgt spid="16"/>
                                        </p:tgtEl>
                                        <p:attrNameLst>
                                          <p:attrName>ppt_y</p:attrName>
                                        </p:attrNameLst>
                                      </p:cBhvr>
                                      <p:tavLst>
                                        <p:tav tm="0">
                                          <p:val>
                                            <p:strVal val="#ppt_y+.1"/>
                                          </p:val>
                                        </p:tav>
                                        <p:tav tm="100000">
                                          <p:val>
                                            <p:strVal val="#ppt_y"/>
                                          </p:val>
                                        </p:tav>
                                      </p:tavLst>
                                    </p:anim>
                                  </p:childTnLst>
                                </p:cTn>
                              </p:par>
                              <p:par>
                                <p:cTn id="63" presetID="10" presetClass="entr" presetSubtype="0" fill="hold" grpId="0" nodeType="withEffect">
                                  <p:stCondLst>
                                    <p:cond delay="0"/>
                                  </p:stCondLst>
                                  <p:childTnLst>
                                    <p:set>
                                      <p:cBhvr>
                                        <p:cTn id="64" dur="1" fill="hold">
                                          <p:stCondLst>
                                            <p:cond delay="0"/>
                                          </p:stCondLst>
                                        </p:cTn>
                                        <p:tgtEl>
                                          <p:spTgt spid="78"/>
                                        </p:tgtEl>
                                        <p:attrNameLst>
                                          <p:attrName>style.visibility</p:attrName>
                                        </p:attrNameLst>
                                      </p:cBhvr>
                                      <p:to>
                                        <p:strVal val="visible"/>
                                      </p:to>
                                    </p:set>
                                    <p:animEffect transition="in" filter="fade">
                                      <p:cBhvr>
                                        <p:cTn id="65" dur="250"/>
                                        <p:tgtEl>
                                          <p:spTgt spid="7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72"/>
                                        </p:tgtEl>
                                        <p:attrNameLst>
                                          <p:attrName>style.visibility</p:attrName>
                                        </p:attrNameLst>
                                      </p:cBhvr>
                                      <p:to>
                                        <p:strVal val="visible"/>
                                      </p:to>
                                    </p:set>
                                    <p:animEffect transition="in" filter="fade">
                                      <p:cBhvr>
                                        <p:cTn id="68" dur="250"/>
                                        <p:tgtEl>
                                          <p:spTgt spid="72"/>
                                        </p:tgtEl>
                                      </p:cBhvr>
                                    </p:animEffect>
                                  </p:childTnLst>
                                </p:cTn>
                              </p:par>
                              <p:par>
                                <p:cTn id="69" presetID="42" presetClass="entr" presetSubtype="0" fill="hold"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1000"/>
                                        <p:tgtEl>
                                          <p:spTgt spid="18"/>
                                        </p:tgtEl>
                                      </p:cBhvr>
                                    </p:animEffect>
                                    <p:anim calcmode="lin" valueType="num">
                                      <p:cBhvr>
                                        <p:cTn id="72" dur="1000" fill="hold"/>
                                        <p:tgtEl>
                                          <p:spTgt spid="18"/>
                                        </p:tgtEl>
                                        <p:attrNameLst>
                                          <p:attrName>ppt_x</p:attrName>
                                        </p:attrNameLst>
                                      </p:cBhvr>
                                      <p:tavLst>
                                        <p:tav tm="0">
                                          <p:val>
                                            <p:strVal val="#ppt_x"/>
                                          </p:val>
                                        </p:tav>
                                        <p:tav tm="100000">
                                          <p:val>
                                            <p:strVal val="#ppt_x"/>
                                          </p:val>
                                        </p:tav>
                                      </p:tavLst>
                                    </p:anim>
                                    <p:anim calcmode="lin" valueType="num">
                                      <p:cBhvr>
                                        <p:cTn id="73" dur="1000" fill="hold"/>
                                        <p:tgtEl>
                                          <p:spTgt spid="18"/>
                                        </p:tgtEl>
                                        <p:attrNameLst>
                                          <p:attrName>ppt_y</p:attrName>
                                        </p:attrNameLst>
                                      </p:cBhvr>
                                      <p:tavLst>
                                        <p:tav tm="0">
                                          <p:val>
                                            <p:strVal val="#ppt_y+.1"/>
                                          </p:val>
                                        </p:tav>
                                        <p:tav tm="100000">
                                          <p:val>
                                            <p:strVal val="#ppt_y"/>
                                          </p:val>
                                        </p:tav>
                                      </p:tavLst>
                                    </p:anim>
                                  </p:childTnLst>
                                </p:cTn>
                              </p:par>
                              <p:par>
                                <p:cTn id="74" presetID="10" presetClass="entr" presetSubtype="0" fill="hold" grpId="0" nodeType="withEffect">
                                  <p:stCondLst>
                                    <p:cond delay="0"/>
                                  </p:stCondLst>
                                  <p:childTnLst>
                                    <p:set>
                                      <p:cBhvr>
                                        <p:cTn id="75" dur="1" fill="hold">
                                          <p:stCondLst>
                                            <p:cond delay="0"/>
                                          </p:stCondLst>
                                        </p:cTn>
                                        <p:tgtEl>
                                          <p:spTgt spid="79"/>
                                        </p:tgtEl>
                                        <p:attrNameLst>
                                          <p:attrName>style.visibility</p:attrName>
                                        </p:attrNameLst>
                                      </p:cBhvr>
                                      <p:to>
                                        <p:strVal val="visible"/>
                                      </p:to>
                                    </p:set>
                                    <p:animEffect transition="in" filter="fade">
                                      <p:cBhvr>
                                        <p:cTn id="76" dur="250"/>
                                        <p:tgtEl>
                                          <p:spTgt spid="7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73"/>
                                        </p:tgtEl>
                                        <p:attrNameLst>
                                          <p:attrName>style.visibility</p:attrName>
                                        </p:attrNameLst>
                                      </p:cBhvr>
                                      <p:to>
                                        <p:strVal val="visible"/>
                                      </p:to>
                                    </p:set>
                                    <p:animEffect transition="in" filter="fade">
                                      <p:cBhvr>
                                        <p:cTn id="79" dur="250"/>
                                        <p:tgtEl>
                                          <p:spTgt spid="73"/>
                                        </p:tgtEl>
                                      </p:cBhvr>
                                    </p:animEffect>
                                  </p:childTnLst>
                                </p:cTn>
                              </p:par>
                              <p:par>
                                <p:cTn id="80" presetID="42" presetClass="entr" presetSubtype="0" fill="hold"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fade">
                                      <p:cBhvr>
                                        <p:cTn id="82" dur="1000"/>
                                        <p:tgtEl>
                                          <p:spTgt spid="20"/>
                                        </p:tgtEl>
                                      </p:cBhvr>
                                    </p:animEffect>
                                    <p:anim calcmode="lin" valueType="num">
                                      <p:cBhvr>
                                        <p:cTn id="83" dur="1000" fill="hold"/>
                                        <p:tgtEl>
                                          <p:spTgt spid="20"/>
                                        </p:tgtEl>
                                        <p:attrNameLst>
                                          <p:attrName>ppt_x</p:attrName>
                                        </p:attrNameLst>
                                      </p:cBhvr>
                                      <p:tavLst>
                                        <p:tav tm="0">
                                          <p:val>
                                            <p:strVal val="#ppt_x"/>
                                          </p:val>
                                        </p:tav>
                                        <p:tav tm="100000">
                                          <p:val>
                                            <p:strVal val="#ppt_x"/>
                                          </p:val>
                                        </p:tav>
                                      </p:tavLst>
                                    </p:anim>
                                    <p:anim calcmode="lin" valueType="num">
                                      <p:cBhvr>
                                        <p:cTn id="84" dur="1000" fill="hold"/>
                                        <p:tgtEl>
                                          <p:spTgt spid="20"/>
                                        </p:tgtEl>
                                        <p:attrNameLst>
                                          <p:attrName>ppt_y</p:attrName>
                                        </p:attrNameLst>
                                      </p:cBhvr>
                                      <p:tavLst>
                                        <p:tav tm="0">
                                          <p:val>
                                            <p:strVal val="#ppt_y+.1"/>
                                          </p:val>
                                        </p:tav>
                                        <p:tav tm="100000">
                                          <p:val>
                                            <p:strVal val="#ppt_y"/>
                                          </p:val>
                                        </p:tav>
                                      </p:tavLst>
                                    </p:anim>
                                  </p:childTnLst>
                                </p:cTn>
                              </p:par>
                              <p:par>
                                <p:cTn id="85" presetID="10" presetClass="entr" presetSubtype="0" fill="hold" grpId="0" nodeType="withEffect">
                                  <p:stCondLst>
                                    <p:cond delay="0"/>
                                  </p:stCondLst>
                                  <p:childTnLst>
                                    <p:set>
                                      <p:cBhvr>
                                        <p:cTn id="86" dur="1" fill="hold">
                                          <p:stCondLst>
                                            <p:cond delay="0"/>
                                          </p:stCondLst>
                                        </p:cTn>
                                        <p:tgtEl>
                                          <p:spTgt spid="80"/>
                                        </p:tgtEl>
                                        <p:attrNameLst>
                                          <p:attrName>style.visibility</p:attrName>
                                        </p:attrNameLst>
                                      </p:cBhvr>
                                      <p:to>
                                        <p:strVal val="visible"/>
                                      </p:to>
                                    </p:set>
                                    <p:animEffect transition="in" filter="fade">
                                      <p:cBhvr>
                                        <p:cTn id="87" dur="250"/>
                                        <p:tgtEl>
                                          <p:spTgt spid="80"/>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74"/>
                                        </p:tgtEl>
                                        <p:attrNameLst>
                                          <p:attrName>style.visibility</p:attrName>
                                        </p:attrNameLst>
                                      </p:cBhvr>
                                      <p:to>
                                        <p:strVal val="visible"/>
                                      </p:to>
                                    </p:set>
                                    <p:animEffect transition="in" filter="fade">
                                      <p:cBhvr>
                                        <p:cTn id="90" dur="250"/>
                                        <p:tgtEl>
                                          <p:spTgt spid="74"/>
                                        </p:tgtEl>
                                      </p:cBhvr>
                                    </p:animEffect>
                                  </p:childTnLst>
                                </p:cTn>
                              </p:par>
                              <p:par>
                                <p:cTn id="91" presetID="42" presetClass="entr" presetSubtype="0" fill="hold" nodeType="with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1000"/>
                                        <p:tgtEl>
                                          <p:spTgt spid="22"/>
                                        </p:tgtEl>
                                      </p:cBhvr>
                                    </p:animEffect>
                                    <p:anim calcmode="lin" valueType="num">
                                      <p:cBhvr>
                                        <p:cTn id="94" dur="1000" fill="hold"/>
                                        <p:tgtEl>
                                          <p:spTgt spid="22"/>
                                        </p:tgtEl>
                                        <p:attrNameLst>
                                          <p:attrName>ppt_x</p:attrName>
                                        </p:attrNameLst>
                                      </p:cBhvr>
                                      <p:tavLst>
                                        <p:tav tm="0">
                                          <p:val>
                                            <p:strVal val="#ppt_x"/>
                                          </p:val>
                                        </p:tav>
                                        <p:tav tm="100000">
                                          <p:val>
                                            <p:strVal val="#ppt_x"/>
                                          </p:val>
                                        </p:tav>
                                      </p:tavLst>
                                    </p:anim>
                                    <p:anim calcmode="lin" valueType="num">
                                      <p:cBhvr>
                                        <p:cTn id="95" dur="1000" fill="hold"/>
                                        <p:tgtEl>
                                          <p:spTgt spid="22"/>
                                        </p:tgtEl>
                                        <p:attrNameLst>
                                          <p:attrName>ppt_y</p:attrName>
                                        </p:attrNameLst>
                                      </p:cBhvr>
                                      <p:tavLst>
                                        <p:tav tm="0">
                                          <p:val>
                                            <p:strVal val="#ppt_y+.1"/>
                                          </p:val>
                                        </p:tav>
                                        <p:tav tm="100000">
                                          <p:val>
                                            <p:strVal val="#ppt_y"/>
                                          </p:val>
                                        </p:tav>
                                      </p:tavLst>
                                    </p:anim>
                                  </p:childTnLst>
                                </p:cTn>
                              </p:par>
                              <p:par>
                                <p:cTn id="96" presetID="10" presetClass="entr" presetSubtype="0" fill="hold" grpId="0" nodeType="withEffect">
                                  <p:stCondLst>
                                    <p:cond delay="0"/>
                                  </p:stCondLst>
                                  <p:childTnLst>
                                    <p:set>
                                      <p:cBhvr>
                                        <p:cTn id="97" dur="1" fill="hold">
                                          <p:stCondLst>
                                            <p:cond delay="0"/>
                                          </p:stCondLst>
                                        </p:cTn>
                                        <p:tgtEl>
                                          <p:spTgt spid="81"/>
                                        </p:tgtEl>
                                        <p:attrNameLst>
                                          <p:attrName>style.visibility</p:attrName>
                                        </p:attrNameLst>
                                      </p:cBhvr>
                                      <p:to>
                                        <p:strVal val="visible"/>
                                      </p:to>
                                    </p:set>
                                    <p:animEffect transition="in" filter="fade">
                                      <p:cBhvr>
                                        <p:cTn id="98" dur="250"/>
                                        <p:tgtEl>
                                          <p:spTgt spid="81"/>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82"/>
                                        </p:tgtEl>
                                        <p:attrNameLst>
                                          <p:attrName>style.visibility</p:attrName>
                                        </p:attrNameLst>
                                      </p:cBhvr>
                                      <p:to>
                                        <p:strVal val="visible"/>
                                      </p:to>
                                    </p:set>
                                    <p:animEffect transition="in" filter="fade">
                                      <p:cBhvr>
                                        <p:cTn id="101" dur="250"/>
                                        <p:tgtEl>
                                          <p:spTgt spid="82"/>
                                        </p:tgtEl>
                                      </p:cBhvr>
                                    </p:animEffect>
                                  </p:childTnLst>
                                </p:cTn>
                              </p:par>
                              <p:par>
                                <p:cTn id="102" presetID="42" presetClass="entr" presetSubtype="0" fill="hold" nodeType="withEffect">
                                  <p:stCondLst>
                                    <p:cond delay="0"/>
                                  </p:stCondLst>
                                  <p:childTnLst>
                                    <p:set>
                                      <p:cBhvr>
                                        <p:cTn id="103" dur="1" fill="hold">
                                          <p:stCondLst>
                                            <p:cond delay="0"/>
                                          </p:stCondLst>
                                        </p:cTn>
                                        <p:tgtEl>
                                          <p:spTgt spid="24"/>
                                        </p:tgtEl>
                                        <p:attrNameLst>
                                          <p:attrName>style.visibility</p:attrName>
                                        </p:attrNameLst>
                                      </p:cBhvr>
                                      <p:to>
                                        <p:strVal val="visible"/>
                                      </p:to>
                                    </p:set>
                                    <p:animEffect transition="in" filter="fade">
                                      <p:cBhvr>
                                        <p:cTn id="104" dur="2000"/>
                                        <p:tgtEl>
                                          <p:spTgt spid="24"/>
                                        </p:tgtEl>
                                      </p:cBhvr>
                                    </p:animEffect>
                                    <p:anim calcmode="lin" valueType="num">
                                      <p:cBhvr>
                                        <p:cTn id="105" dur="2000" fill="hold"/>
                                        <p:tgtEl>
                                          <p:spTgt spid="24"/>
                                        </p:tgtEl>
                                        <p:attrNameLst>
                                          <p:attrName>ppt_x</p:attrName>
                                        </p:attrNameLst>
                                      </p:cBhvr>
                                      <p:tavLst>
                                        <p:tav tm="0">
                                          <p:val>
                                            <p:strVal val="#ppt_x"/>
                                          </p:val>
                                        </p:tav>
                                        <p:tav tm="100000">
                                          <p:val>
                                            <p:strVal val="#ppt_x"/>
                                          </p:val>
                                        </p:tav>
                                      </p:tavLst>
                                    </p:anim>
                                    <p:anim calcmode="lin" valueType="num">
                                      <p:cBhvr>
                                        <p:cTn id="106" dur="2000" fill="hold"/>
                                        <p:tgtEl>
                                          <p:spTgt spid="24"/>
                                        </p:tgtEl>
                                        <p:attrNameLst>
                                          <p:attrName>ppt_y</p:attrName>
                                        </p:attrNameLst>
                                      </p:cBhvr>
                                      <p:tavLst>
                                        <p:tav tm="0">
                                          <p:val>
                                            <p:strVal val="#ppt_y+.1"/>
                                          </p:val>
                                        </p:tav>
                                        <p:tav tm="100000">
                                          <p:val>
                                            <p:strVal val="#ppt_y"/>
                                          </p:val>
                                        </p:tav>
                                      </p:tavLst>
                                    </p:anim>
                                  </p:childTnLst>
                                </p:cTn>
                              </p:par>
                              <p:par>
                                <p:cTn id="107" presetID="10" presetClass="entr" presetSubtype="0" fill="hold" grpId="0" nodeType="withEffect">
                                  <p:stCondLst>
                                    <p:cond delay="0"/>
                                  </p:stCondLst>
                                  <p:childTnLst>
                                    <p:set>
                                      <p:cBhvr>
                                        <p:cTn id="108" dur="1" fill="hold">
                                          <p:stCondLst>
                                            <p:cond delay="0"/>
                                          </p:stCondLst>
                                        </p:cTn>
                                        <p:tgtEl>
                                          <p:spTgt spid="25"/>
                                        </p:tgtEl>
                                        <p:attrNameLst>
                                          <p:attrName>style.visibility</p:attrName>
                                        </p:attrNameLst>
                                      </p:cBhvr>
                                      <p:to>
                                        <p:strVal val="visible"/>
                                      </p:to>
                                    </p:set>
                                    <p:animEffect transition="in" filter="fade">
                                      <p:cBhvr>
                                        <p:cTn id="109" dur="250"/>
                                        <p:tgtEl>
                                          <p:spTgt spid="25"/>
                                        </p:tgtEl>
                                      </p:cBhvr>
                                    </p:animEffect>
                                  </p:childTnLst>
                                </p:cTn>
                              </p:par>
                            </p:childTnLst>
                          </p:cTn>
                        </p:par>
                        <p:par>
                          <p:cTn id="110" fill="hold">
                            <p:stCondLst>
                              <p:cond delay="4000"/>
                            </p:stCondLst>
                            <p:childTnLst>
                              <p:par>
                                <p:cTn id="111" presetID="53" presetClass="entr" presetSubtype="16" fill="hold" grpId="0" nodeType="afterEffect">
                                  <p:stCondLst>
                                    <p:cond delay="500"/>
                                  </p:stCondLst>
                                  <p:childTnLst>
                                    <p:set>
                                      <p:cBhvr>
                                        <p:cTn id="112" dur="1" fill="hold">
                                          <p:stCondLst>
                                            <p:cond delay="0"/>
                                          </p:stCondLst>
                                        </p:cTn>
                                        <p:tgtEl>
                                          <p:spTgt spid="11"/>
                                        </p:tgtEl>
                                        <p:attrNameLst>
                                          <p:attrName>style.visibility</p:attrName>
                                        </p:attrNameLst>
                                      </p:cBhvr>
                                      <p:to>
                                        <p:strVal val="visible"/>
                                      </p:to>
                                    </p:set>
                                    <p:anim calcmode="lin" valueType="num">
                                      <p:cBhvr>
                                        <p:cTn id="113" dur="500" fill="hold"/>
                                        <p:tgtEl>
                                          <p:spTgt spid="11"/>
                                        </p:tgtEl>
                                        <p:attrNameLst>
                                          <p:attrName>ppt_w</p:attrName>
                                        </p:attrNameLst>
                                      </p:cBhvr>
                                      <p:tavLst>
                                        <p:tav tm="0">
                                          <p:val>
                                            <p:fltVal val="0"/>
                                          </p:val>
                                        </p:tav>
                                        <p:tav tm="100000">
                                          <p:val>
                                            <p:strVal val="#ppt_w"/>
                                          </p:val>
                                        </p:tav>
                                      </p:tavLst>
                                    </p:anim>
                                    <p:anim calcmode="lin" valueType="num">
                                      <p:cBhvr>
                                        <p:cTn id="114" dur="500" fill="hold"/>
                                        <p:tgtEl>
                                          <p:spTgt spid="11"/>
                                        </p:tgtEl>
                                        <p:attrNameLst>
                                          <p:attrName>ppt_h</p:attrName>
                                        </p:attrNameLst>
                                      </p:cBhvr>
                                      <p:tavLst>
                                        <p:tav tm="0">
                                          <p:val>
                                            <p:fltVal val="0"/>
                                          </p:val>
                                        </p:tav>
                                        <p:tav tm="100000">
                                          <p:val>
                                            <p:strVal val="#ppt_h"/>
                                          </p:val>
                                        </p:tav>
                                      </p:tavLst>
                                    </p:anim>
                                    <p:animEffect transition="in" filter="fade">
                                      <p:cBhvr>
                                        <p:cTn id="1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9" grpId="0" animBg="1"/>
      <p:bldP spid="70" grpId="0" animBg="1"/>
      <p:bldP spid="72" grpId="0" animBg="1"/>
      <p:bldP spid="73" grpId="0" animBg="1"/>
      <p:bldP spid="74" grpId="0" animBg="1"/>
      <p:bldP spid="75" grpId="0" animBg="1"/>
      <p:bldP spid="77" grpId="0" animBg="1"/>
      <p:bldP spid="78" grpId="0" animBg="1"/>
      <p:bldP spid="79" grpId="0" animBg="1"/>
      <p:bldP spid="80" grpId="0" animBg="1"/>
      <p:bldP spid="81" grpId="0" animBg="1"/>
      <p:bldP spid="57" grpId="0" animBg="1"/>
      <p:bldP spid="2" grpId="0" animBg="1"/>
      <p:bldP spid="25" grpId="0" animBg="1"/>
      <p:bldP spid="82" grpId="0" animBg="1"/>
      <p:bldP spid="3" grpId="0" animBg="1"/>
      <p:bldP spid="11" grpId="0" animBg="1"/>
      <p:bldP spid="6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23D4D0A-94C8-45DE-8F2B-6E0CA52EDF46}"/>
              </a:ext>
            </a:extLst>
          </p:cNvPr>
          <p:cNvSpPr/>
          <p:nvPr/>
        </p:nvSpPr>
        <p:spPr>
          <a:xfrm>
            <a:off x="68172" y="85371"/>
            <a:ext cx="3744876" cy="6644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bg1"/>
                </a:solidFill>
              </a:rPr>
              <a:t>検査箱詰めの作業手順</a:t>
            </a:r>
          </a:p>
        </p:txBody>
      </p:sp>
      <p:sp>
        <p:nvSpPr>
          <p:cNvPr id="5" name="フローチャート: 処理 4">
            <a:extLst>
              <a:ext uri="{FF2B5EF4-FFF2-40B4-BE49-F238E27FC236}">
                <a16:creationId xmlns:a16="http://schemas.microsoft.com/office/drawing/2014/main" id="{00000000-0008-0000-0000-0000E6000000}"/>
              </a:ext>
            </a:extLst>
          </p:cNvPr>
          <p:cNvSpPr/>
          <p:nvPr/>
        </p:nvSpPr>
        <p:spPr>
          <a:xfrm>
            <a:off x="7037500" y="2110219"/>
            <a:ext cx="1825801" cy="895279"/>
          </a:xfrm>
          <a:prstGeom prst="flowChartProcess">
            <a:avLst/>
          </a:prstGeom>
          <a:no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en-US" altLang="ja-JP"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sp>
        <p:nvSpPr>
          <p:cNvPr id="16" name="フローチャート: 処理 15">
            <a:extLst>
              <a:ext uri="{FF2B5EF4-FFF2-40B4-BE49-F238E27FC236}">
                <a16:creationId xmlns:a16="http://schemas.microsoft.com/office/drawing/2014/main" id="{00000000-0008-0000-0000-000078010000}"/>
              </a:ext>
            </a:extLst>
          </p:cNvPr>
          <p:cNvSpPr/>
          <p:nvPr/>
        </p:nvSpPr>
        <p:spPr>
          <a:xfrm>
            <a:off x="3512902" y="4597657"/>
            <a:ext cx="2177805" cy="1589291"/>
          </a:xfrm>
          <a:prstGeom prst="flowChartProcess">
            <a:avLst/>
          </a:prstGeom>
          <a:no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en-US" altLang="ja-JP"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grpSp>
        <p:nvGrpSpPr>
          <p:cNvPr id="75" name="グループ化 74">
            <a:extLst>
              <a:ext uri="{FF2B5EF4-FFF2-40B4-BE49-F238E27FC236}">
                <a16:creationId xmlns:a16="http://schemas.microsoft.com/office/drawing/2014/main" id="{133F29EA-4C4C-458C-98E9-8C02CF1EA302}"/>
              </a:ext>
            </a:extLst>
          </p:cNvPr>
          <p:cNvGrpSpPr/>
          <p:nvPr/>
        </p:nvGrpSpPr>
        <p:grpSpPr>
          <a:xfrm>
            <a:off x="9197550" y="3850913"/>
            <a:ext cx="2679772" cy="2687947"/>
            <a:chOff x="9097700" y="3850914"/>
            <a:chExt cx="2679772" cy="2687947"/>
          </a:xfrm>
        </p:grpSpPr>
        <p:grpSp>
          <p:nvGrpSpPr>
            <p:cNvPr id="55" name="グループ化 54">
              <a:extLst>
                <a:ext uri="{FF2B5EF4-FFF2-40B4-BE49-F238E27FC236}">
                  <a16:creationId xmlns:a16="http://schemas.microsoft.com/office/drawing/2014/main" id="{69689C60-C481-4330-9675-CB8091062209}"/>
                </a:ext>
              </a:extLst>
            </p:cNvPr>
            <p:cNvGrpSpPr/>
            <p:nvPr/>
          </p:nvGrpSpPr>
          <p:grpSpPr>
            <a:xfrm>
              <a:off x="9097700" y="3850914"/>
              <a:ext cx="2679772" cy="2687947"/>
              <a:chOff x="9097700" y="3850914"/>
              <a:chExt cx="2679772" cy="2687947"/>
            </a:xfrm>
          </p:grpSpPr>
          <p:pic>
            <p:nvPicPr>
              <p:cNvPr id="10" name="図 9">
                <a:extLst>
                  <a:ext uri="{FF2B5EF4-FFF2-40B4-BE49-F238E27FC236}">
                    <a16:creationId xmlns:a16="http://schemas.microsoft.com/office/drawing/2014/main" id="{00000000-0008-0000-0000-0000280100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731" t="1326"/>
              <a:stretch/>
            </p:blipFill>
            <p:spPr>
              <a:xfrm rot="5400000">
                <a:off x="9111785" y="3851784"/>
                <a:ext cx="2653966" cy="2652225"/>
              </a:xfrm>
              <a:prstGeom prst="rect">
                <a:avLst/>
              </a:prstGeom>
              <a:ln w="28575">
                <a:solidFill>
                  <a:srgbClr val="00B0F0"/>
                </a:solidFill>
              </a:ln>
            </p:spPr>
          </p:pic>
          <p:sp>
            <p:nvSpPr>
              <p:cNvPr id="19" name="正方形/長方形 18">
                <a:extLst>
                  <a:ext uri="{FF2B5EF4-FFF2-40B4-BE49-F238E27FC236}">
                    <a16:creationId xmlns:a16="http://schemas.microsoft.com/office/drawing/2014/main" id="{00000000-0008-0000-0000-000080010000}"/>
                  </a:ext>
                </a:extLst>
              </p:cNvPr>
              <p:cNvSpPr/>
              <p:nvPr/>
            </p:nvSpPr>
            <p:spPr>
              <a:xfrm>
                <a:off x="9097700" y="5973553"/>
                <a:ext cx="2679772" cy="565308"/>
              </a:xfrm>
              <a:prstGeom prst="rect">
                <a:avLst/>
              </a:prstGeom>
              <a:solidFill>
                <a:srgbClr val="4BACC6">
                  <a:lumMod val="40000"/>
                  <a:lumOff val="60000"/>
                </a:srgbClr>
              </a:solidFill>
              <a:ln w="25400" cap="flat" cmpd="sng" algn="ctr">
                <a:solidFill>
                  <a:srgbClr val="5DD5FF"/>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rPr>
                  <a:t>ストアー投入</a:t>
                </a:r>
              </a:p>
            </p:txBody>
          </p:sp>
          <p:sp>
            <p:nvSpPr>
              <p:cNvPr id="34" name="正方形/長方形 33">
                <a:extLst>
                  <a:ext uri="{FF2B5EF4-FFF2-40B4-BE49-F238E27FC236}">
                    <a16:creationId xmlns:a16="http://schemas.microsoft.com/office/drawing/2014/main" id="{00000000-0008-0000-0000-00002B010000}"/>
                  </a:ext>
                </a:extLst>
              </p:cNvPr>
              <p:cNvSpPr/>
              <p:nvPr/>
            </p:nvSpPr>
            <p:spPr>
              <a:xfrm>
                <a:off x="10485364" y="5443532"/>
                <a:ext cx="1251809" cy="463205"/>
              </a:xfrm>
              <a:prstGeom prst="rect">
                <a:avLst/>
              </a:prstGeom>
              <a:solidFill>
                <a:sysClr val="window" lastClr="FFFFFF"/>
              </a:solidFill>
              <a:ln w="9525" cap="flat" cmpd="sng" algn="ctr">
                <a:solidFill>
                  <a:srgbClr val="F79646">
                    <a:lumMod val="75000"/>
                  </a:srgbClr>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rPr>
                  <a:t>写真</a:t>
                </a:r>
                <a:r>
                  <a:rPr kumimoji="1" lang="en-US" altLang="ja-JP"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-7</a:t>
                </a:r>
                <a:endParaRPr kumimoji="1" lang="ja-JP" altLang="en-US" sz="2000" b="1"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grpSp>
        <p:sp>
          <p:nvSpPr>
            <p:cNvPr id="58" name="楕円 57">
              <a:extLst>
                <a:ext uri="{FF2B5EF4-FFF2-40B4-BE49-F238E27FC236}">
                  <a16:creationId xmlns:a16="http://schemas.microsoft.com/office/drawing/2014/main" id="{4AC9FAE0-E8A5-4A88-A002-2A173A608728}"/>
                </a:ext>
              </a:extLst>
            </p:cNvPr>
            <p:cNvSpPr/>
            <p:nvPr/>
          </p:nvSpPr>
          <p:spPr>
            <a:xfrm>
              <a:off x="9196335" y="6019171"/>
              <a:ext cx="463463" cy="46320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bg1"/>
                  </a:solidFill>
                </a:rPr>
                <a:t>7</a:t>
              </a:r>
              <a:endParaRPr kumimoji="1" lang="ja-JP" altLang="en-US" dirty="0">
                <a:solidFill>
                  <a:schemeClr val="bg1"/>
                </a:solidFill>
              </a:endParaRPr>
            </a:p>
          </p:txBody>
        </p:sp>
      </p:grpSp>
      <p:grpSp>
        <p:nvGrpSpPr>
          <p:cNvPr id="67" name="グループ化 66">
            <a:extLst>
              <a:ext uri="{FF2B5EF4-FFF2-40B4-BE49-F238E27FC236}">
                <a16:creationId xmlns:a16="http://schemas.microsoft.com/office/drawing/2014/main" id="{FEB8CFFB-C16A-48D3-81DE-0AAC6282BABB}"/>
              </a:ext>
            </a:extLst>
          </p:cNvPr>
          <p:cNvGrpSpPr/>
          <p:nvPr/>
        </p:nvGrpSpPr>
        <p:grpSpPr>
          <a:xfrm>
            <a:off x="9221413" y="939143"/>
            <a:ext cx="2655909" cy="2628109"/>
            <a:chOff x="9083780" y="954436"/>
            <a:chExt cx="2655909" cy="2628109"/>
          </a:xfrm>
        </p:grpSpPr>
        <p:grpSp>
          <p:nvGrpSpPr>
            <p:cNvPr id="15" name="グループ化 14">
              <a:extLst>
                <a:ext uri="{FF2B5EF4-FFF2-40B4-BE49-F238E27FC236}">
                  <a16:creationId xmlns:a16="http://schemas.microsoft.com/office/drawing/2014/main" id="{00000000-0008-0000-0000-00007E010000}"/>
                </a:ext>
              </a:extLst>
            </p:cNvPr>
            <p:cNvGrpSpPr/>
            <p:nvPr/>
          </p:nvGrpSpPr>
          <p:grpSpPr>
            <a:xfrm>
              <a:off x="9083780" y="954436"/>
              <a:ext cx="2655909" cy="2628109"/>
              <a:chOff x="4719686" y="19053"/>
              <a:chExt cx="1532795" cy="1277907"/>
            </a:xfrm>
          </p:grpSpPr>
          <p:pic>
            <p:nvPicPr>
              <p:cNvPr id="39" name="図 38">
                <a:extLst>
                  <a:ext uri="{FF2B5EF4-FFF2-40B4-BE49-F238E27FC236}">
                    <a16:creationId xmlns:a16="http://schemas.microsoft.com/office/drawing/2014/main" id="{00000000-0008-0000-0000-00008C0000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86" t="2784" r="25958"/>
              <a:stretch/>
            </p:blipFill>
            <p:spPr>
              <a:xfrm rot="5400000">
                <a:off x="4918546" y="-164208"/>
                <a:ext cx="1137065" cy="1503588"/>
              </a:xfrm>
              <a:prstGeom prst="rect">
                <a:avLst/>
              </a:prstGeom>
              <a:ln w="28575">
                <a:solidFill>
                  <a:srgbClr val="00B0F0"/>
                </a:solidFill>
              </a:ln>
            </p:spPr>
          </p:pic>
          <p:sp>
            <p:nvSpPr>
              <p:cNvPr id="40" name="正方形/長方形 39">
                <a:extLst>
                  <a:ext uri="{FF2B5EF4-FFF2-40B4-BE49-F238E27FC236}">
                    <a16:creationId xmlns:a16="http://schemas.microsoft.com/office/drawing/2014/main" id="{00000000-0008-0000-0000-000077010000}"/>
                  </a:ext>
                </a:extLst>
              </p:cNvPr>
              <p:cNvSpPr/>
              <p:nvPr/>
            </p:nvSpPr>
            <p:spPr>
              <a:xfrm>
                <a:off x="4719686" y="1017182"/>
                <a:ext cx="1532795" cy="279778"/>
              </a:xfrm>
              <a:prstGeom prst="rect">
                <a:avLst/>
              </a:prstGeom>
              <a:solidFill>
                <a:srgbClr val="4BACC6">
                  <a:lumMod val="40000"/>
                  <a:lumOff val="60000"/>
                </a:srgbClr>
              </a:solidFill>
              <a:ln w="25400" cap="flat" cmpd="sng" algn="ctr">
                <a:solidFill>
                  <a:srgbClr val="5DD5FF"/>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rPr>
                  <a:t>専用治具反転</a:t>
                </a:r>
              </a:p>
            </p:txBody>
          </p:sp>
        </p:grpSp>
        <p:sp>
          <p:nvSpPr>
            <p:cNvPr id="61" name="楕円 60">
              <a:extLst>
                <a:ext uri="{FF2B5EF4-FFF2-40B4-BE49-F238E27FC236}">
                  <a16:creationId xmlns:a16="http://schemas.microsoft.com/office/drawing/2014/main" id="{735EE5E3-7993-45D3-B87E-17E447BFE503}"/>
                </a:ext>
              </a:extLst>
            </p:cNvPr>
            <p:cNvSpPr/>
            <p:nvPr/>
          </p:nvSpPr>
          <p:spPr>
            <a:xfrm>
              <a:off x="9130920" y="3036948"/>
              <a:ext cx="463463" cy="46320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bg1"/>
                  </a:solidFill>
                </a:rPr>
                <a:t>4</a:t>
              </a:r>
              <a:endParaRPr kumimoji="1" lang="ja-JP" altLang="en-US" dirty="0">
                <a:solidFill>
                  <a:schemeClr val="bg1"/>
                </a:solidFill>
              </a:endParaRPr>
            </a:p>
          </p:txBody>
        </p:sp>
      </p:grpSp>
      <p:grpSp>
        <p:nvGrpSpPr>
          <p:cNvPr id="3" name="グループ化 2">
            <a:extLst>
              <a:ext uri="{FF2B5EF4-FFF2-40B4-BE49-F238E27FC236}">
                <a16:creationId xmlns:a16="http://schemas.microsoft.com/office/drawing/2014/main" id="{08D25D45-8356-4DA1-8094-9952AB926269}"/>
              </a:ext>
            </a:extLst>
          </p:cNvPr>
          <p:cNvGrpSpPr/>
          <p:nvPr/>
        </p:nvGrpSpPr>
        <p:grpSpPr>
          <a:xfrm>
            <a:off x="3258326" y="999064"/>
            <a:ext cx="3019999" cy="2589409"/>
            <a:chOff x="3258326" y="999064"/>
            <a:chExt cx="3019999" cy="2589409"/>
          </a:xfrm>
        </p:grpSpPr>
        <p:grpSp>
          <p:nvGrpSpPr>
            <p:cNvPr id="65" name="グループ化 64">
              <a:extLst>
                <a:ext uri="{FF2B5EF4-FFF2-40B4-BE49-F238E27FC236}">
                  <a16:creationId xmlns:a16="http://schemas.microsoft.com/office/drawing/2014/main" id="{1D5C6F4B-004F-4D5D-8195-B68FAE0F709B}"/>
                </a:ext>
              </a:extLst>
            </p:cNvPr>
            <p:cNvGrpSpPr/>
            <p:nvPr/>
          </p:nvGrpSpPr>
          <p:grpSpPr>
            <a:xfrm>
              <a:off x="3258326" y="999064"/>
              <a:ext cx="2624885" cy="2589409"/>
              <a:chOff x="3258326" y="999064"/>
              <a:chExt cx="2624885" cy="2589409"/>
            </a:xfrm>
          </p:grpSpPr>
          <p:grpSp>
            <p:nvGrpSpPr>
              <p:cNvPr id="13" name="グループ化 12">
                <a:extLst>
                  <a:ext uri="{FF2B5EF4-FFF2-40B4-BE49-F238E27FC236}">
                    <a16:creationId xmlns:a16="http://schemas.microsoft.com/office/drawing/2014/main" id="{00000000-0008-0000-0000-00007C010000}"/>
                  </a:ext>
                </a:extLst>
              </p:cNvPr>
              <p:cNvGrpSpPr/>
              <p:nvPr/>
            </p:nvGrpSpPr>
            <p:grpSpPr>
              <a:xfrm>
                <a:off x="3258326" y="999064"/>
                <a:ext cx="2624885" cy="2589409"/>
                <a:chOff x="1572554" y="40291"/>
                <a:chExt cx="1516035" cy="1259490"/>
              </a:xfrm>
            </p:grpSpPr>
            <p:pic>
              <p:nvPicPr>
                <p:cNvPr id="43" name="図 42">
                  <a:extLst>
                    <a:ext uri="{FF2B5EF4-FFF2-40B4-BE49-F238E27FC236}">
                      <a16:creationId xmlns:a16="http://schemas.microsoft.com/office/drawing/2014/main" id="{00000000-0008-0000-0000-00003C0000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8269" y="40291"/>
                  <a:ext cx="1484225" cy="1104829"/>
                </a:xfrm>
                <a:prstGeom prst="rect">
                  <a:avLst/>
                </a:prstGeom>
                <a:ln w="28575">
                  <a:solidFill>
                    <a:srgbClr val="00B0F0"/>
                  </a:solidFill>
                </a:ln>
              </p:spPr>
            </p:pic>
            <p:sp>
              <p:nvSpPr>
                <p:cNvPr id="44" name="正方形/長方形 43">
                  <a:extLst>
                    <a:ext uri="{FF2B5EF4-FFF2-40B4-BE49-F238E27FC236}">
                      <a16:creationId xmlns:a16="http://schemas.microsoft.com/office/drawing/2014/main" id="{00000000-0008-0000-0000-000075010000}"/>
                    </a:ext>
                  </a:extLst>
                </p:cNvPr>
                <p:cNvSpPr/>
                <p:nvPr/>
              </p:nvSpPr>
              <p:spPr>
                <a:xfrm>
                  <a:off x="1572554" y="1020003"/>
                  <a:ext cx="1516035" cy="279778"/>
                </a:xfrm>
                <a:prstGeom prst="rect">
                  <a:avLst/>
                </a:prstGeom>
                <a:solidFill>
                  <a:srgbClr val="4BACC6">
                    <a:lumMod val="40000"/>
                    <a:lumOff val="60000"/>
                  </a:srgbClr>
                </a:solidFill>
                <a:ln w="25400" cap="flat" cmpd="sng" algn="ctr">
                  <a:solidFill>
                    <a:srgbClr val="5DD5FF"/>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箱詰め開始</a:t>
                  </a:r>
                </a:p>
              </p:txBody>
            </p:sp>
          </p:grpSp>
          <p:sp>
            <p:nvSpPr>
              <p:cNvPr id="63" name="楕円 62">
                <a:extLst>
                  <a:ext uri="{FF2B5EF4-FFF2-40B4-BE49-F238E27FC236}">
                    <a16:creationId xmlns:a16="http://schemas.microsoft.com/office/drawing/2014/main" id="{54995A27-3974-47C6-A4C9-F47A4BFF50EF}"/>
                  </a:ext>
                </a:extLst>
              </p:cNvPr>
              <p:cNvSpPr/>
              <p:nvPr/>
            </p:nvSpPr>
            <p:spPr>
              <a:xfrm>
                <a:off x="3354230" y="3071661"/>
                <a:ext cx="463463" cy="46320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bg1"/>
                    </a:solidFill>
                  </a:rPr>
                  <a:t>2</a:t>
                </a:r>
                <a:endParaRPr kumimoji="1" lang="ja-JP" altLang="en-US" dirty="0">
                  <a:solidFill>
                    <a:schemeClr val="bg1"/>
                  </a:solidFill>
                </a:endParaRPr>
              </a:p>
            </p:txBody>
          </p:sp>
        </p:grpSp>
        <p:sp>
          <p:nvSpPr>
            <p:cNvPr id="76" name="矢印: 右 75">
              <a:extLst>
                <a:ext uri="{FF2B5EF4-FFF2-40B4-BE49-F238E27FC236}">
                  <a16:creationId xmlns:a16="http://schemas.microsoft.com/office/drawing/2014/main" id="{708F3DCC-299E-4D3D-AA9C-528ABA7166E4}"/>
                </a:ext>
              </a:extLst>
            </p:cNvPr>
            <p:cNvSpPr/>
            <p:nvPr/>
          </p:nvSpPr>
          <p:spPr>
            <a:xfrm>
              <a:off x="5751887" y="1659581"/>
              <a:ext cx="526438" cy="1318781"/>
            </a:xfrm>
            <a:prstGeom prst="rightArrow">
              <a:avLst/>
            </a:prstGeom>
            <a:solidFill>
              <a:schemeClr val="accent3">
                <a:lumMod val="60000"/>
                <a:lumOff val="40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 name="グループ化 1">
            <a:extLst>
              <a:ext uri="{FF2B5EF4-FFF2-40B4-BE49-F238E27FC236}">
                <a16:creationId xmlns:a16="http://schemas.microsoft.com/office/drawing/2014/main" id="{47894866-4594-499E-A855-41C20FCFE602}"/>
              </a:ext>
            </a:extLst>
          </p:cNvPr>
          <p:cNvGrpSpPr/>
          <p:nvPr/>
        </p:nvGrpSpPr>
        <p:grpSpPr>
          <a:xfrm>
            <a:off x="390381" y="1021625"/>
            <a:ext cx="3018973" cy="2591258"/>
            <a:chOff x="390381" y="1021625"/>
            <a:chExt cx="3018973" cy="2591258"/>
          </a:xfrm>
        </p:grpSpPr>
        <p:grpSp>
          <p:nvGrpSpPr>
            <p:cNvPr id="64" name="グループ化 63">
              <a:extLst>
                <a:ext uri="{FF2B5EF4-FFF2-40B4-BE49-F238E27FC236}">
                  <a16:creationId xmlns:a16="http://schemas.microsoft.com/office/drawing/2014/main" id="{E781F1E7-D85E-456B-B60C-06FADBFDCFC9}"/>
                </a:ext>
              </a:extLst>
            </p:cNvPr>
            <p:cNvGrpSpPr/>
            <p:nvPr/>
          </p:nvGrpSpPr>
          <p:grpSpPr>
            <a:xfrm>
              <a:off x="390381" y="1021625"/>
              <a:ext cx="2609773" cy="2591258"/>
              <a:chOff x="390381" y="1021625"/>
              <a:chExt cx="2609773" cy="2591258"/>
            </a:xfrm>
          </p:grpSpPr>
          <p:grpSp>
            <p:nvGrpSpPr>
              <p:cNvPr id="12" name="グループ化 11">
                <a:extLst>
                  <a:ext uri="{FF2B5EF4-FFF2-40B4-BE49-F238E27FC236}">
                    <a16:creationId xmlns:a16="http://schemas.microsoft.com/office/drawing/2014/main" id="{00000000-0008-0000-0000-00007B010000}"/>
                  </a:ext>
                </a:extLst>
              </p:cNvPr>
              <p:cNvGrpSpPr/>
              <p:nvPr/>
            </p:nvGrpSpPr>
            <p:grpSpPr>
              <a:xfrm>
                <a:off x="390381" y="1021625"/>
                <a:ext cx="2609773" cy="2591258"/>
                <a:chOff x="23107" y="50993"/>
                <a:chExt cx="1516043" cy="1281338"/>
              </a:xfrm>
            </p:grpSpPr>
            <p:pic>
              <p:nvPicPr>
                <p:cNvPr id="45" name="図 44">
                  <a:extLst>
                    <a:ext uri="{FF2B5EF4-FFF2-40B4-BE49-F238E27FC236}">
                      <a16:creationId xmlns:a16="http://schemas.microsoft.com/office/drawing/2014/main" id="{00000000-0008-0000-0000-00003B0000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84" y="50993"/>
                  <a:ext cx="1497478" cy="1123108"/>
                </a:xfrm>
                <a:prstGeom prst="rect">
                  <a:avLst/>
                </a:prstGeom>
                <a:ln w="28575">
                  <a:solidFill>
                    <a:srgbClr val="00B0F0"/>
                  </a:solidFill>
                </a:ln>
              </p:spPr>
            </p:pic>
            <p:sp>
              <p:nvSpPr>
                <p:cNvPr id="46" name="正方形/長方形 45">
                  <a:extLst>
                    <a:ext uri="{FF2B5EF4-FFF2-40B4-BE49-F238E27FC236}">
                      <a16:creationId xmlns:a16="http://schemas.microsoft.com/office/drawing/2014/main" id="{00000000-0008-0000-0000-000036010000}"/>
                    </a:ext>
                  </a:extLst>
                </p:cNvPr>
                <p:cNvSpPr/>
                <p:nvPr/>
              </p:nvSpPr>
              <p:spPr>
                <a:xfrm>
                  <a:off x="23107" y="1048366"/>
                  <a:ext cx="1516043" cy="283965"/>
                </a:xfrm>
                <a:prstGeom prst="rect">
                  <a:avLst/>
                </a:prstGeom>
                <a:solidFill>
                  <a:srgbClr val="4BACC6">
                    <a:lumMod val="40000"/>
                    <a:lumOff val="60000"/>
                  </a:srgbClr>
                </a:solidFill>
                <a:ln w="25400" cap="flat" cmpd="sng" algn="ctr">
                  <a:solidFill>
                    <a:srgbClr val="5DD5FF"/>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バーコード照合</a:t>
                  </a:r>
                </a:p>
              </p:txBody>
            </p:sp>
          </p:grpSp>
          <p:sp>
            <p:nvSpPr>
              <p:cNvPr id="57" name="楕円 56">
                <a:extLst>
                  <a:ext uri="{FF2B5EF4-FFF2-40B4-BE49-F238E27FC236}">
                    <a16:creationId xmlns:a16="http://schemas.microsoft.com/office/drawing/2014/main" id="{4D5B8CE1-7802-4A18-8D60-1C2E9E25C75C}"/>
                  </a:ext>
                </a:extLst>
              </p:cNvPr>
              <p:cNvSpPr/>
              <p:nvPr/>
            </p:nvSpPr>
            <p:spPr>
              <a:xfrm>
                <a:off x="417631" y="3071661"/>
                <a:ext cx="463463" cy="46320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bg1"/>
                    </a:solidFill>
                  </a:rPr>
                  <a:t>１</a:t>
                </a:r>
              </a:p>
            </p:txBody>
          </p:sp>
        </p:grpSp>
        <p:sp>
          <p:nvSpPr>
            <p:cNvPr id="77" name="矢印: 右 76">
              <a:extLst>
                <a:ext uri="{FF2B5EF4-FFF2-40B4-BE49-F238E27FC236}">
                  <a16:creationId xmlns:a16="http://schemas.microsoft.com/office/drawing/2014/main" id="{7F470090-031D-4482-943B-E9B69545B884}"/>
                </a:ext>
              </a:extLst>
            </p:cNvPr>
            <p:cNvSpPr/>
            <p:nvPr/>
          </p:nvSpPr>
          <p:spPr>
            <a:xfrm>
              <a:off x="2882916" y="1659602"/>
              <a:ext cx="526438" cy="1318781"/>
            </a:xfrm>
            <a:prstGeom prst="rightArrow">
              <a:avLst/>
            </a:prstGeom>
            <a:solidFill>
              <a:schemeClr val="accent3">
                <a:lumMod val="60000"/>
                <a:lumOff val="40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 name="グループ化 5">
            <a:extLst>
              <a:ext uri="{FF2B5EF4-FFF2-40B4-BE49-F238E27FC236}">
                <a16:creationId xmlns:a16="http://schemas.microsoft.com/office/drawing/2014/main" id="{D957533D-AEDB-4223-A410-9966377556D7}"/>
              </a:ext>
            </a:extLst>
          </p:cNvPr>
          <p:cNvGrpSpPr/>
          <p:nvPr/>
        </p:nvGrpSpPr>
        <p:grpSpPr>
          <a:xfrm>
            <a:off x="6125040" y="982228"/>
            <a:ext cx="3086685" cy="2609633"/>
            <a:chOff x="6125040" y="982228"/>
            <a:chExt cx="3086685" cy="2609633"/>
          </a:xfrm>
        </p:grpSpPr>
        <p:grpSp>
          <p:nvGrpSpPr>
            <p:cNvPr id="66" name="グループ化 65">
              <a:extLst>
                <a:ext uri="{FF2B5EF4-FFF2-40B4-BE49-F238E27FC236}">
                  <a16:creationId xmlns:a16="http://schemas.microsoft.com/office/drawing/2014/main" id="{736F3D77-3C4E-4D17-BC00-E34A348594FE}"/>
                </a:ext>
              </a:extLst>
            </p:cNvPr>
            <p:cNvGrpSpPr/>
            <p:nvPr/>
          </p:nvGrpSpPr>
          <p:grpSpPr>
            <a:xfrm>
              <a:off x="6125040" y="982228"/>
              <a:ext cx="2756181" cy="2609633"/>
              <a:chOff x="6003053" y="978841"/>
              <a:chExt cx="2756181" cy="2609633"/>
            </a:xfrm>
          </p:grpSpPr>
          <p:grpSp>
            <p:nvGrpSpPr>
              <p:cNvPr id="14" name="グループ化 13">
                <a:extLst>
                  <a:ext uri="{FF2B5EF4-FFF2-40B4-BE49-F238E27FC236}">
                    <a16:creationId xmlns:a16="http://schemas.microsoft.com/office/drawing/2014/main" id="{00000000-0008-0000-0000-00007D010000}"/>
                  </a:ext>
                </a:extLst>
              </p:cNvPr>
              <p:cNvGrpSpPr/>
              <p:nvPr/>
            </p:nvGrpSpPr>
            <p:grpSpPr>
              <a:xfrm>
                <a:off x="6134349" y="978841"/>
                <a:ext cx="2624885" cy="2609633"/>
                <a:chOff x="3126291" y="30667"/>
                <a:chExt cx="1516035" cy="1269114"/>
              </a:xfrm>
            </p:grpSpPr>
            <p:pic>
              <p:nvPicPr>
                <p:cNvPr id="41" name="図 40">
                  <a:extLst>
                    <a:ext uri="{FF2B5EF4-FFF2-40B4-BE49-F238E27FC236}">
                      <a16:creationId xmlns:a16="http://schemas.microsoft.com/office/drawing/2014/main" id="{00000000-0008-0000-0000-0000830000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50864" y="30667"/>
                  <a:ext cx="1479846" cy="1127310"/>
                </a:xfrm>
                <a:prstGeom prst="rect">
                  <a:avLst/>
                </a:prstGeom>
                <a:ln w="28575">
                  <a:solidFill>
                    <a:srgbClr val="00B0F0"/>
                  </a:solidFill>
                </a:ln>
              </p:spPr>
            </p:pic>
            <p:sp>
              <p:nvSpPr>
                <p:cNvPr id="42" name="正方形/長方形 41">
                  <a:extLst>
                    <a:ext uri="{FF2B5EF4-FFF2-40B4-BE49-F238E27FC236}">
                      <a16:creationId xmlns:a16="http://schemas.microsoft.com/office/drawing/2014/main" id="{00000000-0008-0000-0000-000076010000}"/>
                    </a:ext>
                  </a:extLst>
                </p:cNvPr>
                <p:cNvSpPr/>
                <p:nvPr/>
              </p:nvSpPr>
              <p:spPr>
                <a:xfrm>
                  <a:off x="3126291" y="1020003"/>
                  <a:ext cx="1516035" cy="279778"/>
                </a:xfrm>
                <a:prstGeom prst="rect">
                  <a:avLst/>
                </a:prstGeom>
                <a:solidFill>
                  <a:srgbClr val="4BACC6">
                    <a:lumMod val="40000"/>
                    <a:lumOff val="60000"/>
                  </a:srgbClr>
                </a:solidFill>
                <a:ln w="25400" cap="flat" cmpd="sng" algn="ctr">
                  <a:solidFill>
                    <a:srgbClr val="5DD5FF"/>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rPr>
                    <a:t>バルブ面刻印検査</a:t>
                  </a:r>
                </a:p>
              </p:txBody>
            </p:sp>
          </p:grpSp>
          <p:sp>
            <p:nvSpPr>
              <p:cNvPr id="62" name="楕円 61">
                <a:extLst>
                  <a:ext uri="{FF2B5EF4-FFF2-40B4-BE49-F238E27FC236}">
                    <a16:creationId xmlns:a16="http://schemas.microsoft.com/office/drawing/2014/main" id="{31466E3F-BF11-46A0-A18C-40AD1555D3D5}"/>
                  </a:ext>
                </a:extLst>
              </p:cNvPr>
              <p:cNvSpPr/>
              <p:nvPr/>
            </p:nvSpPr>
            <p:spPr>
              <a:xfrm>
                <a:off x="6003053" y="3055995"/>
                <a:ext cx="463463" cy="46320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bg1"/>
                    </a:solidFill>
                  </a:rPr>
                  <a:t>3</a:t>
                </a:r>
                <a:endParaRPr kumimoji="1" lang="ja-JP" altLang="en-US" dirty="0">
                  <a:solidFill>
                    <a:schemeClr val="bg1"/>
                  </a:solidFill>
                </a:endParaRPr>
              </a:p>
            </p:txBody>
          </p:sp>
        </p:grpSp>
        <p:sp>
          <p:nvSpPr>
            <p:cNvPr id="78" name="矢印: 右 77">
              <a:extLst>
                <a:ext uri="{FF2B5EF4-FFF2-40B4-BE49-F238E27FC236}">
                  <a16:creationId xmlns:a16="http://schemas.microsoft.com/office/drawing/2014/main" id="{C63B93AA-07FA-4961-8E79-BF353B0A3943}"/>
                </a:ext>
              </a:extLst>
            </p:cNvPr>
            <p:cNvSpPr/>
            <p:nvPr/>
          </p:nvSpPr>
          <p:spPr>
            <a:xfrm>
              <a:off x="8685287" y="1621484"/>
              <a:ext cx="526438" cy="1318781"/>
            </a:xfrm>
            <a:prstGeom prst="rightArrow">
              <a:avLst/>
            </a:prstGeom>
            <a:solidFill>
              <a:schemeClr val="accent3">
                <a:lumMod val="60000"/>
                <a:lumOff val="40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a:extLst>
              <a:ext uri="{FF2B5EF4-FFF2-40B4-BE49-F238E27FC236}">
                <a16:creationId xmlns:a16="http://schemas.microsoft.com/office/drawing/2014/main" id="{65ED031E-8185-43E4-A3CE-ED8BBCAB4D92}"/>
              </a:ext>
            </a:extLst>
          </p:cNvPr>
          <p:cNvGrpSpPr/>
          <p:nvPr/>
        </p:nvGrpSpPr>
        <p:grpSpPr>
          <a:xfrm>
            <a:off x="6121412" y="3868417"/>
            <a:ext cx="3128945" cy="2655883"/>
            <a:chOff x="6121412" y="3868417"/>
            <a:chExt cx="3128945" cy="2655883"/>
          </a:xfrm>
        </p:grpSpPr>
        <p:grpSp>
          <p:nvGrpSpPr>
            <p:cNvPr id="89" name="グループ化 88">
              <a:extLst>
                <a:ext uri="{FF2B5EF4-FFF2-40B4-BE49-F238E27FC236}">
                  <a16:creationId xmlns:a16="http://schemas.microsoft.com/office/drawing/2014/main" id="{8D5C46DC-9FA3-407D-AC21-3AE9F95FF910}"/>
                </a:ext>
              </a:extLst>
            </p:cNvPr>
            <p:cNvGrpSpPr/>
            <p:nvPr/>
          </p:nvGrpSpPr>
          <p:grpSpPr>
            <a:xfrm>
              <a:off x="6121412" y="3868417"/>
              <a:ext cx="2679772" cy="2655883"/>
              <a:chOff x="6157388" y="3882978"/>
              <a:chExt cx="2679772" cy="2655883"/>
            </a:xfrm>
          </p:grpSpPr>
          <p:sp>
            <p:nvSpPr>
              <p:cNvPr id="18" name="正方形/長方形 17">
                <a:extLst>
                  <a:ext uri="{FF2B5EF4-FFF2-40B4-BE49-F238E27FC236}">
                    <a16:creationId xmlns:a16="http://schemas.microsoft.com/office/drawing/2014/main" id="{00000000-0008-0000-0000-00007A010000}"/>
                  </a:ext>
                </a:extLst>
              </p:cNvPr>
              <p:cNvSpPr/>
              <p:nvPr/>
            </p:nvSpPr>
            <p:spPr>
              <a:xfrm>
                <a:off x="6157388" y="5973553"/>
                <a:ext cx="2679772" cy="565308"/>
              </a:xfrm>
              <a:prstGeom prst="rect">
                <a:avLst/>
              </a:prstGeom>
              <a:solidFill>
                <a:srgbClr val="4BACC6">
                  <a:lumMod val="40000"/>
                  <a:lumOff val="60000"/>
                </a:srgbClr>
              </a:solidFill>
              <a:ln w="25400" cap="flat" cmpd="sng" algn="ctr">
                <a:solidFill>
                  <a:srgbClr val="5DD5FF"/>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バーコード照合</a:t>
                </a:r>
              </a:p>
            </p:txBody>
          </p:sp>
          <p:grpSp>
            <p:nvGrpSpPr>
              <p:cNvPr id="69" name="グループ化 68">
                <a:extLst>
                  <a:ext uri="{FF2B5EF4-FFF2-40B4-BE49-F238E27FC236}">
                    <a16:creationId xmlns:a16="http://schemas.microsoft.com/office/drawing/2014/main" id="{6F03B3E4-A488-41BC-B795-9611BAC7BBE6}"/>
                  </a:ext>
                </a:extLst>
              </p:cNvPr>
              <p:cNvGrpSpPr/>
              <p:nvPr/>
            </p:nvGrpSpPr>
            <p:grpSpPr>
              <a:xfrm>
                <a:off x="6169123" y="3882978"/>
                <a:ext cx="2618271" cy="2376885"/>
                <a:chOff x="6180895" y="4109099"/>
                <a:chExt cx="2618271" cy="2376885"/>
              </a:xfrm>
            </p:grpSpPr>
            <p:pic>
              <p:nvPicPr>
                <p:cNvPr id="9" name="図 8">
                  <a:extLst>
                    <a:ext uri="{FF2B5EF4-FFF2-40B4-BE49-F238E27FC236}">
                      <a16:creationId xmlns:a16="http://schemas.microsoft.com/office/drawing/2014/main" id="{00000000-0008-0000-0000-00009000000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2339" t="1006" r="19563" b="1241"/>
                <a:stretch/>
              </p:blipFill>
              <p:spPr>
                <a:xfrm rot="5400000">
                  <a:off x="6462299" y="3830910"/>
                  <a:ext cx="2058677" cy="2615056"/>
                </a:xfrm>
                <a:prstGeom prst="rect">
                  <a:avLst/>
                </a:prstGeom>
                <a:ln w="28575">
                  <a:solidFill>
                    <a:srgbClr val="00B0F0"/>
                  </a:solidFill>
                </a:ln>
              </p:spPr>
            </p:pic>
            <p:sp>
              <p:nvSpPr>
                <p:cNvPr id="59" name="楕円 58">
                  <a:extLst>
                    <a:ext uri="{FF2B5EF4-FFF2-40B4-BE49-F238E27FC236}">
                      <a16:creationId xmlns:a16="http://schemas.microsoft.com/office/drawing/2014/main" id="{0FCF7C3B-65C5-434E-AA15-5EE5DB5FE39F}"/>
                    </a:ext>
                  </a:extLst>
                </p:cNvPr>
                <p:cNvSpPr/>
                <p:nvPr/>
              </p:nvSpPr>
              <p:spPr>
                <a:xfrm>
                  <a:off x="6180895" y="6022777"/>
                  <a:ext cx="463463" cy="46320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bg1"/>
                      </a:solidFill>
                    </a:rPr>
                    <a:t>6</a:t>
                  </a:r>
                  <a:endParaRPr kumimoji="1" lang="ja-JP" altLang="en-US" dirty="0">
                    <a:solidFill>
                      <a:schemeClr val="bg1"/>
                    </a:solidFill>
                  </a:endParaRPr>
                </a:p>
              </p:txBody>
            </p:sp>
          </p:grpSp>
        </p:grpSp>
        <p:sp>
          <p:nvSpPr>
            <p:cNvPr id="81" name="矢印: 右 80">
              <a:extLst>
                <a:ext uri="{FF2B5EF4-FFF2-40B4-BE49-F238E27FC236}">
                  <a16:creationId xmlns:a16="http://schemas.microsoft.com/office/drawing/2014/main" id="{CB468381-0372-4A3E-971D-EB39F3591040}"/>
                </a:ext>
              </a:extLst>
            </p:cNvPr>
            <p:cNvSpPr/>
            <p:nvPr/>
          </p:nvSpPr>
          <p:spPr>
            <a:xfrm>
              <a:off x="8723919" y="4468747"/>
              <a:ext cx="526438" cy="1318781"/>
            </a:xfrm>
            <a:prstGeom prst="rightArrow">
              <a:avLst/>
            </a:prstGeom>
            <a:solidFill>
              <a:schemeClr val="accent3">
                <a:lumMod val="60000"/>
                <a:lumOff val="40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7" name="グループ化 86">
            <a:extLst>
              <a:ext uri="{FF2B5EF4-FFF2-40B4-BE49-F238E27FC236}">
                <a16:creationId xmlns:a16="http://schemas.microsoft.com/office/drawing/2014/main" id="{A2FE0CFA-5C9E-4CC4-A5C8-05E5C01C6FD1}"/>
              </a:ext>
            </a:extLst>
          </p:cNvPr>
          <p:cNvGrpSpPr/>
          <p:nvPr/>
        </p:nvGrpSpPr>
        <p:grpSpPr>
          <a:xfrm>
            <a:off x="8861109" y="4144901"/>
            <a:ext cx="2976288" cy="2489875"/>
            <a:chOff x="-2617940" y="2617940"/>
            <a:chExt cx="2593726" cy="1943819"/>
          </a:xfrm>
        </p:grpSpPr>
        <p:pic>
          <p:nvPicPr>
            <p:cNvPr id="86" name="図 85">
              <a:extLst>
                <a:ext uri="{FF2B5EF4-FFF2-40B4-BE49-F238E27FC236}">
                  <a16:creationId xmlns:a16="http://schemas.microsoft.com/office/drawing/2014/main" id="{2B7B4814-4F1B-49E7-8827-030EDDCB43A9}"/>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rot="2771692">
              <a:off x="-1776223" y="2668522"/>
              <a:ext cx="835820" cy="1555014"/>
            </a:xfrm>
            <a:prstGeom prst="rect">
              <a:avLst/>
            </a:prstGeom>
          </p:spPr>
        </p:pic>
        <p:sp>
          <p:nvSpPr>
            <p:cNvPr id="84" name="四角形: メモ 83">
              <a:extLst>
                <a:ext uri="{FF2B5EF4-FFF2-40B4-BE49-F238E27FC236}">
                  <a16:creationId xmlns:a16="http://schemas.microsoft.com/office/drawing/2014/main" id="{4D9D1337-B707-4DD7-A25B-3578ADB0760D}"/>
                </a:ext>
              </a:extLst>
            </p:cNvPr>
            <p:cNvSpPr/>
            <p:nvPr/>
          </p:nvSpPr>
          <p:spPr>
            <a:xfrm>
              <a:off x="-2617940" y="2617940"/>
              <a:ext cx="2593726" cy="1943819"/>
            </a:xfrm>
            <a:prstGeom prst="foldedCorne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ln w="6600">
                    <a:solidFill>
                      <a:schemeClr val="accent2"/>
                    </a:solidFill>
                    <a:prstDash val="solid"/>
                  </a:ln>
                  <a:solidFill>
                    <a:srgbClr val="FFFFFF"/>
                  </a:solidFill>
                  <a:effectLst>
                    <a:outerShdw dist="38100" dir="2700000" algn="tl" rotWithShape="0">
                      <a:schemeClr val="accent2"/>
                    </a:outerShdw>
                  </a:effectLst>
                </a:rPr>
                <a:t>検査終了</a:t>
              </a:r>
            </a:p>
          </p:txBody>
        </p:sp>
      </p:grpSp>
      <p:grpSp>
        <p:nvGrpSpPr>
          <p:cNvPr id="8" name="グループ化 7">
            <a:extLst>
              <a:ext uri="{FF2B5EF4-FFF2-40B4-BE49-F238E27FC236}">
                <a16:creationId xmlns:a16="http://schemas.microsoft.com/office/drawing/2014/main" id="{2EECED76-35ED-4223-9677-88FB7C02B3DF}"/>
              </a:ext>
            </a:extLst>
          </p:cNvPr>
          <p:cNvGrpSpPr/>
          <p:nvPr/>
        </p:nvGrpSpPr>
        <p:grpSpPr>
          <a:xfrm>
            <a:off x="3209592" y="3760359"/>
            <a:ext cx="3115970" cy="2843370"/>
            <a:chOff x="3209592" y="3760359"/>
            <a:chExt cx="3115970" cy="2843370"/>
          </a:xfrm>
        </p:grpSpPr>
        <p:grpSp>
          <p:nvGrpSpPr>
            <p:cNvPr id="88" name="グループ化 87">
              <a:extLst>
                <a:ext uri="{FF2B5EF4-FFF2-40B4-BE49-F238E27FC236}">
                  <a16:creationId xmlns:a16="http://schemas.microsoft.com/office/drawing/2014/main" id="{CC22189B-256C-42A1-A1C4-BEC05D88F8CA}"/>
                </a:ext>
              </a:extLst>
            </p:cNvPr>
            <p:cNvGrpSpPr/>
            <p:nvPr/>
          </p:nvGrpSpPr>
          <p:grpSpPr>
            <a:xfrm>
              <a:off x="3209592" y="3760359"/>
              <a:ext cx="2750454" cy="2843370"/>
              <a:chOff x="3209592" y="3760359"/>
              <a:chExt cx="2750454" cy="2843370"/>
            </a:xfrm>
          </p:grpSpPr>
          <p:grpSp>
            <p:nvGrpSpPr>
              <p:cNvPr id="51" name="グループ化 50">
                <a:extLst>
                  <a:ext uri="{FF2B5EF4-FFF2-40B4-BE49-F238E27FC236}">
                    <a16:creationId xmlns:a16="http://schemas.microsoft.com/office/drawing/2014/main" id="{6F80F261-F7E5-4A78-8655-1D6DBABB83FA}"/>
                  </a:ext>
                </a:extLst>
              </p:cNvPr>
              <p:cNvGrpSpPr/>
              <p:nvPr/>
            </p:nvGrpSpPr>
            <p:grpSpPr>
              <a:xfrm>
                <a:off x="3222920" y="3850913"/>
                <a:ext cx="2687902" cy="2752816"/>
                <a:chOff x="3269384" y="3829979"/>
                <a:chExt cx="2687902" cy="2752816"/>
              </a:xfrm>
            </p:grpSpPr>
            <p:sp>
              <p:nvSpPr>
                <p:cNvPr id="11" name="正方形/長方形 10">
                  <a:extLst>
                    <a:ext uri="{FF2B5EF4-FFF2-40B4-BE49-F238E27FC236}">
                      <a16:creationId xmlns:a16="http://schemas.microsoft.com/office/drawing/2014/main" id="{00000000-0008-0000-0000-000035010000}"/>
                    </a:ext>
                  </a:extLst>
                </p:cNvPr>
                <p:cNvSpPr/>
                <p:nvPr/>
              </p:nvSpPr>
              <p:spPr>
                <a:xfrm>
                  <a:off x="3269384" y="3829979"/>
                  <a:ext cx="2644486" cy="2745838"/>
                </a:xfrm>
                <a:prstGeom prst="rect">
                  <a:avLst/>
                </a:prstGeom>
                <a:solidFill>
                  <a:srgbClr val="4BACC6">
                    <a:lumMod val="20000"/>
                    <a:lumOff val="80000"/>
                  </a:srgbClr>
                </a:solidFill>
                <a:ln w="28575" cap="flat" cmpd="sng" algn="ctr">
                  <a:solidFill>
                    <a:srgbClr val="00B0F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2000" b="1"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pic>
              <p:nvPicPr>
                <p:cNvPr id="36" name="図 35">
                  <a:extLst>
                    <a:ext uri="{FF2B5EF4-FFF2-40B4-BE49-F238E27FC236}">
                      <a16:creationId xmlns:a16="http://schemas.microsoft.com/office/drawing/2014/main" id="{00000000-0008-0000-0000-000035030000}"/>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2701" b="66351" l="22735" r="89876">
                              <a14:foregroundMark x1="67318" y1="55924" x2="67318" y2="55924"/>
                              <a14:foregroundMark x1="67318" y1="45735" x2="67318" y2="45735"/>
                              <a14:foregroundMark x1="70870" y1="45024" x2="70870" y2="45024"/>
                              <a14:foregroundMark x1="75666" y1="46209" x2="75666" y2="46209"/>
                              <a14:foregroundMark x1="64831" y1="55213" x2="64831" y2="55213"/>
                              <a14:foregroundMark x1="74600" y1="53791" x2="74600" y2="53791"/>
                              <a14:foregroundMark x1="85790" y1="55687" x2="85790" y2="55687"/>
                              <a14:foregroundMark x1="84369" y1="46682" x2="84369" y2="46682"/>
                              <a14:foregroundMark x1="78863" y1="56872" x2="78863" y2="56872"/>
                              <a14:foregroundMark x1="88099" y1="46209" x2="88099" y2="46209"/>
                              <a14:foregroundMark x1="88455" y1="57109" x2="88455" y2="57109"/>
                              <a14:foregroundMark x1="87744" y1="56398" x2="87744" y2="56398"/>
                              <a14:foregroundMark x1="88099" y1="58057" x2="88099" y2="58057"/>
                              <a14:foregroundMark x1="75133" y1="43839" x2="75133" y2="43839"/>
                              <a14:foregroundMark x1="87567" y1="47630" x2="87567" y2="47630"/>
                              <a14:foregroundMark x1="38366" y1="50000" x2="38366" y2="50000"/>
                              <a14:foregroundMark x1="38544" y1="52844" x2="38544" y2="52844"/>
                              <a14:foregroundMark x1="27886" y1="54028" x2="27886" y2="54028"/>
                              <a14:backgroundMark x1="31972" y1="56161" x2="31972" y2="56161"/>
                              <a14:backgroundMark x1="33215" y1="56398" x2="33215" y2="56398"/>
                              <a14:backgroundMark x1="34458" y1="42654" x2="34458" y2="42654"/>
                              <a14:backgroundMark x1="34636" y1="45261" x2="34636" y2="45261"/>
                              <a14:backgroundMark x1="32860" y1="53555" x2="32860" y2="53555"/>
                              <a14:backgroundMark x1="73712" y1="50474" x2="73712" y2="50474"/>
                              <a14:backgroundMark x1="66430" y1="36493" x2="66430" y2="36493"/>
                              <a14:backgroundMark x1="69449" y1="37678" x2="69449" y2="37678"/>
                              <a14:backgroundMark x1="62877" y1="41469" x2="62877" y2="41469"/>
                              <a14:backgroundMark x1="69982" y1="50711" x2="69982" y2="50237"/>
                              <a14:backgroundMark x1="75311" y1="50474" x2="75311" y2="50474"/>
                              <a14:backgroundMark x1="66963" y1="50474" x2="66963" y2="50474"/>
                              <a14:backgroundMark x1="64831" y1="59242" x2="64831" y2="59242"/>
                              <a14:backgroundMark x1="34813" y1="34834" x2="34813" y2="34834"/>
                              <a14:backgroundMark x1="54885" y1="34834" x2="54885" y2="34834"/>
                              <a14:backgroundMark x1="62167" y1="36730" x2="62167" y2="36730"/>
                              <a14:backgroundMark x1="55417" y1="36019" x2="55417" y2="36019"/>
                              <a14:backgroundMark x1="65897" y1="58768" x2="65897" y2="58768"/>
                              <a14:backgroundMark x1="69449" y1="42417" x2="69449" y2="42417"/>
                              <a14:backgroundMark x1="69094" y1="42891" x2="69094" y2="42891"/>
                              <a14:backgroundMark x1="70515" y1="42654" x2="70515" y2="42654"/>
                              <a14:backgroundMark x1="89343" y1="57346" x2="89343" y2="57346"/>
                            </a14:backgroundRemoval>
                          </a14:imgEffect>
                        </a14:imgLayer>
                      </a14:imgProps>
                    </a:ext>
                    <a:ext uri="{28A0092B-C50C-407E-A947-70E740481C1C}">
                      <a14:useLocalDpi xmlns:a14="http://schemas.microsoft.com/office/drawing/2010/main" val="0"/>
                    </a:ext>
                  </a:extLst>
                </a:blip>
                <a:srcRect l="22141" t="29076" r="53696" b="29426"/>
                <a:stretch/>
              </p:blipFill>
              <p:spPr>
                <a:xfrm rot="5400000">
                  <a:off x="3593369" y="4218878"/>
                  <a:ext cx="2267315" cy="2460519"/>
                </a:xfrm>
                <a:prstGeom prst="rect">
                  <a:avLst/>
                </a:prstGeom>
                <a:ln w="28575">
                  <a:noFill/>
                </a:ln>
              </p:spPr>
            </p:pic>
          </p:grpSp>
          <p:sp>
            <p:nvSpPr>
              <p:cNvPr id="35" name="四角形吹き出し 45458">
                <a:extLst>
                  <a:ext uri="{FF2B5EF4-FFF2-40B4-BE49-F238E27FC236}">
                    <a16:creationId xmlns:a16="http://schemas.microsoft.com/office/drawing/2014/main" id="{00000000-0008-0000-0000-000093B10000}"/>
                  </a:ext>
                </a:extLst>
              </p:cNvPr>
              <p:cNvSpPr/>
              <p:nvPr/>
            </p:nvSpPr>
            <p:spPr>
              <a:xfrm>
                <a:off x="3209592" y="3760359"/>
                <a:ext cx="2750454" cy="679850"/>
              </a:xfrm>
              <a:prstGeom prst="wedgeRectCallout">
                <a:avLst>
                  <a:gd name="adj1" fmla="val -5448"/>
                  <a:gd name="adj2" fmla="val 79741"/>
                </a:avLst>
              </a:prstGeom>
              <a:solidFill>
                <a:srgbClr val="4BACC6">
                  <a:lumMod val="20000"/>
                  <a:lumOff val="80000"/>
                </a:srgbClr>
              </a:solidFill>
              <a:ln w="28575" cap="flat" cmpd="sng" algn="ctr">
                <a:solidFill>
                  <a:srgbClr val="12F212"/>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２段目も②～⑤を　　　　　繰り返しま～す</a:t>
                </a:r>
                <a:endParaRPr kumimoji="1" lang="en-US" altLang="ja-JP"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grpSp>
        <p:sp>
          <p:nvSpPr>
            <p:cNvPr id="80" name="矢印: 右 79">
              <a:extLst>
                <a:ext uri="{FF2B5EF4-FFF2-40B4-BE49-F238E27FC236}">
                  <a16:creationId xmlns:a16="http://schemas.microsoft.com/office/drawing/2014/main" id="{0C8606C2-915B-47B7-A67A-9012B1DA23DA}"/>
                </a:ext>
              </a:extLst>
            </p:cNvPr>
            <p:cNvSpPr/>
            <p:nvPr/>
          </p:nvSpPr>
          <p:spPr>
            <a:xfrm>
              <a:off x="5799124" y="4561759"/>
              <a:ext cx="526438" cy="1318781"/>
            </a:xfrm>
            <a:prstGeom prst="rightArrow">
              <a:avLst/>
            </a:prstGeom>
            <a:solidFill>
              <a:schemeClr val="accent3">
                <a:lumMod val="60000"/>
                <a:lumOff val="40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 name="グループ化 6">
            <a:extLst>
              <a:ext uri="{FF2B5EF4-FFF2-40B4-BE49-F238E27FC236}">
                <a16:creationId xmlns:a16="http://schemas.microsoft.com/office/drawing/2014/main" id="{BDFE8FCB-2547-4E0B-92B4-26777A2B103F}"/>
              </a:ext>
            </a:extLst>
          </p:cNvPr>
          <p:cNvGrpSpPr/>
          <p:nvPr/>
        </p:nvGrpSpPr>
        <p:grpSpPr>
          <a:xfrm>
            <a:off x="371861" y="3882976"/>
            <a:ext cx="2974366" cy="2718992"/>
            <a:chOff x="371861" y="3882976"/>
            <a:chExt cx="2974366" cy="2718992"/>
          </a:xfrm>
        </p:grpSpPr>
        <p:grpSp>
          <p:nvGrpSpPr>
            <p:cNvPr id="68" name="グループ化 67">
              <a:extLst>
                <a:ext uri="{FF2B5EF4-FFF2-40B4-BE49-F238E27FC236}">
                  <a16:creationId xmlns:a16="http://schemas.microsoft.com/office/drawing/2014/main" id="{EC3CDC4B-5681-484A-8181-CA828F52A1FB}"/>
                </a:ext>
              </a:extLst>
            </p:cNvPr>
            <p:cNvGrpSpPr/>
            <p:nvPr/>
          </p:nvGrpSpPr>
          <p:grpSpPr>
            <a:xfrm>
              <a:off x="371861" y="3882976"/>
              <a:ext cx="2609774" cy="2718992"/>
              <a:chOff x="371861" y="3882976"/>
              <a:chExt cx="2609774" cy="2718992"/>
            </a:xfrm>
          </p:grpSpPr>
          <p:grpSp>
            <p:nvGrpSpPr>
              <p:cNvPr id="17" name="グループ化 16">
                <a:extLst>
                  <a:ext uri="{FF2B5EF4-FFF2-40B4-BE49-F238E27FC236}">
                    <a16:creationId xmlns:a16="http://schemas.microsoft.com/office/drawing/2014/main" id="{00000000-0008-0000-0000-00007F010000}"/>
                  </a:ext>
                </a:extLst>
              </p:cNvPr>
              <p:cNvGrpSpPr/>
              <p:nvPr/>
            </p:nvGrpSpPr>
            <p:grpSpPr>
              <a:xfrm>
                <a:off x="371861" y="3882976"/>
                <a:ext cx="2609774" cy="2718992"/>
                <a:chOff x="13176" y="1412718"/>
                <a:chExt cx="1516035" cy="1323878"/>
              </a:xfrm>
            </p:grpSpPr>
            <p:pic>
              <p:nvPicPr>
                <p:cNvPr id="37" name="図 36">
                  <a:extLst>
                    <a:ext uri="{FF2B5EF4-FFF2-40B4-BE49-F238E27FC236}">
                      <a16:creationId xmlns:a16="http://schemas.microsoft.com/office/drawing/2014/main" id="{00000000-0008-0000-0000-00008F00000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9764" y="1412718"/>
                  <a:ext cx="1469574" cy="1102181"/>
                </a:xfrm>
                <a:prstGeom prst="rect">
                  <a:avLst/>
                </a:prstGeom>
                <a:ln w="28575">
                  <a:solidFill>
                    <a:srgbClr val="00B0F0"/>
                  </a:solidFill>
                </a:ln>
              </p:spPr>
            </p:pic>
            <p:sp>
              <p:nvSpPr>
                <p:cNvPr id="38" name="正方形/長方形 37">
                  <a:extLst>
                    <a:ext uri="{FF2B5EF4-FFF2-40B4-BE49-F238E27FC236}">
                      <a16:creationId xmlns:a16="http://schemas.microsoft.com/office/drawing/2014/main" id="{00000000-0008-0000-0000-000079010000}"/>
                    </a:ext>
                  </a:extLst>
                </p:cNvPr>
                <p:cNvSpPr/>
                <p:nvPr/>
              </p:nvSpPr>
              <p:spPr>
                <a:xfrm>
                  <a:off x="13176" y="2456820"/>
                  <a:ext cx="1516035" cy="279776"/>
                </a:xfrm>
                <a:prstGeom prst="rect">
                  <a:avLst/>
                </a:prstGeom>
                <a:solidFill>
                  <a:srgbClr val="4BACC6">
                    <a:lumMod val="40000"/>
                    <a:lumOff val="60000"/>
                  </a:srgbClr>
                </a:solidFill>
                <a:ln w="25400" cap="flat" cmpd="sng" algn="ctr">
                  <a:solidFill>
                    <a:srgbClr val="5DD5FF"/>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rPr>
                    <a:t>カム面検査</a:t>
                  </a:r>
                </a:p>
              </p:txBody>
            </p:sp>
          </p:grpSp>
          <p:sp>
            <p:nvSpPr>
              <p:cNvPr id="60" name="楕円 59">
                <a:extLst>
                  <a:ext uri="{FF2B5EF4-FFF2-40B4-BE49-F238E27FC236}">
                    <a16:creationId xmlns:a16="http://schemas.microsoft.com/office/drawing/2014/main" id="{00872D1A-2132-4D7C-A28A-594EA56BBDFD}"/>
                  </a:ext>
                </a:extLst>
              </p:cNvPr>
              <p:cNvSpPr/>
              <p:nvPr/>
            </p:nvSpPr>
            <p:spPr>
              <a:xfrm>
                <a:off x="427119" y="6072148"/>
                <a:ext cx="463463" cy="46320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bg1"/>
                    </a:solidFill>
                  </a:rPr>
                  <a:t>5</a:t>
                </a:r>
                <a:endParaRPr kumimoji="1" lang="ja-JP" altLang="en-US" dirty="0">
                  <a:solidFill>
                    <a:schemeClr val="bg1"/>
                  </a:solidFill>
                </a:endParaRPr>
              </a:p>
            </p:txBody>
          </p:sp>
        </p:grpSp>
        <p:sp>
          <p:nvSpPr>
            <p:cNvPr id="79" name="矢印: 右 78">
              <a:extLst>
                <a:ext uri="{FF2B5EF4-FFF2-40B4-BE49-F238E27FC236}">
                  <a16:creationId xmlns:a16="http://schemas.microsoft.com/office/drawing/2014/main" id="{D5946982-00CB-4492-B2AE-8E5A75A5A005}"/>
                </a:ext>
              </a:extLst>
            </p:cNvPr>
            <p:cNvSpPr/>
            <p:nvPr/>
          </p:nvSpPr>
          <p:spPr>
            <a:xfrm>
              <a:off x="2819789" y="4502766"/>
              <a:ext cx="526438" cy="1318781"/>
            </a:xfrm>
            <a:prstGeom prst="rightArrow">
              <a:avLst/>
            </a:prstGeom>
            <a:solidFill>
              <a:schemeClr val="accent3">
                <a:lumMod val="60000"/>
                <a:lumOff val="40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44393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fade">
                                      <p:cBhvr>
                                        <p:cTn id="29" dur="500"/>
                                        <p:tgtEl>
                                          <p:spTgt spid="6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75"/>
                                        </p:tgtEl>
                                        <p:attrNameLst>
                                          <p:attrName>style.visibility</p:attrName>
                                        </p:attrNameLst>
                                      </p:cBhvr>
                                      <p:to>
                                        <p:strVal val="visible"/>
                                      </p:to>
                                    </p:set>
                                    <p:animEffect transition="in" filter="circle(in)">
                                      <p:cBhvr>
                                        <p:cTn id="49" dur="1000"/>
                                        <p:tgtEl>
                                          <p:spTgt spid="75"/>
                                        </p:tgtEl>
                                      </p:cBhvr>
                                    </p:animEffect>
                                  </p:childTnLst>
                                </p:cTn>
                              </p:par>
                            </p:childTnLst>
                          </p:cTn>
                        </p:par>
                        <p:par>
                          <p:cTn id="50" fill="hold">
                            <p:stCondLst>
                              <p:cond delay="1000"/>
                            </p:stCondLst>
                            <p:childTnLst>
                              <p:par>
                                <p:cTn id="51" presetID="16" presetClass="entr" presetSubtype="21" fill="hold" nodeType="afterEffect">
                                  <p:stCondLst>
                                    <p:cond delay="0"/>
                                  </p:stCondLst>
                                  <p:childTnLst>
                                    <p:set>
                                      <p:cBhvr>
                                        <p:cTn id="52" dur="1" fill="hold">
                                          <p:stCondLst>
                                            <p:cond delay="0"/>
                                          </p:stCondLst>
                                        </p:cTn>
                                        <p:tgtEl>
                                          <p:spTgt spid="87"/>
                                        </p:tgtEl>
                                        <p:attrNameLst>
                                          <p:attrName>style.visibility</p:attrName>
                                        </p:attrNameLst>
                                      </p:cBhvr>
                                      <p:to>
                                        <p:strVal val="visible"/>
                                      </p:to>
                                    </p:set>
                                    <p:animEffect transition="in" filter="barn(inVertical)">
                                      <p:cBhvr>
                                        <p:cTn id="53"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A5ACD0BD-0B97-4600-BD50-E451637BC602}"/>
              </a:ext>
            </a:extLst>
          </p:cNvPr>
          <p:cNvSpPr/>
          <p:nvPr/>
        </p:nvSpPr>
        <p:spPr>
          <a:xfrm>
            <a:off x="68171" y="85371"/>
            <a:ext cx="7428184" cy="6644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bg1"/>
                </a:solidFill>
              </a:rPr>
              <a:t>調査</a:t>
            </a:r>
            <a:r>
              <a:rPr kumimoji="1" lang="en-US" altLang="ja-JP" sz="2800" dirty="0">
                <a:solidFill>
                  <a:schemeClr val="bg1"/>
                </a:solidFill>
              </a:rPr>
              <a:t>Ⅰ</a:t>
            </a:r>
            <a:r>
              <a:rPr kumimoji="1" lang="ja-JP" altLang="en-US" sz="2800" dirty="0">
                <a:solidFill>
                  <a:schemeClr val="bg1"/>
                </a:solidFill>
              </a:rPr>
              <a:t>　検査箱詰め各項目にてつらさ評価</a:t>
            </a:r>
          </a:p>
        </p:txBody>
      </p:sp>
      <p:grpSp>
        <p:nvGrpSpPr>
          <p:cNvPr id="13" name="グループ化 12">
            <a:extLst>
              <a:ext uri="{FF2B5EF4-FFF2-40B4-BE49-F238E27FC236}">
                <a16:creationId xmlns:a16="http://schemas.microsoft.com/office/drawing/2014/main" id="{931B9824-57C3-4540-9787-00DFDED1AEBA}"/>
              </a:ext>
            </a:extLst>
          </p:cNvPr>
          <p:cNvGrpSpPr/>
          <p:nvPr/>
        </p:nvGrpSpPr>
        <p:grpSpPr>
          <a:xfrm>
            <a:off x="459514" y="1112291"/>
            <a:ext cx="6529370" cy="5586370"/>
            <a:chOff x="494632" y="1140487"/>
            <a:chExt cx="6529370" cy="5586370"/>
          </a:xfrm>
        </p:grpSpPr>
        <p:sp>
          <p:nvSpPr>
            <p:cNvPr id="78" name="フローチャート: 処理 77">
              <a:extLst>
                <a:ext uri="{FF2B5EF4-FFF2-40B4-BE49-F238E27FC236}">
                  <a16:creationId xmlns:a16="http://schemas.microsoft.com/office/drawing/2014/main" id="{00000000-0008-0000-0500-000063000000}"/>
                </a:ext>
              </a:extLst>
            </p:cNvPr>
            <p:cNvSpPr/>
            <p:nvPr/>
          </p:nvSpPr>
          <p:spPr>
            <a:xfrm>
              <a:off x="494632" y="5928391"/>
              <a:ext cx="6425837" cy="798466"/>
            </a:xfrm>
            <a:prstGeom prst="flowChartProcess">
              <a:avLst/>
            </a:prstGeom>
            <a:noFill/>
            <a:ln w="25400" cap="flat" cmpd="sng" algn="ctr">
              <a:no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2800" b="0" i="0" u="none" strike="noStrike" kern="0" cap="none" spc="0" normalizeH="0" baseline="0" noProof="0" dirty="0">
                  <a:ln>
                    <a:noFill/>
                  </a:ln>
                  <a:solidFill>
                    <a:schemeClr val="bg1"/>
                  </a:solidFill>
                  <a:effectLst/>
                  <a:uLnTx/>
                  <a:uFillTx/>
                  <a:latin typeface="Calibri" panose="020F0502020204030204"/>
                  <a:ea typeface="ＭＳ Ｐゴシック" panose="020B0600070205080204" pitchFamily="50" charset="-128"/>
                  <a:cs typeface="+mn-cs"/>
                </a:rPr>
                <a:t>◎：</a:t>
              </a:r>
              <a:r>
                <a:rPr kumimoji="1" lang="en-US" altLang="ja-JP" sz="2800" b="0" i="0" u="none" strike="noStrike" kern="0" cap="none" spc="0" normalizeH="0" baseline="0" noProof="0" dirty="0">
                  <a:ln>
                    <a:noFill/>
                  </a:ln>
                  <a:solidFill>
                    <a:schemeClr val="bg1"/>
                  </a:solidFill>
                  <a:effectLst/>
                  <a:uLnTx/>
                  <a:uFillTx/>
                  <a:latin typeface="Calibri" panose="020F0502020204030204"/>
                  <a:ea typeface="ＭＳ Ｐゴシック" panose="020B0600070205080204" pitchFamily="50" charset="-128"/>
                  <a:cs typeface="+mn-cs"/>
                </a:rPr>
                <a:t>3</a:t>
              </a:r>
              <a:r>
                <a:rPr kumimoji="1" lang="ja-JP" altLang="en-US" sz="2800" b="0" i="0" u="none" strike="noStrike" kern="0" cap="none" spc="0" normalizeH="0" baseline="0" noProof="0" dirty="0">
                  <a:ln>
                    <a:noFill/>
                  </a:ln>
                  <a:solidFill>
                    <a:schemeClr val="bg1"/>
                  </a:solidFill>
                  <a:effectLst/>
                  <a:uLnTx/>
                  <a:uFillTx/>
                  <a:latin typeface="Calibri" panose="020F0502020204030204"/>
                  <a:ea typeface="ＭＳ Ｐゴシック" panose="020B0600070205080204" pitchFamily="50" charset="-128"/>
                  <a:cs typeface="+mn-cs"/>
                </a:rPr>
                <a:t>点　○：</a:t>
              </a:r>
              <a:r>
                <a:rPr kumimoji="1" lang="en-US" altLang="ja-JP" sz="2800" b="0" i="0" u="none" strike="noStrike" kern="0" cap="none" spc="0" normalizeH="0" baseline="0" noProof="0" dirty="0">
                  <a:ln>
                    <a:noFill/>
                  </a:ln>
                  <a:solidFill>
                    <a:schemeClr val="bg1"/>
                  </a:solidFill>
                  <a:effectLst/>
                  <a:uLnTx/>
                  <a:uFillTx/>
                  <a:latin typeface="Calibri" panose="020F0502020204030204"/>
                  <a:ea typeface="ＭＳ Ｐゴシック" panose="020B0600070205080204" pitchFamily="50" charset="-128"/>
                  <a:cs typeface="+mn-cs"/>
                </a:rPr>
                <a:t>2.</a:t>
              </a:r>
              <a:r>
                <a:rPr kumimoji="1" lang="ja-JP" altLang="en-US" sz="2800" b="0" i="0" u="none" strike="noStrike" kern="0" cap="none" spc="0" normalizeH="0" baseline="0" noProof="0" dirty="0">
                  <a:ln>
                    <a:noFill/>
                  </a:ln>
                  <a:solidFill>
                    <a:schemeClr val="bg1"/>
                  </a:solidFill>
                  <a:effectLst/>
                  <a:uLnTx/>
                  <a:uFillTx/>
                  <a:latin typeface="Calibri" panose="020F0502020204030204"/>
                  <a:ea typeface="ＭＳ Ｐゴシック" panose="020B0600070205080204" pitchFamily="50" charset="-128"/>
                  <a:cs typeface="+mn-cs"/>
                </a:rPr>
                <a:t>点　△：</a:t>
              </a:r>
              <a:r>
                <a:rPr kumimoji="1" lang="en-US" altLang="ja-JP" sz="2800" b="0" i="0" u="none" strike="noStrike" kern="0" cap="none" spc="0" normalizeH="0" baseline="0" noProof="0" dirty="0">
                  <a:ln>
                    <a:noFill/>
                  </a:ln>
                  <a:solidFill>
                    <a:schemeClr val="bg1"/>
                  </a:solidFill>
                  <a:effectLst/>
                  <a:uLnTx/>
                  <a:uFillTx/>
                  <a:latin typeface="Calibri" panose="020F0502020204030204"/>
                  <a:ea typeface="ＭＳ Ｐゴシック" panose="020B0600070205080204" pitchFamily="50" charset="-128"/>
                  <a:cs typeface="+mn-cs"/>
                </a:rPr>
                <a:t>1</a:t>
              </a:r>
              <a:r>
                <a:rPr kumimoji="1" lang="ja-JP" altLang="en-US" sz="2800" b="0" i="0" u="none" strike="noStrike" kern="0" cap="none" spc="0" normalizeH="0" baseline="0" noProof="0" dirty="0">
                  <a:ln>
                    <a:noFill/>
                  </a:ln>
                  <a:solidFill>
                    <a:schemeClr val="bg1"/>
                  </a:solidFill>
                  <a:effectLst/>
                  <a:uLnTx/>
                  <a:uFillTx/>
                  <a:latin typeface="Calibri" panose="020F0502020204030204"/>
                  <a:ea typeface="ＭＳ Ｐゴシック" panose="020B0600070205080204" pitchFamily="50" charset="-128"/>
                  <a:cs typeface="+mn-cs"/>
                </a:rPr>
                <a:t>点　</a:t>
              </a:r>
              <a:r>
                <a:rPr kumimoji="1" lang="en-US" altLang="ja-JP" sz="2800" b="0" i="0" u="none" strike="noStrike" kern="0" cap="none" spc="0" normalizeH="0" baseline="0" noProof="0" dirty="0">
                  <a:ln>
                    <a:noFill/>
                  </a:ln>
                  <a:solidFill>
                    <a:schemeClr val="bg1"/>
                  </a:solidFill>
                  <a:effectLst/>
                  <a:uLnTx/>
                  <a:uFillTx/>
                  <a:latin typeface="Calibri" panose="020F0502020204030204"/>
                  <a:ea typeface="ＭＳ Ｐゴシック" panose="020B0600070205080204" pitchFamily="50" charset="-128"/>
                  <a:cs typeface="+mn-cs"/>
                </a:rPr>
                <a:t>×</a:t>
              </a:r>
              <a:r>
                <a:rPr kumimoji="1" lang="ja-JP" altLang="en-US" sz="2800" b="0" i="0" u="none" strike="noStrike" kern="0" cap="none" spc="0" normalizeH="0" baseline="0" noProof="0" dirty="0">
                  <a:ln>
                    <a:noFill/>
                  </a:ln>
                  <a:solidFill>
                    <a:schemeClr val="bg1"/>
                  </a:solidFill>
                  <a:effectLst/>
                  <a:uLnTx/>
                  <a:uFillTx/>
                  <a:latin typeface="Calibri" panose="020F0502020204030204"/>
                  <a:ea typeface="ＭＳ Ｐゴシック" panose="020B0600070205080204" pitchFamily="50" charset="-128"/>
                  <a:cs typeface="+mn-cs"/>
                </a:rPr>
                <a:t>：</a:t>
              </a:r>
              <a:r>
                <a:rPr kumimoji="1" lang="en-US" altLang="ja-JP" sz="2800" b="0" i="0" u="none" strike="noStrike" kern="0" cap="none" spc="0" normalizeH="0" baseline="0" noProof="0" dirty="0">
                  <a:ln>
                    <a:noFill/>
                  </a:ln>
                  <a:solidFill>
                    <a:schemeClr val="bg1"/>
                  </a:solidFill>
                  <a:effectLst/>
                  <a:uLnTx/>
                  <a:uFillTx/>
                  <a:latin typeface="Calibri" panose="020F0502020204030204"/>
                  <a:ea typeface="ＭＳ Ｐゴシック" panose="020B0600070205080204" pitchFamily="50" charset="-128"/>
                  <a:cs typeface="+mn-cs"/>
                </a:rPr>
                <a:t>0</a:t>
              </a:r>
              <a:r>
                <a:rPr kumimoji="1" lang="ja-JP" altLang="en-US" sz="2800" b="0" i="0" u="none" strike="noStrike" kern="0" cap="none" spc="0" normalizeH="0" baseline="0" noProof="0" dirty="0">
                  <a:ln>
                    <a:noFill/>
                  </a:ln>
                  <a:solidFill>
                    <a:schemeClr val="bg1"/>
                  </a:solidFill>
                  <a:effectLst/>
                  <a:uLnTx/>
                  <a:uFillTx/>
                  <a:latin typeface="Calibri" panose="020F0502020204030204"/>
                  <a:ea typeface="ＭＳ Ｐゴシック" panose="020B0600070205080204" pitchFamily="50" charset="-128"/>
                  <a:cs typeface="+mn-cs"/>
                </a:rPr>
                <a:t>点</a:t>
              </a:r>
            </a:p>
          </p:txBody>
        </p:sp>
        <p:sp>
          <p:nvSpPr>
            <p:cNvPr id="79" name="フローチャート: 処理 78">
              <a:extLst>
                <a:ext uri="{FF2B5EF4-FFF2-40B4-BE49-F238E27FC236}">
                  <a16:creationId xmlns:a16="http://schemas.microsoft.com/office/drawing/2014/main" id="{00000000-0008-0000-0500-000064000000}"/>
                </a:ext>
              </a:extLst>
            </p:cNvPr>
            <p:cNvSpPr/>
            <p:nvPr/>
          </p:nvSpPr>
          <p:spPr>
            <a:xfrm>
              <a:off x="1664279" y="1140487"/>
              <a:ext cx="5359723" cy="536496"/>
            </a:xfrm>
            <a:prstGeom prst="flowChartProcess">
              <a:avLst/>
            </a:prstGeom>
            <a:noFill/>
            <a:ln w="25400" cap="flat" cmpd="sng" algn="ctr">
              <a:no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chemeClr val="bg1"/>
                  </a:solidFill>
                  <a:effectLst/>
                  <a:uLnTx/>
                  <a:uFillTx/>
                  <a:latin typeface="Calibri" panose="020F0502020204030204"/>
                  <a:ea typeface="ＭＳ Ｐゴシック" panose="020B0600070205080204" pitchFamily="50" charset="-128"/>
                  <a:cs typeface="+mn-cs"/>
                </a:rPr>
                <a:t>表１　問題点の抽出と評価マトリックス図</a:t>
              </a:r>
            </a:p>
          </p:txBody>
        </p:sp>
      </p:grpSp>
      <p:sp>
        <p:nvSpPr>
          <p:cNvPr id="84" name="スクロール: 横 83">
            <a:extLst>
              <a:ext uri="{FF2B5EF4-FFF2-40B4-BE49-F238E27FC236}">
                <a16:creationId xmlns:a16="http://schemas.microsoft.com/office/drawing/2014/main" id="{007D0575-9851-49CA-96A7-169EDBA79B0A}"/>
              </a:ext>
            </a:extLst>
          </p:cNvPr>
          <p:cNvSpPr/>
          <p:nvPr/>
        </p:nvSpPr>
        <p:spPr>
          <a:xfrm>
            <a:off x="8326239" y="484654"/>
            <a:ext cx="3087624" cy="896112"/>
          </a:xfrm>
          <a:prstGeom prst="horizontalScroll">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n w="6600">
                  <a:solidFill>
                    <a:schemeClr val="accent2"/>
                  </a:solidFill>
                  <a:prstDash val="solid"/>
                </a:ln>
                <a:solidFill>
                  <a:srgbClr val="FFFFFF"/>
                </a:solidFill>
                <a:effectLst>
                  <a:outerShdw dist="38100" dir="2700000" algn="tl" rotWithShape="0">
                    <a:schemeClr val="accent2"/>
                  </a:outerShdw>
                </a:effectLst>
              </a:rPr>
              <a:t>わかったこと</a:t>
            </a:r>
          </a:p>
        </p:txBody>
      </p:sp>
      <p:graphicFrame>
        <p:nvGraphicFramePr>
          <p:cNvPr id="7" name="表 7">
            <a:extLst>
              <a:ext uri="{FF2B5EF4-FFF2-40B4-BE49-F238E27FC236}">
                <a16:creationId xmlns:a16="http://schemas.microsoft.com/office/drawing/2014/main" id="{1D103921-E480-414A-AF9F-63CB763685DB}"/>
              </a:ext>
            </a:extLst>
          </p:cNvPr>
          <p:cNvGraphicFramePr>
            <a:graphicFrameLocks noGrp="1"/>
          </p:cNvGraphicFramePr>
          <p:nvPr>
            <p:extLst>
              <p:ext uri="{D42A27DB-BD31-4B8C-83A1-F6EECF244321}">
                <p14:modId xmlns:p14="http://schemas.microsoft.com/office/powerpoint/2010/main" val="3062191790"/>
              </p:ext>
            </p:extLst>
          </p:nvPr>
        </p:nvGraphicFramePr>
        <p:xfrm>
          <a:off x="145524" y="1673762"/>
          <a:ext cx="8215014" cy="4332670"/>
        </p:xfrm>
        <a:graphic>
          <a:graphicData uri="http://schemas.openxmlformats.org/drawingml/2006/table">
            <a:tbl>
              <a:tblPr firstRow="1" bandRow="1">
                <a:tableStyleId>{7DF18680-E054-41AD-8BC1-D1AEF772440D}</a:tableStyleId>
              </a:tblPr>
              <a:tblGrid>
                <a:gridCol w="1959017">
                  <a:extLst>
                    <a:ext uri="{9D8B030D-6E8A-4147-A177-3AD203B41FA5}">
                      <a16:colId xmlns:a16="http://schemas.microsoft.com/office/drawing/2014/main" val="1044002135"/>
                    </a:ext>
                  </a:extLst>
                </a:gridCol>
                <a:gridCol w="617737">
                  <a:extLst>
                    <a:ext uri="{9D8B030D-6E8A-4147-A177-3AD203B41FA5}">
                      <a16:colId xmlns:a16="http://schemas.microsoft.com/office/drawing/2014/main" val="1382409373"/>
                    </a:ext>
                  </a:extLst>
                </a:gridCol>
                <a:gridCol w="774980">
                  <a:extLst>
                    <a:ext uri="{9D8B030D-6E8A-4147-A177-3AD203B41FA5}">
                      <a16:colId xmlns:a16="http://schemas.microsoft.com/office/drawing/2014/main" val="480161228"/>
                    </a:ext>
                  </a:extLst>
                </a:gridCol>
                <a:gridCol w="676353">
                  <a:extLst>
                    <a:ext uri="{9D8B030D-6E8A-4147-A177-3AD203B41FA5}">
                      <a16:colId xmlns:a16="http://schemas.microsoft.com/office/drawing/2014/main" val="281904347"/>
                    </a:ext>
                  </a:extLst>
                </a:gridCol>
                <a:gridCol w="1007022">
                  <a:extLst>
                    <a:ext uri="{9D8B030D-6E8A-4147-A177-3AD203B41FA5}">
                      <a16:colId xmlns:a16="http://schemas.microsoft.com/office/drawing/2014/main" val="2971006978"/>
                    </a:ext>
                  </a:extLst>
                </a:gridCol>
                <a:gridCol w="1007022">
                  <a:extLst>
                    <a:ext uri="{9D8B030D-6E8A-4147-A177-3AD203B41FA5}">
                      <a16:colId xmlns:a16="http://schemas.microsoft.com/office/drawing/2014/main" val="3548201099"/>
                    </a:ext>
                  </a:extLst>
                </a:gridCol>
                <a:gridCol w="698280">
                  <a:extLst>
                    <a:ext uri="{9D8B030D-6E8A-4147-A177-3AD203B41FA5}">
                      <a16:colId xmlns:a16="http://schemas.microsoft.com/office/drawing/2014/main" val="3141917725"/>
                    </a:ext>
                  </a:extLst>
                </a:gridCol>
                <a:gridCol w="800707">
                  <a:extLst>
                    <a:ext uri="{9D8B030D-6E8A-4147-A177-3AD203B41FA5}">
                      <a16:colId xmlns:a16="http://schemas.microsoft.com/office/drawing/2014/main" val="3656330507"/>
                    </a:ext>
                  </a:extLst>
                </a:gridCol>
                <a:gridCol w="673896">
                  <a:extLst>
                    <a:ext uri="{9D8B030D-6E8A-4147-A177-3AD203B41FA5}">
                      <a16:colId xmlns:a16="http://schemas.microsoft.com/office/drawing/2014/main" val="568500103"/>
                    </a:ext>
                  </a:extLst>
                </a:gridCol>
              </a:tblGrid>
              <a:tr h="0">
                <a:tc rowSpan="2">
                  <a:txBody>
                    <a:bodyPr/>
                    <a:lstStyle/>
                    <a:p>
                      <a:pPr algn="ctr"/>
                      <a:endParaRPr kumimoji="1" lang="en-US" altLang="ja-JP" b="1" dirty="0"/>
                    </a:p>
                    <a:p>
                      <a:pPr algn="ctr"/>
                      <a:endParaRPr kumimoji="1" lang="en-US" altLang="ja-JP" b="1" dirty="0"/>
                    </a:p>
                    <a:p>
                      <a:pPr algn="ctr"/>
                      <a:r>
                        <a:rPr kumimoji="1" lang="ja-JP" altLang="en-US" b="1" dirty="0"/>
                        <a:t>作業のつらさを評価した</a:t>
                      </a:r>
                    </a:p>
                  </a:txBody>
                  <a:tcPr/>
                </a:tc>
                <a:tc gridSpan="6">
                  <a:txBody>
                    <a:bodyPr/>
                    <a:lstStyle/>
                    <a:p>
                      <a:pPr algn="ctr"/>
                      <a:r>
                        <a:rPr kumimoji="1" lang="ja-JP" altLang="en-US" b="1" dirty="0"/>
                        <a:t>評価項目</a:t>
                      </a:r>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rowSpan="2">
                  <a:txBody>
                    <a:bodyPr/>
                    <a:lstStyle/>
                    <a:p>
                      <a:pPr algn="ctr"/>
                      <a:r>
                        <a:rPr kumimoji="1" lang="ja-JP" altLang="en-US" b="1" dirty="0"/>
                        <a:t>評価点合計</a:t>
                      </a:r>
                    </a:p>
                  </a:txBody>
                  <a:tcPr vert="eaVert"/>
                </a:tc>
                <a:tc rowSpan="2">
                  <a:txBody>
                    <a:bodyPr/>
                    <a:lstStyle/>
                    <a:p>
                      <a:pPr algn="ctr"/>
                      <a:r>
                        <a:rPr kumimoji="1" lang="ja-JP" altLang="en-US" b="1" dirty="0"/>
                        <a:t>総合順位</a:t>
                      </a:r>
                    </a:p>
                  </a:txBody>
                  <a:tcPr vert="eaVert"/>
                </a:tc>
                <a:extLst>
                  <a:ext uri="{0D108BD9-81ED-4DB2-BD59-A6C34878D82A}">
                    <a16:rowId xmlns:a16="http://schemas.microsoft.com/office/drawing/2014/main" val="1994238277"/>
                  </a:ext>
                </a:extLst>
              </a:tr>
              <a:tr h="1432881">
                <a:tc vMerge="1">
                  <a:txBody>
                    <a:bodyPr/>
                    <a:lstStyle/>
                    <a:p>
                      <a:endParaRPr kumimoji="1" lang="ja-JP" altLang="en-US" dirty="0"/>
                    </a:p>
                  </a:txBody>
                  <a:tcPr/>
                </a:tc>
                <a:tc>
                  <a:txBody>
                    <a:bodyPr/>
                    <a:lstStyle/>
                    <a:p>
                      <a:r>
                        <a:rPr kumimoji="1" lang="ja-JP" altLang="en-US" b="1" dirty="0"/>
                        <a:t>作業姿勢</a:t>
                      </a:r>
                    </a:p>
                  </a:txBody>
                  <a:tcPr vert="eaVert"/>
                </a:tc>
                <a:tc>
                  <a:txBody>
                    <a:bodyPr/>
                    <a:lstStyle/>
                    <a:p>
                      <a:r>
                        <a:rPr kumimoji="1" lang="ja-JP" altLang="en-US" b="1" dirty="0"/>
                        <a:t>延作業時間</a:t>
                      </a:r>
                    </a:p>
                  </a:txBody>
                  <a:tcPr vert="eaVert"/>
                </a:tc>
                <a:tc>
                  <a:txBody>
                    <a:bodyPr/>
                    <a:lstStyle/>
                    <a:p>
                      <a:r>
                        <a:rPr kumimoji="1" lang="ja-JP" altLang="en-US" b="1" dirty="0"/>
                        <a:t>目視検査</a:t>
                      </a:r>
                    </a:p>
                  </a:txBody>
                  <a:tcPr vert="eaVert"/>
                </a:tc>
                <a:tc>
                  <a:txBody>
                    <a:bodyPr/>
                    <a:lstStyle/>
                    <a:p>
                      <a:r>
                        <a:rPr kumimoji="1" lang="en-US" altLang="ja-JP" b="1" dirty="0"/>
                        <a:t>1</a:t>
                      </a:r>
                      <a:r>
                        <a:rPr kumimoji="1" lang="ja-JP" altLang="en-US" b="1" dirty="0"/>
                        <a:t>日の</a:t>
                      </a:r>
                      <a:endParaRPr kumimoji="1" lang="en-US" altLang="ja-JP" b="1" dirty="0"/>
                    </a:p>
                    <a:p>
                      <a:r>
                        <a:rPr kumimoji="1" lang="ja-JP" altLang="en-US" b="1" dirty="0"/>
                        <a:t>移動回数</a:t>
                      </a:r>
                      <a:endParaRPr kumimoji="1" lang="en-US" altLang="ja-JP" b="1" dirty="0"/>
                    </a:p>
                  </a:txBody>
                  <a:tcPr vert="eaVert"/>
                </a:tc>
                <a:tc>
                  <a:txBody>
                    <a:bodyPr/>
                    <a:lstStyle/>
                    <a:p>
                      <a:r>
                        <a:rPr kumimoji="1" lang="ja-JP" altLang="en-US" b="1" dirty="0"/>
                        <a:t>身体への</a:t>
                      </a:r>
                      <a:endParaRPr kumimoji="1" lang="en-US" altLang="ja-JP" b="1" dirty="0"/>
                    </a:p>
                    <a:p>
                      <a:r>
                        <a:rPr kumimoji="1" lang="ja-JP" altLang="en-US" b="1" dirty="0"/>
                        <a:t>負荷</a:t>
                      </a:r>
                    </a:p>
                  </a:txBody>
                  <a:tcPr vert="eaVert"/>
                </a:tc>
                <a:tc>
                  <a:txBody>
                    <a:bodyPr/>
                    <a:lstStyle/>
                    <a:p>
                      <a:pPr algn="l"/>
                      <a:r>
                        <a:rPr kumimoji="1" lang="ja-JP" altLang="en-US" b="1" dirty="0"/>
                        <a:t>改善要望</a:t>
                      </a:r>
                    </a:p>
                  </a:txBody>
                  <a:tcPr vert="eaVert"/>
                </a:tc>
                <a:tc vMerge="1">
                  <a:txBody>
                    <a:bodyPr/>
                    <a:lstStyle/>
                    <a:p>
                      <a:endParaRPr kumimoji="1" lang="ja-JP" altLang="en-US" dirty="0"/>
                    </a:p>
                  </a:txBody>
                  <a:tcPr/>
                </a:tc>
                <a:tc vMerge="1">
                  <a:txBody>
                    <a:bodyPr/>
                    <a:lstStyle/>
                    <a:p>
                      <a:endParaRPr kumimoji="1" lang="ja-JP" altLang="en-US" dirty="0"/>
                    </a:p>
                  </a:txBody>
                  <a:tcPr/>
                </a:tc>
                <a:extLst>
                  <a:ext uri="{0D108BD9-81ED-4DB2-BD59-A6C34878D82A}">
                    <a16:rowId xmlns:a16="http://schemas.microsoft.com/office/drawing/2014/main" val="2419126513"/>
                  </a:ext>
                </a:extLst>
              </a:tr>
              <a:tr h="502544">
                <a:tc>
                  <a:txBody>
                    <a:bodyPr/>
                    <a:lstStyle/>
                    <a:p>
                      <a:r>
                        <a:rPr kumimoji="1" lang="ja-JP" altLang="en-US" b="1" dirty="0"/>
                        <a:t>箱手詰め</a:t>
                      </a:r>
                    </a:p>
                  </a:txBody>
                  <a:tcPr/>
                </a:tc>
                <a:tc>
                  <a:txBody>
                    <a:bodyPr/>
                    <a:lstStyle/>
                    <a:p>
                      <a:pPr algn="ctr"/>
                      <a:r>
                        <a:rPr kumimoji="1" lang="ja-JP" altLang="en-US" sz="2300" b="1" dirty="0">
                          <a:latin typeface="游明朝 Demibold" panose="02020600000000000000" pitchFamily="18" charset="-128"/>
                          <a:ea typeface="游明朝 Demibold" panose="02020600000000000000" pitchFamily="18" charset="-128"/>
                        </a:rPr>
                        <a:t>〇</a:t>
                      </a:r>
                    </a:p>
                  </a:txBody>
                  <a:tcPr/>
                </a:tc>
                <a:tc>
                  <a:txBody>
                    <a:bodyPr/>
                    <a:lstStyle/>
                    <a:p>
                      <a:pPr algn="ctr"/>
                      <a:r>
                        <a:rPr kumimoji="1" lang="ja-JP" altLang="en-US" sz="2300" b="1" dirty="0">
                          <a:latin typeface="游明朝 Demibold" panose="02020600000000000000" pitchFamily="18" charset="-128"/>
                          <a:ea typeface="游明朝 Demibold" panose="02020600000000000000" pitchFamily="18" charset="-128"/>
                        </a:rPr>
                        <a:t>◎</a:t>
                      </a:r>
                    </a:p>
                  </a:txBody>
                  <a:tcPr/>
                </a:tc>
                <a:tc>
                  <a:txBody>
                    <a:bodyPr/>
                    <a:lstStyle/>
                    <a:p>
                      <a:pPr algn="ctr"/>
                      <a:r>
                        <a:rPr kumimoji="1" lang="ja-JP" altLang="en-US" sz="2300" b="1">
                          <a:latin typeface="游明朝 Demibold" panose="02020600000000000000" pitchFamily="18" charset="-128"/>
                          <a:ea typeface="游明朝 Demibold" panose="02020600000000000000" pitchFamily="18" charset="-128"/>
                        </a:rPr>
                        <a:t>◎</a:t>
                      </a:r>
                      <a:endParaRPr kumimoji="1" lang="ja-JP" altLang="en-US" sz="2300" b="1" dirty="0">
                        <a:latin typeface="游明朝 Demibold" panose="02020600000000000000" pitchFamily="18" charset="-128"/>
                        <a:ea typeface="游明朝 Demibold" panose="02020600000000000000" pitchFamily="18" charset="-128"/>
                      </a:endParaRPr>
                    </a:p>
                  </a:txBody>
                  <a:tcPr/>
                </a:tc>
                <a:tc>
                  <a:txBody>
                    <a:bodyPr/>
                    <a:lstStyle/>
                    <a:p>
                      <a:pPr algn="ctr"/>
                      <a:r>
                        <a:rPr kumimoji="1" lang="en-US" altLang="ja-JP" sz="2300" b="1" dirty="0">
                          <a:latin typeface="游明朝 Demibold" panose="02020600000000000000" pitchFamily="18" charset="-128"/>
                          <a:ea typeface="游明朝 Demibold" panose="02020600000000000000" pitchFamily="18" charset="-128"/>
                        </a:rPr>
                        <a:t>×</a:t>
                      </a:r>
                      <a:endParaRPr kumimoji="1" lang="ja-JP" altLang="en-US" sz="2300" b="1" dirty="0">
                        <a:latin typeface="游明朝 Demibold" panose="02020600000000000000" pitchFamily="18" charset="-128"/>
                        <a:ea typeface="游明朝 Demibold" panose="02020600000000000000" pitchFamily="18" charset="-128"/>
                      </a:endParaRPr>
                    </a:p>
                  </a:txBody>
                  <a:tcPr/>
                </a:tc>
                <a:tc>
                  <a:txBody>
                    <a:bodyPr/>
                    <a:lstStyle/>
                    <a:p>
                      <a:pPr algn="ctr"/>
                      <a:r>
                        <a:rPr kumimoji="1" lang="ja-JP" altLang="en-US" sz="2300" b="1">
                          <a:latin typeface="游明朝 Demibold" panose="02020600000000000000" pitchFamily="18" charset="-128"/>
                          <a:ea typeface="游明朝 Demibold" panose="02020600000000000000" pitchFamily="18" charset="-128"/>
                        </a:rPr>
                        <a:t>〇</a:t>
                      </a:r>
                      <a:endParaRPr kumimoji="1" lang="ja-JP" altLang="en-US" sz="2300" b="1" dirty="0">
                        <a:latin typeface="游明朝 Demibold" panose="02020600000000000000" pitchFamily="18" charset="-128"/>
                        <a:ea typeface="游明朝 Demibold" panose="02020600000000000000" pitchFamily="18" charset="-128"/>
                      </a:endParaRPr>
                    </a:p>
                  </a:txBody>
                  <a:tcPr/>
                </a:tc>
                <a:tc>
                  <a:txBody>
                    <a:bodyPr/>
                    <a:lstStyle/>
                    <a:p>
                      <a:pPr algn="ctr"/>
                      <a:r>
                        <a:rPr kumimoji="1" lang="ja-JP" altLang="en-US" sz="2300" b="1" dirty="0">
                          <a:latin typeface="游明朝 Demibold" panose="02020600000000000000" pitchFamily="18" charset="-128"/>
                          <a:ea typeface="游明朝 Demibold" panose="02020600000000000000" pitchFamily="18" charset="-128"/>
                        </a:rPr>
                        <a:t>〇</a:t>
                      </a:r>
                    </a:p>
                  </a:txBody>
                  <a:tcPr/>
                </a:tc>
                <a:tc>
                  <a:txBody>
                    <a:bodyPr/>
                    <a:lstStyle/>
                    <a:p>
                      <a:pPr algn="ctr"/>
                      <a:r>
                        <a:rPr kumimoji="1" lang="en-US" altLang="ja-JP" sz="2000" b="1" dirty="0"/>
                        <a:t>12</a:t>
                      </a:r>
                      <a:endParaRPr kumimoji="1" lang="ja-JP" altLang="en-US" sz="2000" b="1" dirty="0"/>
                    </a:p>
                  </a:txBody>
                  <a:tcPr/>
                </a:tc>
                <a:tc>
                  <a:txBody>
                    <a:bodyPr/>
                    <a:lstStyle/>
                    <a:p>
                      <a:pPr algn="ctr"/>
                      <a:r>
                        <a:rPr kumimoji="1" lang="en-US" altLang="ja-JP" sz="2000" b="1" dirty="0"/>
                        <a:t>3</a:t>
                      </a:r>
                      <a:r>
                        <a:rPr kumimoji="1" lang="ja-JP" altLang="en-US" sz="2000" b="1" dirty="0"/>
                        <a:t>位</a:t>
                      </a:r>
                    </a:p>
                  </a:txBody>
                  <a:tcPr/>
                </a:tc>
                <a:extLst>
                  <a:ext uri="{0D108BD9-81ED-4DB2-BD59-A6C34878D82A}">
                    <a16:rowId xmlns:a16="http://schemas.microsoft.com/office/drawing/2014/main" val="2100352422"/>
                  </a:ext>
                </a:extLst>
              </a:tr>
              <a:tr h="523853">
                <a:tc>
                  <a:txBody>
                    <a:bodyPr/>
                    <a:lstStyle/>
                    <a:p>
                      <a:r>
                        <a:rPr kumimoji="1" lang="ja-JP" altLang="en-US" b="1" dirty="0"/>
                        <a:t>指差し刻印</a:t>
                      </a:r>
                    </a:p>
                  </a:txBody>
                  <a:tcPr/>
                </a:tc>
                <a:tc>
                  <a:txBody>
                    <a:bodyPr/>
                    <a:lstStyle/>
                    <a:p>
                      <a:pPr algn="ctr"/>
                      <a:r>
                        <a:rPr kumimoji="1" lang="ja-JP" altLang="en-US" sz="2400" b="1" dirty="0">
                          <a:latin typeface="游明朝 Demibold" panose="02020600000000000000" pitchFamily="18" charset="-128"/>
                          <a:ea typeface="游明朝 Demibold" panose="02020600000000000000" pitchFamily="18" charset="-128"/>
                        </a:rPr>
                        <a:t>◎</a:t>
                      </a:r>
                    </a:p>
                  </a:txBody>
                  <a:tcPr/>
                </a:tc>
                <a:tc>
                  <a:txBody>
                    <a:bodyPr/>
                    <a:lstStyle/>
                    <a:p>
                      <a:pPr algn="ctr"/>
                      <a:r>
                        <a:rPr kumimoji="1" lang="ja-JP" altLang="en-US" sz="2400" b="1" dirty="0">
                          <a:latin typeface="游明朝 Demibold" panose="02020600000000000000" pitchFamily="18" charset="-128"/>
                          <a:ea typeface="游明朝 Demibold" panose="02020600000000000000" pitchFamily="18" charset="-128"/>
                        </a:rPr>
                        <a:t>◎</a:t>
                      </a:r>
                    </a:p>
                  </a:txBody>
                  <a:tcPr/>
                </a:tc>
                <a:tc>
                  <a:txBody>
                    <a:bodyPr/>
                    <a:lstStyle/>
                    <a:p>
                      <a:pPr algn="ctr"/>
                      <a:r>
                        <a:rPr kumimoji="1" lang="ja-JP" altLang="en-US" sz="2400" b="1" dirty="0">
                          <a:latin typeface="游明朝 Demibold" panose="02020600000000000000" pitchFamily="18" charset="-128"/>
                          <a:ea typeface="游明朝 Demibold" panose="02020600000000000000" pitchFamily="18" charset="-128"/>
                        </a:rPr>
                        <a:t>◎</a:t>
                      </a:r>
                    </a:p>
                  </a:txBody>
                  <a:tcPr/>
                </a:tc>
                <a:tc>
                  <a:txBody>
                    <a:bodyPr/>
                    <a:lstStyle/>
                    <a:p>
                      <a:pPr algn="ctr"/>
                      <a:r>
                        <a:rPr kumimoji="1" lang="en-US" altLang="ja-JP" sz="2300" b="1" dirty="0">
                          <a:latin typeface="游明朝 Demibold" panose="02020600000000000000" pitchFamily="18" charset="-128"/>
                          <a:ea typeface="游明朝 Demibold" panose="02020600000000000000" pitchFamily="18" charset="-128"/>
                        </a:rPr>
                        <a:t>×</a:t>
                      </a:r>
                      <a:endParaRPr kumimoji="1" lang="ja-JP" altLang="en-US" sz="2300" b="1" dirty="0">
                        <a:latin typeface="游明朝 Demibold" panose="02020600000000000000" pitchFamily="18" charset="-128"/>
                        <a:ea typeface="游明朝 Demibold" panose="02020600000000000000" pitchFamily="18" charset="-128"/>
                      </a:endParaRPr>
                    </a:p>
                  </a:txBody>
                  <a:tcPr/>
                </a:tc>
                <a:tc>
                  <a:txBody>
                    <a:bodyPr/>
                    <a:lstStyle/>
                    <a:p>
                      <a:pPr algn="ctr"/>
                      <a:r>
                        <a:rPr kumimoji="1" lang="ja-JP" altLang="en-US" sz="2300" b="1" dirty="0">
                          <a:latin typeface="游明朝 Demibold" panose="02020600000000000000" pitchFamily="18" charset="-128"/>
                          <a:ea typeface="游明朝 Demibold" panose="02020600000000000000" pitchFamily="18" charset="-128"/>
                        </a:rPr>
                        <a:t>〇</a:t>
                      </a:r>
                    </a:p>
                  </a:txBody>
                  <a:tcPr/>
                </a:tc>
                <a:tc>
                  <a:txBody>
                    <a:bodyPr/>
                    <a:lstStyle/>
                    <a:p>
                      <a:pPr algn="ctr"/>
                      <a:r>
                        <a:rPr kumimoji="1" lang="ja-JP" altLang="en-US" sz="2300" b="1" dirty="0">
                          <a:latin typeface="游明朝 Demibold" panose="02020600000000000000" pitchFamily="18" charset="-128"/>
                          <a:ea typeface="游明朝 Demibold" panose="02020600000000000000" pitchFamily="18" charset="-128"/>
                        </a:rPr>
                        <a:t>◎</a:t>
                      </a:r>
                    </a:p>
                  </a:txBody>
                  <a:tcPr/>
                </a:tc>
                <a:tc>
                  <a:txBody>
                    <a:bodyPr/>
                    <a:lstStyle/>
                    <a:p>
                      <a:pPr algn="ctr"/>
                      <a:r>
                        <a:rPr kumimoji="1" lang="en-US" altLang="ja-JP" sz="2000" b="1" dirty="0"/>
                        <a:t>14</a:t>
                      </a:r>
                      <a:endParaRPr kumimoji="1" lang="ja-JP" altLang="en-US" sz="2000" b="1" dirty="0"/>
                    </a:p>
                  </a:txBody>
                  <a:tcPr/>
                </a:tc>
                <a:tc>
                  <a:txBody>
                    <a:bodyPr/>
                    <a:lstStyle/>
                    <a:p>
                      <a:pPr algn="ctr"/>
                      <a:r>
                        <a:rPr kumimoji="1" lang="en-US" altLang="ja-JP" sz="2000" b="1" dirty="0">
                          <a:solidFill>
                            <a:srgbClr val="FF0000"/>
                          </a:solidFill>
                        </a:rPr>
                        <a:t>1</a:t>
                      </a:r>
                      <a:r>
                        <a:rPr kumimoji="1" lang="ja-JP" altLang="en-US" sz="2000" b="1" dirty="0">
                          <a:solidFill>
                            <a:srgbClr val="FF0000"/>
                          </a:solidFill>
                        </a:rPr>
                        <a:t>位</a:t>
                      </a:r>
                    </a:p>
                  </a:txBody>
                  <a:tcPr/>
                </a:tc>
                <a:extLst>
                  <a:ext uri="{0D108BD9-81ED-4DB2-BD59-A6C34878D82A}">
                    <a16:rowId xmlns:a16="http://schemas.microsoft.com/office/drawing/2014/main" val="3112082750"/>
                  </a:ext>
                </a:extLst>
              </a:tr>
              <a:tr h="502544">
                <a:tc>
                  <a:txBody>
                    <a:bodyPr/>
                    <a:lstStyle/>
                    <a:p>
                      <a:r>
                        <a:rPr kumimoji="1" lang="ja-JP" altLang="en-US" b="1" dirty="0"/>
                        <a:t>治具反転作業</a:t>
                      </a:r>
                    </a:p>
                  </a:txBody>
                  <a:tcPr/>
                </a:tc>
                <a:tc>
                  <a:txBody>
                    <a:bodyPr/>
                    <a:lstStyle/>
                    <a:p>
                      <a:pPr algn="ctr"/>
                      <a:r>
                        <a:rPr kumimoji="1" lang="ja-JP" altLang="en-US" sz="2300" b="1" dirty="0">
                          <a:latin typeface="游明朝 Demibold" panose="02020600000000000000" pitchFamily="18" charset="-128"/>
                          <a:ea typeface="游明朝 Demibold" panose="02020600000000000000" pitchFamily="18" charset="-128"/>
                        </a:rPr>
                        <a:t>△</a:t>
                      </a:r>
                    </a:p>
                  </a:txBody>
                  <a:tcPr/>
                </a:tc>
                <a:tc>
                  <a:txBody>
                    <a:bodyPr/>
                    <a:lstStyle/>
                    <a:p>
                      <a:pPr algn="ctr"/>
                      <a:r>
                        <a:rPr kumimoji="1" lang="ja-JP" altLang="en-US" sz="2300" b="1" dirty="0">
                          <a:latin typeface="游明朝 Demibold" panose="02020600000000000000" pitchFamily="18" charset="-128"/>
                          <a:ea typeface="游明朝 Demibold" panose="02020600000000000000" pitchFamily="18" charset="-128"/>
                        </a:rPr>
                        <a:t>〇</a:t>
                      </a:r>
                    </a:p>
                  </a:txBody>
                  <a:tcPr/>
                </a:tc>
                <a:tc>
                  <a:txBody>
                    <a:bodyPr/>
                    <a:lstStyle/>
                    <a:p>
                      <a:pPr algn="ctr"/>
                      <a:r>
                        <a:rPr kumimoji="1" lang="en-US" altLang="ja-JP" sz="2300" b="1" dirty="0">
                          <a:latin typeface="游明朝 Demibold" panose="02020600000000000000" pitchFamily="18" charset="-128"/>
                          <a:ea typeface="游明朝 Demibold" panose="02020600000000000000" pitchFamily="18" charset="-128"/>
                        </a:rPr>
                        <a:t>×</a:t>
                      </a:r>
                      <a:endParaRPr kumimoji="1" lang="ja-JP" altLang="en-US" sz="2300" b="1" dirty="0">
                        <a:latin typeface="游明朝 Demibold" panose="02020600000000000000" pitchFamily="18" charset="-128"/>
                        <a:ea typeface="游明朝 Demibold" panose="02020600000000000000" pitchFamily="18" charset="-128"/>
                      </a:endParaRPr>
                    </a:p>
                  </a:txBody>
                  <a:tcPr/>
                </a:tc>
                <a:tc>
                  <a:txBody>
                    <a:bodyPr/>
                    <a:lstStyle/>
                    <a:p>
                      <a:pPr algn="ctr"/>
                      <a:r>
                        <a:rPr kumimoji="1" lang="en-US" altLang="ja-JP" sz="2300" b="1" dirty="0">
                          <a:latin typeface="游明朝 Demibold" panose="02020600000000000000" pitchFamily="18" charset="-128"/>
                          <a:ea typeface="游明朝 Demibold" panose="02020600000000000000" pitchFamily="18" charset="-128"/>
                        </a:rPr>
                        <a:t>×</a:t>
                      </a:r>
                      <a:endParaRPr kumimoji="1" lang="ja-JP" altLang="en-US" sz="2300" b="1" dirty="0">
                        <a:latin typeface="游明朝 Demibold" panose="02020600000000000000" pitchFamily="18" charset="-128"/>
                        <a:ea typeface="游明朝 Demibold" panose="02020600000000000000" pitchFamily="18" charset="-128"/>
                      </a:endParaRPr>
                    </a:p>
                  </a:txBody>
                  <a:tcPr/>
                </a:tc>
                <a:tc>
                  <a:txBody>
                    <a:bodyPr/>
                    <a:lstStyle/>
                    <a:p>
                      <a:pPr algn="ctr"/>
                      <a:r>
                        <a:rPr kumimoji="1" lang="ja-JP" altLang="en-US" sz="2300" b="1" dirty="0">
                          <a:latin typeface="游明朝 Demibold" panose="02020600000000000000" pitchFamily="18" charset="-128"/>
                          <a:ea typeface="游明朝 Demibold" panose="02020600000000000000" pitchFamily="18" charset="-128"/>
                        </a:rPr>
                        <a:t>△</a:t>
                      </a:r>
                    </a:p>
                  </a:txBody>
                  <a:tcPr/>
                </a:tc>
                <a:tc>
                  <a:txBody>
                    <a:bodyPr/>
                    <a:lstStyle/>
                    <a:p>
                      <a:pPr algn="ctr"/>
                      <a:r>
                        <a:rPr kumimoji="1" lang="ja-JP" altLang="en-US" sz="2300" b="1" dirty="0">
                          <a:latin typeface="游明朝 Demibold" panose="02020600000000000000" pitchFamily="18" charset="-128"/>
                          <a:ea typeface="游明朝 Demibold" panose="02020600000000000000" pitchFamily="18" charset="-128"/>
                        </a:rPr>
                        <a:t>〇</a:t>
                      </a:r>
                    </a:p>
                  </a:txBody>
                  <a:tcPr/>
                </a:tc>
                <a:tc>
                  <a:txBody>
                    <a:bodyPr/>
                    <a:lstStyle/>
                    <a:p>
                      <a:pPr algn="ctr"/>
                      <a:r>
                        <a:rPr kumimoji="1" lang="en-US" altLang="ja-JP" sz="2000" b="1" dirty="0"/>
                        <a:t>6</a:t>
                      </a:r>
                      <a:endParaRPr kumimoji="1" lang="ja-JP" altLang="en-US" sz="2000" b="1" dirty="0"/>
                    </a:p>
                  </a:txBody>
                  <a:tcPr/>
                </a:tc>
                <a:tc>
                  <a:txBody>
                    <a:bodyPr/>
                    <a:lstStyle/>
                    <a:p>
                      <a:pPr algn="ctr"/>
                      <a:r>
                        <a:rPr kumimoji="1" lang="en-US" altLang="ja-JP" sz="2000" b="1" dirty="0"/>
                        <a:t>4</a:t>
                      </a:r>
                      <a:r>
                        <a:rPr kumimoji="1" lang="ja-JP" altLang="en-US" sz="2000" b="1" dirty="0"/>
                        <a:t>位</a:t>
                      </a:r>
                    </a:p>
                  </a:txBody>
                  <a:tcPr/>
                </a:tc>
                <a:extLst>
                  <a:ext uri="{0D108BD9-81ED-4DB2-BD59-A6C34878D82A}">
                    <a16:rowId xmlns:a16="http://schemas.microsoft.com/office/drawing/2014/main" val="1640671451"/>
                  </a:ext>
                </a:extLst>
              </a:tr>
              <a:tr h="502544">
                <a:tc>
                  <a:txBody>
                    <a:bodyPr/>
                    <a:lstStyle/>
                    <a:p>
                      <a:r>
                        <a:rPr kumimoji="1" lang="ja-JP" altLang="en-US" b="1" dirty="0"/>
                        <a:t>カム面品質検査</a:t>
                      </a:r>
                    </a:p>
                  </a:txBody>
                  <a:tcPr/>
                </a:tc>
                <a:tc>
                  <a:txBody>
                    <a:bodyPr/>
                    <a:lstStyle/>
                    <a:p>
                      <a:pPr algn="ctr"/>
                      <a:r>
                        <a:rPr kumimoji="1" lang="ja-JP" altLang="en-US" sz="2300" b="1" dirty="0">
                          <a:latin typeface="游明朝 Demibold" panose="02020600000000000000" pitchFamily="18" charset="-128"/>
                          <a:ea typeface="游明朝 Demibold" panose="02020600000000000000" pitchFamily="18" charset="-128"/>
                        </a:rPr>
                        <a:t>〇</a:t>
                      </a:r>
                    </a:p>
                  </a:txBody>
                  <a:tcPr/>
                </a:tc>
                <a:tc>
                  <a:txBody>
                    <a:bodyPr/>
                    <a:lstStyle/>
                    <a:p>
                      <a:pPr algn="ctr"/>
                      <a:r>
                        <a:rPr kumimoji="1" lang="ja-JP" altLang="en-US" sz="2300" b="1" dirty="0">
                          <a:latin typeface="游明朝 Demibold" panose="02020600000000000000" pitchFamily="18" charset="-128"/>
                          <a:ea typeface="游明朝 Demibold" panose="02020600000000000000" pitchFamily="18" charset="-128"/>
                        </a:rPr>
                        <a:t>◎</a:t>
                      </a:r>
                    </a:p>
                  </a:txBody>
                  <a:tcPr/>
                </a:tc>
                <a:tc>
                  <a:txBody>
                    <a:bodyPr/>
                    <a:lstStyle/>
                    <a:p>
                      <a:pPr algn="ctr"/>
                      <a:r>
                        <a:rPr kumimoji="1" lang="ja-JP" altLang="en-US" sz="2300" b="1" dirty="0">
                          <a:latin typeface="游明朝 Demibold" panose="02020600000000000000" pitchFamily="18" charset="-128"/>
                          <a:ea typeface="游明朝 Demibold" panose="02020600000000000000" pitchFamily="18" charset="-128"/>
                        </a:rPr>
                        <a:t>◎</a:t>
                      </a:r>
                    </a:p>
                  </a:txBody>
                  <a:tcPr/>
                </a:tc>
                <a:tc>
                  <a:txBody>
                    <a:bodyPr/>
                    <a:lstStyle/>
                    <a:p>
                      <a:pPr algn="ctr"/>
                      <a:r>
                        <a:rPr kumimoji="1" lang="en-US" altLang="ja-JP" sz="2300" b="1" dirty="0">
                          <a:latin typeface="游明朝 Demibold" panose="02020600000000000000" pitchFamily="18" charset="-128"/>
                          <a:ea typeface="游明朝 Demibold" panose="02020600000000000000" pitchFamily="18" charset="-128"/>
                        </a:rPr>
                        <a:t>×</a:t>
                      </a:r>
                      <a:endParaRPr kumimoji="1" lang="ja-JP" altLang="en-US" sz="2300" b="1" dirty="0">
                        <a:latin typeface="游明朝 Demibold" panose="02020600000000000000" pitchFamily="18" charset="-128"/>
                        <a:ea typeface="游明朝 Demibold" panose="02020600000000000000" pitchFamily="18" charset="-128"/>
                      </a:endParaRPr>
                    </a:p>
                  </a:txBody>
                  <a:tcPr/>
                </a:tc>
                <a:tc>
                  <a:txBody>
                    <a:bodyPr/>
                    <a:lstStyle/>
                    <a:p>
                      <a:pPr algn="ctr"/>
                      <a:r>
                        <a:rPr kumimoji="1" lang="ja-JP" altLang="en-US" sz="2300" b="1" dirty="0">
                          <a:latin typeface="游明朝 Demibold" panose="02020600000000000000" pitchFamily="18" charset="-128"/>
                          <a:ea typeface="游明朝 Demibold" panose="02020600000000000000" pitchFamily="18" charset="-128"/>
                        </a:rPr>
                        <a:t>〇</a:t>
                      </a:r>
                    </a:p>
                  </a:txBody>
                  <a:tcPr/>
                </a:tc>
                <a:tc>
                  <a:txBody>
                    <a:bodyPr/>
                    <a:lstStyle/>
                    <a:p>
                      <a:pPr algn="ctr"/>
                      <a:r>
                        <a:rPr kumimoji="1" lang="ja-JP" altLang="en-US" sz="2300" b="1" dirty="0">
                          <a:latin typeface="游明朝 Demibold" panose="02020600000000000000" pitchFamily="18" charset="-128"/>
                          <a:ea typeface="游明朝 Demibold" panose="02020600000000000000" pitchFamily="18" charset="-128"/>
                        </a:rPr>
                        <a:t>〇</a:t>
                      </a:r>
                    </a:p>
                  </a:txBody>
                  <a:tcPr/>
                </a:tc>
                <a:tc>
                  <a:txBody>
                    <a:bodyPr/>
                    <a:lstStyle/>
                    <a:p>
                      <a:pPr algn="ctr"/>
                      <a:r>
                        <a:rPr kumimoji="1" lang="en-US" altLang="ja-JP" sz="2000" b="1" dirty="0"/>
                        <a:t>12</a:t>
                      </a:r>
                      <a:endParaRPr kumimoji="1" lang="ja-JP" altLang="en-US" sz="2000" b="1" dirty="0"/>
                    </a:p>
                  </a:txBody>
                  <a:tcPr/>
                </a:tc>
                <a:tc>
                  <a:txBody>
                    <a:bodyPr/>
                    <a:lstStyle/>
                    <a:p>
                      <a:pPr algn="ctr"/>
                      <a:r>
                        <a:rPr kumimoji="1" lang="en-US" altLang="ja-JP" sz="2000" b="1" dirty="0"/>
                        <a:t>3</a:t>
                      </a:r>
                      <a:r>
                        <a:rPr kumimoji="1" lang="ja-JP" altLang="en-US" sz="2000" b="1" dirty="0"/>
                        <a:t>位</a:t>
                      </a:r>
                    </a:p>
                  </a:txBody>
                  <a:tcPr/>
                </a:tc>
                <a:extLst>
                  <a:ext uri="{0D108BD9-81ED-4DB2-BD59-A6C34878D82A}">
                    <a16:rowId xmlns:a16="http://schemas.microsoft.com/office/drawing/2014/main" val="3573619525"/>
                  </a:ext>
                </a:extLst>
              </a:tr>
              <a:tr h="502544">
                <a:tc>
                  <a:txBody>
                    <a:bodyPr/>
                    <a:lstStyle/>
                    <a:p>
                      <a:r>
                        <a:rPr kumimoji="1" lang="ja-JP" altLang="en-US" b="1" dirty="0"/>
                        <a:t>ストアー投入</a:t>
                      </a:r>
                    </a:p>
                  </a:txBody>
                  <a:tcPr/>
                </a:tc>
                <a:tc>
                  <a:txBody>
                    <a:bodyPr/>
                    <a:lstStyle/>
                    <a:p>
                      <a:pPr algn="ctr"/>
                      <a:r>
                        <a:rPr kumimoji="1" lang="ja-JP" altLang="en-US" sz="2300" b="1" dirty="0">
                          <a:latin typeface="游明朝 Demibold" panose="02020600000000000000" pitchFamily="18" charset="-128"/>
                          <a:ea typeface="游明朝 Demibold" panose="02020600000000000000" pitchFamily="18" charset="-128"/>
                        </a:rPr>
                        <a:t>◎</a:t>
                      </a:r>
                    </a:p>
                  </a:txBody>
                  <a:tcPr/>
                </a:tc>
                <a:tc>
                  <a:txBody>
                    <a:bodyPr/>
                    <a:lstStyle/>
                    <a:p>
                      <a:pPr algn="ctr"/>
                      <a:r>
                        <a:rPr kumimoji="1" lang="ja-JP" altLang="en-US" sz="2300" b="1" dirty="0">
                          <a:latin typeface="游明朝 Demibold" panose="02020600000000000000" pitchFamily="18" charset="-128"/>
                          <a:ea typeface="游明朝 Demibold" panose="02020600000000000000" pitchFamily="18" charset="-128"/>
                        </a:rPr>
                        <a:t>〇</a:t>
                      </a:r>
                    </a:p>
                  </a:txBody>
                  <a:tcPr/>
                </a:tc>
                <a:tc>
                  <a:txBody>
                    <a:bodyPr/>
                    <a:lstStyle/>
                    <a:p>
                      <a:pPr algn="ctr"/>
                      <a:r>
                        <a:rPr kumimoji="1" lang="en-US" altLang="ja-JP" sz="2300" b="1" dirty="0">
                          <a:latin typeface="游明朝 Demibold" panose="02020600000000000000" pitchFamily="18" charset="-128"/>
                          <a:ea typeface="游明朝 Demibold" panose="02020600000000000000" pitchFamily="18" charset="-128"/>
                        </a:rPr>
                        <a:t>×</a:t>
                      </a:r>
                      <a:endParaRPr kumimoji="1" lang="ja-JP" altLang="en-US" sz="2300" b="1" dirty="0">
                        <a:latin typeface="游明朝 Demibold" panose="02020600000000000000" pitchFamily="18" charset="-128"/>
                        <a:ea typeface="游明朝 Demibold" panose="02020600000000000000" pitchFamily="18" charset="-128"/>
                      </a:endParaRPr>
                    </a:p>
                  </a:txBody>
                  <a:tcPr/>
                </a:tc>
                <a:tc>
                  <a:txBody>
                    <a:bodyPr/>
                    <a:lstStyle/>
                    <a:p>
                      <a:pPr algn="ctr"/>
                      <a:r>
                        <a:rPr kumimoji="1" lang="ja-JP" altLang="en-US" sz="2300" b="1" dirty="0">
                          <a:latin typeface="游明朝 Demibold" panose="02020600000000000000" pitchFamily="18" charset="-128"/>
                          <a:ea typeface="游明朝 Demibold" panose="02020600000000000000" pitchFamily="18" charset="-128"/>
                        </a:rPr>
                        <a:t>◎</a:t>
                      </a:r>
                    </a:p>
                  </a:txBody>
                  <a:tcPr/>
                </a:tc>
                <a:tc>
                  <a:txBody>
                    <a:bodyPr/>
                    <a:lstStyle/>
                    <a:p>
                      <a:pPr algn="ctr"/>
                      <a:r>
                        <a:rPr kumimoji="1" lang="ja-JP" altLang="en-US" sz="2300" b="1" dirty="0">
                          <a:latin typeface="游明朝 Demibold" panose="02020600000000000000" pitchFamily="18" charset="-128"/>
                          <a:ea typeface="游明朝 Demibold" panose="02020600000000000000" pitchFamily="18" charset="-128"/>
                        </a:rPr>
                        <a:t>◎</a:t>
                      </a:r>
                    </a:p>
                  </a:txBody>
                  <a:tcPr/>
                </a:tc>
                <a:tc>
                  <a:txBody>
                    <a:bodyPr/>
                    <a:lstStyle/>
                    <a:p>
                      <a:pPr algn="ctr"/>
                      <a:r>
                        <a:rPr kumimoji="1" lang="ja-JP" altLang="en-US" sz="2300" b="1" dirty="0">
                          <a:latin typeface="游明朝 Demibold" panose="02020600000000000000" pitchFamily="18" charset="-128"/>
                          <a:ea typeface="游明朝 Demibold" panose="02020600000000000000" pitchFamily="18" charset="-128"/>
                        </a:rPr>
                        <a:t>〇</a:t>
                      </a:r>
                    </a:p>
                  </a:txBody>
                  <a:tcPr/>
                </a:tc>
                <a:tc>
                  <a:txBody>
                    <a:bodyPr/>
                    <a:lstStyle/>
                    <a:p>
                      <a:pPr algn="ctr"/>
                      <a:r>
                        <a:rPr kumimoji="1" lang="en-US" altLang="ja-JP" sz="2000" b="1" dirty="0"/>
                        <a:t>13</a:t>
                      </a:r>
                      <a:endParaRPr kumimoji="1" lang="ja-JP" altLang="en-US" sz="2000" b="1" dirty="0"/>
                    </a:p>
                  </a:txBody>
                  <a:tcPr/>
                </a:tc>
                <a:tc>
                  <a:txBody>
                    <a:bodyPr/>
                    <a:lstStyle/>
                    <a:p>
                      <a:pPr algn="ctr"/>
                      <a:r>
                        <a:rPr kumimoji="1" lang="en-US" altLang="ja-JP" sz="2000" b="1" dirty="0">
                          <a:solidFill>
                            <a:srgbClr val="FF0000"/>
                          </a:solidFill>
                        </a:rPr>
                        <a:t>2</a:t>
                      </a:r>
                      <a:r>
                        <a:rPr kumimoji="1" lang="ja-JP" altLang="en-US" sz="2000" b="1" dirty="0">
                          <a:solidFill>
                            <a:srgbClr val="FF0000"/>
                          </a:solidFill>
                        </a:rPr>
                        <a:t>位</a:t>
                      </a:r>
                    </a:p>
                  </a:txBody>
                  <a:tcPr/>
                </a:tc>
                <a:extLst>
                  <a:ext uri="{0D108BD9-81ED-4DB2-BD59-A6C34878D82A}">
                    <a16:rowId xmlns:a16="http://schemas.microsoft.com/office/drawing/2014/main" val="39628367"/>
                  </a:ext>
                </a:extLst>
              </a:tr>
            </a:tbl>
          </a:graphicData>
        </a:graphic>
      </p:graphicFrame>
      <p:grpSp>
        <p:nvGrpSpPr>
          <p:cNvPr id="3" name="グループ化 2">
            <a:extLst>
              <a:ext uri="{FF2B5EF4-FFF2-40B4-BE49-F238E27FC236}">
                <a16:creationId xmlns:a16="http://schemas.microsoft.com/office/drawing/2014/main" id="{E4691730-4953-4C0D-AFEC-819951BC11D6}"/>
              </a:ext>
            </a:extLst>
          </p:cNvPr>
          <p:cNvGrpSpPr/>
          <p:nvPr/>
        </p:nvGrpSpPr>
        <p:grpSpPr>
          <a:xfrm>
            <a:off x="7390333" y="1347249"/>
            <a:ext cx="4727101" cy="3337302"/>
            <a:chOff x="7390333" y="1347249"/>
            <a:chExt cx="4727101" cy="3337302"/>
          </a:xfrm>
        </p:grpSpPr>
        <p:sp>
          <p:nvSpPr>
            <p:cNvPr id="5" name="星: 24 pt 4">
              <a:extLst>
                <a:ext uri="{FF2B5EF4-FFF2-40B4-BE49-F238E27FC236}">
                  <a16:creationId xmlns:a16="http://schemas.microsoft.com/office/drawing/2014/main" id="{CE02DD69-06C6-44BB-B8F9-2705BC4A11D6}"/>
                </a:ext>
              </a:extLst>
            </p:cNvPr>
            <p:cNvSpPr/>
            <p:nvPr/>
          </p:nvSpPr>
          <p:spPr>
            <a:xfrm>
              <a:off x="7390333" y="3575499"/>
              <a:ext cx="1280401" cy="1109052"/>
            </a:xfrm>
            <a:prstGeom prst="star24">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思考の吹き出し: 雲形 145">
              <a:extLst>
                <a:ext uri="{FF2B5EF4-FFF2-40B4-BE49-F238E27FC236}">
                  <a16:creationId xmlns:a16="http://schemas.microsoft.com/office/drawing/2014/main" id="{4E9089C2-ADD8-4416-9374-F9B691925426}"/>
                </a:ext>
              </a:extLst>
            </p:cNvPr>
            <p:cNvSpPr/>
            <p:nvPr/>
          </p:nvSpPr>
          <p:spPr>
            <a:xfrm>
              <a:off x="8069530" y="1347249"/>
              <a:ext cx="4047904" cy="1695490"/>
            </a:xfrm>
            <a:prstGeom prst="cloudCallout">
              <a:avLst>
                <a:gd name="adj1" fmla="val -43877"/>
                <a:gd name="adj2" fmla="val 10136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rPr>
                <a:t>検査時指差し刻印検査</a:t>
              </a:r>
              <a:endParaRPr kumimoji="1" lang="en-US" altLang="ja-JP" sz="1600" b="1" dirty="0">
                <a:solidFill>
                  <a:schemeClr val="bg1"/>
                </a:solidFill>
              </a:endParaRPr>
            </a:p>
            <a:p>
              <a:pPr algn="ctr"/>
              <a:r>
                <a:rPr kumimoji="1" lang="ja-JP" altLang="en-US" sz="1600" b="1" dirty="0">
                  <a:solidFill>
                    <a:schemeClr val="bg1"/>
                  </a:solidFill>
                </a:rPr>
                <a:t>する時の姿勢が一番</a:t>
              </a:r>
              <a:endParaRPr kumimoji="1" lang="en-US" altLang="ja-JP" sz="1600" b="1" dirty="0">
                <a:solidFill>
                  <a:schemeClr val="bg1"/>
                </a:solidFill>
              </a:endParaRPr>
            </a:p>
            <a:p>
              <a:pPr algn="ctr"/>
              <a:r>
                <a:rPr kumimoji="1" lang="ja-JP" altLang="en-US" sz="1600" b="1" dirty="0">
                  <a:solidFill>
                    <a:schemeClr val="bg1"/>
                  </a:solidFill>
                </a:rPr>
                <a:t>つらい事がわかった</a:t>
              </a:r>
              <a:endParaRPr kumimoji="1" lang="en-US" altLang="ja-JP" sz="1600" b="1" dirty="0">
                <a:solidFill>
                  <a:schemeClr val="bg1"/>
                </a:solidFill>
              </a:endParaRPr>
            </a:p>
          </p:txBody>
        </p:sp>
      </p:grpSp>
      <p:grpSp>
        <p:nvGrpSpPr>
          <p:cNvPr id="8" name="グループ化 7">
            <a:extLst>
              <a:ext uri="{FF2B5EF4-FFF2-40B4-BE49-F238E27FC236}">
                <a16:creationId xmlns:a16="http://schemas.microsoft.com/office/drawing/2014/main" id="{394F9AEC-D40D-473B-A5F2-F51B256FBDFA}"/>
              </a:ext>
            </a:extLst>
          </p:cNvPr>
          <p:cNvGrpSpPr/>
          <p:nvPr/>
        </p:nvGrpSpPr>
        <p:grpSpPr>
          <a:xfrm>
            <a:off x="7429329" y="3151032"/>
            <a:ext cx="4820347" cy="3706968"/>
            <a:chOff x="7429329" y="3151032"/>
            <a:chExt cx="4820347" cy="3706968"/>
          </a:xfrm>
        </p:grpSpPr>
        <p:grpSp>
          <p:nvGrpSpPr>
            <p:cNvPr id="6" name="グループ化 5">
              <a:extLst>
                <a:ext uri="{FF2B5EF4-FFF2-40B4-BE49-F238E27FC236}">
                  <a16:creationId xmlns:a16="http://schemas.microsoft.com/office/drawing/2014/main" id="{9519218A-C67C-4C94-9FB7-2916BEC30C72}"/>
                </a:ext>
              </a:extLst>
            </p:cNvPr>
            <p:cNvGrpSpPr/>
            <p:nvPr/>
          </p:nvGrpSpPr>
          <p:grpSpPr>
            <a:xfrm>
              <a:off x="7429329" y="3151032"/>
              <a:ext cx="4688105" cy="3067038"/>
              <a:chOff x="7429329" y="3151032"/>
              <a:chExt cx="4688105" cy="3067038"/>
            </a:xfrm>
          </p:grpSpPr>
          <p:sp>
            <p:nvSpPr>
              <p:cNvPr id="147" name="星: 24 pt 146">
                <a:extLst>
                  <a:ext uri="{FF2B5EF4-FFF2-40B4-BE49-F238E27FC236}">
                    <a16:creationId xmlns:a16="http://schemas.microsoft.com/office/drawing/2014/main" id="{0C3CA132-6CF6-42AC-9F44-0772BA766071}"/>
                  </a:ext>
                </a:extLst>
              </p:cNvPr>
              <p:cNvSpPr/>
              <p:nvPr/>
            </p:nvSpPr>
            <p:spPr>
              <a:xfrm>
                <a:off x="7429329" y="5109018"/>
                <a:ext cx="1280401" cy="1109052"/>
              </a:xfrm>
              <a:prstGeom prst="star24">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思考の吹き出し: 雲形 147">
                <a:extLst>
                  <a:ext uri="{FF2B5EF4-FFF2-40B4-BE49-F238E27FC236}">
                    <a16:creationId xmlns:a16="http://schemas.microsoft.com/office/drawing/2014/main" id="{C82F360D-802C-4E7E-824E-C23A85011919}"/>
                  </a:ext>
                </a:extLst>
              </p:cNvPr>
              <p:cNvSpPr/>
              <p:nvPr/>
            </p:nvSpPr>
            <p:spPr>
              <a:xfrm>
                <a:off x="8360538" y="3151032"/>
                <a:ext cx="3756896" cy="1695490"/>
              </a:xfrm>
              <a:prstGeom prst="cloudCallout">
                <a:avLst>
                  <a:gd name="adj1" fmla="val -43877"/>
                  <a:gd name="adj2" fmla="val 10136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rPr>
                  <a:t>完成品ストアーに投入</a:t>
                </a:r>
                <a:endParaRPr kumimoji="1" lang="en-US" altLang="ja-JP" sz="1600" b="1" dirty="0">
                  <a:solidFill>
                    <a:schemeClr val="bg1"/>
                  </a:solidFill>
                </a:endParaRPr>
              </a:p>
              <a:p>
                <a:pPr algn="ctr"/>
                <a:r>
                  <a:rPr kumimoji="1" lang="ja-JP" altLang="en-US" sz="1600" b="1" dirty="0">
                    <a:solidFill>
                      <a:schemeClr val="bg1"/>
                    </a:solidFill>
                  </a:rPr>
                  <a:t>する時の姿勢がつらい</a:t>
                </a:r>
                <a:endParaRPr kumimoji="1" lang="en-US" altLang="ja-JP" sz="1600" b="1" dirty="0">
                  <a:solidFill>
                    <a:schemeClr val="bg1"/>
                  </a:solidFill>
                </a:endParaRPr>
              </a:p>
              <a:p>
                <a:pPr algn="ctr"/>
                <a:r>
                  <a:rPr kumimoji="1" lang="ja-JP" altLang="en-US" sz="1600" b="1" dirty="0">
                    <a:solidFill>
                      <a:schemeClr val="bg1"/>
                    </a:solidFill>
                  </a:rPr>
                  <a:t>事がわかった</a:t>
                </a:r>
                <a:endParaRPr kumimoji="1" lang="en-US" altLang="ja-JP" sz="1600" b="1" dirty="0">
                  <a:solidFill>
                    <a:schemeClr val="bg1"/>
                  </a:solidFill>
                </a:endParaRPr>
              </a:p>
            </p:txBody>
          </p:sp>
        </p:grpSp>
        <p:grpSp>
          <p:nvGrpSpPr>
            <p:cNvPr id="11" name="グループ化 10">
              <a:extLst>
                <a:ext uri="{FF2B5EF4-FFF2-40B4-BE49-F238E27FC236}">
                  <a16:creationId xmlns:a16="http://schemas.microsoft.com/office/drawing/2014/main" id="{49DB6826-139E-4E96-BA78-A06DCDD2DF79}"/>
                </a:ext>
              </a:extLst>
            </p:cNvPr>
            <p:cNvGrpSpPr/>
            <p:nvPr/>
          </p:nvGrpSpPr>
          <p:grpSpPr>
            <a:xfrm>
              <a:off x="8670734" y="5014342"/>
              <a:ext cx="3578942" cy="1843658"/>
              <a:chOff x="8780399" y="5029200"/>
              <a:chExt cx="3578942" cy="1843658"/>
            </a:xfrm>
          </p:grpSpPr>
          <p:pic>
            <p:nvPicPr>
              <p:cNvPr id="82" name="図 81">
                <a:extLst>
                  <a:ext uri="{FF2B5EF4-FFF2-40B4-BE49-F238E27FC236}">
                    <a16:creationId xmlns:a16="http://schemas.microsoft.com/office/drawing/2014/main" id="{00000000-0008-0000-0500-00006A02000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8624" b="98349" l="17080" r="69284">
                            <a14:backgroundMark x1="29614" y1="20183" x2="29614" y2="20183"/>
                            <a14:backgroundMark x1="32231" y1="19817" x2="32231" y2="19817"/>
                            <a14:backgroundMark x1="32507" y1="23853" x2="32507" y2="23853"/>
                            <a14:backgroundMark x1="30441" y1="23119" x2="30441" y2="23119"/>
                            <a14:backgroundMark x1="59642" y1="58349" x2="59642" y2="58349"/>
                            <a14:backgroundMark x1="59642" y1="56330" x2="59642" y2="56330"/>
                            <a14:backgroundMark x1="60468" y1="57798" x2="60468" y2="57798"/>
                            <a14:backgroundMark x1="38843" y1="93945" x2="38843" y2="93945"/>
                          </a14:backgroundRemoval>
                        </a14:imgEffect>
                      </a14:imgLayer>
                    </a14:imgProps>
                  </a:ext>
                  <a:ext uri="{28A0092B-C50C-407E-A947-70E740481C1C}">
                    <a14:useLocalDpi xmlns:a14="http://schemas.microsoft.com/office/drawing/2010/main" val="0"/>
                  </a:ext>
                </a:extLst>
              </a:blip>
              <a:srcRect l="16848" t="6989" r="28301" b="30714"/>
              <a:stretch/>
            </p:blipFill>
            <p:spPr>
              <a:xfrm flipH="1">
                <a:off x="10057227" y="5029200"/>
                <a:ext cx="2302114" cy="18436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吹き出し: 角を丸めた四角形 1">
                <a:extLst>
                  <a:ext uri="{FF2B5EF4-FFF2-40B4-BE49-F238E27FC236}">
                    <a16:creationId xmlns:a16="http://schemas.microsoft.com/office/drawing/2014/main" id="{CC4D8C5C-114B-4F9A-B796-825936108B3F}"/>
                  </a:ext>
                </a:extLst>
              </p:cNvPr>
              <p:cNvSpPr/>
              <p:nvPr/>
            </p:nvSpPr>
            <p:spPr>
              <a:xfrm>
                <a:off x="8780399" y="5968777"/>
                <a:ext cx="1206158" cy="661301"/>
              </a:xfrm>
              <a:prstGeom prst="wedgeRoundRectCallout">
                <a:avLst>
                  <a:gd name="adj1" fmla="val 83164"/>
                  <a:gd name="adj2" fmla="val -48217"/>
                  <a:gd name="adj3" fmla="val 166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rPr>
                  <a:t>つらいです</a:t>
                </a:r>
                <a:r>
                  <a:rPr kumimoji="1" lang="ja-JP" altLang="en-US" sz="1200" dirty="0"/>
                  <a:t>😢</a:t>
                </a:r>
              </a:p>
            </p:txBody>
          </p:sp>
        </p:grpSp>
      </p:grpSp>
    </p:spTree>
    <p:extLst>
      <p:ext uri="{BB962C8B-B14F-4D97-AF65-F5344CB8AC3E}">
        <p14:creationId xmlns:p14="http://schemas.microsoft.com/office/powerpoint/2010/main" val="256473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10" presetClass="entr" presetSubtype="0" fill="hold" nodeType="afterEffect">
                                  <p:stCondLst>
                                    <p:cond delay="75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30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fade">
                                      <p:cBhvr>
                                        <p:cTn id="22" dur="500"/>
                                        <p:tgtEl>
                                          <p:spTgt spid="8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75794290-09BB-41EF-B90A-C024923A0FC5}"/>
              </a:ext>
            </a:extLst>
          </p:cNvPr>
          <p:cNvSpPr/>
          <p:nvPr/>
        </p:nvSpPr>
        <p:spPr>
          <a:xfrm>
            <a:off x="68171" y="85371"/>
            <a:ext cx="6027829" cy="6644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bg1"/>
                </a:solidFill>
              </a:rPr>
              <a:t>調査</a:t>
            </a:r>
            <a:r>
              <a:rPr kumimoji="1" lang="en-US" altLang="ja-JP" sz="2800" dirty="0">
                <a:solidFill>
                  <a:schemeClr val="bg1"/>
                </a:solidFill>
              </a:rPr>
              <a:t>Ⅱ</a:t>
            </a:r>
            <a:r>
              <a:rPr kumimoji="1" lang="ja-JP" altLang="en-US" sz="2800" dirty="0">
                <a:solidFill>
                  <a:schemeClr val="bg1"/>
                </a:solidFill>
              </a:rPr>
              <a:t>　指差し刻印検査調査</a:t>
            </a:r>
          </a:p>
        </p:txBody>
      </p:sp>
      <p:sp>
        <p:nvSpPr>
          <p:cNvPr id="5" name="正方形/長方形 4">
            <a:extLst>
              <a:ext uri="{FF2B5EF4-FFF2-40B4-BE49-F238E27FC236}">
                <a16:creationId xmlns:a16="http://schemas.microsoft.com/office/drawing/2014/main" id="{3A7CB2E1-7CE5-456D-A47A-452F4A1B2E0B}"/>
              </a:ext>
            </a:extLst>
          </p:cNvPr>
          <p:cNvSpPr/>
          <p:nvPr/>
        </p:nvSpPr>
        <p:spPr>
          <a:xfrm>
            <a:off x="68171" y="667552"/>
            <a:ext cx="11023501" cy="8290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つらさ評価１位の指差し刻印検査について現状を把握しよう！</a:t>
            </a:r>
          </a:p>
        </p:txBody>
      </p:sp>
      <p:grpSp>
        <p:nvGrpSpPr>
          <p:cNvPr id="8" name="グループ化 7">
            <a:extLst>
              <a:ext uri="{FF2B5EF4-FFF2-40B4-BE49-F238E27FC236}">
                <a16:creationId xmlns:a16="http://schemas.microsoft.com/office/drawing/2014/main" id="{20324B4F-546C-40B3-9A9F-C88657B2A2AF}"/>
              </a:ext>
            </a:extLst>
          </p:cNvPr>
          <p:cNvGrpSpPr/>
          <p:nvPr/>
        </p:nvGrpSpPr>
        <p:grpSpPr>
          <a:xfrm>
            <a:off x="248035" y="1375450"/>
            <a:ext cx="2953140" cy="2615593"/>
            <a:chOff x="248035" y="1375450"/>
            <a:chExt cx="2953140" cy="2615593"/>
          </a:xfrm>
        </p:grpSpPr>
        <p:grpSp>
          <p:nvGrpSpPr>
            <p:cNvPr id="14" name="グループ化 13">
              <a:extLst>
                <a:ext uri="{FF2B5EF4-FFF2-40B4-BE49-F238E27FC236}">
                  <a16:creationId xmlns:a16="http://schemas.microsoft.com/office/drawing/2014/main" id="{00000000-0008-0000-0000-00009B010000}"/>
                </a:ext>
              </a:extLst>
            </p:cNvPr>
            <p:cNvGrpSpPr/>
            <p:nvPr/>
          </p:nvGrpSpPr>
          <p:grpSpPr>
            <a:xfrm>
              <a:off x="248035" y="1375450"/>
              <a:ext cx="2518339" cy="2615593"/>
              <a:chOff x="-123092" y="505962"/>
              <a:chExt cx="1903019" cy="1913961"/>
            </a:xfrm>
          </p:grpSpPr>
          <p:pic>
            <p:nvPicPr>
              <p:cNvPr id="24" name="図 23">
                <a:extLst>
                  <a:ext uri="{FF2B5EF4-FFF2-40B4-BE49-F238E27FC236}">
                    <a16:creationId xmlns:a16="http://schemas.microsoft.com/office/drawing/2014/main" id="{00000000-0008-0000-0000-00008E0100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80" y="505962"/>
                <a:ext cx="1693197" cy="1289281"/>
              </a:xfrm>
              <a:prstGeom prst="rect">
                <a:avLst/>
              </a:prstGeom>
              <a:ln w="28575">
                <a:solidFill>
                  <a:srgbClr val="00B0F0"/>
                </a:solidFill>
              </a:ln>
            </p:spPr>
          </p:pic>
          <p:sp>
            <p:nvSpPr>
              <p:cNvPr id="23" name="正方形/長方形 22">
                <a:extLst>
                  <a:ext uri="{FF2B5EF4-FFF2-40B4-BE49-F238E27FC236}">
                    <a16:creationId xmlns:a16="http://schemas.microsoft.com/office/drawing/2014/main" id="{00000000-0008-0000-0000-000093010000}"/>
                  </a:ext>
                </a:extLst>
              </p:cNvPr>
              <p:cNvSpPr/>
              <p:nvPr/>
            </p:nvSpPr>
            <p:spPr>
              <a:xfrm>
                <a:off x="-123092" y="1783140"/>
                <a:ext cx="1903019" cy="636783"/>
              </a:xfrm>
              <a:prstGeom prst="rect">
                <a:avLst/>
              </a:prstGeom>
              <a:solidFill>
                <a:srgbClr val="FFFF00"/>
              </a:solidFill>
              <a:ln>
                <a:solidFill>
                  <a:srgbClr val="5DD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800" b="1" dirty="0">
                    <a:solidFill>
                      <a:schemeClr val="bg1"/>
                    </a:solidFill>
                  </a:rPr>
                  <a:t>刻印を指差し確認</a:t>
                </a:r>
                <a:endParaRPr kumimoji="1" lang="en-US" altLang="ja-JP" sz="1800" b="1" dirty="0">
                  <a:solidFill>
                    <a:schemeClr val="bg1"/>
                  </a:solidFill>
                </a:endParaRPr>
              </a:p>
              <a:p>
                <a:pPr algn="ctr"/>
                <a:r>
                  <a:rPr kumimoji="1" lang="ja-JP" altLang="en-US" sz="1800" b="1" dirty="0">
                    <a:solidFill>
                      <a:schemeClr val="bg1"/>
                    </a:solidFill>
                  </a:rPr>
                  <a:t>（下段より開始）</a:t>
                </a:r>
                <a:endParaRPr kumimoji="1" lang="en-US" altLang="ja-JP" sz="1800" b="1" dirty="0">
                  <a:solidFill>
                    <a:schemeClr val="bg1"/>
                  </a:solidFill>
                </a:endParaRPr>
              </a:p>
            </p:txBody>
          </p:sp>
        </p:grpSp>
        <p:sp>
          <p:nvSpPr>
            <p:cNvPr id="15" name="右矢印 404">
              <a:extLst>
                <a:ext uri="{FF2B5EF4-FFF2-40B4-BE49-F238E27FC236}">
                  <a16:creationId xmlns:a16="http://schemas.microsoft.com/office/drawing/2014/main" id="{00000000-0008-0000-0000-000095010000}"/>
                </a:ext>
              </a:extLst>
            </p:cNvPr>
            <p:cNvSpPr/>
            <p:nvPr/>
          </p:nvSpPr>
          <p:spPr>
            <a:xfrm>
              <a:off x="2840457" y="1829189"/>
              <a:ext cx="360718" cy="88668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12" name="フローチャート: 処理 11">
            <a:extLst>
              <a:ext uri="{FF2B5EF4-FFF2-40B4-BE49-F238E27FC236}">
                <a16:creationId xmlns:a16="http://schemas.microsoft.com/office/drawing/2014/main" id="{00000000-0008-0000-0000-000070030000}"/>
              </a:ext>
            </a:extLst>
          </p:cNvPr>
          <p:cNvSpPr/>
          <p:nvPr/>
        </p:nvSpPr>
        <p:spPr>
          <a:xfrm>
            <a:off x="248035" y="4150470"/>
            <a:ext cx="6234922" cy="493906"/>
          </a:xfrm>
          <a:prstGeom prst="flowChartProcess">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ja-JP" altLang="en-US" sz="2000" b="1" dirty="0">
                <a:solidFill>
                  <a:srgbClr val="FFFFCC"/>
                </a:solidFill>
              </a:rPr>
              <a:t>実際にどのくらい踵を上げて作業しているの？</a:t>
            </a:r>
          </a:p>
        </p:txBody>
      </p:sp>
      <p:grpSp>
        <p:nvGrpSpPr>
          <p:cNvPr id="10" name="グループ化 9">
            <a:extLst>
              <a:ext uri="{FF2B5EF4-FFF2-40B4-BE49-F238E27FC236}">
                <a16:creationId xmlns:a16="http://schemas.microsoft.com/office/drawing/2014/main" id="{44A99474-FA68-4C8A-9F0B-0B54BCB2F32F}"/>
              </a:ext>
            </a:extLst>
          </p:cNvPr>
          <p:cNvGrpSpPr/>
          <p:nvPr/>
        </p:nvGrpSpPr>
        <p:grpSpPr>
          <a:xfrm>
            <a:off x="5834224" y="1331989"/>
            <a:ext cx="6338238" cy="2860252"/>
            <a:chOff x="5834224" y="1331989"/>
            <a:chExt cx="6338238" cy="2860252"/>
          </a:xfrm>
        </p:grpSpPr>
        <p:pic>
          <p:nvPicPr>
            <p:cNvPr id="20" name="図 19">
              <a:extLst>
                <a:ext uri="{FF2B5EF4-FFF2-40B4-BE49-F238E27FC236}">
                  <a16:creationId xmlns:a16="http://schemas.microsoft.com/office/drawing/2014/main" id="{00000000-0008-0000-0000-00008C01000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9000" contrast="-28000"/>
                      </a14:imgEffect>
                    </a14:imgLayer>
                  </a14:imgProps>
                </a:ext>
                <a:ext uri="{28A0092B-C50C-407E-A947-70E740481C1C}">
                  <a14:useLocalDpi xmlns:a14="http://schemas.microsoft.com/office/drawing/2010/main" val="0"/>
                </a:ext>
              </a:extLst>
            </a:blip>
            <a:srcRect l="3296" r="7143" b="18682"/>
            <a:stretch/>
          </p:blipFill>
          <p:spPr>
            <a:xfrm rot="5400000">
              <a:off x="5360321" y="1805892"/>
              <a:ext cx="2762997" cy="1815191"/>
            </a:xfrm>
            <a:prstGeom prst="rect">
              <a:avLst/>
            </a:prstGeom>
            <a:ln w="28575">
              <a:solidFill>
                <a:srgbClr val="FF0000"/>
              </a:solidFill>
            </a:ln>
          </p:spPr>
        </p:pic>
        <p:sp>
          <p:nvSpPr>
            <p:cNvPr id="21" name="星 24 406">
              <a:extLst>
                <a:ext uri="{FF2B5EF4-FFF2-40B4-BE49-F238E27FC236}">
                  <a16:creationId xmlns:a16="http://schemas.microsoft.com/office/drawing/2014/main" id="{00000000-0008-0000-0000-000097010000}"/>
                </a:ext>
              </a:extLst>
            </p:cNvPr>
            <p:cNvSpPr/>
            <p:nvPr/>
          </p:nvSpPr>
          <p:spPr>
            <a:xfrm>
              <a:off x="5926701" y="3278219"/>
              <a:ext cx="811243" cy="914022"/>
            </a:xfrm>
            <a:prstGeom prst="star24">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solidFill>
                  <a:schemeClr val="tx1"/>
                </a:solidFill>
              </a:endParaRPr>
            </a:p>
          </p:txBody>
        </p:sp>
        <p:grpSp>
          <p:nvGrpSpPr>
            <p:cNvPr id="32" name="グループ化 31">
              <a:extLst>
                <a:ext uri="{FF2B5EF4-FFF2-40B4-BE49-F238E27FC236}">
                  <a16:creationId xmlns:a16="http://schemas.microsoft.com/office/drawing/2014/main" id="{984BA7BC-7AC2-4E28-8764-35C11196E5CC}"/>
                </a:ext>
              </a:extLst>
            </p:cNvPr>
            <p:cNvGrpSpPr/>
            <p:nvPr/>
          </p:nvGrpSpPr>
          <p:grpSpPr>
            <a:xfrm>
              <a:off x="6710839" y="1473654"/>
              <a:ext cx="4156782" cy="2617500"/>
              <a:chOff x="6699314" y="1442481"/>
              <a:chExt cx="4156782" cy="2617500"/>
            </a:xfrm>
          </p:grpSpPr>
          <p:sp>
            <p:nvSpPr>
              <p:cNvPr id="27" name="フローチャート: 組合せ 26">
                <a:extLst>
                  <a:ext uri="{FF2B5EF4-FFF2-40B4-BE49-F238E27FC236}">
                    <a16:creationId xmlns:a16="http://schemas.microsoft.com/office/drawing/2014/main" id="{11FE1463-ED29-44A0-81A5-2D6E16919DB1}"/>
                  </a:ext>
                </a:extLst>
              </p:cNvPr>
              <p:cNvSpPr/>
              <p:nvPr/>
            </p:nvSpPr>
            <p:spPr>
              <a:xfrm rot="4396446">
                <a:off x="7375292" y="2369803"/>
                <a:ext cx="509155" cy="1861111"/>
              </a:xfrm>
              <a:prstGeom prst="flowChartMerg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00000000-0008-0000-0000-00003101000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34000" contrast="-49000"/>
                        </a14:imgEffect>
                      </a14:imgLayer>
                    </a14:imgProps>
                  </a:ext>
                  <a:ext uri="{28A0092B-C50C-407E-A947-70E740481C1C}">
                    <a14:useLocalDpi xmlns:a14="http://schemas.microsoft.com/office/drawing/2010/main" val="0"/>
                  </a:ext>
                </a:extLst>
              </a:blip>
              <a:srcRect l="82744" t="57043" r="482" b="18736"/>
              <a:stretch/>
            </p:blipFill>
            <p:spPr>
              <a:xfrm rot="5400000">
                <a:off x="8175872" y="1379756"/>
                <a:ext cx="2617500" cy="2742949"/>
              </a:xfrm>
              <a:prstGeom prst="rect">
                <a:avLst/>
              </a:prstGeom>
              <a:ln w="127000" cmpd="dbl">
                <a:solidFill>
                  <a:srgbClr val="FFFF00"/>
                </a:solidFill>
              </a:ln>
            </p:spPr>
          </p:pic>
        </p:grpSp>
        <p:sp>
          <p:nvSpPr>
            <p:cNvPr id="28" name="星: 24 pt 27">
              <a:extLst>
                <a:ext uri="{FF2B5EF4-FFF2-40B4-BE49-F238E27FC236}">
                  <a16:creationId xmlns:a16="http://schemas.microsoft.com/office/drawing/2014/main" id="{FF3ABF2D-CCC9-4567-96D9-E235AEB04588}"/>
                </a:ext>
              </a:extLst>
            </p:cNvPr>
            <p:cNvSpPr/>
            <p:nvPr/>
          </p:nvSpPr>
          <p:spPr>
            <a:xfrm>
              <a:off x="8717232" y="1871556"/>
              <a:ext cx="3455230" cy="1023231"/>
            </a:xfrm>
            <a:prstGeom prst="star24">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踵を上げる！！</a:t>
              </a:r>
            </a:p>
          </p:txBody>
        </p:sp>
        <p:sp>
          <p:nvSpPr>
            <p:cNvPr id="30" name="思考の吹き出し: 雲形 29">
              <a:extLst>
                <a:ext uri="{FF2B5EF4-FFF2-40B4-BE49-F238E27FC236}">
                  <a16:creationId xmlns:a16="http://schemas.microsoft.com/office/drawing/2014/main" id="{6141CAF8-C3CC-4D8C-BC35-C4AAA197158A}"/>
                </a:ext>
              </a:extLst>
            </p:cNvPr>
            <p:cNvSpPr/>
            <p:nvPr/>
          </p:nvSpPr>
          <p:spPr>
            <a:xfrm>
              <a:off x="7209727" y="1354998"/>
              <a:ext cx="1928905" cy="542609"/>
            </a:xfrm>
            <a:prstGeom prst="cloudCallout">
              <a:avLst>
                <a:gd name="adj1" fmla="val -63869"/>
                <a:gd name="adj2" fmla="val 5983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rPr>
                <a:t>よいしょっと！</a:t>
              </a:r>
              <a:endParaRPr kumimoji="1" lang="en-US" altLang="ja-JP" sz="1200" b="1" dirty="0">
                <a:solidFill>
                  <a:schemeClr val="bg1"/>
                </a:solidFill>
              </a:endParaRPr>
            </a:p>
          </p:txBody>
        </p:sp>
      </p:grpSp>
      <p:grpSp>
        <p:nvGrpSpPr>
          <p:cNvPr id="6" name="グループ化 5">
            <a:extLst>
              <a:ext uri="{FF2B5EF4-FFF2-40B4-BE49-F238E27FC236}">
                <a16:creationId xmlns:a16="http://schemas.microsoft.com/office/drawing/2014/main" id="{E95BFE27-AFDA-44D4-A836-458A4247EE72}"/>
              </a:ext>
            </a:extLst>
          </p:cNvPr>
          <p:cNvGrpSpPr/>
          <p:nvPr/>
        </p:nvGrpSpPr>
        <p:grpSpPr>
          <a:xfrm>
            <a:off x="443034" y="4361205"/>
            <a:ext cx="4534154" cy="2467154"/>
            <a:chOff x="443034" y="4361205"/>
            <a:chExt cx="4534154" cy="2467154"/>
          </a:xfrm>
        </p:grpSpPr>
        <p:grpSp>
          <p:nvGrpSpPr>
            <p:cNvPr id="3" name="グループ化 2">
              <a:extLst>
                <a:ext uri="{FF2B5EF4-FFF2-40B4-BE49-F238E27FC236}">
                  <a16:creationId xmlns:a16="http://schemas.microsoft.com/office/drawing/2014/main" id="{177E8889-BF60-4DA0-9F4A-52996DDDB44B}"/>
                </a:ext>
              </a:extLst>
            </p:cNvPr>
            <p:cNvGrpSpPr/>
            <p:nvPr/>
          </p:nvGrpSpPr>
          <p:grpSpPr>
            <a:xfrm>
              <a:off x="443034" y="4572295"/>
              <a:ext cx="4534154" cy="2032586"/>
              <a:chOff x="443034" y="4572295"/>
              <a:chExt cx="4534154" cy="2032586"/>
            </a:xfrm>
          </p:grpSpPr>
          <p:pic>
            <p:nvPicPr>
              <p:cNvPr id="49" name="図 48">
                <a:extLst>
                  <a:ext uri="{FF2B5EF4-FFF2-40B4-BE49-F238E27FC236}">
                    <a16:creationId xmlns:a16="http://schemas.microsoft.com/office/drawing/2014/main" id="{00000000-0008-0000-0000-00001E00000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267" r="14420" b="25118"/>
              <a:stretch/>
            </p:blipFill>
            <p:spPr>
              <a:xfrm>
                <a:off x="2692793" y="4572295"/>
                <a:ext cx="2284395" cy="2032586"/>
              </a:xfrm>
              <a:prstGeom prst="rect">
                <a:avLst/>
              </a:prstGeom>
              <a:ln>
                <a:solidFill>
                  <a:srgbClr val="FF0000"/>
                </a:solidFill>
              </a:ln>
            </p:spPr>
          </p:pic>
          <p:pic>
            <p:nvPicPr>
              <p:cNvPr id="47" name="図 46">
                <a:extLst>
                  <a:ext uri="{FF2B5EF4-FFF2-40B4-BE49-F238E27FC236}">
                    <a16:creationId xmlns:a16="http://schemas.microsoft.com/office/drawing/2014/main" id="{00000000-0008-0000-0000-000002030000}"/>
                  </a:ext>
                </a:extLst>
              </p:cNvPr>
              <p:cNvPicPr>
                <a:picLocks noChangeAspect="1"/>
              </p:cNvPicPr>
              <p:nvPr/>
            </p:nvPicPr>
            <p:blipFill rotWithShape="1">
              <a:blip r:embed="rId8" cstate="print">
                <a:extLst>
                  <a:ext uri="{BEBA8EAE-BF5A-486C-A8C5-ECC9F3942E4B}">
                    <a14:imgProps xmlns:a14="http://schemas.microsoft.com/office/drawing/2010/main">
                      <a14:imgLayer r:embed="rId4">
                        <a14:imgEffect>
                          <a14:brightnessContrast bright="9000"/>
                        </a14:imgEffect>
                      </a14:imgLayer>
                    </a14:imgProps>
                  </a:ext>
                  <a:ext uri="{28A0092B-C50C-407E-A947-70E740481C1C}">
                    <a14:useLocalDpi xmlns:a14="http://schemas.microsoft.com/office/drawing/2010/main" val="0"/>
                  </a:ext>
                </a:extLst>
              </a:blip>
              <a:srcRect l="3296" r="7143" b="18682"/>
              <a:stretch/>
            </p:blipFill>
            <p:spPr>
              <a:xfrm rot="5400000">
                <a:off x="97485" y="4958105"/>
                <a:ext cx="1992325" cy="1301227"/>
              </a:xfrm>
              <a:prstGeom prst="rect">
                <a:avLst/>
              </a:prstGeom>
              <a:ln w="28575">
                <a:solidFill>
                  <a:srgbClr val="FF0000"/>
                </a:solidFill>
              </a:ln>
            </p:spPr>
          </p:pic>
          <p:sp>
            <p:nvSpPr>
              <p:cNvPr id="48" name="右矢印 770">
                <a:extLst>
                  <a:ext uri="{FF2B5EF4-FFF2-40B4-BE49-F238E27FC236}">
                    <a16:creationId xmlns:a16="http://schemas.microsoft.com/office/drawing/2014/main" id="{00000000-0008-0000-0000-000003030000}"/>
                  </a:ext>
                </a:extLst>
              </p:cNvPr>
              <p:cNvSpPr/>
              <p:nvPr/>
            </p:nvSpPr>
            <p:spPr>
              <a:xfrm>
                <a:off x="1939260" y="5178252"/>
                <a:ext cx="636213" cy="730288"/>
              </a:xfrm>
              <a:prstGeom prst="rightArrow">
                <a:avLst/>
              </a:prstGeom>
              <a:solidFill>
                <a:srgbClr val="FF3737"/>
              </a:solidFill>
              <a:ln w="25400" cap="flat" cmpd="sng" algn="ctr">
                <a:solidFill>
                  <a:srgbClr val="FFFF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grpSp>
        <p:sp>
          <p:nvSpPr>
            <p:cNvPr id="2" name="矢印: 右 1">
              <a:extLst>
                <a:ext uri="{FF2B5EF4-FFF2-40B4-BE49-F238E27FC236}">
                  <a16:creationId xmlns:a16="http://schemas.microsoft.com/office/drawing/2014/main" id="{79961947-2D59-4D9F-9BD8-4E74E6614BE2}"/>
                </a:ext>
              </a:extLst>
            </p:cNvPr>
            <p:cNvSpPr/>
            <p:nvPr/>
          </p:nvSpPr>
          <p:spPr>
            <a:xfrm rot="16200000">
              <a:off x="2548540" y="5718665"/>
              <a:ext cx="766005" cy="360519"/>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257">
              <a:extLst>
                <a:ext uri="{FF2B5EF4-FFF2-40B4-BE49-F238E27FC236}">
                  <a16:creationId xmlns:a16="http://schemas.microsoft.com/office/drawing/2014/main" id="{00000000-0008-0000-0000-000002010000}"/>
                </a:ext>
              </a:extLst>
            </p:cNvPr>
            <p:cNvSpPr txBox="1"/>
            <p:nvPr/>
          </p:nvSpPr>
          <p:spPr>
            <a:xfrm>
              <a:off x="1939260" y="4361205"/>
              <a:ext cx="2145298" cy="1053998"/>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4400" b="1" i="0" u="none" strike="noStrike" kern="0" cap="none" spc="0" normalizeH="0" baseline="0" noProof="0" dirty="0">
                  <a:ln>
                    <a:noFill/>
                  </a:ln>
                  <a:solidFill>
                    <a:schemeClr val="tx1"/>
                  </a:solidFill>
                  <a:effectLst/>
                  <a:highlight>
                    <a:srgbClr val="FF0000"/>
                  </a:highlight>
                  <a:uLnTx/>
                  <a:uFillTx/>
                  <a:latin typeface="Calibri" panose="020F0502020204030204"/>
                  <a:ea typeface="ＭＳ Ｐゴシック" panose="020B0600070205080204" pitchFamily="50" charset="-128"/>
                  <a:cs typeface="+mn-cs"/>
                </a:rPr>
                <a:t>8</a:t>
              </a:r>
              <a:r>
                <a:rPr kumimoji="1" lang="ja-JP" altLang="en-US" sz="4400" b="1" i="0" u="none" strike="noStrike" kern="0" cap="none" spc="0" normalizeH="0" baseline="0" noProof="0" dirty="0">
                  <a:ln>
                    <a:noFill/>
                  </a:ln>
                  <a:solidFill>
                    <a:schemeClr val="tx1"/>
                  </a:solidFill>
                  <a:effectLst/>
                  <a:highlight>
                    <a:srgbClr val="FF0000"/>
                  </a:highlight>
                  <a:uLnTx/>
                  <a:uFillTx/>
                  <a:latin typeface="Calibri" panose="020F0502020204030204"/>
                  <a:ea typeface="ＭＳ Ｐゴシック" panose="020B0600070205080204" pitchFamily="50" charset="-128"/>
                  <a:cs typeface="+mn-cs"/>
                </a:rPr>
                <a:t>㎝</a:t>
              </a:r>
            </a:p>
          </p:txBody>
        </p:sp>
        <p:sp>
          <p:nvSpPr>
            <p:cNvPr id="7" name="正方形/長方形 6">
              <a:extLst>
                <a:ext uri="{FF2B5EF4-FFF2-40B4-BE49-F238E27FC236}">
                  <a16:creationId xmlns:a16="http://schemas.microsoft.com/office/drawing/2014/main" id="{B76E47E4-2569-40A6-A067-6670EABCC57C}"/>
                </a:ext>
              </a:extLst>
            </p:cNvPr>
            <p:cNvSpPr/>
            <p:nvPr/>
          </p:nvSpPr>
          <p:spPr>
            <a:xfrm>
              <a:off x="1449489" y="6365095"/>
              <a:ext cx="1989238" cy="463264"/>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sz="2000" b="1" dirty="0"/>
                <a:t>通常検査時</a:t>
              </a:r>
            </a:p>
          </p:txBody>
        </p:sp>
      </p:grpSp>
      <p:grpSp>
        <p:nvGrpSpPr>
          <p:cNvPr id="11" name="グループ化 10">
            <a:extLst>
              <a:ext uri="{FF2B5EF4-FFF2-40B4-BE49-F238E27FC236}">
                <a16:creationId xmlns:a16="http://schemas.microsoft.com/office/drawing/2014/main" id="{6E086966-9F95-4F98-AB40-77F162362815}"/>
              </a:ext>
            </a:extLst>
          </p:cNvPr>
          <p:cNvGrpSpPr/>
          <p:nvPr/>
        </p:nvGrpSpPr>
        <p:grpSpPr>
          <a:xfrm>
            <a:off x="6110019" y="3911989"/>
            <a:ext cx="6229794" cy="3006428"/>
            <a:chOff x="6110019" y="3911989"/>
            <a:chExt cx="6229794" cy="3006428"/>
          </a:xfrm>
        </p:grpSpPr>
        <p:pic>
          <p:nvPicPr>
            <p:cNvPr id="34" name="図 33">
              <a:extLst>
                <a:ext uri="{FF2B5EF4-FFF2-40B4-BE49-F238E27FC236}">
                  <a16:creationId xmlns:a16="http://schemas.microsoft.com/office/drawing/2014/main" id="{00000000-0008-0000-0000-00008200000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419" r="2571" b="14311"/>
            <a:stretch/>
          </p:blipFill>
          <p:spPr>
            <a:xfrm>
              <a:off x="8285823" y="4394008"/>
              <a:ext cx="2420648" cy="2223096"/>
            </a:xfrm>
            <a:prstGeom prst="rect">
              <a:avLst/>
            </a:prstGeom>
            <a:ln>
              <a:solidFill>
                <a:srgbClr val="FF0000"/>
              </a:solidFill>
            </a:ln>
          </p:spPr>
        </p:pic>
        <p:pic>
          <p:nvPicPr>
            <p:cNvPr id="36" name="図 35">
              <a:extLst>
                <a:ext uri="{FF2B5EF4-FFF2-40B4-BE49-F238E27FC236}">
                  <a16:creationId xmlns:a16="http://schemas.microsoft.com/office/drawing/2014/main" id="{00000000-0008-0000-0000-00000103000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48" t="11021" r="8105" b="18734"/>
            <a:stretch/>
          </p:blipFill>
          <p:spPr>
            <a:xfrm rot="5400000">
              <a:off x="5673858" y="4926229"/>
              <a:ext cx="2106660" cy="1234337"/>
            </a:xfrm>
            <a:prstGeom prst="rect">
              <a:avLst/>
            </a:prstGeom>
            <a:ln>
              <a:solidFill>
                <a:srgbClr val="FF0000"/>
              </a:solidFill>
            </a:ln>
          </p:spPr>
        </p:pic>
        <p:sp>
          <p:nvSpPr>
            <p:cNvPr id="39" name="右矢印 770">
              <a:extLst>
                <a:ext uri="{FF2B5EF4-FFF2-40B4-BE49-F238E27FC236}">
                  <a16:creationId xmlns:a16="http://schemas.microsoft.com/office/drawing/2014/main" id="{82D536B5-7FB4-4543-9905-CA7191C16503}"/>
                </a:ext>
              </a:extLst>
            </p:cNvPr>
            <p:cNvSpPr/>
            <p:nvPr/>
          </p:nvSpPr>
          <p:spPr>
            <a:xfrm>
              <a:off x="7531594" y="5091601"/>
              <a:ext cx="636213" cy="730288"/>
            </a:xfrm>
            <a:prstGeom prst="rightArrow">
              <a:avLst/>
            </a:prstGeom>
            <a:solidFill>
              <a:srgbClr val="FF3737"/>
            </a:solidFill>
            <a:ln w="25400" cap="flat" cmpd="sng" algn="ctr">
              <a:solidFill>
                <a:srgbClr val="FFFF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40" name="矢印: 右 39">
              <a:extLst>
                <a:ext uri="{FF2B5EF4-FFF2-40B4-BE49-F238E27FC236}">
                  <a16:creationId xmlns:a16="http://schemas.microsoft.com/office/drawing/2014/main" id="{EBA70082-7B90-49F6-8870-B0D6B03C9D2D}"/>
                </a:ext>
              </a:extLst>
            </p:cNvPr>
            <p:cNvSpPr/>
            <p:nvPr/>
          </p:nvSpPr>
          <p:spPr>
            <a:xfrm rot="16200000">
              <a:off x="8091873" y="5563566"/>
              <a:ext cx="1131149" cy="360519"/>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257">
              <a:extLst>
                <a:ext uri="{FF2B5EF4-FFF2-40B4-BE49-F238E27FC236}">
                  <a16:creationId xmlns:a16="http://schemas.microsoft.com/office/drawing/2014/main" id="{91D0B3B9-4DDD-4700-A6B9-96ABDA7676B5}"/>
                </a:ext>
              </a:extLst>
            </p:cNvPr>
            <p:cNvSpPr txBox="1"/>
            <p:nvPr/>
          </p:nvSpPr>
          <p:spPr>
            <a:xfrm>
              <a:off x="7765058" y="4112140"/>
              <a:ext cx="2145298" cy="1053998"/>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4400" b="1" kern="0" dirty="0">
                  <a:solidFill>
                    <a:schemeClr val="tx1"/>
                  </a:solidFill>
                  <a:highlight>
                    <a:srgbClr val="FF0000"/>
                  </a:highlight>
                  <a:latin typeface="Calibri" panose="020F0502020204030204"/>
                  <a:ea typeface="ＭＳ Ｐゴシック" panose="020B0600070205080204" pitchFamily="50" charset="-128"/>
                </a:rPr>
                <a:t>12</a:t>
              </a:r>
              <a:r>
                <a:rPr kumimoji="1" lang="ja-JP" altLang="en-US" sz="4400" b="1" i="0" u="none" strike="noStrike" kern="0" cap="none" spc="0" normalizeH="0" baseline="0" noProof="0" dirty="0">
                  <a:ln>
                    <a:noFill/>
                  </a:ln>
                  <a:solidFill>
                    <a:schemeClr val="tx1"/>
                  </a:solidFill>
                  <a:effectLst/>
                  <a:highlight>
                    <a:srgbClr val="FF0000"/>
                  </a:highlight>
                  <a:uLnTx/>
                  <a:uFillTx/>
                  <a:latin typeface="Calibri" panose="020F0502020204030204"/>
                  <a:ea typeface="ＭＳ Ｐゴシック" panose="020B0600070205080204" pitchFamily="50" charset="-128"/>
                </a:rPr>
                <a:t>㎝</a:t>
              </a:r>
            </a:p>
          </p:txBody>
        </p:sp>
        <p:sp>
          <p:nvSpPr>
            <p:cNvPr id="42" name="正方形/長方形 41">
              <a:extLst>
                <a:ext uri="{FF2B5EF4-FFF2-40B4-BE49-F238E27FC236}">
                  <a16:creationId xmlns:a16="http://schemas.microsoft.com/office/drawing/2014/main" id="{743CD56A-A2B5-4AB8-8A9D-55DE6B822D3F}"/>
                </a:ext>
              </a:extLst>
            </p:cNvPr>
            <p:cNvSpPr/>
            <p:nvPr/>
          </p:nvSpPr>
          <p:spPr>
            <a:xfrm>
              <a:off x="6783841" y="6333252"/>
              <a:ext cx="1989238" cy="472515"/>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ja-JP" altLang="en-US" sz="2000" b="1" dirty="0"/>
                <a:t>非定常検査時</a:t>
              </a:r>
            </a:p>
          </p:txBody>
        </p:sp>
        <p:grpSp>
          <p:nvGrpSpPr>
            <p:cNvPr id="43" name="グループ化 42">
              <a:extLst>
                <a:ext uri="{FF2B5EF4-FFF2-40B4-BE49-F238E27FC236}">
                  <a16:creationId xmlns:a16="http://schemas.microsoft.com/office/drawing/2014/main" id="{F58E8907-0E94-45C5-8A42-1BC015D3F827}"/>
                </a:ext>
              </a:extLst>
            </p:cNvPr>
            <p:cNvGrpSpPr/>
            <p:nvPr/>
          </p:nvGrpSpPr>
          <p:grpSpPr>
            <a:xfrm>
              <a:off x="10252740" y="3911989"/>
              <a:ext cx="2087073" cy="3006428"/>
              <a:chOff x="5976293" y="2443260"/>
              <a:chExt cx="1025833" cy="1159515"/>
            </a:xfrm>
          </p:grpSpPr>
          <p:sp>
            <p:nvSpPr>
              <p:cNvPr id="44" name="角丸四角形吹き出し 1">
                <a:extLst>
                  <a:ext uri="{FF2B5EF4-FFF2-40B4-BE49-F238E27FC236}">
                    <a16:creationId xmlns:a16="http://schemas.microsoft.com/office/drawing/2014/main" id="{00000000-0008-0000-0000-000002000000}"/>
                  </a:ext>
                </a:extLst>
              </p:cNvPr>
              <p:cNvSpPr/>
              <p:nvPr/>
            </p:nvSpPr>
            <p:spPr>
              <a:xfrm>
                <a:off x="6123352" y="2443260"/>
                <a:ext cx="726478" cy="273529"/>
              </a:xfrm>
              <a:prstGeom prst="wedgeRoundRectCallout">
                <a:avLst>
                  <a:gd name="adj1" fmla="val -18494"/>
                  <a:gd name="adj2" fmla="val 90896"/>
                  <a:gd name="adj3" fmla="val 16667"/>
                </a:avLst>
              </a:prstGeom>
              <a:solidFill>
                <a:sysClr val="window" lastClr="FFFFFF"/>
              </a:solidFill>
              <a:ln w="9525" cap="flat" cmpd="sng" algn="ctr">
                <a:solidFill>
                  <a:srgbClr val="0000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dirty="0">
                    <a:ln>
                      <a:noFill/>
                    </a:ln>
                    <a:solidFill>
                      <a:sysClr val="windowText" lastClr="000000"/>
                    </a:solidFill>
                    <a:effectLst/>
                    <a:uLnTx/>
                    <a:uFillTx/>
                    <a:latin typeface="BIZ UDP明朝 Medium" panose="02020500000000000000" pitchFamily="18" charset="-128"/>
                    <a:ea typeface="BIZ UDP明朝 Medium" panose="02020500000000000000" pitchFamily="18" charset="-128"/>
                    <a:cs typeface="+mn-cs"/>
                  </a:rPr>
                  <a:t>踵を上げるのが</a:t>
                </a:r>
                <a:endParaRPr kumimoji="1" lang="en-US" altLang="ja-JP" sz="1200" b="1" i="0" u="none" strike="noStrike" kern="0" cap="none" spc="0" normalizeH="0" baseline="0" noProof="0" dirty="0">
                  <a:ln>
                    <a:noFill/>
                  </a:ln>
                  <a:solidFill>
                    <a:sysClr val="windowText" lastClr="000000"/>
                  </a:solidFill>
                  <a:effectLst/>
                  <a:uLnTx/>
                  <a:uFillTx/>
                  <a:latin typeface="BIZ UDP明朝 Medium" panose="02020500000000000000" pitchFamily="18" charset="-128"/>
                  <a:ea typeface="BIZ UDP明朝 Medium" panose="02020500000000000000" pitchFamily="18"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dirty="0">
                    <a:ln>
                      <a:noFill/>
                    </a:ln>
                    <a:solidFill>
                      <a:sysClr val="windowText" lastClr="000000"/>
                    </a:solidFill>
                    <a:effectLst/>
                    <a:uLnTx/>
                    <a:uFillTx/>
                    <a:latin typeface="BIZ UDP明朝 Medium" panose="02020500000000000000" pitchFamily="18" charset="-128"/>
                    <a:ea typeface="BIZ UDP明朝 Medium" panose="02020500000000000000" pitchFamily="18" charset="-128"/>
                    <a:cs typeface="+mn-cs"/>
                  </a:rPr>
                  <a:t>つらいです</a:t>
                </a:r>
                <a:r>
                  <a:rPr kumimoji="1" lang="en-US" altLang="ja-JP" sz="1200" b="1" i="0" u="none" strike="noStrike" kern="0" cap="none" spc="0" normalizeH="0" baseline="0" noProof="0" dirty="0">
                    <a:ln>
                      <a:noFill/>
                    </a:ln>
                    <a:solidFill>
                      <a:sysClr val="windowText" lastClr="000000"/>
                    </a:solidFill>
                    <a:effectLst/>
                    <a:uLnTx/>
                    <a:uFillTx/>
                    <a:latin typeface="BIZ UDP明朝 Medium" panose="02020500000000000000" pitchFamily="18" charset="-128"/>
                    <a:ea typeface="BIZ UDP明朝 Medium" panose="02020500000000000000" pitchFamily="18" charset="-128"/>
                    <a:cs typeface="+mn-cs"/>
                  </a:rPr>
                  <a:t>…</a:t>
                </a:r>
                <a:endParaRPr kumimoji="1" lang="ja-JP" altLang="en-US" sz="1200" b="1" i="0" u="none" strike="noStrike" kern="0" cap="none" spc="0" normalizeH="0" baseline="0" noProof="0" dirty="0">
                  <a:ln>
                    <a:noFill/>
                  </a:ln>
                  <a:solidFill>
                    <a:sysClr val="windowText" lastClr="000000"/>
                  </a:solidFill>
                  <a:effectLst/>
                  <a:uLnTx/>
                  <a:uFillTx/>
                  <a:latin typeface="BIZ UDP明朝 Medium" panose="02020500000000000000" pitchFamily="18" charset="-128"/>
                  <a:ea typeface="BIZ UDP明朝 Medium" panose="02020500000000000000" pitchFamily="18" charset="-128"/>
                  <a:cs typeface="+mn-cs"/>
                </a:endParaRPr>
              </a:p>
            </p:txBody>
          </p:sp>
          <p:pic>
            <p:nvPicPr>
              <p:cNvPr id="45" name="図 44">
                <a:extLst>
                  <a:ext uri="{FF2B5EF4-FFF2-40B4-BE49-F238E27FC236}">
                    <a16:creationId xmlns:a16="http://schemas.microsoft.com/office/drawing/2014/main" id="{00000000-0008-0000-0000-000004030000}"/>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5000" b="100000" l="11529" r="78697">
                            <a14:foregroundMark x1="56642" y1="34000" x2="56642" y2="34000"/>
                            <a14:foregroundMark x1="55639" y1="33000" x2="55639" y2="33000"/>
                            <a14:backgroundMark x1="29323" y1="28333" x2="29323" y2="28333"/>
                            <a14:backgroundMark x1="30576" y1="31000" x2="30576" y2="31000"/>
                            <a14:backgroundMark x1="30827" y1="39333" x2="30827" y2="39333"/>
                          </a14:backgroundRemoval>
                        </a14:imgEffect>
                      </a14:imgLayer>
                    </a14:imgProps>
                  </a:ext>
                  <a:ext uri="{28A0092B-C50C-407E-A947-70E740481C1C}">
                    <a14:useLocalDpi xmlns:a14="http://schemas.microsoft.com/office/drawing/2010/main" val="0"/>
                  </a:ext>
                </a:extLst>
              </a:blip>
              <a:srcRect l="9407" t="17088" r="13495"/>
              <a:stretch/>
            </p:blipFill>
            <p:spPr>
              <a:xfrm>
                <a:off x="5976293" y="2736754"/>
                <a:ext cx="1025833" cy="866021"/>
              </a:xfrm>
              <a:prstGeom prst="rect">
                <a:avLst/>
              </a:prstGeom>
              <a:ln>
                <a:noFill/>
              </a:ln>
              <a:effectLst>
                <a:outerShdw blurRad="292100" dist="139700" dir="2700000" algn="tl" rotWithShape="0">
                  <a:srgbClr val="333333">
                    <a:alpha val="65000"/>
                  </a:srgbClr>
                </a:outerShdw>
              </a:effectLst>
            </p:spPr>
          </p:pic>
        </p:grpSp>
      </p:grpSp>
      <p:grpSp>
        <p:nvGrpSpPr>
          <p:cNvPr id="9" name="グループ化 8">
            <a:extLst>
              <a:ext uri="{FF2B5EF4-FFF2-40B4-BE49-F238E27FC236}">
                <a16:creationId xmlns:a16="http://schemas.microsoft.com/office/drawing/2014/main" id="{A455FE86-C53D-48AE-9237-19CB4903C108}"/>
              </a:ext>
            </a:extLst>
          </p:cNvPr>
          <p:cNvGrpSpPr/>
          <p:nvPr/>
        </p:nvGrpSpPr>
        <p:grpSpPr>
          <a:xfrm>
            <a:off x="3201175" y="1218380"/>
            <a:ext cx="3067850" cy="2741490"/>
            <a:chOff x="3201175" y="1218380"/>
            <a:chExt cx="3067850" cy="2741490"/>
          </a:xfrm>
        </p:grpSpPr>
        <p:grpSp>
          <p:nvGrpSpPr>
            <p:cNvPr id="31" name="グループ化 30">
              <a:extLst>
                <a:ext uri="{FF2B5EF4-FFF2-40B4-BE49-F238E27FC236}">
                  <a16:creationId xmlns:a16="http://schemas.microsoft.com/office/drawing/2014/main" id="{B80EEDC0-5E03-4A37-8776-8B42B973D671}"/>
                </a:ext>
              </a:extLst>
            </p:cNvPr>
            <p:cNvGrpSpPr/>
            <p:nvPr/>
          </p:nvGrpSpPr>
          <p:grpSpPr>
            <a:xfrm>
              <a:off x="3201175" y="1400769"/>
              <a:ext cx="2520205" cy="2559101"/>
              <a:chOff x="3201175" y="1400769"/>
              <a:chExt cx="2520205" cy="2559101"/>
            </a:xfrm>
          </p:grpSpPr>
          <p:pic>
            <p:nvPicPr>
              <p:cNvPr id="18" name="図 17">
                <a:extLst>
                  <a:ext uri="{FF2B5EF4-FFF2-40B4-BE49-F238E27FC236}">
                    <a16:creationId xmlns:a16="http://schemas.microsoft.com/office/drawing/2014/main" id="{00000000-0008-0000-0000-00008B00000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686" t="4286" r="58089" b="25914"/>
              <a:stretch/>
            </p:blipFill>
            <p:spPr>
              <a:xfrm rot="5400000">
                <a:off x="3625431" y="1086214"/>
                <a:ext cx="1769369" cy="2398479"/>
              </a:xfrm>
              <a:prstGeom prst="rect">
                <a:avLst/>
              </a:prstGeom>
              <a:ln w="34925">
                <a:solidFill>
                  <a:srgbClr val="5DD5FF"/>
                </a:solidFill>
              </a:ln>
            </p:spPr>
          </p:pic>
          <p:sp>
            <p:nvSpPr>
              <p:cNvPr id="19" name="正方形/長方形 18">
                <a:extLst>
                  <a:ext uri="{FF2B5EF4-FFF2-40B4-BE49-F238E27FC236}">
                    <a16:creationId xmlns:a16="http://schemas.microsoft.com/office/drawing/2014/main" id="{00000000-0008-0000-0000-000096010000}"/>
                  </a:ext>
                </a:extLst>
              </p:cNvPr>
              <p:cNvSpPr/>
              <p:nvPr/>
            </p:nvSpPr>
            <p:spPr>
              <a:xfrm>
                <a:off x="3201175" y="3109398"/>
                <a:ext cx="2520205" cy="850472"/>
              </a:xfrm>
              <a:prstGeom prst="rect">
                <a:avLst/>
              </a:prstGeom>
              <a:solidFill>
                <a:srgbClr val="FFFF00"/>
              </a:solidFill>
              <a:ln>
                <a:solidFill>
                  <a:srgbClr val="5DD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800" b="1" dirty="0">
                    <a:solidFill>
                      <a:schemeClr val="bg1"/>
                    </a:solidFill>
                  </a:rPr>
                  <a:t>刻印を指差し確認</a:t>
                </a:r>
                <a:endParaRPr kumimoji="1" lang="en-US" altLang="ja-JP" sz="1800" b="1" dirty="0">
                  <a:solidFill>
                    <a:schemeClr val="bg1"/>
                  </a:solidFill>
                </a:endParaRPr>
              </a:p>
              <a:p>
                <a:pPr algn="ctr"/>
                <a:r>
                  <a:rPr kumimoji="1" lang="ja-JP" altLang="en-US" sz="1800" b="1" dirty="0">
                    <a:solidFill>
                      <a:schemeClr val="bg1"/>
                    </a:solidFill>
                  </a:rPr>
                  <a:t>上段部検査時</a:t>
                </a:r>
                <a:endParaRPr kumimoji="1" lang="en-US" altLang="ja-JP" sz="1800" b="1" dirty="0">
                  <a:solidFill>
                    <a:schemeClr val="bg1"/>
                  </a:solidFill>
                </a:endParaRPr>
              </a:p>
            </p:txBody>
          </p:sp>
        </p:grpSp>
        <p:sp>
          <p:nvSpPr>
            <p:cNvPr id="22" name="右矢印 408">
              <a:extLst>
                <a:ext uri="{FF2B5EF4-FFF2-40B4-BE49-F238E27FC236}">
                  <a16:creationId xmlns:a16="http://schemas.microsoft.com/office/drawing/2014/main" id="{00000000-0008-0000-0000-000099010000}"/>
                </a:ext>
              </a:extLst>
            </p:cNvPr>
            <p:cNvSpPr/>
            <p:nvPr/>
          </p:nvSpPr>
          <p:spPr>
            <a:xfrm>
              <a:off x="5510569" y="1881095"/>
              <a:ext cx="517011" cy="801880"/>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9" name="思考の吹き出し: 雲形 28">
              <a:extLst>
                <a:ext uri="{FF2B5EF4-FFF2-40B4-BE49-F238E27FC236}">
                  <a16:creationId xmlns:a16="http://schemas.microsoft.com/office/drawing/2014/main" id="{7365EA7A-AB68-4DF3-BF23-0AD98F457CFE}"/>
                </a:ext>
              </a:extLst>
            </p:cNvPr>
            <p:cNvSpPr/>
            <p:nvPr/>
          </p:nvSpPr>
          <p:spPr>
            <a:xfrm>
              <a:off x="4586015" y="1218380"/>
              <a:ext cx="1683010" cy="729779"/>
            </a:xfrm>
            <a:prstGeom prst="cloudCallout">
              <a:avLst>
                <a:gd name="adj1" fmla="val -48696"/>
                <a:gd name="adj2" fmla="val 66884"/>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rPr>
                <a:t>上段部が</a:t>
              </a:r>
              <a:endParaRPr kumimoji="1" lang="en-US" altLang="ja-JP" sz="1200" b="1" dirty="0">
                <a:solidFill>
                  <a:schemeClr val="bg1"/>
                </a:solidFill>
              </a:endParaRPr>
            </a:p>
            <a:p>
              <a:pPr algn="ctr"/>
              <a:r>
                <a:rPr kumimoji="1" lang="ja-JP" altLang="en-US" sz="1200" b="1" dirty="0">
                  <a:solidFill>
                    <a:schemeClr val="bg1"/>
                  </a:solidFill>
                </a:rPr>
                <a:t>見えないなぁ</a:t>
              </a:r>
            </a:p>
          </p:txBody>
        </p:sp>
      </p:grpSp>
    </p:spTree>
    <p:extLst>
      <p:ext uri="{BB962C8B-B14F-4D97-AF65-F5344CB8AC3E}">
        <p14:creationId xmlns:p14="http://schemas.microsoft.com/office/powerpoint/2010/main" val="335776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75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CCD9D18B-7295-4C99-8EEB-42BBAE5045CC}"/>
              </a:ext>
            </a:extLst>
          </p:cNvPr>
          <p:cNvGrpSpPr/>
          <p:nvPr/>
        </p:nvGrpSpPr>
        <p:grpSpPr>
          <a:xfrm>
            <a:off x="68171" y="85371"/>
            <a:ext cx="11023501" cy="1441342"/>
            <a:chOff x="68171" y="85371"/>
            <a:chExt cx="11023501" cy="1441342"/>
          </a:xfrm>
        </p:grpSpPr>
        <p:sp>
          <p:nvSpPr>
            <p:cNvPr id="32" name="正方形/長方形 31">
              <a:extLst>
                <a:ext uri="{FF2B5EF4-FFF2-40B4-BE49-F238E27FC236}">
                  <a16:creationId xmlns:a16="http://schemas.microsoft.com/office/drawing/2014/main" id="{EB382BCB-FD58-4F65-8A50-5FA1FE1D947F}"/>
                </a:ext>
              </a:extLst>
            </p:cNvPr>
            <p:cNvSpPr/>
            <p:nvPr/>
          </p:nvSpPr>
          <p:spPr>
            <a:xfrm>
              <a:off x="68171" y="85371"/>
              <a:ext cx="6027829" cy="6644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bg1"/>
                  </a:solidFill>
                </a:rPr>
                <a:t>調査</a:t>
              </a:r>
              <a:r>
                <a:rPr kumimoji="1" lang="en-US" altLang="ja-JP" sz="2800" b="1" dirty="0">
                  <a:solidFill>
                    <a:schemeClr val="bg1"/>
                  </a:solidFill>
                </a:rPr>
                <a:t>Ⅲ</a:t>
              </a:r>
              <a:r>
                <a:rPr kumimoji="1" lang="ja-JP" altLang="en-US" sz="2800" b="1" dirty="0">
                  <a:solidFill>
                    <a:schemeClr val="bg1"/>
                  </a:solidFill>
                </a:rPr>
                <a:t>　検査台の調査</a:t>
              </a:r>
            </a:p>
          </p:txBody>
        </p:sp>
        <p:sp>
          <p:nvSpPr>
            <p:cNvPr id="33" name="正方形/長方形 32">
              <a:extLst>
                <a:ext uri="{FF2B5EF4-FFF2-40B4-BE49-F238E27FC236}">
                  <a16:creationId xmlns:a16="http://schemas.microsoft.com/office/drawing/2014/main" id="{B7A6B315-B5F1-44C5-BB12-EDC11263458F}"/>
                </a:ext>
              </a:extLst>
            </p:cNvPr>
            <p:cNvSpPr/>
            <p:nvPr/>
          </p:nvSpPr>
          <p:spPr>
            <a:xfrm>
              <a:off x="68171" y="697684"/>
              <a:ext cx="11023501" cy="8290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検査台の高さ・長さ・角度の寸法取りを実施しよう！</a:t>
              </a:r>
            </a:p>
          </p:txBody>
        </p:sp>
      </p:grpSp>
      <p:grpSp>
        <p:nvGrpSpPr>
          <p:cNvPr id="16" name="グループ化 15">
            <a:extLst>
              <a:ext uri="{FF2B5EF4-FFF2-40B4-BE49-F238E27FC236}">
                <a16:creationId xmlns:a16="http://schemas.microsoft.com/office/drawing/2014/main" id="{B1DCB9E9-BD8D-4EE6-88C9-5193974D483C}"/>
              </a:ext>
            </a:extLst>
          </p:cNvPr>
          <p:cNvGrpSpPr/>
          <p:nvPr/>
        </p:nvGrpSpPr>
        <p:grpSpPr>
          <a:xfrm>
            <a:off x="468409" y="1346625"/>
            <a:ext cx="7864277" cy="2733986"/>
            <a:chOff x="534826" y="1371017"/>
            <a:chExt cx="7864277" cy="2733986"/>
          </a:xfrm>
        </p:grpSpPr>
        <p:grpSp>
          <p:nvGrpSpPr>
            <p:cNvPr id="19" name="グループ化 18">
              <a:extLst>
                <a:ext uri="{FF2B5EF4-FFF2-40B4-BE49-F238E27FC236}">
                  <a16:creationId xmlns:a16="http://schemas.microsoft.com/office/drawing/2014/main" id="{4EE673EA-1EA7-4A46-ADFB-EB1DC186F8CD}"/>
                </a:ext>
              </a:extLst>
            </p:cNvPr>
            <p:cNvGrpSpPr/>
            <p:nvPr/>
          </p:nvGrpSpPr>
          <p:grpSpPr>
            <a:xfrm>
              <a:off x="534826" y="1435541"/>
              <a:ext cx="7864277" cy="2669462"/>
              <a:chOff x="534826" y="1435541"/>
              <a:chExt cx="7864277" cy="2669462"/>
            </a:xfrm>
          </p:grpSpPr>
          <p:grpSp>
            <p:nvGrpSpPr>
              <p:cNvPr id="4" name="グループ化 3">
                <a:extLst>
                  <a:ext uri="{FF2B5EF4-FFF2-40B4-BE49-F238E27FC236}">
                    <a16:creationId xmlns:a16="http://schemas.microsoft.com/office/drawing/2014/main" id="{C4EE1286-8097-424D-9F2C-0C4D7CBF76A6}"/>
                  </a:ext>
                </a:extLst>
              </p:cNvPr>
              <p:cNvGrpSpPr/>
              <p:nvPr/>
            </p:nvGrpSpPr>
            <p:grpSpPr>
              <a:xfrm>
                <a:off x="534826" y="1435541"/>
                <a:ext cx="7399259" cy="2633824"/>
                <a:chOff x="534826" y="1435541"/>
                <a:chExt cx="7399259" cy="2633824"/>
              </a:xfrm>
            </p:grpSpPr>
            <p:sp>
              <p:nvSpPr>
                <p:cNvPr id="48" name="正方形/長方形 47">
                  <a:extLst>
                    <a:ext uri="{FF2B5EF4-FFF2-40B4-BE49-F238E27FC236}">
                      <a16:creationId xmlns:a16="http://schemas.microsoft.com/office/drawing/2014/main" id="{A48BD0B6-8B63-4028-87AB-B414D3675B91}"/>
                    </a:ext>
                  </a:extLst>
                </p:cNvPr>
                <p:cNvSpPr/>
                <p:nvPr/>
              </p:nvSpPr>
              <p:spPr>
                <a:xfrm>
                  <a:off x="534827" y="1435541"/>
                  <a:ext cx="7399258" cy="25998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7" name="図 36">
                  <a:extLst>
                    <a:ext uri="{FF2B5EF4-FFF2-40B4-BE49-F238E27FC236}">
                      <a16:creationId xmlns:a16="http://schemas.microsoft.com/office/drawing/2014/main" id="{DC568533-9FC9-4DAA-B08E-0E5791C2117F}"/>
                    </a:ext>
                  </a:extLst>
                </p:cNvPr>
                <p:cNvPicPr>
                  <a:picLocks noChangeAspect="1"/>
                </p:cNvPicPr>
                <p:nvPr/>
              </p:nvPicPr>
              <p:blipFill>
                <a:blip r:embed="rId3"/>
                <a:stretch>
                  <a:fillRect/>
                </a:stretch>
              </p:blipFill>
              <p:spPr>
                <a:xfrm>
                  <a:off x="534826" y="1727583"/>
                  <a:ext cx="2042557" cy="2341782"/>
                </a:xfrm>
                <a:prstGeom prst="rect">
                  <a:avLst/>
                </a:prstGeom>
              </p:spPr>
            </p:pic>
            <p:grpSp>
              <p:nvGrpSpPr>
                <p:cNvPr id="46" name="グループ化 45">
                  <a:extLst>
                    <a:ext uri="{FF2B5EF4-FFF2-40B4-BE49-F238E27FC236}">
                      <a16:creationId xmlns:a16="http://schemas.microsoft.com/office/drawing/2014/main" id="{9129E3AC-4004-4700-AE74-6C198770D643}"/>
                    </a:ext>
                  </a:extLst>
                </p:cNvPr>
                <p:cNvGrpSpPr/>
                <p:nvPr/>
              </p:nvGrpSpPr>
              <p:grpSpPr>
                <a:xfrm>
                  <a:off x="552514" y="1695452"/>
                  <a:ext cx="1283919" cy="2331861"/>
                  <a:chOff x="1419224" y="1547588"/>
                  <a:chExt cx="1235285" cy="2366165"/>
                </a:xfrm>
              </p:grpSpPr>
              <p:sp>
                <p:nvSpPr>
                  <p:cNvPr id="38" name="正方形/長方形 37">
                    <a:extLst>
                      <a:ext uri="{FF2B5EF4-FFF2-40B4-BE49-F238E27FC236}">
                        <a16:creationId xmlns:a16="http://schemas.microsoft.com/office/drawing/2014/main" id="{8EE467D5-BE49-4F02-B276-C3E64B2BA377}"/>
                      </a:ext>
                    </a:extLst>
                  </p:cNvPr>
                  <p:cNvSpPr/>
                  <p:nvPr/>
                </p:nvSpPr>
                <p:spPr>
                  <a:xfrm>
                    <a:off x="1419224" y="1566775"/>
                    <a:ext cx="488950" cy="391583"/>
                  </a:xfrm>
                  <a:prstGeom prst="rect">
                    <a:avLst/>
                  </a:prstGeom>
                  <a:no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身長</a:t>
                    </a:r>
                  </a:p>
                </p:txBody>
              </p:sp>
              <p:cxnSp>
                <p:nvCxnSpPr>
                  <p:cNvPr id="39" name="直線コネクタ 38">
                    <a:extLst>
                      <a:ext uri="{FF2B5EF4-FFF2-40B4-BE49-F238E27FC236}">
                        <a16:creationId xmlns:a16="http://schemas.microsoft.com/office/drawing/2014/main" id="{F43B432D-E6AD-44A5-9FC5-C89F0317103E}"/>
                      </a:ext>
                    </a:extLst>
                  </p:cNvPr>
                  <p:cNvCxnSpPr>
                    <a:cxnSpLocks/>
                  </p:cNvCxnSpPr>
                  <p:nvPr/>
                </p:nvCxnSpPr>
                <p:spPr>
                  <a:xfrm flipH="1" flipV="1">
                    <a:off x="1673244" y="1826475"/>
                    <a:ext cx="9420" cy="2087278"/>
                  </a:xfrm>
                  <a:prstGeom prst="line">
                    <a:avLst/>
                  </a:prstGeom>
                  <a:noFill/>
                  <a:ln w="28575" cap="flat" cmpd="sng" algn="ctr">
                    <a:solidFill>
                      <a:srgbClr val="FF3737"/>
                    </a:solidFill>
                    <a:prstDash val="sysDash"/>
                    <a:headEnd type="oval"/>
                    <a:tailEnd type="triangle"/>
                  </a:ln>
                  <a:effectLst/>
                </p:spPr>
              </p:cxnSp>
              <p:sp>
                <p:nvSpPr>
                  <p:cNvPr id="41" name="正方形/長方形 40">
                    <a:extLst>
                      <a:ext uri="{FF2B5EF4-FFF2-40B4-BE49-F238E27FC236}">
                        <a16:creationId xmlns:a16="http://schemas.microsoft.com/office/drawing/2014/main" id="{34D8D36D-7FA4-4EE4-A764-052AC62F3AF9}"/>
                      </a:ext>
                    </a:extLst>
                  </p:cNvPr>
                  <p:cNvSpPr/>
                  <p:nvPr/>
                </p:nvSpPr>
                <p:spPr>
                  <a:xfrm>
                    <a:off x="1780326" y="1547588"/>
                    <a:ext cx="874183" cy="359834"/>
                  </a:xfrm>
                  <a:prstGeom prst="rect">
                    <a:avLst/>
                  </a:prstGeom>
                  <a:no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1400" b="0"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170</a:t>
                    </a:r>
                    <a:r>
                      <a:rPr kumimoji="1" lang="ja-JP" altLang="en-US" sz="1400" b="0"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a:t>
                    </a:r>
                  </a:p>
                </p:txBody>
              </p:sp>
              <p:cxnSp>
                <p:nvCxnSpPr>
                  <p:cNvPr id="43" name="直線コネクタ 42">
                    <a:extLst>
                      <a:ext uri="{FF2B5EF4-FFF2-40B4-BE49-F238E27FC236}">
                        <a16:creationId xmlns:a16="http://schemas.microsoft.com/office/drawing/2014/main" id="{409D35EE-EA68-430A-B5FD-410758030E60}"/>
                      </a:ext>
                    </a:extLst>
                  </p:cNvPr>
                  <p:cNvCxnSpPr/>
                  <p:nvPr/>
                </p:nvCxnSpPr>
                <p:spPr>
                  <a:xfrm>
                    <a:off x="1506113" y="1819744"/>
                    <a:ext cx="624416" cy="0"/>
                  </a:xfrm>
                  <a:prstGeom prst="line">
                    <a:avLst/>
                  </a:prstGeom>
                  <a:noFill/>
                  <a:ln w="19050" cap="flat" cmpd="sng" algn="ctr">
                    <a:solidFill>
                      <a:srgbClr val="FF3737"/>
                    </a:solidFill>
                    <a:prstDash val="solid"/>
                  </a:ln>
                  <a:effectLst/>
                </p:spPr>
              </p:cxnSp>
            </p:grpSp>
          </p:grpSp>
          <p:pic>
            <p:nvPicPr>
              <p:cNvPr id="7" name="図 6">
                <a:extLst>
                  <a:ext uri="{FF2B5EF4-FFF2-40B4-BE49-F238E27FC236}">
                    <a16:creationId xmlns:a16="http://schemas.microsoft.com/office/drawing/2014/main" id="{00000000-0008-0000-0000-000085000000}"/>
                  </a:ext>
                </a:extLst>
              </p:cNvPr>
              <p:cNvPicPr>
                <a:picLocks noChangeAspect="1"/>
              </p:cNvPicPr>
              <p:nvPr/>
            </p:nvPicPr>
            <p:blipFill>
              <a:blip r:embed="rId4"/>
              <a:stretch>
                <a:fillRect/>
              </a:stretch>
            </p:blipFill>
            <p:spPr>
              <a:xfrm>
                <a:off x="3365292" y="1442862"/>
                <a:ext cx="5033811" cy="2662141"/>
              </a:xfrm>
              <a:prstGeom prst="rect">
                <a:avLst/>
              </a:prstGeom>
            </p:spPr>
          </p:pic>
        </p:grpSp>
        <p:sp>
          <p:nvSpPr>
            <p:cNvPr id="10" name="フローチャート: 処理 9">
              <a:extLst>
                <a:ext uri="{FF2B5EF4-FFF2-40B4-BE49-F238E27FC236}">
                  <a16:creationId xmlns:a16="http://schemas.microsoft.com/office/drawing/2014/main" id="{00000000-0008-0000-0000-0000E6020000}"/>
                </a:ext>
              </a:extLst>
            </p:cNvPr>
            <p:cNvSpPr/>
            <p:nvPr/>
          </p:nvSpPr>
          <p:spPr>
            <a:xfrm>
              <a:off x="2433660" y="1371017"/>
              <a:ext cx="1992164" cy="460211"/>
            </a:xfrm>
            <a:prstGeom prst="flowChartProcess">
              <a:avLst/>
            </a:prstGeom>
            <a:solidFill>
              <a:srgbClr val="4F81BD">
                <a:lumMod val="40000"/>
                <a:lumOff val="60000"/>
              </a:srgbClr>
            </a:solidFill>
            <a:ln w="28575" cap="flat" cmpd="sng" algn="ctr">
              <a:solidFill>
                <a:srgbClr val="00B0F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検査台の</a:t>
              </a:r>
              <a:r>
                <a:rPr kumimoji="1" lang="ja-JP" altLang="en-US" sz="2000" b="1" kern="0" dirty="0">
                  <a:solidFill>
                    <a:sysClr val="windowText" lastClr="000000"/>
                  </a:solidFill>
                  <a:latin typeface="Calibri" panose="020F0502020204030204"/>
                  <a:ea typeface="ＭＳ Ｐゴシック" panose="020B0600070205080204" pitchFamily="50" charset="-128"/>
                </a:rPr>
                <a:t>高さ</a:t>
              </a:r>
              <a:endParaRPr kumimoji="1" lang="ja-JP" altLang="en-US"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grpSp>
      <p:grpSp>
        <p:nvGrpSpPr>
          <p:cNvPr id="23" name="グループ化 22">
            <a:extLst>
              <a:ext uri="{FF2B5EF4-FFF2-40B4-BE49-F238E27FC236}">
                <a16:creationId xmlns:a16="http://schemas.microsoft.com/office/drawing/2014/main" id="{530135B7-FED7-46AC-9D8B-0C575658E9E8}"/>
              </a:ext>
            </a:extLst>
          </p:cNvPr>
          <p:cNvGrpSpPr/>
          <p:nvPr/>
        </p:nvGrpSpPr>
        <p:grpSpPr>
          <a:xfrm>
            <a:off x="165702" y="4141471"/>
            <a:ext cx="7876506" cy="2685038"/>
            <a:chOff x="165702" y="4141471"/>
            <a:chExt cx="7876506" cy="2685038"/>
          </a:xfrm>
        </p:grpSpPr>
        <p:grpSp>
          <p:nvGrpSpPr>
            <p:cNvPr id="20" name="グループ化 19">
              <a:extLst>
                <a:ext uri="{FF2B5EF4-FFF2-40B4-BE49-F238E27FC236}">
                  <a16:creationId xmlns:a16="http://schemas.microsoft.com/office/drawing/2014/main" id="{3152AEB2-88BF-43B6-B93E-808FDF446F32}"/>
                </a:ext>
              </a:extLst>
            </p:cNvPr>
            <p:cNvGrpSpPr/>
            <p:nvPr/>
          </p:nvGrpSpPr>
          <p:grpSpPr>
            <a:xfrm>
              <a:off x="447831" y="4325458"/>
              <a:ext cx="7594377" cy="2501051"/>
              <a:chOff x="447831" y="4325458"/>
              <a:chExt cx="7594377" cy="2501051"/>
            </a:xfrm>
          </p:grpSpPr>
          <p:sp>
            <p:nvSpPr>
              <p:cNvPr id="14" name="正方形/長方形 13">
                <a:extLst>
                  <a:ext uri="{FF2B5EF4-FFF2-40B4-BE49-F238E27FC236}">
                    <a16:creationId xmlns:a16="http://schemas.microsoft.com/office/drawing/2014/main" id="{19AA5B17-F40F-4AFE-BE5E-B97185F7F92C}"/>
                  </a:ext>
                </a:extLst>
              </p:cNvPr>
              <p:cNvSpPr/>
              <p:nvPr/>
            </p:nvSpPr>
            <p:spPr>
              <a:xfrm>
                <a:off x="447831" y="4325458"/>
                <a:ext cx="7594377" cy="24471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00000000-0008-0000-0000-000010010000}"/>
                  </a:ext>
                </a:extLst>
              </p:cNvPr>
              <p:cNvGrpSpPr/>
              <p:nvPr/>
            </p:nvGrpSpPr>
            <p:grpSpPr>
              <a:xfrm>
                <a:off x="566002" y="4563578"/>
                <a:ext cx="2842238" cy="2262931"/>
                <a:chOff x="184604" y="3994916"/>
                <a:chExt cx="3800728" cy="2973917"/>
              </a:xfrm>
            </p:grpSpPr>
            <p:pic>
              <p:nvPicPr>
                <p:cNvPr id="25" name="図 24">
                  <a:extLst>
                    <a:ext uri="{FF2B5EF4-FFF2-40B4-BE49-F238E27FC236}">
                      <a16:creationId xmlns:a16="http://schemas.microsoft.com/office/drawing/2014/main" id="{00000000-0008-0000-0000-0000E4020000}"/>
                    </a:ext>
                  </a:extLst>
                </p:cNvPr>
                <p:cNvPicPr>
                  <a:picLocks noChangeAspect="1"/>
                </p:cNvPicPr>
                <p:nvPr/>
              </p:nvPicPr>
              <p:blipFill rotWithShape="1">
                <a:blip r:embed="rId5"/>
                <a:srcRect t="12003" r="70881" b="43553"/>
                <a:stretch/>
              </p:blipFill>
              <p:spPr>
                <a:xfrm>
                  <a:off x="184604" y="3994916"/>
                  <a:ext cx="3800728" cy="2603500"/>
                </a:xfrm>
                <a:prstGeom prst="rect">
                  <a:avLst/>
                </a:prstGeom>
              </p:spPr>
            </p:pic>
            <p:cxnSp>
              <p:nvCxnSpPr>
                <p:cNvPr id="26" name="直線コネクタ 25">
                  <a:extLst>
                    <a:ext uri="{FF2B5EF4-FFF2-40B4-BE49-F238E27FC236}">
                      <a16:creationId xmlns:a16="http://schemas.microsoft.com/office/drawing/2014/main" id="{00000000-0008-0000-0000-0000E4000000}"/>
                    </a:ext>
                  </a:extLst>
                </p:cNvPr>
                <p:cNvCxnSpPr/>
                <p:nvPr/>
              </p:nvCxnSpPr>
              <p:spPr>
                <a:xfrm flipV="1">
                  <a:off x="1264104" y="5741166"/>
                  <a:ext cx="2492375" cy="2"/>
                </a:xfrm>
                <a:prstGeom prst="line">
                  <a:avLst/>
                </a:prstGeom>
                <a:noFill/>
                <a:ln w="19050" cap="flat" cmpd="sng" algn="ctr">
                  <a:solidFill>
                    <a:srgbClr val="FF0000"/>
                  </a:solidFill>
                  <a:prstDash val="solid"/>
                </a:ln>
                <a:effectLst/>
              </p:spPr>
            </p:cxnSp>
            <p:cxnSp>
              <p:nvCxnSpPr>
                <p:cNvPr id="27" name="直線コネクタ 26">
                  <a:extLst>
                    <a:ext uri="{FF2B5EF4-FFF2-40B4-BE49-F238E27FC236}">
                      <a16:creationId xmlns:a16="http://schemas.microsoft.com/office/drawing/2014/main" id="{00000000-0008-0000-0000-0000E5020000}"/>
                    </a:ext>
                  </a:extLst>
                </p:cNvPr>
                <p:cNvCxnSpPr/>
                <p:nvPr/>
              </p:nvCxnSpPr>
              <p:spPr>
                <a:xfrm flipV="1">
                  <a:off x="2454728" y="4566416"/>
                  <a:ext cx="889001" cy="1174754"/>
                </a:xfrm>
                <a:prstGeom prst="line">
                  <a:avLst/>
                </a:prstGeom>
                <a:noFill/>
                <a:ln w="19050" cap="flat" cmpd="sng" algn="ctr">
                  <a:solidFill>
                    <a:srgbClr val="FF0000"/>
                  </a:solidFill>
                  <a:prstDash val="solid"/>
                </a:ln>
                <a:effectLst/>
              </p:spPr>
            </p:cxnSp>
            <p:sp>
              <p:nvSpPr>
                <p:cNvPr id="28" name="円弧 27">
                  <a:extLst>
                    <a:ext uri="{FF2B5EF4-FFF2-40B4-BE49-F238E27FC236}">
                      <a16:creationId xmlns:a16="http://schemas.microsoft.com/office/drawing/2014/main" id="{00000000-0008-0000-0000-0000F0000000}"/>
                    </a:ext>
                  </a:extLst>
                </p:cNvPr>
                <p:cNvSpPr/>
                <p:nvPr/>
              </p:nvSpPr>
              <p:spPr>
                <a:xfrm>
                  <a:off x="2502354" y="5328416"/>
                  <a:ext cx="460375" cy="793750"/>
                </a:xfrm>
                <a:prstGeom prst="arc">
                  <a:avLst>
                    <a:gd name="adj1" fmla="val 16531367"/>
                    <a:gd name="adj2" fmla="val 0"/>
                  </a:avLst>
                </a:prstGeom>
                <a:noFill/>
                <a:ln w="19050" cap="flat" cmpd="sng" algn="ctr">
                  <a:solidFill>
                    <a:srgbClr val="FF0000"/>
                  </a:solidFill>
                  <a:prstDash val="solid"/>
                </a:ln>
                <a:effectLst/>
              </p:spPr>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cxnSp>
              <p:nvCxnSpPr>
                <p:cNvPr id="29" name="直線コネクタ 28">
                  <a:extLst>
                    <a:ext uri="{FF2B5EF4-FFF2-40B4-BE49-F238E27FC236}">
                      <a16:creationId xmlns:a16="http://schemas.microsoft.com/office/drawing/2014/main" id="{00000000-0008-0000-0000-0000E9020000}"/>
                    </a:ext>
                  </a:extLst>
                </p:cNvPr>
                <p:cNvCxnSpPr/>
                <p:nvPr/>
              </p:nvCxnSpPr>
              <p:spPr>
                <a:xfrm flipH="1">
                  <a:off x="1396396" y="5661791"/>
                  <a:ext cx="10583" cy="1307042"/>
                </a:xfrm>
                <a:prstGeom prst="line">
                  <a:avLst/>
                </a:prstGeom>
                <a:noFill/>
                <a:ln w="19050" cap="flat" cmpd="sng" algn="ctr">
                  <a:solidFill>
                    <a:srgbClr val="FF0000"/>
                  </a:solidFill>
                  <a:prstDash val="solid"/>
                </a:ln>
                <a:effectLst/>
              </p:spPr>
            </p:cxnSp>
            <p:cxnSp>
              <p:nvCxnSpPr>
                <p:cNvPr id="30" name="直線コネクタ 29">
                  <a:extLst>
                    <a:ext uri="{FF2B5EF4-FFF2-40B4-BE49-F238E27FC236}">
                      <a16:creationId xmlns:a16="http://schemas.microsoft.com/office/drawing/2014/main" id="{00000000-0008-0000-0000-0000EA020000}"/>
                    </a:ext>
                  </a:extLst>
                </p:cNvPr>
                <p:cNvCxnSpPr/>
                <p:nvPr/>
              </p:nvCxnSpPr>
              <p:spPr>
                <a:xfrm>
                  <a:off x="2295979" y="5619458"/>
                  <a:ext cx="10583" cy="1349375"/>
                </a:xfrm>
                <a:prstGeom prst="line">
                  <a:avLst/>
                </a:prstGeom>
                <a:noFill/>
                <a:ln w="19050" cap="flat" cmpd="sng" algn="ctr">
                  <a:solidFill>
                    <a:srgbClr val="FF0000"/>
                  </a:solidFill>
                  <a:prstDash val="solid"/>
                </a:ln>
                <a:effectLst/>
              </p:spPr>
            </p:cxnSp>
            <p:cxnSp>
              <p:nvCxnSpPr>
                <p:cNvPr id="31" name="直線コネクタ 30">
                  <a:extLst>
                    <a:ext uri="{FF2B5EF4-FFF2-40B4-BE49-F238E27FC236}">
                      <a16:creationId xmlns:a16="http://schemas.microsoft.com/office/drawing/2014/main" id="{00000000-0008-0000-0000-0000EB020000}"/>
                    </a:ext>
                  </a:extLst>
                </p:cNvPr>
                <p:cNvCxnSpPr/>
                <p:nvPr/>
              </p:nvCxnSpPr>
              <p:spPr>
                <a:xfrm flipH="1">
                  <a:off x="1396396" y="6683212"/>
                  <a:ext cx="899582" cy="2"/>
                </a:xfrm>
                <a:prstGeom prst="line">
                  <a:avLst/>
                </a:prstGeom>
                <a:noFill/>
                <a:ln w="19050" cap="flat" cmpd="sng" algn="ctr">
                  <a:solidFill>
                    <a:srgbClr val="FF0000"/>
                  </a:solidFill>
                  <a:prstDash val="solid"/>
                  <a:headEnd type="triangle"/>
                  <a:tailEnd type="triangle"/>
                </a:ln>
                <a:effectLst/>
              </p:spPr>
            </p:cxnSp>
          </p:grpSp>
        </p:grpSp>
        <p:sp>
          <p:nvSpPr>
            <p:cNvPr id="59" name="フローチャート: 処理 58">
              <a:extLst>
                <a:ext uri="{FF2B5EF4-FFF2-40B4-BE49-F238E27FC236}">
                  <a16:creationId xmlns:a16="http://schemas.microsoft.com/office/drawing/2014/main" id="{1E0DA61E-408B-497C-9C6C-5A093B3D2F4B}"/>
                </a:ext>
              </a:extLst>
            </p:cNvPr>
            <p:cNvSpPr/>
            <p:nvPr/>
          </p:nvSpPr>
          <p:spPr>
            <a:xfrm>
              <a:off x="165702" y="4141471"/>
              <a:ext cx="3071398" cy="460211"/>
            </a:xfrm>
            <a:prstGeom prst="flowChartProcess">
              <a:avLst/>
            </a:prstGeom>
            <a:solidFill>
              <a:srgbClr val="4F81BD">
                <a:lumMod val="40000"/>
                <a:lumOff val="60000"/>
              </a:srgbClr>
            </a:solidFill>
            <a:ln w="28575" cap="flat" cmpd="sng" algn="ctr">
              <a:solidFill>
                <a:srgbClr val="00B0F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検査台の</a:t>
              </a:r>
              <a:r>
                <a:rPr kumimoji="1" lang="ja-JP" altLang="en-US" sz="2000" b="1" kern="0" noProof="0" dirty="0">
                  <a:solidFill>
                    <a:sysClr val="windowText" lastClr="000000"/>
                  </a:solidFill>
                  <a:latin typeface="Calibri" panose="020F0502020204030204"/>
                  <a:ea typeface="ＭＳ Ｐゴシック" panose="020B0600070205080204" pitchFamily="50" charset="-128"/>
                </a:rPr>
                <a:t>長さ・角度</a:t>
              </a:r>
              <a:endParaRPr kumimoji="1" lang="ja-JP" altLang="en-US"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grpSp>
      <p:sp>
        <p:nvSpPr>
          <p:cNvPr id="61" name="吹き出し: 四角形 60">
            <a:extLst>
              <a:ext uri="{FF2B5EF4-FFF2-40B4-BE49-F238E27FC236}">
                <a16:creationId xmlns:a16="http://schemas.microsoft.com/office/drawing/2014/main" id="{58755652-E647-44A6-A530-1BC2C2B7D4A0}"/>
              </a:ext>
            </a:extLst>
          </p:cNvPr>
          <p:cNvSpPr/>
          <p:nvPr/>
        </p:nvSpPr>
        <p:spPr>
          <a:xfrm>
            <a:off x="3365292" y="4531313"/>
            <a:ext cx="2032765" cy="1142167"/>
          </a:xfrm>
          <a:prstGeom prst="wedgeRectCallout">
            <a:avLst>
              <a:gd name="adj1" fmla="val -87858"/>
              <a:gd name="adj2" fmla="val 52894"/>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rPr>
              <a:t>検査台の角度は</a:t>
            </a:r>
            <a:endParaRPr kumimoji="1" lang="en-US" altLang="ja-JP" b="1" dirty="0">
              <a:solidFill>
                <a:schemeClr val="bg1"/>
              </a:solidFill>
            </a:endParaRPr>
          </a:p>
          <a:p>
            <a:pPr algn="ctr"/>
            <a:r>
              <a:rPr kumimoji="1" lang="en-US" altLang="ja-JP" sz="3600" b="1" dirty="0">
                <a:solidFill>
                  <a:srgbClr val="FF0000"/>
                </a:solidFill>
              </a:rPr>
              <a:t>45°</a:t>
            </a:r>
          </a:p>
        </p:txBody>
      </p:sp>
      <p:sp>
        <p:nvSpPr>
          <p:cNvPr id="62" name="吹き出し: 四角形 61">
            <a:extLst>
              <a:ext uri="{FF2B5EF4-FFF2-40B4-BE49-F238E27FC236}">
                <a16:creationId xmlns:a16="http://schemas.microsoft.com/office/drawing/2014/main" id="{3758FE7A-64EE-4B78-BE8A-C5BE9CCDAED8}"/>
              </a:ext>
            </a:extLst>
          </p:cNvPr>
          <p:cNvSpPr/>
          <p:nvPr/>
        </p:nvSpPr>
        <p:spPr>
          <a:xfrm>
            <a:off x="2769215" y="5567617"/>
            <a:ext cx="2032765" cy="1142167"/>
          </a:xfrm>
          <a:prstGeom prst="wedgeRectCallout">
            <a:avLst>
              <a:gd name="adj1" fmla="val -91686"/>
              <a:gd name="adj2" fmla="val 36712"/>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rPr>
              <a:t>検査台の長さは</a:t>
            </a:r>
            <a:endParaRPr kumimoji="1" lang="en-US" altLang="ja-JP" b="1" dirty="0">
              <a:solidFill>
                <a:schemeClr val="bg1"/>
              </a:solidFill>
            </a:endParaRPr>
          </a:p>
          <a:p>
            <a:pPr algn="ctr"/>
            <a:r>
              <a:rPr kumimoji="1" lang="en-US" altLang="ja-JP" sz="3600" b="1" dirty="0">
                <a:solidFill>
                  <a:srgbClr val="FF0000"/>
                </a:solidFill>
              </a:rPr>
              <a:t>38.5</a:t>
            </a:r>
            <a:r>
              <a:rPr kumimoji="1" lang="ja-JP" altLang="en-US" sz="3600" b="1" dirty="0">
                <a:solidFill>
                  <a:srgbClr val="FF0000"/>
                </a:solidFill>
              </a:rPr>
              <a:t>ｃｍ</a:t>
            </a:r>
            <a:endParaRPr kumimoji="1" lang="en-US" altLang="ja-JP" sz="3600" b="1" dirty="0">
              <a:solidFill>
                <a:srgbClr val="FF0000"/>
              </a:solidFill>
            </a:endParaRPr>
          </a:p>
        </p:txBody>
      </p:sp>
      <p:grpSp>
        <p:nvGrpSpPr>
          <p:cNvPr id="9" name="グループ化 8">
            <a:extLst>
              <a:ext uri="{FF2B5EF4-FFF2-40B4-BE49-F238E27FC236}">
                <a16:creationId xmlns:a16="http://schemas.microsoft.com/office/drawing/2014/main" id="{9BE804B3-88AD-4188-81AF-88D5C8D60E30}"/>
              </a:ext>
            </a:extLst>
          </p:cNvPr>
          <p:cNvGrpSpPr/>
          <p:nvPr/>
        </p:nvGrpSpPr>
        <p:grpSpPr>
          <a:xfrm>
            <a:off x="5474702" y="3902529"/>
            <a:ext cx="6817512" cy="3039837"/>
            <a:chOff x="5474702" y="3902529"/>
            <a:chExt cx="6817512" cy="3039837"/>
          </a:xfrm>
        </p:grpSpPr>
        <p:pic>
          <p:nvPicPr>
            <p:cNvPr id="5" name="図 4">
              <a:extLst>
                <a:ext uri="{FF2B5EF4-FFF2-40B4-BE49-F238E27FC236}">
                  <a16:creationId xmlns:a16="http://schemas.microsoft.com/office/drawing/2014/main" id="{00000000-0008-0000-0000-0000AA0300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222" r="16064"/>
            <a:stretch/>
          </p:blipFill>
          <p:spPr>
            <a:xfrm rot="5400000">
              <a:off x="5545057" y="4337613"/>
              <a:ext cx="2306957" cy="2447668"/>
            </a:xfrm>
            <a:prstGeom prst="rect">
              <a:avLst/>
            </a:prstGeom>
            <a:ln w="28575">
              <a:solidFill>
                <a:srgbClr val="C00000"/>
              </a:solidFill>
            </a:ln>
          </p:spPr>
        </p:pic>
        <p:sp>
          <p:nvSpPr>
            <p:cNvPr id="12" name="爆発 2 938">
              <a:extLst>
                <a:ext uri="{FF2B5EF4-FFF2-40B4-BE49-F238E27FC236}">
                  <a16:creationId xmlns:a16="http://schemas.microsoft.com/office/drawing/2014/main" id="{00000000-0008-0000-0000-0000AB030000}"/>
                </a:ext>
              </a:extLst>
            </p:cNvPr>
            <p:cNvSpPr/>
            <p:nvPr/>
          </p:nvSpPr>
          <p:spPr>
            <a:xfrm>
              <a:off x="5685172" y="5218207"/>
              <a:ext cx="1197141" cy="1163053"/>
            </a:xfrm>
            <a:prstGeom prst="irregularSeal2">
              <a:avLst/>
            </a:prstGeom>
            <a:noFill/>
            <a:ln w="38100" cap="flat" cmpd="sng" algn="ctr">
              <a:solidFill>
                <a:srgbClr val="FF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63" name="吹き出し: 四角形 62">
              <a:extLst>
                <a:ext uri="{FF2B5EF4-FFF2-40B4-BE49-F238E27FC236}">
                  <a16:creationId xmlns:a16="http://schemas.microsoft.com/office/drawing/2014/main" id="{8DEA0D8E-F01C-4033-8134-42D1C7EFA031}"/>
                </a:ext>
              </a:extLst>
            </p:cNvPr>
            <p:cNvSpPr/>
            <p:nvPr/>
          </p:nvSpPr>
          <p:spPr>
            <a:xfrm>
              <a:off x="7077651" y="4687903"/>
              <a:ext cx="2032765" cy="1142167"/>
            </a:xfrm>
            <a:prstGeom prst="wedgeRectCallout">
              <a:avLst>
                <a:gd name="adj1" fmla="val -87858"/>
                <a:gd name="adj2" fmla="val 52894"/>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rPr>
                <a:t>検査の際に</a:t>
              </a:r>
              <a:endParaRPr kumimoji="1" lang="en-US" altLang="ja-JP" b="1" dirty="0">
                <a:solidFill>
                  <a:schemeClr val="bg1"/>
                </a:solidFill>
              </a:endParaRPr>
            </a:p>
            <a:p>
              <a:pPr algn="ctr"/>
              <a:r>
                <a:rPr kumimoji="1" lang="ja-JP" altLang="en-US" b="1" dirty="0">
                  <a:solidFill>
                    <a:schemeClr val="bg1"/>
                  </a:solidFill>
                </a:rPr>
                <a:t>作業服が</a:t>
              </a:r>
              <a:endParaRPr kumimoji="1" lang="en-US" altLang="ja-JP" b="1" dirty="0">
                <a:solidFill>
                  <a:schemeClr val="bg1"/>
                </a:solidFill>
              </a:endParaRPr>
            </a:p>
            <a:p>
              <a:pPr algn="ctr"/>
              <a:r>
                <a:rPr kumimoji="1" lang="ja-JP" altLang="en-US" b="1" dirty="0">
                  <a:solidFill>
                    <a:schemeClr val="bg1"/>
                  </a:solidFill>
                </a:rPr>
                <a:t>当たってしまう</a:t>
              </a:r>
              <a:endParaRPr kumimoji="1" lang="en-US" altLang="ja-JP" b="1" dirty="0">
                <a:solidFill>
                  <a:schemeClr val="bg1"/>
                </a:solidFill>
              </a:endParaRPr>
            </a:p>
          </p:txBody>
        </p:sp>
        <p:grpSp>
          <p:nvGrpSpPr>
            <p:cNvPr id="17" name="グループ化 16">
              <a:extLst>
                <a:ext uri="{FF2B5EF4-FFF2-40B4-BE49-F238E27FC236}">
                  <a16:creationId xmlns:a16="http://schemas.microsoft.com/office/drawing/2014/main" id="{355EF5FD-B09F-4770-B768-0DF3B09A739B}"/>
                </a:ext>
              </a:extLst>
            </p:cNvPr>
            <p:cNvGrpSpPr/>
            <p:nvPr/>
          </p:nvGrpSpPr>
          <p:grpSpPr>
            <a:xfrm>
              <a:off x="9502682" y="3902529"/>
              <a:ext cx="2789532" cy="3039837"/>
              <a:chOff x="9415989" y="3744875"/>
              <a:chExt cx="2789532" cy="3039837"/>
            </a:xfrm>
          </p:grpSpPr>
          <p:grpSp>
            <p:nvGrpSpPr>
              <p:cNvPr id="13" name="グループ化 12">
                <a:extLst>
                  <a:ext uri="{FF2B5EF4-FFF2-40B4-BE49-F238E27FC236}">
                    <a16:creationId xmlns:a16="http://schemas.microsoft.com/office/drawing/2014/main" id="{981D6C2D-C928-4086-B2BE-F4D8632AB288}"/>
                  </a:ext>
                </a:extLst>
              </p:cNvPr>
              <p:cNvGrpSpPr/>
              <p:nvPr/>
            </p:nvGrpSpPr>
            <p:grpSpPr>
              <a:xfrm>
                <a:off x="9521233" y="4405924"/>
                <a:ext cx="2684288" cy="2378788"/>
                <a:chOff x="9521233" y="4405924"/>
                <a:chExt cx="2684288" cy="2378788"/>
              </a:xfrm>
            </p:grpSpPr>
            <p:pic>
              <p:nvPicPr>
                <p:cNvPr id="47" name="図 46">
                  <a:extLst>
                    <a:ext uri="{FF2B5EF4-FFF2-40B4-BE49-F238E27FC236}">
                      <a16:creationId xmlns:a16="http://schemas.microsoft.com/office/drawing/2014/main" id="{00000000-0008-0000-0000-00000A030000}"/>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581" b="100000" l="0" r="100000">
                              <a14:foregroundMark x1="86947" y1="62874" x2="86947" y2="62874"/>
                              <a14:foregroundMark x1="89684" y1="70060" x2="89684" y2="70060"/>
                              <a14:foregroundMark x1="82316" y1="86228" x2="81895" y2="87425"/>
                              <a14:foregroundMark x1="53684" y1="89222" x2="53684" y2="89222"/>
                              <a14:foregroundMark x1="53474" y1="73653" x2="53474" y2="73653"/>
                              <a14:foregroundMark x1="56000" y1="66467" x2="56000" y2="66467"/>
                              <a14:foregroundMark x1="61474" y1="82934" x2="61474" y2="82934"/>
                              <a14:foregroundMark x1="68211" y1="85629" x2="68211" y2="85629"/>
                              <a14:foregroundMark x1="72842" y1="85329" x2="72842" y2="85329"/>
                              <a14:foregroundMark x1="65263" y1="80240" x2="65263" y2="80240"/>
                              <a14:foregroundMark x1="46947" y1="67964" x2="46947" y2="67964"/>
                              <a14:foregroundMark x1="46105" y1="67964" x2="46105" y2="67964"/>
                              <a14:foregroundMark x1="48211" y1="80240" x2="48211" y2="80240"/>
                              <a14:foregroundMark x1="60211" y1="88024" x2="60211" y2="88024"/>
                              <a14:foregroundMark x1="58947" y1="92814" x2="58947" y2="92814"/>
                              <a14:foregroundMark x1="54947" y1="93114" x2="54947" y2="93114"/>
                              <a14:foregroundMark x1="22316" y1="87425" x2="22316" y2="87425"/>
                              <a14:foregroundMark x1="12000" y1="87425" x2="12000" y2="87425"/>
                              <a14:foregroundMark x1="29053" y1="73653" x2="29053" y2="73653"/>
                              <a14:foregroundMark x1="23789" y1="72754" x2="23789" y2="72754"/>
                              <a14:foregroundMark x1="26947" y1="87126" x2="26947" y2="87126"/>
                              <a14:foregroundMark x1="47789" y1="74251" x2="47789" y2="74251"/>
                              <a14:foregroundMark x1="52842" y1="65868" x2="52842" y2="65868"/>
                              <a14:foregroundMark x1="24632" y1="74551" x2="24632" y2="74551"/>
                              <a14:foregroundMark x1="24211" y1="80838" x2="24211" y2="80838"/>
                              <a14:foregroundMark x1="20632" y1="81737" x2="20632" y2="81737"/>
                              <a14:foregroundMark x1="16211" y1="85329" x2="16211" y2="85329"/>
                              <a14:foregroundMark x1="29684" y1="84132" x2="29895" y2="85030"/>
                              <a14:foregroundMark x1="32632" y1="93114" x2="32632" y2="93114"/>
                              <a14:foregroundMark x1="52000" y1="91916" x2="52000" y2="91916"/>
                              <a14:foregroundMark x1="13684" y1="92814" x2="13684" y2="92814"/>
                              <a14:foregroundMark x1="16632" y1="95210" x2="16632" y2="95210"/>
                              <a14:foregroundMark x1="20842" y1="97605" x2="20842" y2="97605"/>
                              <a14:foregroundMark x1="32211" y1="97605" x2="32211" y2="97605"/>
                              <a14:foregroundMark x1="38316" y1="97305" x2="38316" y2="97305"/>
                              <a14:foregroundMark x1="29053" y1="93413" x2="29053" y2="93413"/>
                              <a14:foregroundMark x1="42737" y1="39521" x2="42737" y2="39521"/>
                              <a14:foregroundMark x1="43579" y1="37126" x2="43579" y2="37126"/>
                              <a14:foregroundMark x1="24421" y1="20958" x2="24421" y2="20958"/>
                              <a14:foregroundMark x1="29053" y1="21257" x2="29053" y2="21257"/>
                              <a14:foregroundMark x1="63368" y1="74850" x2="63368" y2="74850"/>
                              <a14:backgroundMark x1="14947" y1="89820" x2="14947" y2="89820"/>
                              <a14:backgroundMark x1="25684" y1="95808" x2="25684" y2="95808"/>
                              <a14:backgroundMark x1="32211" y1="97006" x2="32211" y2="97006"/>
                              <a14:backgroundMark x1="82526" y1="41317" x2="82526" y2="41317"/>
                              <a14:backgroundMark x1="52000" y1="50898" x2="52000" y2="50898"/>
                              <a14:backgroundMark x1="65474" y1="56886" x2="65474" y2="56886"/>
                              <a14:backgroundMark x1="65474" y1="56886" x2="65474" y2="56886"/>
                              <a14:backgroundMark x1="58316" y1="48204" x2="58316" y2="48204"/>
                              <a14:backgroundMark x1="92421" y1="37126" x2="92421" y2="37126"/>
                              <a14:backgroundMark x1="13684" y1="71856" x2="13684" y2="71856"/>
                              <a14:backgroundMark x1="20842" y1="67365" x2="20842" y2="67365"/>
                              <a14:backgroundMark x1="20842" y1="61377" x2="20842" y2="61377"/>
                              <a14:backgroundMark x1="10947" y1="68862" x2="10947" y2="68862"/>
                              <a14:backgroundMark x1="11789" y1="57186" x2="11789" y2="57186"/>
                              <a14:backgroundMark x1="10737" y1="38922" x2="10737" y2="38922"/>
                              <a14:backgroundMark x1="5474" y1="52695" x2="5474" y2="52695"/>
                              <a14:backgroundMark x1="65474" y1="50299" x2="65474" y2="50299"/>
                              <a14:backgroundMark x1="5684" y1="64671" x2="5684" y2="64671"/>
                              <a14:backgroundMark x1="12842" y1="64072" x2="12842" y2="64072"/>
                              <a14:backgroundMark x1="13474" y1="40719" x2="13474" y2="40719"/>
                            </a14:backgroundRemoval>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flipH="1">
                  <a:off x="9521233" y="4405924"/>
                  <a:ext cx="2684288" cy="2366699"/>
                </a:xfrm>
                <a:prstGeom prst="rect">
                  <a:avLst/>
                </a:prstGeom>
              </p:spPr>
            </p:pic>
            <p:sp>
              <p:nvSpPr>
                <p:cNvPr id="2" name="正方形/長方形 1">
                  <a:extLst>
                    <a:ext uri="{FF2B5EF4-FFF2-40B4-BE49-F238E27FC236}">
                      <a16:creationId xmlns:a16="http://schemas.microsoft.com/office/drawing/2014/main" id="{B3774516-5CD4-40C1-A392-12851A7E63DC}"/>
                    </a:ext>
                  </a:extLst>
                </p:cNvPr>
                <p:cNvSpPr/>
                <p:nvPr/>
              </p:nvSpPr>
              <p:spPr>
                <a:xfrm>
                  <a:off x="10394116" y="6445226"/>
                  <a:ext cx="1494963" cy="33948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b="1" dirty="0">
                      <a:solidFill>
                        <a:schemeClr val="bg1"/>
                      </a:solidFill>
                    </a:rPr>
                    <a:t>久田先輩</a:t>
                  </a:r>
                </a:p>
              </p:txBody>
            </p:sp>
          </p:grpSp>
          <p:sp>
            <p:nvSpPr>
              <p:cNvPr id="15" name="吹き出し: 角を丸めた四角形 14">
                <a:extLst>
                  <a:ext uri="{FF2B5EF4-FFF2-40B4-BE49-F238E27FC236}">
                    <a16:creationId xmlns:a16="http://schemas.microsoft.com/office/drawing/2014/main" id="{131651D8-2340-4DC5-939B-7F04042DB6B4}"/>
                  </a:ext>
                </a:extLst>
              </p:cNvPr>
              <p:cNvSpPr/>
              <p:nvPr/>
            </p:nvSpPr>
            <p:spPr>
              <a:xfrm>
                <a:off x="9415989" y="3744875"/>
                <a:ext cx="2421367" cy="868945"/>
              </a:xfrm>
              <a:prstGeom prst="wedgeRoundRectCallout">
                <a:avLst>
                  <a:gd name="adj1" fmla="val 25680"/>
                  <a:gd name="adj2" fmla="val 77408"/>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latin typeface="ＭＳ 明朝" panose="02020609040205080304" pitchFamily="17" charset="-128"/>
                    <a:ea typeface="ＭＳ 明朝" panose="02020609040205080304" pitchFamily="17" charset="-128"/>
                  </a:rPr>
                  <a:t>これは、かなりやりにくい</a:t>
                </a:r>
                <a:endParaRPr kumimoji="1" lang="en-US" altLang="ja-JP" sz="1200" b="1" dirty="0">
                  <a:solidFill>
                    <a:schemeClr val="bg1"/>
                  </a:solidFill>
                  <a:latin typeface="ＭＳ 明朝" panose="02020609040205080304" pitchFamily="17" charset="-128"/>
                  <a:ea typeface="ＭＳ 明朝" panose="02020609040205080304" pitchFamily="17" charset="-128"/>
                </a:endParaRPr>
              </a:p>
              <a:p>
                <a:pPr algn="ctr"/>
                <a:r>
                  <a:rPr kumimoji="1" lang="ja-JP" altLang="en-US" sz="1200" b="1" dirty="0">
                    <a:solidFill>
                      <a:schemeClr val="bg1"/>
                    </a:solidFill>
                    <a:latin typeface="ＭＳ 明朝" panose="02020609040205080304" pitchFamily="17" charset="-128"/>
                    <a:ea typeface="ＭＳ 明朝" panose="02020609040205080304" pitchFamily="17" charset="-128"/>
                  </a:rPr>
                  <a:t>作業ですね！！</a:t>
                </a:r>
              </a:p>
            </p:txBody>
          </p:sp>
        </p:grpSp>
      </p:grpSp>
      <p:sp>
        <p:nvSpPr>
          <p:cNvPr id="8" name="楕円 7">
            <a:extLst>
              <a:ext uri="{FF2B5EF4-FFF2-40B4-BE49-F238E27FC236}">
                <a16:creationId xmlns:a16="http://schemas.microsoft.com/office/drawing/2014/main" id="{4478F293-8D7D-45F4-8E56-E8305577214A}"/>
              </a:ext>
            </a:extLst>
          </p:cNvPr>
          <p:cNvSpPr/>
          <p:nvPr/>
        </p:nvSpPr>
        <p:spPr>
          <a:xfrm>
            <a:off x="6138467" y="3036237"/>
            <a:ext cx="473565" cy="311447"/>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A5BC4C92-F9EF-4628-A515-7DFAAA0C940C}"/>
              </a:ext>
            </a:extLst>
          </p:cNvPr>
          <p:cNvSpPr/>
          <p:nvPr/>
        </p:nvSpPr>
        <p:spPr>
          <a:xfrm>
            <a:off x="6443547" y="2587027"/>
            <a:ext cx="588528" cy="311447"/>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0" name="グループ化 49">
            <a:extLst>
              <a:ext uri="{FF2B5EF4-FFF2-40B4-BE49-F238E27FC236}">
                <a16:creationId xmlns:a16="http://schemas.microsoft.com/office/drawing/2014/main" id="{644AF283-6196-4668-95E3-EFC3876EAE4B}"/>
              </a:ext>
            </a:extLst>
          </p:cNvPr>
          <p:cNvGrpSpPr/>
          <p:nvPr/>
        </p:nvGrpSpPr>
        <p:grpSpPr>
          <a:xfrm>
            <a:off x="3408240" y="1502504"/>
            <a:ext cx="7305125" cy="2679810"/>
            <a:chOff x="3408240" y="1502504"/>
            <a:chExt cx="7305125" cy="2679810"/>
          </a:xfrm>
        </p:grpSpPr>
        <p:grpSp>
          <p:nvGrpSpPr>
            <p:cNvPr id="18" name="グループ化 17">
              <a:extLst>
                <a:ext uri="{FF2B5EF4-FFF2-40B4-BE49-F238E27FC236}">
                  <a16:creationId xmlns:a16="http://schemas.microsoft.com/office/drawing/2014/main" id="{41FC1D60-F0E1-459F-B510-CCD9A2463A3E}"/>
                </a:ext>
              </a:extLst>
            </p:cNvPr>
            <p:cNvGrpSpPr/>
            <p:nvPr/>
          </p:nvGrpSpPr>
          <p:grpSpPr>
            <a:xfrm>
              <a:off x="7289722" y="1502504"/>
              <a:ext cx="3423643" cy="2504284"/>
              <a:chOff x="7289722" y="1502504"/>
              <a:chExt cx="3423643" cy="2504284"/>
            </a:xfrm>
          </p:grpSpPr>
          <p:sp>
            <p:nvSpPr>
              <p:cNvPr id="42" name="吹き出し: 四角形 41">
                <a:extLst>
                  <a:ext uri="{FF2B5EF4-FFF2-40B4-BE49-F238E27FC236}">
                    <a16:creationId xmlns:a16="http://schemas.microsoft.com/office/drawing/2014/main" id="{AB852E2B-07DF-4426-9210-E8F302D47394}"/>
                  </a:ext>
                </a:extLst>
              </p:cNvPr>
              <p:cNvSpPr/>
              <p:nvPr/>
            </p:nvSpPr>
            <p:spPr>
              <a:xfrm>
                <a:off x="7371632" y="2864621"/>
                <a:ext cx="2032765" cy="1142167"/>
              </a:xfrm>
              <a:prstGeom prst="wedgeRectCallout">
                <a:avLst>
                  <a:gd name="adj1" fmla="val -67616"/>
                  <a:gd name="adj2" fmla="val -49581"/>
                </a:avLst>
              </a:prstGeom>
              <a:solidFill>
                <a:srgbClr val="FFFF00"/>
              </a:solid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rPr>
                  <a:t>検査台に</a:t>
                </a:r>
                <a:r>
                  <a:rPr kumimoji="1" lang="en-US" altLang="ja-JP" b="1" dirty="0">
                    <a:solidFill>
                      <a:schemeClr val="bg1"/>
                    </a:solidFill>
                  </a:rPr>
                  <a:t>C</a:t>
                </a:r>
                <a:r>
                  <a:rPr kumimoji="1" lang="ja-JP" altLang="en-US" b="1" dirty="0">
                    <a:solidFill>
                      <a:schemeClr val="bg1"/>
                    </a:solidFill>
                  </a:rPr>
                  <a:t>箱を置いた時の最上段が見えにくくなる</a:t>
                </a:r>
                <a:endParaRPr kumimoji="1" lang="en-US" altLang="ja-JP" b="1" dirty="0">
                  <a:solidFill>
                    <a:schemeClr val="bg1"/>
                  </a:solidFill>
                </a:endParaRPr>
              </a:p>
            </p:txBody>
          </p:sp>
          <p:grpSp>
            <p:nvGrpSpPr>
              <p:cNvPr id="22" name="グループ化 21">
                <a:extLst>
                  <a:ext uri="{FF2B5EF4-FFF2-40B4-BE49-F238E27FC236}">
                    <a16:creationId xmlns:a16="http://schemas.microsoft.com/office/drawing/2014/main" id="{4E09AA1B-F7D7-479F-B466-FA9DD34B5032}"/>
                  </a:ext>
                </a:extLst>
              </p:cNvPr>
              <p:cNvGrpSpPr/>
              <p:nvPr/>
            </p:nvGrpSpPr>
            <p:grpSpPr>
              <a:xfrm>
                <a:off x="7289722" y="1502504"/>
                <a:ext cx="3423643" cy="1142167"/>
                <a:chOff x="7289722" y="1502504"/>
                <a:chExt cx="3423643" cy="1142167"/>
              </a:xfrm>
            </p:grpSpPr>
            <p:sp>
              <p:nvSpPr>
                <p:cNvPr id="45" name="楕円 44">
                  <a:extLst>
                    <a:ext uri="{FF2B5EF4-FFF2-40B4-BE49-F238E27FC236}">
                      <a16:creationId xmlns:a16="http://schemas.microsoft.com/office/drawing/2014/main" id="{38610705-DB7F-43AC-AC85-A3D2B5DE5C43}"/>
                    </a:ext>
                  </a:extLst>
                </p:cNvPr>
                <p:cNvSpPr/>
                <p:nvPr/>
              </p:nvSpPr>
              <p:spPr>
                <a:xfrm>
                  <a:off x="7289722" y="1692097"/>
                  <a:ext cx="588528" cy="311447"/>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吹き出し: 四角形 43">
                  <a:extLst>
                    <a:ext uri="{FF2B5EF4-FFF2-40B4-BE49-F238E27FC236}">
                      <a16:creationId xmlns:a16="http://schemas.microsoft.com/office/drawing/2014/main" id="{86DF7FE2-228E-4B07-9E23-1C65788055B1}"/>
                    </a:ext>
                  </a:extLst>
                </p:cNvPr>
                <p:cNvSpPr/>
                <p:nvPr/>
              </p:nvSpPr>
              <p:spPr>
                <a:xfrm>
                  <a:off x="8166641" y="1502504"/>
                  <a:ext cx="2546724" cy="1142167"/>
                </a:xfrm>
                <a:prstGeom prst="wedgeRectCallout">
                  <a:avLst>
                    <a:gd name="adj1" fmla="val -61681"/>
                    <a:gd name="adj2" fmla="val -19576"/>
                  </a:avLst>
                </a:prstGeom>
                <a:solidFill>
                  <a:srgbClr val="FFFF00"/>
                </a:solid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rPr>
                    <a:t>端数かんばん置き場は更に高くなりかんばんが取りにくくなる</a:t>
                  </a:r>
                  <a:endParaRPr kumimoji="1" lang="en-US" altLang="ja-JP" b="1" dirty="0">
                    <a:solidFill>
                      <a:schemeClr val="bg1"/>
                    </a:solidFill>
                  </a:endParaRPr>
                </a:p>
              </p:txBody>
            </p:sp>
          </p:grpSp>
        </p:grpSp>
        <p:grpSp>
          <p:nvGrpSpPr>
            <p:cNvPr id="21" name="グループ化 20">
              <a:extLst>
                <a:ext uri="{FF2B5EF4-FFF2-40B4-BE49-F238E27FC236}">
                  <a16:creationId xmlns:a16="http://schemas.microsoft.com/office/drawing/2014/main" id="{DA4DD093-4EE7-4AFE-80EB-F904EE981C09}"/>
                </a:ext>
              </a:extLst>
            </p:cNvPr>
            <p:cNvGrpSpPr/>
            <p:nvPr/>
          </p:nvGrpSpPr>
          <p:grpSpPr>
            <a:xfrm>
              <a:off x="3408240" y="2035783"/>
              <a:ext cx="2249919" cy="2146531"/>
              <a:chOff x="3492807" y="2039164"/>
              <a:chExt cx="2249919" cy="2146531"/>
            </a:xfrm>
          </p:grpSpPr>
          <p:sp>
            <p:nvSpPr>
              <p:cNvPr id="40" name="吹き出し: 四角形 39">
                <a:extLst>
                  <a:ext uri="{FF2B5EF4-FFF2-40B4-BE49-F238E27FC236}">
                    <a16:creationId xmlns:a16="http://schemas.microsoft.com/office/drawing/2014/main" id="{33B695CF-CC1F-4631-98E1-EB50BC01FBD4}"/>
                  </a:ext>
                </a:extLst>
              </p:cNvPr>
              <p:cNvSpPr/>
              <p:nvPr/>
            </p:nvSpPr>
            <p:spPr>
              <a:xfrm>
                <a:off x="3709961" y="3043528"/>
                <a:ext cx="2032765" cy="1142167"/>
              </a:xfrm>
              <a:prstGeom prst="wedgeRectCallout">
                <a:avLst>
                  <a:gd name="adj1" fmla="val -43325"/>
                  <a:gd name="adj2" fmla="val -109625"/>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rPr>
                  <a:t>身長が</a:t>
                </a:r>
                <a:r>
                  <a:rPr kumimoji="1" lang="en-US" altLang="ja-JP" b="1" dirty="0">
                    <a:solidFill>
                      <a:schemeClr val="bg1"/>
                    </a:solidFill>
                  </a:rPr>
                  <a:t>152</a:t>
                </a:r>
                <a:r>
                  <a:rPr kumimoji="1" lang="ja-JP" altLang="en-US" b="1" dirty="0">
                    <a:solidFill>
                      <a:schemeClr val="bg1"/>
                    </a:solidFill>
                  </a:rPr>
                  <a:t>ｃｍ</a:t>
                </a:r>
                <a:endParaRPr kumimoji="1" lang="en-US" altLang="ja-JP" b="1" dirty="0">
                  <a:solidFill>
                    <a:schemeClr val="bg1"/>
                  </a:solidFill>
                </a:endParaRPr>
              </a:p>
              <a:p>
                <a:pPr algn="ctr"/>
                <a:r>
                  <a:rPr kumimoji="1" lang="ja-JP" altLang="en-US" b="1" dirty="0">
                    <a:solidFill>
                      <a:schemeClr val="bg1"/>
                    </a:solidFill>
                  </a:rPr>
                  <a:t>だと</a:t>
                </a:r>
                <a:r>
                  <a:rPr kumimoji="1" lang="en-US" altLang="ja-JP" b="1" dirty="0">
                    <a:solidFill>
                      <a:schemeClr val="bg1"/>
                    </a:solidFill>
                  </a:rPr>
                  <a:t>…</a:t>
                </a:r>
              </a:p>
            </p:txBody>
          </p:sp>
          <p:sp>
            <p:nvSpPr>
              <p:cNvPr id="35" name="楕円 34">
                <a:extLst>
                  <a:ext uri="{FF2B5EF4-FFF2-40B4-BE49-F238E27FC236}">
                    <a16:creationId xmlns:a16="http://schemas.microsoft.com/office/drawing/2014/main" id="{9414120A-4C52-4B1D-A67F-F88B9EC0EA18}"/>
                  </a:ext>
                </a:extLst>
              </p:cNvPr>
              <p:cNvSpPr/>
              <p:nvPr/>
            </p:nvSpPr>
            <p:spPr>
              <a:xfrm>
                <a:off x="3492807" y="2039164"/>
                <a:ext cx="588528" cy="311447"/>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49" name="星: 24 pt 48">
            <a:extLst>
              <a:ext uri="{FF2B5EF4-FFF2-40B4-BE49-F238E27FC236}">
                <a16:creationId xmlns:a16="http://schemas.microsoft.com/office/drawing/2014/main" id="{A84BD643-EEFD-4B85-B647-E0F2A31DB89B}"/>
              </a:ext>
            </a:extLst>
          </p:cNvPr>
          <p:cNvSpPr/>
          <p:nvPr/>
        </p:nvSpPr>
        <p:spPr>
          <a:xfrm>
            <a:off x="8388015" y="1172922"/>
            <a:ext cx="3973279" cy="2408399"/>
          </a:xfrm>
          <a:prstGeom prst="star24">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t>身長が小柄だと</a:t>
            </a:r>
            <a:endParaRPr kumimoji="1" lang="en-US" altLang="ja-JP" sz="1600" b="1" dirty="0"/>
          </a:p>
          <a:p>
            <a:pPr algn="ctr"/>
            <a:r>
              <a:rPr kumimoji="1" lang="ja-JP" altLang="en-US" sz="1600" b="1" dirty="0"/>
              <a:t>この２項目の作業にて踵を上げなげればならない！</a:t>
            </a:r>
          </a:p>
        </p:txBody>
      </p:sp>
      <p:grpSp>
        <p:nvGrpSpPr>
          <p:cNvPr id="24" name="グループ化 23">
            <a:extLst>
              <a:ext uri="{FF2B5EF4-FFF2-40B4-BE49-F238E27FC236}">
                <a16:creationId xmlns:a16="http://schemas.microsoft.com/office/drawing/2014/main" id="{517F4AC3-D619-422F-B6A9-A7FF35F1AC1E}"/>
              </a:ext>
            </a:extLst>
          </p:cNvPr>
          <p:cNvGrpSpPr/>
          <p:nvPr/>
        </p:nvGrpSpPr>
        <p:grpSpPr>
          <a:xfrm>
            <a:off x="867520" y="1692868"/>
            <a:ext cx="2595861" cy="1964024"/>
            <a:chOff x="867520" y="1692868"/>
            <a:chExt cx="2595861" cy="1964024"/>
          </a:xfrm>
        </p:grpSpPr>
        <p:sp>
          <p:nvSpPr>
            <p:cNvPr id="34" name="楕円 33">
              <a:extLst>
                <a:ext uri="{FF2B5EF4-FFF2-40B4-BE49-F238E27FC236}">
                  <a16:creationId xmlns:a16="http://schemas.microsoft.com/office/drawing/2014/main" id="{BA1DCA6B-BF22-463A-97F2-0A9CA2302F11}"/>
                </a:ext>
              </a:extLst>
            </p:cNvPr>
            <p:cNvSpPr/>
            <p:nvPr/>
          </p:nvSpPr>
          <p:spPr>
            <a:xfrm>
              <a:off x="867520" y="1692868"/>
              <a:ext cx="588528" cy="311447"/>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吹き出し: 四角形 2">
              <a:extLst>
                <a:ext uri="{FF2B5EF4-FFF2-40B4-BE49-F238E27FC236}">
                  <a16:creationId xmlns:a16="http://schemas.microsoft.com/office/drawing/2014/main" id="{5BBC4ED5-1343-4491-9E29-7871C0BC8356}"/>
                </a:ext>
              </a:extLst>
            </p:cNvPr>
            <p:cNvSpPr/>
            <p:nvPr/>
          </p:nvSpPr>
          <p:spPr>
            <a:xfrm>
              <a:off x="1430616" y="2514725"/>
              <a:ext cx="2032765" cy="1142167"/>
            </a:xfrm>
            <a:prstGeom prst="wedgeRectCallout">
              <a:avLst>
                <a:gd name="adj1" fmla="val -53221"/>
                <a:gd name="adj2" fmla="val -9681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rPr>
                <a:t>平均身長だと</a:t>
              </a:r>
              <a:endParaRPr kumimoji="1" lang="en-US" altLang="ja-JP" b="1" dirty="0">
                <a:solidFill>
                  <a:schemeClr val="bg1"/>
                </a:solidFill>
              </a:endParaRPr>
            </a:p>
            <a:p>
              <a:pPr algn="ctr"/>
              <a:r>
                <a:rPr kumimoji="1" lang="ja-JP" altLang="en-US" b="1" dirty="0">
                  <a:solidFill>
                    <a:schemeClr val="bg1"/>
                  </a:solidFill>
                </a:rPr>
                <a:t>問題なく検査が</a:t>
              </a:r>
              <a:endParaRPr kumimoji="1" lang="en-US" altLang="ja-JP" b="1" dirty="0">
                <a:solidFill>
                  <a:schemeClr val="bg1"/>
                </a:solidFill>
              </a:endParaRPr>
            </a:p>
            <a:p>
              <a:pPr algn="ctr"/>
              <a:r>
                <a:rPr kumimoji="1" lang="ja-JP" altLang="en-US" b="1" dirty="0">
                  <a:solidFill>
                    <a:schemeClr val="bg1"/>
                  </a:solidFill>
                </a:rPr>
                <a:t>出来る</a:t>
              </a:r>
            </a:p>
          </p:txBody>
        </p:sp>
      </p:grpSp>
    </p:spTree>
    <p:extLst>
      <p:ext uri="{BB962C8B-B14F-4D97-AF65-F5344CB8AC3E}">
        <p14:creationId xmlns:p14="http://schemas.microsoft.com/office/powerpoint/2010/main" val="98386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1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1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1000"/>
                                        <p:tgtEl>
                                          <p:spTgt spid="49"/>
                                        </p:tgtEl>
                                      </p:cBhvr>
                                    </p:animEffect>
                                    <p:anim calcmode="lin" valueType="num">
                                      <p:cBhvr>
                                        <p:cTn id="38" dur="1000" fill="hold"/>
                                        <p:tgtEl>
                                          <p:spTgt spid="49"/>
                                        </p:tgtEl>
                                        <p:attrNameLst>
                                          <p:attrName>ppt_x</p:attrName>
                                        </p:attrNameLst>
                                      </p:cBhvr>
                                      <p:tavLst>
                                        <p:tav tm="0">
                                          <p:val>
                                            <p:strVal val="#ppt_x"/>
                                          </p:val>
                                        </p:tav>
                                        <p:tav tm="100000">
                                          <p:val>
                                            <p:strVal val="#ppt_x"/>
                                          </p:val>
                                        </p:tav>
                                      </p:tavLst>
                                    </p:anim>
                                    <p:anim calcmode="lin" valueType="num">
                                      <p:cBhvr>
                                        <p:cTn id="3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62"/>
                                        </p:tgtEl>
                                        <p:attrNameLst>
                                          <p:attrName>style.visibility</p:attrName>
                                        </p:attrNameLst>
                                      </p:cBhvr>
                                      <p:to>
                                        <p:strVal val="visible"/>
                                      </p:to>
                                    </p:set>
                                    <p:animEffect transition="in" filter="barn(inVertical)">
                                      <p:cBhvr>
                                        <p:cTn id="49" dur="500"/>
                                        <p:tgtEl>
                                          <p:spTgt spid="6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61"/>
                                        </p:tgtEl>
                                        <p:attrNameLst>
                                          <p:attrName>style.visibility</p:attrName>
                                        </p:attrNameLst>
                                      </p:cBhvr>
                                      <p:to>
                                        <p:strVal val="visible"/>
                                      </p:to>
                                    </p:set>
                                    <p:animEffect transition="in" filter="barn(inVertical)">
                                      <p:cBhvr>
                                        <p:cTn id="54" dur="500"/>
                                        <p:tgtEl>
                                          <p:spTgt spid="6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8" grpId="0" animBg="1"/>
      <p:bldP spid="36" grpId="0" animBg="1"/>
      <p:bldP spid="4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2C235908-AB32-4019-996A-9ACE7C155EF0}"/>
              </a:ext>
            </a:extLst>
          </p:cNvPr>
          <p:cNvSpPr/>
          <p:nvPr/>
        </p:nvSpPr>
        <p:spPr>
          <a:xfrm>
            <a:off x="68171" y="85371"/>
            <a:ext cx="9192877" cy="6644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bg1"/>
                </a:solidFill>
              </a:rPr>
              <a:t>調査</a:t>
            </a:r>
            <a:r>
              <a:rPr kumimoji="1" lang="en-US" altLang="ja-JP" sz="2800" b="1" dirty="0">
                <a:solidFill>
                  <a:schemeClr val="bg1"/>
                </a:solidFill>
              </a:rPr>
              <a:t>Ⅳ</a:t>
            </a:r>
            <a:r>
              <a:rPr kumimoji="1" lang="ja-JP" altLang="en-US" sz="2800" b="1" dirty="0">
                <a:solidFill>
                  <a:schemeClr val="bg1"/>
                </a:solidFill>
              </a:rPr>
              <a:t>　検査台の明るさと踵を上げる回数を調査</a:t>
            </a:r>
          </a:p>
        </p:txBody>
      </p:sp>
      <p:grpSp>
        <p:nvGrpSpPr>
          <p:cNvPr id="67" name="グループ化 66">
            <a:extLst>
              <a:ext uri="{FF2B5EF4-FFF2-40B4-BE49-F238E27FC236}">
                <a16:creationId xmlns:a16="http://schemas.microsoft.com/office/drawing/2014/main" id="{1B8694C9-C50B-4916-B811-3DF3AC67FACB}"/>
              </a:ext>
            </a:extLst>
          </p:cNvPr>
          <p:cNvGrpSpPr/>
          <p:nvPr/>
        </p:nvGrpSpPr>
        <p:grpSpPr>
          <a:xfrm>
            <a:off x="82851" y="143432"/>
            <a:ext cx="12074577" cy="4198318"/>
            <a:chOff x="82851" y="143432"/>
            <a:chExt cx="12074577" cy="4198318"/>
          </a:xfrm>
        </p:grpSpPr>
        <p:pic>
          <p:nvPicPr>
            <p:cNvPr id="20" name="図 19">
              <a:extLst>
                <a:ext uri="{FF2B5EF4-FFF2-40B4-BE49-F238E27FC236}">
                  <a16:creationId xmlns:a16="http://schemas.microsoft.com/office/drawing/2014/main" id="{00000000-0008-0000-0000-0000550400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38" t="20480" r="10017" b="44612"/>
            <a:stretch/>
          </p:blipFill>
          <p:spPr>
            <a:xfrm>
              <a:off x="4757157" y="869567"/>
              <a:ext cx="1041387" cy="1009831"/>
            </a:xfrm>
            <a:prstGeom prst="rect">
              <a:avLst/>
            </a:prstGeom>
            <a:ln w="28575">
              <a:solidFill>
                <a:srgbClr val="FF0000"/>
              </a:solidFill>
            </a:ln>
          </p:spPr>
        </p:pic>
        <p:grpSp>
          <p:nvGrpSpPr>
            <p:cNvPr id="56" name="グループ化 55">
              <a:extLst>
                <a:ext uri="{FF2B5EF4-FFF2-40B4-BE49-F238E27FC236}">
                  <a16:creationId xmlns:a16="http://schemas.microsoft.com/office/drawing/2014/main" id="{C67CCDB8-415E-464D-B11D-E222E20DFABB}"/>
                </a:ext>
              </a:extLst>
            </p:cNvPr>
            <p:cNvGrpSpPr/>
            <p:nvPr/>
          </p:nvGrpSpPr>
          <p:grpSpPr>
            <a:xfrm>
              <a:off x="4757450" y="1917081"/>
              <a:ext cx="6191662" cy="1072014"/>
              <a:chOff x="4744562" y="1670104"/>
              <a:chExt cx="6191662" cy="1072014"/>
            </a:xfrm>
          </p:grpSpPr>
          <p:pic>
            <p:nvPicPr>
              <p:cNvPr id="18" name="図 17">
                <a:extLst>
                  <a:ext uri="{FF2B5EF4-FFF2-40B4-BE49-F238E27FC236}">
                    <a16:creationId xmlns:a16="http://schemas.microsoft.com/office/drawing/2014/main" id="{00000000-0008-0000-0000-0000530400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021" t="20928" r="9817" b="45243"/>
              <a:stretch/>
            </p:blipFill>
            <p:spPr>
              <a:xfrm>
                <a:off x="4744562" y="1711869"/>
                <a:ext cx="1014575" cy="1030249"/>
              </a:xfrm>
              <a:prstGeom prst="rect">
                <a:avLst/>
              </a:prstGeom>
              <a:ln w="28575">
                <a:solidFill>
                  <a:srgbClr val="FF0000"/>
                </a:solidFill>
              </a:ln>
            </p:spPr>
          </p:pic>
          <p:sp>
            <p:nvSpPr>
              <p:cNvPr id="23" name="テキスト ボックス 917">
                <a:extLst>
                  <a:ext uri="{FF2B5EF4-FFF2-40B4-BE49-F238E27FC236}">
                    <a16:creationId xmlns:a16="http://schemas.microsoft.com/office/drawing/2014/main" id="{00000000-0008-0000-0000-000096030000}"/>
                  </a:ext>
                </a:extLst>
              </p:cNvPr>
              <p:cNvSpPr txBox="1"/>
              <p:nvPr/>
            </p:nvSpPr>
            <p:spPr>
              <a:xfrm>
                <a:off x="5838843" y="1670104"/>
                <a:ext cx="5097381" cy="1072014"/>
              </a:xfrm>
              <a:prstGeom prst="rect">
                <a:avLst/>
              </a:prstGeom>
              <a:solidFill>
                <a:sysClr val="window" lastClr="FFFFFF"/>
              </a:solidFill>
              <a:ln w="28575" cmpd="sng">
                <a:solidFill>
                  <a:srgbClr val="FF0000"/>
                </a:solidFill>
                <a:prstDash val="sysDot"/>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箱詰め　２５０～３００ルクス</a:t>
                </a:r>
                <a:endPar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（一般的な作業をするときの明るさ</a:t>
                </a:r>
                <a:r>
                  <a:rPr kumimoji="1" lang="ja-JP" altLang="en-US" sz="24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a:t>
                </a:r>
                <a:endParaRPr kumimoji="1" lang="en-US" altLang="ja-JP" sz="24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grpSp>
        <p:grpSp>
          <p:nvGrpSpPr>
            <p:cNvPr id="58" name="グループ化 57">
              <a:extLst>
                <a:ext uri="{FF2B5EF4-FFF2-40B4-BE49-F238E27FC236}">
                  <a16:creationId xmlns:a16="http://schemas.microsoft.com/office/drawing/2014/main" id="{1E8B50AC-33A6-4F33-990F-600D2EBF066F}"/>
                </a:ext>
              </a:extLst>
            </p:cNvPr>
            <p:cNvGrpSpPr/>
            <p:nvPr/>
          </p:nvGrpSpPr>
          <p:grpSpPr>
            <a:xfrm>
              <a:off x="4784669" y="3085487"/>
              <a:ext cx="6184445" cy="1082566"/>
              <a:chOff x="4782669" y="2851118"/>
              <a:chExt cx="6184445" cy="1082566"/>
            </a:xfrm>
          </p:grpSpPr>
          <p:pic>
            <p:nvPicPr>
              <p:cNvPr id="19" name="図 18">
                <a:extLst>
                  <a:ext uri="{FF2B5EF4-FFF2-40B4-BE49-F238E27FC236}">
                    <a16:creationId xmlns:a16="http://schemas.microsoft.com/office/drawing/2014/main" id="{00000000-0008-0000-0000-0000540400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117" t="20946" r="10103" b="45306"/>
              <a:stretch/>
            </p:blipFill>
            <p:spPr>
              <a:xfrm>
                <a:off x="4782669" y="2851118"/>
                <a:ext cx="1015875" cy="1033860"/>
              </a:xfrm>
              <a:prstGeom prst="rect">
                <a:avLst/>
              </a:prstGeom>
              <a:ln w="28575">
                <a:solidFill>
                  <a:srgbClr val="FF0000"/>
                </a:solidFill>
              </a:ln>
            </p:spPr>
          </p:pic>
          <p:sp>
            <p:nvSpPr>
              <p:cNvPr id="24" name="テキスト ボックス 918">
                <a:extLst>
                  <a:ext uri="{FF2B5EF4-FFF2-40B4-BE49-F238E27FC236}">
                    <a16:creationId xmlns:a16="http://schemas.microsoft.com/office/drawing/2014/main" id="{00000000-0008-0000-0000-000097030000}"/>
                  </a:ext>
                </a:extLst>
              </p:cNvPr>
              <p:cNvSpPr txBox="1"/>
              <p:nvPr/>
            </p:nvSpPr>
            <p:spPr>
              <a:xfrm>
                <a:off x="5869733" y="2861670"/>
                <a:ext cx="5097381" cy="1072014"/>
              </a:xfrm>
              <a:prstGeom prst="rect">
                <a:avLst/>
              </a:prstGeom>
              <a:solidFill>
                <a:sysClr val="window" lastClr="FFFFFF"/>
              </a:solidFill>
              <a:ln w="28575" cmpd="sng">
                <a:solidFill>
                  <a:srgbClr val="FF0000"/>
                </a:solidFill>
                <a:prstDash val="sysDot"/>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検査台が影になり明るさ低下</a:t>
                </a:r>
                <a:endPar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（奥側が見にくいように感じる</a:t>
                </a:r>
                <a:r>
                  <a:rPr kumimoji="1" lang="ja-JP" altLang="en-US" sz="24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a:t>
                </a:r>
              </a:p>
            </p:txBody>
          </p:sp>
        </p:grpSp>
        <p:grpSp>
          <p:nvGrpSpPr>
            <p:cNvPr id="63" name="グループ化 62">
              <a:extLst>
                <a:ext uri="{FF2B5EF4-FFF2-40B4-BE49-F238E27FC236}">
                  <a16:creationId xmlns:a16="http://schemas.microsoft.com/office/drawing/2014/main" id="{BF5821BC-8BC9-4727-859A-8BE15BF0120F}"/>
                </a:ext>
              </a:extLst>
            </p:cNvPr>
            <p:cNvGrpSpPr/>
            <p:nvPr/>
          </p:nvGrpSpPr>
          <p:grpSpPr>
            <a:xfrm>
              <a:off x="268373" y="952654"/>
              <a:ext cx="2857935" cy="2964892"/>
              <a:chOff x="283464" y="929398"/>
              <a:chExt cx="2857935" cy="2964892"/>
            </a:xfrm>
          </p:grpSpPr>
          <p:grpSp>
            <p:nvGrpSpPr>
              <p:cNvPr id="52" name="グループ化 51">
                <a:extLst>
                  <a:ext uri="{FF2B5EF4-FFF2-40B4-BE49-F238E27FC236}">
                    <a16:creationId xmlns:a16="http://schemas.microsoft.com/office/drawing/2014/main" id="{767CC3AF-EF19-49FF-B8B2-1B84B647851B}"/>
                  </a:ext>
                </a:extLst>
              </p:cNvPr>
              <p:cNvGrpSpPr/>
              <p:nvPr/>
            </p:nvGrpSpPr>
            <p:grpSpPr>
              <a:xfrm>
                <a:off x="283464" y="929398"/>
                <a:ext cx="2857935" cy="2964892"/>
                <a:chOff x="283464" y="929398"/>
                <a:chExt cx="2857935" cy="2964892"/>
              </a:xfrm>
            </p:grpSpPr>
            <p:sp>
              <p:nvSpPr>
                <p:cNvPr id="6" name="正方形/長方形 5">
                  <a:extLst>
                    <a:ext uri="{FF2B5EF4-FFF2-40B4-BE49-F238E27FC236}">
                      <a16:creationId xmlns:a16="http://schemas.microsoft.com/office/drawing/2014/main" id="{00000000-0008-0000-0000-000097B10000}"/>
                    </a:ext>
                  </a:extLst>
                </p:cNvPr>
                <p:cNvSpPr/>
                <p:nvPr/>
              </p:nvSpPr>
              <p:spPr>
                <a:xfrm>
                  <a:off x="283464" y="929398"/>
                  <a:ext cx="2857935" cy="2964892"/>
                </a:xfrm>
                <a:prstGeom prst="rect">
                  <a:avLst/>
                </a:prstGeom>
                <a:pattFill prst="dotGrid">
                  <a:fgClr>
                    <a:sysClr val="window" lastClr="FFFFFF">
                      <a:lumMod val="65000"/>
                    </a:sysClr>
                  </a:fgClr>
                  <a:bgClr>
                    <a:sysClr val="window" lastClr="FFFFFF"/>
                  </a:bgClr>
                </a:patt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pic>
              <p:nvPicPr>
                <p:cNvPr id="7" name="図 6">
                  <a:extLst>
                    <a:ext uri="{FF2B5EF4-FFF2-40B4-BE49-F238E27FC236}">
                      <a16:creationId xmlns:a16="http://schemas.microsoft.com/office/drawing/2014/main" id="{00000000-0008-0000-0000-00009AB10000}"/>
                    </a:ext>
                  </a:extLst>
                </p:cNvPr>
                <p:cNvPicPr>
                  <a:picLocks noChangeAspect="1"/>
                </p:cNvPicPr>
                <p:nvPr/>
              </p:nvPicPr>
              <p:blipFill rotWithShape="1">
                <a:blip r:embed="rId6"/>
                <a:srcRect r="17011" b="30097"/>
                <a:stretch/>
              </p:blipFill>
              <p:spPr>
                <a:xfrm>
                  <a:off x="794435" y="1458252"/>
                  <a:ext cx="2058678" cy="2327873"/>
                </a:xfrm>
                <a:prstGeom prst="rect">
                  <a:avLst/>
                </a:prstGeom>
              </p:spPr>
            </p:pic>
          </p:grpSp>
          <p:grpSp>
            <p:nvGrpSpPr>
              <p:cNvPr id="62" name="グループ化 61">
                <a:extLst>
                  <a:ext uri="{FF2B5EF4-FFF2-40B4-BE49-F238E27FC236}">
                    <a16:creationId xmlns:a16="http://schemas.microsoft.com/office/drawing/2014/main" id="{4E79549E-0B29-4438-BDF9-5B67F2F9E73B}"/>
                  </a:ext>
                </a:extLst>
              </p:cNvPr>
              <p:cNvGrpSpPr/>
              <p:nvPr/>
            </p:nvGrpSpPr>
            <p:grpSpPr>
              <a:xfrm>
                <a:off x="1676666" y="949772"/>
                <a:ext cx="870862" cy="1045744"/>
                <a:chOff x="1676666" y="949772"/>
                <a:chExt cx="870862" cy="1045744"/>
              </a:xfrm>
            </p:grpSpPr>
            <p:cxnSp>
              <p:nvCxnSpPr>
                <p:cNvPr id="22" name="直線コネクタ 21">
                  <a:extLst>
                    <a:ext uri="{FF2B5EF4-FFF2-40B4-BE49-F238E27FC236}">
                      <a16:creationId xmlns:a16="http://schemas.microsoft.com/office/drawing/2014/main" id="{00000000-0008-0000-0000-0000E1000000}"/>
                    </a:ext>
                  </a:extLst>
                </p:cNvPr>
                <p:cNvCxnSpPr/>
                <p:nvPr/>
              </p:nvCxnSpPr>
              <p:spPr>
                <a:xfrm flipH="1" flipV="1">
                  <a:off x="2051132" y="949772"/>
                  <a:ext cx="344" cy="186240"/>
                </a:xfrm>
                <a:prstGeom prst="line">
                  <a:avLst/>
                </a:prstGeom>
                <a:noFill/>
                <a:ln w="28575" cap="flat" cmpd="sng" algn="ctr">
                  <a:solidFill>
                    <a:srgbClr val="F79646">
                      <a:lumMod val="50000"/>
                    </a:srgbClr>
                  </a:solidFill>
                  <a:prstDash val="solid"/>
                </a:ln>
                <a:effectLst/>
              </p:spPr>
            </p:cxnSp>
            <p:grpSp>
              <p:nvGrpSpPr>
                <p:cNvPr id="61" name="グループ化 60">
                  <a:extLst>
                    <a:ext uri="{FF2B5EF4-FFF2-40B4-BE49-F238E27FC236}">
                      <a16:creationId xmlns:a16="http://schemas.microsoft.com/office/drawing/2014/main" id="{A2B33B9C-54A5-4E6F-B4AB-70B12EA014E5}"/>
                    </a:ext>
                  </a:extLst>
                </p:cNvPr>
                <p:cNvGrpSpPr/>
                <p:nvPr/>
              </p:nvGrpSpPr>
              <p:grpSpPr>
                <a:xfrm>
                  <a:off x="1676666" y="1138077"/>
                  <a:ext cx="870862" cy="857439"/>
                  <a:chOff x="1676666" y="1138077"/>
                  <a:chExt cx="870862" cy="857439"/>
                </a:xfrm>
              </p:grpSpPr>
              <p:pic>
                <p:nvPicPr>
                  <p:cNvPr id="21" name="図 20">
                    <a:extLst>
                      <a:ext uri="{FF2B5EF4-FFF2-40B4-BE49-F238E27FC236}">
                        <a16:creationId xmlns:a16="http://schemas.microsoft.com/office/drawing/2014/main" id="{00000000-0008-0000-0000-00005F040000}"/>
                      </a:ext>
                    </a:extLst>
                  </p:cNvPr>
                  <p:cNvPicPr>
                    <a:picLocks noChangeAspect="1"/>
                  </p:cNvPicPr>
                  <p:nvPr/>
                </p:nvPicPr>
                <p:blipFill>
                  <a:blip r:embed="rId7"/>
                  <a:stretch>
                    <a:fillRect/>
                  </a:stretch>
                </p:blipFill>
                <p:spPr>
                  <a:xfrm>
                    <a:off x="1940191" y="1138077"/>
                    <a:ext cx="222570" cy="564138"/>
                  </a:xfrm>
                  <a:prstGeom prst="rect">
                    <a:avLst/>
                  </a:prstGeom>
                </p:spPr>
              </p:pic>
              <p:pic>
                <p:nvPicPr>
                  <p:cNvPr id="28" name="図 27">
                    <a:extLst>
                      <a:ext uri="{FF2B5EF4-FFF2-40B4-BE49-F238E27FC236}">
                        <a16:creationId xmlns:a16="http://schemas.microsoft.com/office/drawing/2014/main" id="{00000000-0008-0000-0000-0000A1030000}"/>
                      </a:ext>
                    </a:extLst>
                  </p:cNvPr>
                  <p:cNvPicPr>
                    <a:picLocks noChangeAspect="1"/>
                  </p:cNvPicPr>
                  <p:nvPr/>
                </p:nvPicPr>
                <p:blipFill>
                  <a:blip r:embed="rId8"/>
                  <a:stretch>
                    <a:fillRect/>
                  </a:stretch>
                </p:blipFill>
                <p:spPr>
                  <a:xfrm>
                    <a:off x="1676666" y="1522066"/>
                    <a:ext cx="261137" cy="381000"/>
                  </a:xfrm>
                  <a:prstGeom prst="rect">
                    <a:avLst/>
                  </a:prstGeom>
                </p:spPr>
              </p:pic>
              <p:pic>
                <p:nvPicPr>
                  <p:cNvPr id="29" name="図 28">
                    <a:extLst>
                      <a:ext uri="{FF2B5EF4-FFF2-40B4-BE49-F238E27FC236}">
                        <a16:creationId xmlns:a16="http://schemas.microsoft.com/office/drawing/2014/main" id="{00000000-0008-0000-0000-0000A3030000}"/>
                      </a:ext>
                    </a:extLst>
                  </p:cNvPr>
                  <p:cNvPicPr>
                    <a:picLocks noChangeAspect="1"/>
                  </p:cNvPicPr>
                  <p:nvPr/>
                </p:nvPicPr>
                <p:blipFill>
                  <a:blip r:embed="rId8"/>
                  <a:stretch>
                    <a:fillRect/>
                  </a:stretch>
                </p:blipFill>
                <p:spPr>
                  <a:xfrm rot="18309845">
                    <a:off x="2171281" y="1496039"/>
                    <a:ext cx="255034" cy="497460"/>
                  </a:xfrm>
                  <a:prstGeom prst="rect">
                    <a:avLst/>
                  </a:prstGeom>
                </p:spPr>
              </p:pic>
              <p:pic>
                <p:nvPicPr>
                  <p:cNvPr id="30" name="図 29">
                    <a:extLst>
                      <a:ext uri="{FF2B5EF4-FFF2-40B4-BE49-F238E27FC236}">
                        <a16:creationId xmlns:a16="http://schemas.microsoft.com/office/drawing/2014/main" id="{00000000-0008-0000-0000-0000A4030000}"/>
                      </a:ext>
                    </a:extLst>
                  </p:cNvPr>
                  <p:cNvPicPr>
                    <a:picLocks noChangeAspect="1"/>
                  </p:cNvPicPr>
                  <p:nvPr/>
                </p:nvPicPr>
                <p:blipFill>
                  <a:blip r:embed="rId8"/>
                  <a:stretch>
                    <a:fillRect/>
                  </a:stretch>
                </p:blipFill>
                <p:spPr>
                  <a:xfrm rot="20310511">
                    <a:off x="1943975" y="1525301"/>
                    <a:ext cx="193413" cy="470215"/>
                  </a:xfrm>
                  <a:prstGeom prst="rect">
                    <a:avLst/>
                  </a:prstGeom>
                </p:spPr>
              </p:pic>
            </p:grpSp>
          </p:grpSp>
          <p:sp>
            <p:nvSpPr>
              <p:cNvPr id="32" name="正方形/長方形 31">
                <a:extLst>
                  <a:ext uri="{FF2B5EF4-FFF2-40B4-BE49-F238E27FC236}">
                    <a16:creationId xmlns:a16="http://schemas.microsoft.com/office/drawing/2014/main" id="{00000000-0008-0000-0000-000098B10000}"/>
                  </a:ext>
                </a:extLst>
              </p:cNvPr>
              <p:cNvSpPr/>
              <p:nvPr/>
            </p:nvSpPr>
            <p:spPr>
              <a:xfrm>
                <a:off x="285348" y="1590341"/>
                <a:ext cx="1600200" cy="687917"/>
              </a:xfrm>
              <a:prstGeom prst="rect">
                <a:avLst/>
              </a:prstGeom>
              <a:no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16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除湿ルーム</a:t>
                </a:r>
              </a:p>
            </p:txBody>
          </p:sp>
        </p:grpSp>
        <p:sp>
          <p:nvSpPr>
            <p:cNvPr id="53" name="フローチャート: 処理 52">
              <a:extLst>
                <a:ext uri="{FF2B5EF4-FFF2-40B4-BE49-F238E27FC236}">
                  <a16:creationId xmlns:a16="http://schemas.microsoft.com/office/drawing/2014/main" id="{9BFE9F87-4116-4F08-9E95-52C168889DFD}"/>
                </a:ext>
              </a:extLst>
            </p:cNvPr>
            <p:cNvSpPr/>
            <p:nvPr/>
          </p:nvSpPr>
          <p:spPr>
            <a:xfrm>
              <a:off x="82851" y="857326"/>
              <a:ext cx="1992164" cy="460211"/>
            </a:xfrm>
            <a:prstGeom prst="flowChartProcess">
              <a:avLst/>
            </a:prstGeom>
            <a:solidFill>
              <a:srgbClr val="4F81BD">
                <a:lumMod val="40000"/>
                <a:lumOff val="60000"/>
              </a:srgbClr>
            </a:solidFill>
            <a:ln w="28575" cap="flat" cmpd="sng" algn="ctr">
              <a:solidFill>
                <a:srgbClr val="00B0F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検査台の</a:t>
              </a:r>
              <a:r>
                <a:rPr kumimoji="1" lang="ja-JP" altLang="en-US" sz="2000" b="1" kern="0" noProof="0" dirty="0">
                  <a:solidFill>
                    <a:sysClr val="windowText" lastClr="000000"/>
                  </a:solidFill>
                  <a:latin typeface="Calibri" panose="020F0502020204030204"/>
                  <a:ea typeface="ＭＳ Ｐゴシック" panose="020B0600070205080204" pitchFamily="50" charset="-128"/>
                </a:rPr>
                <a:t>明るさ</a:t>
              </a:r>
              <a:endParaRPr kumimoji="1" lang="ja-JP" altLang="en-US"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sp>
          <p:nvSpPr>
            <p:cNvPr id="9" name="楕円 8">
              <a:extLst>
                <a:ext uri="{FF2B5EF4-FFF2-40B4-BE49-F238E27FC236}">
                  <a16:creationId xmlns:a16="http://schemas.microsoft.com/office/drawing/2014/main" id="{00000000-0008-0000-0000-0000BE030000}"/>
                </a:ext>
              </a:extLst>
            </p:cNvPr>
            <p:cNvSpPr/>
            <p:nvPr/>
          </p:nvSpPr>
          <p:spPr>
            <a:xfrm>
              <a:off x="1805116" y="999331"/>
              <a:ext cx="524668" cy="900906"/>
            </a:xfrm>
            <a:prstGeom prst="ellipse">
              <a:avLst/>
            </a:prstGeom>
            <a:noFill/>
            <a:ln w="28575" cap="flat" cmpd="sng" algn="ctr">
              <a:solidFill>
                <a:srgbClr val="FF0000"/>
              </a:solidFill>
              <a:prstDash val="sysDash"/>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grpSp>
          <p:nvGrpSpPr>
            <p:cNvPr id="54" name="グループ化 53">
              <a:extLst>
                <a:ext uri="{FF2B5EF4-FFF2-40B4-BE49-F238E27FC236}">
                  <a16:creationId xmlns:a16="http://schemas.microsoft.com/office/drawing/2014/main" id="{ABD52B94-983A-471C-9104-97C66BB6F0F9}"/>
                </a:ext>
              </a:extLst>
            </p:cNvPr>
            <p:cNvGrpSpPr/>
            <p:nvPr/>
          </p:nvGrpSpPr>
          <p:grpSpPr>
            <a:xfrm>
              <a:off x="2338179" y="866481"/>
              <a:ext cx="2357221" cy="1043848"/>
              <a:chOff x="2470958" y="563220"/>
              <a:chExt cx="2184557" cy="1043848"/>
            </a:xfrm>
          </p:grpSpPr>
          <p:cxnSp>
            <p:nvCxnSpPr>
              <p:cNvPr id="10" name="直線コネクタ 9">
                <a:extLst>
                  <a:ext uri="{FF2B5EF4-FFF2-40B4-BE49-F238E27FC236}">
                    <a16:creationId xmlns:a16="http://schemas.microsoft.com/office/drawing/2014/main" id="{00000000-0008-0000-0000-000021000000}"/>
                  </a:ext>
                </a:extLst>
              </p:cNvPr>
              <p:cNvCxnSpPr>
                <a:cxnSpLocks/>
                <a:endCxn id="15" idx="1"/>
              </p:cNvCxnSpPr>
              <p:nvPr/>
            </p:nvCxnSpPr>
            <p:spPr>
              <a:xfrm>
                <a:off x="2470958" y="1072342"/>
                <a:ext cx="1062797" cy="12802"/>
              </a:xfrm>
              <a:prstGeom prst="line">
                <a:avLst/>
              </a:prstGeom>
              <a:noFill/>
              <a:ln w="28575" cap="flat" cmpd="sng" algn="ctr">
                <a:solidFill>
                  <a:srgbClr val="FF0000"/>
                </a:solidFill>
                <a:prstDash val="solid"/>
              </a:ln>
              <a:effectLst/>
            </p:spPr>
          </p:cxnSp>
          <p:sp>
            <p:nvSpPr>
              <p:cNvPr id="15" name="正方形/長方形 14">
                <a:extLst>
                  <a:ext uri="{FF2B5EF4-FFF2-40B4-BE49-F238E27FC236}">
                    <a16:creationId xmlns:a16="http://schemas.microsoft.com/office/drawing/2014/main" id="{00000000-0008-0000-0000-0000BD030000}"/>
                  </a:ext>
                </a:extLst>
              </p:cNvPr>
              <p:cNvSpPr/>
              <p:nvPr/>
            </p:nvSpPr>
            <p:spPr>
              <a:xfrm>
                <a:off x="3533755" y="563220"/>
                <a:ext cx="1121760" cy="1043848"/>
              </a:xfrm>
              <a:prstGeom prst="rect">
                <a:avLst/>
              </a:prstGeom>
              <a:solidFill>
                <a:sysClr val="window" lastClr="FFFFFF"/>
              </a:solidFill>
              <a:ln w="28575" cap="flat" cmpd="sng" algn="ctr">
                <a:solidFill>
                  <a:srgbClr val="FF00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蛍光灯</a:t>
                </a:r>
                <a:endParaRPr kumimoji="1" lang="en-US" altLang="ja-JP"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a:t>
                </a:r>
                <a:r>
                  <a:rPr kumimoji="1" lang="en-US" altLang="ja-JP"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LED</a:t>
                </a:r>
                <a:r>
                  <a:rPr kumimoji="1" lang="ja-JP" altLang="en-US"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a:t>
                </a:r>
              </a:p>
            </p:txBody>
          </p:sp>
        </p:grpSp>
        <p:grpSp>
          <p:nvGrpSpPr>
            <p:cNvPr id="2" name="グループ化 1">
              <a:extLst>
                <a:ext uri="{FF2B5EF4-FFF2-40B4-BE49-F238E27FC236}">
                  <a16:creationId xmlns:a16="http://schemas.microsoft.com/office/drawing/2014/main" id="{DA18398E-1282-450B-AB0B-6EFBFD00578D}"/>
                </a:ext>
              </a:extLst>
            </p:cNvPr>
            <p:cNvGrpSpPr/>
            <p:nvPr/>
          </p:nvGrpSpPr>
          <p:grpSpPr>
            <a:xfrm>
              <a:off x="190496" y="3677313"/>
              <a:ext cx="3348135" cy="664437"/>
              <a:chOff x="8747293" y="695424"/>
              <a:chExt cx="3348135" cy="664437"/>
            </a:xfrm>
          </p:grpSpPr>
          <p:pic>
            <p:nvPicPr>
              <p:cNvPr id="25" name="図 24">
                <a:extLst>
                  <a:ext uri="{FF2B5EF4-FFF2-40B4-BE49-F238E27FC236}">
                    <a16:creationId xmlns:a16="http://schemas.microsoft.com/office/drawing/2014/main" id="{00000000-0008-0000-0000-0000E800000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129" t="40399" r="80335" b="52575"/>
              <a:stretch/>
            </p:blipFill>
            <p:spPr>
              <a:xfrm>
                <a:off x="8747293" y="695424"/>
                <a:ext cx="540774" cy="583928"/>
              </a:xfrm>
              <a:prstGeom prst="rect">
                <a:avLst/>
              </a:prstGeom>
            </p:spPr>
          </p:pic>
          <p:sp>
            <p:nvSpPr>
              <p:cNvPr id="26" name="テキスト ボックス 235">
                <a:extLst>
                  <a:ext uri="{FF2B5EF4-FFF2-40B4-BE49-F238E27FC236}">
                    <a16:creationId xmlns:a16="http://schemas.microsoft.com/office/drawing/2014/main" id="{00000000-0008-0000-0000-0000EC000000}"/>
                  </a:ext>
                </a:extLst>
              </p:cNvPr>
              <p:cNvSpPr txBox="1"/>
              <p:nvPr/>
            </p:nvSpPr>
            <p:spPr>
              <a:xfrm>
                <a:off x="9343145" y="695424"/>
                <a:ext cx="2752283" cy="664437"/>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a:ln>
                      <a:noFill/>
                    </a:ln>
                    <a:solidFill>
                      <a:sysClr val="windowText" lastClr="000000"/>
                    </a:solidFill>
                    <a:effectLst/>
                    <a:highlight>
                      <a:srgbClr val="FFFF00"/>
                    </a:highlight>
                    <a:uLnTx/>
                    <a:uFillTx/>
                    <a:latin typeface="Calibri" panose="020F0502020204030204"/>
                    <a:ea typeface="ＭＳ Ｐゴシック" panose="020B0600070205080204" pitchFamily="50" charset="-128"/>
                    <a:cs typeface="+mn-cs"/>
                  </a:rPr>
                  <a:t>スマートフォンのアプリを</a:t>
                </a:r>
                <a:endParaRPr kumimoji="1" lang="en-US" altLang="ja-JP" sz="1600" b="0" i="0" u="none" strike="noStrike" kern="0" cap="none" spc="0" normalizeH="0" baseline="0" noProof="0" dirty="0">
                  <a:ln>
                    <a:noFill/>
                  </a:ln>
                  <a:solidFill>
                    <a:sysClr val="windowText" lastClr="000000"/>
                  </a:solidFill>
                  <a:effectLst/>
                  <a:highlight>
                    <a:srgbClr val="FFFF00"/>
                  </a:highlight>
                  <a:uLnTx/>
                  <a:uFillTx/>
                  <a:latin typeface="Calibri" panose="020F0502020204030204"/>
                  <a:ea typeface="ＭＳ Ｐゴシック" panose="020B060007020508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a:ln>
                      <a:noFill/>
                    </a:ln>
                    <a:solidFill>
                      <a:sysClr val="windowText" lastClr="000000"/>
                    </a:solidFill>
                    <a:effectLst/>
                    <a:highlight>
                      <a:srgbClr val="FFFF00"/>
                    </a:highlight>
                    <a:uLnTx/>
                    <a:uFillTx/>
                    <a:latin typeface="Calibri" panose="020F0502020204030204"/>
                    <a:ea typeface="ＭＳ Ｐゴシック" panose="020B0600070205080204" pitchFamily="50" charset="-128"/>
                    <a:cs typeface="+mn-cs"/>
                  </a:rPr>
                  <a:t>用いて明るさを測定した</a:t>
                </a:r>
              </a:p>
            </p:txBody>
          </p:sp>
        </p:grpSp>
        <p:grpSp>
          <p:nvGrpSpPr>
            <p:cNvPr id="55" name="グループ化 54">
              <a:extLst>
                <a:ext uri="{FF2B5EF4-FFF2-40B4-BE49-F238E27FC236}">
                  <a16:creationId xmlns:a16="http://schemas.microsoft.com/office/drawing/2014/main" id="{B12BA775-7B6F-4618-9B02-38CEBAD23E31}"/>
                </a:ext>
              </a:extLst>
            </p:cNvPr>
            <p:cNvGrpSpPr/>
            <p:nvPr/>
          </p:nvGrpSpPr>
          <p:grpSpPr>
            <a:xfrm>
              <a:off x="2689615" y="1957555"/>
              <a:ext cx="1994099" cy="1046147"/>
              <a:chOff x="2748568" y="1704389"/>
              <a:chExt cx="1984191" cy="1046147"/>
            </a:xfrm>
          </p:grpSpPr>
          <p:cxnSp>
            <p:nvCxnSpPr>
              <p:cNvPr id="13" name="直線コネクタ 12">
                <a:extLst>
                  <a:ext uri="{FF2B5EF4-FFF2-40B4-BE49-F238E27FC236}">
                    <a16:creationId xmlns:a16="http://schemas.microsoft.com/office/drawing/2014/main" id="{00000000-0008-0000-0000-000074030000}"/>
                  </a:ext>
                </a:extLst>
              </p:cNvPr>
              <p:cNvCxnSpPr>
                <a:cxnSpLocks/>
                <a:endCxn id="17" idx="1"/>
              </p:cNvCxnSpPr>
              <p:nvPr/>
            </p:nvCxnSpPr>
            <p:spPr>
              <a:xfrm flipV="1">
                <a:off x="2748568" y="2227463"/>
                <a:ext cx="811344" cy="344332"/>
              </a:xfrm>
              <a:prstGeom prst="line">
                <a:avLst/>
              </a:prstGeom>
              <a:noFill/>
              <a:ln w="28575" cap="flat" cmpd="sng" algn="ctr">
                <a:solidFill>
                  <a:srgbClr val="FF0000"/>
                </a:solidFill>
                <a:prstDash val="solid"/>
              </a:ln>
              <a:effectLst/>
            </p:spPr>
          </p:cxnSp>
          <p:sp>
            <p:nvSpPr>
              <p:cNvPr id="17" name="正方形/長方形 16">
                <a:extLst>
                  <a:ext uri="{FF2B5EF4-FFF2-40B4-BE49-F238E27FC236}">
                    <a16:creationId xmlns:a16="http://schemas.microsoft.com/office/drawing/2014/main" id="{00000000-0008-0000-0000-00008A030000}"/>
                  </a:ext>
                </a:extLst>
              </p:cNvPr>
              <p:cNvSpPr/>
              <p:nvPr/>
            </p:nvSpPr>
            <p:spPr>
              <a:xfrm>
                <a:off x="3559912" y="1704389"/>
                <a:ext cx="1172847" cy="1046147"/>
              </a:xfrm>
              <a:prstGeom prst="rect">
                <a:avLst/>
              </a:prstGeom>
              <a:solidFill>
                <a:sysClr val="window" lastClr="FFFFFF"/>
              </a:solidFill>
              <a:ln w="28575" cap="flat" cmpd="sng" algn="ctr">
                <a:solidFill>
                  <a:srgbClr val="FF00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0"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rPr>
                  <a:t>箱詰め</a:t>
                </a:r>
              </a:p>
            </p:txBody>
          </p:sp>
        </p:grpSp>
        <p:grpSp>
          <p:nvGrpSpPr>
            <p:cNvPr id="57" name="グループ化 56">
              <a:extLst>
                <a:ext uri="{FF2B5EF4-FFF2-40B4-BE49-F238E27FC236}">
                  <a16:creationId xmlns:a16="http://schemas.microsoft.com/office/drawing/2014/main" id="{991D33FD-0871-412E-855B-B28655E23DD9}"/>
                </a:ext>
              </a:extLst>
            </p:cNvPr>
            <p:cNvGrpSpPr/>
            <p:nvPr/>
          </p:nvGrpSpPr>
          <p:grpSpPr>
            <a:xfrm>
              <a:off x="2102116" y="3068283"/>
              <a:ext cx="2593285" cy="1037729"/>
              <a:chOff x="2118194" y="2830264"/>
              <a:chExt cx="2593285" cy="1037729"/>
            </a:xfrm>
          </p:grpSpPr>
          <p:sp>
            <p:nvSpPr>
              <p:cNvPr id="16" name="正方形/長方形 15">
                <a:extLst>
                  <a:ext uri="{FF2B5EF4-FFF2-40B4-BE49-F238E27FC236}">
                    <a16:creationId xmlns:a16="http://schemas.microsoft.com/office/drawing/2014/main" id="{00000000-0008-0000-0000-000078030000}"/>
                  </a:ext>
                </a:extLst>
              </p:cNvPr>
              <p:cNvSpPr/>
              <p:nvPr/>
            </p:nvSpPr>
            <p:spPr>
              <a:xfrm>
                <a:off x="3538631" y="2830264"/>
                <a:ext cx="1172848" cy="1037729"/>
              </a:xfrm>
              <a:prstGeom prst="rect">
                <a:avLst/>
              </a:prstGeom>
              <a:solidFill>
                <a:sysClr val="window" lastClr="FFFFFF"/>
              </a:solidFill>
              <a:ln w="28575" cap="flat" cmpd="sng" algn="ctr">
                <a:solidFill>
                  <a:srgbClr val="FF00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ストック　　コンベア</a:t>
                </a:r>
              </a:p>
            </p:txBody>
          </p:sp>
          <p:cxnSp>
            <p:nvCxnSpPr>
              <p:cNvPr id="14" name="直線コネクタ 13">
                <a:extLst>
                  <a:ext uri="{FF2B5EF4-FFF2-40B4-BE49-F238E27FC236}">
                    <a16:creationId xmlns:a16="http://schemas.microsoft.com/office/drawing/2014/main" id="{00000000-0008-0000-0000-000075030000}"/>
                  </a:ext>
                </a:extLst>
              </p:cNvPr>
              <p:cNvCxnSpPr>
                <a:cxnSpLocks/>
                <a:stCxn id="12" idx="6"/>
                <a:endCxn id="16" idx="1"/>
              </p:cNvCxnSpPr>
              <p:nvPr/>
            </p:nvCxnSpPr>
            <p:spPr>
              <a:xfrm>
                <a:off x="2118194" y="3258367"/>
                <a:ext cx="1420437" cy="90762"/>
              </a:xfrm>
              <a:prstGeom prst="line">
                <a:avLst/>
              </a:prstGeom>
              <a:noFill/>
              <a:ln w="28575" cap="flat" cmpd="sng" algn="ctr">
                <a:solidFill>
                  <a:srgbClr val="FF0000"/>
                </a:solidFill>
                <a:prstDash val="solid"/>
              </a:ln>
              <a:effectLst/>
            </p:spPr>
          </p:cxnSp>
        </p:grpSp>
        <p:sp>
          <p:nvSpPr>
            <p:cNvPr id="11" name="楕円 10">
              <a:extLst>
                <a:ext uri="{FF2B5EF4-FFF2-40B4-BE49-F238E27FC236}">
                  <a16:creationId xmlns:a16="http://schemas.microsoft.com/office/drawing/2014/main" id="{00000000-0008-0000-0000-000072030000}"/>
                </a:ext>
              </a:extLst>
            </p:cNvPr>
            <p:cNvSpPr/>
            <p:nvPr/>
          </p:nvSpPr>
          <p:spPr>
            <a:xfrm>
              <a:off x="1978416" y="2619808"/>
              <a:ext cx="711199" cy="527049"/>
            </a:xfrm>
            <a:prstGeom prst="ellipse">
              <a:avLst/>
            </a:prstGeom>
            <a:noFill/>
            <a:ln w="28575" cap="flat" cmpd="sng" algn="ctr">
              <a:solidFill>
                <a:srgbClr val="FF0000"/>
              </a:solidFill>
              <a:prstDash val="sysDash"/>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12" name="楕円 11">
              <a:extLst>
                <a:ext uri="{FF2B5EF4-FFF2-40B4-BE49-F238E27FC236}">
                  <a16:creationId xmlns:a16="http://schemas.microsoft.com/office/drawing/2014/main" id="{00000000-0008-0000-0000-000073030000}"/>
                </a:ext>
              </a:extLst>
            </p:cNvPr>
            <p:cNvSpPr/>
            <p:nvPr/>
          </p:nvSpPr>
          <p:spPr>
            <a:xfrm>
              <a:off x="1644916" y="3364623"/>
              <a:ext cx="457200" cy="263525"/>
            </a:xfrm>
            <a:prstGeom prst="ellipse">
              <a:avLst/>
            </a:prstGeom>
            <a:noFill/>
            <a:ln w="28575" cap="flat" cmpd="sng" algn="ctr">
              <a:solidFill>
                <a:srgbClr val="FF0000"/>
              </a:solidFill>
              <a:prstDash val="sysDash"/>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grpSp>
          <p:nvGrpSpPr>
            <p:cNvPr id="5" name="グループ化 4">
              <a:extLst>
                <a:ext uri="{FF2B5EF4-FFF2-40B4-BE49-F238E27FC236}">
                  <a16:creationId xmlns:a16="http://schemas.microsoft.com/office/drawing/2014/main" id="{FF5E5257-6A00-432D-A3A7-28F0E81545FE}"/>
                </a:ext>
              </a:extLst>
            </p:cNvPr>
            <p:cNvGrpSpPr/>
            <p:nvPr/>
          </p:nvGrpSpPr>
          <p:grpSpPr>
            <a:xfrm>
              <a:off x="9374453" y="143432"/>
              <a:ext cx="2782975" cy="3196519"/>
              <a:chOff x="8661738" y="1011636"/>
              <a:chExt cx="2782975" cy="3196519"/>
            </a:xfrm>
          </p:grpSpPr>
          <p:pic>
            <p:nvPicPr>
              <p:cNvPr id="59" name="図 58">
                <a:extLst>
                  <a:ext uri="{FF2B5EF4-FFF2-40B4-BE49-F238E27FC236}">
                    <a16:creationId xmlns:a16="http://schemas.microsoft.com/office/drawing/2014/main" id="{00000000-0008-0000-0000-00005E030000}"/>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9453" b="55420" l="33475" r="65747">
                            <a14:foregroundMark x1="45860" y1="49443" x2="45860" y2="49443"/>
                            <a14:foregroundMark x1="50106" y1="43060" x2="50106" y2="43060"/>
                            <a14:foregroundMark x1="56476" y1="43972" x2="56476" y2="43972"/>
                            <a14:foregroundMark x1="52795" y1="45998" x2="52795" y2="45998"/>
                            <a14:foregroundMark x1="49682" y1="46505" x2="49682" y2="46505"/>
                            <a14:foregroundMark x1="43595" y1="47923" x2="43595" y2="47923"/>
                            <a14:foregroundMark x1="38429" y1="49240" x2="38429" y2="49240"/>
                            <a14:foregroundMark x1="42604" y1="44985" x2="42604" y2="44985"/>
                            <a14:foregroundMark x1="38995" y1="49037" x2="38995" y2="49037"/>
                            <a14:foregroundMark x1="37155" y1="50963" x2="37155" y2="50963"/>
                            <a14:foregroundMark x1="41684" y1="50659" x2="41684" y2="50659"/>
                            <a14:foregroundMark x1="60156" y1="49341" x2="60156" y2="49341"/>
                            <a14:foregroundMark x1="58599" y1="50659" x2="58599" y2="50659"/>
                            <a14:foregroundMark x1="58528" y1="51469" x2="58528" y2="51469"/>
                            <a14:foregroundMark x1="52937" y1="51368" x2="52937" y2="51368"/>
                            <a14:foregroundMark x1="60085" y1="40831" x2="60085" y2="40831"/>
                            <a14:foregroundMark x1="58669" y1="44782" x2="58669" y2="44782"/>
                            <a14:foregroundMark x1="60934" y1="44174" x2="60934" y2="44174"/>
                            <a14:foregroundMark x1="60934" y1="44174" x2="60934" y2="44174"/>
                            <a14:foregroundMark x1="46214" y1="47214" x2="46214" y2="47214"/>
                            <a14:foregroundMark x1="38712" y1="48126" x2="38712" y2="48126"/>
                            <a14:foregroundMark x1="40623" y1="45390" x2="40623" y2="45390"/>
                            <a14:foregroundMark x1="43100" y1="42857" x2="43100" y2="42857"/>
                            <a14:foregroundMark x1="44869" y1="41743" x2="44869" y2="41743"/>
                            <a14:foregroundMark x1="54919" y1="47214" x2="54919" y2="47214"/>
                            <a14:foregroundMark x1="54919" y1="42148" x2="54919" y2="42148"/>
                            <a14:foregroundMark x1="56900" y1="40932" x2="56900" y2="40932"/>
                            <a14:foregroundMark x1="61005" y1="43364" x2="61005" y2="43364"/>
                            <a14:foregroundMark x1="62703" y1="45187" x2="62703" y2="45187"/>
                            <a14:foregroundMark x1="62633" y1="48430" x2="62633" y2="48430"/>
                            <a14:foregroundMark x1="58528" y1="47112" x2="58528" y2="47112"/>
                            <a14:foregroundMark x1="54565" y1="49139" x2="54565" y2="49139"/>
                            <a14:foregroundMark x1="57749" y1="49240" x2="57749" y2="49240"/>
                            <a14:foregroundMark x1="57183" y1="46505" x2="57183" y2="46505"/>
                            <a14:foregroundMark x1="54282" y1="40932" x2="54282" y2="40932"/>
                            <a14:foregroundMark x1="54282" y1="46099" x2="54282" y2="46099"/>
                            <a14:foregroundMark x1="54352" y1="48936" x2="54352" y2="48936"/>
                            <a14:foregroundMark x1="57749" y1="50051" x2="57749" y2="50051"/>
                            <a14:foregroundMark x1="62774" y1="49747" x2="62774" y2="49747"/>
                            <a14:foregroundMark x1="63765" y1="51368" x2="63765" y2="51368"/>
                            <a14:foregroundMark x1="63765" y1="46099" x2="63765" y2="46099"/>
                            <a14:foregroundMark x1="64190" y1="44883" x2="64190" y2="44883"/>
                            <a14:foregroundMark x1="61500" y1="51064" x2="61500" y2="51064"/>
                            <a14:foregroundMark x1="55202" y1="50355" x2="55202" y2="50355"/>
                            <a14:foregroundMark x1="52371" y1="51064" x2="52371" y2="51064"/>
                            <a14:foregroundMark x1="51380" y1="52989" x2="51380" y2="52989"/>
                            <a14:foregroundMark x1="51380" y1="51976" x2="51380" y2="51976"/>
                            <a14:foregroundMark x1="39137" y1="50963" x2="39137" y2="50963"/>
                            <a14:foregroundMark x1="38075" y1="52077" x2="38075" y2="52077"/>
                            <a14:foregroundMark x1="64827" y1="48227" x2="64827" y2="48227"/>
                            <a14:foregroundMark x1="64048" y1="47315" x2="64048" y2="47315"/>
                            <a14:foregroundMark x1="64473" y1="48531" x2="64473" y2="48531"/>
                            <a14:foregroundMark x1="64614" y1="50557" x2="64614" y2="50557"/>
                            <a14:foregroundMark x1="64614" y1="51773" x2="64614" y2="51773"/>
                            <a14:foregroundMark x1="42463" y1="52077" x2="42463" y2="52077"/>
                            <a14:foregroundMark x1="36023" y1="52280" x2="36023" y2="52280"/>
                            <a14:foregroundMark x1="41896" y1="24785" x2="41896" y2="24785"/>
                            <a14:foregroundMark x1="41998" y1="25429" x2="41998" y2="25429"/>
                            <a14:foregroundMark x1="41998" y1="25429" x2="41998" y2="25429"/>
                            <a14:foregroundMark x1="42508" y1="26180" x2="42508" y2="26180"/>
                            <a14:foregroundMark x1="42508" y1="26180" x2="42508" y2="26180"/>
                            <a14:foregroundMark x1="43221" y1="26288" x2="43221" y2="26288"/>
                            <a14:foregroundMark x1="41896" y1="26073" x2="41896" y2="26073"/>
                            <a14:foregroundMark x1="41896" y1="26073" x2="41896" y2="26073"/>
                            <a14:foregroundMark x1="41896" y1="25215" x2="41896" y2="25215"/>
                            <a14:backgroundMark x1="41331" y1="41135" x2="41331" y2="41135"/>
                            <a14:backgroundMark x1="41118" y1="39311" x2="41118" y2="39311"/>
                            <a14:backgroundMark x1="37792" y1="46302" x2="37792" y2="46302"/>
                            <a14:backgroundMark x1="35315" y1="49341" x2="35315" y2="49341"/>
                            <a14:backgroundMark x1="51451" y1="33536" x2="51451" y2="33536"/>
                            <a14:backgroundMark x1="52017" y1="32928" x2="52017" y2="32928"/>
                            <a14:backgroundMark x1="52017" y1="33941" x2="52017" y2="33941"/>
                            <a14:backgroundMark x1="52229" y1="31104" x2="52229" y2="31104"/>
                            <a14:backgroundMark x1="52229" y1="29483" x2="52229" y2="29483"/>
                            <a14:backgroundMark x1="44343" y1="20923" x2="44343" y2="20923"/>
                            <a14:backgroundMark x1="47197" y1="21781" x2="47197" y2="21781"/>
                            <a14:backgroundMark x1="50663" y1="26824" x2="50663" y2="26824"/>
                            <a14:backgroundMark x1="50357" y1="26395" x2="50357" y2="26395"/>
                            <a14:backgroundMark x1="54944" y1="37983" x2="54944" y2="37983"/>
                            <a14:backgroundMark x1="53925" y1="37768" x2="53925" y2="37768"/>
                            <a14:backgroundMark x1="55046" y1="38627" x2="55046" y2="38627"/>
                            <a14:backgroundMark x1="54128" y1="37876" x2="54128" y2="37876"/>
                            <a14:backgroundMark x1="41182" y1="38948" x2="41182" y2="38948"/>
                            <a14:backgroundMark x1="42915" y1="39807" x2="42915" y2="39807"/>
                            <a14:backgroundMark x1="44444" y1="40451" x2="44444" y2="40451"/>
                            <a14:backgroundMark x1="43221" y1="41524" x2="43221" y2="41524"/>
                          </a14:backgroundRemoval>
                        </a14:imgEffect>
                        <a14:imgEffect>
                          <a14:brightnessContrast bright="33000"/>
                        </a14:imgEffect>
                      </a14:imgLayer>
                    </a14:imgProps>
                  </a:ext>
                  <a:ext uri="{28A0092B-C50C-407E-A947-70E740481C1C}">
                    <a14:useLocalDpi xmlns:a14="http://schemas.microsoft.com/office/drawing/2010/main" val="0"/>
                  </a:ext>
                </a:extLst>
              </a:blip>
              <a:srcRect l="33253" t="19941" r="34841" b="47057"/>
              <a:stretch/>
            </p:blipFill>
            <p:spPr>
              <a:xfrm>
                <a:off x="9622572" y="2214632"/>
                <a:ext cx="1822141" cy="1796931"/>
              </a:xfrm>
              <a:prstGeom prst="rect">
                <a:avLst/>
              </a:prstGeom>
            </p:spPr>
          </p:pic>
          <p:sp>
            <p:nvSpPr>
              <p:cNvPr id="60" name="正方形/長方形 59">
                <a:extLst>
                  <a:ext uri="{FF2B5EF4-FFF2-40B4-BE49-F238E27FC236}">
                    <a16:creationId xmlns:a16="http://schemas.microsoft.com/office/drawing/2014/main" id="{8FE0BDCC-EB3E-4396-BF5F-F80325E26EB0}"/>
                  </a:ext>
                </a:extLst>
              </p:cNvPr>
              <p:cNvSpPr/>
              <p:nvPr/>
            </p:nvSpPr>
            <p:spPr>
              <a:xfrm>
                <a:off x="9909761" y="3947120"/>
                <a:ext cx="1513685" cy="26103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b="1" dirty="0">
                    <a:solidFill>
                      <a:schemeClr val="bg1"/>
                    </a:solidFill>
                  </a:rPr>
                  <a:t>安東先輩</a:t>
                </a:r>
              </a:p>
            </p:txBody>
          </p:sp>
          <p:sp>
            <p:nvSpPr>
              <p:cNvPr id="64" name="吹き出し: 角を丸めた四角形 63">
                <a:extLst>
                  <a:ext uri="{FF2B5EF4-FFF2-40B4-BE49-F238E27FC236}">
                    <a16:creationId xmlns:a16="http://schemas.microsoft.com/office/drawing/2014/main" id="{D5FC0728-9A6C-41C6-A5E9-FE58969C0F06}"/>
                  </a:ext>
                </a:extLst>
              </p:cNvPr>
              <p:cNvSpPr/>
              <p:nvPr/>
            </p:nvSpPr>
            <p:spPr>
              <a:xfrm>
                <a:off x="8661738" y="1011636"/>
                <a:ext cx="2600750" cy="1008107"/>
              </a:xfrm>
              <a:prstGeom prst="wedgeRoundRectCallout">
                <a:avLst>
                  <a:gd name="adj1" fmla="val 15105"/>
                  <a:gd name="adj2" fmla="val 70414"/>
                  <a:gd name="adj3" fmla="val 1666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bg1"/>
                    </a:solidFill>
                    <a:latin typeface="ＭＳ 明朝" panose="02020609040205080304" pitchFamily="17" charset="-128"/>
                    <a:ea typeface="ＭＳ 明朝" panose="02020609040205080304" pitchFamily="17" charset="-128"/>
                  </a:rPr>
                  <a:t>検査場の明るさは十分に</a:t>
                </a:r>
                <a:endParaRPr kumimoji="1" lang="en-US" altLang="ja-JP" sz="1400" b="1" dirty="0">
                  <a:solidFill>
                    <a:schemeClr val="bg1"/>
                  </a:solidFill>
                  <a:latin typeface="ＭＳ 明朝" panose="02020609040205080304" pitchFamily="17" charset="-128"/>
                  <a:ea typeface="ＭＳ 明朝" panose="02020609040205080304" pitchFamily="17" charset="-128"/>
                </a:endParaRPr>
              </a:p>
              <a:p>
                <a:pPr algn="ctr"/>
                <a:r>
                  <a:rPr kumimoji="1" lang="ja-JP" altLang="en-US" sz="1400" b="1" dirty="0">
                    <a:solidFill>
                      <a:schemeClr val="bg1"/>
                    </a:solidFill>
                    <a:latin typeface="ＭＳ 明朝" panose="02020609040205080304" pitchFamily="17" charset="-128"/>
                    <a:ea typeface="ＭＳ 明朝" panose="02020609040205080304" pitchFamily="17" charset="-128"/>
                  </a:rPr>
                  <a:t>確保出来ているね！！</a:t>
                </a:r>
              </a:p>
            </p:txBody>
          </p:sp>
        </p:grpSp>
      </p:grpSp>
      <p:grpSp>
        <p:nvGrpSpPr>
          <p:cNvPr id="69" name="グループ化 68">
            <a:extLst>
              <a:ext uri="{FF2B5EF4-FFF2-40B4-BE49-F238E27FC236}">
                <a16:creationId xmlns:a16="http://schemas.microsoft.com/office/drawing/2014/main" id="{CC3DA90D-DEDF-4909-9E71-4130D121E9A7}"/>
              </a:ext>
            </a:extLst>
          </p:cNvPr>
          <p:cNvGrpSpPr/>
          <p:nvPr/>
        </p:nvGrpSpPr>
        <p:grpSpPr>
          <a:xfrm>
            <a:off x="165094" y="4341750"/>
            <a:ext cx="5633450" cy="2449167"/>
            <a:chOff x="165094" y="4341750"/>
            <a:chExt cx="5633450" cy="2449167"/>
          </a:xfrm>
        </p:grpSpPr>
        <p:sp>
          <p:nvSpPr>
            <p:cNvPr id="45" name="正方形/長方形 44">
              <a:extLst>
                <a:ext uri="{FF2B5EF4-FFF2-40B4-BE49-F238E27FC236}">
                  <a16:creationId xmlns:a16="http://schemas.microsoft.com/office/drawing/2014/main" id="{00000000-0008-0000-0000-000001020000}"/>
                </a:ext>
              </a:extLst>
            </p:cNvPr>
            <p:cNvSpPr/>
            <p:nvPr/>
          </p:nvSpPr>
          <p:spPr>
            <a:xfrm>
              <a:off x="215214" y="4943966"/>
              <a:ext cx="5583330" cy="1846951"/>
            </a:xfrm>
            <a:prstGeom prst="rect">
              <a:avLst/>
            </a:prstGeom>
            <a:solidFill>
              <a:sysClr val="window" lastClr="FFFFFF"/>
            </a:solidFill>
            <a:ln w="34925" cap="flat" cmpd="dbl" algn="ctr">
              <a:solidFill>
                <a:srgbClr val="FFC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16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１月度生産　２６４７３個</a:t>
              </a:r>
              <a:r>
                <a:rPr kumimoji="1" lang="en-US" altLang="ja-JP" sz="16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a:t>
              </a:r>
              <a:r>
                <a:rPr kumimoji="1" lang="ja-JP" altLang="en-US" sz="16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日（１３２３７個</a:t>
              </a:r>
              <a:r>
                <a:rPr kumimoji="1" lang="en-US" altLang="ja-JP" sz="16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a:t>
              </a:r>
              <a:r>
                <a:rPr kumimoji="1" lang="ja-JP" altLang="en-US" sz="16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直）　収容数１６０個</a:t>
              </a:r>
              <a:r>
                <a:rPr kumimoji="1" lang="en-US" altLang="ja-JP" sz="16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a:t>
              </a:r>
              <a:r>
                <a:rPr kumimoji="1" lang="ja-JP" altLang="en-US" sz="16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箱</a:t>
              </a:r>
              <a:endParaRPr kumimoji="1" lang="en-US" altLang="ja-JP" sz="16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16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踵を上げる回数１３２３７</a:t>
              </a:r>
              <a:r>
                <a:rPr kumimoji="1" lang="en-US" altLang="ja-JP" sz="16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a:t>
              </a:r>
              <a:r>
                <a:rPr kumimoji="1" lang="ja-JP" altLang="en-US" sz="16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１６０＝８３回</a:t>
              </a:r>
              <a:r>
                <a:rPr kumimoji="1" lang="en-US" altLang="ja-JP" sz="16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a:t>
              </a:r>
              <a:r>
                <a:rPr kumimoji="1" lang="ja-JP" altLang="en-US" sz="16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２回＝１６６回</a:t>
              </a:r>
              <a:r>
                <a:rPr kumimoji="1" lang="en-US" altLang="ja-JP" sz="16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a:t>
              </a:r>
              <a:r>
                <a:rPr kumimoji="1" lang="ja-JP" altLang="en-US" sz="16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直</a:t>
              </a:r>
              <a:endParaRPr kumimoji="1" lang="en-US" altLang="ja-JP" sz="16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1" lang="en-US" altLang="ja-JP" sz="9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sp>
          <p:nvSpPr>
            <p:cNvPr id="66" name="フローチャート: 処理 65">
              <a:extLst>
                <a:ext uri="{FF2B5EF4-FFF2-40B4-BE49-F238E27FC236}">
                  <a16:creationId xmlns:a16="http://schemas.microsoft.com/office/drawing/2014/main" id="{A2340611-DED2-4D26-B60F-8C6E76801611}"/>
                </a:ext>
              </a:extLst>
            </p:cNvPr>
            <p:cNvSpPr/>
            <p:nvPr/>
          </p:nvSpPr>
          <p:spPr>
            <a:xfrm>
              <a:off x="165094" y="4341750"/>
              <a:ext cx="5553625" cy="460211"/>
            </a:xfrm>
            <a:prstGeom prst="flowChartProcess">
              <a:avLst/>
            </a:prstGeom>
            <a:solidFill>
              <a:srgbClr val="4F81BD">
                <a:lumMod val="40000"/>
                <a:lumOff val="60000"/>
              </a:srgbClr>
            </a:solidFill>
            <a:ln w="28575" cap="flat" cmpd="sng" algn="ctr">
              <a:solidFill>
                <a:srgbClr val="00B0F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直何回踵を上げて作業しているのか？</a:t>
              </a:r>
            </a:p>
          </p:txBody>
        </p:sp>
      </p:grpSp>
      <p:grpSp>
        <p:nvGrpSpPr>
          <p:cNvPr id="71" name="グループ化 70">
            <a:extLst>
              <a:ext uri="{FF2B5EF4-FFF2-40B4-BE49-F238E27FC236}">
                <a16:creationId xmlns:a16="http://schemas.microsoft.com/office/drawing/2014/main" id="{B204C847-9F91-4F17-A995-508701BAFCAD}"/>
              </a:ext>
            </a:extLst>
          </p:cNvPr>
          <p:cNvGrpSpPr/>
          <p:nvPr/>
        </p:nvGrpSpPr>
        <p:grpSpPr>
          <a:xfrm>
            <a:off x="5901075" y="4308282"/>
            <a:ext cx="5789805" cy="2464347"/>
            <a:chOff x="5901075" y="4308282"/>
            <a:chExt cx="5789805" cy="2464347"/>
          </a:xfrm>
        </p:grpSpPr>
        <p:grpSp>
          <p:nvGrpSpPr>
            <p:cNvPr id="8" name="グループ化 7">
              <a:extLst>
                <a:ext uri="{FF2B5EF4-FFF2-40B4-BE49-F238E27FC236}">
                  <a16:creationId xmlns:a16="http://schemas.microsoft.com/office/drawing/2014/main" id="{1F608A52-5980-4DE5-B460-EE62B5F90DD7}"/>
                </a:ext>
              </a:extLst>
            </p:cNvPr>
            <p:cNvGrpSpPr/>
            <p:nvPr/>
          </p:nvGrpSpPr>
          <p:grpSpPr>
            <a:xfrm>
              <a:off x="7274328" y="4323462"/>
              <a:ext cx="4416552" cy="2449167"/>
              <a:chOff x="6481310" y="4272322"/>
              <a:chExt cx="4416552" cy="2449167"/>
            </a:xfrm>
          </p:grpSpPr>
          <p:grpSp>
            <p:nvGrpSpPr>
              <p:cNvPr id="36" name="グループ化 35">
                <a:extLst>
                  <a:ext uri="{FF2B5EF4-FFF2-40B4-BE49-F238E27FC236}">
                    <a16:creationId xmlns:a16="http://schemas.microsoft.com/office/drawing/2014/main" id="{00000000-0008-0000-0000-000014010000}"/>
                  </a:ext>
                </a:extLst>
              </p:cNvPr>
              <p:cNvGrpSpPr/>
              <p:nvPr/>
            </p:nvGrpSpPr>
            <p:grpSpPr>
              <a:xfrm>
                <a:off x="6481310" y="4272322"/>
                <a:ext cx="4416552" cy="2449167"/>
                <a:chOff x="3373444" y="3421537"/>
                <a:chExt cx="3429010" cy="1848246"/>
              </a:xfrm>
            </p:grpSpPr>
            <p:sp>
              <p:nvSpPr>
                <p:cNvPr id="38" name="正方形/長方形 37">
                  <a:extLst>
                    <a:ext uri="{FF2B5EF4-FFF2-40B4-BE49-F238E27FC236}">
                      <a16:creationId xmlns:a16="http://schemas.microsoft.com/office/drawing/2014/main" id="{00000000-0008-0000-0000-000023020000}"/>
                    </a:ext>
                  </a:extLst>
                </p:cNvPr>
                <p:cNvSpPr/>
                <p:nvPr/>
              </p:nvSpPr>
              <p:spPr>
                <a:xfrm>
                  <a:off x="3373444" y="3421537"/>
                  <a:ext cx="3429010" cy="1823377"/>
                </a:xfrm>
                <a:prstGeom prst="rect">
                  <a:avLst/>
                </a:prstGeom>
                <a:solidFill>
                  <a:srgbClr val="FFFF00">
                    <a:alpha val="49000"/>
                  </a:srgbClr>
                </a:solidFill>
                <a:ln w="76200" cap="flat" cmpd="dbl" algn="ctr">
                  <a:solidFill>
                    <a:srgbClr val="FFFF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en-US" altLang="ja-JP" sz="11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grpSp>
              <p:nvGrpSpPr>
                <p:cNvPr id="39" name="グループ化 38">
                  <a:extLst>
                    <a:ext uri="{FF2B5EF4-FFF2-40B4-BE49-F238E27FC236}">
                      <a16:creationId xmlns:a16="http://schemas.microsoft.com/office/drawing/2014/main" id="{00000000-0008-0000-0000-0000C6000000}"/>
                    </a:ext>
                  </a:extLst>
                </p:cNvPr>
                <p:cNvGrpSpPr/>
                <p:nvPr/>
              </p:nvGrpSpPr>
              <p:grpSpPr>
                <a:xfrm>
                  <a:off x="5198215" y="3647369"/>
                  <a:ext cx="1550395" cy="767555"/>
                  <a:chOff x="5198216" y="3668121"/>
                  <a:chExt cx="1548745" cy="694803"/>
                </a:xfrm>
              </p:grpSpPr>
              <p:sp>
                <p:nvSpPr>
                  <p:cNvPr id="43" name="テキスト ボックス 137">
                    <a:extLst>
                      <a:ext uri="{FF2B5EF4-FFF2-40B4-BE49-F238E27FC236}">
                        <a16:creationId xmlns:a16="http://schemas.microsoft.com/office/drawing/2014/main" id="{00000000-0008-0000-0000-00008A000000}"/>
                      </a:ext>
                    </a:extLst>
                  </p:cNvPr>
                  <p:cNvSpPr txBox="1"/>
                  <p:nvPr/>
                </p:nvSpPr>
                <p:spPr>
                  <a:xfrm>
                    <a:off x="5199148" y="3668121"/>
                    <a:ext cx="1547813" cy="355156"/>
                  </a:xfrm>
                  <a:prstGeom prst="rect">
                    <a:avLst/>
                  </a:prstGeom>
                  <a:solidFill>
                    <a:srgbClr val="C0504D">
                      <a:lumMod val="20000"/>
                      <a:lumOff val="80000"/>
                    </a:srgbClr>
                  </a:solidFill>
                  <a:ln w="9525" cmpd="sng">
                    <a:solidFill>
                      <a:srgbClr val="FF0000"/>
                    </a:solid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踵の負荷評価点</a:t>
                    </a:r>
                  </a:p>
                </p:txBody>
              </p:sp>
              <p:sp>
                <p:nvSpPr>
                  <p:cNvPr id="44" name="テキスト ボックス 141">
                    <a:extLst>
                      <a:ext uri="{FF2B5EF4-FFF2-40B4-BE49-F238E27FC236}">
                        <a16:creationId xmlns:a16="http://schemas.microsoft.com/office/drawing/2014/main" id="{00000000-0008-0000-0000-00008E000000}"/>
                      </a:ext>
                    </a:extLst>
                  </p:cNvPr>
                  <p:cNvSpPr txBox="1"/>
                  <p:nvPr/>
                </p:nvSpPr>
                <p:spPr>
                  <a:xfrm>
                    <a:off x="5198216" y="4017643"/>
                    <a:ext cx="1547812" cy="345281"/>
                  </a:xfrm>
                  <a:prstGeom prst="rect">
                    <a:avLst/>
                  </a:prstGeom>
                  <a:solidFill>
                    <a:srgbClr val="C0504D">
                      <a:lumMod val="20000"/>
                      <a:lumOff val="80000"/>
                    </a:srgbClr>
                  </a:solidFill>
                  <a:ln w="9525" cmpd="sng">
                    <a:solidFill>
                      <a:srgbClr val="FF0000"/>
                    </a:solid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3600" b="0"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4</a:t>
                    </a:r>
                    <a:r>
                      <a:rPr kumimoji="1" lang="ja-JP" altLang="en-US" sz="3600" b="0"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点</a:t>
                    </a:r>
                  </a:p>
                </p:txBody>
              </p:sp>
            </p:grpSp>
            <p:pic>
              <p:nvPicPr>
                <p:cNvPr id="40" name="図 39">
                  <a:extLst>
                    <a:ext uri="{FF2B5EF4-FFF2-40B4-BE49-F238E27FC236}">
                      <a16:creationId xmlns:a16="http://schemas.microsoft.com/office/drawing/2014/main" id="{00000000-0008-0000-0000-0000C1020000}"/>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3296" t="12812" r="7143" b="18682"/>
                <a:stretch/>
              </p:blipFill>
              <p:spPr>
                <a:xfrm rot="5400000" flipV="1">
                  <a:off x="3136446" y="3841093"/>
                  <a:ext cx="1732769" cy="1035015"/>
                </a:xfrm>
                <a:prstGeom prst="rect">
                  <a:avLst/>
                </a:prstGeom>
                <a:solidFill>
                  <a:srgbClr val="FFFF00"/>
                </a:solidFill>
                <a:ln w="12700">
                  <a:noFill/>
                </a:ln>
              </p:spPr>
            </p:pic>
            <p:sp>
              <p:nvSpPr>
                <p:cNvPr id="41" name="爆発 2 201">
                  <a:extLst>
                    <a:ext uri="{FF2B5EF4-FFF2-40B4-BE49-F238E27FC236}">
                      <a16:creationId xmlns:a16="http://schemas.microsoft.com/office/drawing/2014/main" id="{00000000-0008-0000-0000-0000CA000000}"/>
                    </a:ext>
                  </a:extLst>
                </p:cNvPr>
                <p:cNvSpPr/>
                <p:nvPr/>
              </p:nvSpPr>
              <p:spPr>
                <a:xfrm rot="1148119">
                  <a:off x="3865133" y="4749805"/>
                  <a:ext cx="609612" cy="519978"/>
                </a:xfrm>
                <a:prstGeom prst="irregularSeal2">
                  <a:avLst/>
                </a:prstGeom>
                <a:noFill/>
                <a:ln w="19050" cap="flat" cmpd="sng" algn="ctr">
                  <a:solidFill>
                    <a:srgbClr val="FFC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pic>
              <p:nvPicPr>
                <p:cNvPr id="42" name="図 41">
                  <a:extLst>
                    <a:ext uri="{FF2B5EF4-FFF2-40B4-BE49-F238E27FC236}">
                      <a16:creationId xmlns:a16="http://schemas.microsoft.com/office/drawing/2014/main" id="{00000000-0008-0000-0000-0000CD000000}"/>
                    </a:ext>
                  </a:extLst>
                </p:cNvPr>
                <p:cNvPicPr>
                  <a:picLocks noChangeAspect="1"/>
                </p:cNvPicPr>
                <p:nvPr/>
              </p:nvPicPr>
              <p:blipFill>
                <a:blip r:embed="rId14"/>
                <a:stretch>
                  <a:fillRect/>
                </a:stretch>
              </p:blipFill>
              <p:spPr>
                <a:xfrm>
                  <a:off x="4669000" y="3656094"/>
                  <a:ext cx="630780" cy="1568831"/>
                </a:xfrm>
                <a:prstGeom prst="rect">
                  <a:avLst/>
                </a:prstGeom>
              </p:spPr>
            </p:pic>
          </p:grpSp>
          <p:sp>
            <p:nvSpPr>
              <p:cNvPr id="37" name="正方形/長方形 36">
                <a:extLst>
                  <a:ext uri="{FF2B5EF4-FFF2-40B4-BE49-F238E27FC236}">
                    <a16:creationId xmlns:a16="http://schemas.microsoft.com/office/drawing/2014/main" id="{00000000-0008-0000-0000-000080B10000}"/>
                  </a:ext>
                </a:extLst>
              </p:cNvPr>
              <p:cNvSpPr/>
              <p:nvPr/>
            </p:nvSpPr>
            <p:spPr>
              <a:xfrm>
                <a:off x="8991930" y="5895432"/>
                <a:ext cx="1876425" cy="519906"/>
              </a:xfrm>
              <a:prstGeom prst="rect">
                <a:avLst/>
              </a:prstGeom>
              <a:no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1600" b="1" i="0" u="none" strike="noStrike" kern="0" cap="none" spc="0" normalizeH="0" baseline="0" noProof="0" dirty="0">
                    <a:ln>
                      <a:noFill/>
                    </a:ln>
                    <a:solidFill>
                      <a:srgbClr val="002060"/>
                    </a:solidFill>
                    <a:effectLst/>
                    <a:uLnTx/>
                    <a:uFillTx/>
                    <a:latin typeface="Calibri" panose="020F0502020204030204"/>
                    <a:ea typeface="ＭＳ Ｐゴシック" panose="020B0600070205080204" pitchFamily="50" charset="-128"/>
                    <a:cs typeface="+mn-cs"/>
                  </a:rPr>
                  <a:t>※</a:t>
                </a:r>
                <a:r>
                  <a:rPr kumimoji="1" lang="ja-JP" altLang="en-US" sz="1600" b="1" i="0" u="none" strike="noStrike" kern="0" cap="none" spc="0" normalizeH="0" baseline="0" noProof="0" dirty="0">
                    <a:ln>
                      <a:noFill/>
                    </a:ln>
                    <a:solidFill>
                      <a:srgbClr val="002060"/>
                    </a:solidFill>
                    <a:effectLst/>
                    <a:uLnTx/>
                    <a:uFillTx/>
                    <a:latin typeface="Calibri" panose="020F0502020204030204"/>
                    <a:ea typeface="ＭＳ Ｐゴシック" panose="020B0600070205080204" pitchFamily="50" charset="-128"/>
                    <a:cs typeface="+mn-cs"/>
                  </a:rPr>
                  <a:t>端数かんばんを</a:t>
                </a:r>
                <a:endParaRPr kumimoji="1" lang="en-US" altLang="ja-JP" sz="1600" b="1" i="0" u="none" strike="noStrike" kern="0" cap="none" spc="0" normalizeH="0" baseline="0" noProof="0" dirty="0">
                  <a:ln>
                    <a:noFill/>
                  </a:ln>
                  <a:solidFill>
                    <a:srgbClr val="002060"/>
                  </a:solidFill>
                  <a:effectLst/>
                  <a:uLnTx/>
                  <a:uFillTx/>
                  <a:latin typeface="Calibri" panose="020F0502020204030204"/>
                  <a:ea typeface="ＭＳ Ｐゴシック" panose="020B0600070205080204" pitchFamily="50" charset="-128"/>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1600" b="1" i="0" u="none" strike="noStrike" kern="0" cap="none" spc="0" normalizeH="0" baseline="0" noProof="0" dirty="0">
                    <a:ln>
                      <a:noFill/>
                    </a:ln>
                    <a:solidFill>
                      <a:srgbClr val="002060"/>
                    </a:solidFill>
                    <a:effectLst/>
                    <a:uLnTx/>
                    <a:uFillTx/>
                    <a:latin typeface="Calibri" panose="020F0502020204030204"/>
                    <a:ea typeface="ＭＳ Ｐゴシック" panose="020B0600070205080204" pitchFamily="50" charset="-128"/>
                    <a:cs typeface="+mn-cs"/>
                  </a:rPr>
                  <a:t>　　取る際も含む</a:t>
                </a:r>
              </a:p>
            </p:txBody>
          </p:sp>
        </p:grpSp>
        <p:sp>
          <p:nvSpPr>
            <p:cNvPr id="3" name="正方形/長方形 2">
              <a:extLst>
                <a:ext uri="{FF2B5EF4-FFF2-40B4-BE49-F238E27FC236}">
                  <a16:creationId xmlns:a16="http://schemas.microsoft.com/office/drawing/2014/main" id="{D9D2C68F-C58E-48B3-A20D-F9075C3C2A78}"/>
                </a:ext>
              </a:extLst>
            </p:cNvPr>
            <p:cNvSpPr/>
            <p:nvPr/>
          </p:nvSpPr>
          <p:spPr>
            <a:xfrm>
              <a:off x="5901075" y="4308282"/>
              <a:ext cx="1634844" cy="651998"/>
            </a:xfrm>
            <a:prstGeom prst="rect">
              <a:avLst/>
            </a:prstGeom>
            <a:solidFill>
              <a:srgbClr val="FF0066"/>
            </a:solidFill>
            <a:ln w="79375" cmpd="dbl">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t>結果</a:t>
              </a:r>
            </a:p>
          </p:txBody>
        </p:sp>
      </p:grpSp>
      <p:sp>
        <p:nvSpPr>
          <p:cNvPr id="46" name="正方形/長方形 45">
            <a:extLst>
              <a:ext uri="{FF2B5EF4-FFF2-40B4-BE49-F238E27FC236}">
                <a16:creationId xmlns:a16="http://schemas.microsoft.com/office/drawing/2014/main" id="{00000000-0008-0000-0000-000002020000}"/>
              </a:ext>
            </a:extLst>
          </p:cNvPr>
          <p:cNvSpPr/>
          <p:nvPr/>
        </p:nvSpPr>
        <p:spPr>
          <a:xfrm>
            <a:off x="278798" y="5615045"/>
            <a:ext cx="5362688" cy="1013813"/>
          </a:xfrm>
          <a:prstGeom prst="rect">
            <a:avLst/>
          </a:prstGeom>
          <a:solidFill>
            <a:sysClr val="window" lastClr="FFFFFF"/>
          </a:solidFill>
          <a:ln w="34925" cap="flat" cmpd="dbl" algn="ctr">
            <a:solidFill>
              <a:srgbClr val="FFC0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sng"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１６６回</a:t>
            </a:r>
            <a:r>
              <a:rPr kumimoji="1" lang="en-US" altLang="ja-JP" sz="2800" b="1" i="0" u="sng"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a:t>
            </a:r>
            <a:r>
              <a:rPr kumimoji="1" lang="ja-JP" altLang="en-US" sz="2800" b="1" i="0" u="sng"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直</a:t>
            </a:r>
            <a:r>
              <a:rPr kumimoji="1" lang="ja-JP" altLang="en-US" sz="2800" b="1" i="0" u="none" strike="noStrike" kern="0" cap="none" spc="0" normalizeH="0" baseline="0" noProof="0" dirty="0">
                <a:ln>
                  <a:noFill/>
                </a:ln>
                <a:solidFill>
                  <a:srgbClr val="002060"/>
                </a:solidFill>
                <a:effectLst/>
                <a:uLnTx/>
                <a:uFillTx/>
                <a:latin typeface="Calibri" panose="020F0502020204030204"/>
                <a:ea typeface="ＭＳ Ｐゴシック" panose="020B0600070205080204" pitchFamily="50" charset="-128"/>
                <a:cs typeface="+mn-cs"/>
              </a:rPr>
              <a:t>踵を上げ作業している　　</a:t>
            </a:r>
            <a:endParaRPr kumimoji="1" lang="en-US" altLang="ja-JP" sz="2800" b="1" i="0" u="none" strike="noStrike" kern="0" cap="none" spc="0" normalizeH="0" baseline="0" noProof="0" dirty="0">
              <a:ln>
                <a:noFill/>
              </a:ln>
              <a:solidFill>
                <a:srgbClr val="002060"/>
              </a:solidFill>
              <a:effectLst/>
              <a:uLnTx/>
              <a:uFillTx/>
              <a:latin typeface="Calibri" panose="020F0502020204030204"/>
              <a:ea typeface="ＭＳ Ｐゴシック" panose="020B0600070205080204" pitchFamily="50" charset="-128"/>
              <a:cs typeface="+mn-cs"/>
            </a:endParaRPr>
          </a:p>
        </p:txBody>
      </p:sp>
      <p:sp>
        <p:nvSpPr>
          <p:cNvPr id="47" name="星: 24 pt 46">
            <a:extLst>
              <a:ext uri="{FF2B5EF4-FFF2-40B4-BE49-F238E27FC236}">
                <a16:creationId xmlns:a16="http://schemas.microsoft.com/office/drawing/2014/main" id="{60C392B9-26CD-4697-A674-9A7D1EDB53DB}"/>
              </a:ext>
            </a:extLst>
          </p:cNvPr>
          <p:cNvSpPr/>
          <p:nvPr/>
        </p:nvSpPr>
        <p:spPr>
          <a:xfrm>
            <a:off x="9784948" y="4622719"/>
            <a:ext cx="1665932" cy="1599632"/>
          </a:xfrm>
          <a:prstGeom prst="star24">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9478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fade">
                                      <p:cBhvr>
                                        <p:cTn id="14" dur="500"/>
                                        <p:tgtEl>
                                          <p:spTgt spid="6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p:cTn id="22" dur="1000" fill="hold"/>
                                        <p:tgtEl>
                                          <p:spTgt spid="46"/>
                                        </p:tgtEl>
                                        <p:attrNameLst>
                                          <p:attrName>ppt_w</p:attrName>
                                        </p:attrNameLst>
                                      </p:cBhvr>
                                      <p:tavLst>
                                        <p:tav tm="0">
                                          <p:val>
                                            <p:fltVal val="0"/>
                                          </p:val>
                                        </p:tav>
                                        <p:tav tm="100000">
                                          <p:val>
                                            <p:strVal val="#ppt_w"/>
                                          </p:val>
                                        </p:tav>
                                      </p:tavLst>
                                    </p:anim>
                                    <p:anim calcmode="lin" valueType="num">
                                      <p:cBhvr>
                                        <p:cTn id="23" dur="1000" fill="hold"/>
                                        <p:tgtEl>
                                          <p:spTgt spid="46"/>
                                        </p:tgtEl>
                                        <p:attrNameLst>
                                          <p:attrName>ppt_h</p:attrName>
                                        </p:attrNameLst>
                                      </p:cBhvr>
                                      <p:tavLst>
                                        <p:tav tm="0">
                                          <p:val>
                                            <p:fltVal val="0"/>
                                          </p:val>
                                        </p:tav>
                                        <p:tav tm="100000">
                                          <p:val>
                                            <p:strVal val="#ppt_h"/>
                                          </p:val>
                                        </p:tav>
                                      </p:tavLst>
                                    </p:anim>
                                    <p:anim calcmode="lin" valueType="num">
                                      <p:cBhvr>
                                        <p:cTn id="24" dur="1000" fill="hold"/>
                                        <p:tgtEl>
                                          <p:spTgt spid="46"/>
                                        </p:tgtEl>
                                        <p:attrNameLst>
                                          <p:attrName>style.rotation</p:attrName>
                                        </p:attrNameLst>
                                      </p:cBhvr>
                                      <p:tavLst>
                                        <p:tav tm="0">
                                          <p:val>
                                            <p:fltVal val="90"/>
                                          </p:val>
                                        </p:tav>
                                        <p:tav tm="100000">
                                          <p:val>
                                            <p:fltVal val="0"/>
                                          </p:val>
                                        </p:tav>
                                      </p:tavLst>
                                    </p:anim>
                                    <p:animEffect transition="in" filter="fade">
                                      <p:cBhvr>
                                        <p:cTn id="25" dur="1000"/>
                                        <p:tgtEl>
                                          <p:spTgt spid="4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fade">
                                      <p:cBhvr>
                                        <p:cTn id="30" dur="500"/>
                                        <p:tgtEl>
                                          <p:spTgt spid="71"/>
                                        </p:tgtEl>
                                      </p:cBhvr>
                                    </p:animEffect>
                                  </p:childTnLst>
                                </p:cTn>
                              </p:par>
                            </p:childTnLst>
                          </p:cTn>
                        </p:par>
                        <p:par>
                          <p:cTn id="31" fill="hold">
                            <p:stCondLst>
                              <p:cond delay="500"/>
                            </p:stCondLst>
                            <p:childTnLst>
                              <p:par>
                                <p:cTn id="32" presetID="31" presetClass="entr" presetSubtype="0" fill="hold" grpId="0" nodeType="afterEffect">
                                  <p:stCondLst>
                                    <p:cond delay="0"/>
                                  </p:stCondLst>
                                  <p:childTnLst>
                                    <p:set>
                                      <p:cBhvr>
                                        <p:cTn id="33" dur="1" fill="hold">
                                          <p:stCondLst>
                                            <p:cond delay="0"/>
                                          </p:stCondLst>
                                        </p:cTn>
                                        <p:tgtEl>
                                          <p:spTgt spid="47"/>
                                        </p:tgtEl>
                                        <p:attrNameLst>
                                          <p:attrName>style.visibility</p:attrName>
                                        </p:attrNameLst>
                                      </p:cBhvr>
                                      <p:to>
                                        <p:strVal val="visible"/>
                                      </p:to>
                                    </p:set>
                                    <p:anim calcmode="lin" valueType="num">
                                      <p:cBhvr>
                                        <p:cTn id="34" dur="1000" fill="hold"/>
                                        <p:tgtEl>
                                          <p:spTgt spid="47"/>
                                        </p:tgtEl>
                                        <p:attrNameLst>
                                          <p:attrName>ppt_w</p:attrName>
                                        </p:attrNameLst>
                                      </p:cBhvr>
                                      <p:tavLst>
                                        <p:tav tm="0">
                                          <p:val>
                                            <p:fltVal val="0"/>
                                          </p:val>
                                        </p:tav>
                                        <p:tav tm="100000">
                                          <p:val>
                                            <p:strVal val="#ppt_w"/>
                                          </p:val>
                                        </p:tav>
                                      </p:tavLst>
                                    </p:anim>
                                    <p:anim calcmode="lin" valueType="num">
                                      <p:cBhvr>
                                        <p:cTn id="35" dur="1000" fill="hold"/>
                                        <p:tgtEl>
                                          <p:spTgt spid="47"/>
                                        </p:tgtEl>
                                        <p:attrNameLst>
                                          <p:attrName>ppt_h</p:attrName>
                                        </p:attrNameLst>
                                      </p:cBhvr>
                                      <p:tavLst>
                                        <p:tav tm="0">
                                          <p:val>
                                            <p:fltVal val="0"/>
                                          </p:val>
                                        </p:tav>
                                        <p:tav tm="100000">
                                          <p:val>
                                            <p:strVal val="#ppt_h"/>
                                          </p:val>
                                        </p:tav>
                                      </p:tavLst>
                                    </p:anim>
                                    <p:anim calcmode="lin" valueType="num">
                                      <p:cBhvr>
                                        <p:cTn id="36" dur="1000" fill="hold"/>
                                        <p:tgtEl>
                                          <p:spTgt spid="47"/>
                                        </p:tgtEl>
                                        <p:attrNameLst>
                                          <p:attrName>style.rotation</p:attrName>
                                        </p:attrNameLst>
                                      </p:cBhvr>
                                      <p:tavLst>
                                        <p:tav tm="0">
                                          <p:val>
                                            <p:fltVal val="90"/>
                                          </p:val>
                                        </p:tav>
                                        <p:tav tm="100000">
                                          <p:val>
                                            <p:fltVal val="0"/>
                                          </p:val>
                                        </p:tav>
                                      </p:tavLst>
                                    </p:anim>
                                    <p:animEffect transition="in" filter="fade">
                                      <p:cBhvr>
                                        <p:cTn id="37"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6" grpId="0" animBg="1"/>
      <p:bldP spid="4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9BD55CBD-6E84-4987-B5D6-159563BEA3A1}"/>
              </a:ext>
            </a:extLst>
          </p:cNvPr>
          <p:cNvSpPr/>
          <p:nvPr/>
        </p:nvSpPr>
        <p:spPr>
          <a:xfrm>
            <a:off x="68171" y="85371"/>
            <a:ext cx="6027829" cy="6644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bg1"/>
                </a:solidFill>
              </a:rPr>
              <a:t>調査</a:t>
            </a:r>
            <a:r>
              <a:rPr kumimoji="1" lang="en-US" altLang="ja-JP" sz="2800" b="1" dirty="0">
                <a:solidFill>
                  <a:schemeClr val="bg1"/>
                </a:solidFill>
              </a:rPr>
              <a:t>Ⅴ</a:t>
            </a:r>
            <a:r>
              <a:rPr kumimoji="1" lang="ja-JP" altLang="en-US" sz="2800" b="1" dirty="0">
                <a:solidFill>
                  <a:schemeClr val="bg1"/>
                </a:solidFill>
              </a:rPr>
              <a:t>　完成品ストアー側調査</a:t>
            </a:r>
          </a:p>
        </p:txBody>
      </p:sp>
      <p:sp>
        <p:nvSpPr>
          <p:cNvPr id="5" name="正方形/長方形 4">
            <a:extLst>
              <a:ext uri="{FF2B5EF4-FFF2-40B4-BE49-F238E27FC236}">
                <a16:creationId xmlns:a16="http://schemas.microsoft.com/office/drawing/2014/main" id="{8BADA24F-3EAC-4693-869F-A52A0706A081}"/>
              </a:ext>
            </a:extLst>
          </p:cNvPr>
          <p:cNvSpPr/>
          <p:nvPr/>
        </p:nvSpPr>
        <p:spPr>
          <a:xfrm>
            <a:off x="397355" y="694543"/>
            <a:ext cx="11023501" cy="8290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つらさ評価２位の完成品ストアー投入について現状を把握しよう！</a:t>
            </a:r>
          </a:p>
        </p:txBody>
      </p:sp>
      <p:grpSp>
        <p:nvGrpSpPr>
          <p:cNvPr id="6" name="グループ化 5">
            <a:extLst>
              <a:ext uri="{FF2B5EF4-FFF2-40B4-BE49-F238E27FC236}">
                <a16:creationId xmlns:a16="http://schemas.microsoft.com/office/drawing/2014/main" id="{8563F3AA-4BB5-4F0D-BF42-95175C9E51DA}"/>
              </a:ext>
            </a:extLst>
          </p:cNvPr>
          <p:cNvGrpSpPr/>
          <p:nvPr/>
        </p:nvGrpSpPr>
        <p:grpSpPr>
          <a:xfrm>
            <a:off x="68171" y="1482239"/>
            <a:ext cx="5276315" cy="3113546"/>
            <a:chOff x="68170" y="1549894"/>
            <a:chExt cx="5276315" cy="3113546"/>
          </a:xfrm>
        </p:grpSpPr>
        <p:sp>
          <p:nvSpPr>
            <p:cNvPr id="20" name="正方形/長方形 19">
              <a:extLst>
                <a:ext uri="{FF2B5EF4-FFF2-40B4-BE49-F238E27FC236}">
                  <a16:creationId xmlns:a16="http://schemas.microsoft.com/office/drawing/2014/main" id="{00000000-0008-0000-0000-0000F5000000}"/>
                </a:ext>
              </a:extLst>
            </p:cNvPr>
            <p:cNvSpPr/>
            <p:nvPr/>
          </p:nvSpPr>
          <p:spPr>
            <a:xfrm>
              <a:off x="68170" y="1549894"/>
              <a:ext cx="5276315" cy="3113546"/>
            </a:xfrm>
            <a:prstGeom prst="rect">
              <a:avLst/>
            </a:prstGeom>
            <a:solidFill>
              <a:sysClr val="window" lastClr="FFFFFF"/>
            </a:solidFill>
            <a:ln w="34925" cap="flat" cmpd="dbl" algn="ctr">
              <a:solidFill>
                <a:srgbClr val="00CC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en-US" altLang="ja-JP" sz="11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11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　</a:t>
              </a:r>
              <a:endParaRPr kumimoji="1" lang="en-US" altLang="ja-JP" sz="11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pic>
          <p:nvPicPr>
            <p:cNvPr id="23" name="図 22">
              <a:extLst>
                <a:ext uri="{FF2B5EF4-FFF2-40B4-BE49-F238E27FC236}">
                  <a16:creationId xmlns:a16="http://schemas.microsoft.com/office/drawing/2014/main" id="{00000000-0008-0000-0000-0000CB0000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19" t="27970" b="593"/>
            <a:stretch/>
          </p:blipFill>
          <p:spPr>
            <a:xfrm>
              <a:off x="145465" y="1801774"/>
              <a:ext cx="4647508" cy="2688909"/>
            </a:xfrm>
            <a:prstGeom prst="rect">
              <a:avLst/>
            </a:prstGeom>
          </p:spPr>
        </p:pic>
      </p:grpSp>
      <p:sp>
        <p:nvSpPr>
          <p:cNvPr id="26" name="正方形/長方形 25">
            <a:extLst>
              <a:ext uri="{FF2B5EF4-FFF2-40B4-BE49-F238E27FC236}">
                <a16:creationId xmlns:a16="http://schemas.microsoft.com/office/drawing/2014/main" id="{00000000-0008-0000-0000-000047040000}"/>
              </a:ext>
            </a:extLst>
          </p:cNvPr>
          <p:cNvSpPr/>
          <p:nvPr/>
        </p:nvSpPr>
        <p:spPr>
          <a:xfrm>
            <a:off x="2305432" y="1911436"/>
            <a:ext cx="2028825" cy="733678"/>
          </a:xfrm>
          <a:prstGeom prst="rect">
            <a:avLst/>
          </a:prstGeom>
          <a:noFill/>
          <a:ln w="69850" cap="flat" cmpd="sng" algn="ctr">
            <a:solidFill>
              <a:srgbClr val="F7FC30"/>
            </a:solidFill>
            <a:prstDash val="sysDash"/>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27" name="テキスト ボックス 128">
            <a:extLst>
              <a:ext uri="{FF2B5EF4-FFF2-40B4-BE49-F238E27FC236}">
                <a16:creationId xmlns:a16="http://schemas.microsoft.com/office/drawing/2014/main" id="{00000000-0008-0000-0000-000081000000}"/>
              </a:ext>
            </a:extLst>
          </p:cNvPr>
          <p:cNvSpPr txBox="1"/>
          <p:nvPr/>
        </p:nvSpPr>
        <p:spPr>
          <a:xfrm>
            <a:off x="3319844" y="1839389"/>
            <a:ext cx="1344699" cy="469590"/>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2800" b="1" i="0" u="none" strike="noStrike" kern="0" cap="none" spc="0" normalizeH="0" baseline="0" noProof="0" dirty="0">
                <a:ln>
                  <a:noFill/>
                </a:ln>
                <a:solidFill>
                  <a:srgbClr val="FF0000"/>
                </a:solidFill>
                <a:effectLst/>
                <a:highlight>
                  <a:srgbClr val="FFFF00"/>
                </a:highlight>
                <a:uLnTx/>
                <a:uFillTx/>
                <a:latin typeface="Calibri" panose="020F0502020204030204"/>
                <a:ea typeface="ＭＳ Ｐゴシック" panose="020B0600070205080204" pitchFamily="50" charset="-128"/>
                <a:cs typeface="+mn-cs"/>
              </a:rPr>
              <a:t>145cm</a:t>
            </a:r>
            <a:endParaRPr kumimoji="1" lang="ja-JP" altLang="en-US" sz="2800" b="1" i="0" u="none" strike="noStrike" kern="0" cap="none" spc="0" normalizeH="0" baseline="0" noProof="0" dirty="0">
              <a:ln>
                <a:noFill/>
              </a:ln>
              <a:solidFill>
                <a:srgbClr val="FF0000"/>
              </a:solidFill>
              <a:effectLst/>
              <a:highlight>
                <a:srgbClr val="FFFF00"/>
              </a:highlight>
              <a:uLnTx/>
              <a:uFillTx/>
              <a:latin typeface="Calibri" panose="020F0502020204030204"/>
              <a:ea typeface="ＭＳ Ｐゴシック" panose="020B0600070205080204" pitchFamily="50" charset="-128"/>
              <a:cs typeface="+mn-cs"/>
            </a:endParaRPr>
          </a:p>
        </p:txBody>
      </p:sp>
      <p:grpSp>
        <p:nvGrpSpPr>
          <p:cNvPr id="14" name="グループ化 13">
            <a:extLst>
              <a:ext uri="{FF2B5EF4-FFF2-40B4-BE49-F238E27FC236}">
                <a16:creationId xmlns:a16="http://schemas.microsoft.com/office/drawing/2014/main" id="{C6D5CE35-FF85-4F67-998F-2E7DBEF3A94F}"/>
              </a:ext>
            </a:extLst>
          </p:cNvPr>
          <p:cNvGrpSpPr/>
          <p:nvPr/>
        </p:nvGrpSpPr>
        <p:grpSpPr>
          <a:xfrm>
            <a:off x="123126" y="2619195"/>
            <a:ext cx="5245618" cy="3942166"/>
            <a:chOff x="123125" y="2686850"/>
            <a:chExt cx="5245618" cy="3942166"/>
          </a:xfrm>
        </p:grpSpPr>
        <p:grpSp>
          <p:nvGrpSpPr>
            <p:cNvPr id="7" name="グループ化 6">
              <a:extLst>
                <a:ext uri="{FF2B5EF4-FFF2-40B4-BE49-F238E27FC236}">
                  <a16:creationId xmlns:a16="http://schemas.microsoft.com/office/drawing/2014/main" id="{3B267994-44E0-45FA-A1D1-406E704A02C2}"/>
                </a:ext>
              </a:extLst>
            </p:cNvPr>
            <p:cNvGrpSpPr/>
            <p:nvPr/>
          </p:nvGrpSpPr>
          <p:grpSpPr>
            <a:xfrm>
              <a:off x="123125" y="2686850"/>
              <a:ext cx="5245618" cy="3942166"/>
              <a:chOff x="123125" y="2686850"/>
              <a:chExt cx="5245618" cy="3942166"/>
            </a:xfrm>
          </p:grpSpPr>
          <p:sp>
            <p:nvSpPr>
              <p:cNvPr id="25" name="正方形/長方形 24">
                <a:extLst>
                  <a:ext uri="{FF2B5EF4-FFF2-40B4-BE49-F238E27FC236}">
                    <a16:creationId xmlns:a16="http://schemas.microsoft.com/office/drawing/2014/main" id="{00000000-0008-0000-0000-0000E5000000}"/>
                  </a:ext>
                </a:extLst>
              </p:cNvPr>
              <p:cNvSpPr/>
              <p:nvPr/>
            </p:nvSpPr>
            <p:spPr>
              <a:xfrm>
                <a:off x="123125" y="4738267"/>
                <a:ext cx="5245618" cy="1890749"/>
              </a:xfrm>
              <a:prstGeom prst="rect">
                <a:avLst/>
              </a:prstGeom>
              <a:solidFill>
                <a:schemeClr val="tx1"/>
              </a:solidFill>
              <a:ln w="25400" cap="flat" cmpd="sng" algn="ctr">
                <a:solidFill>
                  <a:srgbClr val="FF3737"/>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28" name="二等辺三角形 27">
                <a:extLst>
                  <a:ext uri="{FF2B5EF4-FFF2-40B4-BE49-F238E27FC236}">
                    <a16:creationId xmlns:a16="http://schemas.microsoft.com/office/drawing/2014/main" id="{00000000-0008-0000-0000-0000F1000000}"/>
                  </a:ext>
                </a:extLst>
              </p:cNvPr>
              <p:cNvSpPr/>
              <p:nvPr/>
            </p:nvSpPr>
            <p:spPr>
              <a:xfrm>
                <a:off x="3110378" y="2686850"/>
                <a:ext cx="421974" cy="2034939"/>
              </a:xfrm>
              <a:prstGeom prst="triangle">
                <a:avLst/>
              </a:prstGeom>
              <a:solidFill>
                <a:srgbClr val="FF3737"/>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grpSp>
        <p:grpSp>
          <p:nvGrpSpPr>
            <p:cNvPr id="31" name="グループ化 30">
              <a:extLst>
                <a:ext uri="{FF2B5EF4-FFF2-40B4-BE49-F238E27FC236}">
                  <a16:creationId xmlns:a16="http://schemas.microsoft.com/office/drawing/2014/main" id="{00000000-0008-0000-0000-0000B4030000}"/>
                </a:ext>
              </a:extLst>
            </p:cNvPr>
            <p:cNvGrpSpPr/>
            <p:nvPr/>
          </p:nvGrpSpPr>
          <p:grpSpPr>
            <a:xfrm>
              <a:off x="297326" y="4796617"/>
              <a:ext cx="4639866" cy="1709659"/>
              <a:chOff x="2564265" y="2757707"/>
              <a:chExt cx="4375527" cy="1540329"/>
            </a:xfrm>
          </p:grpSpPr>
          <p:pic>
            <p:nvPicPr>
              <p:cNvPr id="40" name="図 39">
                <a:extLst>
                  <a:ext uri="{FF2B5EF4-FFF2-40B4-BE49-F238E27FC236}">
                    <a16:creationId xmlns:a16="http://schemas.microsoft.com/office/drawing/2014/main" id="{00000000-0008-0000-0000-0000E9000000}"/>
                  </a:ext>
                </a:extLst>
              </p:cNvPr>
              <p:cNvPicPr>
                <a:picLocks noChangeAspect="1"/>
              </p:cNvPicPr>
              <p:nvPr/>
            </p:nvPicPr>
            <p:blipFill rotWithShape="1">
              <a:blip r:embed="rId4"/>
              <a:srcRect l="7440" b="17034"/>
              <a:stretch/>
            </p:blipFill>
            <p:spPr>
              <a:xfrm>
                <a:off x="2564265" y="2757707"/>
                <a:ext cx="4375527" cy="1540329"/>
              </a:xfrm>
              <a:prstGeom prst="rect">
                <a:avLst/>
              </a:prstGeom>
            </p:spPr>
          </p:pic>
          <p:sp>
            <p:nvSpPr>
              <p:cNvPr id="41" name="右中かっこ 40">
                <a:extLst>
                  <a:ext uri="{FF2B5EF4-FFF2-40B4-BE49-F238E27FC236}">
                    <a16:creationId xmlns:a16="http://schemas.microsoft.com/office/drawing/2014/main" id="{00000000-0008-0000-0000-000048040000}"/>
                  </a:ext>
                </a:extLst>
              </p:cNvPr>
              <p:cNvSpPr/>
              <p:nvPr/>
            </p:nvSpPr>
            <p:spPr>
              <a:xfrm rot="5400000" flipH="1">
                <a:off x="4800602" y="1377271"/>
                <a:ext cx="447672" cy="3597728"/>
              </a:xfrm>
              <a:prstGeom prst="rightBrace">
                <a:avLst>
                  <a:gd name="adj1" fmla="val 8333"/>
                  <a:gd name="adj2" fmla="val 45269"/>
                </a:avLst>
              </a:prstGeom>
              <a:noFill/>
              <a:ln w="28575" cap="flat" cmpd="sng" algn="ctr">
                <a:solidFill>
                  <a:srgbClr val="C00000"/>
                </a:solidFill>
                <a:prstDash val="solid"/>
              </a:ln>
              <a:effectLst/>
            </p:spPr>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sp>
            <p:nvSpPr>
              <p:cNvPr id="42" name="正方形/長方形 41">
                <a:extLst>
                  <a:ext uri="{FF2B5EF4-FFF2-40B4-BE49-F238E27FC236}">
                    <a16:creationId xmlns:a16="http://schemas.microsoft.com/office/drawing/2014/main" id="{00000000-0008-0000-0000-0000ED020000}"/>
                  </a:ext>
                </a:extLst>
              </p:cNvPr>
              <p:cNvSpPr/>
              <p:nvPr/>
            </p:nvSpPr>
            <p:spPr>
              <a:xfrm>
                <a:off x="4710114" y="2803292"/>
                <a:ext cx="904874" cy="209549"/>
              </a:xfrm>
              <a:prstGeom prst="rect">
                <a:avLst/>
              </a:prstGeom>
              <a:solidFill>
                <a:srgbClr val="FFFF00"/>
              </a:solidFill>
              <a:ln w="25400" cap="flat" cmpd="sng" algn="ctr">
                <a:no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100" b="1" i="0" u="none" strike="noStrike" kern="0" cap="none" spc="0" normalizeH="0" baseline="0" noProof="0">
                    <a:ln>
                      <a:noFill/>
                    </a:ln>
                    <a:solidFill>
                      <a:srgbClr val="C00000"/>
                    </a:solidFill>
                    <a:effectLst/>
                    <a:uLnTx/>
                    <a:uFillTx/>
                    <a:latin typeface="Calibri" panose="020F0502020204030204"/>
                    <a:ea typeface="ＭＳ Ｐゴシック" panose="020B0600070205080204" pitchFamily="50" charset="-128"/>
                    <a:cs typeface="+mn-cs"/>
                  </a:rPr>
                  <a:t>３段積み</a:t>
                </a:r>
              </a:p>
            </p:txBody>
          </p:sp>
        </p:grpSp>
      </p:grpSp>
      <p:pic>
        <p:nvPicPr>
          <p:cNvPr id="33" name="図 32">
            <a:extLst>
              <a:ext uri="{FF2B5EF4-FFF2-40B4-BE49-F238E27FC236}">
                <a16:creationId xmlns:a16="http://schemas.microsoft.com/office/drawing/2014/main" id="{00000000-0008-0000-0000-0000AF030000}"/>
              </a:ext>
            </a:extLst>
          </p:cNvPr>
          <p:cNvPicPr>
            <a:picLocks noChangeAspect="1"/>
          </p:cNvPicPr>
          <p:nvPr/>
        </p:nvPicPr>
        <p:blipFill>
          <a:blip r:embed="rId5"/>
          <a:stretch>
            <a:fillRect/>
          </a:stretch>
        </p:blipFill>
        <p:spPr>
          <a:xfrm>
            <a:off x="4362587" y="2004735"/>
            <a:ext cx="900920" cy="2418294"/>
          </a:xfrm>
          <a:prstGeom prst="rect">
            <a:avLst/>
          </a:prstGeom>
        </p:spPr>
      </p:pic>
      <p:pic>
        <p:nvPicPr>
          <p:cNvPr id="34" name="図 33">
            <a:extLst>
              <a:ext uri="{FF2B5EF4-FFF2-40B4-BE49-F238E27FC236}">
                <a16:creationId xmlns:a16="http://schemas.microsoft.com/office/drawing/2014/main" id="{00000000-0008-0000-0000-0000B3030000}"/>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98000"/>
                    </a14:imgEffect>
                  </a14:imgLayer>
                </a14:imgProps>
              </a:ext>
            </a:extLst>
          </a:blip>
          <a:srcRect l="36746" t="5580" r="1468" b="3113"/>
          <a:stretch/>
        </p:blipFill>
        <p:spPr>
          <a:xfrm>
            <a:off x="10004838" y="2035134"/>
            <a:ext cx="1998330" cy="1761333"/>
          </a:xfrm>
          <a:prstGeom prst="rect">
            <a:avLst/>
          </a:prstGeom>
          <a:ln w="31750" cmpd="sng">
            <a:solidFill>
              <a:srgbClr val="FF9797"/>
            </a:solidFill>
          </a:ln>
        </p:spPr>
      </p:pic>
      <p:pic>
        <p:nvPicPr>
          <p:cNvPr id="35" name="図 34">
            <a:extLst>
              <a:ext uri="{FF2B5EF4-FFF2-40B4-BE49-F238E27FC236}">
                <a16:creationId xmlns:a16="http://schemas.microsoft.com/office/drawing/2014/main" id="{00000000-0008-0000-0000-0000F802000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154" t="1561" r="5056" b="7731"/>
          <a:stretch/>
        </p:blipFill>
        <p:spPr>
          <a:xfrm rot="5400000">
            <a:off x="5062923" y="1961028"/>
            <a:ext cx="3748265" cy="2636886"/>
          </a:xfrm>
          <a:prstGeom prst="rect">
            <a:avLst/>
          </a:prstGeom>
          <a:ln>
            <a:solidFill>
              <a:srgbClr val="FF0000"/>
            </a:solidFill>
          </a:ln>
        </p:spPr>
      </p:pic>
      <p:grpSp>
        <p:nvGrpSpPr>
          <p:cNvPr id="15" name="グループ化 14">
            <a:extLst>
              <a:ext uri="{FF2B5EF4-FFF2-40B4-BE49-F238E27FC236}">
                <a16:creationId xmlns:a16="http://schemas.microsoft.com/office/drawing/2014/main" id="{9779A57C-A79A-463F-A745-6AC0604DD610}"/>
              </a:ext>
            </a:extLst>
          </p:cNvPr>
          <p:cNvGrpSpPr/>
          <p:nvPr/>
        </p:nvGrpSpPr>
        <p:grpSpPr>
          <a:xfrm>
            <a:off x="6048933" y="2915801"/>
            <a:ext cx="3762319" cy="2237803"/>
            <a:chOff x="6048932" y="2983456"/>
            <a:chExt cx="3762319" cy="2237803"/>
          </a:xfrm>
        </p:grpSpPr>
        <p:sp>
          <p:nvSpPr>
            <p:cNvPr id="36" name="星 12 948">
              <a:extLst>
                <a:ext uri="{FF2B5EF4-FFF2-40B4-BE49-F238E27FC236}">
                  <a16:creationId xmlns:a16="http://schemas.microsoft.com/office/drawing/2014/main" id="{00000000-0008-0000-0000-0000B5030000}"/>
                </a:ext>
              </a:extLst>
            </p:cNvPr>
            <p:cNvSpPr/>
            <p:nvPr/>
          </p:nvSpPr>
          <p:spPr>
            <a:xfrm>
              <a:off x="6048932" y="4217675"/>
              <a:ext cx="1077232" cy="1003584"/>
            </a:xfrm>
            <a:prstGeom prst="star12">
              <a:avLst/>
            </a:prstGeom>
            <a:noFill/>
            <a:ln w="57150" cap="flat" cmpd="sng" algn="ctr">
              <a:solidFill>
                <a:srgbClr val="FF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37" name="四角形吹き出し 949">
              <a:extLst>
                <a:ext uri="{FF2B5EF4-FFF2-40B4-BE49-F238E27FC236}">
                  <a16:creationId xmlns:a16="http://schemas.microsoft.com/office/drawing/2014/main" id="{00000000-0008-0000-0000-0000B6030000}"/>
                </a:ext>
              </a:extLst>
            </p:cNvPr>
            <p:cNvSpPr/>
            <p:nvPr/>
          </p:nvSpPr>
          <p:spPr>
            <a:xfrm>
              <a:off x="7585252" y="2983456"/>
              <a:ext cx="2225999" cy="1000667"/>
            </a:xfrm>
            <a:prstGeom prst="wedgeRectCallout">
              <a:avLst>
                <a:gd name="adj1" fmla="val -67953"/>
                <a:gd name="adj2" fmla="val 111396"/>
              </a:avLst>
            </a:prstGeom>
            <a:solidFill>
              <a:srgbClr val="FFFF00"/>
            </a:solidFill>
            <a:ln w="28575" cap="flat" cmpd="sng" algn="ctr">
              <a:solidFill>
                <a:srgbClr val="FF3737"/>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最上段投入時</a:t>
              </a:r>
              <a:endParaRPr kumimoji="1" lang="en-US" altLang="ja-JP"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踵を上げる</a:t>
              </a:r>
            </a:p>
          </p:txBody>
        </p:sp>
      </p:grpSp>
      <p:grpSp>
        <p:nvGrpSpPr>
          <p:cNvPr id="16" name="グループ化 15">
            <a:extLst>
              <a:ext uri="{FF2B5EF4-FFF2-40B4-BE49-F238E27FC236}">
                <a16:creationId xmlns:a16="http://schemas.microsoft.com/office/drawing/2014/main" id="{BBB2C774-075F-4187-A42B-6368EE951F6F}"/>
              </a:ext>
            </a:extLst>
          </p:cNvPr>
          <p:cNvGrpSpPr/>
          <p:nvPr/>
        </p:nvGrpSpPr>
        <p:grpSpPr>
          <a:xfrm>
            <a:off x="6845803" y="1950406"/>
            <a:ext cx="3010367" cy="691149"/>
            <a:chOff x="6845802" y="2018061"/>
            <a:chExt cx="3010367" cy="691149"/>
          </a:xfrm>
        </p:grpSpPr>
        <p:sp>
          <p:nvSpPr>
            <p:cNvPr id="38" name="星 12 767">
              <a:extLst>
                <a:ext uri="{FF2B5EF4-FFF2-40B4-BE49-F238E27FC236}">
                  <a16:creationId xmlns:a16="http://schemas.microsoft.com/office/drawing/2014/main" id="{00000000-0008-0000-0000-000000030000}"/>
                </a:ext>
              </a:extLst>
            </p:cNvPr>
            <p:cNvSpPr/>
            <p:nvPr/>
          </p:nvSpPr>
          <p:spPr>
            <a:xfrm>
              <a:off x="6845802" y="2018061"/>
              <a:ext cx="739450" cy="686481"/>
            </a:xfrm>
            <a:prstGeom prst="star12">
              <a:avLst/>
            </a:prstGeom>
            <a:noFill/>
            <a:ln w="38100" cap="flat" cmpd="sng" algn="ctr">
              <a:solidFill>
                <a:srgbClr val="FF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39" name="四角形吹き出し 785">
              <a:extLst>
                <a:ext uri="{FF2B5EF4-FFF2-40B4-BE49-F238E27FC236}">
                  <a16:creationId xmlns:a16="http://schemas.microsoft.com/office/drawing/2014/main" id="{00000000-0008-0000-0000-000012030000}"/>
                </a:ext>
              </a:extLst>
            </p:cNvPr>
            <p:cNvSpPr/>
            <p:nvPr/>
          </p:nvSpPr>
          <p:spPr>
            <a:xfrm>
              <a:off x="8008538" y="2072389"/>
              <a:ext cx="1847631" cy="636821"/>
            </a:xfrm>
            <a:prstGeom prst="wedgeRectCallout">
              <a:avLst>
                <a:gd name="adj1" fmla="val -72095"/>
                <a:gd name="adj2" fmla="val -8816"/>
              </a:avLst>
            </a:prstGeom>
            <a:solidFill>
              <a:srgbClr val="FFFF00"/>
            </a:solidFill>
            <a:ln w="28575" cap="flat" cmpd="sng" algn="ctr">
              <a:solidFill>
                <a:srgbClr val="FF3737"/>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腕を伸ばす</a:t>
              </a:r>
              <a:endParaRPr kumimoji="1" lang="en-US" altLang="ja-JP"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grpSp>
      <p:sp>
        <p:nvSpPr>
          <p:cNvPr id="8" name="矢印: 下 7">
            <a:extLst>
              <a:ext uri="{FF2B5EF4-FFF2-40B4-BE49-F238E27FC236}">
                <a16:creationId xmlns:a16="http://schemas.microsoft.com/office/drawing/2014/main" id="{01D7E1BE-8A80-4E56-928C-6E5D5125F0F6}"/>
              </a:ext>
            </a:extLst>
          </p:cNvPr>
          <p:cNvSpPr/>
          <p:nvPr/>
        </p:nvSpPr>
        <p:spPr>
          <a:xfrm flipV="1">
            <a:off x="3793255" y="2281145"/>
            <a:ext cx="412433" cy="2141881"/>
          </a:xfrm>
          <a:prstGeom prst="downArrow">
            <a:avLst/>
          </a:prstGeom>
          <a:solidFill>
            <a:schemeClr val="accent3">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a:extLst>
              <a:ext uri="{FF2B5EF4-FFF2-40B4-BE49-F238E27FC236}">
                <a16:creationId xmlns:a16="http://schemas.microsoft.com/office/drawing/2014/main" id="{12DA879E-C009-48A0-985F-429A29D80682}"/>
              </a:ext>
            </a:extLst>
          </p:cNvPr>
          <p:cNvSpPr/>
          <p:nvPr/>
        </p:nvSpPr>
        <p:spPr>
          <a:xfrm>
            <a:off x="68171" y="1279369"/>
            <a:ext cx="2444749" cy="759845"/>
          </a:xfrm>
          <a:prstGeom prst="rect">
            <a:avLst/>
          </a:prstGeom>
          <a:solidFill>
            <a:srgbClr val="FFFF00"/>
          </a:solidFill>
          <a:ln w="28575">
            <a:solidFill>
              <a:srgbClr val="00B050">
                <a:alpha val="60000"/>
              </a:srgb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sz="2400" b="1" dirty="0">
                <a:solidFill>
                  <a:srgbClr val="002060"/>
                </a:solidFill>
              </a:rPr>
              <a:t>完成品ストアー</a:t>
            </a:r>
          </a:p>
        </p:txBody>
      </p:sp>
      <p:grpSp>
        <p:nvGrpSpPr>
          <p:cNvPr id="2" name="グループ化 1">
            <a:extLst>
              <a:ext uri="{FF2B5EF4-FFF2-40B4-BE49-F238E27FC236}">
                <a16:creationId xmlns:a16="http://schemas.microsoft.com/office/drawing/2014/main" id="{CD5B3760-5290-40EC-A9D3-9FC06C90F623}"/>
              </a:ext>
            </a:extLst>
          </p:cNvPr>
          <p:cNvGrpSpPr/>
          <p:nvPr/>
        </p:nvGrpSpPr>
        <p:grpSpPr>
          <a:xfrm>
            <a:off x="6419061" y="4217675"/>
            <a:ext cx="4584940" cy="2529109"/>
            <a:chOff x="6419061" y="4217675"/>
            <a:chExt cx="4584940" cy="2529109"/>
          </a:xfrm>
        </p:grpSpPr>
        <p:grpSp>
          <p:nvGrpSpPr>
            <p:cNvPr id="51" name="グループ化 50">
              <a:extLst>
                <a:ext uri="{FF2B5EF4-FFF2-40B4-BE49-F238E27FC236}">
                  <a16:creationId xmlns:a16="http://schemas.microsoft.com/office/drawing/2014/main" id="{C847022A-F5E2-49C6-8998-F2D16795ADE9}"/>
                </a:ext>
              </a:extLst>
            </p:cNvPr>
            <p:cNvGrpSpPr/>
            <p:nvPr/>
          </p:nvGrpSpPr>
          <p:grpSpPr>
            <a:xfrm>
              <a:off x="6419061" y="4217675"/>
              <a:ext cx="4584940" cy="2529109"/>
              <a:chOff x="6226683" y="4640865"/>
              <a:chExt cx="3916228" cy="2050699"/>
            </a:xfrm>
          </p:grpSpPr>
          <p:grpSp>
            <p:nvGrpSpPr>
              <p:cNvPr id="3" name="グループ化 2">
                <a:extLst>
                  <a:ext uri="{FF2B5EF4-FFF2-40B4-BE49-F238E27FC236}">
                    <a16:creationId xmlns:a16="http://schemas.microsoft.com/office/drawing/2014/main" id="{18BE12FC-87D5-41F6-A571-C20914812B77}"/>
                  </a:ext>
                </a:extLst>
              </p:cNvPr>
              <p:cNvGrpSpPr/>
              <p:nvPr/>
            </p:nvGrpSpPr>
            <p:grpSpPr>
              <a:xfrm>
                <a:off x="6226683" y="4640865"/>
                <a:ext cx="3916228" cy="2050699"/>
                <a:chOff x="4563110" y="3383382"/>
                <a:chExt cx="3916228" cy="2050699"/>
              </a:xfrm>
            </p:grpSpPr>
            <p:grpSp>
              <p:nvGrpSpPr>
                <p:cNvPr id="18" name="グループ化 17">
                  <a:extLst>
                    <a:ext uri="{FF2B5EF4-FFF2-40B4-BE49-F238E27FC236}">
                      <a16:creationId xmlns:a16="http://schemas.microsoft.com/office/drawing/2014/main" id="{00000000-0008-0000-0000-0000B7030000}"/>
                    </a:ext>
                  </a:extLst>
                </p:cNvPr>
                <p:cNvGrpSpPr/>
                <p:nvPr/>
              </p:nvGrpSpPr>
              <p:grpSpPr>
                <a:xfrm>
                  <a:off x="4563110" y="3383382"/>
                  <a:ext cx="3916228" cy="2050699"/>
                  <a:chOff x="119062" y="4348350"/>
                  <a:chExt cx="4240582" cy="2000287"/>
                </a:xfrm>
              </p:grpSpPr>
              <p:grpSp>
                <p:nvGrpSpPr>
                  <p:cNvPr id="43" name="グループ化 42">
                    <a:extLst>
                      <a:ext uri="{FF2B5EF4-FFF2-40B4-BE49-F238E27FC236}">
                        <a16:creationId xmlns:a16="http://schemas.microsoft.com/office/drawing/2014/main" id="{00000000-0008-0000-0000-000033010000}"/>
                      </a:ext>
                    </a:extLst>
                  </p:cNvPr>
                  <p:cNvGrpSpPr/>
                  <p:nvPr/>
                </p:nvGrpSpPr>
                <p:grpSpPr>
                  <a:xfrm>
                    <a:off x="119062" y="4348350"/>
                    <a:ext cx="4240582" cy="2000287"/>
                    <a:chOff x="119062" y="4348350"/>
                    <a:chExt cx="4196236" cy="1983143"/>
                  </a:xfrm>
                </p:grpSpPr>
                <p:grpSp>
                  <p:nvGrpSpPr>
                    <p:cNvPr id="46" name="グループ化 45">
                      <a:extLst>
                        <a:ext uri="{FF2B5EF4-FFF2-40B4-BE49-F238E27FC236}">
                          <a16:creationId xmlns:a16="http://schemas.microsoft.com/office/drawing/2014/main" id="{00000000-0008-0000-0000-000011010000}"/>
                        </a:ext>
                      </a:extLst>
                    </p:cNvPr>
                    <p:cNvGrpSpPr/>
                    <p:nvPr/>
                  </p:nvGrpSpPr>
                  <p:grpSpPr>
                    <a:xfrm>
                      <a:off x="119062" y="4348350"/>
                      <a:ext cx="4196236" cy="1983143"/>
                      <a:chOff x="119062" y="4348350"/>
                      <a:chExt cx="4315548" cy="2041336"/>
                    </a:xfrm>
                  </p:grpSpPr>
                  <p:sp>
                    <p:nvSpPr>
                      <p:cNvPr id="48" name="正方形/長方形 47">
                        <a:extLst>
                          <a:ext uri="{FF2B5EF4-FFF2-40B4-BE49-F238E27FC236}">
                            <a16:creationId xmlns:a16="http://schemas.microsoft.com/office/drawing/2014/main" id="{00000000-0008-0000-0000-0000FC010000}"/>
                          </a:ext>
                        </a:extLst>
                      </p:cNvPr>
                      <p:cNvSpPr/>
                      <p:nvPr/>
                    </p:nvSpPr>
                    <p:spPr>
                      <a:xfrm>
                        <a:off x="119062" y="4348350"/>
                        <a:ext cx="4315548" cy="2041336"/>
                      </a:xfrm>
                      <a:prstGeom prst="rect">
                        <a:avLst/>
                      </a:prstGeom>
                      <a:solidFill>
                        <a:sysClr val="window" lastClr="FFFFFF"/>
                      </a:solidFill>
                      <a:ln w="34925" cap="flat" cmpd="dbl" algn="ctr">
                        <a:solidFill>
                          <a:srgbClr val="FF9797"/>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1100" b="0"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rPr>
                          <a:t>　</a:t>
                        </a:r>
                        <a:endParaRPr kumimoji="1" lang="en-US" altLang="ja-JP" sz="11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sp>
                    <p:nvSpPr>
                      <p:cNvPr id="49" name="テキスト ボックス 707">
                        <a:extLst>
                          <a:ext uri="{FF2B5EF4-FFF2-40B4-BE49-F238E27FC236}">
                            <a16:creationId xmlns:a16="http://schemas.microsoft.com/office/drawing/2014/main" id="{00000000-0008-0000-0000-0000C4020000}"/>
                          </a:ext>
                        </a:extLst>
                      </p:cNvPr>
                      <p:cNvSpPr txBox="1"/>
                      <p:nvPr/>
                    </p:nvSpPr>
                    <p:spPr>
                      <a:xfrm>
                        <a:off x="248376" y="5912478"/>
                        <a:ext cx="1861344" cy="399427"/>
                      </a:xfrm>
                      <a:prstGeom prst="rect">
                        <a:avLst/>
                      </a:prstGeom>
                      <a:solidFill>
                        <a:srgbClr val="FFFFB3"/>
                      </a:solidFill>
                      <a:ln w="9525" cmpd="sng">
                        <a:solidFill>
                          <a:srgbClr val="FF9797"/>
                        </a:solid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腕の負荷評価点</a:t>
                        </a:r>
                        <a:endParaRPr kumimoji="1" lang="en-US" altLang="ja-JP"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sp>
                    <p:nvSpPr>
                      <p:cNvPr id="50" name="テキスト ボックス 733">
                        <a:extLst>
                          <a:ext uri="{FF2B5EF4-FFF2-40B4-BE49-F238E27FC236}">
                            <a16:creationId xmlns:a16="http://schemas.microsoft.com/office/drawing/2014/main" id="{00000000-0008-0000-0000-0000DE020000}"/>
                          </a:ext>
                        </a:extLst>
                      </p:cNvPr>
                      <p:cNvSpPr txBox="1"/>
                      <p:nvPr/>
                    </p:nvSpPr>
                    <p:spPr>
                      <a:xfrm>
                        <a:off x="2109720" y="5912550"/>
                        <a:ext cx="1982435" cy="399427"/>
                      </a:xfrm>
                      <a:prstGeom prst="rect">
                        <a:avLst/>
                      </a:prstGeom>
                      <a:solidFill>
                        <a:srgbClr val="FFFFB3"/>
                      </a:solidFill>
                      <a:ln w="9525" cmpd="sng">
                        <a:solidFill>
                          <a:srgbClr val="FF9797"/>
                        </a:solid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0"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rPr>
                          <a:t>２７点</a:t>
                        </a:r>
                        <a:endParaRPr kumimoji="1" lang="en-US" altLang="ja-JP" sz="24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grpSp>
                <p:pic>
                  <p:nvPicPr>
                    <p:cNvPr id="47" name="図 46">
                      <a:extLst>
                        <a:ext uri="{FF2B5EF4-FFF2-40B4-BE49-F238E27FC236}">
                          <a16:creationId xmlns:a16="http://schemas.microsoft.com/office/drawing/2014/main" id="{00000000-0008-0000-0000-0000C202000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204" t="11652" r="39940" b="49730"/>
                    <a:stretch/>
                  </p:blipFill>
                  <p:spPr bwMode="auto">
                    <a:xfrm>
                      <a:off x="2160186" y="4602063"/>
                      <a:ext cx="1910217" cy="1191402"/>
                    </a:xfrm>
                    <a:prstGeom prst="rect">
                      <a:avLst/>
                    </a:prstGeom>
                    <a:solidFill>
                      <a:srgbClr val="FF9797"/>
                    </a:solidFill>
                    <a:ln>
                      <a:solidFill>
                        <a:srgbClr val="FF9797"/>
                      </a:solidFill>
                    </a:ln>
                  </p:spPr>
                </p:pic>
              </p:grpSp>
              <p:pic>
                <p:nvPicPr>
                  <p:cNvPr id="44" name="図 43">
                    <a:extLst>
                      <a:ext uri="{FF2B5EF4-FFF2-40B4-BE49-F238E27FC236}">
                        <a16:creationId xmlns:a16="http://schemas.microsoft.com/office/drawing/2014/main" id="{00000000-0008-0000-0000-00000703000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4831" t="16542" r="47111" b="23633"/>
                  <a:stretch/>
                </p:blipFill>
                <p:spPr>
                  <a:xfrm rot="5400000" flipV="1">
                    <a:off x="454913" y="4262665"/>
                    <a:ext cx="1366651" cy="1752600"/>
                  </a:xfrm>
                  <a:prstGeom prst="rect">
                    <a:avLst/>
                  </a:prstGeom>
                  <a:ln>
                    <a:solidFill>
                      <a:srgbClr val="FF0000"/>
                    </a:solidFill>
                  </a:ln>
                </p:spPr>
              </p:pic>
            </p:grpSp>
            <p:sp>
              <p:nvSpPr>
                <p:cNvPr id="11" name="楕円 10">
                  <a:extLst>
                    <a:ext uri="{FF2B5EF4-FFF2-40B4-BE49-F238E27FC236}">
                      <a16:creationId xmlns:a16="http://schemas.microsoft.com/office/drawing/2014/main" id="{00000000-0008-0000-0000-000033030000}"/>
                    </a:ext>
                  </a:extLst>
                </p:cNvPr>
                <p:cNvSpPr/>
                <p:nvPr/>
              </p:nvSpPr>
              <p:spPr>
                <a:xfrm rot="1559048">
                  <a:off x="7180995" y="4257584"/>
                  <a:ext cx="477304" cy="129638"/>
                </a:xfrm>
                <a:prstGeom prst="ellipse">
                  <a:avLst/>
                </a:prstGeom>
                <a:solidFill>
                  <a:sysClr val="windowText" lastClr="000000">
                    <a:lumMod val="50000"/>
                    <a:lumOff val="50000"/>
                  </a:sysClr>
                </a:solidFill>
                <a:ln w="9525" cap="flat" cmpd="sng" algn="ctr">
                  <a:solidFill>
                    <a:sysClr val="window" lastClr="FFFFFF"/>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9" name="フローチャート: 論理積ゲート 8">
                  <a:extLst>
                    <a:ext uri="{FF2B5EF4-FFF2-40B4-BE49-F238E27FC236}">
                      <a16:creationId xmlns:a16="http://schemas.microsoft.com/office/drawing/2014/main" id="{00000000-0008-0000-0000-000086B10000}"/>
                    </a:ext>
                  </a:extLst>
                </p:cNvPr>
                <p:cNvSpPr/>
                <p:nvPr/>
              </p:nvSpPr>
              <p:spPr>
                <a:xfrm rot="16200000">
                  <a:off x="7557068" y="4436104"/>
                  <a:ext cx="539749" cy="345227"/>
                </a:xfrm>
                <a:prstGeom prst="flowChartDelay">
                  <a:avLst/>
                </a:prstGeom>
                <a:solidFill>
                  <a:sysClr val="windowText" lastClr="000000">
                    <a:lumMod val="65000"/>
                    <a:lumOff val="35000"/>
                  </a:sysClr>
                </a:solidFill>
                <a:ln w="6350" cap="flat" cmpd="sng" algn="ctr">
                  <a:solidFill>
                    <a:sysClr val="window" lastClr="FFFFFF"/>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10" name="楕円 9">
                  <a:extLst>
                    <a:ext uri="{FF2B5EF4-FFF2-40B4-BE49-F238E27FC236}">
                      <a16:creationId xmlns:a16="http://schemas.microsoft.com/office/drawing/2014/main" id="{00000000-0008-0000-0000-00009DB10000}"/>
                    </a:ext>
                  </a:extLst>
                </p:cNvPr>
                <p:cNvSpPr/>
                <p:nvPr/>
              </p:nvSpPr>
              <p:spPr>
                <a:xfrm rot="738586">
                  <a:off x="7488472" y="4390143"/>
                  <a:ext cx="404867" cy="124468"/>
                </a:xfrm>
                <a:prstGeom prst="ellipse">
                  <a:avLst/>
                </a:prstGeom>
                <a:solidFill>
                  <a:sysClr val="windowText" lastClr="000000">
                    <a:lumMod val="50000"/>
                    <a:lumOff val="50000"/>
                  </a:sysClr>
                </a:solidFill>
                <a:ln w="9525" cap="flat" cmpd="sng" algn="ctr">
                  <a:solidFill>
                    <a:sysClr val="window" lastClr="FFFFFF"/>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grpSp>
          <p:sp>
            <p:nvSpPr>
              <p:cNvPr id="12" name="楕円 11">
                <a:extLst>
                  <a:ext uri="{FF2B5EF4-FFF2-40B4-BE49-F238E27FC236}">
                    <a16:creationId xmlns:a16="http://schemas.microsoft.com/office/drawing/2014/main" id="{00000000-0008-0000-0000-00009EB10000}"/>
                  </a:ext>
                </a:extLst>
              </p:cNvPr>
              <p:cNvSpPr/>
              <p:nvPr/>
            </p:nvSpPr>
            <p:spPr>
              <a:xfrm>
                <a:off x="8698752" y="5093053"/>
                <a:ext cx="467784" cy="486833"/>
              </a:xfrm>
              <a:prstGeom prst="ellipse">
                <a:avLst/>
              </a:prstGeom>
              <a:noFill/>
              <a:ln w="28575" cap="flat" cmpd="sng" algn="ctr">
                <a:solidFill>
                  <a:srgbClr val="002060"/>
                </a:solidFill>
                <a:prstDash val="sysDot"/>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grpSp>
        <p:sp>
          <p:nvSpPr>
            <p:cNvPr id="22" name="星: 12 pt 21">
              <a:extLst>
                <a:ext uri="{FF2B5EF4-FFF2-40B4-BE49-F238E27FC236}">
                  <a16:creationId xmlns:a16="http://schemas.microsoft.com/office/drawing/2014/main" id="{699EE729-4607-45F2-B83E-8F691F493ECB}"/>
                </a:ext>
              </a:extLst>
            </p:cNvPr>
            <p:cNvSpPr/>
            <p:nvPr/>
          </p:nvSpPr>
          <p:spPr>
            <a:xfrm>
              <a:off x="7123735" y="4727225"/>
              <a:ext cx="520496" cy="517707"/>
            </a:xfrm>
            <a:prstGeom prst="star1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48056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10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2000"/>
                                        <p:tgtEl>
                                          <p:spTgt spid="13"/>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barn(inVertical)">
                                      <p:cBhvr>
                                        <p:cTn id="24" dur="1000"/>
                                        <p:tgtEl>
                                          <p:spTgt spid="3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par>
                                <p:cTn id="36" presetID="22" presetClass="entr" presetSubtype="4"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barn(inVertical)">
                                      <p:cBhvr>
                                        <p:cTn id="43" dur="500"/>
                                        <p:tgtEl>
                                          <p:spTgt spid="35"/>
                                        </p:tgtEl>
                                      </p:cBhvr>
                                    </p:animEffect>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2000"/>
                                        <p:tgtEl>
                                          <p:spTgt spid="15"/>
                                        </p:tgtEl>
                                      </p:cBhvr>
                                    </p:animEffect>
                                  </p:childTnLst>
                                </p:cTn>
                              </p:par>
                            </p:childTnLst>
                          </p:cTn>
                        </p:par>
                        <p:par>
                          <p:cTn id="48" fill="hold">
                            <p:stCondLst>
                              <p:cond delay="2500"/>
                            </p:stCondLst>
                            <p:childTnLst>
                              <p:par>
                                <p:cTn id="49" presetID="22" presetClass="entr" presetSubtype="4"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down)">
                                      <p:cBhvr>
                                        <p:cTn id="51" dur="1000"/>
                                        <p:tgtEl>
                                          <p:spTgt spid="16"/>
                                        </p:tgtEl>
                                      </p:cBhvr>
                                    </p:animEffect>
                                  </p:childTnLst>
                                </p:cTn>
                              </p:par>
                            </p:childTnLst>
                          </p:cTn>
                        </p:par>
                        <p:par>
                          <p:cTn id="52" fill="hold">
                            <p:stCondLst>
                              <p:cond delay="3500"/>
                            </p:stCondLst>
                            <p:childTnLst>
                              <p:par>
                                <p:cTn id="53" presetID="6" presetClass="entr" presetSubtype="16" fill="hold" nodeType="after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circle(in)">
                                      <p:cBhvr>
                                        <p:cTn id="55" dur="200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6" grpId="0" animBg="1"/>
      <p:bldP spid="27" grpId="0"/>
      <p:bldP spid="8"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9603944-D88E-4E27-B940-137B3525081A}"/>
              </a:ext>
            </a:extLst>
          </p:cNvPr>
          <p:cNvSpPr/>
          <p:nvPr/>
        </p:nvSpPr>
        <p:spPr>
          <a:xfrm>
            <a:off x="68171" y="85371"/>
            <a:ext cx="6981853" cy="6644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bg1"/>
                </a:solidFill>
              </a:rPr>
              <a:t>調査</a:t>
            </a:r>
            <a:r>
              <a:rPr kumimoji="1" lang="en-US" altLang="ja-JP" sz="2800" b="1" dirty="0">
                <a:solidFill>
                  <a:schemeClr val="bg1"/>
                </a:solidFill>
              </a:rPr>
              <a:t>Ⅵ</a:t>
            </a:r>
            <a:r>
              <a:rPr kumimoji="1" lang="ja-JP" altLang="en-US" sz="2800" b="1" dirty="0">
                <a:solidFill>
                  <a:schemeClr val="bg1"/>
                </a:solidFill>
              </a:rPr>
              <a:t>　つらさ評価表にて総合評価実施</a:t>
            </a:r>
          </a:p>
        </p:txBody>
      </p:sp>
      <p:sp>
        <p:nvSpPr>
          <p:cNvPr id="57" name="フローチャート: 処理 56">
            <a:extLst>
              <a:ext uri="{FF2B5EF4-FFF2-40B4-BE49-F238E27FC236}">
                <a16:creationId xmlns:a16="http://schemas.microsoft.com/office/drawing/2014/main" id="{00000000-0008-0000-0000-0000BC010000}"/>
              </a:ext>
            </a:extLst>
          </p:cNvPr>
          <p:cNvSpPr/>
          <p:nvPr/>
        </p:nvSpPr>
        <p:spPr>
          <a:xfrm>
            <a:off x="0" y="766967"/>
            <a:ext cx="11028784" cy="1003861"/>
          </a:xfrm>
          <a:prstGeom prst="flowChartProcess">
            <a:avLst/>
          </a:prstGeom>
          <a:noFill/>
          <a:ln w="9525"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ysClr val="windowText" lastClr="000000"/>
                </a:solidFill>
                <a:effectLst/>
                <a:highlight>
                  <a:srgbClr val="FFFF00"/>
                </a:highlight>
                <a:uLnTx/>
                <a:uFillTx/>
                <a:latin typeface="Calibri" panose="020F0502020204030204"/>
                <a:ea typeface="ＭＳ Ｐゴシック" panose="020B0600070205080204" pitchFamily="50" charset="-128"/>
                <a:cs typeface="+mn-cs"/>
              </a:rPr>
              <a:t>つらさ指数チェック表の各項目を当てはめる事にした（女性社員）</a:t>
            </a:r>
            <a:endParaRPr kumimoji="1" lang="en-US" altLang="ja-JP" sz="2800" b="1" i="0" u="none" strike="noStrike" kern="0" cap="none" spc="0" normalizeH="0" baseline="0" noProof="0" dirty="0">
              <a:ln>
                <a:noFill/>
              </a:ln>
              <a:solidFill>
                <a:sysClr val="windowText" lastClr="000000"/>
              </a:solidFill>
              <a:effectLst/>
              <a:highlight>
                <a:srgbClr val="FFFF00"/>
              </a:highlight>
              <a:uLnTx/>
              <a:uFillTx/>
              <a:latin typeface="Calibri" panose="020F0502020204030204"/>
              <a:ea typeface="ＭＳ Ｐゴシック" panose="020B0600070205080204" pitchFamily="50" charset="-128"/>
              <a:cs typeface="+mn-cs"/>
            </a:endParaRPr>
          </a:p>
        </p:txBody>
      </p:sp>
      <p:sp>
        <p:nvSpPr>
          <p:cNvPr id="60" name="テキスト ボックス 446">
            <a:extLst>
              <a:ext uri="{FF2B5EF4-FFF2-40B4-BE49-F238E27FC236}">
                <a16:creationId xmlns:a16="http://schemas.microsoft.com/office/drawing/2014/main" id="{00000000-0008-0000-0000-0000BF010000}"/>
              </a:ext>
            </a:extLst>
          </p:cNvPr>
          <p:cNvSpPr txBox="1"/>
          <p:nvPr/>
        </p:nvSpPr>
        <p:spPr>
          <a:xfrm>
            <a:off x="7562920" y="1433186"/>
            <a:ext cx="4303195" cy="2637066"/>
          </a:xfrm>
          <a:prstGeom prst="rect">
            <a:avLst/>
          </a:prstGeom>
          <a:solidFill>
            <a:srgbClr val="4F81BD">
              <a:lumMod val="20000"/>
              <a:lumOff val="80000"/>
            </a:srgbClr>
          </a:solidFill>
          <a:ln w="12700" cmpd="sng">
            <a:solidFill>
              <a:sysClr val="windowText" lastClr="000000"/>
            </a:solid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1800" b="1" i="0" u="none" strike="noStrike" kern="0" cap="none" spc="0" normalizeH="0" baseline="0" noProof="0" dirty="0">
                <a:ln>
                  <a:noFill/>
                </a:ln>
                <a:solidFill>
                  <a:sysClr val="windowText" lastClr="000000"/>
                </a:solidFill>
                <a:effectLst/>
                <a:uLnTx/>
                <a:uFillTx/>
                <a:latin typeface="ＭＳ Ｐ明朝" panose="02020600040205080304" pitchFamily="18" charset="-128"/>
                <a:ea typeface="ＭＳ Ｐ明朝" panose="02020600040205080304" pitchFamily="18" charset="-128"/>
                <a:cs typeface="+mn-cs"/>
              </a:rPr>
              <a:t>【</a:t>
            </a:r>
            <a:r>
              <a:rPr kumimoji="1" lang="ja-JP" altLang="en-US" sz="1800" b="1" i="0" u="none" strike="noStrike" kern="0" cap="none" spc="0" normalizeH="0" baseline="0" noProof="0" dirty="0">
                <a:ln>
                  <a:noFill/>
                </a:ln>
                <a:solidFill>
                  <a:sysClr val="windowText" lastClr="000000"/>
                </a:solidFill>
                <a:effectLst/>
                <a:uLnTx/>
                <a:uFillTx/>
                <a:latin typeface="ＭＳ Ｐ明朝" panose="02020600040205080304" pitchFamily="18" charset="-128"/>
                <a:ea typeface="ＭＳ Ｐ明朝" panose="02020600040205080304" pitchFamily="18" charset="-128"/>
                <a:cs typeface="+mn-cs"/>
              </a:rPr>
              <a:t>つらい作業とは</a:t>
            </a:r>
            <a:r>
              <a:rPr kumimoji="1" lang="en-US" altLang="ja-JP" sz="1800" b="1" i="0" u="none" strike="noStrike" kern="0" cap="none" spc="0" normalizeH="0" baseline="0" noProof="0" dirty="0">
                <a:ln>
                  <a:noFill/>
                </a:ln>
                <a:solidFill>
                  <a:sysClr val="windowText" lastClr="000000"/>
                </a:solidFill>
                <a:effectLst/>
                <a:uLnTx/>
                <a:uFillTx/>
                <a:latin typeface="ＭＳ Ｐ明朝" panose="02020600040205080304" pitchFamily="18" charset="-128"/>
                <a:ea typeface="ＭＳ Ｐ明朝" panose="02020600040205080304" pitchFamily="18" charset="-128"/>
                <a:cs typeface="+mn-cs"/>
              </a:rPr>
              <a:t>】</a:t>
            </a:r>
          </a:p>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1800" b="1" i="0" u="none" strike="noStrike" kern="0" cap="none" spc="0" normalizeH="0" baseline="0" noProof="0" dirty="0">
                <a:ln>
                  <a:noFill/>
                </a:ln>
                <a:solidFill>
                  <a:sysClr val="windowText" lastClr="000000"/>
                </a:solidFill>
                <a:effectLst/>
                <a:uLnTx/>
                <a:uFillTx/>
                <a:latin typeface="ＭＳ Ｐ明朝" panose="02020600040205080304" pitchFamily="18" charset="-128"/>
                <a:ea typeface="ＭＳ Ｐ明朝" panose="02020600040205080304" pitchFamily="18" charset="-128"/>
                <a:cs typeface="+mn-cs"/>
              </a:rPr>
              <a:t>・目に見えるものではなく身体で感じ取るものであり人 それぞれ感じ方が違うため評価表を使って作業のつらさを数値にて表す</a:t>
            </a:r>
            <a:endParaRPr kumimoji="1" lang="en-US" altLang="ja-JP" sz="1800" b="1" i="0" u="none" strike="noStrike" kern="0" cap="none" spc="0" normalizeH="0" baseline="0" noProof="0" dirty="0">
              <a:ln>
                <a:noFill/>
              </a:ln>
              <a:solidFill>
                <a:sysClr val="windowText" lastClr="000000"/>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1" lang="en-US" altLang="ja-JP" sz="1800" b="1" i="0" u="none" strike="noStrike" kern="0" cap="none" spc="0" normalizeH="0" baseline="0" noProof="0" dirty="0">
              <a:ln>
                <a:noFill/>
              </a:ln>
              <a:solidFill>
                <a:sysClr val="windowText" lastClr="000000"/>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1800" b="1" i="0" u="none" strike="noStrike" kern="0" cap="none" spc="0" normalizeH="0" baseline="0" noProof="0" dirty="0">
                <a:ln>
                  <a:noFill/>
                </a:ln>
                <a:solidFill>
                  <a:sysClr val="windowText" lastClr="000000"/>
                </a:solidFill>
                <a:effectLst/>
                <a:uLnTx/>
                <a:uFillTx/>
                <a:latin typeface="ＭＳ Ｐ明朝" panose="02020600040205080304" pitchFamily="18" charset="-128"/>
                <a:ea typeface="ＭＳ Ｐ明朝" panose="02020600040205080304" pitchFamily="18" charset="-128"/>
                <a:cs typeface="+mn-cs"/>
              </a:rPr>
              <a:t>・作業動作を細かく洗い出し</a:t>
            </a:r>
            <a:endParaRPr kumimoji="1" lang="en-US" altLang="ja-JP" sz="1800" b="1" i="0" u="none" strike="noStrike" kern="0" cap="none" spc="0" normalizeH="0" baseline="0" noProof="0" dirty="0">
              <a:ln>
                <a:noFill/>
              </a:ln>
              <a:solidFill>
                <a:sysClr val="windowText" lastClr="000000"/>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1800" b="1" i="0" u="none" strike="noStrike" kern="0" cap="none" spc="0" normalizeH="0" baseline="0" noProof="0" dirty="0">
                <a:ln>
                  <a:noFill/>
                </a:ln>
                <a:solidFill>
                  <a:sysClr val="windowText" lastClr="000000"/>
                </a:solidFill>
                <a:effectLst/>
                <a:uLnTx/>
                <a:uFillTx/>
                <a:latin typeface="ＭＳ Ｐ明朝" panose="02020600040205080304" pitchFamily="18" charset="-128"/>
                <a:ea typeface="ＭＳ Ｐ明朝" panose="02020600040205080304" pitchFamily="18" charset="-128"/>
                <a:cs typeface="+mn-cs"/>
              </a:rPr>
              <a:t>　「つらさ指数評価表」を使用して点数付けを行った</a:t>
            </a:r>
            <a:endParaRPr kumimoji="1" lang="en-US" altLang="ja-JP" sz="1800" b="1" i="0" u="none" strike="noStrike" kern="0" cap="none" spc="0" normalizeH="0" baseline="0" noProof="0" dirty="0">
              <a:ln>
                <a:noFill/>
              </a:ln>
              <a:solidFill>
                <a:sysClr val="windowText" lastClr="000000"/>
              </a:solidFill>
              <a:effectLst/>
              <a:uLnTx/>
              <a:uFillTx/>
              <a:latin typeface="ＭＳ Ｐ明朝" panose="02020600040205080304" pitchFamily="18" charset="-128"/>
              <a:ea typeface="ＭＳ Ｐ明朝" panose="02020600040205080304" pitchFamily="18" charset="-128"/>
              <a:cs typeface="+mn-cs"/>
            </a:endParaRPr>
          </a:p>
        </p:txBody>
      </p:sp>
      <p:pic>
        <p:nvPicPr>
          <p:cNvPr id="38" name="図 37">
            <a:extLst>
              <a:ext uri="{FF2B5EF4-FFF2-40B4-BE49-F238E27FC236}">
                <a16:creationId xmlns:a16="http://schemas.microsoft.com/office/drawing/2014/main" id="{00000000-0008-0000-0000-000002000000}"/>
              </a:ext>
            </a:extLst>
          </p:cNvPr>
          <p:cNvPicPr>
            <a:picLocks noChangeAspect="1"/>
          </p:cNvPicPr>
          <p:nvPr/>
        </p:nvPicPr>
        <p:blipFill rotWithShape="1">
          <a:blip r:embed="rId2"/>
          <a:srcRect l="1367" t="32038" r="45785" b="12658"/>
          <a:stretch/>
        </p:blipFill>
        <p:spPr>
          <a:xfrm>
            <a:off x="755092" y="1317716"/>
            <a:ext cx="6130899" cy="3602900"/>
          </a:xfrm>
          <a:prstGeom prst="rect">
            <a:avLst/>
          </a:prstGeom>
        </p:spPr>
      </p:pic>
      <p:pic>
        <p:nvPicPr>
          <p:cNvPr id="39" name="図 38">
            <a:extLst>
              <a:ext uri="{FF2B5EF4-FFF2-40B4-BE49-F238E27FC236}">
                <a16:creationId xmlns:a16="http://schemas.microsoft.com/office/drawing/2014/main" id="{00000000-0008-0000-0000-0000AB020000}"/>
              </a:ext>
            </a:extLst>
          </p:cNvPr>
          <p:cNvPicPr>
            <a:picLocks noChangeAspect="1"/>
          </p:cNvPicPr>
          <p:nvPr/>
        </p:nvPicPr>
        <p:blipFill>
          <a:blip r:embed="rId3"/>
          <a:stretch>
            <a:fillRect/>
          </a:stretch>
        </p:blipFill>
        <p:spPr>
          <a:xfrm>
            <a:off x="128932" y="5023936"/>
            <a:ext cx="3352057" cy="1651416"/>
          </a:xfrm>
          <a:prstGeom prst="rect">
            <a:avLst/>
          </a:prstGeom>
        </p:spPr>
      </p:pic>
      <p:grpSp>
        <p:nvGrpSpPr>
          <p:cNvPr id="40" name="グループ化 39">
            <a:extLst>
              <a:ext uri="{FF2B5EF4-FFF2-40B4-BE49-F238E27FC236}">
                <a16:creationId xmlns:a16="http://schemas.microsoft.com/office/drawing/2014/main" id="{00000000-0008-0000-0000-0000AC020000}"/>
              </a:ext>
            </a:extLst>
          </p:cNvPr>
          <p:cNvGrpSpPr/>
          <p:nvPr/>
        </p:nvGrpSpPr>
        <p:grpSpPr>
          <a:xfrm>
            <a:off x="3199714" y="5026681"/>
            <a:ext cx="3273741" cy="1648671"/>
            <a:chOff x="2475821" y="4037701"/>
            <a:chExt cx="3019256" cy="1389857"/>
          </a:xfrm>
        </p:grpSpPr>
        <p:pic>
          <p:nvPicPr>
            <p:cNvPr id="53" name="図 52">
              <a:extLst>
                <a:ext uri="{FF2B5EF4-FFF2-40B4-BE49-F238E27FC236}">
                  <a16:creationId xmlns:a16="http://schemas.microsoft.com/office/drawing/2014/main" id="{00000000-0008-0000-0000-0000AD020000}"/>
                </a:ext>
              </a:extLst>
            </p:cNvPr>
            <p:cNvPicPr>
              <a:picLocks noChangeAspect="1"/>
            </p:cNvPicPr>
            <p:nvPr/>
          </p:nvPicPr>
          <p:blipFill>
            <a:blip r:embed="rId3"/>
            <a:stretch>
              <a:fillRect/>
            </a:stretch>
          </p:blipFill>
          <p:spPr>
            <a:xfrm>
              <a:off x="2475821" y="4037701"/>
              <a:ext cx="3019256" cy="1389857"/>
            </a:xfrm>
            <a:prstGeom prst="rect">
              <a:avLst/>
            </a:prstGeom>
          </p:spPr>
        </p:pic>
        <p:pic>
          <p:nvPicPr>
            <p:cNvPr id="54" name="図 53">
              <a:extLst>
                <a:ext uri="{FF2B5EF4-FFF2-40B4-BE49-F238E27FC236}">
                  <a16:creationId xmlns:a16="http://schemas.microsoft.com/office/drawing/2014/main" id="{00000000-0008-0000-0000-0000AE02000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7000"/>
                      </a14:imgEffect>
                    </a14:imgLayer>
                  </a14:imgProps>
                </a:ext>
              </a:extLst>
            </a:blip>
            <a:stretch>
              <a:fillRect/>
            </a:stretch>
          </p:blipFill>
          <p:spPr>
            <a:xfrm flipH="1">
              <a:off x="2560003" y="4101994"/>
              <a:ext cx="876079" cy="1289844"/>
            </a:xfrm>
            <a:prstGeom prst="rect">
              <a:avLst/>
            </a:prstGeom>
          </p:spPr>
        </p:pic>
      </p:grpSp>
      <p:pic>
        <p:nvPicPr>
          <p:cNvPr id="41" name="図 40">
            <a:extLst>
              <a:ext uri="{FF2B5EF4-FFF2-40B4-BE49-F238E27FC236}">
                <a16:creationId xmlns:a16="http://schemas.microsoft.com/office/drawing/2014/main" id="{00000000-0008-0000-0000-0000AF020000}"/>
              </a:ext>
            </a:extLst>
          </p:cNvPr>
          <p:cNvPicPr>
            <a:picLocks noChangeAspect="1"/>
          </p:cNvPicPr>
          <p:nvPr/>
        </p:nvPicPr>
        <p:blipFill>
          <a:blip r:embed="rId6"/>
          <a:stretch>
            <a:fillRect/>
          </a:stretch>
        </p:blipFill>
        <p:spPr>
          <a:xfrm>
            <a:off x="6281888" y="4976842"/>
            <a:ext cx="2628586" cy="1813357"/>
          </a:xfrm>
          <a:prstGeom prst="rect">
            <a:avLst/>
          </a:prstGeom>
        </p:spPr>
      </p:pic>
      <p:sp>
        <p:nvSpPr>
          <p:cNvPr id="43" name="正方形/長方形 42">
            <a:extLst>
              <a:ext uri="{FF2B5EF4-FFF2-40B4-BE49-F238E27FC236}">
                <a16:creationId xmlns:a16="http://schemas.microsoft.com/office/drawing/2014/main" id="{00000000-0008-0000-0000-0000B2020000}"/>
              </a:ext>
            </a:extLst>
          </p:cNvPr>
          <p:cNvSpPr/>
          <p:nvPr/>
        </p:nvSpPr>
        <p:spPr>
          <a:xfrm>
            <a:off x="1156492" y="2484111"/>
            <a:ext cx="1102177" cy="167369"/>
          </a:xfrm>
          <a:prstGeom prst="rect">
            <a:avLst/>
          </a:prstGeom>
          <a:noFill/>
          <a:ln w="38100" cap="flat" cmpd="sng" algn="ctr">
            <a:solidFill>
              <a:srgbClr val="0000FF"/>
            </a:solidFill>
            <a:prstDash val="sysDash"/>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grpSp>
        <p:nvGrpSpPr>
          <p:cNvPr id="11" name="グループ化 10">
            <a:extLst>
              <a:ext uri="{FF2B5EF4-FFF2-40B4-BE49-F238E27FC236}">
                <a16:creationId xmlns:a16="http://schemas.microsoft.com/office/drawing/2014/main" id="{CBBBC778-D390-4233-9ED9-5AE552191C3E}"/>
              </a:ext>
            </a:extLst>
          </p:cNvPr>
          <p:cNvGrpSpPr/>
          <p:nvPr/>
        </p:nvGrpSpPr>
        <p:grpSpPr>
          <a:xfrm>
            <a:off x="3603795" y="4672035"/>
            <a:ext cx="647628" cy="340178"/>
            <a:chOff x="3603795" y="4672035"/>
            <a:chExt cx="647628" cy="340178"/>
          </a:xfrm>
        </p:grpSpPr>
        <p:cxnSp>
          <p:nvCxnSpPr>
            <p:cNvPr id="45" name="直線コネクタ 44">
              <a:extLst>
                <a:ext uri="{FF2B5EF4-FFF2-40B4-BE49-F238E27FC236}">
                  <a16:creationId xmlns:a16="http://schemas.microsoft.com/office/drawing/2014/main" id="{00000000-0008-0000-0000-0000B4020000}"/>
                </a:ext>
              </a:extLst>
            </p:cNvPr>
            <p:cNvCxnSpPr>
              <a:cxnSpLocks/>
            </p:cNvCxnSpPr>
            <p:nvPr/>
          </p:nvCxnSpPr>
          <p:spPr>
            <a:xfrm>
              <a:off x="3603795" y="4678385"/>
              <a:ext cx="647628" cy="3175"/>
            </a:xfrm>
            <a:prstGeom prst="line">
              <a:avLst/>
            </a:prstGeom>
            <a:noFill/>
            <a:ln w="57150" cap="flat" cmpd="sng" algn="ctr">
              <a:solidFill>
                <a:srgbClr val="0000FF"/>
              </a:solidFill>
              <a:prstDash val="solid"/>
            </a:ln>
            <a:effectLst/>
          </p:spPr>
        </p:cxnSp>
        <p:cxnSp>
          <p:nvCxnSpPr>
            <p:cNvPr id="46" name="直線矢印コネクタ 45">
              <a:extLst>
                <a:ext uri="{FF2B5EF4-FFF2-40B4-BE49-F238E27FC236}">
                  <a16:creationId xmlns:a16="http://schemas.microsoft.com/office/drawing/2014/main" id="{00000000-0008-0000-0000-0000B5020000}"/>
                </a:ext>
              </a:extLst>
            </p:cNvPr>
            <p:cNvCxnSpPr/>
            <p:nvPr/>
          </p:nvCxnSpPr>
          <p:spPr>
            <a:xfrm>
              <a:off x="4233856" y="4672035"/>
              <a:ext cx="9525" cy="340178"/>
            </a:xfrm>
            <a:prstGeom prst="straightConnector1">
              <a:avLst/>
            </a:prstGeom>
            <a:noFill/>
            <a:ln w="57150" cap="flat" cmpd="sng" algn="ctr">
              <a:solidFill>
                <a:srgbClr val="0000FF"/>
              </a:solidFill>
              <a:prstDash val="solid"/>
              <a:tailEnd type="triangle"/>
            </a:ln>
            <a:effectLst/>
          </p:spPr>
        </p:cxnSp>
      </p:grpSp>
      <p:grpSp>
        <p:nvGrpSpPr>
          <p:cNvPr id="10" name="グループ化 9">
            <a:extLst>
              <a:ext uri="{FF2B5EF4-FFF2-40B4-BE49-F238E27FC236}">
                <a16:creationId xmlns:a16="http://schemas.microsoft.com/office/drawing/2014/main" id="{C9B51F0B-0401-47BC-8664-A0A9FCDEF884}"/>
              </a:ext>
            </a:extLst>
          </p:cNvPr>
          <p:cNvGrpSpPr/>
          <p:nvPr/>
        </p:nvGrpSpPr>
        <p:grpSpPr>
          <a:xfrm>
            <a:off x="871531" y="4672035"/>
            <a:ext cx="683534" cy="378278"/>
            <a:chOff x="871531" y="4672035"/>
            <a:chExt cx="683534" cy="378278"/>
          </a:xfrm>
        </p:grpSpPr>
        <p:cxnSp>
          <p:nvCxnSpPr>
            <p:cNvPr id="47" name="直線コネクタ 46">
              <a:extLst>
                <a:ext uri="{FF2B5EF4-FFF2-40B4-BE49-F238E27FC236}">
                  <a16:creationId xmlns:a16="http://schemas.microsoft.com/office/drawing/2014/main" id="{00000000-0008-0000-0000-0000B6020000}"/>
                </a:ext>
              </a:extLst>
            </p:cNvPr>
            <p:cNvCxnSpPr>
              <a:cxnSpLocks/>
              <a:endCxn id="42" idx="1"/>
            </p:cNvCxnSpPr>
            <p:nvPr/>
          </p:nvCxnSpPr>
          <p:spPr>
            <a:xfrm>
              <a:off x="871531" y="4672035"/>
              <a:ext cx="683534" cy="6350"/>
            </a:xfrm>
            <a:prstGeom prst="line">
              <a:avLst/>
            </a:prstGeom>
            <a:noFill/>
            <a:ln w="57150" cap="flat" cmpd="sng" algn="ctr">
              <a:solidFill>
                <a:srgbClr val="0000FF"/>
              </a:solidFill>
              <a:prstDash val="solid"/>
            </a:ln>
            <a:effectLst/>
          </p:spPr>
        </p:cxnSp>
        <p:cxnSp>
          <p:nvCxnSpPr>
            <p:cNvPr id="48" name="直線矢印コネクタ 47">
              <a:extLst>
                <a:ext uri="{FF2B5EF4-FFF2-40B4-BE49-F238E27FC236}">
                  <a16:creationId xmlns:a16="http://schemas.microsoft.com/office/drawing/2014/main" id="{00000000-0008-0000-0000-0000B7020000}"/>
                </a:ext>
              </a:extLst>
            </p:cNvPr>
            <p:cNvCxnSpPr>
              <a:cxnSpLocks/>
            </p:cNvCxnSpPr>
            <p:nvPr/>
          </p:nvCxnSpPr>
          <p:spPr>
            <a:xfrm>
              <a:off x="908148" y="4672035"/>
              <a:ext cx="0" cy="378278"/>
            </a:xfrm>
            <a:prstGeom prst="straightConnector1">
              <a:avLst/>
            </a:prstGeom>
            <a:noFill/>
            <a:ln w="57150" cap="flat" cmpd="sng" algn="ctr">
              <a:solidFill>
                <a:srgbClr val="0000FF"/>
              </a:solidFill>
              <a:prstDash val="solid"/>
              <a:tailEnd type="triangle"/>
            </a:ln>
            <a:effectLst/>
          </p:spPr>
        </p:cxnSp>
      </p:grpSp>
      <p:sp>
        <p:nvSpPr>
          <p:cNvPr id="49" name="正方形/長方形 48">
            <a:extLst>
              <a:ext uri="{FF2B5EF4-FFF2-40B4-BE49-F238E27FC236}">
                <a16:creationId xmlns:a16="http://schemas.microsoft.com/office/drawing/2014/main" id="{00000000-0008-0000-0000-0000B8020000}"/>
              </a:ext>
            </a:extLst>
          </p:cNvPr>
          <p:cNvSpPr/>
          <p:nvPr/>
        </p:nvSpPr>
        <p:spPr>
          <a:xfrm>
            <a:off x="5406950" y="1598292"/>
            <a:ext cx="501196" cy="359541"/>
          </a:xfrm>
          <a:prstGeom prst="rect">
            <a:avLst/>
          </a:prstGeom>
          <a:noFill/>
          <a:ln w="38100" cap="flat" cmpd="sng" algn="ctr">
            <a:solidFill>
              <a:srgbClr val="0000FF"/>
            </a:solidFill>
            <a:prstDash val="sysDash"/>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cxnSp>
        <p:nvCxnSpPr>
          <p:cNvPr id="50" name="直線矢印コネクタ 49">
            <a:extLst>
              <a:ext uri="{FF2B5EF4-FFF2-40B4-BE49-F238E27FC236}">
                <a16:creationId xmlns:a16="http://schemas.microsoft.com/office/drawing/2014/main" id="{00000000-0008-0000-0000-0000B9020000}"/>
              </a:ext>
            </a:extLst>
          </p:cNvPr>
          <p:cNvCxnSpPr>
            <a:cxnSpLocks/>
          </p:cNvCxnSpPr>
          <p:nvPr/>
        </p:nvCxnSpPr>
        <p:spPr>
          <a:xfrm>
            <a:off x="5710377" y="2008090"/>
            <a:ext cx="1266891" cy="2962365"/>
          </a:xfrm>
          <a:prstGeom prst="straightConnector1">
            <a:avLst/>
          </a:prstGeom>
          <a:noFill/>
          <a:ln w="57150" cap="flat" cmpd="sng" algn="ctr">
            <a:solidFill>
              <a:srgbClr val="0000FF"/>
            </a:solidFill>
            <a:prstDash val="solid"/>
            <a:tailEnd type="triangle"/>
          </a:ln>
          <a:effectLst/>
        </p:spPr>
      </p:cxnSp>
      <p:grpSp>
        <p:nvGrpSpPr>
          <p:cNvPr id="13" name="グループ化 12">
            <a:extLst>
              <a:ext uri="{FF2B5EF4-FFF2-40B4-BE49-F238E27FC236}">
                <a16:creationId xmlns:a16="http://schemas.microsoft.com/office/drawing/2014/main" id="{E9129218-19DD-488E-B5DA-CEDE3F49CF75}"/>
              </a:ext>
            </a:extLst>
          </p:cNvPr>
          <p:cNvGrpSpPr/>
          <p:nvPr/>
        </p:nvGrpSpPr>
        <p:grpSpPr>
          <a:xfrm>
            <a:off x="1555065" y="2651480"/>
            <a:ext cx="2021638" cy="2266390"/>
            <a:chOff x="1555065" y="2651480"/>
            <a:chExt cx="2021638" cy="2266390"/>
          </a:xfrm>
        </p:grpSpPr>
        <p:cxnSp>
          <p:nvCxnSpPr>
            <p:cNvPr id="44" name="直線矢印コネクタ 43">
              <a:extLst>
                <a:ext uri="{FF2B5EF4-FFF2-40B4-BE49-F238E27FC236}">
                  <a16:creationId xmlns:a16="http://schemas.microsoft.com/office/drawing/2014/main" id="{00000000-0008-0000-0000-0000B3020000}"/>
                </a:ext>
              </a:extLst>
            </p:cNvPr>
            <p:cNvCxnSpPr>
              <a:cxnSpLocks/>
              <a:stCxn id="43" idx="2"/>
              <a:endCxn id="42" idx="0"/>
            </p:cNvCxnSpPr>
            <p:nvPr/>
          </p:nvCxnSpPr>
          <p:spPr>
            <a:xfrm>
              <a:off x="1707581" y="2651480"/>
              <a:ext cx="858303" cy="1787419"/>
            </a:xfrm>
            <a:prstGeom prst="straightConnector1">
              <a:avLst/>
            </a:prstGeom>
            <a:noFill/>
            <a:ln w="57150" cap="flat" cmpd="sng" algn="ctr">
              <a:solidFill>
                <a:srgbClr val="0000FF"/>
              </a:solidFill>
              <a:prstDash val="solid"/>
              <a:tailEnd type="triangle"/>
            </a:ln>
            <a:effectLst/>
          </p:spPr>
        </p:cxnSp>
        <p:grpSp>
          <p:nvGrpSpPr>
            <p:cNvPr id="12" name="グループ化 11">
              <a:extLst>
                <a:ext uri="{FF2B5EF4-FFF2-40B4-BE49-F238E27FC236}">
                  <a16:creationId xmlns:a16="http://schemas.microsoft.com/office/drawing/2014/main" id="{EC1D642B-18BA-43C9-9B29-C7443C367B92}"/>
                </a:ext>
              </a:extLst>
            </p:cNvPr>
            <p:cNvGrpSpPr/>
            <p:nvPr/>
          </p:nvGrpSpPr>
          <p:grpSpPr>
            <a:xfrm>
              <a:off x="1555065" y="4438899"/>
              <a:ext cx="2021638" cy="478971"/>
              <a:chOff x="1555065" y="4438899"/>
              <a:chExt cx="2021638" cy="478971"/>
            </a:xfrm>
          </p:grpSpPr>
          <p:pic>
            <p:nvPicPr>
              <p:cNvPr id="42" name="図 41">
                <a:extLst>
                  <a:ext uri="{FF2B5EF4-FFF2-40B4-BE49-F238E27FC236}">
                    <a16:creationId xmlns:a16="http://schemas.microsoft.com/office/drawing/2014/main" id="{00000000-0008-0000-0000-0000B1020000}"/>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1000"/>
                        </a14:imgEffect>
                      </a14:imgLayer>
                    </a14:imgProps>
                  </a:ext>
                </a:extLst>
              </a:blip>
              <a:srcRect l="16831" t="71846" r="52930" b="18261"/>
              <a:stretch/>
            </p:blipFill>
            <p:spPr>
              <a:xfrm>
                <a:off x="1555065" y="4438899"/>
                <a:ext cx="2021638" cy="478971"/>
              </a:xfrm>
              <a:prstGeom prst="rect">
                <a:avLst/>
              </a:prstGeom>
              <a:ln w="50800">
                <a:solidFill>
                  <a:srgbClr val="0000FF"/>
                </a:solidFill>
              </a:ln>
            </p:spPr>
          </p:pic>
          <p:sp>
            <p:nvSpPr>
              <p:cNvPr id="51" name="正方形/長方形 50">
                <a:extLst>
                  <a:ext uri="{FF2B5EF4-FFF2-40B4-BE49-F238E27FC236}">
                    <a16:creationId xmlns:a16="http://schemas.microsoft.com/office/drawing/2014/main" id="{00000000-0008-0000-0000-0000BA020000}"/>
                  </a:ext>
                </a:extLst>
              </p:cNvPr>
              <p:cNvSpPr/>
              <p:nvPr/>
            </p:nvSpPr>
            <p:spPr>
              <a:xfrm>
                <a:off x="2021335" y="4523717"/>
                <a:ext cx="1015093" cy="315686"/>
              </a:xfrm>
              <a:prstGeom prst="rect">
                <a:avLst/>
              </a:prstGeom>
              <a:solidFill>
                <a:sysClr val="window" lastClr="FFFFFF"/>
              </a:solidFill>
              <a:ln w="25400" cap="flat" cmpd="sng" algn="ctr">
                <a:no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rPr>
                  <a:t>踵を上げる</a:t>
                </a:r>
              </a:p>
            </p:txBody>
          </p:sp>
          <p:sp>
            <p:nvSpPr>
              <p:cNvPr id="52" name="正方形/長方形 51">
                <a:extLst>
                  <a:ext uri="{FF2B5EF4-FFF2-40B4-BE49-F238E27FC236}">
                    <a16:creationId xmlns:a16="http://schemas.microsoft.com/office/drawing/2014/main" id="{00000000-0008-0000-0000-0000BB020000}"/>
                  </a:ext>
                </a:extLst>
              </p:cNvPr>
              <p:cNvSpPr/>
              <p:nvPr/>
            </p:nvSpPr>
            <p:spPr>
              <a:xfrm>
                <a:off x="3199714" y="4523716"/>
                <a:ext cx="325210" cy="306161"/>
              </a:xfrm>
              <a:prstGeom prst="rect">
                <a:avLst/>
              </a:prstGeom>
              <a:solidFill>
                <a:sysClr val="window" lastClr="FFFFFF"/>
              </a:solidFill>
              <a:ln w="25400" cap="flat" cmpd="sng" algn="ctr">
                <a:no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1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4</a:t>
                </a:r>
                <a:endParaRPr kumimoji="1" lang="ja-JP" altLang="en-US" sz="11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grpSp>
      </p:grpSp>
      <p:grpSp>
        <p:nvGrpSpPr>
          <p:cNvPr id="2" name="グループ化 1">
            <a:extLst>
              <a:ext uri="{FF2B5EF4-FFF2-40B4-BE49-F238E27FC236}">
                <a16:creationId xmlns:a16="http://schemas.microsoft.com/office/drawing/2014/main" id="{3F048085-F803-4A10-AAD1-58F17D6BB0CC}"/>
              </a:ext>
            </a:extLst>
          </p:cNvPr>
          <p:cNvGrpSpPr/>
          <p:nvPr/>
        </p:nvGrpSpPr>
        <p:grpSpPr>
          <a:xfrm>
            <a:off x="9319776" y="4283729"/>
            <a:ext cx="2072669" cy="1927884"/>
            <a:chOff x="5844859" y="3404301"/>
            <a:chExt cx="1408651" cy="1444622"/>
          </a:xfrm>
        </p:grpSpPr>
        <p:sp>
          <p:nvSpPr>
            <p:cNvPr id="58" name="テキスト ボックス 444">
              <a:extLst>
                <a:ext uri="{FF2B5EF4-FFF2-40B4-BE49-F238E27FC236}">
                  <a16:creationId xmlns:a16="http://schemas.microsoft.com/office/drawing/2014/main" id="{00000000-0008-0000-0000-0000BD010000}"/>
                </a:ext>
              </a:extLst>
            </p:cNvPr>
            <p:cNvSpPr txBox="1"/>
            <p:nvPr/>
          </p:nvSpPr>
          <p:spPr>
            <a:xfrm>
              <a:off x="5844859" y="3404301"/>
              <a:ext cx="1408651" cy="1444622"/>
            </a:xfrm>
            <a:prstGeom prst="rect">
              <a:avLst/>
            </a:prstGeom>
            <a:solidFill>
              <a:srgbClr val="DFB7DD"/>
            </a:solidFill>
            <a:ln w="12700" cmpd="sng">
              <a:solidFill>
                <a:sysClr val="windowText" lastClr="000000"/>
              </a:solid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ＭＳ Ｐ明朝" panose="02020600040205080304" pitchFamily="18" charset="-128"/>
                  <a:ea typeface="ＭＳ Ｐ明朝" panose="02020600040205080304" pitchFamily="18" charset="-128"/>
                  <a:cs typeface="+mn-cs"/>
                </a:rPr>
                <a:t>総合評価　</a:t>
              </a:r>
              <a:r>
                <a:rPr kumimoji="1" lang="ja-JP" altLang="en-US" sz="900" b="0" i="0" u="none" strike="noStrike" kern="0" cap="none" spc="0" normalizeH="0" baseline="0" noProof="0" dirty="0">
                  <a:ln>
                    <a:noFill/>
                  </a:ln>
                  <a:solidFill>
                    <a:sysClr val="windowText" lastClr="000000"/>
                  </a:solidFill>
                  <a:effectLst/>
                  <a:uLnTx/>
                  <a:uFillTx/>
                  <a:latin typeface="ＭＳ Ｐ明朝" panose="02020600040205080304" pitchFamily="18" charset="-128"/>
                  <a:ea typeface="ＭＳ Ｐ明朝" panose="02020600040205080304" pitchFamily="18" charset="-128"/>
                  <a:cs typeface="+mn-cs"/>
                </a:rPr>
                <a:t>　</a:t>
              </a:r>
              <a:endParaRPr kumimoji="1" lang="en-US" altLang="ja-JP" sz="900" b="0" i="0" u="none" strike="noStrike" kern="0" cap="none" spc="0" normalizeH="0" baseline="0" noProof="0" dirty="0">
                <a:ln>
                  <a:noFill/>
                </a:ln>
                <a:solidFill>
                  <a:sysClr val="windowText" lastClr="000000"/>
                </a:solidFill>
                <a:effectLst/>
                <a:uLnTx/>
                <a:uFillTx/>
                <a:latin typeface="ＭＳ Ｐ明朝" panose="02020600040205080304" pitchFamily="18" charset="-128"/>
                <a:ea typeface="ＭＳ Ｐ明朝" panose="02020600040205080304" pitchFamily="18" charset="-128"/>
                <a:cs typeface="+mn-cs"/>
              </a:endParaRPr>
            </a:p>
          </p:txBody>
        </p:sp>
        <p:sp>
          <p:nvSpPr>
            <p:cNvPr id="59" name="テキスト ボックス 445">
              <a:extLst>
                <a:ext uri="{FF2B5EF4-FFF2-40B4-BE49-F238E27FC236}">
                  <a16:creationId xmlns:a16="http://schemas.microsoft.com/office/drawing/2014/main" id="{00000000-0008-0000-0000-0000BE010000}"/>
                </a:ext>
              </a:extLst>
            </p:cNvPr>
            <p:cNvSpPr txBox="1"/>
            <p:nvPr/>
          </p:nvSpPr>
          <p:spPr>
            <a:xfrm>
              <a:off x="5963981" y="3728689"/>
              <a:ext cx="1196913" cy="1000427"/>
            </a:xfrm>
            <a:prstGeom prst="rect">
              <a:avLst/>
            </a:prstGeom>
            <a:solidFill>
              <a:srgbClr val="FF9797"/>
            </a:solidFill>
            <a:ln w="19050" cmpd="sng">
              <a:solidFill>
                <a:srgbClr val="FF0000"/>
              </a:solid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4000" b="1" i="0" u="none" strike="noStrike" kern="0" cap="none" spc="0" normalizeH="0" baseline="0" noProof="0" dirty="0">
                  <a:ln>
                    <a:noFill/>
                  </a:ln>
                  <a:solidFill>
                    <a:sysClr val="windowText" lastClr="000000"/>
                  </a:solidFill>
                  <a:effectLst/>
                  <a:uLnTx/>
                  <a:uFillTx/>
                  <a:latin typeface="ＭＳ Ｐ明朝" panose="02020600040205080304" pitchFamily="18" charset="-128"/>
                  <a:ea typeface="ＭＳ Ｐ明朝" panose="02020600040205080304" pitchFamily="18" charset="-128"/>
                  <a:cs typeface="+mn-cs"/>
                </a:rPr>
                <a:t>レベル</a:t>
              </a:r>
              <a:r>
                <a:rPr kumimoji="1" lang="ja-JP" altLang="en-US" sz="4000" b="0" i="0" u="none" strike="noStrike" kern="0" cap="none" spc="0" normalizeH="0" baseline="0" noProof="0" dirty="0">
                  <a:ln>
                    <a:noFill/>
                  </a:ln>
                  <a:solidFill>
                    <a:sysClr val="windowText" lastClr="000000"/>
                  </a:solidFill>
                  <a:effectLst/>
                  <a:uLnTx/>
                  <a:uFillTx/>
                  <a:latin typeface="ＭＳ Ｐ明朝" panose="02020600040205080304" pitchFamily="18" charset="-128"/>
                  <a:ea typeface="ＭＳ Ｐ明朝" panose="02020600040205080304" pitchFamily="18" charset="-128"/>
                  <a:cs typeface="+mn-cs"/>
                </a:rPr>
                <a:t>　</a:t>
              </a:r>
              <a:r>
                <a:rPr kumimoji="1" lang="en-US" altLang="ja-JP" sz="4000" b="0" i="0" u="none" strike="noStrike" kern="0" cap="none" spc="0" normalizeH="0" baseline="0" noProof="0" dirty="0">
                  <a:ln>
                    <a:noFill/>
                  </a:ln>
                  <a:solidFill>
                    <a:sysClr val="windowText" lastClr="000000"/>
                  </a:solidFill>
                  <a:effectLst/>
                  <a:uLnTx/>
                  <a:uFillTx/>
                  <a:latin typeface="ＭＳ Ｐ明朝" panose="02020600040205080304" pitchFamily="18" charset="-128"/>
                  <a:ea typeface="ＭＳ Ｐ明朝" panose="02020600040205080304" pitchFamily="18" charset="-128"/>
                  <a:cs typeface="+mn-cs"/>
                </a:rPr>
                <a:t>Ⅳ</a:t>
              </a:r>
            </a:p>
          </p:txBody>
        </p:sp>
      </p:grpSp>
    </p:spTree>
    <p:extLst>
      <p:ext uri="{BB962C8B-B14F-4D97-AF65-F5344CB8AC3E}">
        <p14:creationId xmlns:p14="http://schemas.microsoft.com/office/powerpoint/2010/main" val="340971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barn(inVertical)">
                                      <p:cBhvr>
                                        <p:cTn id="13" dur="500"/>
                                        <p:tgtEl>
                                          <p:spTgt spid="57"/>
                                        </p:tgtEl>
                                      </p:cBhvr>
                                    </p:animEffect>
                                  </p:childTnLst>
                                </p:cTn>
                              </p:par>
                              <p:par>
                                <p:cTn id="14" presetID="42" presetClass="entr" presetSubtype="0"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1000"/>
                                        <p:tgtEl>
                                          <p:spTgt spid="38"/>
                                        </p:tgtEl>
                                      </p:cBhvr>
                                    </p:animEffect>
                                    <p:anim calcmode="lin" valueType="num">
                                      <p:cBhvr>
                                        <p:cTn id="17" dur="1000" fill="hold"/>
                                        <p:tgtEl>
                                          <p:spTgt spid="38"/>
                                        </p:tgtEl>
                                        <p:attrNameLst>
                                          <p:attrName>ppt_x</p:attrName>
                                        </p:attrNameLst>
                                      </p:cBhvr>
                                      <p:tavLst>
                                        <p:tav tm="0">
                                          <p:val>
                                            <p:strVal val="#ppt_x"/>
                                          </p:val>
                                        </p:tav>
                                        <p:tav tm="100000">
                                          <p:val>
                                            <p:strVal val="#ppt_x"/>
                                          </p:val>
                                        </p:tav>
                                      </p:tavLst>
                                    </p:anim>
                                    <p:anim calcmode="lin" valueType="num">
                                      <p:cBhvr>
                                        <p:cTn id="18" dur="1000" fill="hold"/>
                                        <p:tgtEl>
                                          <p:spTgt spid="38"/>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16" presetClass="entr" presetSubtype="21" fill="hold" grpId="0" nodeType="after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inVertical)">
                                      <p:cBhvr>
                                        <p:cTn id="22" dur="500"/>
                                        <p:tgtEl>
                                          <p:spTgt spid="43"/>
                                        </p:tgtEl>
                                      </p:cBhvr>
                                    </p:animEffect>
                                  </p:childTnLst>
                                </p:cTn>
                              </p:par>
                            </p:childTnLst>
                          </p:cTn>
                        </p:par>
                        <p:par>
                          <p:cTn id="23" fill="hold">
                            <p:stCondLst>
                              <p:cond delay="2500"/>
                            </p:stCondLst>
                            <p:childTnLst>
                              <p:par>
                                <p:cTn id="24" presetID="16" presetClass="entr" presetSubtype="21"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par>
                          <p:cTn id="34" fill="hold">
                            <p:stCondLst>
                              <p:cond delay="3500"/>
                            </p:stCondLst>
                            <p:childTnLst>
                              <p:par>
                                <p:cTn id="35" presetID="1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childTnLst>
                          </p:cTn>
                        </p:par>
                        <p:par>
                          <p:cTn id="41" fill="hold">
                            <p:stCondLst>
                              <p:cond delay="4000"/>
                            </p:stCondLst>
                            <p:childTnLst>
                              <p:par>
                                <p:cTn id="42" presetID="16" presetClass="entr" presetSubtype="21" fill="hold" grpId="0" nodeType="after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barn(inVertical)">
                                      <p:cBhvr>
                                        <p:cTn id="44" dur="500"/>
                                        <p:tgtEl>
                                          <p:spTgt spid="49"/>
                                        </p:tgtEl>
                                      </p:cBhvr>
                                    </p:animEffect>
                                  </p:childTnLst>
                                </p:cTn>
                              </p:par>
                            </p:childTnLst>
                          </p:cTn>
                        </p:par>
                        <p:par>
                          <p:cTn id="45" fill="hold">
                            <p:stCondLst>
                              <p:cond delay="4500"/>
                            </p:stCondLst>
                            <p:childTnLst>
                              <p:par>
                                <p:cTn id="46" presetID="10" presetClass="entr" presetSubtype="0" fill="hold" nodeType="afterEffect">
                                  <p:stCondLst>
                                    <p:cond delay="500"/>
                                  </p:stCondLst>
                                  <p:childTnLst>
                                    <p:set>
                                      <p:cBhvr>
                                        <p:cTn id="47" dur="1" fill="hold">
                                          <p:stCondLst>
                                            <p:cond delay="0"/>
                                          </p:stCondLst>
                                        </p:cTn>
                                        <p:tgtEl>
                                          <p:spTgt spid="50"/>
                                        </p:tgtEl>
                                        <p:attrNameLst>
                                          <p:attrName>style.visibility</p:attrName>
                                        </p:attrNameLst>
                                      </p:cBhvr>
                                      <p:to>
                                        <p:strVal val="visible"/>
                                      </p:to>
                                    </p:set>
                                    <p:animEffect transition="in" filter="fade">
                                      <p:cBhvr>
                                        <p:cTn id="48" dur="500"/>
                                        <p:tgtEl>
                                          <p:spTgt spid="50"/>
                                        </p:tgtEl>
                                      </p:cBhvr>
                                    </p:animEffect>
                                  </p:childTnLst>
                                </p:cTn>
                              </p:par>
                            </p:childTnLst>
                          </p:cTn>
                        </p:par>
                        <p:par>
                          <p:cTn id="49" fill="hold">
                            <p:stCondLst>
                              <p:cond delay="5500"/>
                            </p:stCondLst>
                            <p:childTnLst>
                              <p:par>
                                <p:cTn id="50" presetID="10" presetClass="entr" presetSubtype="0"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par>
                          <p:cTn id="53" fill="hold">
                            <p:stCondLst>
                              <p:cond delay="6000"/>
                            </p:stCondLst>
                            <p:childTnLst>
                              <p:par>
                                <p:cTn id="54" presetID="6" presetClass="entr" presetSubtype="16" fill="hold" grpId="0" nodeType="after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circle(in)">
                                      <p:cBhvr>
                                        <p:cTn id="56" dur="2000"/>
                                        <p:tgtEl>
                                          <p:spTgt spid="6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500"/>
                                        <p:tgtEl>
                                          <p:spTgt spid="2"/>
                                        </p:tgtEl>
                                      </p:cBhvr>
                                    </p:animEffect>
                                  </p:childTnLst>
                                </p:cTn>
                              </p:par>
                            </p:childTnLst>
                          </p:cTn>
                        </p:par>
                        <p:par>
                          <p:cTn id="62" fill="hold">
                            <p:stCondLst>
                              <p:cond delay="500"/>
                            </p:stCondLst>
                            <p:childTnLst>
                              <p:par>
                                <p:cTn id="63" presetID="6" presetClass="emph" presetSubtype="0" fill="hold" nodeType="afterEffect">
                                  <p:stCondLst>
                                    <p:cond delay="0"/>
                                  </p:stCondLst>
                                  <p:childTnLst>
                                    <p:animScale>
                                      <p:cBhvr>
                                        <p:cTn id="64"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7" grpId="0"/>
      <p:bldP spid="60" grpId="0" animBg="1"/>
      <p:bldP spid="43" grpId="0" animBg="1"/>
      <p:bldP spid="4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3">
            <a:extLst>
              <a:ext uri="{FF2B5EF4-FFF2-40B4-BE49-F238E27FC236}">
                <a16:creationId xmlns:a16="http://schemas.microsoft.com/office/drawing/2014/main" id="{239ACBB5-3164-4B03-A0E2-01B4D61C4D7B}"/>
              </a:ext>
            </a:extLst>
          </p:cNvPr>
          <p:cNvSpPr txBox="1">
            <a:spLocks/>
          </p:cNvSpPr>
          <p:nvPr/>
        </p:nvSpPr>
        <p:spPr>
          <a:xfrm>
            <a:off x="376136" y="455624"/>
            <a:ext cx="5538281" cy="846307"/>
          </a:xfrm>
          <a:prstGeom prst="flowChartProcess">
            <a:avLst/>
          </a:prstGeom>
          <a:noFill/>
          <a:ln w="57150" cap="flat" cmpd="sng" algn="ctr">
            <a:noFill/>
            <a:prstDash val="solid"/>
          </a:ln>
          <a:effectLst/>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9pPr>
          </a:lstStyle>
          <a:p>
            <a:pPr defTabSz="914400">
              <a:spcBef>
                <a:spcPts val="0"/>
              </a:spcBef>
              <a:spcAft>
                <a:spcPts val="0"/>
              </a:spcAft>
              <a:buClrTx/>
              <a:buSzTx/>
              <a:buFontTx/>
              <a:buNone/>
              <a:defRPr/>
            </a:pPr>
            <a:r>
              <a:rPr lang="ja-JP" altLang="en-US" sz="3200" b="1" u="sng" kern="0" dirty="0">
                <a:solidFill>
                  <a:sysClr val="windowText" lastClr="000000"/>
                </a:solidFill>
                <a:latin typeface="Calibri" panose="020F0502020204030204"/>
                <a:ea typeface="ＭＳ Ｐゴシック" panose="020B0600070205080204" pitchFamily="50" charset="-128"/>
              </a:rPr>
              <a:t>現状把握のまとめ</a:t>
            </a:r>
            <a:endParaRPr lang="en-US" altLang="ja-JP" sz="3200" b="1" u="sng" kern="0" dirty="0">
              <a:solidFill>
                <a:sysClr val="windowText" lastClr="000000"/>
              </a:solidFill>
              <a:latin typeface="Calibri" panose="020F0502020204030204"/>
              <a:ea typeface="ＭＳ Ｐゴシック" panose="020B0600070205080204" pitchFamily="50" charset="-128"/>
            </a:endParaRPr>
          </a:p>
        </p:txBody>
      </p:sp>
      <p:sp>
        <p:nvSpPr>
          <p:cNvPr id="6" name="コンテンツ プレースホルダー 3">
            <a:extLst>
              <a:ext uri="{FF2B5EF4-FFF2-40B4-BE49-F238E27FC236}">
                <a16:creationId xmlns:a16="http://schemas.microsoft.com/office/drawing/2014/main" id="{9019FC8C-6193-4570-9D5F-2519B53331D5}"/>
              </a:ext>
            </a:extLst>
          </p:cNvPr>
          <p:cNvSpPr txBox="1">
            <a:spLocks/>
          </p:cNvSpPr>
          <p:nvPr/>
        </p:nvSpPr>
        <p:spPr>
          <a:xfrm>
            <a:off x="256162" y="2859933"/>
            <a:ext cx="10872248" cy="989786"/>
          </a:xfrm>
          <a:prstGeom prst="flowChartProcess">
            <a:avLst/>
          </a:prstGeom>
          <a:noFill/>
          <a:ln w="57150" cap="flat" cmpd="sng" algn="ctr">
            <a:noFill/>
            <a:prstDash val="solid"/>
          </a:ln>
          <a:effectLst/>
        </p:spPr>
        <p:txBody>
          <a:bodyPr vert="horz" lIns="91440" tIns="45720" rIns="91440" bIns="45720" rtlCol="0" anchor="t">
            <a:normAutofit lnSpcReduction="10000"/>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9pPr>
          </a:lstStyle>
          <a:p>
            <a:pPr defTabSz="914400">
              <a:spcBef>
                <a:spcPts val="0"/>
              </a:spcBef>
              <a:spcAft>
                <a:spcPts val="0"/>
              </a:spcAft>
              <a:buClrTx/>
              <a:buSzTx/>
              <a:buFontTx/>
              <a:buNone/>
              <a:defRPr/>
            </a:pPr>
            <a:r>
              <a:rPr lang="ja-JP" altLang="en-US" sz="3200" kern="0" dirty="0">
                <a:solidFill>
                  <a:sysClr val="windowText" lastClr="000000"/>
                </a:solidFill>
                <a:latin typeface="Calibri" panose="020F0502020204030204"/>
                <a:ea typeface="ＭＳ Ｐゴシック" panose="020B0600070205080204" pitchFamily="50" charset="-128"/>
              </a:rPr>
              <a:t>・ワークの見え方は</a:t>
            </a:r>
            <a:r>
              <a:rPr lang="ja-JP" altLang="en-US" sz="3200" b="1" u="sng" kern="0" dirty="0">
                <a:solidFill>
                  <a:srgbClr val="FF0000"/>
                </a:solidFill>
                <a:latin typeface="Calibri" panose="020F0502020204030204"/>
                <a:ea typeface="ＭＳ Ｐゴシック" panose="020B0600070205080204" pitchFamily="50" charset="-128"/>
              </a:rPr>
              <a:t>身長によって異なる</a:t>
            </a:r>
            <a:endParaRPr lang="en-US" altLang="ja-JP" sz="3200" b="1" u="sng" kern="0" dirty="0">
              <a:solidFill>
                <a:srgbClr val="FF0000"/>
              </a:solidFill>
              <a:latin typeface="Calibri" panose="020F0502020204030204"/>
              <a:ea typeface="ＭＳ Ｐゴシック" panose="020B0600070205080204" pitchFamily="50" charset="-128"/>
            </a:endParaRPr>
          </a:p>
          <a:p>
            <a:pPr defTabSz="914400">
              <a:spcBef>
                <a:spcPts val="0"/>
              </a:spcBef>
              <a:spcAft>
                <a:spcPts val="0"/>
              </a:spcAft>
              <a:buClrTx/>
              <a:buSzTx/>
              <a:buFontTx/>
              <a:buNone/>
              <a:defRPr/>
            </a:pPr>
            <a:r>
              <a:rPr lang="ja-JP" altLang="en-US" sz="3200" kern="0" dirty="0">
                <a:solidFill>
                  <a:sysClr val="windowText" lastClr="000000"/>
                </a:solidFill>
                <a:latin typeface="Calibri" panose="020F0502020204030204"/>
                <a:ea typeface="ＭＳ Ｐゴシック" panose="020B0600070205080204" pitchFamily="50" charset="-128"/>
              </a:rPr>
              <a:t>　</a:t>
            </a:r>
            <a:endParaRPr lang="en-US" altLang="ja-JP" sz="3200" kern="0" dirty="0">
              <a:solidFill>
                <a:sysClr val="windowText" lastClr="000000"/>
              </a:solidFill>
              <a:latin typeface="Calibri" panose="020F0502020204030204"/>
              <a:ea typeface="ＭＳ Ｐゴシック" panose="020B0600070205080204" pitchFamily="50" charset="-128"/>
            </a:endParaRPr>
          </a:p>
        </p:txBody>
      </p:sp>
      <p:sp>
        <p:nvSpPr>
          <p:cNvPr id="7" name="コンテンツ プレースホルダー 3">
            <a:extLst>
              <a:ext uri="{FF2B5EF4-FFF2-40B4-BE49-F238E27FC236}">
                <a16:creationId xmlns:a16="http://schemas.microsoft.com/office/drawing/2014/main" id="{2464EB28-9116-4684-B29B-7BFE69D22B6F}"/>
              </a:ext>
            </a:extLst>
          </p:cNvPr>
          <p:cNvSpPr txBox="1">
            <a:spLocks/>
          </p:cNvSpPr>
          <p:nvPr/>
        </p:nvSpPr>
        <p:spPr>
          <a:xfrm>
            <a:off x="256162" y="2150057"/>
            <a:ext cx="10872248" cy="1001948"/>
          </a:xfrm>
          <a:prstGeom prst="flowChartProcess">
            <a:avLst/>
          </a:prstGeom>
          <a:noFill/>
          <a:ln w="57150" cap="flat" cmpd="sng" algn="ctr">
            <a:noFill/>
            <a:prstDash val="solid"/>
          </a:ln>
          <a:effectLst/>
        </p:spPr>
        <p:txBody>
          <a:bodyPr vert="horz" lIns="91440" tIns="45720" rIns="91440" bIns="45720" rtlCol="0" anchor="t">
            <a:normAutofit lnSpcReduction="10000"/>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9pPr>
          </a:lstStyle>
          <a:p>
            <a:pPr defTabSz="914400">
              <a:spcBef>
                <a:spcPts val="0"/>
              </a:spcBef>
              <a:spcAft>
                <a:spcPts val="0"/>
              </a:spcAft>
              <a:buClrTx/>
              <a:buSzTx/>
              <a:buFontTx/>
              <a:buNone/>
              <a:defRPr/>
            </a:pPr>
            <a:r>
              <a:rPr lang="ja-JP" altLang="en-US" sz="3200" kern="0" dirty="0">
                <a:solidFill>
                  <a:sysClr val="windowText" lastClr="000000"/>
                </a:solidFill>
                <a:latin typeface="Calibri" panose="020F0502020204030204"/>
                <a:ea typeface="ＭＳ Ｐゴシック" panose="020B0600070205080204" pitchFamily="50" charset="-128"/>
              </a:rPr>
              <a:t>・指差し確認にて</a:t>
            </a:r>
            <a:r>
              <a:rPr lang="ja-JP" altLang="en-US" sz="3200" b="1" u="sng" kern="0" dirty="0">
                <a:solidFill>
                  <a:srgbClr val="FF0000"/>
                </a:solidFill>
                <a:latin typeface="Calibri" panose="020F0502020204030204"/>
                <a:ea typeface="ＭＳ Ｐゴシック" panose="020B0600070205080204" pitchFamily="50" charset="-128"/>
              </a:rPr>
              <a:t>毎回踵を上げるのがつらい</a:t>
            </a:r>
            <a:endParaRPr lang="en-US" altLang="ja-JP" sz="3200" b="1" u="sng" kern="0" dirty="0">
              <a:solidFill>
                <a:srgbClr val="FF0000"/>
              </a:solidFill>
              <a:latin typeface="Calibri" panose="020F0502020204030204"/>
              <a:ea typeface="ＭＳ Ｐゴシック" panose="020B0600070205080204" pitchFamily="50" charset="-128"/>
            </a:endParaRPr>
          </a:p>
          <a:p>
            <a:pPr defTabSz="914400">
              <a:spcBef>
                <a:spcPts val="0"/>
              </a:spcBef>
              <a:spcAft>
                <a:spcPts val="0"/>
              </a:spcAft>
              <a:buClrTx/>
              <a:buSzTx/>
              <a:buFontTx/>
              <a:buNone/>
              <a:defRPr/>
            </a:pPr>
            <a:r>
              <a:rPr lang="ja-JP" altLang="en-US" sz="3200" kern="0" dirty="0">
                <a:solidFill>
                  <a:sysClr val="windowText" lastClr="000000"/>
                </a:solidFill>
                <a:latin typeface="Calibri" panose="020F0502020204030204"/>
                <a:ea typeface="ＭＳ Ｐゴシック" panose="020B0600070205080204" pitchFamily="50" charset="-128"/>
              </a:rPr>
              <a:t>　</a:t>
            </a:r>
            <a:endParaRPr lang="en-US" altLang="ja-JP" sz="3200" b="1" u="sng" kern="0" dirty="0">
              <a:solidFill>
                <a:srgbClr val="FF0000"/>
              </a:solidFill>
              <a:latin typeface="Calibri" panose="020F0502020204030204"/>
              <a:ea typeface="ＭＳ Ｐゴシック" panose="020B0600070205080204" pitchFamily="50" charset="-128"/>
            </a:endParaRPr>
          </a:p>
        </p:txBody>
      </p:sp>
      <p:sp>
        <p:nvSpPr>
          <p:cNvPr id="8" name="コンテンツ プレースホルダー 3">
            <a:extLst>
              <a:ext uri="{FF2B5EF4-FFF2-40B4-BE49-F238E27FC236}">
                <a16:creationId xmlns:a16="http://schemas.microsoft.com/office/drawing/2014/main" id="{364F318D-D5C4-40EA-A7EB-746179BF6FA6}"/>
              </a:ext>
            </a:extLst>
          </p:cNvPr>
          <p:cNvSpPr txBox="1">
            <a:spLocks/>
          </p:cNvSpPr>
          <p:nvPr/>
        </p:nvSpPr>
        <p:spPr>
          <a:xfrm>
            <a:off x="256162" y="1420242"/>
            <a:ext cx="10872248" cy="899810"/>
          </a:xfrm>
          <a:prstGeom prst="flowChartProcess">
            <a:avLst/>
          </a:prstGeom>
          <a:noFill/>
          <a:ln w="57150" cap="flat" cmpd="sng" algn="ctr">
            <a:noFill/>
            <a:prstDash val="solid"/>
          </a:ln>
          <a:effectLst/>
        </p:spPr>
        <p:txBody>
          <a:bodyPr vert="horz" lIns="91440" tIns="45720" rIns="91440" bIns="45720" rtlCol="0" anchor="t">
            <a:normAutofit fontScale="92500" lnSpcReduction="20000"/>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9pPr>
          </a:lstStyle>
          <a:p>
            <a:pPr defTabSz="914400">
              <a:spcBef>
                <a:spcPts val="0"/>
              </a:spcBef>
              <a:spcAft>
                <a:spcPts val="0"/>
              </a:spcAft>
              <a:buClrTx/>
              <a:buSzTx/>
              <a:buFontTx/>
              <a:buNone/>
              <a:defRPr/>
            </a:pPr>
            <a:r>
              <a:rPr lang="ja-JP" altLang="en-US" sz="3200" kern="0" dirty="0">
                <a:solidFill>
                  <a:sysClr val="windowText" lastClr="000000"/>
                </a:solidFill>
                <a:latin typeface="Calibri" panose="020F0502020204030204"/>
                <a:ea typeface="ＭＳ Ｐゴシック" panose="020B0600070205080204" pitchFamily="50" charset="-128"/>
              </a:rPr>
              <a:t>・つらさ評価１位は</a:t>
            </a:r>
            <a:r>
              <a:rPr lang="ja-JP" altLang="en-US" sz="3200" b="1" u="sng" kern="0" dirty="0">
                <a:solidFill>
                  <a:srgbClr val="FF0000"/>
                </a:solidFill>
                <a:latin typeface="Calibri" panose="020F0502020204030204"/>
                <a:ea typeface="ＭＳ Ｐゴシック" panose="020B0600070205080204" pitchFamily="50" charset="-128"/>
              </a:rPr>
              <a:t>指差し刻印検査</a:t>
            </a:r>
            <a:r>
              <a:rPr lang="ja-JP" altLang="en-US" sz="3200" kern="0" dirty="0">
                <a:solidFill>
                  <a:srgbClr val="FF0000"/>
                </a:solidFill>
                <a:latin typeface="Calibri" panose="020F0502020204030204"/>
                <a:ea typeface="ＭＳ Ｐゴシック" panose="020B0600070205080204" pitchFamily="50" charset="-128"/>
              </a:rPr>
              <a:t>　</a:t>
            </a:r>
            <a:r>
              <a:rPr lang="ja-JP" altLang="en-US" sz="3200" kern="0" dirty="0">
                <a:solidFill>
                  <a:sysClr val="windowText" lastClr="000000"/>
                </a:solidFill>
                <a:latin typeface="Calibri" panose="020F0502020204030204"/>
                <a:ea typeface="ＭＳ Ｐゴシック" panose="020B0600070205080204" pitchFamily="50" charset="-128"/>
              </a:rPr>
              <a:t>２位は</a:t>
            </a:r>
            <a:r>
              <a:rPr lang="ja-JP" altLang="en-US" sz="3200" b="1" u="sng" kern="0" dirty="0">
                <a:solidFill>
                  <a:srgbClr val="FF0000"/>
                </a:solidFill>
                <a:latin typeface="Calibri" panose="020F0502020204030204"/>
                <a:ea typeface="ＭＳ Ｐゴシック" panose="020B0600070205080204" pitchFamily="50" charset="-128"/>
              </a:rPr>
              <a:t>ストアー投入</a:t>
            </a:r>
            <a:endParaRPr lang="en-US" altLang="ja-JP" sz="3200" b="1" u="sng" kern="0" dirty="0">
              <a:solidFill>
                <a:srgbClr val="FF0000"/>
              </a:solidFill>
              <a:latin typeface="Calibri" panose="020F0502020204030204"/>
              <a:ea typeface="ＭＳ Ｐゴシック" panose="020B0600070205080204" pitchFamily="50" charset="-128"/>
            </a:endParaRPr>
          </a:p>
          <a:p>
            <a:pPr defTabSz="914400">
              <a:spcBef>
                <a:spcPts val="0"/>
              </a:spcBef>
              <a:spcAft>
                <a:spcPts val="0"/>
              </a:spcAft>
              <a:buClrTx/>
              <a:buSzTx/>
              <a:buFontTx/>
              <a:buNone/>
              <a:defRPr/>
            </a:pPr>
            <a:r>
              <a:rPr lang="ja-JP" altLang="en-US" sz="3200" kern="0" dirty="0">
                <a:solidFill>
                  <a:sysClr val="windowText" lastClr="000000"/>
                </a:solidFill>
                <a:latin typeface="Calibri" panose="020F0502020204030204"/>
                <a:ea typeface="ＭＳ Ｐゴシック" panose="020B0600070205080204" pitchFamily="50" charset="-128"/>
              </a:rPr>
              <a:t>　</a:t>
            </a:r>
            <a:endParaRPr lang="en-US" altLang="ja-JP" sz="3200" b="1" u="sng" kern="0" dirty="0">
              <a:solidFill>
                <a:srgbClr val="FF0000"/>
              </a:solidFill>
              <a:latin typeface="Calibri" panose="020F0502020204030204"/>
              <a:ea typeface="ＭＳ Ｐゴシック" panose="020B0600070205080204" pitchFamily="50" charset="-128"/>
            </a:endParaRPr>
          </a:p>
        </p:txBody>
      </p:sp>
      <p:sp>
        <p:nvSpPr>
          <p:cNvPr id="9" name="コンテンツ プレースホルダー 3">
            <a:extLst>
              <a:ext uri="{FF2B5EF4-FFF2-40B4-BE49-F238E27FC236}">
                <a16:creationId xmlns:a16="http://schemas.microsoft.com/office/drawing/2014/main" id="{492E047F-E0BD-4936-87FC-4A7C51620CE5}"/>
              </a:ext>
            </a:extLst>
          </p:cNvPr>
          <p:cNvSpPr txBox="1">
            <a:spLocks/>
          </p:cNvSpPr>
          <p:nvPr/>
        </p:nvSpPr>
        <p:spPr>
          <a:xfrm>
            <a:off x="256162" y="5665386"/>
            <a:ext cx="10872248" cy="3740285"/>
          </a:xfrm>
          <a:prstGeom prst="flowChartProcess">
            <a:avLst/>
          </a:prstGeom>
          <a:noFill/>
          <a:ln w="57150" cap="flat" cmpd="sng" algn="ctr">
            <a:noFill/>
            <a:prstDash val="solid"/>
          </a:ln>
          <a:effectLst/>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9pPr>
          </a:lstStyle>
          <a:p>
            <a:pPr defTabSz="914400">
              <a:spcBef>
                <a:spcPts val="0"/>
              </a:spcBef>
              <a:spcAft>
                <a:spcPts val="0"/>
              </a:spcAft>
              <a:buClrTx/>
              <a:buSzTx/>
              <a:buFontTx/>
              <a:buNone/>
              <a:defRPr/>
            </a:pPr>
            <a:r>
              <a:rPr lang="ja-JP" altLang="en-US" sz="3200" kern="0" dirty="0">
                <a:solidFill>
                  <a:sysClr val="windowText" lastClr="000000"/>
                </a:solidFill>
                <a:latin typeface="Calibri" panose="020F0502020204030204"/>
                <a:ea typeface="ＭＳ Ｐゴシック" panose="020B0600070205080204" pitchFamily="50" charset="-128"/>
              </a:rPr>
              <a:t>・つらさ評価表にて</a:t>
            </a:r>
            <a:r>
              <a:rPr lang="ja-JP" altLang="en-US" sz="3200" b="1" u="sng" kern="0" dirty="0">
                <a:solidFill>
                  <a:srgbClr val="FF0000"/>
                </a:solidFill>
                <a:latin typeface="Calibri" panose="020F0502020204030204"/>
                <a:ea typeface="ＭＳ Ｐゴシック" panose="020B0600070205080204" pitchFamily="50" charset="-128"/>
              </a:rPr>
              <a:t>総合評価点は</a:t>
            </a:r>
            <a:r>
              <a:rPr lang="en-US" altLang="ja-JP" sz="3200" b="1" u="sng" kern="0" dirty="0">
                <a:solidFill>
                  <a:srgbClr val="FF0000"/>
                </a:solidFill>
                <a:latin typeface="Calibri" panose="020F0502020204030204"/>
                <a:ea typeface="ＭＳ Ｐゴシック" panose="020B0600070205080204" pitchFamily="50" charset="-128"/>
              </a:rPr>
              <a:t>Ⅳ</a:t>
            </a:r>
            <a:r>
              <a:rPr lang="ja-JP" altLang="en-US" sz="3200" b="1" u="sng" kern="0" dirty="0">
                <a:solidFill>
                  <a:srgbClr val="FF0000"/>
                </a:solidFill>
                <a:latin typeface="Calibri" panose="020F0502020204030204"/>
                <a:ea typeface="ＭＳ Ｐゴシック" panose="020B0600070205080204" pitchFamily="50" charset="-128"/>
              </a:rPr>
              <a:t>レベル</a:t>
            </a:r>
            <a:r>
              <a:rPr lang="ja-JP" altLang="en-US" sz="3200" kern="0" dirty="0">
                <a:solidFill>
                  <a:sysClr val="windowText" lastClr="000000"/>
                </a:solidFill>
                <a:latin typeface="Calibri" panose="020F0502020204030204"/>
                <a:ea typeface="ＭＳ Ｐゴシック" panose="020B0600070205080204" pitchFamily="50" charset="-128"/>
              </a:rPr>
              <a:t>である</a:t>
            </a:r>
          </a:p>
        </p:txBody>
      </p:sp>
      <p:sp>
        <p:nvSpPr>
          <p:cNvPr id="10" name="コンテンツ プレースホルダー 3">
            <a:extLst>
              <a:ext uri="{FF2B5EF4-FFF2-40B4-BE49-F238E27FC236}">
                <a16:creationId xmlns:a16="http://schemas.microsoft.com/office/drawing/2014/main" id="{3010186C-1925-49BA-A82B-2C2663D8D061}"/>
              </a:ext>
            </a:extLst>
          </p:cNvPr>
          <p:cNvSpPr txBox="1">
            <a:spLocks/>
          </p:cNvSpPr>
          <p:nvPr/>
        </p:nvSpPr>
        <p:spPr>
          <a:xfrm>
            <a:off x="256162" y="4663438"/>
            <a:ext cx="10872248" cy="989786"/>
          </a:xfrm>
          <a:prstGeom prst="flowChartProcess">
            <a:avLst/>
          </a:prstGeom>
          <a:noFill/>
          <a:ln w="57150" cap="flat" cmpd="sng" algn="ctr">
            <a:noFill/>
            <a:prstDash val="solid"/>
          </a:ln>
          <a:effectLst/>
        </p:spPr>
        <p:txBody>
          <a:bodyPr vert="horz" lIns="91440" tIns="45720" rIns="91440" bIns="45720" rtlCol="0" anchor="t">
            <a:normAutofit lnSpcReduction="10000"/>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9pPr>
          </a:lstStyle>
          <a:p>
            <a:pPr defTabSz="914400">
              <a:spcBef>
                <a:spcPts val="0"/>
              </a:spcBef>
              <a:spcAft>
                <a:spcPts val="0"/>
              </a:spcAft>
              <a:buClrTx/>
              <a:buSzTx/>
              <a:buFontTx/>
              <a:buNone/>
              <a:defRPr/>
            </a:pPr>
            <a:r>
              <a:rPr lang="ja-JP" altLang="en-US" sz="3200" kern="0" dirty="0">
                <a:solidFill>
                  <a:sysClr val="windowText" lastClr="000000"/>
                </a:solidFill>
                <a:latin typeface="Calibri" panose="020F0502020204030204"/>
                <a:ea typeface="ＭＳ Ｐゴシック" panose="020B0600070205080204" pitchFamily="50" charset="-128"/>
              </a:rPr>
              <a:t>・完成品ストアーに投入する際に</a:t>
            </a:r>
            <a:r>
              <a:rPr lang="ja-JP" altLang="en-US" sz="3200" b="1" u="sng" kern="0" dirty="0">
                <a:solidFill>
                  <a:srgbClr val="FF0000"/>
                </a:solidFill>
                <a:latin typeface="Calibri" panose="020F0502020204030204"/>
                <a:ea typeface="ＭＳ Ｐゴシック" panose="020B0600070205080204" pitchFamily="50" charset="-128"/>
              </a:rPr>
              <a:t>踵を上げるのでつらい</a:t>
            </a:r>
          </a:p>
          <a:p>
            <a:pPr defTabSz="914400">
              <a:spcBef>
                <a:spcPts val="0"/>
              </a:spcBef>
              <a:spcAft>
                <a:spcPts val="0"/>
              </a:spcAft>
              <a:buClrTx/>
              <a:buSzTx/>
              <a:buFontTx/>
              <a:buNone/>
              <a:defRPr/>
            </a:pPr>
            <a:r>
              <a:rPr lang="ja-JP" altLang="en-US" sz="3200" kern="0" dirty="0">
                <a:solidFill>
                  <a:sysClr val="windowText" lastClr="000000"/>
                </a:solidFill>
                <a:latin typeface="Calibri" panose="020F0502020204030204"/>
                <a:ea typeface="ＭＳ Ｐゴシック" panose="020B0600070205080204" pitchFamily="50" charset="-128"/>
              </a:rPr>
              <a:t>　</a:t>
            </a:r>
          </a:p>
        </p:txBody>
      </p:sp>
      <p:sp>
        <p:nvSpPr>
          <p:cNvPr id="11" name="コンテンツ プレースホルダー 3">
            <a:extLst>
              <a:ext uri="{FF2B5EF4-FFF2-40B4-BE49-F238E27FC236}">
                <a16:creationId xmlns:a16="http://schemas.microsoft.com/office/drawing/2014/main" id="{EEA6331E-6856-4AB8-91EA-6DAF003DD36D}"/>
              </a:ext>
            </a:extLst>
          </p:cNvPr>
          <p:cNvSpPr txBox="1">
            <a:spLocks/>
          </p:cNvSpPr>
          <p:nvPr/>
        </p:nvSpPr>
        <p:spPr>
          <a:xfrm>
            <a:off x="256162" y="3661489"/>
            <a:ext cx="10872248" cy="1001949"/>
          </a:xfrm>
          <a:prstGeom prst="flowChartProcess">
            <a:avLst/>
          </a:prstGeom>
          <a:noFill/>
          <a:ln w="57150" cap="flat" cmpd="sng" algn="ctr">
            <a:noFill/>
            <a:prstDash val="solid"/>
          </a:ln>
          <a:effectLst/>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100" kern="1200" cap="none">
                <a:solidFill>
                  <a:schemeClr val="lt1"/>
                </a:solidFill>
                <a:effectLst/>
                <a:latin typeface="+mn-lt"/>
                <a:ea typeface="+mn-ea"/>
                <a:cs typeface="+mn-cs"/>
              </a:defRPr>
            </a:lvl9pPr>
          </a:lstStyle>
          <a:p>
            <a:pPr defTabSz="914400">
              <a:spcBef>
                <a:spcPts val="0"/>
              </a:spcBef>
              <a:spcAft>
                <a:spcPts val="0"/>
              </a:spcAft>
              <a:buClrTx/>
              <a:buSzTx/>
              <a:buFontTx/>
              <a:buNone/>
              <a:defRPr/>
            </a:pPr>
            <a:r>
              <a:rPr lang="ja-JP" altLang="en-US" sz="3200" kern="0" dirty="0">
                <a:solidFill>
                  <a:sysClr val="windowText" lastClr="000000"/>
                </a:solidFill>
                <a:latin typeface="Calibri" panose="020F0502020204030204"/>
                <a:ea typeface="ＭＳ Ｐゴシック" panose="020B0600070205080204" pitchFamily="50" charset="-128"/>
              </a:rPr>
              <a:t>・検査場周辺の</a:t>
            </a:r>
            <a:r>
              <a:rPr lang="ja-JP" altLang="en-US" sz="3200" b="1" u="sng" kern="0" dirty="0">
                <a:solidFill>
                  <a:srgbClr val="FF0000"/>
                </a:solidFill>
                <a:latin typeface="Calibri" panose="020F0502020204030204"/>
                <a:ea typeface="ＭＳ Ｐゴシック" panose="020B0600070205080204" pitchFamily="50" charset="-128"/>
              </a:rPr>
              <a:t>明るさは十分に確保</a:t>
            </a:r>
            <a:r>
              <a:rPr lang="ja-JP" altLang="en-US" sz="3200" kern="0" dirty="0">
                <a:solidFill>
                  <a:sysClr val="windowText" lastClr="000000"/>
                </a:solidFill>
                <a:latin typeface="Calibri" panose="020F0502020204030204"/>
                <a:ea typeface="ＭＳ Ｐゴシック" panose="020B0600070205080204" pitchFamily="50" charset="-128"/>
              </a:rPr>
              <a:t>できている</a:t>
            </a:r>
            <a:endParaRPr lang="en-US" altLang="ja-JP" sz="3200" kern="0" dirty="0">
              <a:solidFill>
                <a:sysClr val="windowText" lastClr="000000"/>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44557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505282-83D9-4DAD-9EFD-B0A48B83D5C4}"/>
              </a:ext>
            </a:extLst>
          </p:cNvPr>
          <p:cNvSpPr>
            <a:spLocks noGrp="1"/>
          </p:cNvSpPr>
          <p:nvPr>
            <p:ph type="title"/>
          </p:nvPr>
        </p:nvSpPr>
        <p:spPr>
          <a:xfrm>
            <a:off x="98169" y="82528"/>
            <a:ext cx="4493928" cy="661362"/>
          </a:xfrm>
        </p:spPr>
        <p:txBody>
          <a:bodyPr>
            <a:noAutofit/>
          </a:bodyPr>
          <a:lstStyle/>
          <a:p>
            <a:r>
              <a:rPr lang="en-US" altLang="ja-JP" sz="4000" b="1" cap="none" dirty="0">
                <a:ln w="9525">
                  <a:solidFill>
                    <a:schemeClr val="bg1"/>
                  </a:solidFill>
                  <a:prstDash val="solid"/>
                </a:ln>
                <a:effectLst>
                  <a:outerShdw blurRad="12700" dist="38100" dir="2700000" algn="tl" rotWithShape="0">
                    <a:schemeClr val="bg1">
                      <a:lumMod val="50000"/>
                    </a:schemeClr>
                  </a:outerShdw>
                </a:effectLst>
              </a:rPr>
              <a:t>1</a:t>
            </a:r>
            <a:r>
              <a:rPr kumimoji="1" lang="ja-JP" altLang="en-US" sz="40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．会社の紹介</a:t>
            </a:r>
          </a:p>
        </p:txBody>
      </p:sp>
      <p:grpSp>
        <p:nvGrpSpPr>
          <p:cNvPr id="44" name="グループ化 43">
            <a:extLst>
              <a:ext uri="{FF2B5EF4-FFF2-40B4-BE49-F238E27FC236}">
                <a16:creationId xmlns:a16="http://schemas.microsoft.com/office/drawing/2014/main" id="{9896331B-C339-4CAD-B63B-534B8C33DD4C}"/>
              </a:ext>
            </a:extLst>
          </p:cNvPr>
          <p:cNvGrpSpPr/>
          <p:nvPr/>
        </p:nvGrpSpPr>
        <p:grpSpPr>
          <a:xfrm>
            <a:off x="5272598" y="763650"/>
            <a:ext cx="6500301" cy="5963421"/>
            <a:chOff x="4998738" y="814344"/>
            <a:chExt cx="6500301" cy="5963421"/>
          </a:xfrm>
        </p:grpSpPr>
        <p:sp>
          <p:nvSpPr>
            <p:cNvPr id="6" name="角丸四角形 51">
              <a:extLst>
                <a:ext uri="{FF2B5EF4-FFF2-40B4-BE49-F238E27FC236}">
                  <a16:creationId xmlns:a16="http://schemas.microsoft.com/office/drawing/2014/main" id="{369C2644-E105-47E8-9B74-169626BF9FAD}"/>
                </a:ext>
              </a:extLst>
            </p:cNvPr>
            <p:cNvSpPr/>
            <p:nvPr/>
          </p:nvSpPr>
          <p:spPr>
            <a:xfrm>
              <a:off x="4998738" y="814344"/>
              <a:ext cx="6500301" cy="5963421"/>
            </a:xfrm>
            <a:prstGeom prst="roundRect">
              <a:avLst>
                <a:gd name="adj" fmla="val 7993"/>
              </a:avLst>
            </a:prstGeom>
            <a:solidFill>
              <a:srgbClr val="FFFF99"/>
            </a:solidFill>
            <a:ln w="25400" cap="flat" cmpd="sng" algn="ctr">
              <a:solidFill>
                <a:sysClr val="windowText" lastClr="000000"/>
              </a:solidFill>
              <a:prstDash val="solid"/>
            </a:ln>
            <a:effectLst/>
          </p:spPr>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dirty="0">
                <a:solidFill>
                  <a:sysClr val="window" lastClr="FFFFFF"/>
                </a:solidFill>
                <a:latin typeface="Franklin Gothic Book"/>
                <a:ea typeface="ＭＳ Ｐゴシック"/>
              </a:endParaRPr>
            </a:p>
          </p:txBody>
        </p:sp>
        <p:grpSp>
          <p:nvGrpSpPr>
            <p:cNvPr id="7" name="グループ化 6">
              <a:extLst>
                <a:ext uri="{FF2B5EF4-FFF2-40B4-BE49-F238E27FC236}">
                  <a16:creationId xmlns:a16="http://schemas.microsoft.com/office/drawing/2014/main" id="{45398DD2-75EF-46E6-9F5B-3CF5E941A22D}"/>
                </a:ext>
              </a:extLst>
            </p:cNvPr>
            <p:cNvGrpSpPr/>
            <p:nvPr/>
          </p:nvGrpSpPr>
          <p:grpSpPr>
            <a:xfrm>
              <a:off x="5356852" y="1696931"/>
              <a:ext cx="5954347" cy="2263976"/>
              <a:chOff x="4160912" y="1412776"/>
              <a:chExt cx="5572455" cy="2560329"/>
            </a:xfrm>
          </p:grpSpPr>
          <p:pic>
            <p:nvPicPr>
              <p:cNvPr id="27" name="Picture 3">
                <a:extLst>
                  <a:ext uri="{FF2B5EF4-FFF2-40B4-BE49-F238E27FC236}">
                    <a16:creationId xmlns:a16="http://schemas.microsoft.com/office/drawing/2014/main" id="{08C18FC4-1763-40DE-A5CB-7CAE93B2A3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0912" y="1412776"/>
                <a:ext cx="5572455" cy="2560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正方形/長方形 27">
                <a:extLst>
                  <a:ext uri="{FF2B5EF4-FFF2-40B4-BE49-F238E27FC236}">
                    <a16:creationId xmlns:a16="http://schemas.microsoft.com/office/drawing/2014/main" id="{E064C7EA-EF70-4064-844F-D8EB4257ECB0}"/>
                  </a:ext>
                </a:extLst>
              </p:cNvPr>
              <p:cNvSpPr/>
              <p:nvPr/>
            </p:nvSpPr>
            <p:spPr>
              <a:xfrm>
                <a:off x="5961112" y="3878398"/>
                <a:ext cx="216023" cy="54658"/>
              </a:xfrm>
              <a:prstGeom prst="rect">
                <a:avLst/>
              </a:prstGeom>
              <a:solidFill>
                <a:srgbClr val="003300"/>
              </a:solidFill>
              <a:ln w="25400" cap="flat" cmpd="sng" algn="ctr">
                <a:noFill/>
                <a:prstDash val="solid"/>
              </a:ln>
              <a:effectLst/>
            </p:spPr>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dirty="0">
                  <a:solidFill>
                    <a:sysClr val="window" lastClr="FFFFFF"/>
                  </a:solidFill>
                  <a:latin typeface="Franklin Gothic Book"/>
                  <a:ea typeface="ＭＳ Ｐゴシック"/>
                </a:endParaRPr>
              </a:p>
            </p:txBody>
          </p:sp>
        </p:grpSp>
        <p:sp>
          <p:nvSpPr>
            <p:cNvPr id="8" name="テキスト ボックス 35">
              <a:extLst>
                <a:ext uri="{FF2B5EF4-FFF2-40B4-BE49-F238E27FC236}">
                  <a16:creationId xmlns:a16="http://schemas.microsoft.com/office/drawing/2014/main" id="{5E6D09E0-A52C-4EA8-A558-2B878DC1FCA9}"/>
                </a:ext>
              </a:extLst>
            </p:cNvPr>
            <p:cNvSpPr txBox="1"/>
            <p:nvPr/>
          </p:nvSpPr>
          <p:spPr>
            <a:xfrm>
              <a:off x="5422992" y="1315122"/>
              <a:ext cx="3063922" cy="369332"/>
            </a:xfrm>
            <a:prstGeom prst="rect">
              <a:avLst/>
            </a:prstGeom>
            <a:noFill/>
            <a:ln w="19050">
              <a:noFill/>
            </a:ln>
          </p:spPr>
          <p:txBody>
            <a:bodyPr wrap="square" lIns="0" tIns="0"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2400" b="1" dirty="0">
                  <a:solidFill>
                    <a:schemeClr val="bg1"/>
                  </a:solidFill>
                  <a:latin typeface="HG丸ｺﾞｼｯｸM-PRO" panose="020F0600000000000000" pitchFamily="50" charset="-128"/>
                  <a:ea typeface="HG丸ｺﾞｼｯｸM-PRO" panose="020F0600000000000000" pitchFamily="50" charset="-128"/>
                </a:rPr>
                <a:t>【</a:t>
              </a:r>
              <a:r>
                <a:rPr lang="ja-JP" altLang="en-US" sz="2400" b="1" dirty="0">
                  <a:solidFill>
                    <a:schemeClr val="bg1"/>
                  </a:solidFill>
                  <a:latin typeface="HG丸ｺﾞｼｯｸM-PRO" panose="020F0600000000000000" pitchFamily="50" charset="-128"/>
                  <a:ea typeface="HG丸ｺﾞｼｯｸM-PRO" panose="020F0600000000000000" pitchFamily="50" charset="-128"/>
                </a:rPr>
                <a:t>高岡工場</a:t>
              </a:r>
              <a:r>
                <a:rPr lang="en-US" altLang="ja-JP" sz="2400" b="1" dirty="0">
                  <a:solidFill>
                    <a:schemeClr val="bg1"/>
                  </a:solidFill>
                  <a:latin typeface="HG丸ｺﾞｼｯｸM-PRO" panose="020F0600000000000000" pitchFamily="50" charset="-128"/>
                  <a:ea typeface="HG丸ｺﾞｼｯｸM-PRO" panose="020F0600000000000000" pitchFamily="50" charset="-128"/>
                </a:rPr>
                <a:t>】</a:t>
              </a:r>
              <a:endParaRPr lang="ja-JP" altLang="en-US" sz="2400" b="1" dirty="0">
                <a:solidFill>
                  <a:schemeClr val="bg1"/>
                </a:solidFill>
                <a:latin typeface="HG丸ｺﾞｼｯｸM-PRO" panose="020F0600000000000000" pitchFamily="50" charset="-128"/>
                <a:ea typeface="HG丸ｺﾞｼｯｸM-PRO" panose="020F0600000000000000" pitchFamily="50" charset="-128"/>
              </a:endParaRPr>
            </a:p>
          </p:txBody>
        </p:sp>
        <p:pic>
          <p:nvPicPr>
            <p:cNvPr id="9" name="Picture 1060" descr="1-02_ラッシュアジャスタ_CPR3691">
              <a:extLst>
                <a:ext uri="{FF2B5EF4-FFF2-40B4-BE49-F238E27FC236}">
                  <a16:creationId xmlns:a16="http://schemas.microsoft.com/office/drawing/2014/main" id="{3594868B-C2B2-4AB2-B229-5997B50098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7020" y="4090123"/>
              <a:ext cx="2316723" cy="1017020"/>
            </a:xfrm>
            <a:prstGeom prst="rect">
              <a:avLst/>
            </a:prstGeom>
            <a:noFill/>
            <a:ln w="9525">
              <a:solidFill>
                <a:srgbClr val="0000FF"/>
              </a:solidFill>
              <a:miter lim="800000"/>
              <a:headEnd/>
              <a:tailEnd/>
            </a:ln>
            <a:effectLst>
              <a:outerShdw dist="99190" dir="2388334" algn="ctr" rotWithShape="0">
                <a:srgbClr val="A7A7FF"/>
              </a:outerShdw>
            </a:effectLst>
            <a:extLst>
              <a:ext uri="{909E8E84-426E-40DD-AFC4-6F175D3DCCD1}">
                <a14:hiddenFill xmlns:a14="http://schemas.microsoft.com/office/drawing/2010/main">
                  <a:solidFill>
                    <a:srgbClr val="FFFFFF"/>
                  </a:solidFill>
                </a14:hiddenFill>
              </a:ext>
            </a:extLst>
          </p:spPr>
        </p:pic>
        <p:pic>
          <p:nvPicPr>
            <p:cNvPr id="10" name="Picture 1061" descr="バルブリフタ">
              <a:extLst>
                <a:ext uri="{FF2B5EF4-FFF2-40B4-BE49-F238E27FC236}">
                  <a16:creationId xmlns:a16="http://schemas.microsoft.com/office/drawing/2014/main" id="{C512CFF7-FFA0-41B4-8164-68DCBCCE54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92024" y="4097460"/>
              <a:ext cx="2316723" cy="1017020"/>
            </a:xfrm>
            <a:prstGeom prst="rect">
              <a:avLst/>
            </a:prstGeom>
            <a:noFill/>
            <a:ln w="38100">
              <a:solidFill>
                <a:srgbClr val="FF0000"/>
              </a:solidFill>
              <a:miter lim="800000"/>
              <a:headEnd/>
              <a:tailEnd/>
            </a:ln>
            <a:effectLst>
              <a:outerShdw dist="99190" dir="2388334" algn="ctr" rotWithShape="0">
                <a:srgbClr val="A7A7FF"/>
              </a:outerShdw>
            </a:effectLst>
            <a:extLst>
              <a:ext uri="{909E8E84-426E-40DD-AFC4-6F175D3DCCD1}">
                <a14:hiddenFill xmlns:a14="http://schemas.microsoft.com/office/drawing/2010/main">
                  <a:solidFill>
                    <a:srgbClr val="FFFFFF"/>
                  </a:solidFill>
                </a14:hiddenFill>
              </a:ext>
            </a:extLst>
          </p:spPr>
        </p:pic>
        <p:pic>
          <p:nvPicPr>
            <p:cNvPr id="11" name="Picture 1062" descr="1-01_ローラアーム_CPR3685">
              <a:extLst>
                <a:ext uri="{FF2B5EF4-FFF2-40B4-BE49-F238E27FC236}">
                  <a16:creationId xmlns:a16="http://schemas.microsoft.com/office/drawing/2014/main" id="{2B141428-73E1-4E26-BB4A-F6113F3784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77020" y="5260553"/>
              <a:ext cx="2316723" cy="1017020"/>
            </a:xfrm>
            <a:prstGeom prst="rect">
              <a:avLst/>
            </a:prstGeom>
            <a:noFill/>
            <a:ln w="9525">
              <a:solidFill>
                <a:srgbClr val="0000FF"/>
              </a:solidFill>
              <a:miter lim="800000"/>
              <a:headEnd/>
              <a:tailEnd/>
            </a:ln>
            <a:effectLst>
              <a:outerShdw dist="99190" dir="2388334" algn="ctr" rotWithShape="0">
                <a:srgbClr val="A7A7FF"/>
              </a:outerShdw>
            </a:effectLst>
            <a:extLst>
              <a:ext uri="{909E8E84-426E-40DD-AFC4-6F175D3DCCD1}">
                <a14:hiddenFill xmlns:a14="http://schemas.microsoft.com/office/drawing/2010/main">
                  <a:solidFill>
                    <a:srgbClr val="FFFFFF"/>
                  </a:solidFill>
                </a14:hiddenFill>
              </a:ext>
            </a:extLst>
          </p:spPr>
        </p:pic>
        <p:pic>
          <p:nvPicPr>
            <p:cNvPr id="12" name="Picture 1063" descr="ボールジョイント">
              <a:extLst>
                <a:ext uri="{FF2B5EF4-FFF2-40B4-BE49-F238E27FC236}">
                  <a16:creationId xmlns:a16="http://schemas.microsoft.com/office/drawing/2014/main" id="{40E9A77C-92FC-4930-9B06-1F77C1EEF31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92024" y="5279397"/>
              <a:ext cx="2316723" cy="1017020"/>
            </a:xfrm>
            <a:prstGeom prst="rect">
              <a:avLst/>
            </a:prstGeom>
            <a:noFill/>
            <a:ln w="9525">
              <a:solidFill>
                <a:srgbClr val="0000FF"/>
              </a:solidFill>
              <a:miter lim="800000"/>
              <a:headEnd/>
              <a:tailEnd/>
            </a:ln>
            <a:effectLst>
              <a:outerShdw dist="99190" dir="2388334" algn="ctr" rotWithShape="0">
                <a:srgbClr val="A7A7FF"/>
              </a:outerShdw>
            </a:effectLst>
            <a:extLst>
              <a:ext uri="{909E8E84-426E-40DD-AFC4-6F175D3DCCD1}">
                <a14:hiddenFill xmlns:a14="http://schemas.microsoft.com/office/drawing/2010/main">
                  <a:solidFill>
                    <a:srgbClr val="FFFFFF"/>
                  </a:solidFill>
                </a14:hiddenFill>
              </a:ext>
            </a:extLst>
          </p:spPr>
        </p:pic>
        <p:sp>
          <p:nvSpPr>
            <p:cNvPr id="13" name="Rectangle 29">
              <a:extLst>
                <a:ext uri="{FF2B5EF4-FFF2-40B4-BE49-F238E27FC236}">
                  <a16:creationId xmlns:a16="http://schemas.microsoft.com/office/drawing/2014/main" id="{7D2146E4-8B50-410E-A4CD-2E1003700599}"/>
                </a:ext>
              </a:extLst>
            </p:cNvPr>
            <p:cNvSpPr>
              <a:spLocks noChangeArrowheads="1"/>
            </p:cNvSpPr>
            <p:nvPr/>
          </p:nvSpPr>
          <p:spPr bwMode="auto">
            <a:xfrm>
              <a:off x="8434568" y="4019074"/>
              <a:ext cx="1076816" cy="186627"/>
            </a:xfrm>
            <a:prstGeom prst="rect">
              <a:avLst/>
            </a:prstGeom>
            <a:solidFill>
              <a:srgbClr val="FFFF00"/>
            </a:solidFill>
            <a:ln w="9525">
              <a:solidFill>
                <a:srgbClr val="000000"/>
              </a:solidFill>
              <a:miter lim="800000"/>
              <a:headEnd/>
              <a:tailEnd/>
            </a:ln>
          </p:spPr>
          <p:txBody>
            <a:bodyPr lIns="0" tIns="0" rIns="0" bIns="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r>
                <a:rPr lang="ja-JP" altLang="en-US" sz="1100" dirty="0">
                  <a:solidFill>
                    <a:sysClr val="windowText" lastClr="000000"/>
                  </a:solidFill>
                  <a:latin typeface="HGPｺﾞｼｯｸM" panose="020B0600000000000000" pitchFamily="50" charset="-128"/>
                  <a:ea typeface="HGPｺﾞｼｯｸM" panose="020B0600000000000000" pitchFamily="50" charset="-128"/>
                </a:rPr>
                <a:t>バルブリフタ</a:t>
              </a:r>
            </a:p>
          </p:txBody>
        </p:sp>
        <p:sp>
          <p:nvSpPr>
            <p:cNvPr id="14" name="Rectangle 29">
              <a:extLst>
                <a:ext uri="{FF2B5EF4-FFF2-40B4-BE49-F238E27FC236}">
                  <a16:creationId xmlns:a16="http://schemas.microsoft.com/office/drawing/2014/main" id="{8E65D7BC-21C0-4C5B-8CA3-6BBF991E9F40}"/>
                </a:ext>
              </a:extLst>
            </p:cNvPr>
            <p:cNvSpPr>
              <a:spLocks noChangeArrowheads="1"/>
            </p:cNvSpPr>
            <p:nvPr/>
          </p:nvSpPr>
          <p:spPr bwMode="auto">
            <a:xfrm>
              <a:off x="5825294" y="4019074"/>
              <a:ext cx="1515155" cy="186627"/>
            </a:xfrm>
            <a:prstGeom prst="rect">
              <a:avLst/>
            </a:prstGeom>
            <a:solidFill>
              <a:srgbClr val="00FF00"/>
            </a:solidFill>
            <a:ln w="9525">
              <a:solidFill>
                <a:srgbClr val="000000"/>
              </a:solidFill>
              <a:miter lim="800000"/>
              <a:headEnd/>
              <a:tailEnd/>
            </a:ln>
          </p:spPr>
          <p:txBody>
            <a:bodyPr lIns="0" tIns="0" rIns="0" bIns="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r>
                <a:rPr lang="ja-JP" altLang="en-US" sz="1100" dirty="0">
                  <a:solidFill>
                    <a:sysClr val="windowText" lastClr="000000"/>
                  </a:solidFill>
                  <a:latin typeface="HGPｺﾞｼｯｸM" panose="020B0600000000000000" pitchFamily="50" charset="-128"/>
                  <a:ea typeface="HGPｺﾞｼｯｸM" panose="020B0600000000000000" pitchFamily="50" charset="-128"/>
                </a:rPr>
                <a:t>ラッシュアジャスタ</a:t>
              </a:r>
            </a:p>
          </p:txBody>
        </p:sp>
        <p:sp>
          <p:nvSpPr>
            <p:cNvPr id="15" name="Rectangle 29">
              <a:extLst>
                <a:ext uri="{FF2B5EF4-FFF2-40B4-BE49-F238E27FC236}">
                  <a16:creationId xmlns:a16="http://schemas.microsoft.com/office/drawing/2014/main" id="{A1AC057E-89DF-4B77-86E4-413ABC9AD7CF}"/>
                </a:ext>
              </a:extLst>
            </p:cNvPr>
            <p:cNvSpPr>
              <a:spLocks noChangeArrowheads="1"/>
            </p:cNvSpPr>
            <p:nvPr/>
          </p:nvSpPr>
          <p:spPr bwMode="auto">
            <a:xfrm>
              <a:off x="5825294" y="5217285"/>
              <a:ext cx="1515155" cy="186627"/>
            </a:xfrm>
            <a:prstGeom prst="rect">
              <a:avLst/>
            </a:prstGeom>
            <a:solidFill>
              <a:srgbClr val="00FFFF"/>
            </a:solidFill>
            <a:ln w="9525">
              <a:solidFill>
                <a:srgbClr val="000000"/>
              </a:solidFill>
              <a:miter lim="800000"/>
              <a:headEnd/>
              <a:tailEnd/>
            </a:ln>
          </p:spPr>
          <p:txBody>
            <a:bodyPr lIns="0" tIns="0" rIns="0" bIns="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r>
                <a:rPr lang="ja-JP" altLang="en-US" sz="1100" dirty="0">
                  <a:solidFill>
                    <a:sysClr val="windowText" lastClr="000000"/>
                  </a:solidFill>
                  <a:latin typeface="HGPｺﾞｼｯｸM" panose="020B0600000000000000" pitchFamily="50" charset="-128"/>
                  <a:ea typeface="HGPｺﾞｼｯｸM" panose="020B0600000000000000" pitchFamily="50" charset="-128"/>
                </a:rPr>
                <a:t>ローラロッカアーム</a:t>
              </a:r>
            </a:p>
          </p:txBody>
        </p:sp>
        <p:sp>
          <p:nvSpPr>
            <p:cNvPr id="16" name="Rectangle 29">
              <a:extLst>
                <a:ext uri="{FF2B5EF4-FFF2-40B4-BE49-F238E27FC236}">
                  <a16:creationId xmlns:a16="http://schemas.microsoft.com/office/drawing/2014/main" id="{B3BB706C-6351-4366-B194-449ECC21E25F}"/>
                </a:ext>
              </a:extLst>
            </p:cNvPr>
            <p:cNvSpPr>
              <a:spLocks noChangeArrowheads="1"/>
            </p:cNvSpPr>
            <p:nvPr/>
          </p:nvSpPr>
          <p:spPr bwMode="auto">
            <a:xfrm>
              <a:off x="8434568" y="5228924"/>
              <a:ext cx="1393362" cy="186627"/>
            </a:xfrm>
            <a:prstGeom prst="rect">
              <a:avLst/>
            </a:prstGeom>
            <a:solidFill>
              <a:srgbClr val="0066FF"/>
            </a:solidFill>
            <a:ln w="9525">
              <a:solidFill>
                <a:srgbClr val="000000"/>
              </a:solidFill>
              <a:miter lim="800000"/>
              <a:headEnd/>
              <a:tailEnd/>
            </a:ln>
          </p:spPr>
          <p:txBody>
            <a:bodyPr lIns="0" tIns="0" rIns="0" bIns="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r>
                <a:rPr lang="ja-JP" altLang="en-US" sz="1100" dirty="0">
                  <a:solidFill>
                    <a:sysClr val="window" lastClr="FFFFFF"/>
                  </a:solidFill>
                  <a:latin typeface="HGPｺﾞｼｯｸM" panose="020B0600000000000000" pitchFamily="50" charset="-128"/>
                  <a:ea typeface="HGPｺﾞｼｯｸM" panose="020B0600000000000000" pitchFamily="50" charset="-128"/>
                </a:rPr>
                <a:t>ボールジョイント</a:t>
              </a:r>
            </a:p>
          </p:txBody>
        </p:sp>
        <p:sp>
          <p:nvSpPr>
            <p:cNvPr id="17" name="角丸四角形 60">
              <a:extLst>
                <a:ext uri="{FF2B5EF4-FFF2-40B4-BE49-F238E27FC236}">
                  <a16:creationId xmlns:a16="http://schemas.microsoft.com/office/drawing/2014/main" id="{5902371E-4F61-4285-9BEE-BB9CE9FA13BB}"/>
                </a:ext>
              </a:extLst>
            </p:cNvPr>
            <p:cNvSpPr/>
            <p:nvPr/>
          </p:nvSpPr>
          <p:spPr>
            <a:xfrm>
              <a:off x="5494150" y="6161224"/>
              <a:ext cx="2839876" cy="541681"/>
            </a:xfrm>
            <a:prstGeom prst="roundRect">
              <a:avLst/>
            </a:prstGeom>
            <a:solidFill>
              <a:srgbClr val="0000FF"/>
            </a:solidFill>
            <a:ln w="25400" cap="flat" cmpd="sng" algn="ctr">
              <a:noFill/>
              <a:prstDash val="solid"/>
            </a:ln>
            <a:effectLst/>
          </p:spPr>
          <p:txBody>
            <a:bodyPr lIns="0" tIns="0" rIns="0" bIns="0"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r>
                <a:rPr lang="ja-JP" altLang="en-US" dirty="0">
                  <a:solidFill>
                    <a:sysClr val="window" lastClr="FFFFFF"/>
                  </a:solidFill>
                  <a:latin typeface="HG丸ｺﾞｼｯｸM-PRO" panose="020F0600000000000000" pitchFamily="50" charset="-128"/>
                  <a:ea typeface="HG丸ｺﾞｼｯｸM-PRO" panose="020F0600000000000000" pitchFamily="50" charset="-128"/>
                </a:rPr>
                <a:t>主に大量生産品の</a:t>
              </a:r>
              <a:endParaRPr lang="en-US" altLang="ja-JP" dirty="0">
                <a:solidFill>
                  <a:sysClr val="window" lastClr="FFFFFF"/>
                </a:solidFill>
                <a:latin typeface="HG丸ｺﾞｼｯｸM-PRO" panose="020F0600000000000000" pitchFamily="50" charset="-128"/>
                <a:ea typeface="HG丸ｺﾞｼｯｸM-PRO" panose="020F0600000000000000" pitchFamily="50" charset="-128"/>
              </a:endParaRPr>
            </a:p>
            <a:p>
              <a:pPr algn="ctr">
                <a:defRPr/>
              </a:pPr>
              <a:r>
                <a:rPr lang="ja-JP" altLang="en-US" dirty="0">
                  <a:solidFill>
                    <a:sysClr val="window" lastClr="FFFFFF"/>
                  </a:solidFill>
                  <a:latin typeface="HG丸ｺﾞｼｯｸM-PRO" panose="020F0600000000000000" pitchFamily="50" charset="-128"/>
                  <a:ea typeface="HG丸ｺﾞｼｯｸM-PRO" panose="020F0600000000000000" pitchFamily="50" charset="-128"/>
                </a:rPr>
                <a:t>動弁系部品を生産</a:t>
              </a:r>
            </a:p>
          </p:txBody>
        </p:sp>
        <p:sp>
          <p:nvSpPr>
            <p:cNvPr id="18" name="下矢印 61">
              <a:extLst>
                <a:ext uri="{FF2B5EF4-FFF2-40B4-BE49-F238E27FC236}">
                  <a16:creationId xmlns:a16="http://schemas.microsoft.com/office/drawing/2014/main" id="{9A78D1CE-3795-4004-8DD2-8AEFA809E68B}"/>
                </a:ext>
              </a:extLst>
            </p:cNvPr>
            <p:cNvSpPr/>
            <p:nvPr/>
          </p:nvSpPr>
          <p:spPr>
            <a:xfrm rot="2594509">
              <a:off x="7987502" y="1504887"/>
              <a:ext cx="437569" cy="2362673"/>
            </a:xfrm>
            <a:prstGeom prst="downArrow">
              <a:avLst/>
            </a:prstGeom>
            <a:solidFill>
              <a:srgbClr val="FF0000"/>
            </a:solidFill>
            <a:ln w="25400" cap="flat" cmpd="sng" algn="ctr">
              <a:solidFill>
                <a:sysClr val="window" lastClr="FFFFFF"/>
              </a:solidFill>
              <a:prstDash val="solid"/>
            </a:ln>
            <a:effectLst/>
            <a:scene3d>
              <a:camera prst="isometricOffAxis1Right"/>
              <a:lightRig rig="threePt" dir="t"/>
            </a:scene3d>
          </p:spPr>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dirty="0">
                <a:solidFill>
                  <a:sysClr val="window" lastClr="FFFFFF"/>
                </a:solidFill>
                <a:latin typeface="Franklin Gothic Book"/>
                <a:ea typeface="ＭＳ Ｐゴシック"/>
              </a:endParaRPr>
            </a:p>
          </p:txBody>
        </p:sp>
        <p:sp>
          <p:nvSpPr>
            <p:cNvPr id="19" name="テキスト ボックス 157">
              <a:extLst>
                <a:ext uri="{FF2B5EF4-FFF2-40B4-BE49-F238E27FC236}">
                  <a16:creationId xmlns:a16="http://schemas.microsoft.com/office/drawing/2014/main" id="{9C816CE7-8C8D-4240-91EF-52309F43D544}"/>
                </a:ext>
              </a:extLst>
            </p:cNvPr>
            <p:cNvSpPr txBox="1"/>
            <p:nvPr/>
          </p:nvSpPr>
          <p:spPr>
            <a:xfrm>
              <a:off x="9300839" y="1814408"/>
              <a:ext cx="1622432" cy="323435"/>
            </a:xfrm>
            <a:prstGeom prst="rect">
              <a:avLst/>
            </a:prstGeom>
            <a:noFill/>
            <a:ln w="19050">
              <a:noFill/>
            </a:ln>
          </p:spPr>
          <p:txBody>
            <a:bodyPr wrap="square" lIns="0" tIns="0" rIns="0" bIns="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000" b="1" spc="50" dirty="0">
                  <a:ln w="11430"/>
                  <a:solidFill>
                    <a:srgbClr val="FF0000"/>
                  </a:solidFill>
                  <a:effectLst>
                    <a:outerShdw blurRad="76200" dist="50800" dir="5400000" algn="tl" rotWithShape="0">
                      <a:srgbClr val="000000">
                        <a:alpha val="65000"/>
                      </a:srgbClr>
                    </a:outerShdw>
                  </a:effectLst>
                  <a:latin typeface="HGP創英角ﾎﾟｯﾌﾟ体" panose="040B0A00000000000000" pitchFamily="50" charset="-128"/>
                  <a:ea typeface="HGP創英角ﾎﾟｯﾌﾟ体" panose="040B0A00000000000000" pitchFamily="50" charset="-128"/>
                </a:rPr>
                <a:t>プレス</a:t>
              </a:r>
            </a:p>
          </p:txBody>
        </p:sp>
        <p:sp>
          <p:nvSpPr>
            <p:cNvPr id="20" name="テキスト ボックス 158">
              <a:extLst>
                <a:ext uri="{FF2B5EF4-FFF2-40B4-BE49-F238E27FC236}">
                  <a16:creationId xmlns:a16="http://schemas.microsoft.com/office/drawing/2014/main" id="{74386024-592C-43A9-AE71-EEF548A853B4}"/>
                </a:ext>
              </a:extLst>
            </p:cNvPr>
            <p:cNvSpPr txBox="1"/>
            <p:nvPr/>
          </p:nvSpPr>
          <p:spPr>
            <a:xfrm>
              <a:off x="7966054" y="1953385"/>
              <a:ext cx="1622432" cy="323435"/>
            </a:xfrm>
            <a:prstGeom prst="rect">
              <a:avLst/>
            </a:prstGeom>
            <a:noFill/>
            <a:ln w="19050">
              <a:noFill/>
            </a:ln>
          </p:spPr>
          <p:txBody>
            <a:bodyPr wrap="square" lIns="0" tIns="0" rIns="0" bIns="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000" b="1" spc="50" dirty="0">
                  <a:ln w="11430"/>
                  <a:solidFill>
                    <a:srgbClr val="FF0000"/>
                  </a:solidFill>
                  <a:effectLst>
                    <a:outerShdw blurRad="76200" dist="50800" dir="5400000" algn="tl" rotWithShape="0">
                      <a:srgbClr val="000000">
                        <a:alpha val="65000"/>
                      </a:srgbClr>
                    </a:outerShdw>
                  </a:effectLst>
                  <a:latin typeface="HGP創英角ﾎﾟｯﾌﾟ体" panose="040B0A00000000000000" pitchFamily="50" charset="-128"/>
                  <a:ea typeface="HGP創英角ﾎﾟｯﾌﾟ体" panose="040B0A00000000000000" pitchFamily="50" charset="-128"/>
                </a:rPr>
                <a:t>切削</a:t>
              </a:r>
            </a:p>
          </p:txBody>
        </p:sp>
        <p:sp>
          <p:nvSpPr>
            <p:cNvPr id="21" name="テキスト ボックス 159">
              <a:extLst>
                <a:ext uri="{FF2B5EF4-FFF2-40B4-BE49-F238E27FC236}">
                  <a16:creationId xmlns:a16="http://schemas.microsoft.com/office/drawing/2014/main" id="{43C3B67F-D37D-4287-BE17-DD4C7431F55D}"/>
                </a:ext>
              </a:extLst>
            </p:cNvPr>
            <p:cNvSpPr txBox="1"/>
            <p:nvPr/>
          </p:nvSpPr>
          <p:spPr>
            <a:xfrm>
              <a:off x="7035381" y="2216899"/>
              <a:ext cx="1622432" cy="323435"/>
            </a:xfrm>
            <a:prstGeom prst="rect">
              <a:avLst/>
            </a:prstGeom>
            <a:noFill/>
            <a:ln w="19050">
              <a:noFill/>
            </a:ln>
          </p:spPr>
          <p:txBody>
            <a:bodyPr wrap="square" lIns="0" tIns="0" rIns="0" bIns="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000" b="1" spc="50" dirty="0">
                  <a:ln w="11430"/>
                  <a:solidFill>
                    <a:srgbClr val="FF0000"/>
                  </a:solidFill>
                  <a:effectLst>
                    <a:outerShdw blurRad="76200" dist="50800" dir="5400000" algn="tl" rotWithShape="0">
                      <a:srgbClr val="000000">
                        <a:alpha val="65000"/>
                      </a:srgbClr>
                    </a:outerShdw>
                  </a:effectLst>
                  <a:latin typeface="HGP創英角ﾎﾟｯﾌﾟ体" panose="040B0A00000000000000" pitchFamily="50" charset="-128"/>
                  <a:ea typeface="HGP創英角ﾎﾟｯﾌﾟ体" panose="040B0A00000000000000" pitchFamily="50" charset="-128"/>
                </a:rPr>
                <a:t>熱処理</a:t>
              </a:r>
            </a:p>
          </p:txBody>
        </p:sp>
        <p:sp>
          <p:nvSpPr>
            <p:cNvPr id="22" name="テキスト ボックス 160">
              <a:extLst>
                <a:ext uri="{FF2B5EF4-FFF2-40B4-BE49-F238E27FC236}">
                  <a16:creationId xmlns:a16="http://schemas.microsoft.com/office/drawing/2014/main" id="{147271DB-9D06-49DA-B863-1ACEF1CB9F19}"/>
                </a:ext>
              </a:extLst>
            </p:cNvPr>
            <p:cNvSpPr txBox="1"/>
            <p:nvPr/>
          </p:nvSpPr>
          <p:spPr>
            <a:xfrm>
              <a:off x="8544372" y="2581604"/>
              <a:ext cx="1622432" cy="323435"/>
            </a:xfrm>
            <a:prstGeom prst="rect">
              <a:avLst/>
            </a:prstGeom>
            <a:noFill/>
            <a:ln w="19050">
              <a:noFill/>
            </a:ln>
          </p:spPr>
          <p:txBody>
            <a:bodyPr wrap="square" lIns="0" tIns="0" rIns="0" bIns="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000" b="1" spc="50" dirty="0">
                  <a:ln w="11430"/>
                  <a:solidFill>
                    <a:srgbClr val="FF0000"/>
                  </a:solidFill>
                  <a:effectLst>
                    <a:outerShdw blurRad="76200" dist="50800" dir="5400000" algn="tl" rotWithShape="0">
                      <a:srgbClr val="000000">
                        <a:alpha val="65000"/>
                      </a:srgbClr>
                    </a:outerShdw>
                  </a:effectLst>
                  <a:latin typeface="HGP創英角ﾎﾟｯﾌﾟ体" panose="040B0A00000000000000" pitchFamily="50" charset="-128"/>
                  <a:ea typeface="HGP創英角ﾎﾟｯﾌﾟ体" panose="040B0A00000000000000" pitchFamily="50" charset="-128"/>
                </a:rPr>
                <a:t>研削</a:t>
              </a:r>
            </a:p>
          </p:txBody>
        </p:sp>
        <p:sp>
          <p:nvSpPr>
            <p:cNvPr id="23" name="テキスト ボックス 161">
              <a:extLst>
                <a:ext uri="{FF2B5EF4-FFF2-40B4-BE49-F238E27FC236}">
                  <a16:creationId xmlns:a16="http://schemas.microsoft.com/office/drawing/2014/main" id="{E9C8D04A-8059-437A-A8E3-FA482DDAEF12}"/>
                </a:ext>
              </a:extLst>
            </p:cNvPr>
            <p:cNvSpPr txBox="1"/>
            <p:nvPr/>
          </p:nvSpPr>
          <p:spPr>
            <a:xfrm>
              <a:off x="8404733" y="3019977"/>
              <a:ext cx="1622432" cy="323435"/>
            </a:xfrm>
            <a:prstGeom prst="rect">
              <a:avLst/>
            </a:prstGeom>
            <a:noFill/>
            <a:ln w="19050">
              <a:noFill/>
            </a:ln>
          </p:spPr>
          <p:txBody>
            <a:bodyPr wrap="square" lIns="0" tIns="0" rIns="0" bIns="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000" b="1" spc="50" dirty="0">
                  <a:ln w="11430"/>
                  <a:solidFill>
                    <a:srgbClr val="FF0000"/>
                  </a:solidFill>
                  <a:effectLst>
                    <a:outerShdw blurRad="76200" dist="50800" dir="5400000" algn="tl" rotWithShape="0">
                      <a:srgbClr val="000000">
                        <a:alpha val="65000"/>
                      </a:srgbClr>
                    </a:outerShdw>
                  </a:effectLst>
                  <a:latin typeface="HGP創英角ﾎﾟｯﾌﾟ体" panose="040B0A00000000000000" pitchFamily="50" charset="-128"/>
                  <a:ea typeface="HGP創英角ﾎﾟｯﾌﾟ体" panose="040B0A00000000000000" pitchFamily="50" charset="-128"/>
                </a:rPr>
                <a:t>組付</a:t>
              </a:r>
            </a:p>
          </p:txBody>
        </p:sp>
        <p:sp>
          <p:nvSpPr>
            <p:cNvPr id="24" name="テキスト ボックス 162">
              <a:extLst>
                <a:ext uri="{FF2B5EF4-FFF2-40B4-BE49-F238E27FC236}">
                  <a16:creationId xmlns:a16="http://schemas.microsoft.com/office/drawing/2014/main" id="{B27D88FF-EC77-495A-86FF-5F9F94F5CE27}"/>
                </a:ext>
              </a:extLst>
            </p:cNvPr>
            <p:cNvSpPr txBox="1"/>
            <p:nvPr/>
          </p:nvSpPr>
          <p:spPr>
            <a:xfrm>
              <a:off x="5890397" y="2958281"/>
              <a:ext cx="1920032" cy="323435"/>
            </a:xfrm>
            <a:prstGeom prst="rect">
              <a:avLst/>
            </a:prstGeom>
            <a:noFill/>
            <a:ln w="19050">
              <a:noFill/>
            </a:ln>
          </p:spPr>
          <p:txBody>
            <a:bodyPr wrap="square" lIns="0" tIns="0" rIns="0" bIns="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000" b="1" spc="50" dirty="0">
                  <a:ln w="11430"/>
                  <a:solidFill>
                    <a:srgbClr val="FF0000"/>
                  </a:solidFill>
                  <a:effectLst>
                    <a:outerShdw blurRad="76200" dist="50800" dir="5400000" algn="tl" rotWithShape="0">
                      <a:srgbClr val="000000">
                        <a:alpha val="65000"/>
                      </a:srgbClr>
                    </a:outerShdw>
                  </a:effectLst>
                  <a:latin typeface="HGP創英角ﾎﾟｯﾌﾟ体" panose="040B0A00000000000000" pitchFamily="50" charset="-128"/>
                  <a:ea typeface="HGP創英角ﾎﾟｯﾌﾟ体" panose="040B0A00000000000000" pitchFamily="50" charset="-128"/>
                </a:rPr>
                <a:t>集・出荷場</a:t>
              </a:r>
            </a:p>
          </p:txBody>
        </p:sp>
        <p:sp>
          <p:nvSpPr>
            <p:cNvPr id="25" name="額縁 70">
              <a:extLst>
                <a:ext uri="{FF2B5EF4-FFF2-40B4-BE49-F238E27FC236}">
                  <a16:creationId xmlns:a16="http://schemas.microsoft.com/office/drawing/2014/main" id="{036E0FA2-D707-48CB-BF9E-1AD9BBCAC41D}"/>
                </a:ext>
              </a:extLst>
            </p:cNvPr>
            <p:cNvSpPr/>
            <p:nvPr/>
          </p:nvSpPr>
          <p:spPr>
            <a:xfrm>
              <a:off x="8136570" y="942560"/>
              <a:ext cx="2837409" cy="706107"/>
            </a:xfrm>
            <a:prstGeom prst="bevel">
              <a:avLst/>
            </a:prstGeom>
            <a:solidFill>
              <a:sysClr val="window" lastClr="FFFFFF"/>
            </a:solidFill>
            <a:ln w="25400" cap="flat" cmpd="sng" algn="ctr">
              <a:solidFill>
                <a:srgbClr val="4F81BD">
                  <a:shade val="50000"/>
                </a:srgbClr>
              </a:solidFill>
              <a:prstDash val="solid"/>
            </a:ln>
            <a:effectLst/>
          </p:spPr>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1400" b="1" dirty="0">
                  <a:solidFill>
                    <a:srgbClr val="000000"/>
                  </a:solidFill>
                  <a:latin typeface="HG丸ｺﾞｼｯｸM-PRO" panose="020F0600000000000000" pitchFamily="50" charset="-128"/>
                  <a:ea typeface="HG丸ｺﾞｼｯｸM-PRO" panose="020F0600000000000000" pitchFamily="50" charset="-128"/>
                </a:rPr>
                <a:t>材料から完成品までの</a:t>
              </a:r>
              <a:endParaRPr lang="en-US" altLang="ja-JP" sz="1400" b="1" dirty="0">
                <a:solidFill>
                  <a:srgbClr val="000000"/>
                </a:solidFill>
                <a:latin typeface="HG丸ｺﾞｼｯｸM-PRO" panose="020F0600000000000000" pitchFamily="50" charset="-128"/>
                <a:ea typeface="HG丸ｺﾞｼｯｸM-PRO" panose="020F0600000000000000" pitchFamily="50" charset="-128"/>
              </a:endParaRPr>
            </a:p>
            <a:p>
              <a:pPr>
                <a:defRPr/>
              </a:pPr>
              <a:r>
                <a:rPr lang="ja-JP" altLang="en-US" sz="1400" b="1" dirty="0">
                  <a:solidFill>
                    <a:srgbClr val="000000"/>
                  </a:solidFill>
                  <a:latin typeface="HG丸ｺﾞｼｯｸM-PRO" panose="020F0600000000000000" pitchFamily="50" charset="-128"/>
                  <a:ea typeface="HG丸ｺﾞｼｯｸM-PRO" panose="020F0600000000000000" pitchFamily="50" charset="-128"/>
                </a:rPr>
                <a:t>一貫生産工場</a:t>
              </a:r>
            </a:p>
          </p:txBody>
        </p:sp>
      </p:grpSp>
      <p:grpSp>
        <p:nvGrpSpPr>
          <p:cNvPr id="60" name="グループ化 59">
            <a:extLst>
              <a:ext uri="{FF2B5EF4-FFF2-40B4-BE49-F238E27FC236}">
                <a16:creationId xmlns:a16="http://schemas.microsoft.com/office/drawing/2014/main" id="{D018BFA0-90CC-47D3-9559-9C7A60241232}"/>
              </a:ext>
            </a:extLst>
          </p:cNvPr>
          <p:cNvGrpSpPr/>
          <p:nvPr/>
        </p:nvGrpSpPr>
        <p:grpSpPr>
          <a:xfrm>
            <a:off x="405619" y="775732"/>
            <a:ext cx="4792343" cy="5939255"/>
            <a:chOff x="405619" y="775732"/>
            <a:chExt cx="4792343" cy="5939255"/>
          </a:xfrm>
        </p:grpSpPr>
        <p:grpSp>
          <p:nvGrpSpPr>
            <p:cNvPr id="3" name="グループ化 2">
              <a:extLst>
                <a:ext uri="{FF2B5EF4-FFF2-40B4-BE49-F238E27FC236}">
                  <a16:creationId xmlns:a16="http://schemas.microsoft.com/office/drawing/2014/main" id="{8C42B9B5-788F-4569-A585-717C10A92DD7}"/>
                </a:ext>
              </a:extLst>
            </p:cNvPr>
            <p:cNvGrpSpPr/>
            <p:nvPr/>
          </p:nvGrpSpPr>
          <p:grpSpPr>
            <a:xfrm>
              <a:off x="405619" y="775732"/>
              <a:ext cx="4328991" cy="5939255"/>
              <a:chOff x="562707" y="763650"/>
              <a:chExt cx="4328991" cy="5939255"/>
            </a:xfrm>
          </p:grpSpPr>
          <p:grpSp>
            <p:nvGrpSpPr>
              <p:cNvPr id="46" name="グループ化 45">
                <a:extLst>
                  <a:ext uri="{FF2B5EF4-FFF2-40B4-BE49-F238E27FC236}">
                    <a16:creationId xmlns:a16="http://schemas.microsoft.com/office/drawing/2014/main" id="{1B523D68-705F-4BC0-B103-0FA6830F7F41}"/>
                  </a:ext>
                </a:extLst>
              </p:cNvPr>
              <p:cNvGrpSpPr/>
              <p:nvPr/>
            </p:nvGrpSpPr>
            <p:grpSpPr>
              <a:xfrm>
                <a:off x="562707" y="2769462"/>
                <a:ext cx="4328991" cy="3933443"/>
                <a:chOff x="562707" y="2769462"/>
                <a:chExt cx="4328991" cy="3933443"/>
              </a:xfrm>
            </p:grpSpPr>
            <p:pic>
              <p:nvPicPr>
                <p:cNvPr id="41" name="Picture 18">
                  <a:extLst>
                    <a:ext uri="{FF2B5EF4-FFF2-40B4-BE49-F238E27FC236}">
                      <a16:creationId xmlns:a16="http://schemas.microsoft.com/office/drawing/2014/main" id="{489FA91A-16CF-4C6D-9E2E-94BDB464F4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2707" y="2769462"/>
                  <a:ext cx="4328991" cy="3933443"/>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chemeClr val="accent1"/>
                      </a:solidFill>
                    </a14:hiddenFill>
                  </a:ext>
                </a:extLst>
              </p:spPr>
            </p:pic>
            <p:sp>
              <p:nvSpPr>
                <p:cNvPr id="30" name="Rectangle 25">
                  <a:extLst>
                    <a:ext uri="{FF2B5EF4-FFF2-40B4-BE49-F238E27FC236}">
                      <a16:creationId xmlns:a16="http://schemas.microsoft.com/office/drawing/2014/main" id="{C23D3836-4C70-44FA-AF26-F2D75B09C67D}"/>
                    </a:ext>
                  </a:extLst>
                </p:cNvPr>
                <p:cNvSpPr>
                  <a:spLocks noChangeArrowheads="1"/>
                </p:cNvSpPr>
                <p:nvPr/>
              </p:nvSpPr>
              <p:spPr bwMode="auto">
                <a:xfrm>
                  <a:off x="609708" y="2769463"/>
                  <a:ext cx="1685475" cy="449491"/>
                </a:xfrm>
                <a:prstGeom prst="rect">
                  <a:avLst/>
                </a:prstGeom>
                <a:solidFill>
                  <a:srgbClr val="FFFFFF"/>
                </a:solidFill>
                <a:ln w="38100" cmpd="dbl">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8731" tIns="44369" rIns="88731" bIns="44369"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eaLnBrk="1" fontAlgn="ctr" hangingPunct="1">
                    <a:spcBef>
                      <a:spcPct val="0"/>
                    </a:spcBef>
                  </a:pPr>
                  <a:r>
                    <a:rPr lang="ja-JP" altLang="en-US" sz="2400" dirty="0">
                      <a:solidFill>
                        <a:schemeClr val="bg1"/>
                      </a:solidFill>
                      <a:latin typeface="HG丸ｺﾞｼｯｸM-PRO" panose="020F0600000000000000" pitchFamily="50" charset="-128"/>
                      <a:ea typeface="HG丸ｺﾞｼｯｸM-PRO" panose="020F0600000000000000" pitchFamily="50" charset="-128"/>
                    </a:rPr>
                    <a:t>愛知県</a:t>
                  </a:r>
                </a:p>
              </p:txBody>
            </p:sp>
          </p:grpSp>
          <p:pic>
            <p:nvPicPr>
              <p:cNvPr id="26" name="Picture 3">
                <a:extLst>
                  <a:ext uri="{FF2B5EF4-FFF2-40B4-BE49-F238E27FC236}">
                    <a16:creationId xmlns:a16="http://schemas.microsoft.com/office/drawing/2014/main" id="{C6B9EFD4-5E41-4B52-8A55-6F4B7C2C78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9441" y="763650"/>
                <a:ext cx="4265481" cy="1895546"/>
              </a:xfrm>
              <a:prstGeom prst="rect">
                <a:avLst/>
              </a:prstGeom>
              <a:noFill/>
              <a:ln w="63500">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9" name="グループ化 58">
              <a:extLst>
                <a:ext uri="{FF2B5EF4-FFF2-40B4-BE49-F238E27FC236}">
                  <a16:creationId xmlns:a16="http://schemas.microsoft.com/office/drawing/2014/main" id="{CCDB79CB-BED7-43AE-AF11-379830BE6B94}"/>
                </a:ext>
              </a:extLst>
            </p:cNvPr>
            <p:cNvGrpSpPr/>
            <p:nvPr/>
          </p:nvGrpSpPr>
          <p:grpSpPr>
            <a:xfrm>
              <a:off x="970702" y="4419361"/>
              <a:ext cx="4227260" cy="1398104"/>
              <a:chOff x="817083" y="5151609"/>
              <a:chExt cx="4227260" cy="1398104"/>
            </a:xfrm>
          </p:grpSpPr>
          <p:grpSp>
            <p:nvGrpSpPr>
              <p:cNvPr id="57" name="グループ化 56">
                <a:extLst>
                  <a:ext uri="{FF2B5EF4-FFF2-40B4-BE49-F238E27FC236}">
                    <a16:creationId xmlns:a16="http://schemas.microsoft.com/office/drawing/2014/main" id="{C83B316E-75B9-4680-8C35-A8C617366635}"/>
                  </a:ext>
                </a:extLst>
              </p:cNvPr>
              <p:cNvGrpSpPr/>
              <p:nvPr/>
            </p:nvGrpSpPr>
            <p:grpSpPr>
              <a:xfrm>
                <a:off x="817083" y="5151609"/>
                <a:ext cx="4227260" cy="1398104"/>
                <a:chOff x="797292" y="4414260"/>
                <a:chExt cx="4227260" cy="1398104"/>
              </a:xfrm>
            </p:grpSpPr>
            <p:sp>
              <p:nvSpPr>
                <p:cNvPr id="43" name="円/楕円 92">
                  <a:extLst>
                    <a:ext uri="{FF2B5EF4-FFF2-40B4-BE49-F238E27FC236}">
                      <a16:creationId xmlns:a16="http://schemas.microsoft.com/office/drawing/2014/main" id="{DD463C68-6F79-4EF8-BD28-9387A3356009}"/>
                    </a:ext>
                  </a:extLst>
                </p:cNvPr>
                <p:cNvSpPr/>
                <p:nvPr/>
              </p:nvSpPr>
              <p:spPr>
                <a:xfrm>
                  <a:off x="2079731" y="5077993"/>
                  <a:ext cx="143283" cy="113602"/>
                </a:xfrm>
                <a:prstGeom prst="ellipse">
                  <a:avLst/>
                </a:prstGeom>
                <a:solidFill>
                  <a:sysClr val="window" lastClr="FFFFFF"/>
                </a:solidFill>
                <a:ln w="25400" cap="flat" cmpd="sng" algn="ctr">
                  <a:solidFill>
                    <a:srgbClr val="FFC000"/>
                  </a:solidFill>
                  <a:prstDash val="solid"/>
                </a:ln>
                <a:effectLst/>
              </p:spPr>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dirty="0">
                    <a:solidFill>
                      <a:sysClr val="window" lastClr="FFFFFF"/>
                    </a:solidFill>
                    <a:latin typeface="Franklin Gothic Book"/>
                    <a:ea typeface="ＭＳ Ｐゴシック"/>
                  </a:endParaRPr>
                </a:p>
              </p:txBody>
            </p:sp>
            <p:grpSp>
              <p:nvGrpSpPr>
                <p:cNvPr id="32" name="グループ化 31">
                  <a:extLst>
                    <a:ext uri="{FF2B5EF4-FFF2-40B4-BE49-F238E27FC236}">
                      <a16:creationId xmlns:a16="http://schemas.microsoft.com/office/drawing/2014/main" id="{6643D652-A5E9-4A36-9421-A9E2ED0650F8}"/>
                    </a:ext>
                  </a:extLst>
                </p:cNvPr>
                <p:cNvGrpSpPr/>
                <p:nvPr/>
              </p:nvGrpSpPr>
              <p:grpSpPr>
                <a:xfrm>
                  <a:off x="2679369" y="4414260"/>
                  <a:ext cx="2345183" cy="837492"/>
                  <a:chOff x="2729242" y="2582222"/>
                  <a:chExt cx="1691407" cy="1375092"/>
                </a:xfrm>
              </p:grpSpPr>
              <p:sp>
                <p:nvSpPr>
                  <p:cNvPr id="34" name="角丸四角形吹き出し 75">
                    <a:extLst>
                      <a:ext uri="{FF2B5EF4-FFF2-40B4-BE49-F238E27FC236}">
                        <a16:creationId xmlns:a16="http://schemas.microsoft.com/office/drawing/2014/main" id="{55162E4D-028E-4B52-8F76-B79AB8998491}"/>
                      </a:ext>
                    </a:extLst>
                  </p:cNvPr>
                  <p:cNvSpPr/>
                  <p:nvPr/>
                </p:nvSpPr>
                <p:spPr>
                  <a:xfrm>
                    <a:off x="2729242" y="2582222"/>
                    <a:ext cx="1464640" cy="1375092"/>
                  </a:xfrm>
                  <a:prstGeom prst="wedgeRoundRectCallout">
                    <a:avLst>
                      <a:gd name="adj1" fmla="val -70173"/>
                      <a:gd name="adj2" fmla="val 34426"/>
                      <a:gd name="adj3" fmla="val 16667"/>
                    </a:avLst>
                  </a:prstGeom>
                  <a:solidFill>
                    <a:sysClr val="window" lastClr="FFFFFF"/>
                  </a:solidFill>
                  <a:ln w="25400" cap="flat" cmpd="sng" algn="ctr">
                    <a:solidFill>
                      <a:srgbClr val="FFC000"/>
                    </a:solidFill>
                    <a:prstDash val="solid"/>
                  </a:ln>
                  <a:effectLst/>
                </p:spPr>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dirty="0">
                      <a:solidFill>
                        <a:sysClr val="window" lastClr="FFFFFF"/>
                      </a:solidFill>
                      <a:latin typeface="Franklin Gothic Book"/>
                      <a:ea typeface="ＭＳ Ｐゴシック"/>
                    </a:endParaRPr>
                  </a:p>
                </p:txBody>
              </p:sp>
              <p:sp>
                <p:nvSpPr>
                  <p:cNvPr id="35" name="テキスト ボックス 46">
                    <a:extLst>
                      <a:ext uri="{FF2B5EF4-FFF2-40B4-BE49-F238E27FC236}">
                        <a16:creationId xmlns:a16="http://schemas.microsoft.com/office/drawing/2014/main" id="{730F83BF-D5E9-44C2-89C0-8E2009542271}"/>
                      </a:ext>
                    </a:extLst>
                  </p:cNvPr>
                  <p:cNvSpPr txBox="1"/>
                  <p:nvPr/>
                </p:nvSpPr>
                <p:spPr>
                  <a:xfrm>
                    <a:off x="2816817" y="2695128"/>
                    <a:ext cx="1603832" cy="326022"/>
                  </a:xfrm>
                  <a:prstGeom prst="rect">
                    <a:avLst/>
                  </a:prstGeom>
                  <a:noFill/>
                  <a:ln w="19050">
                    <a:noFill/>
                  </a:ln>
                </p:spPr>
                <p:txBody>
                  <a:bodyPr wrap="square" lIns="0" tIns="0"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sz="1200" b="1" dirty="0">
                        <a:solidFill>
                          <a:sysClr val="windowText" lastClr="000000"/>
                        </a:solidFill>
                        <a:latin typeface="HG丸ｺﾞｼｯｸM-PRO" panose="020F0600000000000000" pitchFamily="50" charset="-128"/>
                        <a:ea typeface="HG丸ｺﾞｼｯｸM-PRO" panose="020F0600000000000000" pitchFamily="50" charset="-128"/>
                      </a:rPr>
                      <a:t>【</a:t>
                    </a:r>
                    <a:r>
                      <a:rPr lang="ja-JP" altLang="en-US" sz="1200" b="1" dirty="0">
                        <a:solidFill>
                          <a:sysClr val="windowText" lastClr="000000"/>
                        </a:solidFill>
                        <a:latin typeface="HG丸ｺﾞｼｯｸM-PRO" panose="020F0600000000000000" pitchFamily="50" charset="-128"/>
                        <a:ea typeface="HG丸ｺﾞｼｯｸM-PRO" panose="020F0600000000000000" pitchFamily="50" charset="-128"/>
                      </a:rPr>
                      <a:t>オティックス本社</a:t>
                    </a:r>
                    <a:r>
                      <a:rPr lang="en-US" altLang="ja-JP" sz="1200" b="1" dirty="0">
                        <a:solidFill>
                          <a:sysClr val="windowText" lastClr="000000"/>
                        </a:solidFill>
                        <a:latin typeface="HG丸ｺﾞｼｯｸM-PRO" panose="020F0600000000000000" pitchFamily="50" charset="-128"/>
                        <a:ea typeface="HG丸ｺﾞｼｯｸM-PRO" panose="020F0600000000000000" pitchFamily="50" charset="-128"/>
                      </a:rPr>
                      <a:t>】</a:t>
                    </a:r>
                    <a:endParaRPr lang="ja-JP" altLang="en-US" sz="1200" b="1" dirty="0">
                      <a:solidFill>
                        <a:sysClr val="windowText" lastClr="000000"/>
                      </a:solidFill>
                      <a:latin typeface="HG丸ｺﾞｼｯｸM-PRO" panose="020F0600000000000000" pitchFamily="50" charset="-128"/>
                      <a:ea typeface="HG丸ｺﾞｼｯｸM-PRO" panose="020F0600000000000000" pitchFamily="50" charset="-128"/>
                    </a:endParaRPr>
                  </a:p>
                </p:txBody>
              </p:sp>
              <p:sp>
                <p:nvSpPr>
                  <p:cNvPr id="36" name="テキスト ボックス 47">
                    <a:extLst>
                      <a:ext uri="{FF2B5EF4-FFF2-40B4-BE49-F238E27FC236}">
                        <a16:creationId xmlns:a16="http://schemas.microsoft.com/office/drawing/2014/main" id="{CBA39FF3-049A-40CD-AD0C-4DF69FA2FC0E}"/>
                      </a:ext>
                    </a:extLst>
                  </p:cNvPr>
                  <p:cNvSpPr txBox="1"/>
                  <p:nvPr/>
                </p:nvSpPr>
                <p:spPr>
                  <a:xfrm>
                    <a:off x="3037640" y="2997929"/>
                    <a:ext cx="1048828" cy="326022"/>
                  </a:xfrm>
                  <a:prstGeom prst="rect">
                    <a:avLst/>
                  </a:prstGeom>
                  <a:noFill/>
                  <a:ln>
                    <a:noFill/>
                  </a:ln>
                </p:spPr>
                <p:txBody>
                  <a:bodyPr wrap="square" lIns="0" tIns="0"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1200" b="1" dirty="0">
                        <a:solidFill>
                          <a:sysClr val="windowText" lastClr="000000"/>
                        </a:solidFill>
                        <a:latin typeface="HG丸ｺﾞｼｯｸM-PRO" panose="020F0600000000000000" pitchFamily="50" charset="-128"/>
                        <a:ea typeface="HG丸ｺﾞｼｯｸM-PRO" panose="020F0600000000000000" pitchFamily="50" charset="-128"/>
                      </a:rPr>
                      <a:t>所在地：西尾市</a:t>
                    </a:r>
                    <a:endParaRPr lang="en-US" altLang="ja-JP" sz="1200" b="1" dirty="0">
                      <a:solidFill>
                        <a:sysClr val="windowText" lastClr="000000"/>
                      </a:solidFill>
                      <a:latin typeface="HG丸ｺﾞｼｯｸM-PRO" panose="020F0600000000000000" pitchFamily="50" charset="-128"/>
                      <a:ea typeface="HG丸ｺﾞｼｯｸM-PRO" panose="020F0600000000000000" pitchFamily="50" charset="-128"/>
                    </a:endParaRPr>
                  </a:p>
                </p:txBody>
              </p:sp>
            </p:grpSp>
            <p:sp>
              <p:nvSpPr>
                <p:cNvPr id="50" name="楕円 49">
                  <a:extLst>
                    <a:ext uri="{FF2B5EF4-FFF2-40B4-BE49-F238E27FC236}">
                      <a16:creationId xmlns:a16="http://schemas.microsoft.com/office/drawing/2014/main" id="{7CDF945D-4528-4B44-84F9-912132A72E1E}"/>
                    </a:ext>
                  </a:extLst>
                </p:cNvPr>
                <p:cNvSpPr/>
                <p:nvPr/>
              </p:nvSpPr>
              <p:spPr>
                <a:xfrm>
                  <a:off x="2466601" y="5345057"/>
                  <a:ext cx="129856" cy="106952"/>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楕円 51">
                  <a:extLst>
                    <a:ext uri="{FF2B5EF4-FFF2-40B4-BE49-F238E27FC236}">
                      <a16:creationId xmlns:a16="http://schemas.microsoft.com/office/drawing/2014/main" id="{CC1E4748-567A-414F-9A52-8051C147215E}"/>
                    </a:ext>
                  </a:extLst>
                </p:cNvPr>
                <p:cNvSpPr/>
                <p:nvPr/>
              </p:nvSpPr>
              <p:spPr>
                <a:xfrm>
                  <a:off x="2038882" y="5256450"/>
                  <a:ext cx="129856" cy="106952"/>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吹き出し: 角を丸めた四角形 52">
                  <a:extLst>
                    <a:ext uri="{FF2B5EF4-FFF2-40B4-BE49-F238E27FC236}">
                      <a16:creationId xmlns:a16="http://schemas.microsoft.com/office/drawing/2014/main" id="{338EBC03-9B23-4F7E-971B-FA31708F09B4}"/>
                    </a:ext>
                  </a:extLst>
                </p:cNvPr>
                <p:cNvSpPr/>
                <p:nvPr/>
              </p:nvSpPr>
              <p:spPr>
                <a:xfrm>
                  <a:off x="1257275" y="5493113"/>
                  <a:ext cx="1219088" cy="319251"/>
                </a:xfrm>
                <a:prstGeom prst="wedgeRoundRectCallout">
                  <a:avLst>
                    <a:gd name="adj1" fmla="val 21358"/>
                    <a:gd name="adj2" fmla="val -88382"/>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200" b="1" dirty="0">
                      <a:solidFill>
                        <a:schemeClr val="bg1"/>
                      </a:solidFill>
                    </a:rPr>
                    <a:t>幡豆工場</a:t>
                  </a:r>
                  <a:r>
                    <a:rPr kumimoji="1" lang="ja-JP" altLang="en-US" dirty="0"/>
                    <a:t>ず</a:t>
                  </a:r>
                </a:p>
              </p:txBody>
            </p:sp>
            <p:sp>
              <p:nvSpPr>
                <p:cNvPr id="54" name="楕円 53">
                  <a:extLst>
                    <a:ext uri="{FF2B5EF4-FFF2-40B4-BE49-F238E27FC236}">
                      <a16:creationId xmlns:a16="http://schemas.microsoft.com/office/drawing/2014/main" id="{83B7B3BD-9E14-485C-BF94-AE219047A98F}"/>
                    </a:ext>
                  </a:extLst>
                </p:cNvPr>
                <p:cNvSpPr/>
                <p:nvPr/>
              </p:nvSpPr>
              <p:spPr>
                <a:xfrm>
                  <a:off x="1930677" y="5165136"/>
                  <a:ext cx="129856" cy="106952"/>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吹き出し: 角を丸めた四角形 54">
                  <a:extLst>
                    <a:ext uri="{FF2B5EF4-FFF2-40B4-BE49-F238E27FC236}">
                      <a16:creationId xmlns:a16="http://schemas.microsoft.com/office/drawing/2014/main" id="{07C40FC4-53FF-4481-AABD-AED8095BF77D}"/>
                    </a:ext>
                  </a:extLst>
                </p:cNvPr>
                <p:cNvSpPr/>
                <p:nvPr/>
              </p:nvSpPr>
              <p:spPr>
                <a:xfrm>
                  <a:off x="797292" y="4815543"/>
                  <a:ext cx="1219088" cy="319251"/>
                </a:xfrm>
                <a:prstGeom prst="wedgeRoundRectCallout">
                  <a:avLst>
                    <a:gd name="adj1" fmla="val 52164"/>
                    <a:gd name="adj2" fmla="val 65057"/>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200" b="1" dirty="0">
                      <a:solidFill>
                        <a:schemeClr val="bg1"/>
                      </a:solidFill>
                    </a:rPr>
                    <a:t>寺津工場</a:t>
                  </a:r>
                  <a:r>
                    <a:rPr kumimoji="1" lang="ja-JP" altLang="en-US" dirty="0"/>
                    <a:t>ず</a:t>
                  </a:r>
                </a:p>
              </p:txBody>
            </p:sp>
            <p:sp>
              <p:nvSpPr>
                <p:cNvPr id="56" name="吹き出し: 角を丸めた四角形 55">
                  <a:extLst>
                    <a:ext uri="{FF2B5EF4-FFF2-40B4-BE49-F238E27FC236}">
                      <a16:creationId xmlns:a16="http://schemas.microsoft.com/office/drawing/2014/main" id="{05DEE50E-845B-4310-B82C-E15A88771814}"/>
                    </a:ext>
                  </a:extLst>
                </p:cNvPr>
                <p:cNvSpPr/>
                <p:nvPr/>
              </p:nvSpPr>
              <p:spPr>
                <a:xfrm>
                  <a:off x="2490586" y="5491513"/>
                  <a:ext cx="1219088" cy="319251"/>
                </a:xfrm>
                <a:prstGeom prst="wedgeRoundRectCallout">
                  <a:avLst>
                    <a:gd name="adj1" fmla="val -40924"/>
                    <a:gd name="adj2" fmla="val -73038"/>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1200" b="1" dirty="0">
                      <a:solidFill>
                        <a:schemeClr val="bg1"/>
                      </a:solidFill>
                    </a:rPr>
                    <a:t>蒲郡工場</a:t>
                  </a:r>
                  <a:r>
                    <a:rPr kumimoji="1" lang="ja-JP" altLang="en-US" dirty="0"/>
                    <a:t>ず</a:t>
                  </a:r>
                </a:p>
              </p:txBody>
            </p:sp>
          </p:grpSp>
          <p:pic>
            <p:nvPicPr>
              <p:cNvPr id="58" name="図 57">
                <a:extLst>
                  <a:ext uri="{FF2B5EF4-FFF2-40B4-BE49-F238E27FC236}">
                    <a16:creationId xmlns:a16="http://schemas.microsoft.com/office/drawing/2014/main" id="{488B8F44-F22F-4FF1-B745-9914BC3EBFA3}"/>
                  </a:ext>
                </a:extLst>
              </p:cNvPr>
              <p:cNvPicPr/>
              <p:nvPr/>
            </p:nvPicPr>
            <p:blipFill rotWithShape="1">
              <a:blip r:embed="rId10" cstate="print">
                <a:extLst>
                  <a:ext uri="{28A0092B-C50C-407E-A947-70E740481C1C}">
                    <a14:useLocalDpi xmlns:a14="http://schemas.microsoft.com/office/drawing/2010/main" val="0"/>
                  </a:ext>
                </a:extLst>
              </a:blip>
              <a:srcRect l="6413" t="6573" r="931" b="34947"/>
              <a:stretch/>
            </p:blipFill>
            <p:spPr bwMode="auto">
              <a:xfrm>
                <a:off x="2985782" y="5603070"/>
                <a:ext cx="1232545" cy="385928"/>
              </a:xfrm>
              <a:prstGeom prst="rect">
                <a:avLst/>
              </a:prstGeom>
              <a:ln>
                <a:noFill/>
              </a:ln>
              <a:extLst>
                <a:ext uri="{53640926-AAD7-44D8-BBD7-CCE9431645EC}">
                  <a14:shadowObscured xmlns:a14="http://schemas.microsoft.com/office/drawing/2010/main"/>
                </a:ext>
              </a:extLst>
            </p:spPr>
          </p:pic>
        </p:grpSp>
      </p:grpSp>
      <p:grpSp>
        <p:nvGrpSpPr>
          <p:cNvPr id="45" name="グループ化 44">
            <a:extLst>
              <a:ext uri="{FF2B5EF4-FFF2-40B4-BE49-F238E27FC236}">
                <a16:creationId xmlns:a16="http://schemas.microsoft.com/office/drawing/2014/main" id="{94C7A786-DA7D-429A-B62F-CB1D149A0A65}"/>
              </a:ext>
            </a:extLst>
          </p:cNvPr>
          <p:cNvGrpSpPr/>
          <p:nvPr/>
        </p:nvGrpSpPr>
        <p:grpSpPr>
          <a:xfrm>
            <a:off x="2540183" y="2830564"/>
            <a:ext cx="2380378" cy="1594782"/>
            <a:chOff x="2603843" y="2754148"/>
            <a:chExt cx="2380378" cy="1594782"/>
          </a:xfrm>
        </p:grpSpPr>
        <p:sp>
          <p:nvSpPr>
            <p:cNvPr id="42" name="円/楕円 91">
              <a:extLst>
                <a:ext uri="{FF2B5EF4-FFF2-40B4-BE49-F238E27FC236}">
                  <a16:creationId xmlns:a16="http://schemas.microsoft.com/office/drawing/2014/main" id="{8D385658-B131-4992-867C-00C8C4635989}"/>
                </a:ext>
              </a:extLst>
            </p:cNvPr>
            <p:cNvSpPr/>
            <p:nvPr/>
          </p:nvSpPr>
          <p:spPr>
            <a:xfrm>
              <a:off x="2603843" y="4235328"/>
              <a:ext cx="143283" cy="113602"/>
            </a:xfrm>
            <a:prstGeom prst="ellipse">
              <a:avLst/>
            </a:prstGeom>
            <a:solidFill>
              <a:srgbClr val="FFFF00"/>
            </a:solidFill>
            <a:ln w="25400" cap="flat" cmpd="sng" algn="ctr">
              <a:solidFill>
                <a:srgbClr val="FF0000"/>
              </a:solidFill>
              <a:prstDash val="solid"/>
            </a:ln>
            <a:effectLst/>
          </p:spPr>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dirty="0">
                <a:solidFill>
                  <a:sysClr val="window" lastClr="FFFFFF"/>
                </a:solidFill>
                <a:latin typeface="Franklin Gothic Book"/>
                <a:ea typeface="ＭＳ Ｐゴシック"/>
              </a:endParaRPr>
            </a:p>
          </p:txBody>
        </p:sp>
        <p:grpSp>
          <p:nvGrpSpPr>
            <p:cNvPr id="31" name="グループ化 30">
              <a:extLst>
                <a:ext uri="{FF2B5EF4-FFF2-40B4-BE49-F238E27FC236}">
                  <a16:creationId xmlns:a16="http://schemas.microsoft.com/office/drawing/2014/main" id="{A66DABD6-3842-4C18-BBC5-5851DEE668DA}"/>
                </a:ext>
              </a:extLst>
            </p:cNvPr>
            <p:cNvGrpSpPr/>
            <p:nvPr/>
          </p:nvGrpSpPr>
          <p:grpSpPr>
            <a:xfrm>
              <a:off x="2857420" y="2754148"/>
              <a:ext cx="2126801" cy="1379522"/>
              <a:chOff x="2017900" y="2845997"/>
              <a:chExt cx="1610074" cy="1375091"/>
            </a:xfrm>
          </p:grpSpPr>
          <p:sp>
            <p:nvSpPr>
              <p:cNvPr id="37" name="角丸四角形吹き出し 86">
                <a:extLst>
                  <a:ext uri="{FF2B5EF4-FFF2-40B4-BE49-F238E27FC236}">
                    <a16:creationId xmlns:a16="http://schemas.microsoft.com/office/drawing/2014/main" id="{0E301A97-4F35-493D-939D-9F8A0FA52AF0}"/>
                  </a:ext>
                </a:extLst>
              </p:cNvPr>
              <p:cNvSpPr/>
              <p:nvPr/>
            </p:nvSpPr>
            <p:spPr>
              <a:xfrm>
                <a:off x="2017900" y="2845997"/>
                <a:ext cx="1610074" cy="1375091"/>
              </a:xfrm>
              <a:prstGeom prst="wedgeRoundRectCallout">
                <a:avLst>
                  <a:gd name="adj1" fmla="val -53963"/>
                  <a:gd name="adj2" fmla="val 61763"/>
                  <a:gd name="adj3" fmla="val 16667"/>
                </a:avLst>
              </a:prstGeom>
              <a:solidFill>
                <a:sysClr val="window" lastClr="FFFFFF"/>
              </a:solidFill>
              <a:ln w="53975" cap="flat" cmpd="sng" algn="ctr">
                <a:solidFill>
                  <a:srgbClr val="0000FF"/>
                </a:solidFill>
                <a:prstDash val="solid"/>
              </a:ln>
              <a:effectLst/>
            </p:spPr>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dirty="0">
                  <a:solidFill>
                    <a:sysClr val="window" lastClr="FFFFFF"/>
                  </a:solidFill>
                  <a:latin typeface="Franklin Gothic Book"/>
                  <a:ea typeface="ＭＳ Ｐゴシック"/>
                </a:endParaRPr>
              </a:p>
            </p:txBody>
          </p:sp>
          <p:pic>
            <p:nvPicPr>
              <p:cNvPr id="38" name="Picture 37">
                <a:extLst>
                  <a:ext uri="{FF2B5EF4-FFF2-40B4-BE49-F238E27FC236}">
                    <a16:creationId xmlns:a16="http://schemas.microsoft.com/office/drawing/2014/main" id="{D37D97DC-1CC5-4756-8DE7-A03EC127CC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03838" y="3541560"/>
                <a:ext cx="865152" cy="60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テキスト ボックス 5">
                <a:extLst>
                  <a:ext uri="{FF2B5EF4-FFF2-40B4-BE49-F238E27FC236}">
                    <a16:creationId xmlns:a16="http://schemas.microsoft.com/office/drawing/2014/main" id="{867696A3-23F5-4403-BA41-E33447AF980E}"/>
                  </a:ext>
                </a:extLst>
              </p:cNvPr>
              <p:cNvSpPr txBox="1"/>
              <p:nvPr/>
            </p:nvSpPr>
            <p:spPr>
              <a:xfrm>
                <a:off x="2024142" y="2917565"/>
                <a:ext cx="1603832" cy="197924"/>
              </a:xfrm>
              <a:prstGeom prst="rect">
                <a:avLst/>
              </a:prstGeom>
              <a:noFill/>
              <a:ln w="19050">
                <a:noFill/>
              </a:ln>
            </p:spPr>
            <p:txBody>
              <a:bodyPr wrap="square" lIns="0" tIns="0"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sz="1200" b="1" dirty="0">
                    <a:solidFill>
                      <a:sysClr val="windowText" lastClr="000000"/>
                    </a:solidFill>
                    <a:latin typeface="HG丸ｺﾞｼｯｸM-PRO" panose="020F0600000000000000" pitchFamily="50" charset="-128"/>
                    <a:ea typeface="HG丸ｺﾞｼｯｸM-PRO" panose="020F0600000000000000" pitchFamily="50" charset="-128"/>
                  </a:rPr>
                  <a:t>【</a:t>
                </a:r>
                <a:r>
                  <a:rPr lang="ja-JP" altLang="en-US" sz="1200" b="1" dirty="0">
                    <a:solidFill>
                      <a:sysClr val="windowText" lastClr="000000"/>
                    </a:solidFill>
                    <a:latin typeface="HG丸ｺﾞｼｯｸM-PRO" panose="020F0600000000000000" pitchFamily="50" charset="-128"/>
                    <a:ea typeface="HG丸ｺﾞｼｯｸM-PRO" panose="020F0600000000000000" pitchFamily="50" charset="-128"/>
                  </a:rPr>
                  <a:t>オティックス高岡</a:t>
                </a:r>
                <a:r>
                  <a:rPr lang="en-US" altLang="ja-JP" sz="1200" b="1" dirty="0">
                    <a:solidFill>
                      <a:sysClr val="windowText" lastClr="000000"/>
                    </a:solidFill>
                    <a:latin typeface="HG丸ｺﾞｼｯｸM-PRO" panose="020F0600000000000000" pitchFamily="50" charset="-128"/>
                    <a:ea typeface="HG丸ｺﾞｼｯｸM-PRO" panose="020F0600000000000000" pitchFamily="50" charset="-128"/>
                  </a:rPr>
                  <a:t>】</a:t>
                </a:r>
                <a:endParaRPr lang="ja-JP" altLang="en-US" sz="1200" b="1" dirty="0">
                  <a:solidFill>
                    <a:sysClr val="windowText" lastClr="000000"/>
                  </a:solidFill>
                  <a:latin typeface="HG丸ｺﾞｼｯｸM-PRO" panose="020F0600000000000000" pitchFamily="50" charset="-128"/>
                  <a:ea typeface="HG丸ｺﾞｼｯｸM-PRO" panose="020F0600000000000000" pitchFamily="50" charset="-128"/>
                </a:endParaRPr>
              </a:p>
            </p:txBody>
          </p:sp>
          <p:sp>
            <p:nvSpPr>
              <p:cNvPr id="40" name="テキスト ボックス 138">
                <a:extLst>
                  <a:ext uri="{FF2B5EF4-FFF2-40B4-BE49-F238E27FC236}">
                    <a16:creationId xmlns:a16="http://schemas.microsoft.com/office/drawing/2014/main" id="{462AE81F-610C-4A09-9C92-B2ABD2B7649A}"/>
                  </a:ext>
                </a:extLst>
              </p:cNvPr>
              <p:cNvSpPr txBox="1"/>
              <p:nvPr/>
            </p:nvSpPr>
            <p:spPr>
              <a:xfrm>
                <a:off x="2091542" y="3130093"/>
                <a:ext cx="1197505" cy="395849"/>
              </a:xfrm>
              <a:prstGeom prst="rect">
                <a:avLst/>
              </a:prstGeom>
              <a:noFill/>
              <a:ln>
                <a:noFill/>
              </a:ln>
            </p:spPr>
            <p:txBody>
              <a:bodyPr wrap="none" lIns="0" tIns="0"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sz="1200" b="1" dirty="0">
                    <a:solidFill>
                      <a:sysClr val="windowText" lastClr="000000"/>
                    </a:solidFill>
                    <a:latin typeface="HG丸ｺﾞｼｯｸM-PRO" panose="020F0600000000000000" pitchFamily="50" charset="-128"/>
                    <a:ea typeface="HG丸ｺﾞｼｯｸM-PRO" panose="020F0600000000000000" pitchFamily="50" charset="-128"/>
                  </a:rPr>
                  <a:t>所在地：豊田市</a:t>
                </a:r>
                <a:endParaRPr lang="en-US" altLang="ja-JP" sz="1200" b="1" dirty="0">
                  <a:solidFill>
                    <a:sysClr val="windowText" lastClr="000000"/>
                  </a:solidFill>
                  <a:latin typeface="HG丸ｺﾞｼｯｸM-PRO" panose="020F0600000000000000" pitchFamily="50" charset="-128"/>
                  <a:ea typeface="HG丸ｺﾞｼｯｸM-PRO" panose="020F0600000000000000" pitchFamily="50" charset="-128"/>
                </a:endParaRPr>
              </a:p>
              <a:p>
                <a:pPr>
                  <a:defRPr/>
                </a:pPr>
                <a:r>
                  <a:rPr lang="ja-JP" altLang="en-US" sz="1200" b="1" dirty="0">
                    <a:solidFill>
                      <a:sysClr val="windowText" lastClr="000000"/>
                    </a:solidFill>
                    <a:latin typeface="HG丸ｺﾞｼｯｸM-PRO" panose="020F0600000000000000" pitchFamily="50" charset="-128"/>
                    <a:ea typeface="HG丸ｺﾞｼｯｸM-PRO" panose="020F0600000000000000" pitchFamily="50" charset="-128"/>
                  </a:rPr>
                  <a:t>創業：１９６９年</a:t>
                </a:r>
              </a:p>
            </p:txBody>
          </p:sp>
        </p:grpSp>
      </p:grpSp>
    </p:spTree>
    <p:extLst>
      <p:ext uri="{BB962C8B-B14F-4D97-AF65-F5344CB8AC3E}">
        <p14:creationId xmlns:p14="http://schemas.microsoft.com/office/powerpoint/2010/main" val="329740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barn(inVertical)">
                                      <p:cBhvr>
                                        <p:cTn id="14" dur="500"/>
                                        <p:tgtEl>
                                          <p:spTgt spid="6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500" fill="hold"/>
                                        <p:tgtEl>
                                          <p:spTgt spid="45"/>
                                        </p:tgtEl>
                                        <p:attrNameLst>
                                          <p:attrName>ppt_w</p:attrName>
                                        </p:attrNameLst>
                                      </p:cBhvr>
                                      <p:tavLst>
                                        <p:tav tm="0">
                                          <p:val>
                                            <p:fltVal val="0"/>
                                          </p:val>
                                        </p:tav>
                                        <p:tav tm="100000">
                                          <p:val>
                                            <p:strVal val="#ppt_w"/>
                                          </p:val>
                                        </p:tav>
                                      </p:tavLst>
                                    </p:anim>
                                    <p:anim calcmode="lin" valueType="num">
                                      <p:cBhvr>
                                        <p:cTn id="20" dur="500" fill="hold"/>
                                        <p:tgtEl>
                                          <p:spTgt spid="45"/>
                                        </p:tgtEl>
                                        <p:attrNameLst>
                                          <p:attrName>ppt_h</p:attrName>
                                        </p:attrNameLst>
                                      </p:cBhvr>
                                      <p:tavLst>
                                        <p:tav tm="0">
                                          <p:val>
                                            <p:fltVal val="0"/>
                                          </p:val>
                                        </p:tav>
                                        <p:tav tm="100000">
                                          <p:val>
                                            <p:strVal val="#ppt_h"/>
                                          </p:val>
                                        </p:tav>
                                      </p:tavLst>
                                    </p:anim>
                                    <p:animEffect transition="in" filter="fade">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32" presetClass="emph" presetSubtype="0" fill="hold" nodeType="clickEffect">
                                  <p:stCondLst>
                                    <p:cond delay="0"/>
                                  </p:stCondLst>
                                  <p:childTnLst>
                                    <p:animRot by="120000">
                                      <p:cBhvr>
                                        <p:cTn id="25" dur="100" fill="hold">
                                          <p:stCondLst>
                                            <p:cond delay="0"/>
                                          </p:stCondLst>
                                        </p:cTn>
                                        <p:tgtEl>
                                          <p:spTgt spid="45"/>
                                        </p:tgtEl>
                                        <p:attrNameLst>
                                          <p:attrName>r</p:attrName>
                                        </p:attrNameLst>
                                      </p:cBhvr>
                                    </p:animRot>
                                    <p:animRot by="-240000">
                                      <p:cBhvr>
                                        <p:cTn id="26" dur="200" fill="hold">
                                          <p:stCondLst>
                                            <p:cond delay="200"/>
                                          </p:stCondLst>
                                        </p:cTn>
                                        <p:tgtEl>
                                          <p:spTgt spid="45"/>
                                        </p:tgtEl>
                                        <p:attrNameLst>
                                          <p:attrName>r</p:attrName>
                                        </p:attrNameLst>
                                      </p:cBhvr>
                                    </p:animRot>
                                    <p:animRot by="240000">
                                      <p:cBhvr>
                                        <p:cTn id="27" dur="200" fill="hold">
                                          <p:stCondLst>
                                            <p:cond delay="400"/>
                                          </p:stCondLst>
                                        </p:cTn>
                                        <p:tgtEl>
                                          <p:spTgt spid="45"/>
                                        </p:tgtEl>
                                        <p:attrNameLst>
                                          <p:attrName>r</p:attrName>
                                        </p:attrNameLst>
                                      </p:cBhvr>
                                    </p:animRot>
                                    <p:animRot by="-240000">
                                      <p:cBhvr>
                                        <p:cTn id="28" dur="200" fill="hold">
                                          <p:stCondLst>
                                            <p:cond delay="600"/>
                                          </p:stCondLst>
                                        </p:cTn>
                                        <p:tgtEl>
                                          <p:spTgt spid="45"/>
                                        </p:tgtEl>
                                        <p:attrNameLst>
                                          <p:attrName>r</p:attrName>
                                        </p:attrNameLst>
                                      </p:cBhvr>
                                    </p:animRot>
                                    <p:animRot by="120000">
                                      <p:cBhvr>
                                        <p:cTn id="29" dur="200" fill="hold">
                                          <p:stCondLst>
                                            <p:cond delay="800"/>
                                          </p:stCondLst>
                                        </p:cTn>
                                        <p:tgtEl>
                                          <p:spTgt spid="45"/>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nodeType="click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heel(4)">
                                      <p:cBhvr>
                                        <p:cTn id="34"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表 51">
            <a:extLst>
              <a:ext uri="{FF2B5EF4-FFF2-40B4-BE49-F238E27FC236}">
                <a16:creationId xmlns:a16="http://schemas.microsoft.com/office/drawing/2014/main" id="{77618AFD-1089-4ADD-B15D-541F0C66AB7F}"/>
              </a:ext>
            </a:extLst>
          </p:cNvPr>
          <p:cNvGraphicFramePr>
            <a:graphicFrameLocks noGrp="1"/>
          </p:cNvGraphicFramePr>
          <p:nvPr>
            <p:extLst>
              <p:ext uri="{D42A27DB-BD31-4B8C-83A1-F6EECF244321}">
                <p14:modId xmlns:p14="http://schemas.microsoft.com/office/powerpoint/2010/main" val="186640301"/>
              </p:ext>
            </p:extLst>
          </p:nvPr>
        </p:nvGraphicFramePr>
        <p:xfrm>
          <a:off x="243190" y="151446"/>
          <a:ext cx="11789927" cy="6629940"/>
        </p:xfrm>
        <a:graphic>
          <a:graphicData uri="http://schemas.openxmlformats.org/drawingml/2006/table">
            <a:tbl>
              <a:tblPr firstRow="1" bandRow="1">
                <a:tableStyleId>{5C22544A-7EE6-4342-B048-85BDC9FD1C3A}</a:tableStyleId>
              </a:tblPr>
              <a:tblGrid>
                <a:gridCol w="465602">
                  <a:extLst>
                    <a:ext uri="{9D8B030D-6E8A-4147-A177-3AD203B41FA5}">
                      <a16:colId xmlns:a16="http://schemas.microsoft.com/office/drawing/2014/main" val="1983716662"/>
                    </a:ext>
                  </a:extLst>
                </a:gridCol>
                <a:gridCol w="2244060">
                  <a:extLst>
                    <a:ext uri="{9D8B030D-6E8A-4147-A177-3AD203B41FA5}">
                      <a16:colId xmlns:a16="http://schemas.microsoft.com/office/drawing/2014/main" val="2160831497"/>
                    </a:ext>
                  </a:extLst>
                </a:gridCol>
                <a:gridCol w="809693">
                  <a:extLst>
                    <a:ext uri="{9D8B030D-6E8A-4147-A177-3AD203B41FA5}">
                      <a16:colId xmlns:a16="http://schemas.microsoft.com/office/drawing/2014/main" val="392907951"/>
                    </a:ext>
                  </a:extLst>
                </a:gridCol>
                <a:gridCol w="853404">
                  <a:extLst>
                    <a:ext uri="{9D8B030D-6E8A-4147-A177-3AD203B41FA5}">
                      <a16:colId xmlns:a16="http://schemas.microsoft.com/office/drawing/2014/main" val="1719472096"/>
                    </a:ext>
                  </a:extLst>
                </a:gridCol>
                <a:gridCol w="708509">
                  <a:extLst>
                    <a:ext uri="{9D8B030D-6E8A-4147-A177-3AD203B41FA5}">
                      <a16:colId xmlns:a16="http://schemas.microsoft.com/office/drawing/2014/main" val="4086299404"/>
                    </a:ext>
                  </a:extLst>
                </a:gridCol>
                <a:gridCol w="708509">
                  <a:extLst>
                    <a:ext uri="{9D8B030D-6E8A-4147-A177-3AD203B41FA5}">
                      <a16:colId xmlns:a16="http://schemas.microsoft.com/office/drawing/2014/main" val="3720477966"/>
                    </a:ext>
                  </a:extLst>
                </a:gridCol>
                <a:gridCol w="708509">
                  <a:extLst>
                    <a:ext uri="{9D8B030D-6E8A-4147-A177-3AD203B41FA5}">
                      <a16:colId xmlns:a16="http://schemas.microsoft.com/office/drawing/2014/main" val="2996817416"/>
                    </a:ext>
                  </a:extLst>
                </a:gridCol>
                <a:gridCol w="708509">
                  <a:extLst>
                    <a:ext uri="{9D8B030D-6E8A-4147-A177-3AD203B41FA5}">
                      <a16:colId xmlns:a16="http://schemas.microsoft.com/office/drawing/2014/main" val="1998698597"/>
                    </a:ext>
                  </a:extLst>
                </a:gridCol>
                <a:gridCol w="708509">
                  <a:extLst>
                    <a:ext uri="{9D8B030D-6E8A-4147-A177-3AD203B41FA5}">
                      <a16:colId xmlns:a16="http://schemas.microsoft.com/office/drawing/2014/main" val="3318150926"/>
                    </a:ext>
                  </a:extLst>
                </a:gridCol>
                <a:gridCol w="2341450">
                  <a:extLst>
                    <a:ext uri="{9D8B030D-6E8A-4147-A177-3AD203B41FA5}">
                      <a16:colId xmlns:a16="http://schemas.microsoft.com/office/drawing/2014/main" val="340655542"/>
                    </a:ext>
                  </a:extLst>
                </a:gridCol>
                <a:gridCol w="1533173">
                  <a:extLst>
                    <a:ext uri="{9D8B030D-6E8A-4147-A177-3AD203B41FA5}">
                      <a16:colId xmlns:a16="http://schemas.microsoft.com/office/drawing/2014/main" val="3271170584"/>
                    </a:ext>
                  </a:extLst>
                </a:gridCol>
              </a:tblGrid>
              <a:tr h="354398">
                <a:tc rowSpan="2">
                  <a:txBody>
                    <a:bodyPr/>
                    <a:lstStyle/>
                    <a:p>
                      <a:endParaRPr kumimoji="1" lang="en-US" altLang="ja-JP" b="1" dirty="0"/>
                    </a:p>
                    <a:p>
                      <a:r>
                        <a:rPr kumimoji="1" lang="en-US" altLang="ja-JP" b="1" dirty="0"/>
                        <a:t>NO.</a:t>
                      </a:r>
                      <a:endParaRPr kumimoji="1" lang="ja-JP" altLang="en-US" b="1" dirty="0"/>
                    </a:p>
                  </a:txBody>
                  <a:tcPr/>
                </a:tc>
                <a:tc>
                  <a:txBody>
                    <a:bodyPr/>
                    <a:lstStyle/>
                    <a:p>
                      <a:pPr algn="ctr"/>
                      <a:r>
                        <a:rPr kumimoji="1" lang="ja-JP" altLang="en-US" b="1" dirty="0"/>
                        <a:t>何を</a:t>
                      </a:r>
                    </a:p>
                  </a:txBody>
                  <a:tcPr/>
                </a:tc>
                <a:tc>
                  <a:txBody>
                    <a:bodyPr/>
                    <a:lstStyle/>
                    <a:p>
                      <a:pPr algn="ctr"/>
                      <a:r>
                        <a:rPr kumimoji="1" lang="ja-JP" altLang="en-US" b="1" dirty="0"/>
                        <a:t>誰が</a:t>
                      </a:r>
                    </a:p>
                  </a:txBody>
                  <a:tcPr/>
                </a:tc>
                <a:tc gridSpan="6">
                  <a:txBody>
                    <a:bodyPr/>
                    <a:lstStyle/>
                    <a:p>
                      <a:pPr algn="ctr"/>
                      <a:r>
                        <a:rPr kumimoji="1" lang="ja-JP" altLang="en-US" b="1" dirty="0"/>
                        <a:t>いつまでに</a:t>
                      </a:r>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a:txBody>
                    <a:bodyPr/>
                    <a:lstStyle/>
                    <a:p>
                      <a:pPr algn="ctr"/>
                      <a:r>
                        <a:rPr kumimoji="1" lang="ja-JP" altLang="en-US" sz="1600" b="1" dirty="0"/>
                        <a:t>どのようにして</a:t>
                      </a:r>
                    </a:p>
                  </a:txBody>
                  <a:tcPr/>
                </a:tc>
                <a:tc rowSpan="2">
                  <a:txBody>
                    <a:bodyPr/>
                    <a:lstStyle/>
                    <a:p>
                      <a:pPr algn="ctr"/>
                      <a:endParaRPr kumimoji="1" lang="en-US" altLang="ja-JP" b="1" dirty="0"/>
                    </a:p>
                    <a:p>
                      <a:pPr algn="ctr"/>
                      <a:r>
                        <a:rPr kumimoji="1" lang="ja-JP" altLang="en-US" sz="1400" b="1" dirty="0"/>
                        <a:t>利用する手法</a:t>
                      </a:r>
                    </a:p>
                  </a:txBody>
                  <a:tcPr/>
                </a:tc>
                <a:extLst>
                  <a:ext uri="{0D108BD9-81ED-4DB2-BD59-A6C34878D82A}">
                    <a16:rowId xmlns:a16="http://schemas.microsoft.com/office/drawing/2014/main" val="2290365193"/>
                  </a:ext>
                </a:extLst>
              </a:tr>
              <a:tr h="754784">
                <a:tc vMerge="1">
                  <a:txBody>
                    <a:bodyPr/>
                    <a:lstStyle/>
                    <a:p>
                      <a:endParaRPr kumimoji="1" lang="ja-JP" altLang="en-US" dirty="0"/>
                    </a:p>
                  </a:txBody>
                  <a:tcPr/>
                </a:tc>
                <a:tc>
                  <a:txBody>
                    <a:bodyPr/>
                    <a:lstStyle/>
                    <a:p>
                      <a:pPr algn="ctr"/>
                      <a:r>
                        <a:rPr kumimoji="1" lang="ja-JP" altLang="en-US" b="1" dirty="0"/>
                        <a:t>項目</a:t>
                      </a:r>
                    </a:p>
                  </a:txBody>
                  <a:tcPr/>
                </a:tc>
                <a:tc>
                  <a:txBody>
                    <a:bodyPr/>
                    <a:lstStyle/>
                    <a:p>
                      <a:r>
                        <a:rPr kumimoji="1" lang="ja-JP" altLang="en-US" sz="1100" b="1" dirty="0"/>
                        <a:t>主担当</a:t>
                      </a:r>
                      <a:endParaRPr kumimoji="1" lang="en-US" altLang="ja-JP" sz="1100" b="1" dirty="0"/>
                    </a:p>
                    <a:p>
                      <a:r>
                        <a:rPr kumimoji="1" lang="ja-JP" altLang="en-US" sz="1100" b="1" dirty="0"/>
                        <a:t>副担当</a:t>
                      </a:r>
                    </a:p>
                  </a:txBody>
                  <a:tcPr/>
                </a:tc>
                <a:tc>
                  <a:txBody>
                    <a:bodyPr/>
                    <a:lstStyle/>
                    <a:p>
                      <a:r>
                        <a:rPr kumimoji="1" lang="ja-JP" altLang="en-US" b="1" dirty="0"/>
                        <a:t>項目</a:t>
                      </a:r>
                    </a:p>
                  </a:txBody>
                  <a:tcPr/>
                </a:tc>
                <a:tc>
                  <a:txBody>
                    <a:bodyPr/>
                    <a:lstStyle/>
                    <a:p>
                      <a:r>
                        <a:rPr kumimoji="1" lang="ja-JP" altLang="en-US" sz="1400" b="1" dirty="0"/>
                        <a:t>２月</a:t>
                      </a:r>
                    </a:p>
                  </a:txBody>
                  <a:tcPr/>
                </a:tc>
                <a:tc>
                  <a:txBody>
                    <a:bodyPr/>
                    <a:lstStyle/>
                    <a:p>
                      <a:r>
                        <a:rPr kumimoji="1" lang="ja-JP" altLang="en-US" sz="1400" b="1" dirty="0"/>
                        <a:t>３月</a:t>
                      </a:r>
                    </a:p>
                  </a:txBody>
                  <a:tcPr/>
                </a:tc>
                <a:tc>
                  <a:txBody>
                    <a:bodyPr/>
                    <a:lstStyle/>
                    <a:p>
                      <a:r>
                        <a:rPr kumimoji="1" lang="ja-JP" altLang="en-US" sz="1400" b="1" dirty="0"/>
                        <a:t>４月</a:t>
                      </a:r>
                    </a:p>
                  </a:txBody>
                  <a:tcPr/>
                </a:tc>
                <a:tc>
                  <a:txBody>
                    <a:bodyPr/>
                    <a:lstStyle/>
                    <a:p>
                      <a:r>
                        <a:rPr kumimoji="1" lang="ja-JP" altLang="en-US" sz="1400" b="1" dirty="0"/>
                        <a:t>５月</a:t>
                      </a:r>
                    </a:p>
                  </a:txBody>
                  <a:tcPr/>
                </a:tc>
                <a:tc>
                  <a:txBody>
                    <a:bodyPr/>
                    <a:lstStyle/>
                    <a:p>
                      <a:r>
                        <a:rPr kumimoji="1" lang="ja-JP" altLang="en-US" sz="1400" b="1" dirty="0"/>
                        <a:t>６月</a:t>
                      </a:r>
                    </a:p>
                  </a:txBody>
                  <a:tcPr/>
                </a:tc>
                <a:tc>
                  <a:txBody>
                    <a:bodyPr/>
                    <a:lstStyle/>
                    <a:p>
                      <a:pPr algn="ctr"/>
                      <a:r>
                        <a:rPr kumimoji="1" lang="ja-JP" altLang="en-US" b="1" dirty="0"/>
                        <a:t>実施概要</a:t>
                      </a:r>
                    </a:p>
                  </a:txBody>
                  <a:tcPr/>
                </a:tc>
                <a:tc vMerge="1">
                  <a:txBody>
                    <a:bodyPr/>
                    <a:lstStyle/>
                    <a:p>
                      <a:endParaRPr kumimoji="1" lang="ja-JP" altLang="en-US" dirty="0"/>
                    </a:p>
                  </a:txBody>
                  <a:tcPr/>
                </a:tc>
                <a:extLst>
                  <a:ext uri="{0D108BD9-81ED-4DB2-BD59-A6C34878D82A}">
                    <a16:rowId xmlns:a16="http://schemas.microsoft.com/office/drawing/2014/main" val="2470784553"/>
                  </a:ext>
                </a:extLst>
              </a:tr>
              <a:tr h="265799">
                <a:tc rowSpan="2">
                  <a:txBody>
                    <a:bodyPr/>
                    <a:lstStyle/>
                    <a:p>
                      <a:r>
                        <a:rPr kumimoji="1" lang="en-US" altLang="ja-JP" b="1" dirty="0"/>
                        <a:t>1</a:t>
                      </a:r>
                      <a:endParaRPr kumimoji="1" lang="ja-JP" altLang="en-US" b="1" dirty="0"/>
                    </a:p>
                  </a:txBody>
                  <a:tcPr/>
                </a:tc>
                <a:tc rowSpan="2">
                  <a:txBody>
                    <a:bodyPr/>
                    <a:lstStyle/>
                    <a:p>
                      <a:r>
                        <a:rPr kumimoji="1" lang="ja-JP" altLang="en-US" b="1" dirty="0"/>
                        <a:t>テーマ選定</a:t>
                      </a:r>
                    </a:p>
                  </a:txBody>
                  <a:tcPr/>
                </a:tc>
                <a:tc rowSpan="2">
                  <a:txBody>
                    <a:bodyPr/>
                    <a:lstStyle/>
                    <a:p>
                      <a:pPr algn="ctr"/>
                      <a:r>
                        <a:rPr kumimoji="1" lang="ja-JP" altLang="en-US" b="1" dirty="0"/>
                        <a:t>全員</a:t>
                      </a:r>
                    </a:p>
                  </a:txBody>
                  <a:tcPr/>
                </a:tc>
                <a:tc>
                  <a:txBody>
                    <a:bodyPr/>
                    <a:lstStyle/>
                    <a:p>
                      <a:r>
                        <a:rPr kumimoji="1" lang="ja-JP" altLang="en-US" sz="1200" b="1" dirty="0"/>
                        <a:t>計画</a:t>
                      </a:r>
                    </a:p>
                  </a:txBody>
                  <a:tcPr/>
                </a:tc>
                <a:tc rowSpan="2">
                  <a:txBody>
                    <a:bodyPr/>
                    <a:lstStyle/>
                    <a:p>
                      <a:endParaRPr kumimoji="1" lang="ja-JP" altLang="en-US" b="1" dirty="0"/>
                    </a:p>
                  </a:txBody>
                  <a:tcPr/>
                </a:tc>
                <a:tc rowSpan="2">
                  <a:txBody>
                    <a:bodyPr/>
                    <a:lstStyle/>
                    <a:p>
                      <a:endParaRPr kumimoji="1" lang="ja-JP" altLang="en-US" b="1" dirty="0"/>
                    </a:p>
                  </a:txBody>
                  <a:tcPr/>
                </a:tc>
                <a:tc rowSpan="2">
                  <a:txBody>
                    <a:bodyPr/>
                    <a:lstStyle/>
                    <a:p>
                      <a:endParaRPr kumimoji="1" lang="ja-JP" altLang="en-US" b="1" dirty="0"/>
                    </a:p>
                  </a:txBody>
                  <a:tcPr/>
                </a:tc>
                <a:tc rowSpan="2">
                  <a:txBody>
                    <a:bodyPr/>
                    <a:lstStyle/>
                    <a:p>
                      <a:endParaRPr kumimoji="1" lang="ja-JP" altLang="en-US" b="1"/>
                    </a:p>
                  </a:txBody>
                  <a:tcPr/>
                </a:tc>
                <a:tc rowSpan="2">
                  <a:txBody>
                    <a:bodyPr/>
                    <a:lstStyle/>
                    <a:p>
                      <a:endParaRPr kumimoji="1" lang="ja-JP" altLang="en-US" b="1"/>
                    </a:p>
                  </a:txBody>
                  <a:tcPr/>
                </a:tc>
                <a:tc rowSpan="2">
                  <a:txBody>
                    <a:bodyPr/>
                    <a:lstStyle/>
                    <a:p>
                      <a:r>
                        <a:rPr kumimoji="1" lang="ja-JP" altLang="en-US" sz="1100" b="1" dirty="0"/>
                        <a:t>上位方針に従い尚且つ出来高向上テーマレベルアップを図れるテーマにする</a:t>
                      </a:r>
                    </a:p>
                  </a:txBody>
                  <a:tcPr/>
                </a:tc>
                <a:tc rowSpan="2">
                  <a:txBody>
                    <a:bodyPr/>
                    <a:lstStyle/>
                    <a:p>
                      <a:r>
                        <a:rPr kumimoji="1" lang="ja-JP" altLang="en-US" sz="1100" b="1" dirty="0"/>
                        <a:t>ヒストグラム</a:t>
                      </a:r>
                    </a:p>
                  </a:txBody>
                  <a:tcPr/>
                </a:tc>
                <a:extLst>
                  <a:ext uri="{0D108BD9-81ED-4DB2-BD59-A6C34878D82A}">
                    <a16:rowId xmlns:a16="http://schemas.microsoft.com/office/drawing/2014/main" val="503293097"/>
                  </a:ext>
                </a:extLst>
              </a:tr>
              <a:tr h="310099">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a:r>
                        <a:rPr kumimoji="1" lang="ja-JP" altLang="en-US" sz="1200" b="1" dirty="0"/>
                        <a:t>実施</a:t>
                      </a:r>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039867266"/>
                  </a:ext>
                </a:extLst>
              </a:tr>
              <a:tr h="265799">
                <a:tc rowSpan="2">
                  <a:txBody>
                    <a:bodyPr/>
                    <a:lstStyle/>
                    <a:p>
                      <a:r>
                        <a:rPr kumimoji="1" lang="en-US" altLang="ja-JP" b="1" dirty="0"/>
                        <a:t>2</a:t>
                      </a:r>
                      <a:endParaRPr kumimoji="1" lang="ja-JP" altLang="en-US" b="1" dirty="0"/>
                    </a:p>
                  </a:txBody>
                  <a:tcPr/>
                </a:tc>
                <a:tc rowSpan="2">
                  <a:txBody>
                    <a:bodyPr/>
                    <a:lstStyle/>
                    <a:p>
                      <a:r>
                        <a:rPr kumimoji="1" lang="ja-JP" altLang="en-US" b="1" dirty="0"/>
                        <a:t>現状把握</a:t>
                      </a:r>
                    </a:p>
                  </a:txBody>
                  <a:tcPr/>
                </a:tc>
                <a:tc rowSpan="2">
                  <a:txBody>
                    <a:bodyPr/>
                    <a:lstStyle/>
                    <a:p>
                      <a:pPr algn="ctr"/>
                      <a:r>
                        <a:rPr kumimoji="1" lang="ja-JP" altLang="en-US" b="1" dirty="0"/>
                        <a:t>林</a:t>
                      </a:r>
                      <a:endParaRPr kumimoji="1" lang="en-US" altLang="ja-JP" b="1" dirty="0"/>
                    </a:p>
                    <a:p>
                      <a:pPr algn="ctr"/>
                      <a:r>
                        <a:rPr kumimoji="1" lang="ja-JP" altLang="en-US" b="1" dirty="0"/>
                        <a:t>大江</a:t>
                      </a:r>
                    </a:p>
                  </a:txBody>
                  <a:tcPr/>
                </a:tc>
                <a:tc>
                  <a:txBody>
                    <a:bodyPr/>
                    <a:lstStyle/>
                    <a:p>
                      <a:r>
                        <a:rPr kumimoji="1" lang="ja-JP" altLang="en-US" sz="1200" b="1" dirty="0"/>
                        <a:t>計画</a:t>
                      </a:r>
                    </a:p>
                  </a:txBody>
                  <a:tcPr/>
                </a:tc>
                <a:tc rowSpan="2">
                  <a:txBody>
                    <a:bodyPr/>
                    <a:lstStyle/>
                    <a:p>
                      <a:endParaRPr kumimoji="1" lang="ja-JP" altLang="en-US" b="1" dirty="0"/>
                    </a:p>
                  </a:txBody>
                  <a:tcPr/>
                </a:tc>
                <a:tc rowSpan="2">
                  <a:txBody>
                    <a:bodyPr/>
                    <a:lstStyle/>
                    <a:p>
                      <a:endParaRPr kumimoji="1" lang="ja-JP" altLang="en-US" b="1" dirty="0"/>
                    </a:p>
                  </a:txBody>
                  <a:tcPr/>
                </a:tc>
                <a:tc rowSpan="2">
                  <a:txBody>
                    <a:bodyPr/>
                    <a:lstStyle/>
                    <a:p>
                      <a:endParaRPr kumimoji="1" lang="ja-JP" altLang="en-US" b="1" dirty="0"/>
                    </a:p>
                  </a:txBody>
                  <a:tcPr/>
                </a:tc>
                <a:tc rowSpan="2">
                  <a:txBody>
                    <a:bodyPr/>
                    <a:lstStyle/>
                    <a:p>
                      <a:endParaRPr kumimoji="1" lang="ja-JP" altLang="en-US" b="1" dirty="0"/>
                    </a:p>
                  </a:txBody>
                  <a:tcPr/>
                </a:tc>
                <a:tc rowSpan="2">
                  <a:txBody>
                    <a:bodyPr/>
                    <a:lstStyle/>
                    <a:p>
                      <a:endParaRPr kumimoji="1" lang="ja-JP" altLang="en-US" b="1"/>
                    </a:p>
                  </a:txBody>
                  <a:tcPr/>
                </a:tc>
                <a:tc rowSpan="2">
                  <a:txBody>
                    <a:bodyPr/>
                    <a:lstStyle/>
                    <a:p>
                      <a:r>
                        <a:rPr kumimoji="1" lang="ja-JP" altLang="en-US" sz="1100" b="1" dirty="0"/>
                        <a:t>現状の時点で頻停回数何が問題点かをとめる</a:t>
                      </a:r>
                    </a:p>
                  </a:txBody>
                  <a:tcPr/>
                </a:tc>
                <a:tc rowSpan="2">
                  <a:txBody>
                    <a:bodyPr/>
                    <a:lstStyle/>
                    <a:p>
                      <a:r>
                        <a:rPr kumimoji="1" lang="ja-JP" altLang="en-US" sz="1100" b="1" dirty="0"/>
                        <a:t>つらさ指数表</a:t>
                      </a:r>
                    </a:p>
                  </a:txBody>
                  <a:tcPr/>
                </a:tc>
                <a:extLst>
                  <a:ext uri="{0D108BD9-81ED-4DB2-BD59-A6C34878D82A}">
                    <a16:rowId xmlns:a16="http://schemas.microsoft.com/office/drawing/2014/main" val="278452595"/>
                  </a:ext>
                </a:extLst>
              </a:tr>
              <a:tr h="35439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r>
                        <a:rPr kumimoji="1" lang="ja-JP" altLang="en-US" sz="1200" b="1" dirty="0"/>
                        <a:t>実施</a:t>
                      </a:r>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4128361401"/>
                  </a:ext>
                </a:extLst>
              </a:tr>
              <a:tr h="265799">
                <a:tc rowSpan="2">
                  <a:txBody>
                    <a:bodyPr/>
                    <a:lstStyle/>
                    <a:p>
                      <a:r>
                        <a:rPr kumimoji="1" lang="en-US" altLang="ja-JP" b="1" dirty="0"/>
                        <a:t>3</a:t>
                      </a:r>
                      <a:endParaRPr kumimoji="1" lang="ja-JP" altLang="en-US" b="1" dirty="0"/>
                    </a:p>
                  </a:txBody>
                  <a:tcPr/>
                </a:tc>
                <a:tc rowSpan="2">
                  <a:txBody>
                    <a:bodyPr/>
                    <a:lstStyle/>
                    <a:p>
                      <a:r>
                        <a:rPr kumimoji="1" lang="ja-JP" altLang="en-US" b="1" dirty="0"/>
                        <a:t>目標設定</a:t>
                      </a:r>
                    </a:p>
                  </a:txBody>
                  <a:tcPr/>
                </a:tc>
                <a:tc rowSpan="2">
                  <a:txBody>
                    <a:bodyPr/>
                    <a:lstStyle/>
                    <a:p>
                      <a:pPr algn="ctr"/>
                      <a:r>
                        <a:rPr kumimoji="1" lang="ja-JP" altLang="en-US" b="1" dirty="0"/>
                        <a:t>全員</a:t>
                      </a:r>
                    </a:p>
                  </a:txBody>
                  <a:tcPr/>
                </a:tc>
                <a:tc>
                  <a:txBody>
                    <a:bodyPr/>
                    <a:lstStyle/>
                    <a:p>
                      <a:r>
                        <a:rPr kumimoji="1" lang="ja-JP" altLang="en-US" sz="1200" b="1" dirty="0"/>
                        <a:t>計画</a:t>
                      </a:r>
                    </a:p>
                  </a:txBody>
                  <a:tcPr/>
                </a:tc>
                <a:tc rowSpan="2">
                  <a:txBody>
                    <a:bodyPr/>
                    <a:lstStyle/>
                    <a:p>
                      <a:endParaRPr kumimoji="1" lang="ja-JP" altLang="en-US" b="1" dirty="0"/>
                    </a:p>
                  </a:txBody>
                  <a:tcPr/>
                </a:tc>
                <a:tc rowSpan="2">
                  <a:txBody>
                    <a:bodyPr/>
                    <a:lstStyle/>
                    <a:p>
                      <a:endParaRPr kumimoji="1" lang="ja-JP" altLang="en-US" b="1" dirty="0"/>
                    </a:p>
                  </a:txBody>
                  <a:tcPr/>
                </a:tc>
                <a:tc rowSpan="2">
                  <a:txBody>
                    <a:bodyPr/>
                    <a:lstStyle/>
                    <a:p>
                      <a:endParaRPr kumimoji="1" lang="ja-JP" altLang="en-US" b="1" dirty="0"/>
                    </a:p>
                  </a:txBody>
                  <a:tcPr/>
                </a:tc>
                <a:tc rowSpan="2">
                  <a:txBody>
                    <a:bodyPr/>
                    <a:lstStyle/>
                    <a:p>
                      <a:endParaRPr kumimoji="1" lang="ja-JP" altLang="en-US" b="1"/>
                    </a:p>
                  </a:txBody>
                  <a:tcPr/>
                </a:tc>
                <a:tc rowSpan="2">
                  <a:txBody>
                    <a:bodyPr/>
                    <a:lstStyle/>
                    <a:p>
                      <a:endParaRPr kumimoji="1" lang="ja-JP" altLang="en-US" b="1"/>
                    </a:p>
                  </a:txBody>
                  <a:tcPr/>
                </a:tc>
                <a:tc rowSpan="2">
                  <a:txBody>
                    <a:bodyPr/>
                    <a:lstStyle/>
                    <a:p>
                      <a:r>
                        <a:rPr kumimoji="1" lang="ja-JP" altLang="en-US" sz="1100" b="1" dirty="0"/>
                        <a:t>上位方針の目標を目指す</a:t>
                      </a:r>
                    </a:p>
                  </a:txBody>
                  <a:tcPr/>
                </a:tc>
                <a:tc rowSpan="2">
                  <a:txBody>
                    <a:bodyPr/>
                    <a:lstStyle/>
                    <a:p>
                      <a:endParaRPr kumimoji="1" lang="ja-JP" altLang="en-US" sz="1100" b="1" dirty="0"/>
                    </a:p>
                  </a:txBody>
                  <a:tcPr/>
                </a:tc>
                <a:extLst>
                  <a:ext uri="{0D108BD9-81ED-4DB2-BD59-A6C34878D82A}">
                    <a16:rowId xmlns:a16="http://schemas.microsoft.com/office/drawing/2014/main" val="812706731"/>
                  </a:ext>
                </a:extLst>
              </a:tr>
              <a:tr h="265799">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r>
                        <a:rPr kumimoji="1" lang="ja-JP" altLang="en-US" sz="1200" b="1" dirty="0"/>
                        <a:t>実施</a:t>
                      </a:r>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824379214"/>
                  </a:ext>
                </a:extLst>
              </a:tr>
              <a:tr h="265799">
                <a:tc rowSpan="2">
                  <a:txBody>
                    <a:bodyPr/>
                    <a:lstStyle/>
                    <a:p>
                      <a:r>
                        <a:rPr kumimoji="1" lang="en-US" altLang="ja-JP" b="1" dirty="0"/>
                        <a:t>4</a:t>
                      </a:r>
                      <a:endParaRPr kumimoji="1" lang="ja-JP" altLang="en-US" b="1" dirty="0"/>
                    </a:p>
                  </a:txBody>
                  <a:tcPr/>
                </a:tc>
                <a:tc rowSpan="2">
                  <a:txBody>
                    <a:bodyPr/>
                    <a:lstStyle/>
                    <a:p>
                      <a:r>
                        <a:rPr kumimoji="1" lang="ja-JP" altLang="en-US" b="1" dirty="0"/>
                        <a:t>活動計画</a:t>
                      </a:r>
                    </a:p>
                  </a:txBody>
                  <a:tcPr/>
                </a:tc>
                <a:tc rowSpan="2">
                  <a:txBody>
                    <a:bodyPr/>
                    <a:lstStyle/>
                    <a:p>
                      <a:pPr algn="ctr"/>
                      <a:r>
                        <a:rPr kumimoji="1" lang="ja-JP" altLang="en-US" b="1" dirty="0"/>
                        <a:t>久田</a:t>
                      </a:r>
                    </a:p>
                  </a:txBody>
                  <a:tcPr/>
                </a:tc>
                <a:tc>
                  <a:txBody>
                    <a:bodyPr/>
                    <a:lstStyle/>
                    <a:p>
                      <a:r>
                        <a:rPr kumimoji="1" lang="ja-JP" altLang="en-US" sz="1200" b="1" dirty="0"/>
                        <a:t>計画</a:t>
                      </a:r>
                    </a:p>
                  </a:txBody>
                  <a:tcPr/>
                </a:tc>
                <a:tc rowSpan="2">
                  <a:txBody>
                    <a:bodyPr/>
                    <a:lstStyle/>
                    <a:p>
                      <a:endParaRPr kumimoji="1" lang="ja-JP" altLang="en-US" b="1"/>
                    </a:p>
                  </a:txBody>
                  <a:tcPr/>
                </a:tc>
                <a:tc rowSpan="2">
                  <a:txBody>
                    <a:bodyPr/>
                    <a:lstStyle/>
                    <a:p>
                      <a:endParaRPr kumimoji="1" lang="ja-JP" altLang="en-US" b="1" dirty="0"/>
                    </a:p>
                  </a:txBody>
                  <a:tcPr/>
                </a:tc>
                <a:tc rowSpan="2">
                  <a:txBody>
                    <a:bodyPr/>
                    <a:lstStyle/>
                    <a:p>
                      <a:endParaRPr kumimoji="1" lang="ja-JP" altLang="en-US" b="1" dirty="0"/>
                    </a:p>
                  </a:txBody>
                  <a:tcPr/>
                </a:tc>
                <a:tc rowSpan="2">
                  <a:txBody>
                    <a:bodyPr/>
                    <a:lstStyle/>
                    <a:p>
                      <a:endParaRPr kumimoji="1" lang="ja-JP" altLang="en-US" b="1"/>
                    </a:p>
                  </a:txBody>
                  <a:tcPr/>
                </a:tc>
                <a:tc rowSpan="2">
                  <a:txBody>
                    <a:bodyPr/>
                    <a:lstStyle/>
                    <a:p>
                      <a:endParaRPr kumimoji="1" lang="ja-JP" altLang="en-US" b="1" dirty="0"/>
                    </a:p>
                  </a:txBody>
                  <a:tcPr/>
                </a:tc>
                <a:tc rowSpan="2">
                  <a:txBody>
                    <a:bodyPr/>
                    <a:lstStyle/>
                    <a:p>
                      <a:r>
                        <a:rPr kumimoji="1" lang="ja-JP" altLang="en-US" sz="1100" b="1" dirty="0"/>
                        <a:t>サークル員が各担当を担い教育フォローを行う</a:t>
                      </a:r>
                    </a:p>
                  </a:txBody>
                  <a:tcPr/>
                </a:tc>
                <a:tc rowSpan="2">
                  <a:txBody>
                    <a:bodyPr/>
                    <a:lstStyle/>
                    <a:p>
                      <a:r>
                        <a:rPr kumimoji="1" lang="ja-JP" altLang="en-US" sz="1100" b="1" dirty="0"/>
                        <a:t>計画表</a:t>
                      </a:r>
                    </a:p>
                  </a:txBody>
                  <a:tcPr/>
                </a:tc>
                <a:extLst>
                  <a:ext uri="{0D108BD9-81ED-4DB2-BD59-A6C34878D82A}">
                    <a16:rowId xmlns:a16="http://schemas.microsoft.com/office/drawing/2014/main" val="1594219368"/>
                  </a:ext>
                </a:extLst>
              </a:tr>
              <a:tr h="265799">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r>
                        <a:rPr kumimoji="1" lang="ja-JP" altLang="en-US" sz="1200" b="1" dirty="0"/>
                        <a:t>実施</a:t>
                      </a:r>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920572296"/>
                  </a:ext>
                </a:extLst>
              </a:tr>
              <a:tr h="265799">
                <a:tc rowSpan="2">
                  <a:txBody>
                    <a:bodyPr/>
                    <a:lstStyle/>
                    <a:p>
                      <a:r>
                        <a:rPr kumimoji="1" lang="en-US" altLang="ja-JP" b="1" dirty="0"/>
                        <a:t>5</a:t>
                      </a:r>
                      <a:endParaRPr kumimoji="1" lang="ja-JP" altLang="en-US" b="1" dirty="0"/>
                    </a:p>
                  </a:txBody>
                  <a:tcPr/>
                </a:tc>
                <a:tc rowSpan="2">
                  <a:txBody>
                    <a:bodyPr/>
                    <a:lstStyle/>
                    <a:p>
                      <a:r>
                        <a:rPr kumimoji="1" lang="ja-JP" altLang="en-US" b="1" dirty="0"/>
                        <a:t>要因の解析</a:t>
                      </a:r>
                    </a:p>
                  </a:txBody>
                  <a:tcPr/>
                </a:tc>
                <a:tc rowSpan="2">
                  <a:txBody>
                    <a:bodyPr/>
                    <a:lstStyle/>
                    <a:p>
                      <a:pPr algn="ctr"/>
                      <a:r>
                        <a:rPr kumimoji="1" lang="ja-JP" altLang="en-US" b="1" dirty="0"/>
                        <a:t>安東</a:t>
                      </a:r>
                      <a:endParaRPr kumimoji="1" lang="en-US" altLang="ja-JP" b="1" dirty="0"/>
                    </a:p>
                    <a:p>
                      <a:pPr algn="ctr"/>
                      <a:r>
                        <a:rPr kumimoji="1" lang="ja-JP" altLang="en-US" b="1" dirty="0"/>
                        <a:t>大江</a:t>
                      </a:r>
                    </a:p>
                  </a:txBody>
                  <a:tcPr/>
                </a:tc>
                <a:tc>
                  <a:txBody>
                    <a:bodyPr/>
                    <a:lstStyle/>
                    <a:p>
                      <a:r>
                        <a:rPr kumimoji="1" lang="ja-JP" altLang="en-US" sz="1200" b="1" dirty="0"/>
                        <a:t>計画</a:t>
                      </a:r>
                    </a:p>
                  </a:txBody>
                  <a:tcPr/>
                </a:tc>
                <a:tc rowSpan="2">
                  <a:txBody>
                    <a:bodyPr/>
                    <a:lstStyle/>
                    <a:p>
                      <a:endParaRPr kumimoji="1" lang="ja-JP" altLang="en-US" b="1" dirty="0"/>
                    </a:p>
                  </a:txBody>
                  <a:tcPr/>
                </a:tc>
                <a:tc rowSpan="2">
                  <a:txBody>
                    <a:bodyPr/>
                    <a:lstStyle/>
                    <a:p>
                      <a:endParaRPr kumimoji="1" lang="ja-JP" altLang="en-US" b="1" dirty="0"/>
                    </a:p>
                  </a:txBody>
                  <a:tcPr/>
                </a:tc>
                <a:tc rowSpan="2">
                  <a:txBody>
                    <a:bodyPr/>
                    <a:lstStyle/>
                    <a:p>
                      <a:endParaRPr kumimoji="1" lang="ja-JP" altLang="en-US" b="1"/>
                    </a:p>
                  </a:txBody>
                  <a:tcPr/>
                </a:tc>
                <a:tc rowSpan="2">
                  <a:txBody>
                    <a:bodyPr/>
                    <a:lstStyle/>
                    <a:p>
                      <a:endParaRPr kumimoji="1" lang="ja-JP" altLang="en-US" b="1"/>
                    </a:p>
                  </a:txBody>
                  <a:tcPr/>
                </a:tc>
                <a:tc rowSpan="2">
                  <a:txBody>
                    <a:bodyPr/>
                    <a:lstStyle/>
                    <a:p>
                      <a:endParaRPr kumimoji="1" lang="ja-JP" altLang="en-US" b="1" dirty="0"/>
                    </a:p>
                  </a:txBody>
                  <a:tcPr/>
                </a:tc>
                <a:tc rowSpan="2">
                  <a:txBody>
                    <a:bodyPr/>
                    <a:lstStyle/>
                    <a:p>
                      <a:r>
                        <a:rPr kumimoji="1" lang="ja-JP" altLang="en-US" sz="1100" b="1" dirty="0"/>
                        <a:t>特性要因図から重要要因を抽出検証真因の絞り込みを図る</a:t>
                      </a:r>
                    </a:p>
                  </a:txBody>
                  <a:tcPr/>
                </a:tc>
                <a:tc rowSpan="2">
                  <a:txBody>
                    <a:bodyPr/>
                    <a:lstStyle/>
                    <a:p>
                      <a:r>
                        <a:rPr kumimoji="1" lang="ja-JP" altLang="en-US" sz="1100" b="1" dirty="0"/>
                        <a:t>連関図</a:t>
                      </a:r>
                    </a:p>
                  </a:txBody>
                  <a:tcPr/>
                </a:tc>
                <a:extLst>
                  <a:ext uri="{0D108BD9-81ED-4DB2-BD59-A6C34878D82A}">
                    <a16:rowId xmlns:a16="http://schemas.microsoft.com/office/drawing/2014/main" val="1237622091"/>
                  </a:ext>
                </a:extLst>
              </a:tr>
              <a:tr h="35439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r>
                        <a:rPr kumimoji="1" lang="ja-JP" altLang="en-US" sz="1200" b="1" dirty="0"/>
                        <a:t>実施</a:t>
                      </a:r>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39875217"/>
                  </a:ext>
                </a:extLst>
              </a:tr>
              <a:tr h="265799">
                <a:tc rowSpan="2">
                  <a:txBody>
                    <a:bodyPr/>
                    <a:lstStyle/>
                    <a:p>
                      <a:r>
                        <a:rPr kumimoji="1" lang="en-US" altLang="ja-JP" b="1" dirty="0"/>
                        <a:t>6</a:t>
                      </a:r>
                      <a:endParaRPr kumimoji="1" lang="ja-JP" altLang="en-US" b="1" dirty="0"/>
                    </a:p>
                  </a:txBody>
                  <a:tcPr/>
                </a:tc>
                <a:tc rowSpan="2">
                  <a:txBody>
                    <a:bodyPr/>
                    <a:lstStyle/>
                    <a:p>
                      <a:r>
                        <a:rPr kumimoji="1" lang="ja-JP" altLang="en-US" b="1" dirty="0"/>
                        <a:t>対策の検討と実施</a:t>
                      </a:r>
                    </a:p>
                  </a:txBody>
                  <a:tcPr/>
                </a:tc>
                <a:tc rowSpan="2">
                  <a:txBody>
                    <a:bodyPr/>
                    <a:lstStyle/>
                    <a:p>
                      <a:pPr algn="ctr"/>
                      <a:r>
                        <a:rPr kumimoji="1" lang="ja-JP" altLang="en-US" b="1" dirty="0"/>
                        <a:t>安東</a:t>
                      </a:r>
                      <a:endParaRPr kumimoji="1" lang="en-US" altLang="ja-JP" b="1" dirty="0"/>
                    </a:p>
                    <a:p>
                      <a:pPr algn="ctr"/>
                      <a:r>
                        <a:rPr kumimoji="1" lang="ja-JP" altLang="en-US" b="1" dirty="0"/>
                        <a:t>青木</a:t>
                      </a:r>
                    </a:p>
                  </a:txBody>
                  <a:tcPr/>
                </a:tc>
                <a:tc>
                  <a:txBody>
                    <a:bodyPr/>
                    <a:lstStyle/>
                    <a:p>
                      <a:r>
                        <a:rPr kumimoji="1" lang="ja-JP" altLang="en-US" sz="1200" b="1" dirty="0"/>
                        <a:t>計画</a:t>
                      </a:r>
                    </a:p>
                  </a:txBody>
                  <a:tcPr/>
                </a:tc>
                <a:tc rowSpan="2">
                  <a:txBody>
                    <a:bodyPr/>
                    <a:lstStyle/>
                    <a:p>
                      <a:endParaRPr kumimoji="1" lang="ja-JP" altLang="en-US" b="1"/>
                    </a:p>
                  </a:txBody>
                  <a:tcPr/>
                </a:tc>
                <a:tc rowSpan="2">
                  <a:txBody>
                    <a:bodyPr/>
                    <a:lstStyle/>
                    <a:p>
                      <a:endParaRPr kumimoji="1" lang="ja-JP" altLang="en-US" b="1"/>
                    </a:p>
                  </a:txBody>
                  <a:tcPr/>
                </a:tc>
                <a:tc rowSpan="2">
                  <a:txBody>
                    <a:bodyPr/>
                    <a:lstStyle/>
                    <a:p>
                      <a:endParaRPr kumimoji="1" lang="ja-JP" altLang="en-US" b="1" dirty="0"/>
                    </a:p>
                  </a:txBody>
                  <a:tcPr/>
                </a:tc>
                <a:tc rowSpan="2">
                  <a:txBody>
                    <a:bodyPr/>
                    <a:lstStyle/>
                    <a:p>
                      <a:endParaRPr kumimoji="1" lang="ja-JP" altLang="en-US" b="1" dirty="0"/>
                    </a:p>
                  </a:txBody>
                  <a:tcPr/>
                </a:tc>
                <a:tc rowSpan="2">
                  <a:txBody>
                    <a:bodyPr/>
                    <a:lstStyle/>
                    <a:p>
                      <a:endParaRPr kumimoji="1" lang="ja-JP" altLang="en-US" b="1"/>
                    </a:p>
                  </a:txBody>
                  <a:tcPr/>
                </a:tc>
                <a:tc rowSpan="2">
                  <a:txBody>
                    <a:bodyPr/>
                    <a:lstStyle/>
                    <a:p>
                      <a:r>
                        <a:rPr kumimoji="1" lang="ja-JP" altLang="en-US" sz="1100" b="1" dirty="0"/>
                        <a:t>解析結果を元に対策の検討実施</a:t>
                      </a:r>
                      <a:endParaRPr kumimoji="1" lang="en-US" altLang="ja-JP" sz="1100" b="1" dirty="0"/>
                    </a:p>
                    <a:p>
                      <a:r>
                        <a:rPr kumimoji="1" lang="ja-JP" altLang="en-US" sz="1100" b="1" dirty="0"/>
                        <a:t>を図る</a:t>
                      </a:r>
                    </a:p>
                  </a:txBody>
                  <a:tcPr/>
                </a:tc>
                <a:tc rowSpan="2">
                  <a:txBody>
                    <a:bodyPr/>
                    <a:lstStyle/>
                    <a:p>
                      <a:r>
                        <a:rPr kumimoji="1" lang="ja-JP" altLang="en-US" sz="1100" b="1" dirty="0"/>
                        <a:t>系統図法</a:t>
                      </a:r>
                      <a:endParaRPr kumimoji="1" lang="en-US" altLang="ja-JP" sz="1100" b="1" dirty="0"/>
                    </a:p>
                    <a:p>
                      <a:r>
                        <a:rPr kumimoji="1" lang="ja-JP" altLang="en-US" sz="1100" b="1" dirty="0"/>
                        <a:t>マトリックス図</a:t>
                      </a:r>
                    </a:p>
                  </a:txBody>
                  <a:tcPr/>
                </a:tc>
                <a:extLst>
                  <a:ext uri="{0D108BD9-81ED-4DB2-BD59-A6C34878D82A}">
                    <a16:rowId xmlns:a16="http://schemas.microsoft.com/office/drawing/2014/main" val="1089953356"/>
                  </a:ext>
                </a:extLst>
              </a:tr>
              <a:tr h="35439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r>
                        <a:rPr kumimoji="1" lang="ja-JP" altLang="en-US" sz="1200" b="1" dirty="0"/>
                        <a:t>実施</a:t>
                      </a:r>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181092063"/>
                  </a:ext>
                </a:extLst>
              </a:tr>
              <a:tr h="265799">
                <a:tc rowSpan="2">
                  <a:txBody>
                    <a:bodyPr/>
                    <a:lstStyle/>
                    <a:p>
                      <a:r>
                        <a:rPr kumimoji="1" lang="en-US" altLang="ja-JP" b="1" dirty="0"/>
                        <a:t>7</a:t>
                      </a:r>
                      <a:endParaRPr kumimoji="1" lang="ja-JP" altLang="en-US" b="1" dirty="0"/>
                    </a:p>
                  </a:txBody>
                  <a:tcPr/>
                </a:tc>
                <a:tc rowSpan="2">
                  <a:txBody>
                    <a:bodyPr/>
                    <a:lstStyle/>
                    <a:p>
                      <a:r>
                        <a:rPr kumimoji="1" lang="ja-JP" altLang="en-US" b="1" dirty="0"/>
                        <a:t>効果の確認</a:t>
                      </a:r>
                    </a:p>
                  </a:txBody>
                  <a:tcPr/>
                </a:tc>
                <a:tc rowSpan="2">
                  <a:txBody>
                    <a:bodyPr/>
                    <a:lstStyle/>
                    <a:p>
                      <a:pPr algn="ctr"/>
                      <a:r>
                        <a:rPr kumimoji="1" lang="ja-JP" altLang="en-US" b="1" dirty="0"/>
                        <a:t>大江</a:t>
                      </a:r>
                      <a:endParaRPr kumimoji="1" lang="en-US" altLang="ja-JP" b="1" dirty="0"/>
                    </a:p>
                    <a:p>
                      <a:pPr algn="ctr"/>
                      <a:r>
                        <a:rPr kumimoji="1" lang="ja-JP" altLang="en-US" b="1" dirty="0"/>
                        <a:t>川尻</a:t>
                      </a:r>
                    </a:p>
                  </a:txBody>
                  <a:tcPr/>
                </a:tc>
                <a:tc>
                  <a:txBody>
                    <a:bodyPr/>
                    <a:lstStyle/>
                    <a:p>
                      <a:r>
                        <a:rPr kumimoji="1" lang="ja-JP" altLang="en-US" sz="1200" b="1" dirty="0"/>
                        <a:t>計画</a:t>
                      </a:r>
                    </a:p>
                  </a:txBody>
                  <a:tcPr/>
                </a:tc>
                <a:tc rowSpan="2">
                  <a:txBody>
                    <a:bodyPr/>
                    <a:lstStyle/>
                    <a:p>
                      <a:endParaRPr kumimoji="1" lang="ja-JP" altLang="en-US" b="1"/>
                    </a:p>
                  </a:txBody>
                  <a:tcPr/>
                </a:tc>
                <a:tc rowSpan="2">
                  <a:txBody>
                    <a:bodyPr/>
                    <a:lstStyle/>
                    <a:p>
                      <a:endParaRPr kumimoji="1" lang="ja-JP" altLang="en-US" b="1"/>
                    </a:p>
                  </a:txBody>
                  <a:tcPr/>
                </a:tc>
                <a:tc rowSpan="2">
                  <a:txBody>
                    <a:bodyPr/>
                    <a:lstStyle/>
                    <a:p>
                      <a:endParaRPr kumimoji="1" lang="ja-JP" altLang="en-US" b="1"/>
                    </a:p>
                  </a:txBody>
                  <a:tcPr/>
                </a:tc>
                <a:tc rowSpan="2">
                  <a:txBody>
                    <a:bodyPr/>
                    <a:lstStyle/>
                    <a:p>
                      <a:endParaRPr kumimoji="1" lang="ja-JP" altLang="en-US" b="1" dirty="0"/>
                    </a:p>
                  </a:txBody>
                  <a:tcPr/>
                </a:tc>
                <a:tc rowSpan="2">
                  <a:txBody>
                    <a:bodyPr/>
                    <a:lstStyle/>
                    <a:p>
                      <a:endParaRPr kumimoji="1" lang="ja-JP" altLang="en-US" b="1" dirty="0"/>
                    </a:p>
                  </a:txBody>
                  <a:tcPr/>
                </a:tc>
                <a:tc rowSpan="2">
                  <a:txBody>
                    <a:bodyPr/>
                    <a:lstStyle/>
                    <a:p>
                      <a:r>
                        <a:rPr kumimoji="1" lang="ja-JP" altLang="en-US" sz="1100" b="1" dirty="0"/>
                        <a:t>対策の効果を確認する</a:t>
                      </a:r>
                    </a:p>
                  </a:txBody>
                  <a:tcPr/>
                </a:tc>
                <a:tc rowSpan="2">
                  <a:txBody>
                    <a:bodyPr/>
                    <a:lstStyle/>
                    <a:p>
                      <a:r>
                        <a:rPr kumimoji="1" lang="ja-JP" altLang="en-US" sz="1100" b="1" dirty="0"/>
                        <a:t>つらさ指数表</a:t>
                      </a:r>
                    </a:p>
                  </a:txBody>
                  <a:tcPr/>
                </a:tc>
                <a:extLst>
                  <a:ext uri="{0D108BD9-81ED-4DB2-BD59-A6C34878D82A}">
                    <a16:rowId xmlns:a16="http://schemas.microsoft.com/office/drawing/2014/main" val="2732546404"/>
                  </a:ext>
                </a:extLst>
              </a:tr>
              <a:tr h="35439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r>
                        <a:rPr kumimoji="1" lang="ja-JP" altLang="en-US" sz="1200" b="1" dirty="0"/>
                        <a:t>実施</a:t>
                      </a:r>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310974613"/>
                  </a:ext>
                </a:extLst>
              </a:tr>
              <a:tr h="265799">
                <a:tc rowSpan="2">
                  <a:txBody>
                    <a:bodyPr/>
                    <a:lstStyle/>
                    <a:p>
                      <a:r>
                        <a:rPr kumimoji="1" lang="en-US" altLang="ja-JP" b="1" dirty="0"/>
                        <a:t>8</a:t>
                      </a:r>
                      <a:endParaRPr kumimoji="1" lang="ja-JP" altLang="en-US" b="1" dirty="0"/>
                    </a:p>
                  </a:txBody>
                  <a:tcPr/>
                </a:tc>
                <a:tc rowSpan="2">
                  <a:txBody>
                    <a:bodyPr/>
                    <a:lstStyle/>
                    <a:p>
                      <a:r>
                        <a:rPr kumimoji="1" lang="ja-JP" altLang="en-US" b="1" dirty="0"/>
                        <a:t>標準化と管理の定着</a:t>
                      </a:r>
                    </a:p>
                  </a:txBody>
                  <a:tcPr/>
                </a:tc>
                <a:tc rowSpan="2">
                  <a:txBody>
                    <a:bodyPr/>
                    <a:lstStyle/>
                    <a:p>
                      <a:pPr algn="ctr"/>
                      <a:r>
                        <a:rPr kumimoji="1" lang="ja-JP" altLang="en-US" b="1" dirty="0"/>
                        <a:t>丸山</a:t>
                      </a:r>
                    </a:p>
                  </a:txBody>
                  <a:tcPr/>
                </a:tc>
                <a:tc>
                  <a:txBody>
                    <a:bodyPr/>
                    <a:lstStyle/>
                    <a:p>
                      <a:r>
                        <a:rPr kumimoji="1" lang="ja-JP" altLang="en-US" sz="1200" b="1" dirty="0"/>
                        <a:t>計画</a:t>
                      </a:r>
                    </a:p>
                  </a:txBody>
                  <a:tcPr/>
                </a:tc>
                <a:tc rowSpan="2">
                  <a:txBody>
                    <a:bodyPr/>
                    <a:lstStyle/>
                    <a:p>
                      <a:endParaRPr kumimoji="1" lang="ja-JP" altLang="en-US" b="1"/>
                    </a:p>
                  </a:txBody>
                  <a:tcPr/>
                </a:tc>
                <a:tc rowSpan="2">
                  <a:txBody>
                    <a:bodyPr/>
                    <a:lstStyle/>
                    <a:p>
                      <a:endParaRPr kumimoji="1" lang="ja-JP" altLang="en-US" b="1"/>
                    </a:p>
                  </a:txBody>
                  <a:tcPr/>
                </a:tc>
                <a:tc rowSpan="2">
                  <a:txBody>
                    <a:bodyPr/>
                    <a:lstStyle/>
                    <a:p>
                      <a:endParaRPr kumimoji="1" lang="ja-JP" altLang="en-US" b="1" dirty="0"/>
                    </a:p>
                  </a:txBody>
                  <a:tcPr/>
                </a:tc>
                <a:tc rowSpan="2">
                  <a:txBody>
                    <a:bodyPr/>
                    <a:lstStyle/>
                    <a:p>
                      <a:endParaRPr kumimoji="1" lang="ja-JP" altLang="en-US" b="1" dirty="0"/>
                    </a:p>
                  </a:txBody>
                  <a:tcPr/>
                </a:tc>
                <a:tc rowSpan="2">
                  <a:txBody>
                    <a:bodyPr/>
                    <a:lstStyle/>
                    <a:p>
                      <a:endParaRPr kumimoji="1" lang="ja-JP" altLang="en-US" b="1"/>
                    </a:p>
                  </a:txBody>
                  <a:tcPr/>
                </a:tc>
                <a:tc rowSpan="2">
                  <a:txBody>
                    <a:bodyPr/>
                    <a:lstStyle/>
                    <a:p>
                      <a:r>
                        <a:rPr kumimoji="1" lang="ja-JP" altLang="en-US" sz="1100" b="1" dirty="0"/>
                        <a:t>要領書、点検表を見直し維持活動を行う道具立てを行う</a:t>
                      </a:r>
                    </a:p>
                  </a:txBody>
                  <a:tcPr/>
                </a:tc>
                <a:tc rowSpan="2">
                  <a:txBody>
                    <a:bodyPr/>
                    <a:lstStyle/>
                    <a:p>
                      <a:endParaRPr kumimoji="1" lang="ja-JP" altLang="en-US" sz="1100" b="1" dirty="0"/>
                    </a:p>
                  </a:txBody>
                  <a:tcPr/>
                </a:tc>
                <a:extLst>
                  <a:ext uri="{0D108BD9-81ED-4DB2-BD59-A6C34878D82A}">
                    <a16:rowId xmlns:a16="http://schemas.microsoft.com/office/drawing/2014/main" val="2959826558"/>
                  </a:ext>
                </a:extLst>
              </a:tr>
              <a:tr h="35439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r>
                        <a:rPr kumimoji="1" lang="ja-JP" altLang="en-US" sz="1200" b="1" dirty="0"/>
                        <a:t>実施</a:t>
                      </a:r>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120862433"/>
                  </a:ext>
                </a:extLst>
              </a:tr>
              <a:tr h="265799">
                <a:tc rowSpan="2">
                  <a:txBody>
                    <a:bodyPr/>
                    <a:lstStyle/>
                    <a:p>
                      <a:r>
                        <a:rPr kumimoji="1" lang="en-US" altLang="ja-JP" b="1" dirty="0"/>
                        <a:t>9</a:t>
                      </a:r>
                      <a:endParaRPr kumimoji="1" lang="ja-JP" altLang="en-US" b="1" dirty="0"/>
                    </a:p>
                  </a:txBody>
                  <a:tcPr/>
                </a:tc>
                <a:tc rowSpan="2">
                  <a:txBody>
                    <a:bodyPr/>
                    <a:lstStyle/>
                    <a:p>
                      <a:r>
                        <a:rPr kumimoji="1" lang="ja-JP" altLang="en-US" b="1" dirty="0"/>
                        <a:t>反省と今後のまとめ</a:t>
                      </a:r>
                    </a:p>
                  </a:txBody>
                  <a:tcPr/>
                </a:tc>
                <a:tc rowSpan="2">
                  <a:txBody>
                    <a:bodyPr/>
                    <a:lstStyle/>
                    <a:p>
                      <a:pPr algn="ctr"/>
                      <a:r>
                        <a:rPr kumimoji="1" lang="ja-JP" altLang="en-US" b="1" dirty="0"/>
                        <a:t>全員</a:t>
                      </a:r>
                    </a:p>
                  </a:txBody>
                  <a:tcPr/>
                </a:tc>
                <a:tc>
                  <a:txBody>
                    <a:bodyPr/>
                    <a:lstStyle/>
                    <a:p>
                      <a:r>
                        <a:rPr kumimoji="1" lang="ja-JP" altLang="en-US" sz="1200" b="1" dirty="0"/>
                        <a:t>計画</a:t>
                      </a:r>
                    </a:p>
                  </a:txBody>
                  <a:tcPr/>
                </a:tc>
                <a:tc rowSpan="2">
                  <a:txBody>
                    <a:bodyPr/>
                    <a:lstStyle/>
                    <a:p>
                      <a:endParaRPr kumimoji="1" lang="ja-JP" altLang="en-US" b="1"/>
                    </a:p>
                  </a:txBody>
                  <a:tcPr/>
                </a:tc>
                <a:tc rowSpan="2">
                  <a:txBody>
                    <a:bodyPr/>
                    <a:lstStyle/>
                    <a:p>
                      <a:endParaRPr kumimoji="1" lang="ja-JP" altLang="en-US" b="1"/>
                    </a:p>
                  </a:txBody>
                  <a:tcPr/>
                </a:tc>
                <a:tc rowSpan="2">
                  <a:txBody>
                    <a:bodyPr/>
                    <a:lstStyle/>
                    <a:p>
                      <a:endParaRPr kumimoji="1" lang="ja-JP" altLang="en-US" b="1"/>
                    </a:p>
                  </a:txBody>
                  <a:tcPr/>
                </a:tc>
                <a:tc rowSpan="2">
                  <a:txBody>
                    <a:bodyPr/>
                    <a:lstStyle/>
                    <a:p>
                      <a:endParaRPr kumimoji="1" lang="ja-JP" altLang="en-US" b="1"/>
                    </a:p>
                  </a:txBody>
                  <a:tcPr/>
                </a:tc>
                <a:tc rowSpan="2">
                  <a:txBody>
                    <a:bodyPr/>
                    <a:lstStyle/>
                    <a:p>
                      <a:endParaRPr kumimoji="1" lang="ja-JP" altLang="en-US" b="1"/>
                    </a:p>
                  </a:txBody>
                  <a:tcPr/>
                </a:tc>
                <a:tc rowSpan="2">
                  <a:txBody>
                    <a:bodyPr/>
                    <a:lstStyle/>
                    <a:p>
                      <a:r>
                        <a:rPr kumimoji="1" lang="ja-JP" altLang="en-US" sz="1100" b="1" dirty="0"/>
                        <a:t>サークル員みんなで良かった事を挙げ今後につなげる</a:t>
                      </a:r>
                    </a:p>
                  </a:txBody>
                  <a:tcPr/>
                </a:tc>
                <a:tc rowSpan="2">
                  <a:txBody>
                    <a:bodyPr/>
                    <a:lstStyle/>
                    <a:p>
                      <a:endParaRPr kumimoji="1" lang="ja-JP" altLang="en-US" b="1" dirty="0"/>
                    </a:p>
                  </a:txBody>
                  <a:tcPr/>
                </a:tc>
                <a:extLst>
                  <a:ext uri="{0D108BD9-81ED-4DB2-BD59-A6C34878D82A}">
                    <a16:rowId xmlns:a16="http://schemas.microsoft.com/office/drawing/2014/main" val="3513110300"/>
                  </a:ext>
                </a:extLst>
              </a:tr>
              <a:tr h="35439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r>
                        <a:rPr kumimoji="1" lang="ja-JP" altLang="en-US" sz="1200" b="1" dirty="0"/>
                        <a:t>実施</a:t>
                      </a:r>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37206838"/>
                  </a:ext>
                </a:extLst>
              </a:tr>
            </a:tbl>
          </a:graphicData>
        </a:graphic>
      </p:graphicFrame>
      <p:grpSp>
        <p:nvGrpSpPr>
          <p:cNvPr id="16" name="グループ化 15">
            <a:extLst>
              <a:ext uri="{FF2B5EF4-FFF2-40B4-BE49-F238E27FC236}">
                <a16:creationId xmlns:a16="http://schemas.microsoft.com/office/drawing/2014/main" id="{9A07DE40-A695-4EB9-A46D-828448A727B6}"/>
              </a:ext>
            </a:extLst>
          </p:cNvPr>
          <p:cNvGrpSpPr/>
          <p:nvPr/>
        </p:nvGrpSpPr>
        <p:grpSpPr>
          <a:xfrm>
            <a:off x="4674921" y="1441671"/>
            <a:ext cx="3472295" cy="4944051"/>
            <a:chOff x="4551713" y="1220257"/>
            <a:chExt cx="3472295" cy="4944051"/>
          </a:xfrm>
        </p:grpSpPr>
        <p:cxnSp>
          <p:nvCxnSpPr>
            <p:cNvPr id="5" name="直線矢印コネクタ 4">
              <a:extLst>
                <a:ext uri="{FF2B5EF4-FFF2-40B4-BE49-F238E27FC236}">
                  <a16:creationId xmlns:a16="http://schemas.microsoft.com/office/drawing/2014/main" id="{30C24B59-D8FA-4612-9DBE-AF59ED3B75DE}"/>
                </a:ext>
              </a:extLst>
            </p:cNvPr>
            <p:cNvCxnSpPr>
              <a:cxnSpLocks/>
            </p:cNvCxnSpPr>
            <p:nvPr/>
          </p:nvCxnSpPr>
          <p:spPr>
            <a:xfrm>
              <a:off x="4551713" y="1220257"/>
              <a:ext cx="257409" cy="0"/>
            </a:xfrm>
            <a:prstGeom prst="straightConnector1">
              <a:avLst/>
            </a:prstGeom>
            <a:ln w="47625">
              <a:solidFill>
                <a:srgbClr val="002060">
                  <a:alpha val="60000"/>
                </a:srgb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0" name="直線矢印コネクタ 49">
              <a:extLst>
                <a:ext uri="{FF2B5EF4-FFF2-40B4-BE49-F238E27FC236}">
                  <a16:creationId xmlns:a16="http://schemas.microsoft.com/office/drawing/2014/main" id="{08FFCC5A-835D-4ECE-AF1B-2A2774EDC56D}"/>
                </a:ext>
              </a:extLst>
            </p:cNvPr>
            <p:cNvCxnSpPr>
              <a:cxnSpLocks/>
            </p:cNvCxnSpPr>
            <p:nvPr/>
          </p:nvCxnSpPr>
          <p:spPr>
            <a:xfrm flipV="1">
              <a:off x="4551713" y="1798208"/>
              <a:ext cx="704220" cy="1059"/>
            </a:xfrm>
            <a:prstGeom prst="straightConnector1">
              <a:avLst/>
            </a:prstGeom>
            <a:ln w="47625">
              <a:solidFill>
                <a:srgbClr val="002060">
                  <a:alpha val="60000"/>
                </a:srgb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2" name="直線矢印コネクタ 51">
              <a:extLst>
                <a:ext uri="{FF2B5EF4-FFF2-40B4-BE49-F238E27FC236}">
                  <a16:creationId xmlns:a16="http://schemas.microsoft.com/office/drawing/2014/main" id="{9CD929FB-AB08-4369-91F5-C8AACBE9929F}"/>
                </a:ext>
              </a:extLst>
            </p:cNvPr>
            <p:cNvCxnSpPr>
              <a:cxnSpLocks/>
            </p:cNvCxnSpPr>
            <p:nvPr/>
          </p:nvCxnSpPr>
          <p:spPr>
            <a:xfrm>
              <a:off x="5064904" y="2451100"/>
              <a:ext cx="382649" cy="0"/>
            </a:xfrm>
            <a:prstGeom prst="straightConnector1">
              <a:avLst/>
            </a:prstGeom>
            <a:ln w="47625">
              <a:solidFill>
                <a:srgbClr val="002060">
                  <a:alpha val="60000"/>
                </a:srgb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5D3BAF7C-27F6-4F32-87CE-52B2FAE71332}"/>
                </a:ext>
              </a:extLst>
            </p:cNvPr>
            <p:cNvCxnSpPr>
              <a:cxnSpLocks/>
            </p:cNvCxnSpPr>
            <p:nvPr/>
          </p:nvCxnSpPr>
          <p:spPr>
            <a:xfrm>
              <a:off x="5064904" y="3026833"/>
              <a:ext cx="382649" cy="0"/>
            </a:xfrm>
            <a:prstGeom prst="straightConnector1">
              <a:avLst/>
            </a:prstGeom>
            <a:ln w="47625">
              <a:solidFill>
                <a:srgbClr val="002060">
                  <a:alpha val="60000"/>
                </a:srgb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32C3F32B-842B-46EA-823E-1C2893CF4F0C}"/>
                </a:ext>
              </a:extLst>
            </p:cNvPr>
            <p:cNvCxnSpPr>
              <a:cxnSpLocks/>
            </p:cNvCxnSpPr>
            <p:nvPr/>
          </p:nvCxnSpPr>
          <p:spPr>
            <a:xfrm>
              <a:off x="5248276" y="3551767"/>
              <a:ext cx="1321857" cy="0"/>
            </a:xfrm>
            <a:prstGeom prst="straightConnector1">
              <a:avLst/>
            </a:prstGeom>
            <a:ln w="47625">
              <a:solidFill>
                <a:srgbClr val="002060">
                  <a:alpha val="60000"/>
                </a:srgb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159B27E0-27A8-4C2E-B7E6-A1C8FE7F1E28}"/>
                </a:ext>
              </a:extLst>
            </p:cNvPr>
            <p:cNvCxnSpPr>
              <a:cxnSpLocks/>
            </p:cNvCxnSpPr>
            <p:nvPr/>
          </p:nvCxnSpPr>
          <p:spPr>
            <a:xfrm>
              <a:off x="6615953" y="4220632"/>
              <a:ext cx="707714" cy="0"/>
            </a:xfrm>
            <a:prstGeom prst="straightConnector1">
              <a:avLst/>
            </a:prstGeom>
            <a:ln w="47625">
              <a:solidFill>
                <a:srgbClr val="002060">
                  <a:alpha val="60000"/>
                </a:srgb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a:extLst>
                <a:ext uri="{FF2B5EF4-FFF2-40B4-BE49-F238E27FC236}">
                  <a16:creationId xmlns:a16="http://schemas.microsoft.com/office/drawing/2014/main" id="{93A42804-B5A0-48AC-AC0E-94352BEEF4F1}"/>
                </a:ext>
              </a:extLst>
            </p:cNvPr>
            <p:cNvCxnSpPr>
              <a:cxnSpLocks/>
            </p:cNvCxnSpPr>
            <p:nvPr/>
          </p:nvCxnSpPr>
          <p:spPr>
            <a:xfrm>
              <a:off x="7332563" y="4855633"/>
              <a:ext cx="659970" cy="0"/>
            </a:xfrm>
            <a:prstGeom prst="straightConnector1">
              <a:avLst/>
            </a:prstGeom>
            <a:ln w="47625">
              <a:solidFill>
                <a:srgbClr val="002060">
                  <a:alpha val="60000"/>
                </a:srgb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B3F8DB5F-20FB-4172-9294-A02D4C558489}"/>
                </a:ext>
              </a:extLst>
            </p:cNvPr>
            <p:cNvCxnSpPr>
              <a:cxnSpLocks/>
            </p:cNvCxnSpPr>
            <p:nvPr/>
          </p:nvCxnSpPr>
          <p:spPr>
            <a:xfrm>
              <a:off x="7623919" y="5448300"/>
              <a:ext cx="382649" cy="0"/>
            </a:xfrm>
            <a:prstGeom prst="straightConnector1">
              <a:avLst/>
            </a:prstGeom>
            <a:ln w="47625">
              <a:solidFill>
                <a:srgbClr val="002060">
                  <a:alpha val="60000"/>
                </a:srgb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02BEAD99-5E12-4892-8C92-AC362B838D50}"/>
                </a:ext>
              </a:extLst>
            </p:cNvPr>
            <p:cNvCxnSpPr>
              <a:cxnSpLocks/>
            </p:cNvCxnSpPr>
            <p:nvPr/>
          </p:nvCxnSpPr>
          <p:spPr>
            <a:xfrm>
              <a:off x="7755974" y="6164308"/>
              <a:ext cx="268034" cy="0"/>
            </a:xfrm>
            <a:prstGeom prst="straightConnector1">
              <a:avLst/>
            </a:prstGeom>
            <a:ln w="47625">
              <a:solidFill>
                <a:srgbClr val="002060">
                  <a:alpha val="60000"/>
                </a:srgbClr>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81" name="グループ化 80">
            <a:extLst>
              <a:ext uri="{FF2B5EF4-FFF2-40B4-BE49-F238E27FC236}">
                <a16:creationId xmlns:a16="http://schemas.microsoft.com/office/drawing/2014/main" id="{81EB37BD-8274-4690-A8A8-8AC053EC7B7F}"/>
              </a:ext>
            </a:extLst>
          </p:cNvPr>
          <p:cNvGrpSpPr/>
          <p:nvPr/>
        </p:nvGrpSpPr>
        <p:grpSpPr>
          <a:xfrm>
            <a:off x="4592351" y="1668545"/>
            <a:ext cx="3572435" cy="4845123"/>
            <a:chOff x="4521695" y="1466777"/>
            <a:chExt cx="3572435" cy="4845123"/>
          </a:xfrm>
        </p:grpSpPr>
        <p:cxnSp>
          <p:nvCxnSpPr>
            <p:cNvPr id="18" name="直線矢印コネクタ 17">
              <a:extLst>
                <a:ext uri="{FF2B5EF4-FFF2-40B4-BE49-F238E27FC236}">
                  <a16:creationId xmlns:a16="http://schemas.microsoft.com/office/drawing/2014/main" id="{AC10B238-3F66-4E76-B5AF-EB226E6EE2B5}"/>
                </a:ext>
              </a:extLst>
            </p:cNvPr>
            <p:cNvCxnSpPr>
              <a:cxnSpLocks/>
            </p:cNvCxnSpPr>
            <p:nvPr/>
          </p:nvCxnSpPr>
          <p:spPr>
            <a:xfrm>
              <a:off x="4551713" y="1466777"/>
              <a:ext cx="257409" cy="0"/>
            </a:xfrm>
            <a:prstGeom prst="straightConnector1">
              <a:avLst/>
            </a:prstGeom>
            <a:ln w="57150">
              <a:solidFill>
                <a:srgbClr val="FFC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矢印コネクタ 64">
              <a:extLst>
                <a:ext uri="{FF2B5EF4-FFF2-40B4-BE49-F238E27FC236}">
                  <a16:creationId xmlns:a16="http://schemas.microsoft.com/office/drawing/2014/main" id="{5A7AA3AE-547F-4DF5-85BA-41BB93875EC4}"/>
                </a:ext>
              </a:extLst>
            </p:cNvPr>
            <p:cNvCxnSpPr>
              <a:cxnSpLocks/>
            </p:cNvCxnSpPr>
            <p:nvPr/>
          </p:nvCxnSpPr>
          <p:spPr>
            <a:xfrm>
              <a:off x="5062645" y="3244850"/>
              <a:ext cx="384908" cy="0"/>
            </a:xfrm>
            <a:prstGeom prst="straightConnector1">
              <a:avLst/>
            </a:prstGeom>
            <a:ln w="57150">
              <a:solidFill>
                <a:srgbClr val="FFC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AAFF1E2B-1F00-4453-AF05-40233F86C4DB}"/>
                </a:ext>
              </a:extLst>
            </p:cNvPr>
            <p:cNvCxnSpPr>
              <a:cxnSpLocks/>
            </p:cNvCxnSpPr>
            <p:nvPr/>
          </p:nvCxnSpPr>
          <p:spPr>
            <a:xfrm>
              <a:off x="4521695" y="2106254"/>
              <a:ext cx="812305" cy="0"/>
            </a:xfrm>
            <a:prstGeom prst="straightConnector1">
              <a:avLst/>
            </a:prstGeom>
            <a:ln w="57150">
              <a:solidFill>
                <a:srgbClr val="FFC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a:extLst>
                <a:ext uri="{FF2B5EF4-FFF2-40B4-BE49-F238E27FC236}">
                  <a16:creationId xmlns:a16="http://schemas.microsoft.com/office/drawing/2014/main" id="{DDEE7C80-E186-488F-9263-FFF652B7C38C}"/>
                </a:ext>
              </a:extLst>
            </p:cNvPr>
            <p:cNvCxnSpPr>
              <a:cxnSpLocks/>
            </p:cNvCxnSpPr>
            <p:nvPr/>
          </p:nvCxnSpPr>
          <p:spPr>
            <a:xfrm>
              <a:off x="5064904" y="2677755"/>
              <a:ext cx="340534" cy="0"/>
            </a:xfrm>
            <a:prstGeom prst="straightConnector1">
              <a:avLst/>
            </a:prstGeom>
            <a:ln w="57150">
              <a:solidFill>
                <a:srgbClr val="FFC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矢印コネクタ 68">
              <a:extLst>
                <a:ext uri="{FF2B5EF4-FFF2-40B4-BE49-F238E27FC236}">
                  <a16:creationId xmlns:a16="http://schemas.microsoft.com/office/drawing/2014/main" id="{9BEE5BB3-AEE4-4F39-A304-537EEC30C91F}"/>
                </a:ext>
              </a:extLst>
            </p:cNvPr>
            <p:cNvCxnSpPr>
              <a:cxnSpLocks/>
            </p:cNvCxnSpPr>
            <p:nvPr/>
          </p:nvCxnSpPr>
          <p:spPr>
            <a:xfrm>
              <a:off x="5255099" y="3839634"/>
              <a:ext cx="1436355" cy="0"/>
            </a:xfrm>
            <a:prstGeom prst="straightConnector1">
              <a:avLst/>
            </a:prstGeom>
            <a:ln w="57150">
              <a:solidFill>
                <a:srgbClr val="FFC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A700BAE0-C1FE-43A3-9995-0BC2E739B515}"/>
                </a:ext>
              </a:extLst>
            </p:cNvPr>
            <p:cNvCxnSpPr>
              <a:cxnSpLocks/>
            </p:cNvCxnSpPr>
            <p:nvPr/>
          </p:nvCxnSpPr>
          <p:spPr>
            <a:xfrm>
              <a:off x="6595534" y="4466167"/>
              <a:ext cx="762430" cy="0"/>
            </a:xfrm>
            <a:prstGeom prst="straightConnector1">
              <a:avLst/>
            </a:prstGeom>
            <a:ln w="57150">
              <a:solidFill>
                <a:srgbClr val="FFC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矢印コネクタ 74">
              <a:extLst>
                <a:ext uri="{FF2B5EF4-FFF2-40B4-BE49-F238E27FC236}">
                  <a16:creationId xmlns:a16="http://schemas.microsoft.com/office/drawing/2014/main" id="{5012E413-A0ED-453B-BEF4-254A847A9495}"/>
                </a:ext>
              </a:extLst>
            </p:cNvPr>
            <p:cNvCxnSpPr>
              <a:cxnSpLocks/>
            </p:cNvCxnSpPr>
            <p:nvPr/>
          </p:nvCxnSpPr>
          <p:spPr>
            <a:xfrm>
              <a:off x="7323667" y="5126567"/>
              <a:ext cx="762430" cy="0"/>
            </a:xfrm>
            <a:prstGeom prst="straightConnector1">
              <a:avLst/>
            </a:prstGeom>
            <a:ln w="57150">
              <a:solidFill>
                <a:srgbClr val="FFC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矢印コネクタ 75">
              <a:extLst>
                <a:ext uri="{FF2B5EF4-FFF2-40B4-BE49-F238E27FC236}">
                  <a16:creationId xmlns:a16="http://schemas.microsoft.com/office/drawing/2014/main" id="{779F4BA6-E6AD-4DD7-A25D-E981D40742DF}"/>
                </a:ext>
              </a:extLst>
            </p:cNvPr>
            <p:cNvCxnSpPr>
              <a:cxnSpLocks/>
            </p:cNvCxnSpPr>
            <p:nvPr/>
          </p:nvCxnSpPr>
          <p:spPr>
            <a:xfrm>
              <a:off x="7549376" y="5719233"/>
              <a:ext cx="510886" cy="0"/>
            </a:xfrm>
            <a:prstGeom prst="straightConnector1">
              <a:avLst/>
            </a:prstGeom>
            <a:ln w="57150">
              <a:solidFill>
                <a:srgbClr val="FFC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線矢印コネクタ 78">
              <a:extLst>
                <a:ext uri="{FF2B5EF4-FFF2-40B4-BE49-F238E27FC236}">
                  <a16:creationId xmlns:a16="http://schemas.microsoft.com/office/drawing/2014/main" id="{224D68DC-A8D5-4E77-BC5F-6361457174C3}"/>
                </a:ext>
              </a:extLst>
            </p:cNvPr>
            <p:cNvCxnSpPr>
              <a:cxnSpLocks/>
            </p:cNvCxnSpPr>
            <p:nvPr/>
          </p:nvCxnSpPr>
          <p:spPr>
            <a:xfrm>
              <a:off x="7759160" y="6311900"/>
              <a:ext cx="334970" cy="0"/>
            </a:xfrm>
            <a:prstGeom prst="straightConnector1">
              <a:avLst/>
            </a:prstGeom>
            <a:ln w="57150">
              <a:solidFill>
                <a:srgbClr val="FFC0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sp>
        <p:nvSpPr>
          <p:cNvPr id="6" name="タイトル 1">
            <a:extLst>
              <a:ext uri="{FF2B5EF4-FFF2-40B4-BE49-F238E27FC236}">
                <a16:creationId xmlns:a16="http://schemas.microsoft.com/office/drawing/2014/main" id="{C2DBC2C9-C9E7-4FFF-ABA7-65986AD53C4F}"/>
              </a:ext>
            </a:extLst>
          </p:cNvPr>
          <p:cNvSpPr txBox="1">
            <a:spLocks/>
          </p:cNvSpPr>
          <p:nvPr/>
        </p:nvSpPr>
        <p:spPr>
          <a:xfrm>
            <a:off x="84196" y="151446"/>
            <a:ext cx="8703233" cy="661362"/>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kumimoji="1" sz="4000" kern="1200" cap="all" baseline="0">
                <a:solidFill>
                  <a:schemeClr val="bg2"/>
                </a:solidFill>
                <a:latin typeface="+mj-lt"/>
                <a:ea typeface="+mj-ea"/>
                <a:cs typeface="+mj-cs"/>
              </a:defRPr>
            </a:lvl1pPr>
          </a:lstStyle>
          <a:p>
            <a:r>
              <a:rPr lang="en-US" altLang="ja-JP"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8</a:t>
            </a:r>
            <a:r>
              <a:rPr lang="ja-JP" altLang="en-US"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．活動計画</a:t>
            </a:r>
          </a:p>
        </p:txBody>
      </p:sp>
      <p:grpSp>
        <p:nvGrpSpPr>
          <p:cNvPr id="45" name="グループ化 44">
            <a:extLst>
              <a:ext uri="{FF2B5EF4-FFF2-40B4-BE49-F238E27FC236}">
                <a16:creationId xmlns:a16="http://schemas.microsoft.com/office/drawing/2014/main" id="{FCC06E11-5CDB-486B-A64A-6AED7BCB3D32}"/>
              </a:ext>
            </a:extLst>
          </p:cNvPr>
          <p:cNvGrpSpPr/>
          <p:nvPr/>
        </p:nvGrpSpPr>
        <p:grpSpPr>
          <a:xfrm>
            <a:off x="4381923" y="4320718"/>
            <a:ext cx="2512762" cy="2432866"/>
            <a:chOff x="-830456" y="3894252"/>
            <a:chExt cx="3713432" cy="4039173"/>
          </a:xfrm>
        </p:grpSpPr>
        <p:grpSp>
          <p:nvGrpSpPr>
            <p:cNvPr id="46" name="グループ化 45">
              <a:extLst>
                <a:ext uri="{FF2B5EF4-FFF2-40B4-BE49-F238E27FC236}">
                  <a16:creationId xmlns:a16="http://schemas.microsoft.com/office/drawing/2014/main" id="{50396E26-CD39-410A-81D3-74CC12805F25}"/>
                </a:ext>
              </a:extLst>
            </p:cNvPr>
            <p:cNvGrpSpPr/>
            <p:nvPr/>
          </p:nvGrpSpPr>
          <p:grpSpPr>
            <a:xfrm>
              <a:off x="-830456" y="3894252"/>
              <a:ext cx="3713432" cy="4039173"/>
              <a:chOff x="-1657705" y="1532001"/>
              <a:chExt cx="2006206" cy="1816227"/>
            </a:xfrm>
          </p:grpSpPr>
          <p:pic>
            <p:nvPicPr>
              <p:cNvPr id="48" name="図 47">
                <a:extLst>
                  <a:ext uri="{FF2B5EF4-FFF2-40B4-BE49-F238E27FC236}">
                    <a16:creationId xmlns:a16="http://schemas.microsoft.com/office/drawing/2014/main" id="{C40055CC-3089-4B55-83CC-85A6AD07B18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7679" b="99821" l="15726" r="75000">
                            <a14:backgroundMark x1="44892" y1="41786" x2="44892" y2="41786"/>
                            <a14:backgroundMark x1="46505" y1="85000" x2="46505" y2="85000"/>
                            <a14:backgroundMark x1="49059" y1="83929" x2="49059" y2="83929"/>
                            <a14:backgroundMark x1="43414" y1="83750" x2="43414" y2="83750"/>
                            <a14:backgroundMark x1="44892" y1="44821" x2="44892" y2="44821"/>
                            <a14:backgroundMark x1="44624" y1="49464" x2="44624" y2="49464"/>
                            <a14:backgroundMark x1="44489" y1="37321" x2="44489" y2="37321"/>
                            <a14:backgroundMark x1="47177" y1="43214" x2="47177" y2="43214"/>
                            <a14:backgroundMark x1="46102" y1="47500" x2="46102" y2="47500"/>
                            <a14:backgroundMark x1="58737" y1="48214" x2="58737" y2="48214"/>
                            <a14:backgroundMark x1="66129" y1="54643" x2="66129" y2="54643"/>
                            <a14:backgroundMark x1="45296" y1="90000" x2="45296" y2="90000"/>
                            <a14:backgroundMark x1="46102" y1="45714" x2="46102" y2="45714"/>
                            <a14:backgroundMark x1="28629" y1="50714" x2="28629" y2="50714"/>
                          </a14:backgroundRemoval>
                        </a14:imgEffect>
                      </a14:imgLayer>
                    </a14:imgProps>
                  </a:ext>
                  <a:ext uri="{28A0092B-C50C-407E-A947-70E740481C1C}">
                    <a14:useLocalDpi xmlns:a14="http://schemas.microsoft.com/office/drawing/2010/main" val="0"/>
                  </a:ext>
                </a:extLst>
              </a:blip>
              <a:srcRect l="14441" t="26387" r="22443" b="11162"/>
              <a:stretch/>
            </p:blipFill>
            <p:spPr>
              <a:xfrm>
                <a:off x="-1505971" y="1988725"/>
                <a:ext cx="1829832" cy="1359503"/>
              </a:xfrm>
              <a:prstGeom prst="rect">
                <a:avLst/>
              </a:prstGeom>
              <a:ln>
                <a:noFill/>
              </a:ln>
              <a:effectLst>
                <a:outerShdw blurRad="292100" dist="139700" dir="2700000" algn="tl" rotWithShape="0">
                  <a:srgbClr val="333333">
                    <a:alpha val="65000"/>
                  </a:srgbClr>
                </a:outerShdw>
              </a:effectLst>
            </p:spPr>
          </p:pic>
          <p:sp>
            <p:nvSpPr>
              <p:cNvPr id="49" name="角丸四角形吹き出し 465">
                <a:extLst>
                  <a:ext uri="{FF2B5EF4-FFF2-40B4-BE49-F238E27FC236}">
                    <a16:creationId xmlns:a16="http://schemas.microsoft.com/office/drawing/2014/main" id="{493EE847-5659-48D3-85EE-DDA4A53E7D05}"/>
                  </a:ext>
                </a:extLst>
              </p:cNvPr>
              <p:cNvSpPr/>
              <p:nvPr/>
            </p:nvSpPr>
            <p:spPr>
              <a:xfrm>
                <a:off x="-521409" y="1624663"/>
                <a:ext cx="869910" cy="496091"/>
              </a:xfrm>
              <a:prstGeom prst="wedgeRoundRectCallout">
                <a:avLst>
                  <a:gd name="adj1" fmla="val -33514"/>
                  <a:gd name="adj2" fmla="val 78151"/>
                  <a:gd name="adj3" fmla="val 16667"/>
                </a:avLst>
              </a:prstGeom>
              <a:solidFill>
                <a:sysClr val="window" lastClr="FFFFFF"/>
              </a:solidFill>
              <a:ln w="19050" cap="flat" cmpd="sng" algn="ctr">
                <a:solidFill>
                  <a:srgbClr val="7030A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dirty="0">
                    <a:ln>
                      <a:noFill/>
                    </a:ln>
                    <a:solidFill>
                      <a:srgbClr val="C00000"/>
                    </a:solidFill>
                    <a:effectLst/>
                    <a:uLnTx/>
                    <a:uFillTx/>
                    <a:latin typeface="HG丸ｺﾞｼｯｸM-PRO" panose="020F0600000000000000" pitchFamily="50" charset="-128"/>
                    <a:ea typeface="HG丸ｺﾞｼｯｸM-PRO" panose="020F0600000000000000" pitchFamily="50" charset="-128"/>
                    <a:cs typeface="+mn-cs"/>
                  </a:rPr>
                  <a:t>計画通り</a:t>
                </a:r>
                <a:endParaRPr kumimoji="1" lang="en-US" altLang="ja-JP" sz="1200" b="1" kern="0" dirty="0">
                  <a:solidFill>
                    <a:srgbClr val="C00000"/>
                  </a:solidFill>
                  <a:latin typeface="HG丸ｺﾞｼｯｸM-PRO" panose="020F0600000000000000" pitchFamily="50" charset="-128"/>
                  <a:ea typeface="HG丸ｺﾞｼｯｸM-PRO" panose="020F0600000000000000"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dirty="0">
                    <a:ln>
                      <a:noFill/>
                    </a:ln>
                    <a:solidFill>
                      <a:srgbClr val="C00000"/>
                    </a:solidFill>
                    <a:effectLst/>
                    <a:uLnTx/>
                    <a:uFillTx/>
                    <a:latin typeface="HG丸ｺﾞｼｯｸM-PRO" panose="020F0600000000000000" pitchFamily="50" charset="-128"/>
                    <a:ea typeface="HG丸ｺﾞｼｯｸM-PRO" panose="020F0600000000000000" pitchFamily="50" charset="-128"/>
                    <a:cs typeface="+mn-cs"/>
                  </a:rPr>
                  <a:t>進めるぞ！</a:t>
                </a:r>
                <a:endParaRPr kumimoji="1" lang="en-US" altLang="ja-JP" sz="1200" b="1" i="0" u="none" strike="noStrike" kern="0" cap="none" spc="0" normalizeH="0" baseline="0" noProof="0" dirty="0">
                  <a:ln>
                    <a:noFill/>
                  </a:ln>
                  <a:solidFill>
                    <a:srgbClr val="C00000"/>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59" name="角丸四角形吹き出し 465">
                <a:extLst>
                  <a:ext uri="{FF2B5EF4-FFF2-40B4-BE49-F238E27FC236}">
                    <a16:creationId xmlns:a16="http://schemas.microsoft.com/office/drawing/2014/main" id="{5E78BDCA-DBE9-4CB1-A1CA-58D452FC78E2}"/>
                  </a:ext>
                </a:extLst>
              </p:cNvPr>
              <p:cNvSpPr/>
              <p:nvPr/>
            </p:nvSpPr>
            <p:spPr>
              <a:xfrm>
                <a:off x="-1657705" y="1532001"/>
                <a:ext cx="984562" cy="492966"/>
              </a:xfrm>
              <a:prstGeom prst="wedgeRoundRectCallout">
                <a:avLst>
                  <a:gd name="adj1" fmla="val 26297"/>
                  <a:gd name="adj2" fmla="val 71311"/>
                  <a:gd name="adj3" fmla="val 16667"/>
                </a:avLst>
              </a:prstGeom>
              <a:solidFill>
                <a:sysClr val="window" lastClr="FFFFFF"/>
              </a:solidFill>
              <a:ln w="19050" cap="flat" cmpd="sng" algn="ctr">
                <a:solidFill>
                  <a:srgbClr val="7030A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1" kern="0" dirty="0">
                    <a:solidFill>
                      <a:srgbClr val="C00000"/>
                    </a:solidFill>
                    <a:latin typeface="HG丸ｺﾞｼｯｸM-PRO" panose="020F0600000000000000" pitchFamily="50" charset="-128"/>
                    <a:ea typeface="HG丸ｺﾞｼｯｸM-PRO" panose="020F0600000000000000" pitchFamily="50" charset="-128"/>
                  </a:rPr>
                  <a:t>みんなで力を</a:t>
                </a:r>
                <a:endParaRPr kumimoji="1" lang="en-US" altLang="ja-JP" sz="1200" b="1" kern="0" dirty="0">
                  <a:solidFill>
                    <a:srgbClr val="C00000"/>
                  </a:solidFill>
                  <a:latin typeface="HG丸ｺﾞｼｯｸM-PRO" panose="020F0600000000000000" pitchFamily="50" charset="-128"/>
                  <a:ea typeface="HG丸ｺﾞｼｯｸM-PRO" panose="020F0600000000000000"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dirty="0">
                    <a:ln>
                      <a:noFill/>
                    </a:ln>
                    <a:solidFill>
                      <a:srgbClr val="C00000"/>
                    </a:solidFill>
                    <a:effectLst/>
                    <a:uLnTx/>
                    <a:uFillTx/>
                    <a:latin typeface="HG丸ｺﾞｼｯｸM-PRO" panose="020F0600000000000000" pitchFamily="50" charset="-128"/>
                    <a:ea typeface="HG丸ｺﾞｼｯｸM-PRO" panose="020F0600000000000000" pitchFamily="50" charset="-128"/>
                    <a:cs typeface="+mn-cs"/>
                  </a:rPr>
                  <a:t>合わせて</a:t>
                </a:r>
                <a:r>
                  <a:rPr kumimoji="1" lang="en-US" altLang="ja-JP" sz="1200" b="1" i="0" u="none" strike="noStrike" kern="0" cap="none" spc="0" normalizeH="0" baseline="0" noProof="0" dirty="0">
                    <a:ln>
                      <a:noFill/>
                    </a:ln>
                    <a:solidFill>
                      <a:srgbClr val="C00000"/>
                    </a:solidFill>
                    <a:effectLst/>
                    <a:uLnTx/>
                    <a:uFillTx/>
                    <a:latin typeface="HG丸ｺﾞｼｯｸM-PRO" panose="020F0600000000000000" pitchFamily="50" charset="-128"/>
                    <a:ea typeface="HG丸ｺﾞｼｯｸM-PRO" panose="020F0600000000000000" pitchFamily="50" charset="-128"/>
                    <a:cs typeface="+mn-cs"/>
                  </a:rPr>
                  <a:t>…</a:t>
                </a:r>
              </a:p>
            </p:txBody>
          </p:sp>
        </p:grpSp>
        <p:sp>
          <p:nvSpPr>
            <p:cNvPr id="47" name="正方形/長方形 46">
              <a:extLst>
                <a:ext uri="{FF2B5EF4-FFF2-40B4-BE49-F238E27FC236}">
                  <a16:creationId xmlns:a16="http://schemas.microsoft.com/office/drawing/2014/main" id="{B5EBAA76-6E9C-4967-8732-603A22BB0AFC}"/>
                </a:ext>
              </a:extLst>
            </p:cNvPr>
            <p:cNvSpPr/>
            <p:nvPr/>
          </p:nvSpPr>
          <p:spPr>
            <a:xfrm>
              <a:off x="-372838" y="7541813"/>
              <a:ext cx="1467582" cy="30723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b="1" dirty="0">
                  <a:solidFill>
                    <a:schemeClr val="bg1"/>
                  </a:solidFill>
                </a:rPr>
                <a:t>同期の川尻</a:t>
              </a:r>
            </a:p>
          </p:txBody>
        </p:sp>
      </p:grpSp>
    </p:spTree>
    <p:extLst>
      <p:ext uri="{BB962C8B-B14F-4D97-AF65-F5344CB8AC3E}">
        <p14:creationId xmlns:p14="http://schemas.microsoft.com/office/powerpoint/2010/main" val="159743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2000"/>
                                        <p:tgtEl>
                                          <p:spTgt spid="51"/>
                                        </p:tgtEl>
                                      </p:cBhvr>
                                    </p:animEffect>
                                  </p:childTnLst>
                                </p:cTn>
                              </p:par>
                            </p:childTnLst>
                          </p:cTn>
                        </p:par>
                        <p:par>
                          <p:cTn id="14" fill="hold">
                            <p:stCondLst>
                              <p:cond delay="3000"/>
                            </p:stCondLst>
                            <p:childTnLst>
                              <p:par>
                                <p:cTn id="15" presetID="14"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par>
                          <p:cTn id="18" fill="hold">
                            <p:stCondLst>
                              <p:cond delay="3500"/>
                            </p:stCondLst>
                            <p:childTnLst>
                              <p:par>
                                <p:cTn id="19" presetID="14" presetClass="entr" presetSubtype="10" fill="hold" nodeType="afterEffect">
                                  <p:stCondLst>
                                    <p:cond delay="0"/>
                                  </p:stCondLst>
                                  <p:childTnLst>
                                    <p:set>
                                      <p:cBhvr>
                                        <p:cTn id="20" dur="1" fill="hold">
                                          <p:stCondLst>
                                            <p:cond delay="0"/>
                                          </p:stCondLst>
                                        </p:cTn>
                                        <p:tgtEl>
                                          <p:spTgt spid="81"/>
                                        </p:tgtEl>
                                        <p:attrNameLst>
                                          <p:attrName>style.visibility</p:attrName>
                                        </p:attrNameLst>
                                      </p:cBhvr>
                                      <p:to>
                                        <p:strVal val="visible"/>
                                      </p:to>
                                    </p:set>
                                    <p:animEffect transition="in" filter="randombar(horizontal)">
                                      <p:cBhvr>
                                        <p:cTn id="21" dur="500"/>
                                        <p:tgtEl>
                                          <p:spTgt spid="81"/>
                                        </p:tgtEl>
                                      </p:cBhvr>
                                    </p:animEffect>
                                  </p:childTnLst>
                                </p:cTn>
                              </p:par>
                            </p:childTnLst>
                          </p:cTn>
                        </p:par>
                        <p:par>
                          <p:cTn id="22" fill="hold">
                            <p:stCondLst>
                              <p:cond delay="4000"/>
                            </p:stCondLst>
                            <p:childTnLst>
                              <p:par>
                                <p:cTn id="23" presetID="42" presetClass="entr" presetSubtype="0" fill="hold"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1000"/>
                                        <p:tgtEl>
                                          <p:spTgt spid="45"/>
                                        </p:tgtEl>
                                      </p:cBhvr>
                                    </p:animEffect>
                                    <p:anim calcmode="lin" valueType="num">
                                      <p:cBhvr>
                                        <p:cTn id="26" dur="1000" fill="hold"/>
                                        <p:tgtEl>
                                          <p:spTgt spid="45"/>
                                        </p:tgtEl>
                                        <p:attrNameLst>
                                          <p:attrName>ppt_x</p:attrName>
                                        </p:attrNameLst>
                                      </p:cBhvr>
                                      <p:tavLst>
                                        <p:tav tm="0">
                                          <p:val>
                                            <p:strVal val="#ppt_x"/>
                                          </p:val>
                                        </p:tav>
                                        <p:tav tm="100000">
                                          <p:val>
                                            <p:strVal val="#ppt_x"/>
                                          </p:val>
                                        </p:tav>
                                      </p:tavLst>
                                    </p:anim>
                                    <p:anim calcmode="lin" valueType="num">
                                      <p:cBhvr>
                                        <p:cTn id="27"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E97648CC-1A11-4F6C-812B-3D1CF602E5EF}"/>
              </a:ext>
            </a:extLst>
          </p:cNvPr>
          <p:cNvSpPr txBox="1">
            <a:spLocks/>
          </p:cNvSpPr>
          <p:nvPr/>
        </p:nvSpPr>
        <p:spPr>
          <a:xfrm>
            <a:off x="112599" y="55769"/>
            <a:ext cx="4493928" cy="661362"/>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kumimoji="1" sz="4000" kern="1200" cap="all" baseline="0">
                <a:solidFill>
                  <a:schemeClr val="bg2"/>
                </a:solidFill>
                <a:latin typeface="+mj-lt"/>
                <a:ea typeface="+mj-ea"/>
                <a:cs typeface="+mj-cs"/>
              </a:defRPr>
            </a:lvl1pPr>
          </a:lstStyle>
          <a:p>
            <a:r>
              <a:rPr lang="en-US" altLang="ja-JP"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9</a:t>
            </a:r>
            <a:r>
              <a:rPr lang="ja-JP" altLang="en-US"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．目標の設定</a:t>
            </a:r>
          </a:p>
        </p:txBody>
      </p:sp>
      <p:graphicFrame>
        <p:nvGraphicFramePr>
          <p:cNvPr id="5" name="表 125">
            <a:extLst>
              <a:ext uri="{FF2B5EF4-FFF2-40B4-BE49-F238E27FC236}">
                <a16:creationId xmlns:a16="http://schemas.microsoft.com/office/drawing/2014/main" id="{E5889CB8-C83A-4B69-B136-9957429559AD}"/>
              </a:ext>
            </a:extLst>
          </p:cNvPr>
          <p:cNvGraphicFramePr>
            <a:graphicFrameLocks noGrp="1"/>
          </p:cNvGraphicFramePr>
          <p:nvPr>
            <p:extLst>
              <p:ext uri="{D42A27DB-BD31-4B8C-83A1-F6EECF244321}">
                <p14:modId xmlns:p14="http://schemas.microsoft.com/office/powerpoint/2010/main" val="2353519145"/>
              </p:ext>
            </p:extLst>
          </p:nvPr>
        </p:nvGraphicFramePr>
        <p:xfrm>
          <a:off x="331791" y="1178482"/>
          <a:ext cx="4718616" cy="2490391"/>
        </p:xfrm>
        <a:graphic>
          <a:graphicData uri="http://schemas.openxmlformats.org/drawingml/2006/table">
            <a:tbl>
              <a:tblPr firstRow="1" bandRow="1">
                <a:tableStyleId>{073A0DAA-6AF3-43AB-8588-CEC1D06C72B9}</a:tableStyleId>
              </a:tblPr>
              <a:tblGrid>
                <a:gridCol w="996383">
                  <a:extLst>
                    <a:ext uri="{9D8B030D-6E8A-4147-A177-3AD203B41FA5}">
                      <a16:colId xmlns:a16="http://schemas.microsoft.com/office/drawing/2014/main" val="674962615"/>
                    </a:ext>
                  </a:extLst>
                </a:gridCol>
                <a:gridCol w="1339381">
                  <a:extLst>
                    <a:ext uri="{9D8B030D-6E8A-4147-A177-3AD203B41FA5}">
                      <a16:colId xmlns:a16="http://schemas.microsoft.com/office/drawing/2014/main" val="1101346129"/>
                    </a:ext>
                  </a:extLst>
                </a:gridCol>
                <a:gridCol w="1560892">
                  <a:extLst>
                    <a:ext uri="{9D8B030D-6E8A-4147-A177-3AD203B41FA5}">
                      <a16:colId xmlns:a16="http://schemas.microsoft.com/office/drawing/2014/main" val="3249840856"/>
                    </a:ext>
                  </a:extLst>
                </a:gridCol>
                <a:gridCol w="821960">
                  <a:extLst>
                    <a:ext uri="{9D8B030D-6E8A-4147-A177-3AD203B41FA5}">
                      <a16:colId xmlns:a16="http://schemas.microsoft.com/office/drawing/2014/main" val="2571208222"/>
                    </a:ext>
                  </a:extLst>
                </a:gridCol>
              </a:tblGrid>
              <a:tr h="482011">
                <a:tc>
                  <a:txBody>
                    <a:bodyPr/>
                    <a:lstStyle/>
                    <a:p>
                      <a:pPr algn="ctr"/>
                      <a:r>
                        <a:rPr kumimoji="1" lang="ja-JP" altLang="en-US" sz="900" b="1" dirty="0">
                          <a:solidFill>
                            <a:schemeClr val="bg1"/>
                          </a:solidFill>
                        </a:rPr>
                        <a:t>総リスク点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gridSpan="2">
                  <a:txBody>
                    <a:bodyPr/>
                    <a:lstStyle/>
                    <a:p>
                      <a:pPr algn="ctr"/>
                      <a:r>
                        <a:rPr kumimoji="1" lang="ja-JP" altLang="en-US" sz="900" b="1" dirty="0">
                          <a:solidFill>
                            <a:schemeClr val="bg1"/>
                          </a:solidFill>
                        </a:rPr>
                        <a:t>対策措置事項</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solidFill>
                            <a:schemeClr val="bg1"/>
                          </a:solidFill>
                        </a:rPr>
                        <a:t>つらさ</a:t>
                      </a:r>
                      <a:endParaRPr kumimoji="1" lang="en-US" altLang="ja-JP" sz="900" b="1" dirty="0">
                        <a:solidFill>
                          <a:schemeClr val="bg1"/>
                        </a:solidFill>
                      </a:endParaRPr>
                    </a:p>
                    <a:p>
                      <a:pPr algn="ctr"/>
                      <a:r>
                        <a:rPr kumimoji="1" lang="ja-JP" altLang="en-US" sz="900" b="1" dirty="0">
                          <a:solidFill>
                            <a:schemeClr val="bg1"/>
                          </a:solidFill>
                        </a:rPr>
                        <a:t>レベル</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11165297"/>
                  </a:ext>
                </a:extLst>
              </a:tr>
              <a:tr h="401676">
                <a:tc>
                  <a:txBody>
                    <a:bodyPr/>
                    <a:lstStyle/>
                    <a:p>
                      <a:pPr algn="ctr"/>
                      <a:r>
                        <a:rPr kumimoji="1" lang="en-US" altLang="ja-JP" sz="900" b="1" dirty="0"/>
                        <a:t>10~12</a:t>
                      </a:r>
                      <a:r>
                        <a:rPr kumimoji="1" lang="ja-JP" altLang="en-US" sz="900" b="1" dirty="0"/>
                        <a:t>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許容できない</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直ちに改善措置</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1400" b="1" dirty="0"/>
                        <a:t>Ⅴ</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261884423"/>
                  </a:ext>
                </a:extLst>
              </a:tr>
              <a:tr h="401676">
                <a:tc>
                  <a:txBody>
                    <a:bodyPr/>
                    <a:lstStyle/>
                    <a:p>
                      <a:pPr algn="ctr"/>
                      <a:r>
                        <a:rPr kumimoji="1" lang="en-US" altLang="ja-JP" sz="900" b="1" dirty="0"/>
                        <a:t>8~9</a:t>
                      </a:r>
                      <a:r>
                        <a:rPr kumimoji="1" lang="ja-JP" altLang="en-US" sz="900" b="1" dirty="0"/>
                        <a:t>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許容できない</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優先的に改善措置</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1400" b="1" dirty="0"/>
                        <a:t>Ⅳ</a:t>
                      </a:r>
                      <a:endParaRPr kumimoji="1" lang="ja-JP" altLang="en-US" sz="1400" b="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030A0"/>
                    </a:solidFill>
                  </a:tcPr>
                </a:tc>
                <a:extLst>
                  <a:ext uri="{0D108BD9-81ED-4DB2-BD59-A6C34878D82A}">
                    <a16:rowId xmlns:a16="http://schemas.microsoft.com/office/drawing/2014/main" val="2765641177"/>
                  </a:ext>
                </a:extLst>
              </a:tr>
              <a:tr h="401676">
                <a:tc>
                  <a:txBody>
                    <a:bodyPr/>
                    <a:lstStyle/>
                    <a:p>
                      <a:pPr algn="ctr"/>
                      <a:r>
                        <a:rPr kumimoji="1" lang="en-US" altLang="ja-JP" sz="900" b="1" dirty="0"/>
                        <a:t>6~7</a:t>
                      </a:r>
                      <a:r>
                        <a:rPr kumimoji="1" lang="ja-JP" altLang="en-US" sz="900" b="1" dirty="0"/>
                        <a:t>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条件付きで許容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改善措置</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1400" b="1" dirty="0"/>
                        <a:t>Ⅲ</a:t>
                      </a:r>
                      <a:endParaRPr kumimoji="1" lang="ja-JP" altLang="en-US" sz="1400" b="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00"/>
                    </a:solidFill>
                  </a:tcPr>
                </a:tc>
                <a:extLst>
                  <a:ext uri="{0D108BD9-81ED-4DB2-BD59-A6C34878D82A}">
                    <a16:rowId xmlns:a16="http://schemas.microsoft.com/office/drawing/2014/main" val="2083518231"/>
                  </a:ext>
                </a:extLst>
              </a:tr>
              <a:tr h="401676">
                <a:tc>
                  <a:txBody>
                    <a:bodyPr/>
                    <a:lstStyle/>
                    <a:p>
                      <a:pPr algn="ctr"/>
                      <a:r>
                        <a:rPr kumimoji="1" lang="en-US" altLang="ja-JP" sz="900" b="1" dirty="0"/>
                        <a:t>4~5</a:t>
                      </a:r>
                      <a:r>
                        <a:rPr kumimoji="1" lang="ja-JP" altLang="en-US" sz="900" b="1" dirty="0"/>
                        <a:t>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許容できる</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注意喚起は必要</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1400" b="1" dirty="0"/>
                        <a:t>Ⅱ</a:t>
                      </a:r>
                      <a:endParaRPr kumimoji="1" lang="ja-JP" altLang="en-US" sz="1400" b="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extLst>
                  <a:ext uri="{0D108BD9-81ED-4DB2-BD59-A6C34878D82A}">
                    <a16:rowId xmlns:a16="http://schemas.microsoft.com/office/drawing/2014/main" val="1250332572"/>
                  </a:ext>
                </a:extLst>
              </a:tr>
              <a:tr h="401676">
                <a:tc>
                  <a:txBody>
                    <a:bodyPr/>
                    <a:lstStyle/>
                    <a:p>
                      <a:pPr algn="ctr"/>
                      <a:r>
                        <a:rPr kumimoji="1" lang="en-US" altLang="ja-JP" sz="900" b="1" dirty="0"/>
                        <a:t>2~3</a:t>
                      </a:r>
                      <a:r>
                        <a:rPr kumimoji="1" lang="ja-JP" altLang="en-US" sz="900" b="1" dirty="0"/>
                        <a:t>点</a:t>
                      </a:r>
                      <a:endParaRPr kumimoji="1" lang="en-US" altLang="ja-JP" sz="900" b="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許容できる</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kumimoji="1" lang="ja-JP" altLang="en-US" sz="900" b="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1400" b="1" dirty="0"/>
                        <a:t>Ⅰ</a:t>
                      </a:r>
                      <a:endParaRPr kumimoji="1" lang="ja-JP" altLang="en-US" sz="1400" b="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extLst>
                  <a:ext uri="{0D108BD9-81ED-4DB2-BD59-A6C34878D82A}">
                    <a16:rowId xmlns:a16="http://schemas.microsoft.com/office/drawing/2014/main" val="2964450956"/>
                  </a:ext>
                </a:extLst>
              </a:tr>
            </a:tbl>
          </a:graphicData>
        </a:graphic>
      </p:graphicFrame>
      <p:graphicFrame>
        <p:nvGraphicFramePr>
          <p:cNvPr id="6" name="表 125">
            <a:extLst>
              <a:ext uri="{FF2B5EF4-FFF2-40B4-BE49-F238E27FC236}">
                <a16:creationId xmlns:a16="http://schemas.microsoft.com/office/drawing/2014/main" id="{D2E5C706-8874-4CC0-98E5-2F64D4B71C7E}"/>
              </a:ext>
            </a:extLst>
          </p:cNvPr>
          <p:cNvGraphicFramePr>
            <a:graphicFrameLocks noGrp="1"/>
          </p:cNvGraphicFramePr>
          <p:nvPr>
            <p:extLst>
              <p:ext uri="{D42A27DB-BD31-4B8C-83A1-F6EECF244321}">
                <p14:modId xmlns:p14="http://schemas.microsoft.com/office/powerpoint/2010/main" val="951898734"/>
              </p:ext>
            </p:extLst>
          </p:nvPr>
        </p:nvGraphicFramePr>
        <p:xfrm>
          <a:off x="6486039" y="1145641"/>
          <a:ext cx="4718616" cy="2490391"/>
        </p:xfrm>
        <a:graphic>
          <a:graphicData uri="http://schemas.openxmlformats.org/drawingml/2006/table">
            <a:tbl>
              <a:tblPr firstRow="1" bandRow="1">
                <a:tableStyleId>{073A0DAA-6AF3-43AB-8588-CEC1D06C72B9}</a:tableStyleId>
              </a:tblPr>
              <a:tblGrid>
                <a:gridCol w="996383">
                  <a:extLst>
                    <a:ext uri="{9D8B030D-6E8A-4147-A177-3AD203B41FA5}">
                      <a16:colId xmlns:a16="http://schemas.microsoft.com/office/drawing/2014/main" val="674962615"/>
                    </a:ext>
                  </a:extLst>
                </a:gridCol>
                <a:gridCol w="1339381">
                  <a:extLst>
                    <a:ext uri="{9D8B030D-6E8A-4147-A177-3AD203B41FA5}">
                      <a16:colId xmlns:a16="http://schemas.microsoft.com/office/drawing/2014/main" val="1101346129"/>
                    </a:ext>
                  </a:extLst>
                </a:gridCol>
                <a:gridCol w="1560892">
                  <a:extLst>
                    <a:ext uri="{9D8B030D-6E8A-4147-A177-3AD203B41FA5}">
                      <a16:colId xmlns:a16="http://schemas.microsoft.com/office/drawing/2014/main" val="3249840856"/>
                    </a:ext>
                  </a:extLst>
                </a:gridCol>
                <a:gridCol w="821960">
                  <a:extLst>
                    <a:ext uri="{9D8B030D-6E8A-4147-A177-3AD203B41FA5}">
                      <a16:colId xmlns:a16="http://schemas.microsoft.com/office/drawing/2014/main" val="2571208222"/>
                    </a:ext>
                  </a:extLst>
                </a:gridCol>
              </a:tblGrid>
              <a:tr h="482011">
                <a:tc>
                  <a:txBody>
                    <a:bodyPr/>
                    <a:lstStyle/>
                    <a:p>
                      <a:pPr algn="ctr"/>
                      <a:r>
                        <a:rPr kumimoji="1" lang="ja-JP" altLang="en-US" sz="900" b="1" dirty="0">
                          <a:solidFill>
                            <a:schemeClr val="bg1"/>
                          </a:solidFill>
                        </a:rPr>
                        <a:t>総リスク点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gridSpan="2">
                  <a:txBody>
                    <a:bodyPr/>
                    <a:lstStyle/>
                    <a:p>
                      <a:pPr algn="ctr"/>
                      <a:r>
                        <a:rPr kumimoji="1" lang="ja-JP" altLang="en-US" sz="900" b="1" dirty="0">
                          <a:solidFill>
                            <a:schemeClr val="bg1"/>
                          </a:solidFill>
                        </a:rPr>
                        <a:t>対策措置事項</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solidFill>
                            <a:schemeClr val="bg1"/>
                          </a:solidFill>
                        </a:rPr>
                        <a:t>つらさ</a:t>
                      </a:r>
                      <a:endParaRPr kumimoji="1" lang="en-US" altLang="ja-JP" sz="900" b="1" dirty="0">
                        <a:solidFill>
                          <a:schemeClr val="bg1"/>
                        </a:solidFill>
                      </a:endParaRPr>
                    </a:p>
                    <a:p>
                      <a:pPr algn="ctr"/>
                      <a:r>
                        <a:rPr kumimoji="1" lang="ja-JP" altLang="en-US" sz="900" b="1" dirty="0">
                          <a:solidFill>
                            <a:schemeClr val="bg1"/>
                          </a:solidFill>
                        </a:rPr>
                        <a:t>レベル</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11165297"/>
                  </a:ext>
                </a:extLst>
              </a:tr>
              <a:tr h="401676">
                <a:tc>
                  <a:txBody>
                    <a:bodyPr/>
                    <a:lstStyle/>
                    <a:p>
                      <a:pPr algn="ctr"/>
                      <a:r>
                        <a:rPr kumimoji="1" lang="en-US" altLang="ja-JP" sz="900" b="1" dirty="0"/>
                        <a:t>10~12</a:t>
                      </a:r>
                      <a:r>
                        <a:rPr kumimoji="1" lang="ja-JP" altLang="en-US" sz="900" b="1" dirty="0"/>
                        <a:t>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許容できない</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直ちに改善措置</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1400" b="1" dirty="0"/>
                        <a:t>Ⅴ</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261884423"/>
                  </a:ext>
                </a:extLst>
              </a:tr>
              <a:tr h="401676">
                <a:tc>
                  <a:txBody>
                    <a:bodyPr/>
                    <a:lstStyle/>
                    <a:p>
                      <a:pPr algn="ctr"/>
                      <a:r>
                        <a:rPr kumimoji="1" lang="en-US" altLang="ja-JP" sz="900" b="1" dirty="0"/>
                        <a:t>8~9</a:t>
                      </a:r>
                      <a:r>
                        <a:rPr kumimoji="1" lang="ja-JP" altLang="en-US" sz="900" b="1" dirty="0"/>
                        <a:t>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許容できない</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優先的に改善措置</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1400" b="1" dirty="0"/>
                        <a:t>Ⅳ</a:t>
                      </a:r>
                      <a:endParaRPr kumimoji="1" lang="ja-JP" altLang="en-US" sz="1400" b="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030A0"/>
                    </a:solidFill>
                  </a:tcPr>
                </a:tc>
                <a:extLst>
                  <a:ext uri="{0D108BD9-81ED-4DB2-BD59-A6C34878D82A}">
                    <a16:rowId xmlns:a16="http://schemas.microsoft.com/office/drawing/2014/main" val="2765641177"/>
                  </a:ext>
                </a:extLst>
              </a:tr>
              <a:tr h="401676">
                <a:tc>
                  <a:txBody>
                    <a:bodyPr/>
                    <a:lstStyle/>
                    <a:p>
                      <a:pPr algn="ctr"/>
                      <a:r>
                        <a:rPr kumimoji="1" lang="en-US" altLang="ja-JP" sz="900" b="1" dirty="0"/>
                        <a:t>6~7</a:t>
                      </a:r>
                      <a:r>
                        <a:rPr kumimoji="1" lang="ja-JP" altLang="en-US" sz="900" b="1" dirty="0"/>
                        <a:t>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条件付きで許容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改善措置</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1400" b="1" dirty="0"/>
                        <a:t>Ⅲ</a:t>
                      </a:r>
                      <a:endParaRPr kumimoji="1" lang="ja-JP" altLang="en-US" sz="1400" b="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00"/>
                    </a:solidFill>
                  </a:tcPr>
                </a:tc>
                <a:extLst>
                  <a:ext uri="{0D108BD9-81ED-4DB2-BD59-A6C34878D82A}">
                    <a16:rowId xmlns:a16="http://schemas.microsoft.com/office/drawing/2014/main" val="2083518231"/>
                  </a:ext>
                </a:extLst>
              </a:tr>
              <a:tr h="401676">
                <a:tc>
                  <a:txBody>
                    <a:bodyPr/>
                    <a:lstStyle/>
                    <a:p>
                      <a:pPr algn="ctr"/>
                      <a:r>
                        <a:rPr kumimoji="1" lang="en-US" altLang="ja-JP" sz="900" b="1" dirty="0"/>
                        <a:t>4~5</a:t>
                      </a:r>
                      <a:r>
                        <a:rPr kumimoji="1" lang="ja-JP" altLang="en-US" sz="900" b="1" dirty="0"/>
                        <a:t>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許容できる</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注意喚起は必要</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1400" b="1" dirty="0"/>
                        <a:t>Ⅱ</a:t>
                      </a:r>
                      <a:endParaRPr kumimoji="1" lang="ja-JP" altLang="en-US" sz="1400" b="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extLst>
                  <a:ext uri="{0D108BD9-81ED-4DB2-BD59-A6C34878D82A}">
                    <a16:rowId xmlns:a16="http://schemas.microsoft.com/office/drawing/2014/main" val="1250332572"/>
                  </a:ext>
                </a:extLst>
              </a:tr>
              <a:tr h="401676">
                <a:tc>
                  <a:txBody>
                    <a:bodyPr/>
                    <a:lstStyle/>
                    <a:p>
                      <a:pPr algn="ctr"/>
                      <a:r>
                        <a:rPr kumimoji="1" lang="en-US" altLang="ja-JP" sz="900" b="1" dirty="0"/>
                        <a:t>2~3</a:t>
                      </a:r>
                      <a:r>
                        <a:rPr kumimoji="1" lang="ja-JP" altLang="en-US" sz="900" b="1" dirty="0"/>
                        <a:t>点</a:t>
                      </a:r>
                      <a:endParaRPr kumimoji="1" lang="en-US" altLang="ja-JP" sz="900" b="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許容できる</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kumimoji="1" lang="ja-JP" altLang="en-US" sz="900" b="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1400" b="1" dirty="0"/>
                        <a:t>Ⅰ</a:t>
                      </a:r>
                      <a:endParaRPr kumimoji="1" lang="ja-JP" altLang="en-US" sz="1400" b="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extLst>
                  <a:ext uri="{0D108BD9-81ED-4DB2-BD59-A6C34878D82A}">
                    <a16:rowId xmlns:a16="http://schemas.microsoft.com/office/drawing/2014/main" val="2964450956"/>
                  </a:ext>
                </a:extLst>
              </a:tr>
            </a:tbl>
          </a:graphicData>
        </a:graphic>
      </p:graphicFrame>
      <p:sp>
        <p:nvSpPr>
          <p:cNvPr id="8" name="正方形/長方形 7">
            <a:extLst>
              <a:ext uri="{FF2B5EF4-FFF2-40B4-BE49-F238E27FC236}">
                <a16:creationId xmlns:a16="http://schemas.microsoft.com/office/drawing/2014/main" id="{D3924C9B-9E0F-498D-AED7-AA2B0DB296F7}"/>
              </a:ext>
            </a:extLst>
          </p:cNvPr>
          <p:cNvSpPr/>
          <p:nvPr/>
        </p:nvSpPr>
        <p:spPr>
          <a:xfrm>
            <a:off x="6486040" y="2846062"/>
            <a:ext cx="4718615" cy="40856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下 10">
            <a:extLst>
              <a:ext uri="{FF2B5EF4-FFF2-40B4-BE49-F238E27FC236}">
                <a16:creationId xmlns:a16="http://schemas.microsoft.com/office/drawing/2014/main" id="{950C4C4D-AD43-449B-AB9C-D93CE72C5C7D}"/>
              </a:ext>
            </a:extLst>
          </p:cNvPr>
          <p:cNvSpPr/>
          <p:nvPr/>
        </p:nvSpPr>
        <p:spPr>
          <a:xfrm rot="16200000">
            <a:off x="5133308" y="2277319"/>
            <a:ext cx="1432560" cy="522049"/>
          </a:xfrm>
          <a:prstGeom prst="downArrow">
            <a:avLst/>
          </a:prstGeom>
          <a:solidFill>
            <a:srgbClr val="FFFF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吹き出し: 四角形 8">
            <a:extLst>
              <a:ext uri="{FF2B5EF4-FFF2-40B4-BE49-F238E27FC236}">
                <a16:creationId xmlns:a16="http://schemas.microsoft.com/office/drawing/2014/main" id="{48468B8F-5828-4BB7-B1B3-87CFF41AAEBD}"/>
              </a:ext>
            </a:extLst>
          </p:cNvPr>
          <p:cNvSpPr/>
          <p:nvPr/>
        </p:nvSpPr>
        <p:spPr>
          <a:xfrm>
            <a:off x="359985" y="3755098"/>
            <a:ext cx="4775004" cy="634167"/>
          </a:xfrm>
          <a:prstGeom prst="wedgeRectCallout">
            <a:avLst>
              <a:gd name="adj1" fmla="val -50194"/>
              <a:gd name="adj2" fmla="val 2771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just"/>
            <a:endParaRPr kumimoji="1" lang="en-US" altLang="ja-JP" b="1" dirty="0">
              <a:solidFill>
                <a:schemeClr val="bg1"/>
              </a:solidFill>
            </a:endParaRPr>
          </a:p>
          <a:p>
            <a:pPr algn="just"/>
            <a:r>
              <a:rPr kumimoji="1" lang="ja-JP" altLang="en-US" b="1" dirty="0">
                <a:solidFill>
                  <a:schemeClr val="bg1"/>
                </a:solidFill>
              </a:rPr>
              <a:t>現状</a:t>
            </a:r>
            <a:endParaRPr kumimoji="1" lang="en-US" altLang="ja-JP" b="1" dirty="0">
              <a:solidFill>
                <a:schemeClr val="bg1"/>
              </a:solidFill>
            </a:endParaRPr>
          </a:p>
          <a:p>
            <a:pPr algn="just"/>
            <a:r>
              <a:rPr kumimoji="1" lang="ja-JP" altLang="en-US" b="1" dirty="0">
                <a:solidFill>
                  <a:schemeClr val="bg1"/>
                </a:solidFill>
              </a:rPr>
              <a:t>総リスク点：</a:t>
            </a:r>
            <a:r>
              <a:rPr kumimoji="1" lang="en-US" altLang="ja-JP" b="1" dirty="0">
                <a:solidFill>
                  <a:schemeClr val="bg1"/>
                </a:solidFill>
              </a:rPr>
              <a:t>8</a:t>
            </a:r>
            <a:r>
              <a:rPr kumimoji="1" lang="ja-JP" altLang="en-US" b="1" dirty="0">
                <a:solidFill>
                  <a:schemeClr val="bg1"/>
                </a:solidFill>
              </a:rPr>
              <a:t>点内容：優先的に改善措置</a:t>
            </a:r>
          </a:p>
          <a:p>
            <a:pPr algn="just"/>
            <a:endParaRPr kumimoji="1" lang="ja-JP" altLang="en-US" dirty="0"/>
          </a:p>
        </p:txBody>
      </p:sp>
      <p:grpSp>
        <p:nvGrpSpPr>
          <p:cNvPr id="12" name="グループ化 11">
            <a:extLst>
              <a:ext uri="{FF2B5EF4-FFF2-40B4-BE49-F238E27FC236}">
                <a16:creationId xmlns:a16="http://schemas.microsoft.com/office/drawing/2014/main" id="{92D9BFCB-7C3B-4149-AB6E-8D40ACF748B9}"/>
              </a:ext>
            </a:extLst>
          </p:cNvPr>
          <p:cNvGrpSpPr/>
          <p:nvPr/>
        </p:nvGrpSpPr>
        <p:grpSpPr>
          <a:xfrm>
            <a:off x="449138" y="4478749"/>
            <a:ext cx="4150291" cy="948444"/>
            <a:chOff x="449138" y="4478749"/>
            <a:chExt cx="4150291" cy="948444"/>
          </a:xfrm>
        </p:grpSpPr>
        <p:sp>
          <p:nvSpPr>
            <p:cNvPr id="18" name="正方形/長方形 17">
              <a:extLst>
                <a:ext uri="{FF2B5EF4-FFF2-40B4-BE49-F238E27FC236}">
                  <a16:creationId xmlns:a16="http://schemas.microsoft.com/office/drawing/2014/main" id="{8E2184E5-A33E-4F7C-961E-9022889B22A4}"/>
                </a:ext>
              </a:extLst>
            </p:cNvPr>
            <p:cNvSpPr/>
            <p:nvPr/>
          </p:nvSpPr>
          <p:spPr>
            <a:xfrm>
              <a:off x="449138" y="4494704"/>
              <a:ext cx="2782111" cy="852789"/>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つらさレベル</a:t>
              </a:r>
            </a:p>
          </p:txBody>
        </p:sp>
        <p:sp>
          <p:nvSpPr>
            <p:cNvPr id="20" name="正方形/長方形 19">
              <a:extLst>
                <a:ext uri="{FF2B5EF4-FFF2-40B4-BE49-F238E27FC236}">
                  <a16:creationId xmlns:a16="http://schemas.microsoft.com/office/drawing/2014/main" id="{28910F79-54A8-473D-B416-0135A3041A0C}"/>
                </a:ext>
              </a:extLst>
            </p:cNvPr>
            <p:cNvSpPr/>
            <p:nvPr/>
          </p:nvSpPr>
          <p:spPr>
            <a:xfrm>
              <a:off x="3375382" y="4478749"/>
              <a:ext cx="1224047" cy="948444"/>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400" b="1" dirty="0"/>
                <a:t>Ⅳ</a:t>
              </a:r>
              <a:endParaRPr kumimoji="1" lang="ja-JP" altLang="en-US" sz="5400" b="1" dirty="0"/>
            </a:p>
          </p:txBody>
        </p:sp>
      </p:grpSp>
      <p:grpSp>
        <p:nvGrpSpPr>
          <p:cNvPr id="27" name="グループ化 26">
            <a:extLst>
              <a:ext uri="{FF2B5EF4-FFF2-40B4-BE49-F238E27FC236}">
                <a16:creationId xmlns:a16="http://schemas.microsoft.com/office/drawing/2014/main" id="{8570112A-10F9-45F7-8D21-4B8C2A82494C}"/>
              </a:ext>
            </a:extLst>
          </p:cNvPr>
          <p:cNvGrpSpPr/>
          <p:nvPr/>
        </p:nvGrpSpPr>
        <p:grpSpPr>
          <a:xfrm>
            <a:off x="6486039" y="3795763"/>
            <a:ext cx="5022414" cy="1727085"/>
            <a:chOff x="6486039" y="3795763"/>
            <a:chExt cx="5022414" cy="1727085"/>
          </a:xfrm>
        </p:grpSpPr>
        <p:sp>
          <p:nvSpPr>
            <p:cNvPr id="10" name="吹き出し: 四角形 9">
              <a:extLst>
                <a:ext uri="{FF2B5EF4-FFF2-40B4-BE49-F238E27FC236}">
                  <a16:creationId xmlns:a16="http://schemas.microsoft.com/office/drawing/2014/main" id="{61A09418-D486-4A9B-B4BF-3EC33118FEEE}"/>
                </a:ext>
              </a:extLst>
            </p:cNvPr>
            <p:cNvSpPr/>
            <p:nvPr/>
          </p:nvSpPr>
          <p:spPr>
            <a:xfrm>
              <a:off x="6486039" y="3795763"/>
              <a:ext cx="5022414" cy="698941"/>
            </a:xfrm>
            <a:prstGeom prst="wedgeRectCallout">
              <a:avLst>
                <a:gd name="adj1" fmla="val -22335"/>
                <a:gd name="adj2" fmla="val 4806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just"/>
              <a:endParaRPr kumimoji="1" lang="en-US" altLang="ja-JP" b="1" dirty="0">
                <a:solidFill>
                  <a:schemeClr val="bg1"/>
                </a:solidFill>
              </a:endParaRPr>
            </a:p>
            <a:p>
              <a:pPr algn="just"/>
              <a:r>
                <a:rPr kumimoji="1" lang="ja-JP" altLang="en-US" b="1" dirty="0">
                  <a:solidFill>
                    <a:schemeClr val="bg1"/>
                  </a:solidFill>
                </a:rPr>
                <a:t>目標</a:t>
              </a:r>
              <a:endParaRPr kumimoji="1" lang="en-US" altLang="ja-JP" b="1" dirty="0">
                <a:solidFill>
                  <a:schemeClr val="bg1"/>
                </a:solidFill>
              </a:endParaRPr>
            </a:p>
            <a:p>
              <a:pPr algn="just"/>
              <a:r>
                <a:rPr kumimoji="1" lang="ja-JP" altLang="en-US" b="1" dirty="0">
                  <a:solidFill>
                    <a:schemeClr val="bg1"/>
                  </a:solidFill>
                </a:rPr>
                <a:t>総リスク点：</a:t>
              </a:r>
              <a:r>
                <a:rPr kumimoji="1" lang="en-US" altLang="ja-JP" b="1" dirty="0">
                  <a:solidFill>
                    <a:schemeClr val="bg1"/>
                  </a:solidFill>
                </a:rPr>
                <a:t>4</a:t>
              </a:r>
              <a:r>
                <a:rPr kumimoji="1" lang="ja-JP" altLang="en-US" b="1" dirty="0">
                  <a:solidFill>
                    <a:schemeClr val="bg1"/>
                  </a:solidFill>
                </a:rPr>
                <a:t>～</a:t>
              </a:r>
              <a:r>
                <a:rPr kumimoji="1" lang="en-US" altLang="ja-JP" b="1" dirty="0">
                  <a:solidFill>
                    <a:schemeClr val="bg1"/>
                  </a:solidFill>
                </a:rPr>
                <a:t>5</a:t>
              </a:r>
              <a:r>
                <a:rPr kumimoji="1" lang="ja-JP" altLang="en-US" b="1" dirty="0">
                  <a:solidFill>
                    <a:schemeClr val="bg1"/>
                  </a:solidFill>
                </a:rPr>
                <a:t>点内容：注意喚起は必要</a:t>
              </a:r>
            </a:p>
            <a:p>
              <a:pPr algn="just"/>
              <a:endParaRPr kumimoji="1" lang="ja-JP" altLang="en-US" dirty="0"/>
            </a:p>
          </p:txBody>
        </p:sp>
        <p:grpSp>
          <p:nvGrpSpPr>
            <p:cNvPr id="3" name="グループ化 2">
              <a:extLst>
                <a:ext uri="{FF2B5EF4-FFF2-40B4-BE49-F238E27FC236}">
                  <a16:creationId xmlns:a16="http://schemas.microsoft.com/office/drawing/2014/main" id="{FE2811CE-8873-4119-92FC-0F30AA15F238}"/>
                </a:ext>
              </a:extLst>
            </p:cNvPr>
            <p:cNvGrpSpPr/>
            <p:nvPr/>
          </p:nvGrpSpPr>
          <p:grpSpPr>
            <a:xfrm>
              <a:off x="6516720" y="4574404"/>
              <a:ext cx="4066973" cy="948444"/>
              <a:chOff x="6516720" y="4574404"/>
              <a:chExt cx="4066973" cy="948444"/>
            </a:xfrm>
          </p:grpSpPr>
          <p:sp>
            <p:nvSpPr>
              <p:cNvPr id="19" name="正方形/長方形 18">
                <a:extLst>
                  <a:ext uri="{FF2B5EF4-FFF2-40B4-BE49-F238E27FC236}">
                    <a16:creationId xmlns:a16="http://schemas.microsoft.com/office/drawing/2014/main" id="{4A0FB72C-906D-4A1A-8921-F68DE17B9AA2}"/>
                  </a:ext>
                </a:extLst>
              </p:cNvPr>
              <p:cNvSpPr/>
              <p:nvPr/>
            </p:nvSpPr>
            <p:spPr>
              <a:xfrm>
                <a:off x="6516720" y="4574404"/>
                <a:ext cx="2712980" cy="852789"/>
              </a:xfrm>
              <a:prstGeom prst="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つらさレベル</a:t>
                </a:r>
              </a:p>
            </p:txBody>
          </p:sp>
          <p:sp>
            <p:nvSpPr>
              <p:cNvPr id="21" name="正方形/長方形 20">
                <a:extLst>
                  <a:ext uri="{FF2B5EF4-FFF2-40B4-BE49-F238E27FC236}">
                    <a16:creationId xmlns:a16="http://schemas.microsoft.com/office/drawing/2014/main" id="{CFDF223B-050E-433A-957F-74413A08600D}"/>
                  </a:ext>
                </a:extLst>
              </p:cNvPr>
              <p:cNvSpPr/>
              <p:nvPr/>
            </p:nvSpPr>
            <p:spPr>
              <a:xfrm>
                <a:off x="9359646" y="4574404"/>
                <a:ext cx="1224047" cy="948444"/>
              </a:xfrm>
              <a:prstGeom prst="rect">
                <a:avLst/>
              </a:prstGeom>
              <a:solidFill>
                <a:srgbClr val="0000F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400" b="1" dirty="0"/>
                  <a:t>Ⅱ</a:t>
                </a:r>
                <a:endParaRPr kumimoji="1" lang="ja-JP" altLang="en-US" sz="5400" b="1" dirty="0"/>
              </a:p>
            </p:txBody>
          </p:sp>
        </p:grpSp>
      </p:grpSp>
      <p:sp>
        <p:nvSpPr>
          <p:cNvPr id="32" name="正方形/長方形 31">
            <a:extLst>
              <a:ext uri="{FF2B5EF4-FFF2-40B4-BE49-F238E27FC236}">
                <a16:creationId xmlns:a16="http://schemas.microsoft.com/office/drawing/2014/main" id="{D40876ED-DEE0-4E07-9748-A5D38CCB86E8}"/>
              </a:ext>
            </a:extLst>
          </p:cNvPr>
          <p:cNvSpPr/>
          <p:nvPr/>
        </p:nvSpPr>
        <p:spPr>
          <a:xfrm>
            <a:off x="331791" y="640049"/>
            <a:ext cx="1351798" cy="408562"/>
          </a:xfrm>
          <a:prstGeom prst="rect">
            <a:avLst/>
          </a:prstGeom>
          <a:solidFill>
            <a:srgbClr val="F7FC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bg1"/>
                </a:solidFill>
              </a:rPr>
              <a:t>何を</a:t>
            </a:r>
          </a:p>
        </p:txBody>
      </p:sp>
      <p:grpSp>
        <p:nvGrpSpPr>
          <p:cNvPr id="24" name="グループ化 23">
            <a:extLst>
              <a:ext uri="{FF2B5EF4-FFF2-40B4-BE49-F238E27FC236}">
                <a16:creationId xmlns:a16="http://schemas.microsoft.com/office/drawing/2014/main" id="{5137C94E-4FC4-4A2A-B93E-5E144480D043}"/>
              </a:ext>
            </a:extLst>
          </p:cNvPr>
          <p:cNvGrpSpPr/>
          <p:nvPr/>
        </p:nvGrpSpPr>
        <p:grpSpPr>
          <a:xfrm>
            <a:off x="87981" y="5719274"/>
            <a:ext cx="5240196" cy="617092"/>
            <a:chOff x="738756" y="353859"/>
            <a:chExt cx="5256265" cy="1249736"/>
          </a:xfrm>
        </p:grpSpPr>
        <p:sp>
          <p:nvSpPr>
            <p:cNvPr id="29" name="正方形/長方形 28">
              <a:extLst>
                <a:ext uri="{FF2B5EF4-FFF2-40B4-BE49-F238E27FC236}">
                  <a16:creationId xmlns:a16="http://schemas.microsoft.com/office/drawing/2014/main" id="{F4600364-F278-46E0-AE15-CCEFCAAF661B}"/>
                </a:ext>
              </a:extLst>
            </p:cNvPr>
            <p:cNvSpPr/>
            <p:nvPr/>
          </p:nvSpPr>
          <p:spPr>
            <a:xfrm>
              <a:off x="738756" y="511750"/>
              <a:ext cx="1845058" cy="930524"/>
            </a:xfrm>
            <a:prstGeom prst="rect">
              <a:avLst/>
            </a:prstGeom>
            <a:solidFill>
              <a:srgbClr val="F7FC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bg1"/>
                  </a:solidFill>
                </a:rPr>
                <a:t>いつまでに</a:t>
              </a:r>
            </a:p>
          </p:txBody>
        </p:sp>
        <p:sp>
          <p:nvSpPr>
            <p:cNvPr id="30" name="正方形/長方形 29">
              <a:extLst>
                <a:ext uri="{FF2B5EF4-FFF2-40B4-BE49-F238E27FC236}">
                  <a16:creationId xmlns:a16="http://schemas.microsoft.com/office/drawing/2014/main" id="{41DA1AEE-D439-4AF8-AAC8-4B6E440F8475}"/>
                </a:ext>
              </a:extLst>
            </p:cNvPr>
            <p:cNvSpPr/>
            <p:nvPr/>
          </p:nvSpPr>
          <p:spPr>
            <a:xfrm>
              <a:off x="3204379" y="353859"/>
              <a:ext cx="2790642" cy="1249736"/>
            </a:xfrm>
            <a:prstGeom prst="rect">
              <a:avLst/>
            </a:prstGeom>
            <a:solidFill>
              <a:srgbClr val="FCFE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bg1"/>
                  </a:solidFill>
                </a:rPr>
                <a:t>５月３１日までに</a:t>
              </a:r>
            </a:p>
          </p:txBody>
        </p:sp>
        <p:sp>
          <p:nvSpPr>
            <p:cNvPr id="31" name="二等辺三角形 30">
              <a:extLst>
                <a:ext uri="{FF2B5EF4-FFF2-40B4-BE49-F238E27FC236}">
                  <a16:creationId xmlns:a16="http://schemas.microsoft.com/office/drawing/2014/main" id="{05843095-282D-427F-8B1A-225600619270}"/>
                </a:ext>
              </a:extLst>
            </p:cNvPr>
            <p:cNvSpPr/>
            <p:nvPr/>
          </p:nvSpPr>
          <p:spPr>
            <a:xfrm rot="5400000">
              <a:off x="2475789" y="820289"/>
              <a:ext cx="836615" cy="39390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grpSp>
      <p:sp>
        <p:nvSpPr>
          <p:cNvPr id="26" name="正方形/長方形 25">
            <a:extLst>
              <a:ext uri="{FF2B5EF4-FFF2-40B4-BE49-F238E27FC236}">
                <a16:creationId xmlns:a16="http://schemas.microsoft.com/office/drawing/2014/main" id="{2741C920-F3EE-48CD-B2E2-E1CB117C287F}"/>
              </a:ext>
            </a:extLst>
          </p:cNvPr>
          <p:cNvSpPr/>
          <p:nvPr/>
        </p:nvSpPr>
        <p:spPr>
          <a:xfrm>
            <a:off x="6456855" y="601984"/>
            <a:ext cx="1836421" cy="408562"/>
          </a:xfrm>
          <a:prstGeom prst="rect">
            <a:avLst/>
          </a:prstGeom>
          <a:solidFill>
            <a:srgbClr val="F7FC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bg1"/>
                </a:solidFill>
              </a:rPr>
              <a:t>どうする</a:t>
            </a:r>
          </a:p>
        </p:txBody>
      </p:sp>
      <p:sp>
        <p:nvSpPr>
          <p:cNvPr id="35" name="吹き出し: 四角形 34">
            <a:extLst>
              <a:ext uri="{FF2B5EF4-FFF2-40B4-BE49-F238E27FC236}">
                <a16:creationId xmlns:a16="http://schemas.microsoft.com/office/drawing/2014/main" id="{52D4A901-3A25-431B-8A6C-9F9977543F66}"/>
              </a:ext>
            </a:extLst>
          </p:cNvPr>
          <p:cNvSpPr/>
          <p:nvPr/>
        </p:nvSpPr>
        <p:spPr>
          <a:xfrm>
            <a:off x="7656730" y="5672862"/>
            <a:ext cx="3145939" cy="1072374"/>
          </a:xfrm>
          <a:prstGeom prst="wedgeRectCallout">
            <a:avLst>
              <a:gd name="adj1" fmla="val 24185"/>
              <a:gd name="adj2" fmla="val -45703"/>
            </a:avLst>
          </a:prstGeom>
          <a:solidFill>
            <a:srgbClr val="F7FC30"/>
          </a:solidFill>
          <a:ln w="76200" cmpd="dbl">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b="1" dirty="0">
                <a:solidFill>
                  <a:srgbClr val="FF0000"/>
                </a:solidFill>
              </a:rPr>
              <a:t>目標！！</a:t>
            </a:r>
          </a:p>
        </p:txBody>
      </p:sp>
      <p:sp>
        <p:nvSpPr>
          <p:cNvPr id="17" name="正方形/長方形 16">
            <a:extLst>
              <a:ext uri="{FF2B5EF4-FFF2-40B4-BE49-F238E27FC236}">
                <a16:creationId xmlns:a16="http://schemas.microsoft.com/office/drawing/2014/main" id="{06BD411C-07D7-4BBE-818B-079B2440483E}"/>
              </a:ext>
            </a:extLst>
          </p:cNvPr>
          <p:cNvSpPr/>
          <p:nvPr/>
        </p:nvSpPr>
        <p:spPr>
          <a:xfrm>
            <a:off x="325353" y="2064264"/>
            <a:ext cx="4718615" cy="40856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6045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25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250"/>
                                        <p:tgtEl>
                                          <p:spTgt spid="32"/>
                                        </p:tgtEl>
                                      </p:cBhvr>
                                    </p:animEffect>
                                  </p:childTnLst>
                                </p:cTn>
                              </p:par>
                            </p:childTnLst>
                          </p:cTn>
                        </p:par>
                        <p:par>
                          <p:cTn id="17" fill="hold">
                            <p:stCondLst>
                              <p:cond delay="225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250"/>
                                        <p:tgtEl>
                                          <p:spTgt spid="17"/>
                                        </p:tgtEl>
                                      </p:cBhvr>
                                    </p:animEffect>
                                  </p:childTnLst>
                                </p:cTn>
                              </p:par>
                            </p:childTnLst>
                          </p:cTn>
                        </p:par>
                        <p:par>
                          <p:cTn id="21" fill="hold">
                            <p:stCondLst>
                              <p:cond delay="350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25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250"/>
                                        <p:tgtEl>
                                          <p:spTgt spid="12"/>
                                        </p:tgtEl>
                                      </p:cBhvr>
                                    </p:animEffect>
                                  </p:childTnLst>
                                </p:cTn>
                              </p:par>
                            </p:childTnLst>
                          </p:cTn>
                        </p:par>
                        <p:par>
                          <p:cTn id="28" fill="hold">
                            <p:stCondLst>
                              <p:cond delay="4750"/>
                            </p:stCondLst>
                            <p:childTnLst>
                              <p:par>
                                <p:cTn id="29" presetID="10"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250"/>
                                        <p:tgtEl>
                                          <p:spTgt spid="24"/>
                                        </p:tgtEl>
                                      </p:cBhvr>
                                    </p:animEffect>
                                  </p:childTnLst>
                                </p:cTn>
                              </p:par>
                            </p:childTnLst>
                          </p:cTn>
                        </p:par>
                        <p:par>
                          <p:cTn id="32" fill="hold">
                            <p:stCondLst>
                              <p:cond delay="60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childTnLst>
                                </p:cTn>
                              </p:par>
                            </p:childTnLst>
                          </p:cTn>
                        </p:par>
                        <p:par>
                          <p:cTn id="36" fill="hold">
                            <p:stCondLst>
                              <p:cond delay="7000"/>
                            </p:stCondLst>
                            <p:childTnLst>
                              <p:par>
                                <p:cTn id="37" presetID="42" presetClass="entr" presetSubtype="0"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250"/>
                                        <p:tgtEl>
                                          <p:spTgt spid="26"/>
                                        </p:tgtEl>
                                      </p:cBhvr>
                                    </p:animEffect>
                                    <p:anim calcmode="lin" valueType="num">
                                      <p:cBhvr>
                                        <p:cTn id="40" dur="1250" fill="hold"/>
                                        <p:tgtEl>
                                          <p:spTgt spid="26"/>
                                        </p:tgtEl>
                                        <p:attrNameLst>
                                          <p:attrName>ppt_x</p:attrName>
                                        </p:attrNameLst>
                                      </p:cBhvr>
                                      <p:tavLst>
                                        <p:tav tm="0">
                                          <p:val>
                                            <p:strVal val="#ppt_x"/>
                                          </p:val>
                                        </p:tav>
                                        <p:tav tm="100000">
                                          <p:val>
                                            <p:strVal val="#ppt_x"/>
                                          </p:val>
                                        </p:tav>
                                      </p:tavLst>
                                    </p:anim>
                                    <p:anim calcmode="lin" valueType="num">
                                      <p:cBhvr>
                                        <p:cTn id="41" dur="1250" fill="hold"/>
                                        <p:tgtEl>
                                          <p:spTgt spid="26"/>
                                        </p:tgtEl>
                                        <p:attrNameLst>
                                          <p:attrName>ppt_y</p:attrName>
                                        </p:attrNameLst>
                                      </p:cBhvr>
                                      <p:tavLst>
                                        <p:tav tm="0">
                                          <p:val>
                                            <p:strVal val="#ppt_y+.1"/>
                                          </p:val>
                                        </p:tav>
                                        <p:tav tm="100000">
                                          <p:val>
                                            <p:strVal val="#ppt_y"/>
                                          </p:val>
                                        </p:tav>
                                      </p:tavLst>
                                    </p:anim>
                                  </p:childTnLst>
                                </p:cTn>
                              </p:par>
                            </p:childTnLst>
                          </p:cTn>
                        </p:par>
                        <p:par>
                          <p:cTn id="42" fill="hold">
                            <p:stCondLst>
                              <p:cond delay="8250"/>
                            </p:stCondLst>
                            <p:childTnLst>
                              <p:par>
                                <p:cTn id="43" presetID="42" presetClass="entr" presetSubtype="0"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250"/>
                                        <p:tgtEl>
                                          <p:spTgt spid="6"/>
                                        </p:tgtEl>
                                      </p:cBhvr>
                                    </p:animEffect>
                                    <p:anim calcmode="lin" valueType="num">
                                      <p:cBhvr>
                                        <p:cTn id="46" dur="1250" fill="hold"/>
                                        <p:tgtEl>
                                          <p:spTgt spid="6"/>
                                        </p:tgtEl>
                                        <p:attrNameLst>
                                          <p:attrName>ppt_x</p:attrName>
                                        </p:attrNameLst>
                                      </p:cBhvr>
                                      <p:tavLst>
                                        <p:tav tm="0">
                                          <p:val>
                                            <p:strVal val="#ppt_x"/>
                                          </p:val>
                                        </p:tav>
                                        <p:tav tm="100000">
                                          <p:val>
                                            <p:strVal val="#ppt_x"/>
                                          </p:val>
                                        </p:tav>
                                      </p:tavLst>
                                    </p:anim>
                                    <p:anim calcmode="lin" valueType="num">
                                      <p:cBhvr>
                                        <p:cTn id="47" dur="1250" fill="hold"/>
                                        <p:tgtEl>
                                          <p:spTgt spid="6"/>
                                        </p:tgtEl>
                                        <p:attrNameLst>
                                          <p:attrName>ppt_y</p:attrName>
                                        </p:attrNameLst>
                                      </p:cBhvr>
                                      <p:tavLst>
                                        <p:tav tm="0">
                                          <p:val>
                                            <p:strVal val="#ppt_y+.1"/>
                                          </p:val>
                                        </p:tav>
                                        <p:tav tm="100000">
                                          <p:val>
                                            <p:strVal val="#ppt_y"/>
                                          </p:val>
                                        </p:tav>
                                      </p:tavLst>
                                    </p:anim>
                                  </p:childTnLst>
                                </p:cTn>
                              </p:par>
                            </p:childTnLst>
                          </p:cTn>
                        </p:par>
                        <p:par>
                          <p:cTn id="48" fill="hold">
                            <p:stCondLst>
                              <p:cond delay="9500"/>
                            </p:stCondLst>
                            <p:childTnLst>
                              <p:par>
                                <p:cTn id="49" presetID="16" presetClass="entr" presetSubtype="21"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arn(inVertical)">
                                      <p:cBhvr>
                                        <p:cTn id="51" dur="1250"/>
                                        <p:tgtEl>
                                          <p:spTgt spid="8"/>
                                        </p:tgtEl>
                                      </p:cBhvr>
                                    </p:animEffect>
                                  </p:childTnLst>
                                </p:cTn>
                              </p:par>
                            </p:childTnLst>
                          </p:cTn>
                        </p:par>
                        <p:par>
                          <p:cTn id="52" fill="hold">
                            <p:stCondLst>
                              <p:cond delay="10750"/>
                            </p:stCondLst>
                            <p:childTnLst>
                              <p:par>
                                <p:cTn id="53" presetID="10" presetClass="entr" presetSubtype="0" fill="hold" nodeType="after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1250"/>
                                        <p:tgtEl>
                                          <p:spTgt spid="27"/>
                                        </p:tgtEl>
                                      </p:cBhvr>
                                    </p:animEffect>
                                  </p:childTnLst>
                                </p:cTn>
                              </p:par>
                            </p:childTnLst>
                          </p:cTn>
                        </p:par>
                        <p:par>
                          <p:cTn id="56" fill="hold">
                            <p:stCondLst>
                              <p:cond delay="12000"/>
                            </p:stCondLst>
                            <p:childTnLst>
                              <p:par>
                                <p:cTn id="57" presetID="31" presetClass="entr" presetSubtype="0" fill="hold" grpId="0" nodeType="after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p:cTn id="59" dur="1250" fill="hold"/>
                                        <p:tgtEl>
                                          <p:spTgt spid="35"/>
                                        </p:tgtEl>
                                        <p:attrNameLst>
                                          <p:attrName>ppt_w</p:attrName>
                                        </p:attrNameLst>
                                      </p:cBhvr>
                                      <p:tavLst>
                                        <p:tav tm="0">
                                          <p:val>
                                            <p:fltVal val="0"/>
                                          </p:val>
                                        </p:tav>
                                        <p:tav tm="100000">
                                          <p:val>
                                            <p:strVal val="#ppt_w"/>
                                          </p:val>
                                        </p:tav>
                                      </p:tavLst>
                                    </p:anim>
                                    <p:anim calcmode="lin" valueType="num">
                                      <p:cBhvr>
                                        <p:cTn id="60" dur="1250" fill="hold"/>
                                        <p:tgtEl>
                                          <p:spTgt spid="35"/>
                                        </p:tgtEl>
                                        <p:attrNameLst>
                                          <p:attrName>ppt_h</p:attrName>
                                        </p:attrNameLst>
                                      </p:cBhvr>
                                      <p:tavLst>
                                        <p:tav tm="0">
                                          <p:val>
                                            <p:fltVal val="0"/>
                                          </p:val>
                                        </p:tav>
                                        <p:tav tm="100000">
                                          <p:val>
                                            <p:strVal val="#ppt_h"/>
                                          </p:val>
                                        </p:tav>
                                      </p:tavLst>
                                    </p:anim>
                                    <p:anim calcmode="lin" valueType="num">
                                      <p:cBhvr>
                                        <p:cTn id="61" dur="1250" fill="hold"/>
                                        <p:tgtEl>
                                          <p:spTgt spid="35"/>
                                        </p:tgtEl>
                                        <p:attrNameLst>
                                          <p:attrName>style.rotation</p:attrName>
                                        </p:attrNameLst>
                                      </p:cBhvr>
                                      <p:tavLst>
                                        <p:tav tm="0">
                                          <p:val>
                                            <p:fltVal val="90"/>
                                          </p:val>
                                        </p:tav>
                                        <p:tav tm="100000">
                                          <p:val>
                                            <p:fltVal val="0"/>
                                          </p:val>
                                        </p:tav>
                                      </p:tavLst>
                                    </p:anim>
                                    <p:animEffect transition="in" filter="fade">
                                      <p:cBhvr>
                                        <p:cTn id="62" dur="1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11" grpId="0" animBg="1"/>
      <p:bldP spid="9" grpId="0" animBg="1"/>
      <p:bldP spid="32" grpId="0" animBg="1"/>
      <p:bldP spid="26" grpId="0" animBg="1"/>
      <p:bldP spid="35"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DC25367-925E-4647-9725-C2F591BA2E09}"/>
              </a:ext>
            </a:extLst>
          </p:cNvPr>
          <p:cNvSpPr txBox="1">
            <a:spLocks noGrp="1"/>
          </p:cNvSpPr>
          <p:nvPr>
            <p:ph idx="1"/>
          </p:nvPr>
        </p:nvSpPr>
        <p:spPr>
          <a:xfrm>
            <a:off x="133628" y="-5580"/>
            <a:ext cx="4829619" cy="1124712"/>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kumimoji="1" sz="4000" kern="1200" cap="all" baseline="0">
                <a:solidFill>
                  <a:schemeClr val="bg2"/>
                </a:solidFill>
                <a:latin typeface="+mj-lt"/>
                <a:ea typeface="+mj-ea"/>
                <a:cs typeface="+mj-cs"/>
              </a:defRPr>
            </a:lvl1pPr>
          </a:lstStyle>
          <a:p>
            <a:r>
              <a:rPr lang="en-US" altLang="ja-JP"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10</a:t>
            </a:r>
            <a:r>
              <a:rPr lang="ja-JP" altLang="en-US"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．要因の解析</a:t>
            </a:r>
            <a:r>
              <a:rPr lang="en-US" altLang="ja-JP"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-1</a:t>
            </a:r>
            <a:endParaRPr lang="ja-JP" altLang="en-US" b="1" cap="none"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grpSp>
        <p:nvGrpSpPr>
          <p:cNvPr id="142" name="グループ化 141">
            <a:extLst>
              <a:ext uri="{FF2B5EF4-FFF2-40B4-BE49-F238E27FC236}">
                <a16:creationId xmlns:a16="http://schemas.microsoft.com/office/drawing/2014/main" id="{6EFDE863-9040-4D09-BB1D-7F2560771B27}"/>
              </a:ext>
            </a:extLst>
          </p:cNvPr>
          <p:cNvGrpSpPr/>
          <p:nvPr/>
        </p:nvGrpSpPr>
        <p:grpSpPr>
          <a:xfrm>
            <a:off x="313753" y="212583"/>
            <a:ext cx="12181465" cy="6721645"/>
            <a:chOff x="356616" y="299662"/>
            <a:chExt cx="12181465" cy="6721645"/>
          </a:xfrm>
        </p:grpSpPr>
        <p:grpSp>
          <p:nvGrpSpPr>
            <p:cNvPr id="138" name="グループ化 137">
              <a:extLst>
                <a:ext uri="{FF2B5EF4-FFF2-40B4-BE49-F238E27FC236}">
                  <a16:creationId xmlns:a16="http://schemas.microsoft.com/office/drawing/2014/main" id="{B9988F27-0CFE-4A71-B3DD-2EC94645DEEA}"/>
                </a:ext>
              </a:extLst>
            </p:cNvPr>
            <p:cNvGrpSpPr/>
            <p:nvPr/>
          </p:nvGrpSpPr>
          <p:grpSpPr>
            <a:xfrm>
              <a:off x="356616" y="299662"/>
              <a:ext cx="12181465" cy="6504059"/>
              <a:chOff x="356616" y="299662"/>
              <a:chExt cx="12181465" cy="6504059"/>
            </a:xfrm>
          </p:grpSpPr>
          <p:grpSp>
            <p:nvGrpSpPr>
              <p:cNvPr id="16" name="グループ化 15">
                <a:extLst>
                  <a:ext uri="{FF2B5EF4-FFF2-40B4-BE49-F238E27FC236}">
                    <a16:creationId xmlns:a16="http://schemas.microsoft.com/office/drawing/2014/main" id="{00000000-0008-0000-0000-0000F5010000}"/>
                  </a:ext>
                </a:extLst>
              </p:cNvPr>
              <p:cNvGrpSpPr/>
              <p:nvPr/>
            </p:nvGrpSpPr>
            <p:grpSpPr>
              <a:xfrm>
                <a:off x="356616" y="708597"/>
                <a:ext cx="12181465" cy="6095124"/>
                <a:chOff x="-1513252" y="-1152733"/>
                <a:chExt cx="27538233" cy="16250882"/>
              </a:xfrm>
            </p:grpSpPr>
            <p:sp>
              <p:nvSpPr>
                <p:cNvPr id="21" name="正方形/長方形 20">
                  <a:extLst>
                    <a:ext uri="{FF2B5EF4-FFF2-40B4-BE49-F238E27FC236}">
                      <a16:creationId xmlns:a16="http://schemas.microsoft.com/office/drawing/2014/main" id="{00000000-0008-0000-0000-0000FA010000}"/>
                    </a:ext>
                  </a:extLst>
                </p:cNvPr>
                <p:cNvSpPr/>
                <p:nvPr/>
              </p:nvSpPr>
              <p:spPr>
                <a:xfrm>
                  <a:off x="-712180" y="4025531"/>
                  <a:ext cx="6871475" cy="2358058"/>
                </a:xfrm>
                <a:prstGeom prst="rect">
                  <a:avLst/>
                </a:prstGeom>
                <a:solidFill>
                  <a:srgbClr val="FFC000"/>
                </a:solidFill>
                <a:ln w="57150" cap="flat" cmpd="sng" algn="ctr">
                  <a:solidFill>
                    <a:schemeClr val="accent3">
                      <a:lumMod val="60000"/>
                      <a:lumOff val="40000"/>
                    </a:schemeClr>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rPr>
                    <a:t>検査台の位置が高い</a:t>
                  </a:r>
                </a:p>
              </p:txBody>
            </p:sp>
            <p:sp>
              <p:nvSpPr>
                <p:cNvPr id="22" name="正方形/長方形 21">
                  <a:extLst>
                    <a:ext uri="{FF2B5EF4-FFF2-40B4-BE49-F238E27FC236}">
                      <a16:creationId xmlns:a16="http://schemas.microsoft.com/office/drawing/2014/main" id="{00000000-0008-0000-0000-0000FB010000}"/>
                    </a:ext>
                  </a:extLst>
                </p:cNvPr>
                <p:cNvSpPr/>
                <p:nvPr/>
              </p:nvSpPr>
              <p:spPr>
                <a:xfrm>
                  <a:off x="-1428355" y="-715931"/>
                  <a:ext cx="7295124" cy="2497756"/>
                </a:xfrm>
                <a:prstGeom prst="rect">
                  <a:avLst/>
                </a:prstGeom>
                <a:solidFill>
                  <a:sysClr val="window" lastClr="FFFFFF"/>
                </a:solidFill>
                <a:ln w="57150" cap="flat" cmpd="sng" algn="ctr">
                  <a:solidFill>
                    <a:schemeClr val="accent3">
                      <a:lumMod val="60000"/>
                      <a:lumOff val="40000"/>
                    </a:schemeClr>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検査台の角度が身長の</a:t>
                  </a:r>
                  <a:endParaRPr kumimoji="1" lang="en-US" altLang="ja-JP"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低い作業者では適正でない</a:t>
                  </a:r>
                </a:p>
              </p:txBody>
            </p:sp>
            <p:sp>
              <p:nvSpPr>
                <p:cNvPr id="23" name="正方形/長方形 22">
                  <a:extLst>
                    <a:ext uri="{FF2B5EF4-FFF2-40B4-BE49-F238E27FC236}">
                      <a16:creationId xmlns:a16="http://schemas.microsoft.com/office/drawing/2014/main" id="{00000000-0008-0000-0000-0000FC010000}"/>
                    </a:ext>
                  </a:extLst>
                </p:cNvPr>
                <p:cNvSpPr/>
                <p:nvPr/>
              </p:nvSpPr>
              <p:spPr>
                <a:xfrm>
                  <a:off x="6663216" y="11298973"/>
                  <a:ext cx="9592875" cy="2321986"/>
                </a:xfrm>
                <a:prstGeom prst="rect">
                  <a:avLst/>
                </a:prstGeom>
                <a:solidFill>
                  <a:sysClr val="window" lastClr="FFFFFF"/>
                </a:solidFill>
                <a:ln w="57150" cap="flat" cmpd="sng" algn="ctr">
                  <a:solidFill>
                    <a:schemeClr val="accent3">
                      <a:lumMod val="60000"/>
                      <a:lumOff val="40000"/>
                    </a:schemeClr>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身長が低い作業者が完成品ストアーへ投入すると届かない</a:t>
                  </a:r>
                  <a:endParaRPr kumimoji="1" lang="en-US" altLang="ja-JP"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grpSp>
              <p:nvGrpSpPr>
                <p:cNvPr id="24" name="グループ化 23">
                  <a:extLst>
                    <a:ext uri="{FF2B5EF4-FFF2-40B4-BE49-F238E27FC236}">
                      <a16:creationId xmlns:a16="http://schemas.microsoft.com/office/drawing/2014/main" id="{00000000-0008-0000-0000-0000FD010000}"/>
                    </a:ext>
                  </a:extLst>
                </p:cNvPr>
                <p:cNvGrpSpPr/>
                <p:nvPr/>
              </p:nvGrpSpPr>
              <p:grpSpPr>
                <a:xfrm>
                  <a:off x="-1513252" y="-1152733"/>
                  <a:ext cx="27538233" cy="16250882"/>
                  <a:chOff x="-1557356" y="-905161"/>
                  <a:chExt cx="28302095" cy="14613815"/>
                </a:xfrm>
              </p:grpSpPr>
              <p:grpSp>
                <p:nvGrpSpPr>
                  <p:cNvPr id="26" name="グループ化 25">
                    <a:extLst>
                      <a:ext uri="{FF2B5EF4-FFF2-40B4-BE49-F238E27FC236}">
                        <a16:creationId xmlns:a16="http://schemas.microsoft.com/office/drawing/2014/main" id="{00000000-0008-0000-0000-0000FF010000}"/>
                      </a:ext>
                    </a:extLst>
                  </p:cNvPr>
                  <p:cNvGrpSpPr/>
                  <p:nvPr/>
                </p:nvGrpSpPr>
                <p:grpSpPr>
                  <a:xfrm>
                    <a:off x="1507373" y="-905161"/>
                    <a:ext cx="25237366" cy="14613815"/>
                    <a:chOff x="1507373" y="-905161"/>
                    <a:chExt cx="25237366" cy="14613815"/>
                  </a:xfrm>
                </p:grpSpPr>
                <p:sp>
                  <p:nvSpPr>
                    <p:cNvPr id="29" name="テキスト ボックス 513">
                      <a:extLst>
                        <a:ext uri="{FF2B5EF4-FFF2-40B4-BE49-F238E27FC236}">
                          <a16:creationId xmlns:a16="http://schemas.microsoft.com/office/drawing/2014/main" id="{00000000-0008-0000-0000-000002020000}"/>
                        </a:ext>
                      </a:extLst>
                    </p:cNvPr>
                    <p:cNvSpPr txBox="1"/>
                    <p:nvPr/>
                  </p:nvSpPr>
                  <p:spPr>
                    <a:xfrm>
                      <a:off x="7552027" y="1283311"/>
                      <a:ext cx="7646102" cy="2984526"/>
                    </a:xfrm>
                    <a:prstGeom prst="rect">
                      <a:avLst/>
                    </a:prstGeom>
                    <a:solidFill>
                      <a:sysClr val="window" lastClr="FFFFFF"/>
                    </a:solidFill>
                    <a:ln w="57150" cmpd="sng">
                      <a:solidFill>
                        <a:schemeClr val="accent3">
                          <a:lumMod val="60000"/>
                          <a:lumOff val="40000"/>
                        </a:schemeClr>
                      </a:solid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身長が低い作業者による</a:t>
                      </a:r>
                      <a:endParaRPr kumimoji="1" lang="en-US" altLang="ja-JP"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目視検査（上段ランク確認）にて見えにくい</a:t>
                      </a:r>
                      <a:endParaRPr kumimoji="1" lang="en-US" altLang="ja-JP"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grpSp>
                  <p:nvGrpSpPr>
                    <p:cNvPr id="30" name="グループ化 29">
                      <a:extLst>
                        <a:ext uri="{FF2B5EF4-FFF2-40B4-BE49-F238E27FC236}">
                          <a16:creationId xmlns:a16="http://schemas.microsoft.com/office/drawing/2014/main" id="{00000000-0008-0000-0000-000003020000}"/>
                        </a:ext>
                      </a:extLst>
                    </p:cNvPr>
                    <p:cNvGrpSpPr/>
                    <p:nvPr/>
                  </p:nvGrpSpPr>
                  <p:grpSpPr>
                    <a:xfrm>
                      <a:off x="1507373" y="-905161"/>
                      <a:ext cx="25237366" cy="14613815"/>
                      <a:chOff x="1507373" y="-905161"/>
                      <a:chExt cx="25237366" cy="14613815"/>
                    </a:xfrm>
                  </p:grpSpPr>
                  <p:sp>
                    <p:nvSpPr>
                      <p:cNvPr id="31" name="テキスト ボックス 515">
                        <a:extLst>
                          <a:ext uri="{FF2B5EF4-FFF2-40B4-BE49-F238E27FC236}">
                            <a16:creationId xmlns:a16="http://schemas.microsoft.com/office/drawing/2014/main" id="{00000000-0008-0000-0000-000004020000}"/>
                          </a:ext>
                        </a:extLst>
                      </p:cNvPr>
                      <p:cNvSpPr txBox="1"/>
                      <p:nvPr/>
                    </p:nvSpPr>
                    <p:spPr>
                      <a:xfrm>
                        <a:off x="6903882" y="5263511"/>
                        <a:ext cx="7616184" cy="2120514"/>
                      </a:xfrm>
                      <a:prstGeom prst="rect">
                        <a:avLst/>
                      </a:prstGeom>
                      <a:solidFill>
                        <a:sysClr val="window" lastClr="FFFFFF"/>
                      </a:solidFill>
                      <a:ln w="57150" cmpd="sng">
                        <a:solidFill>
                          <a:schemeClr val="accent3">
                            <a:lumMod val="40000"/>
                            <a:lumOff val="60000"/>
                          </a:schemeClr>
                        </a:solidFill>
                      </a:ln>
                      <a:effectLst/>
                    </p:spPr>
                    <p:txBody>
                      <a:bodyPr vert="horz"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完成品箱詰め作業時に</a:t>
                        </a:r>
                        <a:endParaRPr kumimoji="1" lang="en-US" altLang="ja-JP"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つらさ指数が高い</a:t>
                        </a:r>
                      </a:p>
                    </p:txBody>
                  </p:sp>
                  <p:cxnSp>
                    <p:nvCxnSpPr>
                      <p:cNvPr id="32" name="直線矢印コネクタ 31">
                        <a:extLst>
                          <a:ext uri="{FF2B5EF4-FFF2-40B4-BE49-F238E27FC236}">
                            <a16:creationId xmlns:a16="http://schemas.microsoft.com/office/drawing/2014/main" id="{00000000-0008-0000-0000-000005020000}"/>
                          </a:ext>
                        </a:extLst>
                      </p:cNvPr>
                      <p:cNvCxnSpPr>
                        <a:cxnSpLocks/>
                        <a:stCxn id="29" idx="2"/>
                        <a:endCxn id="31" idx="0"/>
                      </p:cNvCxnSpPr>
                      <p:nvPr/>
                    </p:nvCxnSpPr>
                    <p:spPr>
                      <a:xfrm flipH="1">
                        <a:off x="10711976" y="4267837"/>
                        <a:ext cx="663102" cy="995673"/>
                      </a:xfrm>
                      <a:prstGeom prst="straightConnector1">
                        <a:avLst/>
                      </a:prstGeom>
                      <a:noFill/>
                      <a:ln w="57150" cap="flat" cmpd="sng" algn="ctr">
                        <a:solidFill>
                          <a:srgbClr val="FFFF00"/>
                        </a:solidFill>
                        <a:prstDash val="solid"/>
                        <a:tailEnd type="triangle"/>
                      </a:ln>
                      <a:effectLst/>
                    </p:spPr>
                  </p:cxnSp>
                  <p:sp>
                    <p:nvSpPr>
                      <p:cNvPr id="33" name="テキスト ボックス 517">
                        <a:extLst>
                          <a:ext uri="{FF2B5EF4-FFF2-40B4-BE49-F238E27FC236}">
                            <a16:creationId xmlns:a16="http://schemas.microsoft.com/office/drawing/2014/main" id="{00000000-0008-0000-0000-000006020000}"/>
                          </a:ext>
                        </a:extLst>
                      </p:cNvPr>
                      <p:cNvSpPr txBox="1"/>
                      <p:nvPr/>
                    </p:nvSpPr>
                    <p:spPr>
                      <a:xfrm>
                        <a:off x="20180391" y="11276183"/>
                        <a:ext cx="6564348" cy="2432471"/>
                      </a:xfrm>
                      <a:prstGeom prst="rect">
                        <a:avLst/>
                      </a:prstGeom>
                      <a:noFill/>
                      <a:ln w="57150"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1" i="0" u="none" strike="noStrike" kern="0" cap="none" spc="0" normalizeH="0" baseline="0" noProof="0" dirty="0">
                            <a:ln>
                              <a:noFill/>
                            </a:ln>
                            <a:solidFill>
                              <a:schemeClr val="bg1"/>
                            </a:solidFill>
                            <a:effectLst/>
                            <a:uLnTx/>
                            <a:uFillTx/>
                            <a:latin typeface="Calibri" panose="020F0502020204030204"/>
                            <a:ea typeface="ＭＳ Ｐゴシック" panose="020B0600070205080204" pitchFamily="50" charset="-128"/>
                            <a:cs typeface="+mn-cs"/>
                          </a:rPr>
                          <a:t>作成日</a:t>
                        </a:r>
                        <a:r>
                          <a:rPr kumimoji="1" lang="en-US" altLang="ja-JP" sz="1600" b="1" i="0" u="none" strike="noStrike" kern="0" cap="none" spc="0" normalizeH="0" baseline="0" noProof="0" dirty="0">
                            <a:ln>
                              <a:noFill/>
                            </a:ln>
                            <a:solidFill>
                              <a:schemeClr val="bg1"/>
                            </a:solidFill>
                            <a:effectLst/>
                            <a:uLnTx/>
                            <a:uFillTx/>
                            <a:latin typeface="Calibri" panose="020F0502020204030204"/>
                            <a:ea typeface="ＭＳ Ｐゴシック" panose="020B0600070205080204" pitchFamily="50" charset="-128"/>
                            <a:cs typeface="+mn-cs"/>
                          </a:rPr>
                          <a:t>2023</a:t>
                        </a:r>
                        <a:r>
                          <a:rPr kumimoji="1" lang="ja-JP" altLang="en-US" sz="1600" b="1" i="0" u="none" strike="noStrike" kern="0" cap="none" spc="0" normalizeH="0" baseline="0" noProof="0" dirty="0">
                            <a:ln>
                              <a:noFill/>
                            </a:ln>
                            <a:solidFill>
                              <a:schemeClr val="bg1"/>
                            </a:solidFill>
                            <a:effectLst/>
                            <a:uLnTx/>
                            <a:uFillTx/>
                            <a:latin typeface="Calibri" panose="020F0502020204030204"/>
                            <a:ea typeface="ＭＳ Ｐゴシック" panose="020B0600070205080204" pitchFamily="50" charset="-128"/>
                            <a:cs typeface="+mn-cs"/>
                          </a:rPr>
                          <a:t>年</a:t>
                        </a:r>
                        <a:r>
                          <a:rPr kumimoji="1" lang="en-US" altLang="ja-JP" sz="1600" b="1" i="0" u="none" strike="noStrike" kern="0" cap="none" spc="0" normalizeH="0" baseline="0" noProof="0" dirty="0">
                            <a:ln>
                              <a:noFill/>
                            </a:ln>
                            <a:solidFill>
                              <a:schemeClr val="bg1"/>
                            </a:solidFill>
                            <a:effectLst/>
                            <a:uLnTx/>
                            <a:uFillTx/>
                            <a:latin typeface="Calibri" panose="020F0502020204030204"/>
                            <a:ea typeface="ＭＳ Ｐゴシック" panose="020B0600070205080204" pitchFamily="50" charset="-128"/>
                            <a:cs typeface="+mn-cs"/>
                          </a:rPr>
                          <a:t>2</a:t>
                        </a:r>
                        <a:r>
                          <a:rPr kumimoji="1" lang="ja-JP" altLang="en-US" sz="1600" b="1" i="0" u="none" strike="noStrike" kern="0" cap="none" spc="0" normalizeH="0" baseline="0" noProof="0" dirty="0">
                            <a:ln>
                              <a:noFill/>
                            </a:ln>
                            <a:solidFill>
                              <a:schemeClr val="bg1"/>
                            </a:solidFill>
                            <a:effectLst/>
                            <a:uLnTx/>
                            <a:uFillTx/>
                            <a:latin typeface="Calibri" panose="020F0502020204030204"/>
                            <a:ea typeface="ＭＳ Ｐゴシック" panose="020B0600070205080204" pitchFamily="50" charset="-128"/>
                            <a:cs typeface="+mn-cs"/>
                          </a:rPr>
                          <a:t>月</a:t>
                        </a:r>
                        <a:r>
                          <a:rPr kumimoji="1" lang="en-US" altLang="ja-JP" sz="1600" b="1" i="0" u="none" strike="noStrike" kern="0" cap="none" spc="0" normalizeH="0" baseline="0" noProof="0" dirty="0">
                            <a:ln>
                              <a:noFill/>
                            </a:ln>
                            <a:solidFill>
                              <a:schemeClr val="bg1"/>
                            </a:solidFill>
                            <a:effectLst/>
                            <a:uLnTx/>
                            <a:uFillTx/>
                            <a:latin typeface="Calibri" panose="020F0502020204030204"/>
                            <a:ea typeface="ＭＳ Ｐゴシック" panose="020B0600070205080204" pitchFamily="50" charset="-128"/>
                            <a:cs typeface="+mn-cs"/>
                          </a:rPr>
                          <a:t>27</a:t>
                        </a:r>
                        <a:r>
                          <a:rPr kumimoji="1" lang="ja-JP" altLang="en-US" sz="1600" b="1" i="0" u="none" strike="noStrike" kern="0" cap="none" spc="0" normalizeH="0" baseline="0" noProof="0" dirty="0">
                            <a:ln>
                              <a:noFill/>
                            </a:ln>
                            <a:solidFill>
                              <a:schemeClr val="bg1"/>
                            </a:solidFill>
                            <a:effectLst/>
                            <a:uLnTx/>
                            <a:uFillTx/>
                            <a:latin typeface="Calibri" panose="020F0502020204030204"/>
                            <a:ea typeface="ＭＳ Ｐゴシック" panose="020B0600070205080204" pitchFamily="50" charset="-128"/>
                            <a:cs typeface="+mn-cs"/>
                          </a:rPr>
                          <a:t>日</a:t>
                        </a:r>
                        <a:endParaRPr kumimoji="1" lang="en-US" altLang="ja-JP" sz="1600" b="1" i="0" u="none" strike="noStrike" kern="0" cap="none" spc="0" normalizeH="0" baseline="0" noProof="0" dirty="0">
                          <a:ln>
                            <a:noFill/>
                          </a:ln>
                          <a:solidFill>
                            <a:schemeClr val="bg1"/>
                          </a:solidFill>
                          <a:effectLst/>
                          <a:uLnTx/>
                          <a:uFillTx/>
                          <a:latin typeface="Calibri" panose="020F0502020204030204"/>
                          <a:ea typeface="ＭＳ Ｐゴシック" panose="020B060007020508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1" i="0" u="none" strike="noStrike" kern="0" cap="none" spc="0" normalizeH="0" baseline="0" noProof="0" dirty="0">
                            <a:ln>
                              <a:noFill/>
                            </a:ln>
                            <a:solidFill>
                              <a:schemeClr val="bg1"/>
                            </a:solidFill>
                            <a:effectLst/>
                            <a:uLnTx/>
                            <a:uFillTx/>
                            <a:latin typeface="Calibri" panose="020F0502020204030204"/>
                            <a:ea typeface="ＭＳ Ｐゴシック" panose="020B0600070205080204" pitchFamily="50" charset="-128"/>
                            <a:cs typeface="+mn-cs"/>
                          </a:rPr>
                          <a:t>作成者：林</a:t>
                        </a:r>
                      </a:p>
                    </p:txBody>
                  </p:sp>
                  <p:cxnSp>
                    <p:nvCxnSpPr>
                      <p:cNvPr id="34" name="直線矢印コネクタ 33">
                        <a:extLst>
                          <a:ext uri="{FF2B5EF4-FFF2-40B4-BE49-F238E27FC236}">
                            <a16:creationId xmlns:a16="http://schemas.microsoft.com/office/drawing/2014/main" id="{00000000-0008-0000-0000-000007020000}"/>
                          </a:ext>
                        </a:extLst>
                      </p:cNvPr>
                      <p:cNvCxnSpPr>
                        <a:cxnSpLocks/>
                        <a:stCxn id="20" idx="2"/>
                        <a:endCxn id="29" idx="0"/>
                      </p:cNvCxnSpPr>
                      <p:nvPr/>
                    </p:nvCxnSpPr>
                    <p:spPr>
                      <a:xfrm>
                        <a:off x="10540406" y="-136571"/>
                        <a:ext cx="834672" cy="1419882"/>
                      </a:xfrm>
                      <a:prstGeom prst="straightConnector1">
                        <a:avLst/>
                      </a:prstGeom>
                      <a:noFill/>
                      <a:ln w="57150" cap="flat" cmpd="sng" algn="ctr">
                        <a:solidFill>
                          <a:srgbClr val="FFFF00"/>
                        </a:solidFill>
                        <a:prstDash val="solid"/>
                        <a:tailEnd type="triangle"/>
                      </a:ln>
                      <a:effectLst/>
                    </p:spPr>
                  </p:cxnSp>
                  <p:cxnSp>
                    <p:nvCxnSpPr>
                      <p:cNvPr id="35" name="直線矢印コネクタ 34">
                        <a:extLst>
                          <a:ext uri="{FF2B5EF4-FFF2-40B4-BE49-F238E27FC236}">
                            <a16:creationId xmlns:a16="http://schemas.microsoft.com/office/drawing/2014/main" id="{00000000-0008-0000-0000-000008020000}"/>
                          </a:ext>
                        </a:extLst>
                      </p:cNvPr>
                      <p:cNvCxnSpPr>
                        <a:cxnSpLocks/>
                        <a:stCxn id="6" idx="1"/>
                      </p:cNvCxnSpPr>
                      <p:nvPr/>
                    </p:nvCxnSpPr>
                    <p:spPr>
                      <a:xfrm flipH="1" flipV="1">
                        <a:off x="11153565" y="7518430"/>
                        <a:ext cx="6391601" cy="2351657"/>
                      </a:xfrm>
                      <a:prstGeom prst="straightConnector1">
                        <a:avLst/>
                      </a:prstGeom>
                      <a:noFill/>
                      <a:ln w="57150" cap="flat" cmpd="sng" algn="ctr">
                        <a:solidFill>
                          <a:srgbClr val="FFFF00"/>
                        </a:solidFill>
                        <a:prstDash val="solid"/>
                        <a:tailEnd type="triangle"/>
                      </a:ln>
                      <a:effectLst/>
                    </p:spPr>
                  </p:cxnSp>
                  <p:cxnSp>
                    <p:nvCxnSpPr>
                      <p:cNvPr id="36" name="直線矢印コネクタ 35">
                        <a:extLst>
                          <a:ext uri="{FF2B5EF4-FFF2-40B4-BE49-F238E27FC236}">
                            <a16:creationId xmlns:a16="http://schemas.microsoft.com/office/drawing/2014/main" id="{00000000-0008-0000-0000-000009020000}"/>
                          </a:ext>
                        </a:extLst>
                      </p:cNvPr>
                      <p:cNvCxnSpPr>
                        <a:cxnSpLocks/>
                        <a:stCxn id="22" idx="2"/>
                        <a:endCxn id="21" idx="0"/>
                      </p:cNvCxnSpPr>
                      <p:nvPr/>
                    </p:nvCxnSpPr>
                    <p:spPr>
                      <a:xfrm>
                        <a:off x="2278635" y="1733779"/>
                        <a:ext cx="518340" cy="2017682"/>
                      </a:xfrm>
                      <a:prstGeom prst="straightConnector1">
                        <a:avLst/>
                      </a:prstGeom>
                      <a:noFill/>
                      <a:ln w="57150" cap="flat" cmpd="sng" algn="ctr">
                        <a:solidFill>
                          <a:srgbClr val="FFFF00"/>
                        </a:solidFill>
                        <a:prstDash val="solid"/>
                        <a:tailEnd type="triangle"/>
                      </a:ln>
                      <a:effectLst/>
                    </p:spPr>
                  </p:cxnSp>
                  <p:cxnSp>
                    <p:nvCxnSpPr>
                      <p:cNvPr id="37" name="直線矢印コネクタ 36">
                        <a:extLst>
                          <a:ext uri="{FF2B5EF4-FFF2-40B4-BE49-F238E27FC236}">
                            <a16:creationId xmlns:a16="http://schemas.microsoft.com/office/drawing/2014/main" id="{00000000-0008-0000-0000-00000A020000}"/>
                          </a:ext>
                        </a:extLst>
                      </p:cNvPr>
                      <p:cNvCxnSpPr>
                        <a:cxnSpLocks/>
                      </p:cNvCxnSpPr>
                      <p:nvPr/>
                    </p:nvCxnSpPr>
                    <p:spPr>
                      <a:xfrm flipV="1">
                        <a:off x="10244322" y="7462429"/>
                        <a:ext cx="0" cy="2857282"/>
                      </a:xfrm>
                      <a:prstGeom prst="straightConnector1">
                        <a:avLst/>
                      </a:prstGeom>
                      <a:noFill/>
                      <a:ln w="57150" cap="flat" cmpd="sng" algn="ctr">
                        <a:solidFill>
                          <a:srgbClr val="FFFF00"/>
                        </a:solidFill>
                        <a:prstDash val="solid"/>
                        <a:tailEnd type="triangle"/>
                      </a:ln>
                      <a:effectLst/>
                    </p:spPr>
                  </p:cxnSp>
                  <p:cxnSp>
                    <p:nvCxnSpPr>
                      <p:cNvPr id="38" name="直線矢印コネクタ 37">
                        <a:extLst>
                          <a:ext uri="{FF2B5EF4-FFF2-40B4-BE49-F238E27FC236}">
                            <a16:creationId xmlns:a16="http://schemas.microsoft.com/office/drawing/2014/main" id="{00000000-0008-0000-0000-00000B020000}"/>
                          </a:ext>
                        </a:extLst>
                      </p:cNvPr>
                      <p:cNvCxnSpPr>
                        <a:cxnSpLocks/>
                        <a:stCxn id="28" idx="0"/>
                        <a:endCxn id="27" idx="2"/>
                      </p:cNvCxnSpPr>
                      <p:nvPr/>
                    </p:nvCxnSpPr>
                    <p:spPr>
                      <a:xfrm flipV="1">
                        <a:off x="1507373" y="8125552"/>
                        <a:ext cx="113002" cy="2656853"/>
                      </a:xfrm>
                      <a:prstGeom prst="straightConnector1">
                        <a:avLst/>
                      </a:prstGeom>
                      <a:noFill/>
                      <a:ln w="57150" cap="flat" cmpd="sng" algn="ctr">
                        <a:solidFill>
                          <a:srgbClr val="FFFF00"/>
                        </a:solidFill>
                        <a:prstDash val="solid"/>
                        <a:tailEnd type="triangle"/>
                      </a:ln>
                      <a:effectLst/>
                    </p:spPr>
                  </p:cxnSp>
                  <p:cxnSp>
                    <p:nvCxnSpPr>
                      <p:cNvPr id="39" name="直線矢印コネクタ 38">
                        <a:extLst>
                          <a:ext uri="{FF2B5EF4-FFF2-40B4-BE49-F238E27FC236}">
                            <a16:creationId xmlns:a16="http://schemas.microsoft.com/office/drawing/2014/main" id="{00000000-0008-0000-0000-00000C020000}"/>
                          </a:ext>
                        </a:extLst>
                      </p:cNvPr>
                      <p:cNvCxnSpPr>
                        <a:cxnSpLocks/>
                        <a:stCxn id="25" idx="1"/>
                        <a:endCxn id="31" idx="3"/>
                      </p:cNvCxnSpPr>
                      <p:nvPr/>
                    </p:nvCxnSpPr>
                    <p:spPr>
                      <a:xfrm flipH="1">
                        <a:off x="14520066" y="5264422"/>
                        <a:ext cx="2130808" cy="1059347"/>
                      </a:xfrm>
                      <a:prstGeom prst="straightConnector1">
                        <a:avLst/>
                      </a:prstGeom>
                      <a:noFill/>
                      <a:ln w="57150" cap="flat" cmpd="sng" algn="ctr">
                        <a:solidFill>
                          <a:srgbClr val="FFFF00"/>
                        </a:solidFill>
                        <a:prstDash val="solid"/>
                        <a:tailEnd type="triangle"/>
                      </a:ln>
                      <a:effectLst/>
                    </p:spPr>
                  </p:cxnSp>
                  <p:cxnSp>
                    <p:nvCxnSpPr>
                      <p:cNvPr id="40" name="直線矢印コネクタ 39">
                        <a:extLst>
                          <a:ext uri="{FF2B5EF4-FFF2-40B4-BE49-F238E27FC236}">
                            <a16:creationId xmlns:a16="http://schemas.microsoft.com/office/drawing/2014/main" id="{00000000-0008-0000-0000-00000D020000}"/>
                          </a:ext>
                        </a:extLst>
                      </p:cNvPr>
                      <p:cNvCxnSpPr>
                        <a:cxnSpLocks/>
                        <a:stCxn id="6" idx="0"/>
                      </p:cNvCxnSpPr>
                      <p:nvPr/>
                    </p:nvCxnSpPr>
                    <p:spPr>
                      <a:xfrm flipH="1" flipV="1">
                        <a:off x="20971587" y="6604434"/>
                        <a:ext cx="52099" cy="2202299"/>
                      </a:xfrm>
                      <a:prstGeom prst="straightConnector1">
                        <a:avLst/>
                      </a:prstGeom>
                      <a:noFill/>
                      <a:ln w="57150" cap="flat" cmpd="sng" algn="ctr">
                        <a:solidFill>
                          <a:srgbClr val="FFFF00"/>
                        </a:solidFill>
                        <a:prstDash val="solid"/>
                        <a:tailEnd type="triangle"/>
                      </a:ln>
                      <a:effectLst/>
                    </p:spPr>
                  </p:cxnSp>
                  <p:cxnSp>
                    <p:nvCxnSpPr>
                      <p:cNvPr id="41" name="直線矢印コネクタ 40">
                        <a:extLst>
                          <a:ext uri="{FF2B5EF4-FFF2-40B4-BE49-F238E27FC236}">
                            <a16:creationId xmlns:a16="http://schemas.microsoft.com/office/drawing/2014/main" id="{00000000-0008-0000-0000-00000E020000}"/>
                          </a:ext>
                        </a:extLst>
                      </p:cNvPr>
                      <p:cNvCxnSpPr>
                        <a:cxnSpLocks/>
                        <a:stCxn id="18" idx="2"/>
                        <a:endCxn id="25" idx="0"/>
                      </p:cNvCxnSpPr>
                      <p:nvPr/>
                    </p:nvCxnSpPr>
                    <p:spPr>
                      <a:xfrm flipH="1">
                        <a:off x="21263903" y="2351050"/>
                        <a:ext cx="718422" cy="1625975"/>
                      </a:xfrm>
                      <a:prstGeom prst="straightConnector1">
                        <a:avLst/>
                      </a:prstGeom>
                      <a:noFill/>
                      <a:ln w="57150" cap="flat" cmpd="sng" algn="ctr">
                        <a:solidFill>
                          <a:srgbClr val="FFFF00"/>
                        </a:solidFill>
                        <a:prstDash val="solid"/>
                        <a:tailEnd type="triangle"/>
                      </a:ln>
                      <a:effectLst/>
                    </p:spPr>
                  </p:cxnSp>
                  <p:cxnSp>
                    <p:nvCxnSpPr>
                      <p:cNvPr id="42" name="直線矢印コネクタ 41">
                        <a:extLst>
                          <a:ext uri="{FF2B5EF4-FFF2-40B4-BE49-F238E27FC236}">
                            <a16:creationId xmlns:a16="http://schemas.microsoft.com/office/drawing/2014/main" id="{00000000-0008-0000-0000-00000F020000}"/>
                          </a:ext>
                        </a:extLst>
                      </p:cNvPr>
                      <p:cNvCxnSpPr>
                        <a:cxnSpLocks/>
                        <a:stCxn id="19" idx="2"/>
                        <a:endCxn id="29" idx="3"/>
                      </p:cNvCxnSpPr>
                      <p:nvPr/>
                    </p:nvCxnSpPr>
                    <p:spPr>
                      <a:xfrm flipH="1">
                        <a:off x="15198129" y="-348452"/>
                        <a:ext cx="3130123" cy="3124027"/>
                      </a:xfrm>
                      <a:prstGeom prst="straightConnector1">
                        <a:avLst/>
                      </a:prstGeom>
                      <a:noFill/>
                      <a:ln w="57150" cap="flat" cmpd="sng" algn="ctr">
                        <a:solidFill>
                          <a:srgbClr val="FFFF00"/>
                        </a:solidFill>
                        <a:prstDash val="solid"/>
                        <a:tailEnd type="triangle"/>
                      </a:ln>
                      <a:effectLst/>
                    </p:spPr>
                  </p:cxnSp>
                  <p:cxnSp>
                    <p:nvCxnSpPr>
                      <p:cNvPr id="43" name="直線矢印コネクタ 42">
                        <a:extLst>
                          <a:ext uri="{FF2B5EF4-FFF2-40B4-BE49-F238E27FC236}">
                            <a16:creationId xmlns:a16="http://schemas.microsoft.com/office/drawing/2014/main" id="{00000000-0008-0000-0000-000010020000}"/>
                          </a:ext>
                        </a:extLst>
                      </p:cNvPr>
                      <p:cNvCxnSpPr>
                        <a:cxnSpLocks/>
                        <a:stCxn id="21" idx="3"/>
                        <a:endCxn id="29" idx="1"/>
                      </p:cNvCxnSpPr>
                      <p:nvPr/>
                    </p:nvCxnSpPr>
                    <p:spPr>
                      <a:xfrm flipV="1">
                        <a:off x="6328013" y="2775575"/>
                        <a:ext cx="1224014" cy="2036141"/>
                      </a:xfrm>
                      <a:prstGeom prst="straightConnector1">
                        <a:avLst/>
                      </a:prstGeom>
                      <a:noFill/>
                      <a:ln w="57150" cap="flat" cmpd="sng" algn="ctr">
                        <a:solidFill>
                          <a:srgbClr val="FFFF00"/>
                        </a:solidFill>
                        <a:prstDash val="solid"/>
                        <a:tailEnd type="triangle"/>
                      </a:ln>
                      <a:effectLst/>
                    </p:spPr>
                  </p:cxnSp>
                  <p:cxnSp>
                    <p:nvCxnSpPr>
                      <p:cNvPr id="44" name="直線矢印コネクタ 43">
                        <a:extLst>
                          <a:ext uri="{FF2B5EF4-FFF2-40B4-BE49-F238E27FC236}">
                            <a16:creationId xmlns:a16="http://schemas.microsoft.com/office/drawing/2014/main" id="{00000000-0008-0000-0000-000011020000}"/>
                          </a:ext>
                        </a:extLst>
                      </p:cNvPr>
                      <p:cNvCxnSpPr>
                        <a:cxnSpLocks/>
                        <a:stCxn id="22" idx="3"/>
                        <a:endCxn id="20" idx="1"/>
                      </p:cNvCxnSpPr>
                      <p:nvPr/>
                    </p:nvCxnSpPr>
                    <p:spPr>
                      <a:xfrm flipV="1">
                        <a:off x="6027373" y="-905161"/>
                        <a:ext cx="2013947" cy="1515871"/>
                      </a:xfrm>
                      <a:prstGeom prst="straightConnector1">
                        <a:avLst/>
                      </a:prstGeom>
                      <a:noFill/>
                      <a:ln w="57150" cap="flat" cmpd="sng" algn="ctr">
                        <a:solidFill>
                          <a:srgbClr val="FFFF00"/>
                        </a:solidFill>
                        <a:prstDash val="solid"/>
                        <a:tailEnd type="triangle"/>
                      </a:ln>
                      <a:effectLst/>
                    </p:spPr>
                  </p:cxnSp>
                  <p:cxnSp>
                    <p:nvCxnSpPr>
                      <p:cNvPr id="46" name="直線矢印コネクタ 45">
                        <a:extLst>
                          <a:ext uri="{FF2B5EF4-FFF2-40B4-BE49-F238E27FC236}">
                            <a16:creationId xmlns:a16="http://schemas.microsoft.com/office/drawing/2014/main" id="{A9A38DD6-5350-4E46-9E4F-7478CF1B0857}"/>
                          </a:ext>
                        </a:extLst>
                      </p:cNvPr>
                      <p:cNvCxnSpPr>
                        <a:cxnSpLocks/>
                        <a:endCxn id="23" idx="1"/>
                      </p:cNvCxnSpPr>
                      <p:nvPr/>
                    </p:nvCxnSpPr>
                    <p:spPr>
                      <a:xfrm flipV="1">
                        <a:off x="4560286" y="11336234"/>
                        <a:ext cx="2285626" cy="342457"/>
                      </a:xfrm>
                      <a:prstGeom prst="straightConnector1">
                        <a:avLst/>
                      </a:prstGeom>
                      <a:noFill/>
                      <a:ln w="57150" cap="flat" cmpd="sng" algn="ctr">
                        <a:solidFill>
                          <a:srgbClr val="FFFF00"/>
                        </a:solidFill>
                        <a:prstDash val="solid"/>
                        <a:tailEnd type="triangle"/>
                      </a:ln>
                      <a:effectLst/>
                    </p:spPr>
                  </p:cxnSp>
                </p:grpSp>
              </p:grpSp>
              <p:sp>
                <p:nvSpPr>
                  <p:cNvPr id="27" name="正方形/長方形 26">
                    <a:extLst>
                      <a:ext uri="{FF2B5EF4-FFF2-40B4-BE49-F238E27FC236}">
                        <a16:creationId xmlns:a16="http://schemas.microsoft.com/office/drawing/2014/main" id="{00000000-0008-0000-0000-000000020000}"/>
                      </a:ext>
                    </a:extLst>
                  </p:cNvPr>
                  <p:cNvSpPr/>
                  <p:nvPr/>
                </p:nvSpPr>
                <p:spPr>
                  <a:xfrm>
                    <a:off x="-1557356" y="6253763"/>
                    <a:ext cx="6355460" cy="1871789"/>
                  </a:xfrm>
                  <a:prstGeom prst="rect">
                    <a:avLst/>
                  </a:prstGeom>
                  <a:solidFill>
                    <a:sysClr val="window" lastClr="FFFFFF"/>
                  </a:solidFill>
                  <a:ln w="57150" cap="flat" cmpd="sng" algn="ctr">
                    <a:solidFill>
                      <a:schemeClr val="accent3">
                        <a:lumMod val="60000"/>
                        <a:lumOff val="40000"/>
                      </a:schemeClr>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rPr>
                      <a:t>身長が低い作業者の</a:t>
                    </a:r>
                    <a:endParaRPr kumimoji="1" lang="en-US" altLang="ja-JP"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rPr>
                      <a:t>ストライクゾーンが短い</a:t>
                    </a:r>
                    <a:endParaRPr kumimoji="1" lang="en-US" altLang="ja-JP"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sp>
                <p:nvSpPr>
                  <p:cNvPr id="28" name="正方形/長方形 27">
                    <a:extLst>
                      <a:ext uri="{FF2B5EF4-FFF2-40B4-BE49-F238E27FC236}">
                        <a16:creationId xmlns:a16="http://schemas.microsoft.com/office/drawing/2014/main" id="{00000000-0008-0000-0000-000001020000}"/>
                      </a:ext>
                    </a:extLst>
                  </p:cNvPr>
                  <p:cNvSpPr/>
                  <p:nvPr/>
                </p:nvSpPr>
                <p:spPr>
                  <a:xfrm>
                    <a:off x="-1557356" y="10782404"/>
                    <a:ext cx="6129459" cy="1792571"/>
                  </a:xfrm>
                  <a:prstGeom prst="rect">
                    <a:avLst/>
                  </a:prstGeom>
                  <a:solidFill>
                    <a:srgbClr val="FFC000"/>
                  </a:solidFill>
                  <a:ln w="57150" cap="flat" cmpd="sng" algn="ctr">
                    <a:solidFill>
                      <a:schemeClr val="accent3">
                        <a:lumMod val="60000"/>
                        <a:lumOff val="40000"/>
                      </a:schemeClr>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完成品ストアーの</a:t>
                    </a:r>
                    <a:endParaRPr kumimoji="1" lang="en-US" altLang="ja-JP"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投入位置が高い</a:t>
                    </a:r>
                    <a:endParaRPr kumimoji="1" lang="en-US" altLang="ja-JP"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grpSp>
            <p:sp>
              <p:nvSpPr>
                <p:cNvPr id="25" name="正方形/長方形 24">
                  <a:extLst>
                    <a:ext uri="{FF2B5EF4-FFF2-40B4-BE49-F238E27FC236}">
                      <a16:creationId xmlns:a16="http://schemas.microsoft.com/office/drawing/2014/main" id="{00000000-0008-0000-0000-0000FE010000}"/>
                    </a:ext>
                  </a:extLst>
                </p:cNvPr>
                <p:cNvSpPr/>
                <p:nvPr/>
              </p:nvSpPr>
              <p:spPr>
                <a:xfrm>
                  <a:off x="16203546" y="4276363"/>
                  <a:ext cx="8977047" cy="2863224"/>
                </a:xfrm>
                <a:prstGeom prst="rect">
                  <a:avLst/>
                </a:prstGeom>
                <a:solidFill>
                  <a:sysClr val="window" lastClr="FFFFFF"/>
                </a:solidFill>
                <a:ln w="57150" cap="flat" cmpd="sng" algn="ctr">
                  <a:solidFill>
                    <a:schemeClr val="accent3">
                      <a:lumMod val="60000"/>
                      <a:lumOff val="40000"/>
                    </a:schemeClr>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端数品かんばんを取る</a:t>
                  </a:r>
                  <a:endParaRPr kumimoji="1" lang="en-US" altLang="ja-JP"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時に届かない為踵を上げる</a:t>
                  </a:r>
                  <a:endParaRPr kumimoji="1" lang="en-US" altLang="ja-JP"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ja-JP"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grpSp>
          <p:grpSp>
            <p:nvGrpSpPr>
              <p:cNvPr id="17" name="グループ化 16">
                <a:extLst>
                  <a:ext uri="{FF2B5EF4-FFF2-40B4-BE49-F238E27FC236}">
                    <a16:creationId xmlns:a16="http://schemas.microsoft.com/office/drawing/2014/main" id="{00000000-0008-0000-0000-0000F6010000}"/>
                  </a:ext>
                </a:extLst>
              </p:cNvPr>
              <p:cNvGrpSpPr/>
              <p:nvPr/>
            </p:nvGrpSpPr>
            <p:grpSpPr>
              <a:xfrm>
                <a:off x="4487969" y="299662"/>
                <a:ext cx="7490879" cy="1767034"/>
                <a:chOff x="2471520" y="-256617"/>
                <a:chExt cx="5233008" cy="1371868"/>
              </a:xfrm>
            </p:grpSpPr>
            <p:sp>
              <p:nvSpPr>
                <p:cNvPr id="18" name="正方形/長方形 17">
                  <a:extLst>
                    <a:ext uri="{FF2B5EF4-FFF2-40B4-BE49-F238E27FC236}">
                      <a16:creationId xmlns:a16="http://schemas.microsoft.com/office/drawing/2014/main" id="{00000000-0008-0000-0000-0000F7010000}"/>
                    </a:ext>
                  </a:extLst>
                </p:cNvPr>
                <p:cNvSpPr/>
                <p:nvPr/>
              </p:nvSpPr>
              <p:spPr>
                <a:xfrm>
                  <a:off x="5621976" y="432122"/>
                  <a:ext cx="2082552" cy="683129"/>
                </a:xfrm>
                <a:prstGeom prst="rect">
                  <a:avLst/>
                </a:prstGeom>
                <a:solidFill>
                  <a:sysClr val="window" lastClr="FFFFFF"/>
                </a:solidFill>
                <a:ln w="57150" cap="flat" cmpd="sng" algn="ctr">
                  <a:solidFill>
                    <a:schemeClr val="accent3">
                      <a:lumMod val="60000"/>
                      <a:lumOff val="40000"/>
                    </a:schemeClr>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置場の角度が悪い</a:t>
                  </a:r>
                </a:p>
              </p:txBody>
            </p:sp>
            <p:sp>
              <p:nvSpPr>
                <p:cNvPr id="19" name="正方形/長方形 18">
                  <a:extLst>
                    <a:ext uri="{FF2B5EF4-FFF2-40B4-BE49-F238E27FC236}">
                      <a16:creationId xmlns:a16="http://schemas.microsoft.com/office/drawing/2014/main" id="{00000000-0008-0000-0000-0000F8010000}"/>
                    </a:ext>
                  </a:extLst>
                </p:cNvPr>
                <p:cNvSpPr/>
                <p:nvPr/>
              </p:nvSpPr>
              <p:spPr>
                <a:xfrm>
                  <a:off x="4813143" y="-256617"/>
                  <a:ext cx="1502833" cy="497750"/>
                </a:xfrm>
                <a:prstGeom prst="rect">
                  <a:avLst/>
                </a:prstGeom>
                <a:solidFill>
                  <a:sysClr val="window" lastClr="FFFFFF"/>
                </a:solidFill>
                <a:ln w="57150" cap="flat" cmpd="sng" algn="ctr">
                  <a:solidFill>
                    <a:schemeClr val="accent3">
                      <a:lumMod val="60000"/>
                      <a:lumOff val="40000"/>
                    </a:schemeClr>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検査場が暗い</a:t>
                  </a:r>
                </a:p>
              </p:txBody>
            </p:sp>
            <p:sp>
              <p:nvSpPr>
                <p:cNvPr id="20" name="正方形/長方形 19">
                  <a:extLst>
                    <a:ext uri="{FF2B5EF4-FFF2-40B4-BE49-F238E27FC236}">
                      <a16:creationId xmlns:a16="http://schemas.microsoft.com/office/drawing/2014/main" id="{00000000-0008-0000-0000-0000F9010000}"/>
                    </a:ext>
                  </a:extLst>
                </p:cNvPr>
                <p:cNvSpPr/>
                <p:nvPr/>
              </p:nvSpPr>
              <p:spPr>
                <a:xfrm>
                  <a:off x="2471520" y="-188009"/>
                  <a:ext cx="1502833" cy="497750"/>
                </a:xfrm>
                <a:prstGeom prst="rect">
                  <a:avLst/>
                </a:prstGeom>
                <a:solidFill>
                  <a:sysClr val="window" lastClr="FFFFFF"/>
                </a:solidFill>
                <a:ln w="57150" cap="flat" cmpd="sng" algn="ctr">
                  <a:solidFill>
                    <a:schemeClr val="accent3">
                      <a:lumMod val="60000"/>
                      <a:lumOff val="40000"/>
                    </a:schemeClr>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rPr>
                    <a:t>検査台が遠い</a:t>
                  </a:r>
                </a:p>
              </p:txBody>
            </p:sp>
          </p:grpSp>
        </p:grpSp>
        <p:sp>
          <p:nvSpPr>
            <p:cNvPr id="6" name="正方形/長方形 5">
              <a:extLst>
                <a:ext uri="{FF2B5EF4-FFF2-40B4-BE49-F238E27FC236}">
                  <a16:creationId xmlns:a16="http://schemas.microsoft.com/office/drawing/2014/main" id="{00000000-0008-0000-0000-0000F1010000}"/>
                </a:ext>
              </a:extLst>
            </p:cNvPr>
            <p:cNvSpPr/>
            <p:nvPr/>
          </p:nvSpPr>
          <p:spPr>
            <a:xfrm>
              <a:off x="8578506" y="4759230"/>
              <a:ext cx="2994369" cy="887006"/>
            </a:xfrm>
            <a:prstGeom prst="rect">
              <a:avLst/>
            </a:prstGeom>
            <a:solidFill>
              <a:srgbClr val="FFC000"/>
            </a:solidFill>
            <a:ln w="57150" cap="flat" cmpd="sng" algn="ctr">
              <a:solidFill>
                <a:schemeClr val="accent3">
                  <a:lumMod val="60000"/>
                  <a:lumOff val="40000"/>
                </a:schemeClr>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端数置場の位置が高い</a:t>
              </a:r>
            </a:p>
          </p:txBody>
        </p:sp>
        <p:sp>
          <p:nvSpPr>
            <p:cNvPr id="7" name="正方形/長方形 6">
              <a:extLst>
                <a:ext uri="{FF2B5EF4-FFF2-40B4-BE49-F238E27FC236}">
                  <a16:creationId xmlns:a16="http://schemas.microsoft.com/office/drawing/2014/main" id="{00000000-0008-0000-0000-0000F3010000}"/>
                </a:ext>
              </a:extLst>
            </p:cNvPr>
            <p:cNvSpPr/>
            <p:nvPr/>
          </p:nvSpPr>
          <p:spPr>
            <a:xfrm>
              <a:off x="2007659" y="6263926"/>
              <a:ext cx="7381143" cy="757381"/>
            </a:xfrm>
            <a:prstGeom prst="rect">
              <a:avLst/>
            </a:prstGeom>
            <a:noFill/>
            <a:ln w="57150" cap="flat" cmpd="sng" algn="ctr">
              <a:no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chemeClr val="bg1"/>
                  </a:solidFill>
                  <a:effectLst/>
                  <a:uLnTx/>
                  <a:uFillTx/>
                  <a:latin typeface="Calibri" panose="020F0502020204030204"/>
                  <a:ea typeface="ＭＳ Ｐゴシック" panose="020B0600070205080204" pitchFamily="50" charset="-128"/>
                  <a:cs typeface="+mn-cs"/>
                </a:rPr>
                <a:t>図</a:t>
              </a:r>
              <a:r>
                <a:rPr kumimoji="1" lang="en-US" altLang="ja-JP" sz="2000" b="1" i="0" u="none" strike="noStrike" kern="0" cap="none" spc="0" normalizeH="0" baseline="0" noProof="0" dirty="0">
                  <a:ln>
                    <a:noFill/>
                  </a:ln>
                  <a:solidFill>
                    <a:schemeClr val="bg1"/>
                  </a:solidFill>
                  <a:effectLst/>
                  <a:uLnTx/>
                  <a:uFillTx/>
                  <a:latin typeface="Calibri" panose="020F0502020204030204"/>
                  <a:ea typeface="ＭＳ Ｐゴシック" panose="020B0600070205080204" pitchFamily="50" charset="-128"/>
                  <a:cs typeface="+mn-cs"/>
                </a:rPr>
                <a:t>-7</a:t>
              </a:r>
              <a:r>
                <a:rPr kumimoji="1" lang="ja-JP" altLang="en-US" sz="2000" b="1" i="0" u="none" strike="noStrike" kern="0" cap="none" spc="0" normalizeH="0" baseline="0" noProof="0" dirty="0">
                  <a:ln>
                    <a:noFill/>
                  </a:ln>
                  <a:solidFill>
                    <a:schemeClr val="bg1"/>
                  </a:solidFill>
                  <a:effectLst/>
                  <a:uLnTx/>
                  <a:uFillTx/>
                  <a:latin typeface="Calibri" panose="020F0502020204030204"/>
                  <a:ea typeface="ＭＳ Ｐゴシック" panose="020B0600070205080204" pitchFamily="50" charset="-128"/>
                  <a:cs typeface="+mn-cs"/>
                </a:rPr>
                <a:t>「完成品箱詰め作業時につらさ指数が高い」についての連関図</a:t>
              </a:r>
              <a:endParaRPr kumimoji="1" lang="en-US" altLang="ja-JP" sz="2000" b="1" i="0" u="none" strike="noStrike" kern="0" cap="none" spc="0" normalizeH="0" baseline="0" noProof="0" dirty="0">
                <a:ln>
                  <a:noFill/>
                </a:ln>
                <a:solidFill>
                  <a:schemeClr val="bg1"/>
                </a:solidFill>
                <a:effectLst/>
                <a:uLnTx/>
                <a:uFillTx/>
                <a:latin typeface="Calibri" panose="020F0502020204030204"/>
                <a:ea typeface="ＭＳ Ｐゴシック" panose="020B0600070205080204" pitchFamily="50" charset="-128"/>
                <a:cs typeface="+mn-cs"/>
              </a:endParaRPr>
            </a:p>
          </p:txBody>
        </p:sp>
      </p:grpSp>
      <p:sp>
        <p:nvSpPr>
          <p:cNvPr id="143" name="楕円 142">
            <a:extLst>
              <a:ext uri="{FF2B5EF4-FFF2-40B4-BE49-F238E27FC236}">
                <a16:creationId xmlns:a16="http://schemas.microsoft.com/office/drawing/2014/main" id="{D07286E6-B32A-48A6-8D91-BB21EB8D6EC0}"/>
              </a:ext>
            </a:extLst>
          </p:cNvPr>
          <p:cNvSpPr/>
          <p:nvPr/>
        </p:nvSpPr>
        <p:spPr>
          <a:xfrm>
            <a:off x="587829" y="2066696"/>
            <a:ext cx="811532" cy="77502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800" b="1" dirty="0">
                <a:solidFill>
                  <a:schemeClr val="bg1"/>
                </a:solidFill>
              </a:rPr>
              <a:t>1</a:t>
            </a:r>
            <a:endParaRPr kumimoji="1" lang="ja-JP" altLang="en-US" sz="4800" b="1" dirty="0">
              <a:solidFill>
                <a:schemeClr val="bg1"/>
              </a:solidFill>
            </a:endParaRPr>
          </a:p>
        </p:txBody>
      </p:sp>
      <p:sp>
        <p:nvSpPr>
          <p:cNvPr id="144" name="楕円 143">
            <a:extLst>
              <a:ext uri="{FF2B5EF4-FFF2-40B4-BE49-F238E27FC236}">
                <a16:creationId xmlns:a16="http://schemas.microsoft.com/office/drawing/2014/main" id="{41359EAC-0FC5-468E-9A63-276B849DDDAF}"/>
              </a:ext>
            </a:extLst>
          </p:cNvPr>
          <p:cNvSpPr/>
          <p:nvPr/>
        </p:nvSpPr>
        <p:spPr>
          <a:xfrm>
            <a:off x="152503" y="4940329"/>
            <a:ext cx="811532" cy="77502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800" b="1" dirty="0">
                <a:solidFill>
                  <a:schemeClr val="bg1"/>
                </a:solidFill>
              </a:rPr>
              <a:t>3</a:t>
            </a:r>
            <a:endParaRPr kumimoji="1" lang="ja-JP" altLang="en-US" sz="4800" b="1" dirty="0">
              <a:solidFill>
                <a:schemeClr val="bg1"/>
              </a:solidFill>
            </a:endParaRPr>
          </a:p>
        </p:txBody>
      </p:sp>
      <p:sp>
        <p:nvSpPr>
          <p:cNvPr id="145" name="楕円 144">
            <a:extLst>
              <a:ext uri="{FF2B5EF4-FFF2-40B4-BE49-F238E27FC236}">
                <a16:creationId xmlns:a16="http://schemas.microsoft.com/office/drawing/2014/main" id="{DD493E06-7850-4EAA-BC31-13E6611EC70C}"/>
              </a:ext>
            </a:extLst>
          </p:cNvPr>
          <p:cNvSpPr/>
          <p:nvPr/>
        </p:nvSpPr>
        <p:spPr>
          <a:xfrm>
            <a:off x="8282115" y="4260172"/>
            <a:ext cx="811532" cy="77502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800" b="1" dirty="0">
                <a:solidFill>
                  <a:schemeClr val="bg1"/>
                </a:solidFill>
              </a:rPr>
              <a:t>2</a:t>
            </a:r>
            <a:endParaRPr kumimoji="1" lang="ja-JP" altLang="en-US" sz="4800" b="1" dirty="0">
              <a:solidFill>
                <a:schemeClr val="bg1"/>
              </a:solidFill>
            </a:endParaRPr>
          </a:p>
        </p:txBody>
      </p:sp>
      <p:grpSp>
        <p:nvGrpSpPr>
          <p:cNvPr id="2" name="グループ化 1">
            <a:extLst>
              <a:ext uri="{FF2B5EF4-FFF2-40B4-BE49-F238E27FC236}">
                <a16:creationId xmlns:a16="http://schemas.microsoft.com/office/drawing/2014/main" id="{E8BCCE35-ECFE-4DC9-ACEB-651A6A94A9E4}"/>
              </a:ext>
            </a:extLst>
          </p:cNvPr>
          <p:cNvGrpSpPr/>
          <p:nvPr/>
        </p:nvGrpSpPr>
        <p:grpSpPr>
          <a:xfrm>
            <a:off x="10058540" y="237075"/>
            <a:ext cx="2147961" cy="2426871"/>
            <a:chOff x="10058540" y="237075"/>
            <a:chExt cx="2147961" cy="2426871"/>
          </a:xfrm>
        </p:grpSpPr>
        <p:grpSp>
          <p:nvGrpSpPr>
            <p:cNvPr id="137" name="グループ化 136">
              <a:extLst>
                <a:ext uri="{FF2B5EF4-FFF2-40B4-BE49-F238E27FC236}">
                  <a16:creationId xmlns:a16="http://schemas.microsoft.com/office/drawing/2014/main" id="{2616E669-417F-4446-823E-3D243C50A73B}"/>
                </a:ext>
              </a:extLst>
            </p:cNvPr>
            <p:cNvGrpSpPr/>
            <p:nvPr/>
          </p:nvGrpSpPr>
          <p:grpSpPr>
            <a:xfrm>
              <a:off x="10058540" y="237075"/>
              <a:ext cx="2147961" cy="2316282"/>
              <a:chOff x="10221426" y="-627870"/>
              <a:chExt cx="2147961" cy="2316282"/>
            </a:xfrm>
          </p:grpSpPr>
          <p:pic>
            <p:nvPicPr>
              <p:cNvPr id="10" name="図 9">
                <a:extLst>
                  <a:ext uri="{FF2B5EF4-FFF2-40B4-BE49-F238E27FC236}">
                    <a16:creationId xmlns:a16="http://schemas.microsoft.com/office/drawing/2014/main" id="{00000000-0008-0000-0000-00001602000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8726" r="97877">
                            <a14:foregroundMark x1="76415" y1="95938" x2="76415" y2="95938"/>
                            <a14:backgroundMark x1="34434" y1="36875" x2="34434" y2="36875"/>
                            <a14:backgroundMark x1="31132" y1="48125" x2="31132" y2="48125"/>
                            <a14:backgroundMark x1="24764" y1="47500" x2="24764" y2="47500"/>
                            <a14:backgroundMark x1="28774" y1="13125" x2="28774" y2="13125"/>
                            <a14:backgroundMark x1="40802" y1="9688" x2="40802" y2="9688"/>
                            <a14:backgroundMark x1="35849" y1="13438" x2="35849" y2="13438"/>
                            <a14:backgroundMark x1="31132" y1="44688" x2="31132" y2="44688"/>
                            <a14:backgroundMark x1="24528" y1="50625" x2="24528" y2="50625"/>
                            <a14:backgroundMark x1="38208" y1="13125" x2="38208" y2="13125"/>
                            <a14:backgroundMark x1="72642" y1="88438" x2="72642" y2="88438"/>
                            <a14:backgroundMark x1="67689" y1="41563" x2="67689" y2="41563"/>
                            <a14:backgroundMark x1="73585" y1="42188" x2="73585" y2="42188"/>
                            <a14:backgroundMark x1="73113" y1="50313" x2="73113" y2="50313"/>
                          </a14:backgroundRemoval>
                        </a14:imgEffect>
                        <a14:imgEffect>
                          <a14:brightnessContrast bright="28000"/>
                        </a14:imgEffect>
                      </a14:imgLayer>
                    </a14:imgProps>
                  </a:ext>
                  <a:ext uri="{28A0092B-C50C-407E-A947-70E740481C1C}">
                    <a14:useLocalDpi xmlns:a14="http://schemas.microsoft.com/office/drawing/2010/main" val="0"/>
                  </a:ext>
                </a:extLst>
              </a:blip>
              <a:srcRect l="19541" r="10268" b="-1127"/>
              <a:stretch/>
            </p:blipFill>
            <p:spPr>
              <a:xfrm flipH="1">
                <a:off x="10221426" y="188215"/>
                <a:ext cx="2147961" cy="1500197"/>
              </a:xfrm>
              <a:prstGeom prst="rect">
                <a:avLst/>
              </a:prstGeom>
              <a:ln w="57150">
                <a:noFill/>
              </a:ln>
            </p:spPr>
          </p:pic>
          <p:sp>
            <p:nvSpPr>
              <p:cNvPr id="136" name="吹き出し: 角を丸めた四角形 135">
                <a:extLst>
                  <a:ext uri="{FF2B5EF4-FFF2-40B4-BE49-F238E27FC236}">
                    <a16:creationId xmlns:a16="http://schemas.microsoft.com/office/drawing/2014/main" id="{E1098BFF-7E8A-4F51-A96D-6EC0333469C7}"/>
                  </a:ext>
                </a:extLst>
              </p:cNvPr>
              <p:cNvSpPr/>
              <p:nvPr/>
            </p:nvSpPr>
            <p:spPr>
              <a:xfrm>
                <a:off x="10350900" y="-627870"/>
                <a:ext cx="1889011" cy="605406"/>
              </a:xfrm>
              <a:prstGeom prst="wedgeRoundRectCallout">
                <a:avLst>
                  <a:gd name="adj1" fmla="val -9222"/>
                  <a:gd name="adj2" fmla="val 8691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今回は連関図だな！！</a:t>
                </a:r>
              </a:p>
            </p:txBody>
          </p:sp>
        </p:grpSp>
        <p:sp>
          <p:nvSpPr>
            <p:cNvPr id="45" name="正方形/長方形 44">
              <a:extLst>
                <a:ext uri="{FF2B5EF4-FFF2-40B4-BE49-F238E27FC236}">
                  <a16:creationId xmlns:a16="http://schemas.microsoft.com/office/drawing/2014/main" id="{AB6467DF-BA28-4A26-A532-696200696ACD}"/>
                </a:ext>
              </a:extLst>
            </p:cNvPr>
            <p:cNvSpPr/>
            <p:nvPr/>
          </p:nvSpPr>
          <p:spPr>
            <a:xfrm>
              <a:off x="10694838" y="2442769"/>
              <a:ext cx="1077468" cy="22117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200" b="1" dirty="0">
                  <a:solidFill>
                    <a:schemeClr val="bg1"/>
                  </a:solidFill>
                </a:rPr>
                <a:t>丸山班長</a:t>
              </a:r>
            </a:p>
          </p:txBody>
        </p:sp>
      </p:grpSp>
      <p:sp>
        <p:nvSpPr>
          <p:cNvPr id="3" name="正方形/長方形 2">
            <a:extLst>
              <a:ext uri="{FF2B5EF4-FFF2-40B4-BE49-F238E27FC236}">
                <a16:creationId xmlns:a16="http://schemas.microsoft.com/office/drawing/2014/main" id="{19EB4A79-4952-43FA-8E96-9F3462BAAA5C}"/>
              </a:ext>
            </a:extLst>
          </p:cNvPr>
          <p:cNvSpPr/>
          <p:nvPr/>
        </p:nvSpPr>
        <p:spPr>
          <a:xfrm>
            <a:off x="3954103" y="3198553"/>
            <a:ext cx="3278071" cy="87259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0542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42"/>
                                        </p:tgtEl>
                                        <p:attrNameLst>
                                          <p:attrName>style.visibility</p:attrName>
                                        </p:attrNameLst>
                                      </p:cBhvr>
                                      <p:to>
                                        <p:strVal val="visible"/>
                                      </p:to>
                                    </p:set>
                                    <p:animEffect transition="in" filter="randombar(horizontal)">
                                      <p:cBhvr>
                                        <p:cTn id="13" dur="500"/>
                                        <p:tgtEl>
                                          <p:spTgt spid="142"/>
                                        </p:tgtEl>
                                      </p:cBhvr>
                                    </p:animEffect>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43"/>
                                        </p:tgtEl>
                                        <p:attrNameLst>
                                          <p:attrName>style.visibility</p:attrName>
                                        </p:attrNameLst>
                                      </p:cBhvr>
                                      <p:to>
                                        <p:strVal val="visible"/>
                                      </p:to>
                                    </p:set>
                                    <p:anim calcmode="lin" valueType="num">
                                      <p:cBhvr>
                                        <p:cTn id="27" dur="1000" fill="hold"/>
                                        <p:tgtEl>
                                          <p:spTgt spid="143"/>
                                        </p:tgtEl>
                                        <p:attrNameLst>
                                          <p:attrName>ppt_w</p:attrName>
                                        </p:attrNameLst>
                                      </p:cBhvr>
                                      <p:tavLst>
                                        <p:tav tm="0">
                                          <p:val>
                                            <p:fltVal val="0"/>
                                          </p:val>
                                        </p:tav>
                                        <p:tav tm="100000">
                                          <p:val>
                                            <p:strVal val="#ppt_w"/>
                                          </p:val>
                                        </p:tav>
                                      </p:tavLst>
                                    </p:anim>
                                    <p:anim calcmode="lin" valueType="num">
                                      <p:cBhvr>
                                        <p:cTn id="28" dur="1000" fill="hold"/>
                                        <p:tgtEl>
                                          <p:spTgt spid="143"/>
                                        </p:tgtEl>
                                        <p:attrNameLst>
                                          <p:attrName>ppt_h</p:attrName>
                                        </p:attrNameLst>
                                      </p:cBhvr>
                                      <p:tavLst>
                                        <p:tav tm="0">
                                          <p:val>
                                            <p:fltVal val="0"/>
                                          </p:val>
                                        </p:tav>
                                        <p:tav tm="100000">
                                          <p:val>
                                            <p:strVal val="#ppt_h"/>
                                          </p:val>
                                        </p:tav>
                                      </p:tavLst>
                                    </p:anim>
                                    <p:animEffect transition="in" filter="fade">
                                      <p:cBhvr>
                                        <p:cTn id="29" dur="1000"/>
                                        <p:tgtEl>
                                          <p:spTgt spid="14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5"/>
                                        </p:tgtEl>
                                        <p:attrNameLst>
                                          <p:attrName>style.visibility</p:attrName>
                                        </p:attrNameLst>
                                      </p:cBhvr>
                                      <p:to>
                                        <p:strVal val="visible"/>
                                      </p:to>
                                    </p:set>
                                    <p:anim calcmode="lin" valueType="num">
                                      <p:cBhvr>
                                        <p:cTn id="34" dur="1000" fill="hold"/>
                                        <p:tgtEl>
                                          <p:spTgt spid="145"/>
                                        </p:tgtEl>
                                        <p:attrNameLst>
                                          <p:attrName>ppt_w</p:attrName>
                                        </p:attrNameLst>
                                      </p:cBhvr>
                                      <p:tavLst>
                                        <p:tav tm="0">
                                          <p:val>
                                            <p:fltVal val="0"/>
                                          </p:val>
                                        </p:tav>
                                        <p:tav tm="100000">
                                          <p:val>
                                            <p:strVal val="#ppt_w"/>
                                          </p:val>
                                        </p:tav>
                                      </p:tavLst>
                                    </p:anim>
                                    <p:anim calcmode="lin" valueType="num">
                                      <p:cBhvr>
                                        <p:cTn id="35" dur="1000" fill="hold"/>
                                        <p:tgtEl>
                                          <p:spTgt spid="145"/>
                                        </p:tgtEl>
                                        <p:attrNameLst>
                                          <p:attrName>ppt_h</p:attrName>
                                        </p:attrNameLst>
                                      </p:cBhvr>
                                      <p:tavLst>
                                        <p:tav tm="0">
                                          <p:val>
                                            <p:fltVal val="0"/>
                                          </p:val>
                                        </p:tav>
                                        <p:tav tm="100000">
                                          <p:val>
                                            <p:strVal val="#ppt_h"/>
                                          </p:val>
                                        </p:tav>
                                      </p:tavLst>
                                    </p:anim>
                                    <p:animEffect transition="in" filter="fade">
                                      <p:cBhvr>
                                        <p:cTn id="36" dur="1000"/>
                                        <p:tgtEl>
                                          <p:spTgt spid="14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4"/>
                                        </p:tgtEl>
                                        <p:attrNameLst>
                                          <p:attrName>style.visibility</p:attrName>
                                        </p:attrNameLst>
                                      </p:cBhvr>
                                      <p:to>
                                        <p:strVal val="visible"/>
                                      </p:to>
                                    </p:set>
                                    <p:anim calcmode="lin" valueType="num">
                                      <p:cBhvr>
                                        <p:cTn id="41" dur="1000" fill="hold"/>
                                        <p:tgtEl>
                                          <p:spTgt spid="144"/>
                                        </p:tgtEl>
                                        <p:attrNameLst>
                                          <p:attrName>ppt_w</p:attrName>
                                        </p:attrNameLst>
                                      </p:cBhvr>
                                      <p:tavLst>
                                        <p:tav tm="0">
                                          <p:val>
                                            <p:fltVal val="0"/>
                                          </p:val>
                                        </p:tav>
                                        <p:tav tm="100000">
                                          <p:val>
                                            <p:strVal val="#ppt_w"/>
                                          </p:val>
                                        </p:tav>
                                      </p:tavLst>
                                    </p:anim>
                                    <p:anim calcmode="lin" valueType="num">
                                      <p:cBhvr>
                                        <p:cTn id="42" dur="1000" fill="hold"/>
                                        <p:tgtEl>
                                          <p:spTgt spid="144"/>
                                        </p:tgtEl>
                                        <p:attrNameLst>
                                          <p:attrName>ppt_h</p:attrName>
                                        </p:attrNameLst>
                                      </p:cBhvr>
                                      <p:tavLst>
                                        <p:tav tm="0">
                                          <p:val>
                                            <p:fltVal val="0"/>
                                          </p:val>
                                        </p:tav>
                                        <p:tav tm="100000">
                                          <p:val>
                                            <p:strVal val="#ppt_h"/>
                                          </p:val>
                                        </p:tav>
                                      </p:tavLst>
                                    </p:anim>
                                    <p:animEffect transition="in" filter="fade">
                                      <p:cBhvr>
                                        <p:cTn id="43" dur="10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43" grpId="0" animBg="1"/>
      <p:bldP spid="144" grpId="0" animBg="1"/>
      <p:bldP spid="145"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C0129A6F-7987-4B17-890E-AEE157110C85}"/>
              </a:ext>
            </a:extLst>
          </p:cNvPr>
          <p:cNvSpPr txBox="1">
            <a:spLocks/>
          </p:cNvSpPr>
          <p:nvPr/>
        </p:nvSpPr>
        <p:spPr>
          <a:xfrm>
            <a:off x="133628" y="-5580"/>
            <a:ext cx="4829619" cy="1124712"/>
          </a:xfrm>
          <a:prstGeom prst="rect">
            <a:avLst/>
          </a:prstGeom>
        </p:spPr>
        <p:txBody>
          <a:bodyPr vert="horz" lIns="91440" tIns="45720" rIns="91440" bIns="45720" rtlCol="0" anchor="ctr">
            <a:normAutofit/>
          </a:bodyPr>
          <a:lstStyle>
            <a:lvl1pPr marL="285750" indent="-285750" algn="l" defTabSz="914400" rtl="0" eaLnBrk="1" latinLnBrk="0" hangingPunct="1">
              <a:lnSpc>
                <a:spcPct val="85000"/>
              </a:lnSpc>
              <a:spcBef>
                <a:spcPct val="0"/>
              </a:spcBef>
              <a:spcAft>
                <a:spcPts val="600"/>
              </a:spcAft>
              <a:buClr>
                <a:schemeClr val="tx1"/>
              </a:buClr>
              <a:buSzPct val="80000"/>
              <a:buFont typeface="Wingdings 3" panose="05040102010807070707" pitchFamily="18" charset="2"/>
              <a:buNone/>
              <a:defRPr kumimoji="1" sz="4000" kern="1200" cap="all" baseline="0">
                <a:solidFill>
                  <a:schemeClr val="bg2"/>
                </a:solidFill>
                <a:effectLst/>
                <a:latin typeface="+mj-lt"/>
                <a:ea typeface="+mj-ea"/>
                <a:cs typeface="+mj-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a:lstStyle>
          <a:p>
            <a:r>
              <a:rPr lang="en-US" altLang="ja-JP"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10</a:t>
            </a:r>
            <a:r>
              <a:rPr lang="ja-JP" altLang="en-US"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．要因の解析</a:t>
            </a:r>
            <a:r>
              <a:rPr lang="en-US" altLang="ja-JP"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endParaRPr lang="ja-JP" altLang="en-US" b="1" cap="none"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6" name="正方形/長方形 55">
            <a:extLst>
              <a:ext uri="{FF2B5EF4-FFF2-40B4-BE49-F238E27FC236}">
                <a16:creationId xmlns:a16="http://schemas.microsoft.com/office/drawing/2014/main" id="{563E1EBC-C131-497B-A878-126356C9742F}"/>
              </a:ext>
            </a:extLst>
          </p:cNvPr>
          <p:cNvSpPr/>
          <p:nvPr/>
        </p:nvSpPr>
        <p:spPr>
          <a:xfrm>
            <a:off x="133627" y="4354057"/>
            <a:ext cx="11960396" cy="164374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600" b="1" dirty="0">
                <a:solidFill>
                  <a:schemeClr val="bg1"/>
                </a:solidFill>
              </a:rPr>
              <a:t>上記重要要因に対しての仮説を立て検証する事にした</a:t>
            </a:r>
          </a:p>
        </p:txBody>
      </p:sp>
      <p:graphicFrame>
        <p:nvGraphicFramePr>
          <p:cNvPr id="2" name="表 2">
            <a:extLst>
              <a:ext uri="{FF2B5EF4-FFF2-40B4-BE49-F238E27FC236}">
                <a16:creationId xmlns:a16="http://schemas.microsoft.com/office/drawing/2014/main" id="{F9474AAD-4875-477B-94CE-DD8901F2394E}"/>
              </a:ext>
            </a:extLst>
          </p:cNvPr>
          <p:cNvGraphicFramePr>
            <a:graphicFrameLocks noGrp="1"/>
          </p:cNvGraphicFramePr>
          <p:nvPr>
            <p:extLst>
              <p:ext uri="{D42A27DB-BD31-4B8C-83A1-F6EECF244321}">
                <p14:modId xmlns:p14="http://schemas.microsoft.com/office/powerpoint/2010/main" val="144210764"/>
              </p:ext>
            </p:extLst>
          </p:nvPr>
        </p:nvGraphicFramePr>
        <p:xfrm>
          <a:off x="279505" y="860200"/>
          <a:ext cx="11668641" cy="3289001"/>
        </p:xfrm>
        <a:graphic>
          <a:graphicData uri="http://schemas.openxmlformats.org/drawingml/2006/table">
            <a:tbl>
              <a:tblPr firstRow="1" bandRow="1">
                <a:tableStyleId>{22838BEF-8BB2-4498-84A7-C5851F593DF1}</a:tableStyleId>
              </a:tblPr>
              <a:tblGrid>
                <a:gridCol w="1761902">
                  <a:extLst>
                    <a:ext uri="{9D8B030D-6E8A-4147-A177-3AD203B41FA5}">
                      <a16:colId xmlns:a16="http://schemas.microsoft.com/office/drawing/2014/main" val="1052279942"/>
                    </a:ext>
                  </a:extLst>
                </a:gridCol>
                <a:gridCol w="645101">
                  <a:extLst>
                    <a:ext uri="{9D8B030D-6E8A-4147-A177-3AD203B41FA5}">
                      <a16:colId xmlns:a16="http://schemas.microsoft.com/office/drawing/2014/main" val="2717720390"/>
                    </a:ext>
                  </a:extLst>
                </a:gridCol>
                <a:gridCol w="1741659">
                  <a:extLst>
                    <a:ext uri="{9D8B030D-6E8A-4147-A177-3AD203B41FA5}">
                      <a16:colId xmlns:a16="http://schemas.microsoft.com/office/drawing/2014/main" val="2301623041"/>
                    </a:ext>
                  </a:extLst>
                </a:gridCol>
                <a:gridCol w="3403325">
                  <a:extLst>
                    <a:ext uri="{9D8B030D-6E8A-4147-A177-3AD203B41FA5}">
                      <a16:colId xmlns:a16="http://schemas.microsoft.com/office/drawing/2014/main" val="910289175"/>
                    </a:ext>
                  </a:extLst>
                </a:gridCol>
                <a:gridCol w="3000375">
                  <a:extLst>
                    <a:ext uri="{9D8B030D-6E8A-4147-A177-3AD203B41FA5}">
                      <a16:colId xmlns:a16="http://schemas.microsoft.com/office/drawing/2014/main" val="1783442144"/>
                    </a:ext>
                  </a:extLst>
                </a:gridCol>
                <a:gridCol w="1116279">
                  <a:extLst>
                    <a:ext uri="{9D8B030D-6E8A-4147-A177-3AD203B41FA5}">
                      <a16:colId xmlns:a16="http://schemas.microsoft.com/office/drawing/2014/main" val="1020171878"/>
                    </a:ext>
                  </a:extLst>
                </a:gridCol>
              </a:tblGrid>
              <a:tr h="391676">
                <a:tc>
                  <a:txBody>
                    <a:bodyPr/>
                    <a:lstStyle/>
                    <a:p>
                      <a:pPr algn="ctr"/>
                      <a:r>
                        <a:rPr kumimoji="1" lang="ja-JP" altLang="en-US" b="1" dirty="0"/>
                        <a:t>現象</a:t>
                      </a:r>
                    </a:p>
                  </a:txBody>
                  <a:tcPr/>
                </a:tc>
                <a:tc gridSpan="2">
                  <a:txBody>
                    <a:bodyPr/>
                    <a:lstStyle/>
                    <a:p>
                      <a:pPr algn="ctr"/>
                      <a:r>
                        <a:rPr kumimoji="1" lang="ja-JP" altLang="en-US" b="1" dirty="0"/>
                        <a:t>重要要因</a:t>
                      </a:r>
                    </a:p>
                  </a:txBody>
                  <a:tcPr/>
                </a:tc>
                <a:tc hMerge="1">
                  <a:txBody>
                    <a:bodyPr/>
                    <a:lstStyle/>
                    <a:p>
                      <a:endParaRPr kumimoji="1" lang="ja-JP" altLang="en-US" dirty="0"/>
                    </a:p>
                  </a:txBody>
                  <a:tcPr/>
                </a:tc>
                <a:tc>
                  <a:txBody>
                    <a:bodyPr/>
                    <a:lstStyle/>
                    <a:p>
                      <a:pPr algn="ctr"/>
                      <a:r>
                        <a:rPr kumimoji="1" lang="ja-JP" altLang="en-US" b="1" dirty="0"/>
                        <a:t>仮説</a:t>
                      </a:r>
                    </a:p>
                  </a:txBody>
                  <a:tcPr/>
                </a:tc>
                <a:tc>
                  <a:txBody>
                    <a:bodyPr/>
                    <a:lstStyle/>
                    <a:p>
                      <a:pPr algn="ctr"/>
                      <a:r>
                        <a:rPr kumimoji="1" lang="ja-JP" altLang="en-US" b="1" dirty="0"/>
                        <a:t>検証内容</a:t>
                      </a:r>
                    </a:p>
                  </a:txBody>
                  <a:tcPr/>
                </a:tc>
                <a:tc>
                  <a:txBody>
                    <a:bodyPr/>
                    <a:lstStyle/>
                    <a:p>
                      <a:pPr algn="ctr"/>
                      <a:r>
                        <a:rPr kumimoji="1" lang="ja-JP" altLang="en-US" b="1" dirty="0"/>
                        <a:t>検査</a:t>
                      </a:r>
                      <a:r>
                        <a:rPr kumimoji="1" lang="en-US" altLang="ja-JP" b="1" dirty="0"/>
                        <a:t>NO.</a:t>
                      </a:r>
                      <a:endParaRPr kumimoji="1" lang="ja-JP" altLang="en-US" b="1" dirty="0"/>
                    </a:p>
                  </a:txBody>
                  <a:tcPr/>
                </a:tc>
                <a:extLst>
                  <a:ext uri="{0D108BD9-81ED-4DB2-BD59-A6C34878D82A}">
                    <a16:rowId xmlns:a16="http://schemas.microsoft.com/office/drawing/2014/main" val="521195403"/>
                  </a:ext>
                </a:extLst>
              </a:tr>
              <a:tr h="965775">
                <a:tc rowSpan="3">
                  <a:txBody>
                    <a:bodyPr/>
                    <a:lstStyle/>
                    <a:p>
                      <a:pPr algn="ctr"/>
                      <a:endParaRPr kumimoji="1" lang="en-US" altLang="ja-JP" b="1" dirty="0"/>
                    </a:p>
                    <a:p>
                      <a:pPr algn="ctr"/>
                      <a:endParaRPr kumimoji="1" lang="en-US" altLang="ja-JP" b="1" dirty="0"/>
                    </a:p>
                    <a:p>
                      <a:pPr algn="ctr"/>
                      <a:endParaRPr kumimoji="1" lang="en-US" altLang="ja-JP" b="1" dirty="0"/>
                    </a:p>
                    <a:p>
                      <a:pPr algn="ctr"/>
                      <a:endParaRPr kumimoji="1" lang="en-US" altLang="ja-JP" b="1" dirty="0"/>
                    </a:p>
                    <a:p>
                      <a:pPr algn="ctr"/>
                      <a:r>
                        <a:rPr kumimoji="1" lang="ja-JP" altLang="en-US" b="1" dirty="0"/>
                        <a:t>つらさ指数が高い</a:t>
                      </a:r>
                    </a:p>
                  </a:txBody>
                  <a:tcPr/>
                </a:tc>
                <a:tc>
                  <a:txBody>
                    <a:bodyPr/>
                    <a:lstStyle/>
                    <a:p>
                      <a:pPr algn="ctr"/>
                      <a:r>
                        <a:rPr kumimoji="1" lang="ja-JP" altLang="en-US" b="1" dirty="0"/>
                        <a:t>①</a:t>
                      </a:r>
                    </a:p>
                  </a:txBody>
                  <a:tcPr anchor="ctr"/>
                </a:tc>
                <a:tc>
                  <a:txBody>
                    <a:bodyPr/>
                    <a:lstStyle/>
                    <a:p>
                      <a:pPr algn="ctr"/>
                      <a:r>
                        <a:rPr kumimoji="1" lang="ja-JP" altLang="en-US" b="1" dirty="0"/>
                        <a:t>検査台の</a:t>
                      </a:r>
                      <a:endParaRPr kumimoji="1" lang="en-US" altLang="ja-JP" b="1" dirty="0"/>
                    </a:p>
                    <a:p>
                      <a:pPr algn="ctr"/>
                      <a:r>
                        <a:rPr kumimoji="1" lang="ja-JP" altLang="en-US" b="1" dirty="0"/>
                        <a:t>位置が高い</a:t>
                      </a:r>
                    </a:p>
                  </a:txBody>
                  <a:tcPr/>
                </a:tc>
                <a:tc>
                  <a:txBody>
                    <a:bodyPr/>
                    <a:lstStyle/>
                    <a:p>
                      <a:r>
                        <a:rPr kumimoji="1" lang="ja-JP" altLang="en-US" b="1" dirty="0"/>
                        <a:t>検査台の位置が高いので身長の低い人が検査する際見えにくいため踵を上げる</a:t>
                      </a:r>
                    </a:p>
                  </a:txBody>
                  <a:tcPr/>
                </a:tc>
                <a:tc>
                  <a:txBody>
                    <a:bodyPr/>
                    <a:lstStyle/>
                    <a:p>
                      <a:r>
                        <a:rPr kumimoji="1" lang="ja-JP" altLang="en-US" b="1" dirty="0"/>
                        <a:t>踵を上げない位置まで</a:t>
                      </a:r>
                      <a:endParaRPr kumimoji="1" lang="en-US" altLang="ja-JP" b="1" dirty="0"/>
                    </a:p>
                    <a:p>
                      <a:r>
                        <a:rPr kumimoji="1" lang="ja-JP" altLang="en-US" b="1" dirty="0"/>
                        <a:t>検査台を低くして検査実施</a:t>
                      </a:r>
                    </a:p>
                  </a:txBody>
                  <a:tcPr/>
                </a:tc>
                <a:tc>
                  <a:txBody>
                    <a:bodyPr/>
                    <a:lstStyle/>
                    <a:p>
                      <a:pPr algn="ctr"/>
                      <a:endParaRPr kumimoji="1" lang="en-US" altLang="ja-JP" b="1" dirty="0"/>
                    </a:p>
                    <a:p>
                      <a:pPr algn="ctr"/>
                      <a:r>
                        <a:rPr kumimoji="1" lang="ja-JP" altLang="en-US" b="1" dirty="0"/>
                        <a:t>検証</a:t>
                      </a:r>
                      <a:endParaRPr kumimoji="1" lang="en-US" altLang="ja-JP" b="1" dirty="0"/>
                    </a:p>
                    <a:p>
                      <a:pPr algn="ctr"/>
                      <a:r>
                        <a:rPr kumimoji="1" lang="en-US" altLang="ja-JP" b="1" dirty="0" err="1"/>
                        <a:t>No.Ⅰ</a:t>
                      </a:r>
                      <a:endParaRPr kumimoji="1" lang="ja-JP" altLang="en-US" b="1" dirty="0"/>
                    </a:p>
                  </a:txBody>
                  <a:tcPr/>
                </a:tc>
                <a:extLst>
                  <a:ext uri="{0D108BD9-81ED-4DB2-BD59-A6C34878D82A}">
                    <a16:rowId xmlns:a16="http://schemas.microsoft.com/office/drawing/2014/main" val="3028196193"/>
                  </a:ext>
                </a:extLst>
              </a:tr>
              <a:tr h="965775">
                <a:tc vMerge="1">
                  <a:txBody>
                    <a:bodyPr/>
                    <a:lstStyle/>
                    <a:p>
                      <a:endParaRPr kumimoji="1" lang="ja-JP" altLang="en-US" dirty="0"/>
                    </a:p>
                  </a:txBody>
                  <a:tcPr/>
                </a:tc>
                <a:tc>
                  <a:txBody>
                    <a:bodyPr/>
                    <a:lstStyle/>
                    <a:p>
                      <a:pPr algn="ctr"/>
                      <a:r>
                        <a:rPr kumimoji="1" lang="ja-JP" altLang="en-US" b="1" dirty="0"/>
                        <a:t>②</a:t>
                      </a:r>
                    </a:p>
                  </a:txBody>
                  <a:tcPr anchor="ctr"/>
                </a:tc>
                <a:tc>
                  <a:txBody>
                    <a:bodyPr/>
                    <a:lstStyle/>
                    <a:p>
                      <a:pPr algn="ctr"/>
                      <a:r>
                        <a:rPr kumimoji="1" lang="ja-JP" altLang="en-US" b="1" dirty="0"/>
                        <a:t>端数かんばん置場</a:t>
                      </a:r>
                    </a:p>
                  </a:txBody>
                  <a:tcPr/>
                </a:tc>
                <a:tc>
                  <a:txBody>
                    <a:bodyPr/>
                    <a:lstStyle/>
                    <a:p>
                      <a:r>
                        <a:rPr kumimoji="1" lang="ja-JP" altLang="en-US" b="1" dirty="0"/>
                        <a:t>端数かんばん置場が高いため</a:t>
                      </a:r>
                      <a:endParaRPr kumimoji="1" lang="en-US" altLang="ja-JP" b="1" dirty="0"/>
                    </a:p>
                    <a:p>
                      <a:r>
                        <a:rPr kumimoji="1" lang="ja-JP" altLang="en-US" b="1" dirty="0"/>
                        <a:t>身長の低い人が取る際に踵を上げる</a:t>
                      </a:r>
                    </a:p>
                  </a:txBody>
                  <a:tcPr/>
                </a:tc>
                <a:tc>
                  <a:txBody>
                    <a:bodyPr/>
                    <a:lstStyle/>
                    <a:p>
                      <a:r>
                        <a:rPr kumimoji="1" lang="ja-JP" altLang="en-US" b="1" dirty="0"/>
                        <a:t>どれぐらいが腕を上げずに端数かんばんが取れるか</a:t>
                      </a:r>
                      <a:endParaRPr kumimoji="1" lang="en-US" altLang="ja-JP" b="1" dirty="0"/>
                    </a:p>
                    <a:p>
                      <a:r>
                        <a:rPr kumimoji="1" lang="ja-JP" altLang="en-US" b="1" dirty="0"/>
                        <a:t>検証</a:t>
                      </a:r>
                    </a:p>
                  </a:txBody>
                  <a:tcPr/>
                </a:tc>
                <a:tc>
                  <a:txBody>
                    <a:bodyPr/>
                    <a:lstStyle/>
                    <a:p>
                      <a:pPr algn="ctr"/>
                      <a:endParaRPr kumimoji="1" lang="en-US" altLang="ja-JP" b="1" dirty="0"/>
                    </a:p>
                    <a:p>
                      <a:pPr algn="ctr"/>
                      <a:r>
                        <a:rPr kumimoji="1" lang="ja-JP" altLang="en-US" b="1" dirty="0"/>
                        <a:t>検証</a:t>
                      </a:r>
                      <a:endParaRPr kumimoji="1" lang="en-US" altLang="ja-JP" b="1" dirty="0"/>
                    </a:p>
                    <a:p>
                      <a:pPr algn="ctr"/>
                      <a:r>
                        <a:rPr kumimoji="1" lang="en-US" altLang="ja-JP" b="1" dirty="0" err="1"/>
                        <a:t>No.Ⅱ</a:t>
                      </a:r>
                      <a:endParaRPr kumimoji="1" lang="ja-JP" altLang="en-US" b="1" dirty="0"/>
                    </a:p>
                  </a:txBody>
                  <a:tcPr/>
                </a:tc>
                <a:extLst>
                  <a:ext uri="{0D108BD9-81ED-4DB2-BD59-A6C34878D82A}">
                    <a16:rowId xmlns:a16="http://schemas.microsoft.com/office/drawing/2014/main" val="882577682"/>
                  </a:ext>
                </a:extLst>
              </a:tr>
              <a:tr h="965775">
                <a:tc vMerge="1">
                  <a:txBody>
                    <a:bodyPr/>
                    <a:lstStyle/>
                    <a:p>
                      <a:endParaRPr kumimoji="1" lang="ja-JP" altLang="en-US" dirty="0"/>
                    </a:p>
                  </a:txBody>
                  <a:tcPr/>
                </a:tc>
                <a:tc>
                  <a:txBody>
                    <a:bodyPr/>
                    <a:lstStyle/>
                    <a:p>
                      <a:pPr algn="ctr"/>
                      <a:endParaRPr kumimoji="1" lang="en-US" altLang="ja-JP" b="1" dirty="0"/>
                    </a:p>
                    <a:p>
                      <a:pPr algn="ctr"/>
                      <a:r>
                        <a:rPr kumimoji="1" lang="ja-JP" altLang="en-US" b="1" dirty="0"/>
                        <a:t>③</a:t>
                      </a:r>
                    </a:p>
                  </a:txBody>
                  <a:tcPr/>
                </a:tc>
                <a:tc>
                  <a:txBody>
                    <a:bodyPr/>
                    <a:lstStyle/>
                    <a:p>
                      <a:pPr algn="ctr"/>
                      <a:r>
                        <a:rPr kumimoji="1" lang="ja-JP" altLang="en-US" b="1" dirty="0"/>
                        <a:t>ストアー</a:t>
                      </a:r>
                      <a:endParaRPr kumimoji="1" lang="en-US" altLang="ja-JP" b="1" dirty="0"/>
                    </a:p>
                    <a:p>
                      <a:pPr algn="ctr"/>
                      <a:r>
                        <a:rPr kumimoji="1" lang="ja-JP" altLang="en-US" b="1" dirty="0"/>
                        <a:t>位置が高い</a:t>
                      </a:r>
                    </a:p>
                  </a:txBody>
                  <a:tcPr/>
                </a:tc>
                <a:tc>
                  <a:txBody>
                    <a:bodyPr/>
                    <a:lstStyle/>
                    <a:p>
                      <a:r>
                        <a:rPr kumimoji="1" lang="ja-JP" altLang="en-US" b="1" dirty="0"/>
                        <a:t>ストアー最上段が高い為完成品投入時に腕を上げる</a:t>
                      </a:r>
                    </a:p>
                  </a:txBody>
                  <a:tcPr/>
                </a:tc>
                <a:tc>
                  <a:txBody>
                    <a:bodyPr/>
                    <a:lstStyle/>
                    <a:p>
                      <a:r>
                        <a:rPr kumimoji="1" lang="ja-JP" altLang="en-US" b="1" dirty="0"/>
                        <a:t>どれぐらいが腕を上げずにストアーに投入できるか</a:t>
                      </a:r>
                      <a:endParaRPr kumimoji="1" lang="en-US" altLang="ja-JP" b="1" dirty="0"/>
                    </a:p>
                    <a:p>
                      <a:r>
                        <a:rPr kumimoji="1" lang="ja-JP" altLang="en-US" b="1" dirty="0"/>
                        <a:t>検証</a:t>
                      </a:r>
                    </a:p>
                  </a:txBody>
                  <a:tcPr/>
                </a:tc>
                <a:tc>
                  <a:txBody>
                    <a:bodyPr/>
                    <a:lstStyle/>
                    <a:p>
                      <a:pPr algn="ctr"/>
                      <a:endParaRPr kumimoji="1" lang="en-US" altLang="ja-JP" b="1" dirty="0"/>
                    </a:p>
                    <a:p>
                      <a:pPr algn="ctr"/>
                      <a:r>
                        <a:rPr kumimoji="1" lang="ja-JP" altLang="en-US" b="1" dirty="0"/>
                        <a:t>検証</a:t>
                      </a:r>
                      <a:endParaRPr kumimoji="1" lang="en-US" altLang="ja-JP" b="1" dirty="0"/>
                    </a:p>
                    <a:p>
                      <a:pPr algn="ctr"/>
                      <a:r>
                        <a:rPr kumimoji="1" lang="en-US" altLang="ja-JP" b="1" dirty="0" err="1"/>
                        <a:t>No.Ⅲ</a:t>
                      </a:r>
                      <a:endParaRPr kumimoji="1" lang="ja-JP" altLang="en-US" b="1" dirty="0"/>
                    </a:p>
                  </a:txBody>
                  <a:tcPr/>
                </a:tc>
                <a:extLst>
                  <a:ext uri="{0D108BD9-81ED-4DB2-BD59-A6C34878D82A}">
                    <a16:rowId xmlns:a16="http://schemas.microsoft.com/office/drawing/2014/main" val="2154539799"/>
                  </a:ext>
                </a:extLst>
              </a:tr>
            </a:tbl>
          </a:graphicData>
        </a:graphic>
      </p:graphicFrame>
      <p:sp>
        <p:nvSpPr>
          <p:cNvPr id="3" name="正方形/長方形 2">
            <a:extLst>
              <a:ext uri="{FF2B5EF4-FFF2-40B4-BE49-F238E27FC236}">
                <a16:creationId xmlns:a16="http://schemas.microsoft.com/office/drawing/2014/main" id="{476320AB-2B1C-4952-947B-154DAAEB227A}"/>
              </a:ext>
            </a:extLst>
          </p:cNvPr>
          <p:cNvSpPr/>
          <p:nvPr/>
        </p:nvSpPr>
        <p:spPr>
          <a:xfrm>
            <a:off x="7787472" y="860200"/>
            <a:ext cx="3054699" cy="3289001"/>
          </a:xfrm>
          <a:prstGeom prst="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1098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250"/>
                                        <p:tgtEl>
                                          <p:spTgt spid="2"/>
                                        </p:tgtEl>
                                      </p:cBhvr>
                                    </p:animEffect>
                                  </p:childTnLst>
                                </p:cTn>
                              </p:par>
                            </p:childTnLst>
                          </p:cTn>
                        </p:par>
                        <p:par>
                          <p:cTn id="14" fill="hold">
                            <p:stCondLst>
                              <p:cond delay="2500"/>
                            </p:stCondLst>
                            <p:childTnLst>
                              <p:par>
                                <p:cTn id="15" presetID="21" presetClass="entr" presetSubtype="1"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1250"/>
                                        <p:tgtEl>
                                          <p:spTgt spid="3"/>
                                        </p:tgtEl>
                                      </p:cBhvr>
                                    </p:animEffect>
                                  </p:childTnLst>
                                </p:cTn>
                              </p:par>
                            </p:childTnLst>
                          </p:cTn>
                        </p:par>
                        <p:par>
                          <p:cTn id="18" fill="hold">
                            <p:stCondLst>
                              <p:cond delay="3750"/>
                            </p:stCondLst>
                            <p:childTnLst>
                              <p:par>
                                <p:cTn id="19" presetID="22" presetClass="entr" presetSubtype="4" fill="hold" grpId="0" nodeType="after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wipe(down)">
                                      <p:cBhvr>
                                        <p:cTn id="21" dur="1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6"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9D7BFF35-D792-407E-B63E-016283439DAD}"/>
              </a:ext>
            </a:extLst>
          </p:cNvPr>
          <p:cNvGrpSpPr/>
          <p:nvPr/>
        </p:nvGrpSpPr>
        <p:grpSpPr>
          <a:xfrm>
            <a:off x="133628" y="-5580"/>
            <a:ext cx="11726319" cy="1530402"/>
            <a:chOff x="133628" y="-5580"/>
            <a:chExt cx="11726319" cy="1530402"/>
          </a:xfrm>
        </p:grpSpPr>
        <p:sp>
          <p:nvSpPr>
            <p:cNvPr id="4" name="タイトル 1">
              <a:extLst>
                <a:ext uri="{FF2B5EF4-FFF2-40B4-BE49-F238E27FC236}">
                  <a16:creationId xmlns:a16="http://schemas.microsoft.com/office/drawing/2014/main" id="{60EA2169-82BC-4575-8287-F3B25BAB172A}"/>
                </a:ext>
              </a:extLst>
            </p:cNvPr>
            <p:cNvSpPr txBox="1">
              <a:spLocks/>
            </p:cNvSpPr>
            <p:nvPr/>
          </p:nvSpPr>
          <p:spPr>
            <a:xfrm>
              <a:off x="133628" y="-5580"/>
              <a:ext cx="4829619" cy="1124712"/>
            </a:xfrm>
            <a:prstGeom prst="rect">
              <a:avLst/>
            </a:prstGeom>
          </p:spPr>
          <p:txBody>
            <a:bodyPr vert="horz" lIns="91440" tIns="45720" rIns="91440" bIns="45720" rtlCol="0" anchor="ctr">
              <a:normAutofit/>
            </a:bodyPr>
            <a:lstStyle>
              <a:lvl1pPr marL="285750" indent="-285750" algn="l" defTabSz="914400" rtl="0" eaLnBrk="1" latinLnBrk="0" hangingPunct="1">
                <a:lnSpc>
                  <a:spcPct val="85000"/>
                </a:lnSpc>
                <a:spcBef>
                  <a:spcPct val="0"/>
                </a:spcBef>
                <a:spcAft>
                  <a:spcPts val="600"/>
                </a:spcAft>
                <a:buClr>
                  <a:schemeClr val="tx1"/>
                </a:buClr>
                <a:buSzPct val="80000"/>
                <a:buFont typeface="Wingdings 3" panose="05040102010807070707" pitchFamily="18" charset="2"/>
                <a:buNone/>
                <a:defRPr kumimoji="1" sz="4000" kern="1200" cap="all" baseline="0">
                  <a:solidFill>
                    <a:schemeClr val="bg2"/>
                  </a:solidFill>
                  <a:effectLst/>
                  <a:latin typeface="+mj-lt"/>
                  <a:ea typeface="+mj-ea"/>
                  <a:cs typeface="+mj-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a:lstStyle>
            <a:p>
              <a:r>
                <a:rPr lang="en-US" altLang="ja-JP"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10</a:t>
              </a:r>
              <a:r>
                <a:rPr lang="ja-JP" altLang="en-US"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．要因の解析</a:t>
              </a:r>
              <a:r>
                <a:rPr lang="en-US" altLang="ja-JP"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-3</a:t>
              </a:r>
              <a:endParaRPr lang="ja-JP" altLang="en-US" b="1" cap="none"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grpSp>
          <p:nvGrpSpPr>
            <p:cNvPr id="25" name="グループ化 24">
              <a:extLst>
                <a:ext uri="{FF2B5EF4-FFF2-40B4-BE49-F238E27FC236}">
                  <a16:creationId xmlns:a16="http://schemas.microsoft.com/office/drawing/2014/main" id="{AB26B12C-D500-4315-AD68-6A51741D7B03}"/>
                </a:ext>
              </a:extLst>
            </p:cNvPr>
            <p:cNvGrpSpPr/>
            <p:nvPr/>
          </p:nvGrpSpPr>
          <p:grpSpPr>
            <a:xfrm>
              <a:off x="457949" y="834171"/>
              <a:ext cx="11401998" cy="690651"/>
              <a:chOff x="457949" y="834171"/>
              <a:chExt cx="11401998" cy="690651"/>
            </a:xfrm>
          </p:grpSpPr>
          <p:sp>
            <p:nvSpPr>
              <p:cNvPr id="10" name="正方形/長方形 9">
                <a:extLst>
                  <a:ext uri="{FF2B5EF4-FFF2-40B4-BE49-F238E27FC236}">
                    <a16:creationId xmlns:a16="http://schemas.microsoft.com/office/drawing/2014/main" id="{00000000-0008-0000-0000-00001B020000}"/>
                  </a:ext>
                </a:extLst>
              </p:cNvPr>
              <p:cNvSpPr/>
              <p:nvPr/>
            </p:nvSpPr>
            <p:spPr>
              <a:xfrm>
                <a:off x="457949" y="834171"/>
                <a:ext cx="2078421" cy="687609"/>
              </a:xfrm>
              <a:prstGeom prst="rect">
                <a:avLst/>
              </a:prstGeom>
              <a:solidFill>
                <a:srgbClr val="4F81BD">
                  <a:lumMod val="20000"/>
                  <a:lumOff val="80000"/>
                </a:srgbClr>
              </a:solidFill>
              <a:ln w="25400" cap="flat" cmpd="sng" algn="ctr">
                <a:solidFill>
                  <a:srgbClr val="4F81BD">
                    <a:shade val="50000"/>
                  </a:srgbClr>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ja-JP" sz="24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ja-JP" sz="2400" kern="0" dirty="0">
                  <a:solidFill>
                    <a:sysClr val="windowText" lastClr="000000"/>
                  </a:solidFill>
                  <a:latin typeface="Calibri" panose="020F0502020204030204"/>
                  <a:ea typeface="ＭＳ Ｐゴシック" panose="020B060007020508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検証</a:t>
                </a:r>
                <a:r>
                  <a:rPr kumimoji="1" lang="en-US" altLang="ja-JP" sz="2400" b="1" i="0" u="none" strike="noStrike" kern="0" cap="none" spc="0" normalizeH="0" baseline="0" noProof="0" dirty="0" err="1">
                    <a:ln>
                      <a:noFill/>
                    </a:ln>
                    <a:solidFill>
                      <a:sysClr val="windowText" lastClr="000000"/>
                    </a:solidFill>
                    <a:effectLst/>
                    <a:uLnTx/>
                    <a:uFillTx/>
                    <a:latin typeface="Calibri" panose="020F0502020204030204"/>
                    <a:ea typeface="ＭＳ Ｐゴシック" panose="020B0600070205080204" pitchFamily="50" charset="-128"/>
                    <a:cs typeface="+mn-cs"/>
                  </a:rPr>
                  <a:t>NOⅠ</a:t>
                </a:r>
                <a:endPar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ja-JP" sz="2400" b="0" i="0" u="none" strike="noStrike" kern="0" cap="none" spc="0" normalizeH="0" baseline="0" noProof="0" dirty="0">
                  <a:ln>
                    <a:noFill/>
                  </a:ln>
                  <a:solidFill>
                    <a:sysClr val="window" lastClr="FFFFFF"/>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dirty="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11" name="フローチャート: 処理 10">
                <a:extLst>
                  <a:ext uri="{FF2B5EF4-FFF2-40B4-BE49-F238E27FC236}">
                    <a16:creationId xmlns:a16="http://schemas.microsoft.com/office/drawing/2014/main" id="{00000000-0008-0000-0000-00001C020000}"/>
                  </a:ext>
                </a:extLst>
              </p:cNvPr>
              <p:cNvSpPr/>
              <p:nvPr/>
            </p:nvSpPr>
            <p:spPr>
              <a:xfrm>
                <a:off x="2632442" y="837213"/>
                <a:ext cx="9227505" cy="687609"/>
              </a:xfrm>
              <a:prstGeom prst="flowChartProcess">
                <a:avLst/>
              </a:prstGeom>
              <a:solidFill>
                <a:sysClr val="window" lastClr="FFFFFF">
                  <a:lumMod val="95000"/>
                </a:sysClr>
              </a:solidFill>
              <a:ln w="6350" cap="flat" cmpd="sng" algn="ctr">
                <a:solidFill>
                  <a:srgbClr val="0000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１２㎝低くした検査台を</a:t>
                </a:r>
                <a:r>
                  <a:rPr kumimoji="1" lang="ja-JP" altLang="en-US" sz="2400" b="1" kern="0" dirty="0">
                    <a:solidFill>
                      <a:sysClr val="windowText" lastClr="000000"/>
                    </a:solidFill>
                    <a:latin typeface="Calibri" panose="020F0502020204030204"/>
                    <a:ea typeface="ＭＳ Ｐゴシック" panose="020B0600070205080204" pitchFamily="50" charset="-128"/>
                  </a:rPr>
                  <a:t>作製</a:t>
                </a: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し上段刻印検査時踵を上げないか検証</a:t>
                </a:r>
                <a:endParaRPr kumimoji="1" lang="ja-JP" altLang="en-US" sz="2400" b="1" i="0" u="sng"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grpSp>
      </p:grpSp>
      <p:sp>
        <p:nvSpPr>
          <p:cNvPr id="23" name="フローチャート: 処理 22">
            <a:extLst>
              <a:ext uri="{FF2B5EF4-FFF2-40B4-BE49-F238E27FC236}">
                <a16:creationId xmlns:a16="http://schemas.microsoft.com/office/drawing/2014/main" id="{00000000-0008-0000-0000-000028020000}"/>
              </a:ext>
            </a:extLst>
          </p:cNvPr>
          <p:cNvSpPr/>
          <p:nvPr/>
        </p:nvSpPr>
        <p:spPr>
          <a:xfrm>
            <a:off x="8423237" y="4947622"/>
            <a:ext cx="3436708" cy="1507609"/>
          </a:xfrm>
          <a:prstGeom prst="flowChartProcess">
            <a:avLst/>
          </a:prstGeom>
          <a:solidFill>
            <a:srgbClr val="0070C0"/>
          </a:solidFill>
          <a:ln w="57150" cap="flat" cmpd="sng" algn="ctr">
            <a:solidFill>
              <a:srgbClr val="FFFF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4400" b="1" i="0" u="none" strike="noStrike" kern="0" cap="none" spc="0" normalizeH="0" baseline="0" noProof="0" dirty="0">
                <a:ln>
                  <a:noFill/>
                </a:ln>
                <a:solidFill>
                  <a:sysClr val="window" lastClr="FFFFFF"/>
                </a:solidFill>
                <a:effectLst/>
                <a:uLnTx/>
                <a:uFillTx/>
                <a:latin typeface="Calibri" panose="020F0502020204030204"/>
                <a:ea typeface="ＭＳ Ｐゴシック" panose="020B0600070205080204" pitchFamily="50" charset="-128"/>
                <a:cs typeface="+mn-cs"/>
              </a:rPr>
              <a:t>重要要因ではない</a:t>
            </a:r>
            <a:endParaRPr kumimoji="1" lang="en-US" altLang="ja-JP" sz="4400" b="1" i="0" u="none" strike="noStrike" kern="0" cap="none" spc="0" normalizeH="0" baseline="0" noProof="0" dirty="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grpSp>
        <p:nvGrpSpPr>
          <p:cNvPr id="3" name="グループ化 2">
            <a:extLst>
              <a:ext uri="{FF2B5EF4-FFF2-40B4-BE49-F238E27FC236}">
                <a16:creationId xmlns:a16="http://schemas.microsoft.com/office/drawing/2014/main" id="{D446D1B4-0D8D-4336-8A3F-19E137813AAB}"/>
              </a:ext>
            </a:extLst>
          </p:cNvPr>
          <p:cNvGrpSpPr/>
          <p:nvPr/>
        </p:nvGrpSpPr>
        <p:grpSpPr>
          <a:xfrm>
            <a:off x="8369603" y="1548665"/>
            <a:ext cx="3619017" cy="3330348"/>
            <a:chOff x="8369603" y="1548665"/>
            <a:chExt cx="3619017" cy="3330348"/>
          </a:xfrm>
        </p:grpSpPr>
        <p:sp>
          <p:nvSpPr>
            <p:cNvPr id="19" name="フローチャート: 処理 18">
              <a:extLst>
                <a:ext uri="{FF2B5EF4-FFF2-40B4-BE49-F238E27FC236}">
                  <a16:creationId xmlns:a16="http://schemas.microsoft.com/office/drawing/2014/main" id="{00000000-0008-0000-0000-000024020000}"/>
                </a:ext>
              </a:extLst>
            </p:cNvPr>
            <p:cNvSpPr/>
            <p:nvPr/>
          </p:nvSpPr>
          <p:spPr>
            <a:xfrm>
              <a:off x="8369606" y="1548665"/>
              <a:ext cx="3619014" cy="954050"/>
            </a:xfrm>
            <a:prstGeom prst="flowChartProcess">
              <a:avLst/>
            </a:prstGeom>
            <a:solidFill>
              <a:srgbClr val="4BACC6">
                <a:lumMod val="40000"/>
                <a:lumOff val="60000"/>
              </a:srgbClr>
            </a:solidFill>
            <a:ln w="6350" cap="flat" cmpd="sng" algn="ctr">
              <a:solidFill>
                <a:srgbClr val="0000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検査台を低くしただけでは</a:t>
              </a:r>
              <a:endPar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刻印はまだ見えにくい</a:t>
              </a:r>
              <a:endParaRPr kumimoji="1" lang="ja-JP" altLang="en-US" sz="2400" b="1" i="0" u="sng"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sp>
          <p:nvSpPr>
            <p:cNvPr id="20" name="フローチャート: 処理 19">
              <a:extLst>
                <a:ext uri="{FF2B5EF4-FFF2-40B4-BE49-F238E27FC236}">
                  <a16:creationId xmlns:a16="http://schemas.microsoft.com/office/drawing/2014/main" id="{00000000-0008-0000-0000-000025020000}"/>
                </a:ext>
              </a:extLst>
            </p:cNvPr>
            <p:cNvSpPr/>
            <p:nvPr/>
          </p:nvSpPr>
          <p:spPr>
            <a:xfrm>
              <a:off x="8369603" y="3349398"/>
              <a:ext cx="3619014" cy="695663"/>
            </a:xfrm>
            <a:prstGeom prst="flowChartProcess">
              <a:avLst/>
            </a:prstGeom>
            <a:solidFill>
              <a:srgbClr val="4BACC6">
                <a:lumMod val="40000"/>
                <a:lumOff val="60000"/>
              </a:srgbClr>
            </a:solidFill>
            <a:ln w="6350" cap="flat" cmpd="sng" algn="ctr">
              <a:solidFill>
                <a:srgbClr val="0000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踵を上げてしまう</a:t>
              </a:r>
              <a:endPar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sp>
          <p:nvSpPr>
            <p:cNvPr id="21" name="下矢印 549">
              <a:extLst>
                <a:ext uri="{FF2B5EF4-FFF2-40B4-BE49-F238E27FC236}">
                  <a16:creationId xmlns:a16="http://schemas.microsoft.com/office/drawing/2014/main" id="{00000000-0008-0000-0000-000026020000}"/>
                </a:ext>
              </a:extLst>
            </p:cNvPr>
            <p:cNvSpPr/>
            <p:nvPr/>
          </p:nvSpPr>
          <p:spPr>
            <a:xfrm>
              <a:off x="9746940" y="2661722"/>
              <a:ext cx="888402" cy="550995"/>
            </a:xfrm>
            <a:prstGeom prst="downArrow">
              <a:avLst/>
            </a:prstGeom>
            <a:solidFill>
              <a:srgbClr val="FFFF00"/>
            </a:solidFill>
            <a:ln w="25400" cap="flat" cmpd="sng" algn="ctr">
              <a:solidFill>
                <a:srgbClr val="4F81BD">
                  <a:shade val="50000"/>
                </a:srgbClr>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24" name="下矢印 549">
              <a:extLst>
                <a:ext uri="{FF2B5EF4-FFF2-40B4-BE49-F238E27FC236}">
                  <a16:creationId xmlns:a16="http://schemas.microsoft.com/office/drawing/2014/main" id="{D023D357-722B-4B46-911A-E7FD2815B045}"/>
                </a:ext>
              </a:extLst>
            </p:cNvPr>
            <p:cNvSpPr/>
            <p:nvPr/>
          </p:nvSpPr>
          <p:spPr>
            <a:xfrm>
              <a:off x="9746940" y="4328018"/>
              <a:ext cx="888402" cy="550995"/>
            </a:xfrm>
            <a:prstGeom prst="downArrow">
              <a:avLst/>
            </a:prstGeom>
            <a:solidFill>
              <a:srgbClr val="FFFF00"/>
            </a:solidFill>
            <a:ln w="25400" cap="flat" cmpd="sng" algn="ctr">
              <a:solidFill>
                <a:srgbClr val="4F81BD">
                  <a:shade val="50000"/>
                </a:srgbClr>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grpSp>
      <p:grpSp>
        <p:nvGrpSpPr>
          <p:cNvPr id="2" name="グループ化 1">
            <a:extLst>
              <a:ext uri="{FF2B5EF4-FFF2-40B4-BE49-F238E27FC236}">
                <a16:creationId xmlns:a16="http://schemas.microsoft.com/office/drawing/2014/main" id="{0312A852-4C1A-4930-A01C-929B1C9F42F2}"/>
              </a:ext>
            </a:extLst>
          </p:cNvPr>
          <p:cNvGrpSpPr/>
          <p:nvPr/>
        </p:nvGrpSpPr>
        <p:grpSpPr>
          <a:xfrm>
            <a:off x="4491250" y="1840176"/>
            <a:ext cx="3824782" cy="3952178"/>
            <a:chOff x="4491250" y="1840176"/>
            <a:chExt cx="3824782" cy="3952178"/>
          </a:xfrm>
        </p:grpSpPr>
        <p:pic>
          <p:nvPicPr>
            <p:cNvPr id="14" name="図 13">
              <a:extLst>
                <a:ext uri="{FF2B5EF4-FFF2-40B4-BE49-F238E27FC236}">
                  <a16:creationId xmlns:a16="http://schemas.microsoft.com/office/drawing/2014/main" id="{00000000-0008-0000-0000-00001F0200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800" t="17526" r="24179" b="33935"/>
            <a:stretch/>
          </p:blipFill>
          <p:spPr>
            <a:xfrm>
              <a:off x="4613477" y="1840176"/>
              <a:ext cx="3702555" cy="3805503"/>
            </a:xfrm>
            <a:prstGeom prst="rect">
              <a:avLst/>
            </a:prstGeom>
          </p:spPr>
        </p:pic>
        <p:sp>
          <p:nvSpPr>
            <p:cNvPr id="18" name="四角形吹き出し 546">
              <a:extLst>
                <a:ext uri="{FF2B5EF4-FFF2-40B4-BE49-F238E27FC236}">
                  <a16:creationId xmlns:a16="http://schemas.microsoft.com/office/drawing/2014/main" id="{00000000-0008-0000-0000-000023020000}"/>
                </a:ext>
              </a:extLst>
            </p:cNvPr>
            <p:cNvSpPr/>
            <p:nvPr/>
          </p:nvSpPr>
          <p:spPr>
            <a:xfrm>
              <a:off x="4491250" y="4019486"/>
              <a:ext cx="2734614" cy="1772868"/>
            </a:xfrm>
            <a:prstGeom prst="wedgeRectCallout">
              <a:avLst>
                <a:gd name="adj1" fmla="val -18456"/>
                <a:gd name="adj2" fmla="val -86158"/>
              </a:avLst>
            </a:prstGeom>
            <a:solidFill>
              <a:sysClr val="window" lastClr="FFFFFF"/>
            </a:solidFill>
            <a:ln w="25400" cap="flat" cmpd="sng" algn="ctr">
              <a:solidFill>
                <a:srgbClr val="FFC0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通常の高さより　　　見やすくなったが　　　　　まだ見えにくい</a:t>
              </a:r>
              <a:endParaRPr kumimoji="1" lang="en-US" altLang="ja-JP" sz="2400"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endParaRPr>
            </a:p>
          </p:txBody>
        </p:sp>
      </p:grpSp>
      <p:grpSp>
        <p:nvGrpSpPr>
          <p:cNvPr id="8" name="グループ化 7">
            <a:extLst>
              <a:ext uri="{FF2B5EF4-FFF2-40B4-BE49-F238E27FC236}">
                <a16:creationId xmlns:a16="http://schemas.microsoft.com/office/drawing/2014/main" id="{0BE1EC11-E9DB-4E80-A5E4-FC4CCF3FF09D}"/>
              </a:ext>
            </a:extLst>
          </p:cNvPr>
          <p:cNvGrpSpPr/>
          <p:nvPr/>
        </p:nvGrpSpPr>
        <p:grpSpPr>
          <a:xfrm>
            <a:off x="80053" y="1871657"/>
            <a:ext cx="6298975" cy="4703314"/>
            <a:chOff x="80053" y="1871657"/>
            <a:chExt cx="6298975" cy="4703314"/>
          </a:xfrm>
        </p:grpSpPr>
        <p:sp>
          <p:nvSpPr>
            <p:cNvPr id="12" name="右矢印 540">
              <a:extLst>
                <a:ext uri="{FF2B5EF4-FFF2-40B4-BE49-F238E27FC236}">
                  <a16:creationId xmlns:a16="http://schemas.microsoft.com/office/drawing/2014/main" id="{00000000-0008-0000-0000-00001D020000}"/>
                </a:ext>
              </a:extLst>
            </p:cNvPr>
            <p:cNvSpPr/>
            <p:nvPr/>
          </p:nvSpPr>
          <p:spPr>
            <a:xfrm>
              <a:off x="4051764" y="3002613"/>
              <a:ext cx="561713" cy="1464081"/>
            </a:xfrm>
            <a:prstGeom prst="rightArrow">
              <a:avLst/>
            </a:prstGeom>
            <a:solidFill>
              <a:srgbClr val="FF9797"/>
            </a:solidFill>
            <a:ln w="25400" cap="flat" cmpd="sng" algn="ctr">
              <a:solidFill>
                <a:srgbClr val="4F81BD">
                  <a:shade val="50000"/>
                </a:srgbClr>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grpSp>
          <p:nvGrpSpPr>
            <p:cNvPr id="6" name="グループ化 5">
              <a:extLst>
                <a:ext uri="{FF2B5EF4-FFF2-40B4-BE49-F238E27FC236}">
                  <a16:creationId xmlns:a16="http://schemas.microsoft.com/office/drawing/2014/main" id="{2CEEFB4E-CC7A-41B7-94A6-6405F115087A}"/>
                </a:ext>
              </a:extLst>
            </p:cNvPr>
            <p:cNvGrpSpPr/>
            <p:nvPr/>
          </p:nvGrpSpPr>
          <p:grpSpPr>
            <a:xfrm>
              <a:off x="80053" y="1871657"/>
              <a:ext cx="6298975" cy="4703314"/>
              <a:chOff x="80053" y="1871657"/>
              <a:chExt cx="6298975" cy="4703314"/>
            </a:xfrm>
          </p:grpSpPr>
          <p:grpSp>
            <p:nvGrpSpPr>
              <p:cNvPr id="27" name="グループ化 26">
                <a:extLst>
                  <a:ext uri="{FF2B5EF4-FFF2-40B4-BE49-F238E27FC236}">
                    <a16:creationId xmlns:a16="http://schemas.microsoft.com/office/drawing/2014/main" id="{3C530D87-CE2E-482E-994E-963C24001F7B}"/>
                  </a:ext>
                </a:extLst>
              </p:cNvPr>
              <p:cNvGrpSpPr/>
              <p:nvPr/>
            </p:nvGrpSpPr>
            <p:grpSpPr>
              <a:xfrm>
                <a:off x="80053" y="1871657"/>
                <a:ext cx="3742341" cy="3857227"/>
                <a:chOff x="80053" y="1871657"/>
                <a:chExt cx="3742341" cy="3857227"/>
              </a:xfrm>
            </p:grpSpPr>
            <p:pic>
              <p:nvPicPr>
                <p:cNvPr id="15" name="図 14">
                  <a:extLst>
                    <a:ext uri="{FF2B5EF4-FFF2-40B4-BE49-F238E27FC236}">
                      <a16:creationId xmlns:a16="http://schemas.microsoft.com/office/drawing/2014/main" id="{00000000-0008-0000-0000-00002002000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rcRect t="23221" b="13450"/>
                <a:stretch/>
              </p:blipFill>
              <p:spPr>
                <a:xfrm>
                  <a:off x="133627" y="1871657"/>
                  <a:ext cx="3688767" cy="3857227"/>
                </a:xfrm>
                <a:prstGeom prst="rect">
                  <a:avLst/>
                </a:prstGeom>
              </p:spPr>
            </p:pic>
            <p:sp>
              <p:nvSpPr>
                <p:cNvPr id="16" name="正方形/長方形 15">
                  <a:extLst>
                    <a:ext uri="{FF2B5EF4-FFF2-40B4-BE49-F238E27FC236}">
                      <a16:creationId xmlns:a16="http://schemas.microsoft.com/office/drawing/2014/main" id="{00000000-0008-0000-0000-000021020000}"/>
                    </a:ext>
                  </a:extLst>
                </p:cNvPr>
                <p:cNvSpPr/>
                <p:nvPr/>
              </p:nvSpPr>
              <p:spPr>
                <a:xfrm>
                  <a:off x="80053" y="1890280"/>
                  <a:ext cx="1715149" cy="687609"/>
                </a:xfrm>
                <a:prstGeom prst="rect">
                  <a:avLst/>
                </a:prstGeom>
                <a:solidFill>
                  <a:srgbClr val="FFFF00"/>
                </a:solidFill>
                <a:ln w="25400" cap="flat" cmpd="sng" algn="ctr">
                  <a:solidFill>
                    <a:srgbClr val="00CC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rPr>
                    <a:t>トライ①</a:t>
                  </a:r>
                </a:p>
              </p:txBody>
            </p:sp>
          </p:grpSp>
          <p:sp>
            <p:nvSpPr>
              <p:cNvPr id="17" name="四角形吹き出し 545">
                <a:extLst>
                  <a:ext uri="{FF2B5EF4-FFF2-40B4-BE49-F238E27FC236}">
                    <a16:creationId xmlns:a16="http://schemas.microsoft.com/office/drawing/2014/main" id="{00000000-0008-0000-0000-000022020000}"/>
                  </a:ext>
                </a:extLst>
              </p:cNvPr>
              <p:cNvSpPr/>
              <p:nvPr/>
            </p:nvSpPr>
            <p:spPr>
              <a:xfrm>
                <a:off x="632160" y="5925451"/>
                <a:ext cx="5746868" cy="649520"/>
              </a:xfrm>
              <a:prstGeom prst="wedgeRectCallout">
                <a:avLst>
                  <a:gd name="adj1" fmla="val -27572"/>
                  <a:gd name="adj2" fmla="val -170035"/>
                </a:avLst>
              </a:prstGeom>
              <a:solidFill>
                <a:srgbClr val="FFC000"/>
              </a:solidFill>
              <a:ln w="25400" cap="flat" cmpd="sng" algn="ctr">
                <a:solidFill>
                  <a:srgbClr val="FFC0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仮の検査台を取り付け１５㎝低くした状態</a:t>
                </a:r>
              </a:p>
            </p:txBody>
          </p:sp>
          <p:sp>
            <p:nvSpPr>
              <p:cNvPr id="7" name="右矢印 618">
                <a:extLst>
                  <a:ext uri="{FF2B5EF4-FFF2-40B4-BE49-F238E27FC236}">
                    <a16:creationId xmlns:a16="http://schemas.microsoft.com/office/drawing/2014/main" id="{00000000-0008-0000-0000-00006B020000}"/>
                  </a:ext>
                </a:extLst>
              </p:cNvPr>
              <p:cNvSpPr/>
              <p:nvPr/>
            </p:nvSpPr>
            <p:spPr>
              <a:xfrm rot="20195338" flipH="1">
                <a:off x="1177009" y="4393209"/>
                <a:ext cx="797772" cy="952194"/>
              </a:xfrm>
              <a:prstGeom prst="rightArrow">
                <a:avLst/>
              </a:prstGeom>
              <a:noFill/>
              <a:ln w="76200" cap="flat" cmpd="dbl" algn="ctr">
                <a:solidFill>
                  <a:srgbClr val="FF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grpSp>
      </p:grpSp>
    </p:spTree>
    <p:extLst>
      <p:ext uri="{BB962C8B-B14F-4D97-AF65-F5344CB8AC3E}">
        <p14:creationId xmlns:p14="http://schemas.microsoft.com/office/powerpoint/2010/main" val="174937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1000" fill="hold"/>
                                        <p:tgtEl>
                                          <p:spTgt spid="23"/>
                                        </p:tgtEl>
                                        <p:attrNameLst>
                                          <p:attrName>ppt_w</p:attrName>
                                        </p:attrNameLst>
                                      </p:cBhvr>
                                      <p:tavLst>
                                        <p:tav tm="0">
                                          <p:val>
                                            <p:fltVal val="0"/>
                                          </p:val>
                                        </p:tav>
                                        <p:tav tm="100000">
                                          <p:val>
                                            <p:strVal val="#ppt_w"/>
                                          </p:val>
                                        </p:tav>
                                      </p:tavLst>
                                    </p:anim>
                                    <p:anim calcmode="lin" valueType="num">
                                      <p:cBhvr>
                                        <p:cTn id="30" dur="1000" fill="hold"/>
                                        <p:tgtEl>
                                          <p:spTgt spid="23"/>
                                        </p:tgtEl>
                                        <p:attrNameLst>
                                          <p:attrName>ppt_h</p:attrName>
                                        </p:attrNameLst>
                                      </p:cBhvr>
                                      <p:tavLst>
                                        <p:tav tm="0">
                                          <p:val>
                                            <p:fltVal val="0"/>
                                          </p:val>
                                        </p:tav>
                                        <p:tav tm="100000">
                                          <p:val>
                                            <p:strVal val="#ppt_h"/>
                                          </p:val>
                                        </p:tav>
                                      </p:tavLst>
                                    </p:anim>
                                    <p:anim calcmode="lin" valueType="num">
                                      <p:cBhvr>
                                        <p:cTn id="31" dur="1000" fill="hold"/>
                                        <p:tgtEl>
                                          <p:spTgt spid="23"/>
                                        </p:tgtEl>
                                        <p:attrNameLst>
                                          <p:attrName>style.rotation</p:attrName>
                                        </p:attrNameLst>
                                      </p:cBhvr>
                                      <p:tavLst>
                                        <p:tav tm="0">
                                          <p:val>
                                            <p:fltVal val="90"/>
                                          </p:val>
                                        </p:tav>
                                        <p:tav tm="100000">
                                          <p:val>
                                            <p:fltVal val="0"/>
                                          </p:val>
                                        </p:tav>
                                      </p:tavLst>
                                    </p:anim>
                                    <p:animEffect transition="in" filter="fade">
                                      <p:cBhvr>
                                        <p:cTn id="32"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右矢印 661">
            <a:extLst>
              <a:ext uri="{FF2B5EF4-FFF2-40B4-BE49-F238E27FC236}">
                <a16:creationId xmlns:a16="http://schemas.microsoft.com/office/drawing/2014/main" id="{00000000-0008-0000-0000-000096020000}"/>
              </a:ext>
            </a:extLst>
          </p:cNvPr>
          <p:cNvSpPr/>
          <p:nvPr/>
        </p:nvSpPr>
        <p:spPr>
          <a:xfrm>
            <a:off x="4124706" y="3007095"/>
            <a:ext cx="515188" cy="1589784"/>
          </a:xfrm>
          <a:prstGeom prst="rightArrow">
            <a:avLst/>
          </a:prstGeom>
          <a:solidFill>
            <a:srgbClr val="FF9797"/>
          </a:solidFill>
          <a:ln w="25400" cap="flat" cmpd="sng" algn="ctr">
            <a:solidFill>
              <a:srgbClr val="4F81BD">
                <a:shade val="50000"/>
              </a:srgbClr>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grpSp>
        <p:nvGrpSpPr>
          <p:cNvPr id="14" name="グループ化 13">
            <a:extLst>
              <a:ext uri="{FF2B5EF4-FFF2-40B4-BE49-F238E27FC236}">
                <a16:creationId xmlns:a16="http://schemas.microsoft.com/office/drawing/2014/main" id="{E2055FE7-802A-4EF5-AF40-72D3009016CB}"/>
              </a:ext>
            </a:extLst>
          </p:cNvPr>
          <p:cNvGrpSpPr/>
          <p:nvPr/>
        </p:nvGrpSpPr>
        <p:grpSpPr>
          <a:xfrm>
            <a:off x="133628" y="-5580"/>
            <a:ext cx="8009441" cy="1995650"/>
            <a:chOff x="133628" y="-5580"/>
            <a:chExt cx="8009441" cy="1995650"/>
          </a:xfrm>
        </p:grpSpPr>
        <p:sp>
          <p:nvSpPr>
            <p:cNvPr id="4" name="タイトル 1">
              <a:extLst>
                <a:ext uri="{FF2B5EF4-FFF2-40B4-BE49-F238E27FC236}">
                  <a16:creationId xmlns:a16="http://schemas.microsoft.com/office/drawing/2014/main" id="{F0A0390D-5F30-4D77-B671-07A3662D2C47}"/>
                </a:ext>
              </a:extLst>
            </p:cNvPr>
            <p:cNvSpPr txBox="1">
              <a:spLocks/>
            </p:cNvSpPr>
            <p:nvPr/>
          </p:nvSpPr>
          <p:spPr>
            <a:xfrm>
              <a:off x="133628" y="-5580"/>
              <a:ext cx="4829619" cy="1124712"/>
            </a:xfrm>
            <a:prstGeom prst="rect">
              <a:avLst/>
            </a:prstGeom>
          </p:spPr>
          <p:txBody>
            <a:bodyPr vert="horz" lIns="91440" tIns="45720" rIns="91440" bIns="45720" rtlCol="0" anchor="ctr">
              <a:normAutofit/>
            </a:bodyPr>
            <a:lstStyle>
              <a:lvl1pPr marL="285750" indent="-285750" algn="l" defTabSz="914400" rtl="0" eaLnBrk="1" latinLnBrk="0" hangingPunct="1">
                <a:lnSpc>
                  <a:spcPct val="85000"/>
                </a:lnSpc>
                <a:spcBef>
                  <a:spcPct val="0"/>
                </a:spcBef>
                <a:spcAft>
                  <a:spcPts val="600"/>
                </a:spcAft>
                <a:buClr>
                  <a:schemeClr val="tx1"/>
                </a:buClr>
                <a:buSzPct val="80000"/>
                <a:buFont typeface="Wingdings 3" panose="05040102010807070707" pitchFamily="18" charset="2"/>
                <a:buNone/>
                <a:defRPr kumimoji="1" sz="4000" kern="1200" cap="all" baseline="0">
                  <a:solidFill>
                    <a:schemeClr val="bg2"/>
                  </a:solidFill>
                  <a:effectLst/>
                  <a:latin typeface="+mj-lt"/>
                  <a:ea typeface="+mj-ea"/>
                  <a:cs typeface="+mj-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a:lstStyle>
            <a:p>
              <a:r>
                <a:rPr lang="en-US" altLang="ja-JP"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10</a:t>
              </a:r>
              <a:r>
                <a:rPr lang="ja-JP" altLang="en-US"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．要因の解析</a:t>
              </a:r>
              <a:r>
                <a:rPr lang="en-US" altLang="ja-JP"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-4</a:t>
              </a:r>
              <a:endParaRPr lang="ja-JP" altLang="en-US" b="1" cap="none"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grpSp>
          <p:nvGrpSpPr>
            <p:cNvPr id="3" name="グループ化 2">
              <a:extLst>
                <a:ext uri="{FF2B5EF4-FFF2-40B4-BE49-F238E27FC236}">
                  <a16:creationId xmlns:a16="http://schemas.microsoft.com/office/drawing/2014/main" id="{E88C64EC-92C1-4CEF-872F-17960FA807F1}"/>
                </a:ext>
              </a:extLst>
            </p:cNvPr>
            <p:cNvGrpSpPr/>
            <p:nvPr/>
          </p:nvGrpSpPr>
          <p:grpSpPr>
            <a:xfrm>
              <a:off x="133628" y="1212571"/>
              <a:ext cx="8009441" cy="777499"/>
              <a:chOff x="133628" y="1212571"/>
              <a:chExt cx="8009441" cy="777499"/>
            </a:xfrm>
          </p:grpSpPr>
          <p:sp>
            <p:nvSpPr>
              <p:cNvPr id="11" name="正方形/長方形 10">
                <a:extLst>
                  <a:ext uri="{FF2B5EF4-FFF2-40B4-BE49-F238E27FC236}">
                    <a16:creationId xmlns:a16="http://schemas.microsoft.com/office/drawing/2014/main" id="{00000000-0008-0000-0000-000095020000}"/>
                  </a:ext>
                </a:extLst>
              </p:cNvPr>
              <p:cNvSpPr/>
              <p:nvPr/>
            </p:nvSpPr>
            <p:spPr>
              <a:xfrm>
                <a:off x="133628" y="1231049"/>
                <a:ext cx="1651239" cy="759021"/>
              </a:xfrm>
              <a:prstGeom prst="rect">
                <a:avLst/>
              </a:prstGeom>
              <a:solidFill>
                <a:srgbClr val="FFFF00"/>
              </a:solidFill>
              <a:ln w="25400" cap="flat" cmpd="sng" algn="ctr">
                <a:solidFill>
                  <a:srgbClr val="00CC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トライ②</a:t>
                </a:r>
              </a:p>
            </p:txBody>
          </p:sp>
          <p:sp>
            <p:nvSpPr>
              <p:cNvPr id="13" name="フローチャート: 処理 12">
                <a:extLst>
                  <a:ext uri="{FF2B5EF4-FFF2-40B4-BE49-F238E27FC236}">
                    <a16:creationId xmlns:a16="http://schemas.microsoft.com/office/drawing/2014/main" id="{00000000-0008-0000-0000-000097020000}"/>
                  </a:ext>
                </a:extLst>
              </p:cNvPr>
              <p:cNvSpPr/>
              <p:nvPr/>
            </p:nvSpPr>
            <p:spPr>
              <a:xfrm>
                <a:off x="1938053" y="1212571"/>
                <a:ext cx="6205016" cy="759021"/>
              </a:xfrm>
              <a:prstGeom prst="flowChartProcess">
                <a:avLst/>
              </a:prstGeom>
              <a:solidFill>
                <a:sysClr val="window" lastClr="FFFFFF">
                  <a:lumMod val="95000"/>
                </a:sysClr>
              </a:solidFill>
              <a:ln w="6350" cap="flat" cmpd="sng" algn="ctr">
                <a:solidFill>
                  <a:srgbClr val="0000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検査台の角度を変更して影を無くせないか？</a:t>
                </a:r>
              </a:p>
            </p:txBody>
          </p:sp>
        </p:grpSp>
      </p:grpSp>
      <p:sp>
        <p:nvSpPr>
          <p:cNvPr id="26" name="フローチャート: 処理 25">
            <a:extLst>
              <a:ext uri="{FF2B5EF4-FFF2-40B4-BE49-F238E27FC236}">
                <a16:creationId xmlns:a16="http://schemas.microsoft.com/office/drawing/2014/main" id="{00000000-0008-0000-0000-0000A4020000}"/>
              </a:ext>
            </a:extLst>
          </p:cNvPr>
          <p:cNvSpPr/>
          <p:nvPr/>
        </p:nvSpPr>
        <p:spPr>
          <a:xfrm>
            <a:off x="8284184" y="4876168"/>
            <a:ext cx="3592683" cy="1706943"/>
          </a:xfrm>
          <a:prstGeom prst="flowChartProcess">
            <a:avLst/>
          </a:prstGeom>
          <a:solidFill>
            <a:srgbClr val="FF0000"/>
          </a:solidFill>
          <a:ln w="38100" cap="flat" cmpd="sng" algn="ctr">
            <a:solidFill>
              <a:srgbClr val="FFFF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4400" b="1" i="0" u="none" strike="noStrike" kern="0" cap="none" spc="0" normalizeH="0" baseline="0" noProof="0" dirty="0">
                <a:ln>
                  <a:noFill/>
                </a:ln>
                <a:solidFill>
                  <a:sysClr val="window" lastClr="FFFFFF"/>
                </a:solidFill>
                <a:effectLst/>
                <a:uLnTx/>
                <a:uFillTx/>
                <a:latin typeface="Calibri" panose="020F0502020204030204"/>
                <a:ea typeface="ＭＳ Ｐゴシック" panose="020B0600070205080204" pitchFamily="50" charset="-128"/>
                <a:cs typeface="+mn-cs"/>
              </a:rPr>
              <a:t>重要要因で</a:t>
            </a:r>
            <a:endParaRPr kumimoji="1" lang="en-US" altLang="ja-JP" sz="4400" b="1" i="0" u="none" strike="noStrike" kern="0" cap="none" spc="0" normalizeH="0" baseline="0" noProof="0" dirty="0">
              <a:ln>
                <a:noFill/>
              </a:ln>
              <a:solidFill>
                <a:sysClr val="window" lastClr="FFFFFF"/>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4400" b="1" i="0" u="none" strike="noStrike" kern="0" cap="none" spc="0" normalizeH="0" baseline="0" noProof="0" dirty="0">
                <a:ln>
                  <a:noFill/>
                </a:ln>
                <a:solidFill>
                  <a:sysClr val="window" lastClr="FFFFFF"/>
                </a:solidFill>
                <a:effectLst/>
                <a:uLnTx/>
                <a:uFillTx/>
                <a:latin typeface="Calibri" panose="020F0502020204030204"/>
                <a:ea typeface="ＭＳ Ｐゴシック" panose="020B0600070205080204" pitchFamily="50" charset="-128"/>
                <a:cs typeface="+mn-cs"/>
              </a:rPr>
              <a:t>ある</a:t>
            </a:r>
            <a:endParaRPr kumimoji="1" lang="en-US" altLang="ja-JP" sz="4400" b="1" i="0" u="none" strike="noStrike" kern="0" cap="none" spc="0" normalizeH="0" baseline="0" noProof="0" dirty="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grpSp>
        <p:nvGrpSpPr>
          <p:cNvPr id="8" name="グループ化 7">
            <a:extLst>
              <a:ext uri="{FF2B5EF4-FFF2-40B4-BE49-F238E27FC236}">
                <a16:creationId xmlns:a16="http://schemas.microsoft.com/office/drawing/2014/main" id="{5ABDA47B-C514-46DA-8902-CAE0246C436C}"/>
              </a:ext>
            </a:extLst>
          </p:cNvPr>
          <p:cNvGrpSpPr/>
          <p:nvPr/>
        </p:nvGrpSpPr>
        <p:grpSpPr>
          <a:xfrm>
            <a:off x="8299645" y="849188"/>
            <a:ext cx="3457482" cy="3919378"/>
            <a:chOff x="8299645" y="849188"/>
            <a:chExt cx="3457482" cy="3919378"/>
          </a:xfrm>
        </p:grpSpPr>
        <p:sp>
          <p:nvSpPr>
            <p:cNvPr id="22" name="フローチャート: 処理 21">
              <a:extLst>
                <a:ext uri="{FF2B5EF4-FFF2-40B4-BE49-F238E27FC236}">
                  <a16:creationId xmlns:a16="http://schemas.microsoft.com/office/drawing/2014/main" id="{00000000-0008-0000-0000-0000A0020000}"/>
                </a:ext>
              </a:extLst>
            </p:cNvPr>
            <p:cNvSpPr/>
            <p:nvPr/>
          </p:nvSpPr>
          <p:spPr>
            <a:xfrm>
              <a:off x="8299645" y="849188"/>
              <a:ext cx="3457482" cy="1485786"/>
            </a:xfrm>
            <a:prstGeom prst="flowChartProcess">
              <a:avLst/>
            </a:prstGeom>
            <a:solidFill>
              <a:srgbClr val="4BACC6">
                <a:lumMod val="40000"/>
                <a:lumOff val="60000"/>
              </a:srgbClr>
            </a:solidFill>
            <a:ln w="6350" cap="flat" cmpd="sng" algn="ctr">
              <a:solidFill>
                <a:srgbClr val="0000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角度を変更した事により</a:t>
              </a:r>
              <a:endPar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見やすくなった</a:t>
              </a:r>
              <a:endPar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sp>
          <p:nvSpPr>
            <p:cNvPr id="23" name="フローチャート: 処理 22">
              <a:extLst>
                <a:ext uri="{FF2B5EF4-FFF2-40B4-BE49-F238E27FC236}">
                  <a16:creationId xmlns:a16="http://schemas.microsoft.com/office/drawing/2014/main" id="{00000000-0008-0000-0000-0000A1020000}"/>
                </a:ext>
              </a:extLst>
            </p:cNvPr>
            <p:cNvSpPr/>
            <p:nvPr/>
          </p:nvSpPr>
          <p:spPr>
            <a:xfrm>
              <a:off x="8315104" y="3239251"/>
              <a:ext cx="3426564" cy="753383"/>
            </a:xfrm>
            <a:prstGeom prst="flowChartProcess">
              <a:avLst/>
            </a:prstGeom>
            <a:solidFill>
              <a:srgbClr val="4BACC6">
                <a:lumMod val="40000"/>
                <a:lumOff val="60000"/>
              </a:srgbClr>
            </a:solidFill>
            <a:ln w="6350" cap="flat" cmpd="sng" algn="ctr">
              <a:solidFill>
                <a:srgbClr val="0000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rPr>
                <a:t>踵を上げない</a:t>
              </a:r>
              <a:endParaRPr kumimoji="1" lang="en-US" altLang="ja-JP" sz="2400"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sp>
          <p:nvSpPr>
            <p:cNvPr id="24" name="下矢印 673">
              <a:extLst>
                <a:ext uri="{FF2B5EF4-FFF2-40B4-BE49-F238E27FC236}">
                  <a16:creationId xmlns:a16="http://schemas.microsoft.com/office/drawing/2014/main" id="{00000000-0008-0000-0000-0000A2020000}"/>
                </a:ext>
              </a:extLst>
            </p:cNvPr>
            <p:cNvSpPr/>
            <p:nvPr/>
          </p:nvSpPr>
          <p:spPr>
            <a:xfrm>
              <a:off x="9499366" y="2572986"/>
              <a:ext cx="1162320" cy="526130"/>
            </a:xfrm>
            <a:prstGeom prst="downArrow">
              <a:avLst/>
            </a:prstGeom>
            <a:solidFill>
              <a:srgbClr val="FFFF00"/>
            </a:solidFill>
            <a:ln w="25400" cap="flat" cmpd="sng" algn="ctr">
              <a:solidFill>
                <a:srgbClr val="4F81BD">
                  <a:shade val="50000"/>
                </a:srgbClr>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dirty="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27" name="下矢印 673">
              <a:extLst>
                <a:ext uri="{FF2B5EF4-FFF2-40B4-BE49-F238E27FC236}">
                  <a16:creationId xmlns:a16="http://schemas.microsoft.com/office/drawing/2014/main" id="{F01CCA89-6412-48ED-AE79-C87AA60E50A4}"/>
                </a:ext>
              </a:extLst>
            </p:cNvPr>
            <p:cNvSpPr/>
            <p:nvPr/>
          </p:nvSpPr>
          <p:spPr>
            <a:xfrm>
              <a:off x="9499366" y="4242436"/>
              <a:ext cx="1162320" cy="526130"/>
            </a:xfrm>
            <a:prstGeom prst="downArrow">
              <a:avLst/>
            </a:prstGeom>
            <a:solidFill>
              <a:srgbClr val="FFFF00"/>
            </a:solidFill>
            <a:ln w="25400" cap="flat" cmpd="sng" algn="ctr">
              <a:solidFill>
                <a:srgbClr val="4F81BD">
                  <a:shade val="50000"/>
                </a:srgbClr>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grpSp>
      <p:grpSp>
        <p:nvGrpSpPr>
          <p:cNvPr id="2" name="グループ化 1">
            <a:extLst>
              <a:ext uri="{FF2B5EF4-FFF2-40B4-BE49-F238E27FC236}">
                <a16:creationId xmlns:a16="http://schemas.microsoft.com/office/drawing/2014/main" id="{672B9B26-3E21-4E13-ABB6-0BBE7A24BFB3}"/>
              </a:ext>
            </a:extLst>
          </p:cNvPr>
          <p:cNvGrpSpPr/>
          <p:nvPr/>
        </p:nvGrpSpPr>
        <p:grpSpPr>
          <a:xfrm>
            <a:off x="4459487" y="2181828"/>
            <a:ext cx="3474054" cy="3504644"/>
            <a:chOff x="4459487" y="2181828"/>
            <a:chExt cx="3474054" cy="3504644"/>
          </a:xfrm>
        </p:grpSpPr>
        <p:pic>
          <p:nvPicPr>
            <p:cNvPr id="15" name="図 14">
              <a:extLst>
                <a:ext uri="{FF2B5EF4-FFF2-40B4-BE49-F238E27FC236}">
                  <a16:creationId xmlns:a16="http://schemas.microsoft.com/office/drawing/2014/main" id="{00000000-0008-0000-0000-00009902000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162" t="11641" r="32256" b="47850"/>
            <a:stretch/>
          </p:blipFill>
          <p:spPr>
            <a:xfrm>
              <a:off x="4903077" y="2181828"/>
              <a:ext cx="3030464" cy="3504644"/>
            </a:xfrm>
            <a:prstGeom prst="rect">
              <a:avLst/>
            </a:prstGeom>
          </p:spPr>
        </p:pic>
        <p:sp>
          <p:nvSpPr>
            <p:cNvPr id="16" name="四角形吹き出し 665">
              <a:extLst>
                <a:ext uri="{FF2B5EF4-FFF2-40B4-BE49-F238E27FC236}">
                  <a16:creationId xmlns:a16="http://schemas.microsoft.com/office/drawing/2014/main" id="{00000000-0008-0000-0000-00009A020000}"/>
                </a:ext>
              </a:extLst>
            </p:cNvPr>
            <p:cNvSpPr/>
            <p:nvPr/>
          </p:nvSpPr>
          <p:spPr>
            <a:xfrm>
              <a:off x="4459487" y="4546861"/>
              <a:ext cx="3386696" cy="1061202"/>
            </a:xfrm>
            <a:prstGeom prst="wedgeRectCallout">
              <a:avLst>
                <a:gd name="adj1" fmla="val 19396"/>
                <a:gd name="adj2" fmla="val -103553"/>
              </a:avLst>
            </a:prstGeom>
            <a:solidFill>
              <a:sysClr val="window" lastClr="FFFFFF"/>
            </a:solidFill>
            <a:ln w="25400" cap="flat" cmpd="sng" algn="ctr">
              <a:solidFill>
                <a:srgbClr val="FFC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角度を変更すれば影は無くなり刻印が見やすい</a:t>
              </a:r>
              <a:endParaRPr kumimoji="1" lang="en-US" altLang="ja-JP" sz="2400"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endParaRPr>
            </a:p>
          </p:txBody>
        </p:sp>
      </p:grpSp>
      <p:grpSp>
        <p:nvGrpSpPr>
          <p:cNvPr id="30" name="グループ化 29">
            <a:extLst>
              <a:ext uri="{FF2B5EF4-FFF2-40B4-BE49-F238E27FC236}">
                <a16:creationId xmlns:a16="http://schemas.microsoft.com/office/drawing/2014/main" id="{6E32E3C0-98C1-4E30-BFCF-4EA84A2DB617}"/>
              </a:ext>
            </a:extLst>
          </p:cNvPr>
          <p:cNvGrpSpPr/>
          <p:nvPr/>
        </p:nvGrpSpPr>
        <p:grpSpPr>
          <a:xfrm>
            <a:off x="497098" y="2128510"/>
            <a:ext cx="3376657" cy="3465491"/>
            <a:chOff x="497098" y="2128510"/>
            <a:chExt cx="3376657" cy="3465491"/>
          </a:xfrm>
        </p:grpSpPr>
        <p:grpSp>
          <p:nvGrpSpPr>
            <p:cNvPr id="28" name="グループ化 27">
              <a:extLst>
                <a:ext uri="{FF2B5EF4-FFF2-40B4-BE49-F238E27FC236}">
                  <a16:creationId xmlns:a16="http://schemas.microsoft.com/office/drawing/2014/main" id="{8201A737-9F4B-4275-84E1-B00C6282A1BA}"/>
                </a:ext>
              </a:extLst>
            </p:cNvPr>
            <p:cNvGrpSpPr/>
            <p:nvPr/>
          </p:nvGrpSpPr>
          <p:grpSpPr>
            <a:xfrm>
              <a:off x="497098" y="2128510"/>
              <a:ext cx="3376657" cy="3465491"/>
              <a:chOff x="497098" y="2128510"/>
              <a:chExt cx="3376657" cy="3465491"/>
            </a:xfrm>
          </p:grpSpPr>
          <p:grpSp>
            <p:nvGrpSpPr>
              <p:cNvPr id="7" name="グループ化 6">
                <a:extLst>
                  <a:ext uri="{FF2B5EF4-FFF2-40B4-BE49-F238E27FC236}">
                    <a16:creationId xmlns:a16="http://schemas.microsoft.com/office/drawing/2014/main" id="{13E74DD0-0B68-4DD9-89F2-F376E8849D33}"/>
                  </a:ext>
                </a:extLst>
              </p:cNvPr>
              <p:cNvGrpSpPr/>
              <p:nvPr/>
            </p:nvGrpSpPr>
            <p:grpSpPr>
              <a:xfrm>
                <a:off x="497098" y="2128510"/>
                <a:ext cx="3376657" cy="3465491"/>
                <a:chOff x="-409833" y="2147507"/>
                <a:chExt cx="3376657" cy="3465491"/>
              </a:xfrm>
            </p:grpSpPr>
            <p:grpSp>
              <p:nvGrpSpPr>
                <p:cNvPr id="5" name="グループ化 4">
                  <a:extLst>
                    <a:ext uri="{FF2B5EF4-FFF2-40B4-BE49-F238E27FC236}">
                      <a16:creationId xmlns:a16="http://schemas.microsoft.com/office/drawing/2014/main" id="{974115DA-E686-4384-A4AE-94453AC23A29}"/>
                    </a:ext>
                  </a:extLst>
                </p:cNvPr>
                <p:cNvGrpSpPr/>
                <p:nvPr/>
              </p:nvGrpSpPr>
              <p:grpSpPr>
                <a:xfrm>
                  <a:off x="-409833" y="2147507"/>
                  <a:ext cx="3376657" cy="3465491"/>
                  <a:chOff x="-409833" y="2147507"/>
                  <a:chExt cx="3376657" cy="3465491"/>
                </a:xfrm>
              </p:grpSpPr>
              <p:pic>
                <p:nvPicPr>
                  <p:cNvPr id="6" name="図 5">
                    <a:extLst>
                      <a:ext uri="{FF2B5EF4-FFF2-40B4-BE49-F238E27FC236}">
                        <a16:creationId xmlns:a16="http://schemas.microsoft.com/office/drawing/2014/main" id="{00000000-0008-0000-0000-000003060000}"/>
                      </a:ext>
                    </a:extLst>
                  </p:cNvPr>
                  <p:cNvPicPr>
                    <a:picLocks noChangeAspect="1"/>
                  </p:cNvPicPr>
                  <p:nvPr/>
                </p:nvPicPr>
                <p:blipFill rotWithShape="1">
                  <a:blip r:embed="rId3"/>
                  <a:srcRect t="14953" r="10389" b="31408"/>
                  <a:stretch/>
                </p:blipFill>
                <p:spPr>
                  <a:xfrm>
                    <a:off x="-409833" y="2147507"/>
                    <a:ext cx="3376657" cy="3465491"/>
                  </a:xfrm>
                  <a:prstGeom prst="rect">
                    <a:avLst/>
                  </a:prstGeom>
                </p:spPr>
              </p:pic>
              <p:sp>
                <p:nvSpPr>
                  <p:cNvPr id="20" name="四角形吹き出し 669">
                    <a:extLst>
                      <a:ext uri="{FF2B5EF4-FFF2-40B4-BE49-F238E27FC236}">
                        <a16:creationId xmlns:a16="http://schemas.microsoft.com/office/drawing/2014/main" id="{00000000-0008-0000-0000-00009E020000}"/>
                      </a:ext>
                    </a:extLst>
                  </p:cNvPr>
                  <p:cNvSpPr/>
                  <p:nvPr/>
                </p:nvSpPr>
                <p:spPr>
                  <a:xfrm>
                    <a:off x="799428" y="2348675"/>
                    <a:ext cx="1285284" cy="858070"/>
                  </a:xfrm>
                  <a:prstGeom prst="wedgeRectCallout">
                    <a:avLst>
                      <a:gd name="adj1" fmla="val 31334"/>
                      <a:gd name="adj2" fmla="val 182447"/>
                    </a:avLst>
                  </a:prstGeom>
                  <a:solidFill>
                    <a:srgbClr val="FFFF00"/>
                  </a:solidFill>
                  <a:ln w="9525" cap="flat" cmpd="sng" algn="ctr">
                    <a:solidFill>
                      <a:srgbClr val="FF3737"/>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36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55°</a:t>
                    </a:r>
                    <a:endParaRPr kumimoji="1" lang="ja-JP" altLang="en-US" sz="36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grpSp>
            <p:sp>
              <p:nvSpPr>
                <p:cNvPr id="10" name="二等辺三角形 9">
                  <a:extLst>
                    <a:ext uri="{FF2B5EF4-FFF2-40B4-BE49-F238E27FC236}">
                      <a16:creationId xmlns:a16="http://schemas.microsoft.com/office/drawing/2014/main" id="{00000000-0008-0000-0000-000093020000}"/>
                    </a:ext>
                  </a:extLst>
                </p:cNvPr>
                <p:cNvSpPr/>
                <p:nvPr/>
              </p:nvSpPr>
              <p:spPr>
                <a:xfrm rot="6813965">
                  <a:off x="207494" y="3525187"/>
                  <a:ext cx="521026" cy="672337"/>
                </a:xfrm>
                <a:prstGeom prst="triangle">
                  <a:avLst>
                    <a:gd name="adj" fmla="val 52888"/>
                  </a:avLst>
                </a:prstGeom>
                <a:solidFill>
                  <a:sysClr val="window" lastClr="FFFFFF">
                    <a:lumMod val="95000"/>
                  </a:sysClr>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grpSp>
          <p:grpSp>
            <p:nvGrpSpPr>
              <p:cNvPr id="9" name="グループ化 8">
                <a:extLst>
                  <a:ext uri="{FF2B5EF4-FFF2-40B4-BE49-F238E27FC236}">
                    <a16:creationId xmlns:a16="http://schemas.microsoft.com/office/drawing/2014/main" id="{6BEA210D-6355-4DA2-9EF2-780D043A4B18}"/>
                  </a:ext>
                </a:extLst>
              </p:cNvPr>
              <p:cNvGrpSpPr/>
              <p:nvPr/>
            </p:nvGrpSpPr>
            <p:grpSpPr>
              <a:xfrm>
                <a:off x="2202073" y="3469170"/>
                <a:ext cx="1551622" cy="1149285"/>
                <a:chOff x="2422833" y="3460918"/>
                <a:chExt cx="1551622" cy="1149285"/>
              </a:xfrm>
            </p:grpSpPr>
            <p:cxnSp>
              <p:nvCxnSpPr>
                <p:cNvPr id="17" name="直線コネクタ 16">
                  <a:extLst>
                    <a:ext uri="{FF2B5EF4-FFF2-40B4-BE49-F238E27FC236}">
                      <a16:creationId xmlns:a16="http://schemas.microsoft.com/office/drawing/2014/main" id="{00000000-0008-0000-0000-00009B020000}"/>
                    </a:ext>
                  </a:extLst>
                </p:cNvPr>
                <p:cNvCxnSpPr/>
                <p:nvPr/>
              </p:nvCxnSpPr>
              <p:spPr>
                <a:xfrm flipV="1">
                  <a:off x="2852525" y="3460918"/>
                  <a:ext cx="526434" cy="1142102"/>
                </a:xfrm>
                <a:prstGeom prst="line">
                  <a:avLst/>
                </a:prstGeom>
                <a:noFill/>
                <a:ln w="28575" cap="flat" cmpd="sng" algn="ctr">
                  <a:solidFill>
                    <a:srgbClr val="FF0000"/>
                  </a:solidFill>
                  <a:prstDash val="solid"/>
                </a:ln>
                <a:effectLst/>
              </p:spPr>
            </p:cxnSp>
            <p:cxnSp>
              <p:nvCxnSpPr>
                <p:cNvPr id="18" name="直線コネクタ 17">
                  <a:extLst>
                    <a:ext uri="{FF2B5EF4-FFF2-40B4-BE49-F238E27FC236}">
                      <a16:creationId xmlns:a16="http://schemas.microsoft.com/office/drawing/2014/main" id="{00000000-0008-0000-0000-00009C020000}"/>
                    </a:ext>
                  </a:extLst>
                </p:cNvPr>
                <p:cNvCxnSpPr/>
                <p:nvPr/>
              </p:nvCxnSpPr>
              <p:spPr>
                <a:xfrm flipV="1">
                  <a:off x="2852524" y="4533802"/>
                  <a:ext cx="1121931" cy="26118"/>
                </a:xfrm>
                <a:prstGeom prst="line">
                  <a:avLst/>
                </a:prstGeom>
                <a:noFill/>
                <a:ln w="28575" cap="flat" cmpd="sng" algn="ctr">
                  <a:solidFill>
                    <a:srgbClr val="FF0000"/>
                  </a:solidFill>
                  <a:prstDash val="solid"/>
                </a:ln>
                <a:effectLst/>
              </p:spPr>
            </p:cxnSp>
            <p:sp>
              <p:nvSpPr>
                <p:cNvPr id="19" name="円弧 18">
                  <a:extLst>
                    <a:ext uri="{FF2B5EF4-FFF2-40B4-BE49-F238E27FC236}">
                      <a16:creationId xmlns:a16="http://schemas.microsoft.com/office/drawing/2014/main" id="{00000000-0008-0000-0000-00009D020000}"/>
                    </a:ext>
                  </a:extLst>
                </p:cNvPr>
                <p:cNvSpPr/>
                <p:nvPr/>
              </p:nvSpPr>
              <p:spPr>
                <a:xfrm rot="3504321">
                  <a:off x="2684666" y="4216706"/>
                  <a:ext cx="620291" cy="96598"/>
                </a:xfrm>
                <a:prstGeom prst="arc">
                  <a:avLst/>
                </a:prstGeom>
                <a:noFill/>
                <a:ln w="28575" cap="flat" cmpd="sng" algn="ctr">
                  <a:solidFill>
                    <a:srgbClr val="FF0000"/>
                  </a:solidFill>
                  <a:prstDash val="solid"/>
                </a:ln>
                <a:effectLst/>
              </p:spPr>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sp>
              <p:nvSpPr>
                <p:cNvPr id="21" name="円弧 20">
                  <a:extLst>
                    <a:ext uri="{FF2B5EF4-FFF2-40B4-BE49-F238E27FC236}">
                      <a16:creationId xmlns:a16="http://schemas.microsoft.com/office/drawing/2014/main" id="{00000000-0008-0000-0000-00009F020000}"/>
                    </a:ext>
                  </a:extLst>
                </p:cNvPr>
                <p:cNvSpPr/>
                <p:nvPr/>
              </p:nvSpPr>
              <p:spPr>
                <a:xfrm rot="7859951" flipH="1">
                  <a:off x="2536542" y="3604922"/>
                  <a:ext cx="891572" cy="1118990"/>
                </a:xfrm>
                <a:prstGeom prst="arc">
                  <a:avLst>
                    <a:gd name="adj1" fmla="val 16200000"/>
                    <a:gd name="adj2" fmla="val 298187"/>
                  </a:avLst>
                </a:prstGeom>
                <a:noFill/>
                <a:ln w="28575" cap="flat" cmpd="sng" algn="ctr">
                  <a:solidFill>
                    <a:srgbClr val="FF0000"/>
                  </a:solidFill>
                  <a:prstDash val="solid"/>
                  <a:tailEnd type="triangle"/>
                </a:ln>
                <a:effectLst/>
              </p:spPr>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a:ln>
                      <a:noFill/>
                    </a:ln>
                    <a:solidFill>
                      <a:srgbClr val="FF0000"/>
                    </a:solidFill>
                    <a:effectLst/>
                    <a:uLnTx/>
                    <a:uFillTx/>
                    <a:latin typeface="Calibri" panose="020F0502020204030204"/>
                    <a:ea typeface="ＭＳ Ｐゴシック" panose="020B0600070205080204" pitchFamily="50" charset="-128"/>
                    <a:cs typeface="+mn-cs"/>
                  </a:endParaRPr>
                </a:p>
              </p:txBody>
            </p:sp>
          </p:grpSp>
        </p:grpSp>
        <p:sp>
          <p:nvSpPr>
            <p:cNvPr id="29" name="フローチャート: カード 28">
              <a:extLst>
                <a:ext uri="{FF2B5EF4-FFF2-40B4-BE49-F238E27FC236}">
                  <a16:creationId xmlns:a16="http://schemas.microsoft.com/office/drawing/2014/main" id="{4C486CBF-C81A-40F0-835D-03447DA7AAF9}"/>
                </a:ext>
              </a:extLst>
            </p:cNvPr>
            <p:cNvSpPr/>
            <p:nvPr/>
          </p:nvSpPr>
          <p:spPr>
            <a:xfrm rot="8902774">
              <a:off x="1417465" y="3354332"/>
              <a:ext cx="199437" cy="397724"/>
            </a:xfrm>
            <a:prstGeom prst="flowChartPunchedCard">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5" name="星 24 911">
            <a:extLst>
              <a:ext uri="{FF2B5EF4-FFF2-40B4-BE49-F238E27FC236}">
                <a16:creationId xmlns:a16="http://schemas.microsoft.com/office/drawing/2014/main" id="{8C428AE8-3A48-4ED0-9965-FCE6D1AF2E59}"/>
              </a:ext>
            </a:extLst>
          </p:cNvPr>
          <p:cNvSpPr/>
          <p:nvPr/>
        </p:nvSpPr>
        <p:spPr>
          <a:xfrm>
            <a:off x="-26965" y="5029726"/>
            <a:ext cx="5194777" cy="1898043"/>
          </a:xfrm>
          <a:prstGeom prst="star24">
            <a:avLst/>
          </a:prstGeom>
          <a:solidFill>
            <a:srgbClr val="FFFF00"/>
          </a:solidFill>
          <a:ln w="25400" cap="flat" cmpd="sng" algn="ctr">
            <a:solidFill>
              <a:srgbClr val="FF00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kern="0" dirty="0">
                <a:ln w="22225">
                  <a:solidFill>
                    <a:schemeClr val="accent2"/>
                  </a:solidFill>
                  <a:prstDash val="solid"/>
                </a:ln>
                <a:solidFill>
                  <a:schemeClr val="accent2">
                    <a:lumMod val="40000"/>
                    <a:lumOff val="60000"/>
                  </a:schemeClr>
                </a:solidFill>
                <a:latin typeface="Calibri" panose="020F0502020204030204"/>
                <a:ea typeface="ＭＳ Ｐゴシック" panose="020B0600070205080204" pitchFamily="50" charset="-128"/>
              </a:rPr>
              <a:t>問題発生！！</a:t>
            </a:r>
            <a:endParaRPr kumimoji="1" lang="ja-JP" altLang="en-US" sz="2800" b="1" i="0" u="none" strike="noStrike" kern="0" normalizeH="0" baseline="0" noProof="0" dirty="0">
              <a:ln w="22225">
                <a:solidFill>
                  <a:schemeClr val="accent2"/>
                </a:solidFill>
                <a:prstDash val="solid"/>
              </a:ln>
              <a:solidFill>
                <a:schemeClr val="accent2">
                  <a:lumMod val="40000"/>
                  <a:lumOff val="60000"/>
                </a:schemeClr>
              </a:solidFill>
              <a:uLnTx/>
              <a:uFillTx/>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401962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1000" fill="hold"/>
                                        <p:tgtEl>
                                          <p:spTgt spid="26"/>
                                        </p:tgtEl>
                                        <p:attrNameLst>
                                          <p:attrName>ppt_w</p:attrName>
                                        </p:attrNameLst>
                                      </p:cBhvr>
                                      <p:tavLst>
                                        <p:tav tm="0">
                                          <p:val>
                                            <p:fltVal val="0"/>
                                          </p:val>
                                        </p:tav>
                                        <p:tav tm="100000">
                                          <p:val>
                                            <p:strVal val="#ppt_w"/>
                                          </p:val>
                                        </p:tav>
                                      </p:tavLst>
                                    </p:anim>
                                    <p:anim calcmode="lin" valueType="num">
                                      <p:cBhvr>
                                        <p:cTn id="35" dur="1000" fill="hold"/>
                                        <p:tgtEl>
                                          <p:spTgt spid="26"/>
                                        </p:tgtEl>
                                        <p:attrNameLst>
                                          <p:attrName>ppt_h</p:attrName>
                                        </p:attrNameLst>
                                      </p:cBhvr>
                                      <p:tavLst>
                                        <p:tav tm="0">
                                          <p:val>
                                            <p:fltVal val="0"/>
                                          </p:val>
                                        </p:tav>
                                        <p:tav tm="100000">
                                          <p:val>
                                            <p:strVal val="#ppt_h"/>
                                          </p:val>
                                        </p:tav>
                                      </p:tavLst>
                                    </p:anim>
                                    <p:anim calcmode="lin" valueType="num">
                                      <p:cBhvr>
                                        <p:cTn id="36" dur="1000" fill="hold"/>
                                        <p:tgtEl>
                                          <p:spTgt spid="26"/>
                                        </p:tgtEl>
                                        <p:attrNameLst>
                                          <p:attrName>style.rotation</p:attrName>
                                        </p:attrNameLst>
                                      </p:cBhvr>
                                      <p:tavLst>
                                        <p:tav tm="0">
                                          <p:val>
                                            <p:fltVal val="90"/>
                                          </p:val>
                                        </p:tav>
                                        <p:tav tm="100000">
                                          <p:val>
                                            <p:fltVal val="0"/>
                                          </p:val>
                                        </p:tav>
                                      </p:tavLst>
                                    </p:anim>
                                    <p:animEffect transition="in" filter="fade">
                                      <p:cBhvr>
                                        <p:cTn id="37" dur="10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6"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00000000-0008-0000-0000-000091030000}"/>
              </a:ext>
            </a:extLst>
          </p:cNvPr>
          <p:cNvSpPr/>
          <p:nvPr/>
        </p:nvSpPr>
        <p:spPr>
          <a:xfrm>
            <a:off x="4050163" y="656750"/>
            <a:ext cx="5470917" cy="1382293"/>
          </a:xfrm>
          <a:prstGeom prst="rect">
            <a:avLst/>
          </a:prstGeom>
          <a:no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a:ln>
                <a:noFill/>
              </a:ln>
              <a:solidFill>
                <a:srgbClr val="FF0000"/>
              </a:solidFill>
              <a:effectLst/>
              <a:uLnTx/>
              <a:uFillTx/>
              <a:latin typeface="Calibri" panose="020F0502020204030204"/>
              <a:ea typeface="ＭＳ Ｐゴシック" panose="020B0600070205080204" pitchFamily="50" charset="-128"/>
              <a:cs typeface="+mn-cs"/>
            </a:endParaRPr>
          </a:p>
        </p:txBody>
      </p:sp>
      <p:grpSp>
        <p:nvGrpSpPr>
          <p:cNvPr id="2" name="グループ化 1">
            <a:extLst>
              <a:ext uri="{FF2B5EF4-FFF2-40B4-BE49-F238E27FC236}">
                <a16:creationId xmlns:a16="http://schemas.microsoft.com/office/drawing/2014/main" id="{A82B6347-5D24-4D8C-B75F-8B4C494EF1AB}"/>
              </a:ext>
            </a:extLst>
          </p:cNvPr>
          <p:cNvGrpSpPr/>
          <p:nvPr/>
        </p:nvGrpSpPr>
        <p:grpSpPr>
          <a:xfrm>
            <a:off x="204965" y="66060"/>
            <a:ext cx="11511547" cy="1872960"/>
            <a:chOff x="204965" y="66060"/>
            <a:chExt cx="11511547" cy="1872960"/>
          </a:xfrm>
        </p:grpSpPr>
        <p:sp>
          <p:nvSpPr>
            <p:cNvPr id="7" name="星 24 911">
              <a:extLst>
                <a:ext uri="{FF2B5EF4-FFF2-40B4-BE49-F238E27FC236}">
                  <a16:creationId xmlns:a16="http://schemas.microsoft.com/office/drawing/2014/main" id="{00000000-0008-0000-0000-000090030000}"/>
                </a:ext>
              </a:extLst>
            </p:cNvPr>
            <p:cNvSpPr/>
            <p:nvPr/>
          </p:nvSpPr>
          <p:spPr>
            <a:xfrm>
              <a:off x="204965" y="66060"/>
              <a:ext cx="3110914" cy="1170556"/>
            </a:xfrm>
            <a:prstGeom prst="star24">
              <a:avLst/>
            </a:prstGeom>
            <a:solidFill>
              <a:srgbClr val="FFFF00"/>
            </a:solidFill>
            <a:ln w="25400" cap="flat" cmpd="sng" algn="ctr">
              <a:solidFill>
                <a:srgbClr val="FF00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問題点</a:t>
              </a:r>
            </a:p>
          </p:txBody>
        </p:sp>
        <p:sp>
          <p:nvSpPr>
            <p:cNvPr id="9" name="正方形/長方形 8">
              <a:extLst>
                <a:ext uri="{FF2B5EF4-FFF2-40B4-BE49-F238E27FC236}">
                  <a16:creationId xmlns:a16="http://schemas.microsoft.com/office/drawing/2014/main" id="{00000000-0008-0000-0000-000092030000}"/>
                </a:ext>
              </a:extLst>
            </p:cNvPr>
            <p:cNvSpPr/>
            <p:nvPr/>
          </p:nvSpPr>
          <p:spPr>
            <a:xfrm>
              <a:off x="3197007" y="83421"/>
              <a:ext cx="8519505" cy="1855599"/>
            </a:xfrm>
            <a:prstGeom prst="rect">
              <a:avLst/>
            </a:prstGeom>
            <a:no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3200" b="0" i="0" u="none" strike="noStrike" kern="0" cap="none" spc="0" normalizeH="0" baseline="0" noProof="0" dirty="0">
                  <a:ln>
                    <a:noFill/>
                  </a:ln>
                  <a:solidFill>
                    <a:schemeClr val="tx1"/>
                  </a:solidFill>
                  <a:effectLst/>
                  <a:highlight>
                    <a:srgbClr val="FF0000"/>
                  </a:highlight>
                  <a:uLnTx/>
                  <a:uFillTx/>
                  <a:latin typeface="Calibri" panose="020F0502020204030204"/>
                  <a:ea typeface="ＭＳ Ｐゴシック" panose="020B0600070205080204" pitchFamily="50" charset="-128"/>
                  <a:cs typeface="+mn-cs"/>
                </a:rPr>
                <a:t>検査台</a:t>
              </a:r>
              <a:r>
                <a:rPr kumimoji="1" lang="ja-JP" altLang="en-US" sz="3200" kern="0" dirty="0">
                  <a:solidFill>
                    <a:schemeClr val="tx1"/>
                  </a:solidFill>
                  <a:highlight>
                    <a:srgbClr val="FF0000"/>
                  </a:highlight>
                  <a:latin typeface="Calibri" panose="020F0502020204030204"/>
                  <a:ea typeface="ＭＳ Ｐゴシック" panose="020B0600070205080204" pitchFamily="50" charset="-128"/>
                </a:rPr>
                <a:t>の角度を変更すると</a:t>
              </a:r>
              <a:r>
                <a:rPr kumimoji="1" lang="en-US" altLang="ja-JP" sz="3200" b="0" i="0" u="none" strike="noStrike" kern="0" cap="none" spc="0" normalizeH="0" baseline="0" noProof="0" dirty="0">
                  <a:ln>
                    <a:noFill/>
                  </a:ln>
                  <a:solidFill>
                    <a:schemeClr val="tx1"/>
                  </a:solidFill>
                  <a:effectLst/>
                  <a:highlight>
                    <a:srgbClr val="FF0000"/>
                  </a:highlight>
                  <a:uLnTx/>
                  <a:uFillTx/>
                  <a:latin typeface="Calibri" panose="020F0502020204030204"/>
                  <a:ea typeface="ＭＳ Ｐゴシック" panose="020B0600070205080204" pitchFamily="50" charset="-128"/>
                  <a:cs typeface="+mn-cs"/>
                </a:rPr>
                <a:t>170</a:t>
              </a:r>
              <a:r>
                <a:rPr kumimoji="1" lang="ja-JP" altLang="en-US" sz="3200" b="0" i="0" u="none" strike="noStrike" kern="0" cap="none" spc="0" normalizeH="0" baseline="0" noProof="0" dirty="0">
                  <a:ln>
                    <a:noFill/>
                  </a:ln>
                  <a:solidFill>
                    <a:schemeClr val="tx1"/>
                  </a:solidFill>
                  <a:effectLst/>
                  <a:highlight>
                    <a:srgbClr val="FF0000"/>
                  </a:highlight>
                  <a:uLnTx/>
                  <a:uFillTx/>
                  <a:latin typeface="Calibri" panose="020F0502020204030204"/>
                  <a:ea typeface="ＭＳ Ｐゴシック" panose="020B0600070205080204" pitchFamily="50" charset="-128"/>
                  <a:cs typeface="+mn-cs"/>
                </a:rPr>
                <a:t>㎝以上の</a:t>
              </a:r>
              <a:endParaRPr kumimoji="1" lang="en-US" altLang="ja-JP" sz="3200" b="0" i="0" u="none" strike="noStrike" kern="0" cap="none" spc="0" normalizeH="0" baseline="0" noProof="0" dirty="0">
                <a:ln>
                  <a:noFill/>
                </a:ln>
                <a:solidFill>
                  <a:schemeClr val="tx1"/>
                </a:solidFill>
                <a:effectLst/>
                <a:highlight>
                  <a:srgbClr val="FF0000"/>
                </a:highlight>
                <a:uLnTx/>
                <a:uFillTx/>
                <a:latin typeface="Calibri" panose="020F0502020204030204"/>
                <a:ea typeface="ＭＳ Ｐゴシック" panose="020B0600070205080204" pitchFamily="50" charset="-128"/>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3200" b="0" i="0" u="none" strike="noStrike" kern="0" cap="none" spc="0" normalizeH="0" baseline="0" noProof="0" dirty="0">
                  <a:ln>
                    <a:noFill/>
                  </a:ln>
                  <a:solidFill>
                    <a:schemeClr val="tx1"/>
                  </a:solidFill>
                  <a:effectLst/>
                  <a:highlight>
                    <a:srgbClr val="FF0000"/>
                  </a:highlight>
                  <a:uLnTx/>
                  <a:uFillTx/>
                  <a:latin typeface="Calibri" panose="020F0502020204030204"/>
                  <a:ea typeface="ＭＳ Ｐゴシック" panose="020B0600070205080204" pitchFamily="50" charset="-128"/>
                  <a:cs typeface="+mn-cs"/>
                </a:rPr>
                <a:t>身長の人がワーク内が見えにくくなる</a:t>
              </a:r>
              <a:endParaRPr kumimoji="1" lang="en-US" altLang="ja-JP" sz="3200" b="0" i="0" u="none" strike="noStrike" kern="0" cap="none" spc="0" normalizeH="0" baseline="0" noProof="0" dirty="0">
                <a:ln>
                  <a:noFill/>
                </a:ln>
                <a:solidFill>
                  <a:schemeClr val="tx1"/>
                </a:solidFill>
                <a:effectLst/>
                <a:highlight>
                  <a:srgbClr val="FF0000"/>
                </a:highlight>
                <a:uLnTx/>
                <a:uFillTx/>
                <a:latin typeface="Calibri" panose="020F0502020204030204"/>
                <a:ea typeface="ＭＳ Ｐゴシック" panose="020B0600070205080204" pitchFamily="50" charset="-128"/>
                <a:cs typeface="+mn-cs"/>
              </a:endParaRPr>
            </a:p>
          </p:txBody>
        </p:sp>
      </p:grpSp>
      <p:grpSp>
        <p:nvGrpSpPr>
          <p:cNvPr id="20" name="グループ化 19">
            <a:extLst>
              <a:ext uri="{FF2B5EF4-FFF2-40B4-BE49-F238E27FC236}">
                <a16:creationId xmlns:a16="http://schemas.microsoft.com/office/drawing/2014/main" id="{C54930C8-2066-4658-95BB-E030D93D0457}"/>
              </a:ext>
            </a:extLst>
          </p:cNvPr>
          <p:cNvGrpSpPr/>
          <p:nvPr/>
        </p:nvGrpSpPr>
        <p:grpSpPr>
          <a:xfrm>
            <a:off x="254415" y="1301922"/>
            <a:ext cx="6820711" cy="5439431"/>
            <a:chOff x="254415" y="1301922"/>
            <a:chExt cx="6820711" cy="5439431"/>
          </a:xfrm>
        </p:grpSpPr>
        <p:grpSp>
          <p:nvGrpSpPr>
            <p:cNvPr id="28" name="グループ化 27">
              <a:extLst>
                <a:ext uri="{FF2B5EF4-FFF2-40B4-BE49-F238E27FC236}">
                  <a16:creationId xmlns:a16="http://schemas.microsoft.com/office/drawing/2014/main" id="{56B1CAF2-224B-4B97-A8F5-17BC8D045295}"/>
                </a:ext>
              </a:extLst>
            </p:cNvPr>
            <p:cNvGrpSpPr/>
            <p:nvPr/>
          </p:nvGrpSpPr>
          <p:grpSpPr>
            <a:xfrm>
              <a:off x="254415" y="1301922"/>
              <a:ext cx="6820711" cy="5439431"/>
              <a:chOff x="204965" y="1253977"/>
              <a:chExt cx="6820711" cy="5439431"/>
            </a:xfrm>
          </p:grpSpPr>
          <p:grpSp>
            <p:nvGrpSpPr>
              <p:cNvPr id="24" name="グループ化 23">
                <a:extLst>
                  <a:ext uri="{FF2B5EF4-FFF2-40B4-BE49-F238E27FC236}">
                    <a16:creationId xmlns:a16="http://schemas.microsoft.com/office/drawing/2014/main" id="{FEB54FDF-7823-4F29-A514-7DE7D9AE4E42}"/>
                  </a:ext>
                </a:extLst>
              </p:cNvPr>
              <p:cNvGrpSpPr/>
              <p:nvPr/>
            </p:nvGrpSpPr>
            <p:grpSpPr>
              <a:xfrm>
                <a:off x="204965" y="1253977"/>
                <a:ext cx="6820711" cy="5439431"/>
                <a:chOff x="204965" y="1253977"/>
                <a:chExt cx="6820711" cy="5439431"/>
              </a:xfrm>
            </p:grpSpPr>
            <p:sp>
              <p:nvSpPr>
                <p:cNvPr id="23" name="正方形/長方形 22">
                  <a:extLst>
                    <a:ext uri="{FF2B5EF4-FFF2-40B4-BE49-F238E27FC236}">
                      <a16:creationId xmlns:a16="http://schemas.microsoft.com/office/drawing/2014/main" id="{ACE53054-2A0A-49D2-A02B-2B9981106E18}"/>
                    </a:ext>
                  </a:extLst>
                </p:cNvPr>
                <p:cNvSpPr/>
                <p:nvPr/>
              </p:nvSpPr>
              <p:spPr>
                <a:xfrm>
                  <a:off x="204965" y="1253977"/>
                  <a:ext cx="6820711" cy="543943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00000000-0008-0000-0000-000075030000}"/>
                    </a:ext>
                  </a:extLst>
                </p:cNvPr>
                <p:cNvPicPr>
                  <a:picLocks noChangeAspect="1"/>
                </p:cNvPicPr>
                <p:nvPr/>
              </p:nvPicPr>
              <p:blipFill rotWithShape="1">
                <a:blip r:embed="rId3"/>
                <a:srcRect l="-2186" t="1649" r="66642" b="-551"/>
                <a:stretch/>
              </p:blipFill>
              <p:spPr>
                <a:xfrm>
                  <a:off x="356616" y="1422378"/>
                  <a:ext cx="3270098" cy="5031689"/>
                </a:xfrm>
                <a:prstGeom prst="rect">
                  <a:avLst/>
                </a:prstGeom>
              </p:spPr>
            </p:pic>
          </p:grpSp>
          <p:sp>
            <p:nvSpPr>
              <p:cNvPr id="15" name="正方形/長方形 14">
                <a:extLst>
                  <a:ext uri="{FF2B5EF4-FFF2-40B4-BE49-F238E27FC236}">
                    <a16:creationId xmlns:a16="http://schemas.microsoft.com/office/drawing/2014/main" id="{00000000-0008-0000-0000-0000A0030000}"/>
                  </a:ext>
                </a:extLst>
              </p:cNvPr>
              <p:cNvSpPr/>
              <p:nvPr/>
            </p:nvSpPr>
            <p:spPr>
              <a:xfrm>
                <a:off x="756849" y="5647403"/>
                <a:ext cx="1823797" cy="768495"/>
              </a:xfrm>
              <a:prstGeom prst="rect">
                <a:avLst/>
              </a:prstGeom>
              <a:solidFill>
                <a:sysClr val="window" lastClr="FFFFFF"/>
              </a:solidFill>
              <a:ln w="25400" cap="flat" cmpd="sng" algn="ctr">
                <a:solidFill>
                  <a:srgbClr val="5DD5FF"/>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0"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rPr>
                  <a:t>身長：</a:t>
                </a:r>
                <a:r>
                  <a:rPr kumimoji="1" lang="en-US" altLang="ja-JP" sz="2400" b="0"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rPr>
                  <a:t>152</a:t>
                </a:r>
                <a:r>
                  <a:rPr kumimoji="1" lang="ja-JP" altLang="en-US" sz="2400" b="0"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rPr>
                  <a:t>㎝</a:t>
                </a:r>
              </a:p>
            </p:txBody>
          </p:sp>
        </p:grpSp>
        <p:grpSp>
          <p:nvGrpSpPr>
            <p:cNvPr id="27" name="グループ化 26">
              <a:extLst>
                <a:ext uri="{FF2B5EF4-FFF2-40B4-BE49-F238E27FC236}">
                  <a16:creationId xmlns:a16="http://schemas.microsoft.com/office/drawing/2014/main" id="{4B7D688F-F6B4-41CE-B272-35D26A1E30F9}"/>
                </a:ext>
              </a:extLst>
            </p:cNvPr>
            <p:cNvGrpSpPr/>
            <p:nvPr/>
          </p:nvGrpSpPr>
          <p:grpSpPr>
            <a:xfrm>
              <a:off x="3445186" y="1470323"/>
              <a:ext cx="3442926" cy="5031689"/>
              <a:chOff x="3604732" y="1417719"/>
              <a:chExt cx="3442926" cy="5031689"/>
            </a:xfrm>
          </p:grpSpPr>
          <p:pic>
            <p:nvPicPr>
              <p:cNvPr id="12" name="図 11">
                <a:extLst>
                  <a:ext uri="{FF2B5EF4-FFF2-40B4-BE49-F238E27FC236}">
                    <a16:creationId xmlns:a16="http://schemas.microsoft.com/office/drawing/2014/main" id="{00000000-0008-0000-0000-00009D030000}"/>
                  </a:ext>
                </a:extLst>
              </p:cNvPr>
              <p:cNvPicPr>
                <a:picLocks noChangeAspect="1"/>
              </p:cNvPicPr>
              <p:nvPr/>
            </p:nvPicPr>
            <p:blipFill rotWithShape="1">
              <a:blip r:embed="rId3"/>
              <a:srcRect l="64791" t="1649" r="-2270" b="-551"/>
              <a:stretch/>
            </p:blipFill>
            <p:spPr>
              <a:xfrm>
                <a:off x="3604732" y="1417719"/>
                <a:ext cx="3442926" cy="5031689"/>
              </a:xfrm>
              <a:prstGeom prst="rect">
                <a:avLst/>
              </a:prstGeom>
            </p:spPr>
          </p:pic>
          <p:sp>
            <p:nvSpPr>
              <p:cNvPr id="16" name="正方形/長方形 15">
                <a:extLst>
                  <a:ext uri="{FF2B5EF4-FFF2-40B4-BE49-F238E27FC236}">
                    <a16:creationId xmlns:a16="http://schemas.microsoft.com/office/drawing/2014/main" id="{00000000-0008-0000-0000-0000A1030000}"/>
                  </a:ext>
                </a:extLst>
              </p:cNvPr>
              <p:cNvSpPr/>
              <p:nvPr/>
            </p:nvSpPr>
            <p:spPr>
              <a:xfrm>
                <a:off x="4358962" y="5647403"/>
                <a:ext cx="1823798" cy="768495"/>
              </a:xfrm>
              <a:prstGeom prst="rect">
                <a:avLst/>
              </a:prstGeom>
              <a:solidFill>
                <a:sysClr val="window" lastClr="FFFFFF"/>
              </a:solidFill>
              <a:ln w="25400" cap="flat" cmpd="sng" algn="ctr">
                <a:solidFill>
                  <a:srgbClr val="5DD5FF"/>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0"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rPr>
                  <a:t>身長：</a:t>
                </a:r>
                <a:r>
                  <a:rPr kumimoji="1" lang="en-US" altLang="ja-JP" sz="2400" b="0"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rPr>
                  <a:t>185</a:t>
                </a:r>
                <a:r>
                  <a:rPr kumimoji="1" lang="ja-JP" altLang="en-US" sz="2400" b="0"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rPr>
                  <a:t>㎝</a:t>
                </a:r>
              </a:p>
            </p:txBody>
          </p:sp>
        </p:grpSp>
        <p:sp>
          <p:nvSpPr>
            <p:cNvPr id="10" name="正方形/長方形 9">
              <a:extLst>
                <a:ext uri="{FF2B5EF4-FFF2-40B4-BE49-F238E27FC236}">
                  <a16:creationId xmlns:a16="http://schemas.microsoft.com/office/drawing/2014/main" id="{00000000-0008-0000-0000-000093030000}"/>
                </a:ext>
              </a:extLst>
            </p:cNvPr>
            <p:cNvSpPr/>
            <p:nvPr/>
          </p:nvSpPr>
          <p:spPr>
            <a:xfrm>
              <a:off x="847812" y="2858429"/>
              <a:ext cx="2535986" cy="1944683"/>
            </a:xfrm>
            <a:prstGeom prst="rect">
              <a:avLst/>
            </a:prstGeom>
            <a:noFill/>
            <a:ln w="25400" cap="flat" cmpd="sng" algn="ctr">
              <a:noFill/>
              <a:prstDash val="solid"/>
            </a:ln>
            <a:effectLst>
              <a:softEdge rad="1244600"/>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9600" b="0"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〇</a:t>
              </a:r>
            </a:p>
          </p:txBody>
        </p:sp>
        <p:sp>
          <p:nvSpPr>
            <p:cNvPr id="14" name="正方形/長方形 13">
              <a:extLst>
                <a:ext uri="{FF2B5EF4-FFF2-40B4-BE49-F238E27FC236}">
                  <a16:creationId xmlns:a16="http://schemas.microsoft.com/office/drawing/2014/main" id="{00000000-0008-0000-0000-00009F030000}"/>
                </a:ext>
              </a:extLst>
            </p:cNvPr>
            <p:cNvSpPr/>
            <p:nvPr/>
          </p:nvSpPr>
          <p:spPr>
            <a:xfrm>
              <a:off x="4050163" y="3002819"/>
              <a:ext cx="2899337" cy="2259443"/>
            </a:xfrm>
            <a:prstGeom prst="rect">
              <a:avLst/>
            </a:prstGeom>
            <a:noFill/>
            <a:ln w="25400" cap="flat" cmpd="sng" algn="ctr">
              <a:noFill/>
              <a:prstDash val="solid"/>
            </a:ln>
            <a:effectLst>
              <a:softEdge rad="1244600"/>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9600" b="0"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a:t>
              </a:r>
              <a:endParaRPr kumimoji="1" lang="ja-JP" altLang="en-US" sz="9600" b="0"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endParaRPr>
            </a:p>
          </p:txBody>
        </p:sp>
      </p:grpSp>
      <p:sp>
        <p:nvSpPr>
          <p:cNvPr id="6" name="正方形/長方形 5">
            <a:extLst>
              <a:ext uri="{FF2B5EF4-FFF2-40B4-BE49-F238E27FC236}">
                <a16:creationId xmlns:a16="http://schemas.microsoft.com/office/drawing/2014/main" id="{00000000-0008-0000-0000-000076030000}"/>
              </a:ext>
            </a:extLst>
          </p:cNvPr>
          <p:cNvSpPr/>
          <p:nvPr/>
        </p:nvSpPr>
        <p:spPr>
          <a:xfrm>
            <a:off x="4718262" y="5784703"/>
            <a:ext cx="7349959" cy="890090"/>
          </a:xfrm>
          <a:prstGeom prst="rect">
            <a:avLst/>
          </a:prstGeom>
          <a:solidFill>
            <a:srgbClr val="FFFF00"/>
          </a:solidFill>
          <a:ln w="76200" cap="flat" cmpd="sng" algn="ctr">
            <a:solidFill>
              <a:srgbClr val="FF3737"/>
            </a:solidFill>
            <a:prstDash val="solid"/>
          </a:ln>
          <a:effectLst/>
        </p:spPr>
        <p:txBody>
          <a:bodyPr vert="horz"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3200" i="0" u="none" strike="noStrike" kern="0" normalizeH="0" baseline="0" noProof="0" dirty="0">
                <a:ln w="0"/>
                <a:solidFill>
                  <a:srgbClr val="FF0000"/>
                </a:solidFill>
                <a:effectLst>
                  <a:outerShdw blurRad="38100" dist="19050" dir="2700000" algn="tl" rotWithShape="0">
                    <a:schemeClr val="dk1">
                      <a:alpha val="40000"/>
                    </a:schemeClr>
                  </a:outerShdw>
                </a:effectLst>
                <a:uLnTx/>
                <a:uFillTx/>
                <a:latin typeface="Calibri" panose="020F0502020204030204"/>
                <a:ea typeface="ＭＳ Ｐゴシック" panose="020B0600070205080204" pitchFamily="50" charset="-128"/>
                <a:cs typeface="+mn-cs"/>
              </a:rPr>
              <a:t>検査台の高さ・角度は変更できない！！</a:t>
            </a:r>
          </a:p>
        </p:txBody>
      </p:sp>
      <p:grpSp>
        <p:nvGrpSpPr>
          <p:cNvPr id="21" name="グループ化 20">
            <a:extLst>
              <a:ext uri="{FF2B5EF4-FFF2-40B4-BE49-F238E27FC236}">
                <a16:creationId xmlns:a16="http://schemas.microsoft.com/office/drawing/2014/main" id="{CA47A54B-472D-4636-BCDD-7A1AB2223789}"/>
              </a:ext>
            </a:extLst>
          </p:cNvPr>
          <p:cNvGrpSpPr/>
          <p:nvPr/>
        </p:nvGrpSpPr>
        <p:grpSpPr>
          <a:xfrm>
            <a:off x="6279505" y="1297542"/>
            <a:ext cx="5381325" cy="4074238"/>
            <a:chOff x="5980176" y="1194210"/>
            <a:chExt cx="5381325" cy="4074238"/>
          </a:xfrm>
        </p:grpSpPr>
        <p:grpSp>
          <p:nvGrpSpPr>
            <p:cNvPr id="3" name="グループ化 2">
              <a:extLst>
                <a:ext uri="{FF2B5EF4-FFF2-40B4-BE49-F238E27FC236}">
                  <a16:creationId xmlns:a16="http://schemas.microsoft.com/office/drawing/2014/main" id="{D4192897-4D69-4233-AC59-76EBBE44EE48}"/>
                </a:ext>
              </a:extLst>
            </p:cNvPr>
            <p:cNvGrpSpPr/>
            <p:nvPr/>
          </p:nvGrpSpPr>
          <p:grpSpPr>
            <a:xfrm>
              <a:off x="7228823" y="1194210"/>
              <a:ext cx="4132678" cy="4074238"/>
              <a:chOff x="7228823" y="1194210"/>
              <a:chExt cx="4132678" cy="4074238"/>
            </a:xfrm>
          </p:grpSpPr>
          <p:grpSp>
            <p:nvGrpSpPr>
              <p:cNvPr id="11" name="グループ化 10">
                <a:extLst>
                  <a:ext uri="{FF2B5EF4-FFF2-40B4-BE49-F238E27FC236}">
                    <a16:creationId xmlns:a16="http://schemas.microsoft.com/office/drawing/2014/main" id="{00000000-0008-0000-0000-000099030000}"/>
                  </a:ext>
                </a:extLst>
              </p:cNvPr>
              <p:cNvGrpSpPr/>
              <p:nvPr/>
            </p:nvGrpSpPr>
            <p:grpSpPr>
              <a:xfrm>
                <a:off x="7228823" y="1514838"/>
                <a:ext cx="3457135" cy="3753610"/>
                <a:chOff x="4112077" y="585107"/>
                <a:chExt cx="2105105" cy="2062037"/>
              </a:xfrm>
            </p:grpSpPr>
            <p:pic>
              <p:nvPicPr>
                <p:cNvPr id="17" name="図 16">
                  <a:extLst>
                    <a:ext uri="{FF2B5EF4-FFF2-40B4-BE49-F238E27FC236}">
                      <a16:creationId xmlns:a16="http://schemas.microsoft.com/office/drawing/2014/main" id="{00000000-0008-0000-0000-00009A0300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625" t="33684" r="11807" b="20629"/>
                <a:stretch/>
              </p:blipFill>
              <p:spPr>
                <a:xfrm>
                  <a:off x="4118101" y="585107"/>
                  <a:ext cx="2095501" cy="1576132"/>
                </a:xfrm>
                <a:prstGeom prst="rect">
                  <a:avLst/>
                </a:prstGeom>
                <a:ln w="15875">
                  <a:solidFill>
                    <a:srgbClr val="FF3737"/>
                  </a:solidFill>
                </a:ln>
              </p:spPr>
            </p:pic>
            <p:sp>
              <p:nvSpPr>
                <p:cNvPr id="18" name="正方形/長方形 17">
                  <a:extLst>
                    <a:ext uri="{FF2B5EF4-FFF2-40B4-BE49-F238E27FC236}">
                      <a16:creationId xmlns:a16="http://schemas.microsoft.com/office/drawing/2014/main" id="{00000000-0008-0000-0000-00009B030000}"/>
                    </a:ext>
                  </a:extLst>
                </p:cNvPr>
                <p:cNvSpPr/>
                <p:nvPr/>
              </p:nvSpPr>
              <p:spPr>
                <a:xfrm>
                  <a:off x="4112077" y="2246754"/>
                  <a:ext cx="1038225" cy="295275"/>
                </a:xfrm>
                <a:prstGeom prst="rect">
                  <a:avLst/>
                </a:prstGeom>
                <a:solidFill>
                  <a:sysClr val="window" lastClr="FFFFFF"/>
                </a:solidFill>
                <a:ln w="6350" cap="flat" cmpd="sng" algn="ctr">
                  <a:solidFill>
                    <a:srgbClr val="0000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身長</a:t>
                  </a:r>
                  <a:r>
                    <a:rPr kumimoji="1" lang="en-US" altLang="ja-JP"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185</a:t>
                  </a:r>
                  <a:r>
                    <a:rPr kumimoji="1" lang="ja-JP" altLang="en-US"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a:t>
                  </a:r>
                </a:p>
              </p:txBody>
            </p:sp>
            <p:pic>
              <p:nvPicPr>
                <p:cNvPr id="19" name="図 18">
                  <a:extLst>
                    <a:ext uri="{FF2B5EF4-FFF2-40B4-BE49-F238E27FC236}">
                      <a16:creationId xmlns:a16="http://schemas.microsoft.com/office/drawing/2014/main" id="{00000000-0008-0000-0000-00009C0300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212" t="82584" r="11807" b="2696"/>
                <a:stretch/>
              </p:blipFill>
              <p:spPr>
                <a:xfrm>
                  <a:off x="5225301" y="1649765"/>
                  <a:ext cx="991881" cy="997379"/>
                </a:xfrm>
                <a:prstGeom prst="rect">
                  <a:avLst/>
                </a:prstGeom>
                <a:ln w="28575">
                  <a:solidFill>
                    <a:srgbClr val="FF3737"/>
                  </a:solidFill>
                </a:ln>
              </p:spPr>
            </p:pic>
          </p:grpSp>
          <p:sp>
            <p:nvSpPr>
              <p:cNvPr id="13" name="四角形吹き出し 925">
                <a:extLst>
                  <a:ext uri="{FF2B5EF4-FFF2-40B4-BE49-F238E27FC236}">
                    <a16:creationId xmlns:a16="http://schemas.microsoft.com/office/drawing/2014/main" id="{00000000-0008-0000-0000-00009E030000}"/>
                  </a:ext>
                </a:extLst>
              </p:cNvPr>
              <p:cNvSpPr/>
              <p:nvPr/>
            </p:nvSpPr>
            <p:spPr>
              <a:xfrm>
                <a:off x="7920139" y="1194210"/>
                <a:ext cx="3441362" cy="1267251"/>
              </a:xfrm>
              <a:prstGeom prst="wedgeRectCallout">
                <a:avLst>
                  <a:gd name="adj1" fmla="val 20302"/>
                  <a:gd name="adj2" fmla="val 134500"/>
                </a:avLst>
              </a:prstGeom>
              <a:solidFill>
                <a:srgbClr val="FFFF00"/>
              </a:solidFill>
              <a:ln w="25400" cap="flat" cmpd="sng" algn="ctr">
                <a:solidFill>
                  <a:srgbClr val="FF3737"/>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ワーク内上部が影になり</a:t>
                </a:r>
                <a:endParaRPr kumimoji="1" lang="en-US" altLang="ja-JP" sz="2400"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見えにくい！</a:t>
                </a:r>
              </a:p>
            </p:txBody>
          </p:sp>
        </p:grpSp>
        <p:sp>
          <p:nvSpPr>
            <p:cNvPr id="25" name="矢印: 右 24">
              <a:extLst>
                <a:ext uri="{FF2B5EF4-FFF2-40B4-BE49-F238E27FC236}">
                  <a16:creationId xmlns:a16="http://schemas.microsoft.com/office/drawing/2014/main" id="{6FB54F1F-0733-4D3B-8E38-C7297284FA25}"/>
                </a:ext>
              </a:extLst>
            </p:cNvPr>
            <p:cNvSpPr/>
            <p:nvPr/>
          </p:nvSpPr>
          <p:spPr>
            <a:xfrm>
              <a:off x="5980176" y="2699989"/>
              <a:ext cx="1197151" cy="868105"/>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34257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00000000-0008-0000-0000-000048020000}"/>
              </a:ext>
            </a:extLst>
          </p:cNvPr>
          <p:cNvSpPr/>
          <p:nvPr/>
        </p:nvSpPr>
        <p:spPr>
          <a:xfrm>
            <a:off x="252169" y="109728"/>
            <a:ext cx="11732182" cy="840017"/>
          </a:xfrm>
          <a:prstGeom prst="rect">
            <a:avLst/>
          </a:prstGeom>
          <a:solidFill>
            <a:srgbClr val="FFCCFF"/>
          </a:solidFill>
          <a:ln w="25400" cap="flat" cmpd="sng" algn="ctr">
            <a:solidFill>
              <a:srgbClr val="00CC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a:ln>
                  <a:noFill/>
                </a:ln>
                <a:solidFill>
                  <a:sysClr val="windowText" lastClr="000000"/>
                </a:solidFill>
                <a:effectLst/>
                <a:uLnTx/>
                <a:uFillTx/>
                <a:latin typeface="Calibri" panose="020F0502020204030204"/>
                <a:ea typeface="ＭＳ Ｐゴシック" panose="020B0600070205080204" pitchFamily="50" charset="-128"/>
                <a:cs typeface="+mn-cs"/>
              </a:rPr>
              <a:t>検査台の高さ・角度は現状のままで対策できないのか？</a:t>
            </a:r>
          </a:p>
        </p:txBody>
      </p:sp>
      <p:sp>
        <p:nvSpPr>
          <p:cNvPr id="7" name="正方形/長方形 6">
            <a:extLst>
              <a:ext uri="{FF2B5EF4-FFF2-40B4-BE49-F238E27FC236}">
                <a16:creationId xmlns:a16="http://schemas.microsoft.com/office/drawing/2014/main" id="{00000000-0008-0000-0000-000042020000}"/>
              </a:ext>
            </a:extLst>
          </p:cNvPr>
          <p:cNvSpPr/>
          <p:nvPr/>
        </p:nvSpPr>
        <p:spPr>
          <a:xfrm>
            <a:off x="64168" y="5358146"/>
            <a:ext cx="11920183" cy="1414889"/>
          </a:xfrm>
          <a:prstGeom prst="rect">
            <a:avLst/>
          </a:prstGeom>
          <a:solidFill>
            <a:srgbClr val="FFFF00"/>
          </a:solidFill>
          <a:ln w="25400" cap="flat" cmpd="sng" algn="ctr">
            <a:solidFill>
              <a:srgbClr val="00CC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再度連関図を見直し全員で話し合い高さではなく</a:t>
            </a:r>
            <a:r>
              <a:rPr kumimoji="1" lang="ja-JP" altLang="en-US" sz="2800" b="1" i="0" u="none"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「検査台が遠い」</a:t>
            </a:r>
            <a:r>
              <a:rPr kumimoji="1" lang="ja-JP" altLang="en-US"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に着眼した</a:t>
            </a:r>
          </a:p>
        </p:txBody>
      </p:sp>
      <p:grpSp>
        <p:nvGrpSpPr>
          <p:cNvPr id="2" name="グループ化 1">
            <a:extLst>
              <a:ext uri="{FF2B5EF4-FFF2-40B4-BE49-F238E27FC236}">
                <a16:creationId xmlns:a16="http://schemas.microsoft.com/office/drawing/2014/main" id="{A2A86AE7-0072-4F7C-A31A-716DAAF1EF2D}"/>
              </a:ext>
            </a:extLst>
          </p:cNvPr>
          <p:cNvGrpSpPr/>
          <p:nvPr/>
        </p:nvGrpSpPr>
        <p:grpSpPr>
          <a:xfrm>
            <a:off x="161159" y="1086070"/>
            <a:ext cx="11823191" cy="4144239"/>
            <a:chOff x="161159" y="1086070"/>
            <a:chExt cx="11823191" cy="4144239"/>
          </a:xfrm>
        </p:grpSpPr>
        <p:grpSp>
          <p:nvGrpSpPr>
            <p:cNvPr id="10" name="グループ化 9">
              <a:extLst>
                <a:ext uri="{FF2B5EF4-FFF2-40B4-BE49-F238E27FC236}">
                  <a16:creationId xmlns:a16="http://schemas.microsoft.com/office/drawing/2014/main" id="{E48D6ED1-814A-4699-A97A-7CECB6D3A956}"/>
                </a:ext>
              </a:extLst>
            </p:cNvPr>
            <p:cNvGrpSpPr/>
            <p:nvPr/>
          </p:nvGrpSpPr>
          <p:grpSpPr>
            <a:xfrm>
              <a:off x="161159" y="1086070"/>
              <a:ext cx="9623248" cy="4144239"/>
              <a:chOff x="-5278" y="1142530"/>
              <a:chExt cx="9623248" cy="4144239"/>
            </a:xfrm>
          </p:grpSpPr>
          <p:sp>
            <p:nvSpPr>
              <p:cNvPr id="8" name="正方形/長方形 7">
                <a:extLst>
                  <a:ext uri="{FF2B5EF4-FFF2-40B4-BE49-F238E27FC236}">
                    <a16:creationId xmlns:a16="http://schemas.microsoft.com/office/drawing/2014/main" id="{8F2A35C3-CDDC-4712-988C-94C5FF8456ED}"/>
                  </a:ext>
                </a:extLst>
              </p:cNvPr>
              <p:cNvSpPr/>
              <p:nvPr/>
            </p:nvSpPr>
            <p:spPr>
              <a:xfrm>
                <a:off x="-5278" y="1142530"/>
                <a:ext cx="2765155" cy="840017"/>
              </a:xfrm>
              <a:prstGeom prst="rect">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b="1" dirty="0">
                    <a:solidFill>
                      <a:schemeClr val="bg1"/>
                    </a:solidFill>
                  </a:rPr>
                  <a:t>検査台の角度が身長の低い</a:t>
                </a:r>
                <a:endParaRPr kumimoji="1" lang="en-US" altLang="ja-JP" sz="1400" b="1" dirty="0">
                  <a:solidFill>
                    <a:schemeClr val="bg1"/>
                  </a:solidFill>
                </a:endParaRPr>
              </a:p>
              <a:p>
                <a:pPr algn="ctr"/>
                <a:r>
                  <a:rPr kumimoji="1" lang="ja-JP" altLang="en-US" sz="1400" b="1" dirty="0">
                    <a:solidFill>
                      <a:schemeClr val="bg1"/>
                    </a:solidFill>
                  </a:rPr>
                  <a:t>作業者では適正でない</a:t>
                </a:r>
              </a:p>
            </p:txBody>
          </p:sp>
          <p:sp>
            <p:nvSpPr>
              <p:cNvPr id="15" name="正方形/長方形 14">
                <a:extLst>
                  <a:ext uri="{FF2B5EF4-FFF2-40B4-BE49-F238E27FC236}">
                    <a16:creationId xmlns:a16="http://schemas.microsoft.com/office/drawing/2014/main" id="{51F8F7AA-791B-4267-87B9-B77301C1CD43}"/>
                  </a:ext>
                </a:extLst>
              </p:cNvPr>
              <p:cNvSpPr/>
              <p:nvPr/>
            </p:nvSpPr>
            <p:spPr>
              <a:xfrm>
                <a:off x="3565936" y="1244976"/>
                <a:ext cx="2438400" cy="840017"/>
              </a:xfrm>
              <a:prstGeom prst="rect">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b="1" dirty="0">
                    <a:solidFill>
                      <a:schemeClr val="bg1"/>
                    </a:solidFill>
                  </a:rPr>
                  <a:t>検査台が遠い</a:t>
                </a:r>
              </a:p>
            </p:txBody>
          </p:sp>
          <p:sp>
            <p:nvSpPr>
              <p:cNvPr id="16" name="正方形/長方形 15">
                <a:extLst>
                  <a:ext uri="{FF2B5EF4-FFF2-40B4-BE49-F238E27FC236}">
                    <a16:creationId xmlns:a16="http://schemas.microsoft.com/office/drawing/2014/main" id="{D0D6503D-34A6-442E-A2D0-5832AA6D1A05}"/>
                  </a:ext>
                </a:extLst>
              </p:cNvPr>
              <p:cNvSpPr/>
              <p:nvPr/>
            </p:nvSpPr>
            <p:spPr>
              <a:xfrm>
                <a:off x="6340441" y="1264536"/>
                <a:ext cx="2438400" cy="840017"/>
              </a:xfrm>
              <a:prstGeom prst="rect">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b="1" dirty="0">
                    <a:solidFill>
                      <a:schemeClr val="bg1"/>
                    </a:solidFill>
                  </a:rPr>
                  <a:t>検査台が暗い</a:t>
                </a:r>
              </a:p>
            </p:txBody>
          </p:sp>
          <p:sp>
            <p:nvSpPr>
              <p:cNvPr id="17" name="正方形/長方形 16">
                <a:extLst>
                  <a:ext uri="{FF2B5EF4-FFF2-40B4-BE49-F238E27FC236}">
                    <a16:creationId xmlns:a16="http://schemas.microsoft.com/office/drawing/2014/main" id="{DC2D55B4-B3A8-45A2-9412-089453C380E2}"/>
                  </a:ext>
                </a:extLst>
              </p:cNvPr>
              <p:cNvSpPr/>
              <p:nvPr/>
            </p:nvSpPr>
            <p:spPr>
              <a:xfrm>
                <a:off x="3719777" y="2778082"/>
                <a:ext cx="2438400" cy="1129004"/>
              </a:xfrm>
              <a:prstGeom prst="rect">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b="1" dirty="0">
                    <a:solidFill>
                      <a:schemeClr val="bg1"/>
                    </a:solidFill>
                  </a:rPr>
                  <a:t>身長が低い作業者による</a:t>
                </a:r>
                <a:endParaRPr kumimoji="1" lang="en-US" altLang="ja-JP" sz="1400" b="1" dirty="0">
                  <a:solidFill>
                    <a:schemeClr val="bg1"/>
                  </a:solidFill>
                </a:endParaRPr>
              </a:p>
              <a:p>
                <a:pPr algn="ctr"/>
                <a:r>
                  <a:rPr kumimoji="1" lang="ja-JP" altLang="en-US" sz="1400" b="1" dirty="0">
                    <a:solidFill>
                      <a:schemeClr val="bg1"/>
                    </a:solidFill>
                  </a:rPr>
                  <a:t>目視検査</a:t>
                </a:r>
                <a:r>
                  <a:rPr kumimoji="1" lang="en-US" altLang="ja-JP" sz="1400" b="1" dirty="0">
                    <a:solidFill>
                      <a:schemeClr val="bg1"/>
                    </a:solidFill>
                  </a:rPr>
                  <a:t>(</a:t>
                </a:r>
                <a:r>
                  <a:rPr kumimoji="1" lang="ja-JP" altLang="en-US" sz="1400" b="1" dirty="0">
                    <a:solidFill>
                      <a:schemeClr val="bg1"/>
                    </a:solidFill>
                  </a:rPr>
                  <a:t>上段ランク確認</a:t>
                </a:r>
                <a:r>
                  <a:rPr kumimoji="1" lang="en-US" altLang="ja-JP" sz="1400" b="1" dirty="0">
                    <a:solidFill>
                      <a:schemeClr val="bg1"/>
                    </a:solidFill>
                  </a:rPr>
                  <a:t>)</a:t>
                </a:r>
                <a:r>
                  <a:rPr kumimoji="1" lang="ja-JP" altLang="en-US" sz="1400" b="1" dirty="0">
                    <a:solidFill>
                      <a:schemeClr val="bg1"/>
                    </a:solidFill>
                  </a:rPr>
                  <a:t>にて見えにくい</a:t>
                </a:r>
              </a:p>
            </p:txBody>
          </p:sp>
          <p:sp>
            <p:nvSpPr>
              <p:cNvPr id="18" name="正方形/長方形 17">
                <a:extLst>
                  <a:ext uri="{FF2B5EF4-FFF2-40B4-BE49-F238E27FC236}">
                    <a16:creationId xmlns:a16="http://schemas.microsoft.com/office/drawing/2014/main" id="{8BC758DE-5857-4E66-BCFA-52201AC883E5}"/>
                  </a:ext>
                </a:extLst>
              </p:cNvPr>
              <p:cNvSpPr/>
              <p:nvPr/>
            </p:nvSpPr>
            <p:spPr>
              <a:xfrm>
                <a:off x="7179570" y="2550432"/>
                <a:ext cx="2438400" cy="840017"/>
              </a:xfrm>
              <a:prstGeom prst="rect">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b="1" dirty="0">
                    <a:solidFill>
                      <a:schemeClr val="bg1"/>
                    </a:solidFill>
                  </a:rPr>
                  <a:t>検査台の角度が悪い</a:t>
                </a:r>
              </a:p>
            </p:txBody>
          </p:sp>
          <p:sp>
            <p:nvSpPr>
              <p:cNvPr id="19" name="正方形/長方形 18">
                <a:extLst>
                  <a:ext uri="{FF2B5EF4-FFF2-40B4-BE49-F238E27FC236}">
                    <a16:creationId xmlns:a16="http://schemas.microsoft.com/office/drawing/2014/main" id="{8AE91819-D36A-4D17-8A16-A0229E997667}"/>
                  </a:ext>
                </a:extLst>
              </p:cNvPr>
              <p:cNvSpPr/>
              <p:nvPr/>
            </p:nvSpPr>
            <p:spPr>
              <a:xfrm>
                <a:off x="138489" y="2876828"/>
                <a:ext cx="2438400" cy="840017"/>
              </a:xfrm>
              <a:prstGeom prst="rect">
                <a:avLst/>
              </a:prstGeom>
              <a:solidFill>
                <a:srgbClr val="FFC000"/>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b="1" dirty="0">
                    <a:solidFill>
                      <a:schemeClr val="bg1"/>
                    </a:solidFill>
                  </a:rPr>
                  <a:t>検査台の位置が悪い</a:t>
                </a:r>
              </a:p>
            </p:txBody>
          </p:sp>
          <p:sp>
            <p:nvSpPr>
              <p:cNvPr id="21" name="正方形/長方形 20">
                <a:extLst>
                  <a:ext uri="{FF2B5EF4-FFF2-40B4-BE49-F238E27FC236}">
                    <a16:creationId xmlns:a16="http://schemas.microsoft.com/office/drawing/2014/main" id="{6BD46A89-3631-4647-841F-508A06E48AC9}"/>
                  </a:ext>
                </a:extLst>
              </p:cNvPr>
              <p:cNvSpPr/>
              <p:nvPr/>
            </p:nvSpPr>
            <p:spPr>
              <a:xfrm>
                <a:off x="1178313" y="4438264"/>
                <a:ext cx="2797152" cy="848505"/>
              </a:xfrm>
              <a:prstGeom prst="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b="1" dirty="0">
                    <a:solidFill>
                      <a:schemeClr val="bg1"/>
                    </a:solidFill>
                  </a:rPr>
                  <a:t>完成品箱詰め作業時に</a:t>
                </a:r>
                <a:endParaRPr kumimoji="1" lang="en-US" altLang="ja-JP" sz="1400" b="1" dirty="0">
                  <a:solidFill>
                    <a:schemeClr val="bg1"/>
                  </a:solidFill>
                </a:endParaRPr>
              </a:p>
              <a:p>
                <a:pPr algn="ctr"/>
                <a:r>
                  <a:rPr kumimoji="1" lang="ja-JP" altLang="en-US" sz="1400" b="1" dirty="0">
                    <a:solidFill>
                      <a:schemeClr val="bg1"/>
                    </a:solidFill>
                  </a:rPr>
                  <a:t>つらさ指数が高い</a:t>
                </a:r>
              </a:p>
            </p:txBody>
          </p:sp>
          <p:sp>
            <p:nvSpPr>
              <p:cNvPr id="22" name="正方形/長方形 21">
                <a:extLst>
                  <a:ext uri="{FF2B5EF4-FFF2-40B4-BE49-F238E27FC236}">
                    <a16:creationId xmlns:a16="http://schemas.microsoft.com/office/drawing/2014/main" id="{E9A505FC-A09F-4E4F-9C1D-3D4F0C5654D9}"/>
                  </a:ext>
                </a:extLst>
              </p:cNvPr>
              <p:cNvSpPr/>
              <p:nvPr/>
            </p:nvSpPr>
            <p:spPr>
              <a:xfrm>
                <a:off x="6261030" y="4121007"/>
                <a:ext cx="2463327" cy="1026363"/>
              </a:xfrm>
              <a:prstGeom prst="rect">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b="1" dirty="0">
                    <a:solidFill>
                      <a:schemeClr val="bg1"/>
                    </a:solidFill>
                  </a:rPr>
                  <a:t>身長が高い作業者に</a:t>
                </a:r>
                <a:endParaRPr kumimoji="1" lang="en-US" altLang="ja-JP" sz="1400" b="1" dirty="0">
                  <a:solidFill>
                    <a:schemeClr val="bg1"/>
                  </a:solidFill>
                </a:endParaRPr>
              </a:p>
              <a:p>
                <a:pPr algn="ctr"/>
                <a:r>
                  <a:rPr kumimoji="1" lang="ja-JP" altLang="en-US" sz="1400" b="1" dirty="0">
                    <a:solidFill>
                      <a:schemeClr val="bg1"/>
                    </a:solidFill>
                  </a:rPr>
                  <a:t>よる目視検査にて</a:t>
                </a:r>
                <a:endParaRPr kumimoji="1" lang="en-US" altLang="ja-JP" sz="1400" b="1" dirty="0">
                  <a:solidFill>
                    <a:schemeClr val="bg1"/>
                  </a:solidFill>
                </a:endParaRPr>
              </a:p>
              <a:p>
                <a:pPr algn="ctr"/>
                <a:r>
                  <a:rPr kumimoji="1" lang="ja-JP" altLang="en-US" sz="1400" b="1" dirty="0">
                    <a:solidFill>
                      <a:schemeClr val="bg1"/>
                    </a:solidFill>
                  </a:rPr>
                  <a:t>下段部が確認しづらい</a:t>
                </a:r>
              </a:p>
            </p:txBody>
          </p:sp>
          <p:sp>
            <p:nvSpPr>
              <p:cNvPr id="9" name="矢印: 右 8">
                <a:extLst>
                  <a:ext uri="{FF2B5EF4-FFF2-40B4-BE49-F238E27FC236}">
                    <a16:creationId xmlns:a16="http://schemas.microsoft.com/office/drawing/2014/main" id="{FEBBEF3F-8491-4631-AAED-CBFE73C8F6EB}"/>
                  </a:ext>
                </a:extLst>
              </p:cNvPr>
              <p:cNvSpPr/>
              <p:nvPr/>
            </p:nvSpPr>
            <p:spPr>
              <a:xfrm rot="3859157" flipV="1">
                <a:off x="580147" y="2384750"/>
                <a:ext cx="929350" cy="137079"/>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矢印: 右 22">
                <a:extLst>
                  <a:ext uri="{FF2B5EF4-FFF2-40B4-BE49-F238E27FC236}">
                    <a16:creationId xmlns:a16="http://schemas.microsoft.com/office/drawing/2014/main" id="{13594BCD-BCD3-4641-92B5-246F27D92FE9}"/>
                  </a:ext>
                </a:extLst>
              </p:cNvPr>
              <p:cNvSpPr/>
              <p:nvPr/>
            </p:nvSpPr>
            <p:spPr>
              <a:xfrm rot="239687" flipV="1">
                <a:off x="2763442" y="1453884"/>
                <a:ext cx="798928" cy="13023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矢印: 右 23">
                <a:extLst>
                  <a:ext uri="{FF2B5EF4-FFF2-40B4-BE49-F238E27FC236}">
                    <a16:creationId xmlns:a16="http://schemas.microsoft.com/office/drawing/2014/main" id="{A6EE5CEE-8220-4763-A168-F64C81E91C68}"/>
                  </a:ext>
                </a:extLst>
              </p:cNvPr>
              <p:cNvSpPr/>
              <p:nvPr/>
            </p:nvSpPr>
            <p:spPr>
              <a:xfrm rot="4116115" flipV="1">
                <a:off x="4261180" y="2412241"/>
                <a:ext cx="787145" cy="11800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矢印: 右 24">
                <a:extLst>
                  <a:ext uri="{FF2B5EF4-FFF2-40B4-BE49-F238E27FC236}">
                    <a16:creationId xmlns:a16="http://schemas.microsoft.com/office/drawing/2014/main" id="{1644CDDE-551D-4621-860E-9A5FCA706BCB}"/>
                  </a:ext>
                </a:extLst>
              </p:cNvPr>
              <p:cNvSpPr/>
              <p:nvPr/>
            </p:nvSpPr>
            <p:spPr>
              <a:xfrm rot="7854013" flipV="1">
                <a:off x="5944359" y="2609511"/>
                <a:ext cx="1456475" cy="15015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矢印: 右 25">
                <a:extLst>
                  <a:ext uri="{FF2B5EF4-FFF2-40B4-BE49-F238E27FC236}">
                    <a16:creationId xmlns:a16="http://schemas.microsoft.com/office/drawing/2014/main" id="{0A47A04E-F3B8-4E4C-80F6-E52D057AB532}"/>
                  </a:ext>
                </a:extLst>
              </p:cNvPr>
              <p:cNvSpPr/>
              <p:nvPr/>
            </p:nvSpPr>
            <p:spPr>
              <a:xfrm rot="21175021" flipV="1">
                <a:off x="2570113" y="3146388"/>
                <a:ext cx="1191814" cy="16870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矢印: 右 26">
                <a:extLst>
                  <a:ext uri="{FF2B5EF4-FFF2-40B4-BE49-F238E27FC236}">
                    <a16:creationId xmlns:a16="http://schemas.microsoft.com/office/drawing/2014/main" id="{C326735C-1363-405D-8109-9BBBF0643A5F}"/>
                  </a:ext>
                </a:extLst>
              </p:cNvPr>
              <p:cNvSpPr/>
              <p:nvPr/>
            </p:nvSpPr>
            <p:spPr>
              <a:xfrm rot="7965963" flipV="1">
                <a:off x="3822609" y="4090032"/>
                <a:ext cx="690517" cy="14690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矢印: 右 27">
                <a:extLst>
                  <a:ext uri="{FF2B5EF4-FFF2-40B4-BE49-F238E27FC236}">
                    <a16:creationId xmlns:a16="http://schemas.microsoft.com/office/drawing/2014/main" id="{44394840-5809-4729-9D4D-69CEC636CA7E}"/>
                  </a:ext>
                </a:extLst>
              </p:cNvPr>
              <p:cNvSpPr/>
              <p:nvPr/>
            </p:nvSpPr>
            <p:spPr>
              <a:xfrm rot="6874999" flipV="1">
                <a:off x="8044991" y="3641698"/>
                <a:ext cx="574409" cy="137351"/>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矢印: 右 28">
                <a:extLst>
                  <a:ext uri="{FF2B5EF4-FFF2-40B4-BE49-F238E27FC236}">
                    <a16:creationId xmlns:a16="http://schemas.microsoft.com/office/drawing/2014/main" id="{9FBE09FA-120F-44BA-AEA6-403E6F92FE32}"/>
                  </a:ext>
                </a:extLst>
              </p:cNvPr>
              <p:cNvSpPr/>
              <p:nvPr/>
            </p:nvSpPr>
            <p:spPr>
              <a:xfrm rot="10153808">
                <a:off x="3989703" y="4681655"/>
                <a:ext cx="2314577" cy="16202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3">
              <a:extLst>
                <a:ext uri="{FF2B5EF4-FFF2-40B4-BE49-F238E27FC236}">
                  <a16:creationId xmlns:a16="http://schemas.microsoft.com/office/drawing/2014/main" id="{1C2F8305-0A03-4D97-A412-D80F04E69A06}"/>
                </a:ext>
              </a:extLst>
            </p:cNvPr>
            <p:cNvGrpSpPr/>
            <p:nvPr/>
          </p:nvGrpSpPr>
          <p:grpSpPr>
            <a:xfrm>
              <a:off x="9915631" y="2125380"/>
              <a:ext cx="2068719" cy="2382880"/>
              <a:chOff x="11281290" y="6651694"/>
              <a:chExt cx="2068719" cy="2382880"/>
            </a:xfrm>
          </p:grpSpPr>
          <p:pic>
            <p:nvPicPr>
              <p:cNvPr id="4" name="図 3">
                <a:extLst>
                  <a:ext uri="{FF2B5EF4-FFF2-40B4-BE49-F238E27FC236}">
                    <a16:creationId xmlns:a16="http://schemas.microsoft.com/office/drawing/2014/main" id="{00000000-0008-0000-0000-00007403000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629" r="93082">
                            <a14:foregroundMark x1="42138" y1="11429" x2="42138" y2="11429"/>
                            <a14:foregroundMark x1="17296" y1="33061" x2="17296" y2="33061"/>
                            <a14:foregroundMark x1="59434" y1="39592" x2="59434" y2="39592"/>
                            <a14:foregroundMark x1="59434" y1="37143" x2="59434" y2="37143"/>
                            <a14:foregroundMark x1="58805" y1="42857" x2="58805" y2="42857"/>
                            <a14:foregroundMark x1="59434" y1="40408" x2="59434" y2="40408"/>
                          </a14:backgroundRemoval>
                        </a14:imgEffect>
                        <a14:imgEffect>
                          <a14:brightnessContrast bright="18000"/>
                        </a14:imgEffect>
                      </a14:imgLayer>
                    </a14:imgProps>
                  </a:ext>
                  <a:ext uri="{28A0092B-C50C-407E-A947-70E740481C1C}">
                    <a14:useLocalDpi xmlns:a14="http://schemas.microsoft.com/office/drawing/2010/main" val="0"/>
                  </a:ext>
                </a:extLst>
              </a:blip>
              <a:srcRect r="17590"/>
              <a:stretch/>
            </p:blipFill>
            <p:spPr>
              <a:xfrm flipH="1">
                <a:off x="11513832" y="7543406"/>
                <a:ext cx="1836177" cy="1491168"/>
              </a:xfrm>
              <a:prstGeom prst="rect">
                <a:avLst/>
              </a:prstGeom>
            </p:spPr>
          </p:pic>
          <p:sp>
            <p:nvSpPr>
              <p:cNvPr id="5" name="角丸四角形吹き出し 886">
                <a:extLst>
                  <a:ext uri="{FF2B5EF4-FFF2-40B4-BE49-F238E27FC236}">
                    <a16:creationId xmlns:a16="http://schemas.microsoft.com/office/drawing/2014/main" id="{00000000-0008-0000-0000-000077030000}"/>
                  </a:ext>
                </a:extLst>
              </p:cNvPr>
              <p:cNvSpPr/>
              <p:nvPr/>
            </p:nvSpPr>
            <p:spPr>
              <a:xfrm>
                <a:off x="11281290" y="6651694"/>
                <a:ext cx="1818614" cy="596242"/>
              </a:xfrm>
              <a:prstGeom prst="wedgeRoundRectCallout">
                <a:avLst>
                  <a:gd name="adj1" fmla="val 25420"/>
                  <a:gd name="adj2" fmla="val 98212"/>
                  <a:gd name="adj3" fmla="val 16667"/>
                </a:avLst>
              </a:prstGeom>
              <a:solidFill>
                <a:srgbClr val="FFFFCC"/>
              </a:solidFill>
              <a:ln w="28575" cap="flat" cmpd="sng" algn="ctr">
                <a:solidFill>
                  <a:srgbClr val="0000FF"/>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dirty="0">
                    <a:ln>
                      <a:noFill/>
                    </a:ln>
                    <a:solidFill>
                      <a:srgbClr val="0000FF"/>
                    </a:solidFill>
                    <a:effectLst/>
                    <a:uLnTx/>
                    <a:uFillTx/>
                    <a:latin typeface="Calibri" panose="020F0502020204030204"/>
                    <a:ea typeface="ＭＳ Ｐゴシック" panose="020B0600070205080204" pitchFamily="50" charset="-128"/>
                    <a:cs typeface="+mn-cs"/>
                  </a:rPr>
                  <a:t>連関図を</a:t>
                </a:r>
                <a:endParaRPr kumimoji="1" lang="en-US" altLang="ja-JP" sz="1200" b="1" i="0" u="none" strike="noStrike" kern="0" cap="none" spc="0" normalizeH="0" baseline="0" noProof="0" dirty="0">
                  <a:ln>
                    <a:noFill/>
                  </a:ln>
                  <a:solidFill>
                    <a:srgbClr val="0000FF"/>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dirty="0">
                    <a:ln>
                      <a:noFill/>
                    </a:ln>
                    <a:solidFill>
                      <a:srgbClr val="0000FF"/>
                    </a:solidFill>
                    <a:effectLst/>
                    <a:uLnTx/>
                    <a:uFillTx/>
                    <a:latin typeface="Calibri" panose="020F0502020204030204"/>
                    <a:ea typeface="ＭＳ Ｐゴシック" panose="020B0600070205080204" pitchFamily="50" charset="-128"/>
                    <a:cs typeface="+mn-cs"/>
                  </a:rPr>
                  <a:t>もう一度見直すか</a:t>
                </a:r>
                <a:endParaRPr kumimoji="1" lang="en-US" altLang="ja-JP" sz="1200" b="1" i="0" u="none" strike="noStrike" kern="0" cap="none" spc="0" normalizeH="0" baseline="0" noProof="0" dirty="0">
                  <a:ln>
                    <a:noFill/>
                  </a:ln>
                  <a:solidFill>
                    <a:srgbClr val="0000FF"/>
                  </a:solidFill>
                  <a:effectLst/>
                  <a:uLnTx/>
                  <a:uFillTx/>
                  <a:latin typeface="Calibri" panose="020F0502020204030204"/>
                  <a:ea typeface="ＭＳ Ｐゴシック" panose="020B0600070205080204" pitchFamily="50" charset="-128"/>
                  <a:cs typeface="+mn-cs"/>
                </a:endParaRPr>
              </a:p>
            </p:txBody>
          </p:sp>
        </p:grpSp>
      </p:grpSp>
      <p:sp>
        <p:nvSpPr>
          <p:cNvPr id="12" name="楕円 11">
            <a:extLst>
              <a:ext uri="{FF2B5EF4-FFF2-40B4-BE49-F238E27FC236}">
                <a16:creationId xmlns:a16="http://schemas.microsoft.com/office/drawing/2014/main" id="{00000000-0008-0000-0000-000047020000}"/>
              </a:ext>
            </a:extLst>
          </p:cNvPr>
          <p:cNvSpPr/>
          <p:nvPr/>
        </p:nvSpPr>
        <p:spPr>
          <a:xfrm>
            <a:off x="3298486" y="1009115"/>
            <a:ext cx="3306174" cy="1237152"/>
          </a:xfrm>
          <a:prstGeom prst="ellipse">
            <a:avLst/>
          </a:prstGeom>
          <a:noFill/>
          <a:ln w="57150" cap="flat" cmpd="sng" algn="ctr">
            <a:solidFill>
              <a:srgbClr val="FF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28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35877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heel(1)">
                                      <p:cBhvr>
                                        <p:cTn id="19" dur="20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グループ化 32">
            <a:extLst>
              <a:ext uri="{FF2B5EF4-FFF2-40B4-BE49-F238E27FC236}">
                <a16:creationId xmlns:a16="http://schemas.microsoft.com/office/drawing/2014/main" id="{C1523313-13EC-4978-BD58-9EF8F4AB06E1}"/>
              </a:ext>
            </a:extLst>
          </p:cNvPr>
          <p:cNvGrpSpPr/>
          <p:nvPr/>
        </p:nvGrpSpPr>
        <p:grpSpPr>
          <a:xfrm>
            <a:off x="485775" y="304800"/>
            <a:ext cx="11593449" cy="4295775"/>
            <a:chOff x="485775" y="304800"/>
            <a:chExt cx="11593449" cy="4295775"/>
          </a:xfrm>
        </p:grpSpPr>
        <p:sp>
          <p:nvSpPr>
            <p:cNvPr id="31" name="フローチャート: 処理 30">
              <a:extLst>
                <a:ext uri="{FF2B5EF4-FFF2-40B4-BE49-F238E27FC236}">
                  <a16:creationId xmlns:a16="http://schemas.microsoft.com/office/drawing/2014/main" id="{3398CAA7-99DA-40E8-AED9-7B4DD9F130F3}"/>
                </a:ext>
              </a:extLst>
            </p:cNvPr>
            <p:cNvSpPr/>
            <p:nvPr/>
          </p:nvSpPr>
          <p:spPr>
            <a:xfrm>
              <a:off x="485775" y="304800"/>
              <a:ext cx="11593449" cy="4295775"/>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00000000-0008-0000-0000-000079030000}"/>
                </a:ext>
              </a:extLst>
            </p:cNvPr>
            <p:cNvGrpSpPr/>
            <p:nvPr/>
          </p:nvGrpSpPr>
          <p:grpSpPr>
            <a:xfrm>
              <a:off x="558022" y="751082"/>
              <a:ext cx="5980616" cy="3780266"/>
              <a:chOff x="119742" y="293459"/>
              <a:chExt cx="3669191" cy="3170464"/>
            </a:xfrm>
          </p:grpSpPr>
          <p:sp>
            <p:nvSpPr>
              <p:cNvPr id="20" name="正方形/長方形 19">
                <a:extLst>
                  <a:ext uri="{FF2B5EF4-FFF2-40B4-BE49-F238E27FC236}">
                    <a16:creationId xmlns:a16="http://schemas.microsoft.com/office/drawing/2014/main" id="{00000000-0008-0000-0000-00007A030000}"/>
                  </a:ext>
                </a:extLst>
              </p:cNvPr>
              <p:cNvSpPr/>
              <p:nvPr/>
            </p:nvSpPr>
            <p:spPr>
              <a:xfrm>
                <a:off x="834117" y="2946852"/>
                <a:ext cx="1927679" cy="517071"/>
              </a:xfrm>
              <a:prstGeom prst="rect">
                <a:avLst/>
              </a:prstGeom>
              <a:no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a:ln>
                      <a:noFill/>
                    </a:ln>
                    <a:solidFill>
                      <a:srgbClr val="FF0000"/>
                    </a:solidFill>
                    <a:effectLst/>
                    <a:uLnTx/>
                    <a:uFillTx/>
                    <a:latin typeface="Calibri" panose="020F0502020204030204"/>
                    <a:ea typeface="ＭＳ Ｐゴシック" panose="020B0600070205080204" pitchFamily="50" charset="-128"/>
                    <a:cs typeface="+mn-cs"/>
                  </a:rPr>
                  <a:t>３８．５㎝</a:t>
                </a:r>
              </a:p>
            </p:txBody>
          </p:sp>
          <p:grpSp>
            <p:nvGrpSpPr>
              <p:cNvPr id="21" name="グループ化 20">
                <a:extLst>
                  <a:ext uri="{FF2B5EF4-FFF2-40B4-BE49-F238E27FC236}">
                    <a16:creationId xmlns:a16="http://schemas.microsoft.com/office/drawing/2014/main" id="{00000000-0008-0000-0000-00007B030000}"/>
                  </a:ext>
                </a:extLst>
              </p:cNvPr>
              <p:cNvGrpSpPr/>
              <p:nvPr/>
            </p:nvGrpSpPr>
            <p:grpSpPr>
              <a:xfrm>
                <a:off x="119742" y="293459"/>
                <a:ext cx="3669191" cy="2874132"/>
                <a:chOff x="119742" y="293459"/>
                <a:chExt cx="3669191" cy="2874132"/>
              </a:xfrm>
            </p:grpSpPr>
            <p:grpSp>
              <p:nvGrpSpPr>
                <p:cNvPr id="22" name="グループ化 21">
                  <a:extLst>
                    <a:ext uri="{FF2B5EF4-FFF2-40B4-BE49-F238E27FC236}">
                      <a16:creationId xmlns:a16="http://schemas.microsoft.com/office/drawing/2014/main" id="{00000000-0008-0000-0000-00007C030000}"/>
                    </a:ext>
                  </a:extLst>
                </p:cNvPr>
                <p:cNvGrpSpPr/>
                <p:nvPr/>
              </p:nvGrpSpPr>
              <p:grpSpPr>
                <a:xfrm>
                  <a:off x="119742" y="293459"/>
                  <a:ext cx="3669191" cy="2874132"/>
                  <a:chOff x="119742" y="293459"/>
                  <a:chExt cx="3800728" cy="2973917"/>
                </a:xfrm>
              </p:grpSpPr>
              <p:pic>
                <p:nvPicPr>
                  <p:cNvPr id="25" name="図 24">
                    <a:extLst>
                      <a:ext uri="{FF2B5EF4-FFF2-40B4-BE49-F238E27FC236}">
                        <a16:creationId xmlns:a16="http://schemas.microsoft.com/office/drawing/2014/main" id="{00000000-0008-0000-0000-00007F030000}"/>
                      </a:ext>
                    </a:extLst>
                  </p:cNvPr>
                  <p:cNvPicPr>
                    <a:picLocks noChangeAspect="1"/>
                  </p:cNvPicPr>
                  <p:nvPr/>
                </p:nvPicPr>
                <p:blipFill rotWithShape="1">
                  <a:blip r:embed="rId3"/>
                  <a:srcRect t="12003" r="70881" b="43553"/>
                  <a:stretch/>
                </p:blipFill>
                <p:spPr>
                  <a:xfrm>
                    <a:off x="119742" y="293459"/>
                    <a:ext cx="3800728" cy="2603500"/>
                  </a:xfrm>
                  <a:prstGeom prst="rect">
                    <a:avLst/>
                  </a:prstGeom>
                </p:spPr>
              </p:pic>
              <p:cxnSp>
                <p:nvCxnSpPr>
                  <p:cNvPr id="26" name="直線コネクタ 25">
                    <a:extLst>
                      <a:ext uri="{FF2B5EF4-FFF2-40B4-BE49-F238E27FC236}">
                        <a16:creationId xmlns:a16="http://schemas.microsoft.com/office/drawing/2014/main" id="{00000000-0008-0000-0000-000080030000}"/>
                      </a:ext>
                    </a:extLst>
                  </p:cNvPr>
                  <p:cNvCxnSpPr/>
                  <p:nvPr/>
                </p:nvCxnSpPr>
                <p:spPr>
                  <a:xfrm flipH="1">
                    <a:off x="1331534" y="1960334"/>
                    <a:ext cx="10583" cy="1307042"/>
                  </a:xfrm>
                  <a:prstGeom prst="line">
                    <a:avLst/>
                  </a:prstGeom>
                  <a:noFill/>
                  <a:ln w="12700" cap="flat" cmpd="sng" algn="ctr">
                    <a:solidFill>
                      <a:srgbClr val="FF0000"/>
                    </a:solidFill>
                    <a:prstDash val="solid"/>
                  </a:ln>
                  <a:effectLst/>
                </p:spPr>
              </p:cxnSp>
              <p:cxnSp>
                <p:nvCxnSpPr>
                  <p:cNvPr id="27" name="直線コネクタ 26">
                    <a:extLst>
                      <a:ext uri="{FF2B5EF4-FFF2-40B4-BE49-F238E27FC236}">
                        <a16:creationId xmlns:a16="http://schemas.microsoft.com/office/drawing/2014/main" id="{00000000-0008-0000-0000-000081030000}"/>
                      </a:ext>
                    </a:extLst>
                  </p:cNvPr>
                  <p:cNvCxnSpPr/>
                  <p:nvPr/>
                </p:nvCxnSpPr>
                <p:spPr>
                  <a:xfrm>
                    <a:off x="2231117" y="1918001"/>
                    <a:ext cx="10583" cy="1349375"/>
                  </a:xfrm>
                  <a:prstGeom prst="line">
                    <a:avLst/>
                  </a:prstGeom>
                  <a:noFill/>
                  <a:ln w="12700" cap="flat" cmpd="sng" algn="ctr">
                    <a:solidFill>
                      <a:srgbClr val="FF0000"/>
                    </a:solidFill>
                    <a:prstDash val="solid"/>
                  </a:ln>
                  <a:effectLst/>
                </p:spPr>
              </p:cxnSp>
              <p:cxnSp>
                <p:nvCxnSpPr>
                  <p:cNvPr id="28" name="直線コネクタ 27">
                    <a:extLst>
                      <a:ext uri="{FF2B5EF4-FFF2-40B4-BE49-F238E27FC236}">
                        <a16:creationId xmlns:a16="http://schemas.microsoft.com/office/drawing/2014/main" id="{00000000-0008-0000-0000-000082030000}"/>
                      </a:ext>
                    </a:extLst>
                  </p:cNvPr>
                  <p:cNvCxnSpPr/>
                  <p:nvPr/>
                </p:nvCxnSpPr>
                <p:spPr>
                  <a:xfrm flipH="1">
                    <a:off x="1331534" y="2981755"/>
                    <a:ext cx="899582" cy="2"/>
                  </a:xfrm>
                  <a:prstGeom prst="line">
                    <a:avLst/>
                  </a:prstGeom>
                  <a:noFill/>
                  <a:ln w="12700" cap="flat" cmpd="sng" algn="ctr">
                    <a:solidFill>
                      <a:srgbClr val="FF0000"/>
                    </a:solidFill>
                    <a:prstDash val="solid"/>
                    <a:headEnd type="triangle"/>
                    <a:tailEnd type="triangle"/>
                  </a:ln>
                  <a:effectLst/>
                </p:spPr>
              </p:cxnSp>
            </p:grpSp>
            <p:cxnSp>
              <p:nvCxnSpPr>
                <p:cNvPr id="23" name="直線矢印コネクタ 22">
                  <a:extLst>
                    <a:ext uri="{FF2B5EF4-FFF2-40B4-BE49-F238E27FC236}">
                      <a16:creationId xmlns:a16="http://schemas.microsoft.com/office/drawing/2014/main" id="{00000000-0008-0000-0000-00007D030000}"/>
                    </a:ext>
                  </a:extLst>
                </p:cNvPr>
                <p:cNvCxnSpPr/>
                <p:nvPr/>
              </p:nvCxnSpPr>
              <p:spPr>
                <a:xfrm>
                  <a:off x="1115331" y="1028245"/>
                  <a:ext cx="1256393" cy="276679"/>
                </a:xfrm>
                <a:prstGeom prst="straightConnector1">
                  <a:avLst/>
                </a:prstGeom>
                <a:noFill/>
                <a:ln w="28575" cap="flat" cmpd="sng" algn="ctr">
                  <a:solidFill>
                    <a:srgbClr val="FF0000"/>
                  </a:solidFill>
                  <a:prstDash val="sysDash"/>
                  <a:tailEnd type="triangle"/>
                </a:ln>
                <a:effectLst/>
              </p:spPr>
            </p:cxnSp>
            <p:sp>
              <p:nvSpPr>
                <p:cNvPr id="24" name="正方形/長方形 23">
                  <a:extLst>
                    <a:ext uri="{FF2B5EF4-FFF2-40B4-BE49-F238E27FC236}">
                      <a16:creationId xmlns:a16="http://schemas.microsoft.com/office/drawing/2014/main" id="{00000000-0008-0000-0000-00007E030000}"/>
                    </a:ext>
                  </a:extLst>
                </p:cNvPr>
                <p:cNvSpPr/>
                <p:nvPr/>
              </p:nvSpPr>
              <p:spPr>
                <a:xfrm>
                  <a:off x="1056367" y="676727"/>
                  <a:ext cx="1927679" cy="521607"/>
                </a:xfrm>
                <a:prstGeom prst="rect">
                  <a:avLst/>
                </a:prstGeom>
                <a:no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a:ln>
                        <a:noFill/>
                      </a:ln>
                      <a:solidFill>
                        <a:srgbClr val="FF0000"/>
                      </a:solidFill>
                      <a:effectLst/>
                      <a:uLnTx/>
                      <a:uFillTx/>
                      <a:latin typeface="Calibri" panose="020F0502020204030204"/>
                      <a:ea typeface="ＭＳ Ｐゴシック" panose="020B0600070205080204" pitchFamily="50" charset="-128"/>
                      <a:cs typeface="+mn-cs"/>
                    </a:rPr>
                    <a:t>４５㎝</a:t>
                  </a:r>
                </a:p>
              </p:txBody>
            </p:sp>
          </p:grpSp>
        </p:grpSp>
      </p:grpSp>
      <p:sp>
        <p:nvSpPr>
          <p:cNvPr id="30" name="フローチャート: 処理 29">
            <a:extLst>
              <a:ext uri="{FF2B5EF4-FFF2-40B4-BE49-F238E27FC236}">
                <a16:creationId xmlns:a16="http://schemas.microsoft.com/office/drawing/2014/main" id="{D972578B-81D2-4AB4-B27E-C8DA864FFBDD}"/>
              </a:ext>
            </a:extLst>
          </p:cNvPr>
          <p:cNvSpPr/>
          <p:nvPr/>
        </p:nvSpPr>
        <p:spPr>
          <a:xfrm>
            <a:off x="190500" y="114300"/>
            <a:ext cx="5081622" cy="740439"/>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t>検査台が遠い</a:t>
            </a:r>
          </a:p>
        </p:txBody>
      </p:sp>
      <p:grpSp>
        <p:nvGrpSpPr>
          <p:cNvPr id="8" name="グループ化 7">
            <a:extLst>
              <a:ext uri="{FF2B5EF4-FFF2-40B4-BE49-F238E27FC236}">
                <a16:creationId xmlns:a16="http://schemas.microsoft.com/office/drawing/2014/main" id="{4C6E0FA2-527C-4579-8E26-987B0E22F525}"/>
              </a:ext>
            </a:extLst>
          </p:cNvPr>
          <p:cNvGrpSpPr/>
          <p:nvPr/>
        </p:nvGrpSpPr>
        <p:grpSpPr>
          <a:xfrm>
            <a:off x="5382820" y="456760"/>
            <a:ext cx="6527724" cy="3895919"/>
            <a:chOff x="5382820" y="456760"/>
            <a:chExt cx="6527724" cy="3895919"/>
          </a:xfrm>
        </p:grpSpPr>
        <p:sp>
          <p:nvSpPr>
            <p:cNvPr id="3" name="正方形/長方形 2">
              <a:extLst>
                <a:ext uri="{FF2B5EF4-FFF2-40B4-BE49-F238E27FC236}">
                  <a16:creationId xmlns:a16="http://schemas.microsoft.com/office/drawing/2014/main" id="{00000000-0008-0000-0000-000078030000}"/>
                </a:ext>
              </a:extLst>
            </p:cNvPr>
            <p:cNvSpPr/>
            <p:nvPr/>
          </p:nvSpPr>
          <p:spPr>
            <a:xfrm>
              <a:off x="5589759" y="456760"/>
              <a:ext cx="6320785" cy="1785587"/>
            </a:xfrm>
            <a:prstGeom prst="rect">
              <a:avLst/>
            </a:prstGeom>
            <a:solidFill>
              <a:sysClr val="window" lastClr="FFFFFF"/>
            </a:solidFill>
            <a:ln w="34925" cap="flat" cmpd="dbl" algn="ctr">
              <a:solidFill>
                <a:srgbClr val="FFC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3200" b="0" i="0" u="sng"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わかったこと</a:t>
              </a:r>
              <a:endParaRPr kumimoji="1" lang="en-US" altLang="ja-JP" sz="3200" b="0" i="0" u="sng"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32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検査台の長さは３８．５㎝あり</a:t>
              </a:r>
              <a:endParaRPr kumimoji="1" lang="en-US" altLang="ja-JP" sz="32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32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ワークを見ている距離は４５㎝ある</a:t>
              </a:r>
              <a:endParaRPr kumimoji="1" lang="en-US" altLang="ja-JP" sz="32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1" lang="en-US" altLang="ja-JP" sz="32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1" lang="en-US" altLang="ja-JP" sz="32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1" lang="en-US" altLang="ja-JP" sz="32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32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　</a:t>
              </a:r>
              <a:endParaRPr kumimoji="1" lang="en-US" altLang="ja-JP" sz="32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grpSp>
          <p:nvGrpSpPr>
            <p:cNvPr id="36" name="グループ化 35">
              <a:extLst>
                <a:ext uri="{FF2B5EF4-FFF2-40B4-BE49-F238E27FC236}">
                  <a16:creationId xmlns:a16="http://schemas.microsoft.com/office/drawing/2014/main" id="{535FF5C7-D1D2-4FEC-BCF3-54E58BEBE93E}"/>
                </a:ext>
              </a:extLst>
            </p:cNvPr>
            <p:cNvGrpSpPr/>
            <p:nvPr/>
          </p:nvGrpSpPr>
          <p:grpSpPr>
            <a:xfrm>
              <a:off x="5382820" y="2394307"/>
              <a:ext cx="6527724" cy="1958372"/>
              <a:chOff x="5382820" y="2394307"/>
              <a:chExt cx="6527724" cy="1958372"/>
            </a:xfrm>
          </p:grpSpPr>
          <p:grpSp>
            <p:nvGrpSpPr>
              <p:cNvPr id="34" name="グループ化 33">
                <a:extLst>
                  <a:ext uri="{FF2B5EF4-FFF2-40B4-BE49-F238E27FC236}">
                    <a16:creationId xmlns:a16="http://schemas.microsoft.com/office/drawing/2014/main" id="{9FCB3295-EBCF-400A-A8BA-5761ECED97ED}"/>
                  </a:ext>
                </a:extLst>
              </p:cNvPr>
              <p:cNvGrpSpPr/>
              <p:nvPr/>
            </p:nvGrpSpPr>
            <p:grpSpPr>
              <a:xfrm>
                <a:off x="5382820" y="2394307"/>
                <a:ext cx="6527724" cy="1958372"/>
                <a:chOff x="5382820" y="2394307"/>
                <a:chExt cx="6527724" cy="1958372"/>
              </a:xfrm>
            </p:grpSpPr>
            <p:pic>
              <p:nvPicPr>
                <p:cNvPr id="6" name="図 5">
                  <a:extLst>
                    <a:ext uri="{FF2B5EF4-FFF2-40B4-BE49-F238E27FC236}">
                      <a16:creationId xmlns:a16="http://schemas.microsoft.com/office/drawing/2014/main" id="{00000000-0008-0000-0000-00009603000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36000"/>
                          </a14:imgEffect>
                        </a14:imgLayer>
                      </a14:imgProps>
                    </a:ext>
                    <a:ext uri="{28A0092B-C50C-407E-A947-70E740481C1C}">
                      <a14:useLocalDpi xmlns:a14="http://schemas.microsoft.com/office/drawing/2010/main" val="0"/>
                    </a:ext>
                  </a:extLst>
                </a:blip>
                <a:srcRect l="-183" r="27728" b="1489"/>
                <a:stretch/>
              </p:blipFill>
              <p:spPr>
                <a:xfrm>
                  <a:off x="5382820" y="2394307"/>
                  <a:ext cx="2846713" cy="1958372"/>
                </a:xfrm>
                <a:prstGeom prst="rect">
                  <a:avLst/>
                </a:prstGeom>
              </p:spPr>
            </p:pic>
            <p:sp>
              <p:nvSpPr>
                <p:cNvPr id="7" name="角丸四角形吹き出し 918">
                  <a:extLst>
                    <a:ext uri="{FF2B5EF4-FFF2-40B4-BE49-F238E27FC236}">
                      <a16:creationId xmlns:a16="http://schemas.microsoft.com/office/drawing/2014/main" id="{00000000-0008-0000-0000-000097030000}"/>
                    </a:ext>
                  </a:extLst>
                </p:cNvPr>
                <p:cNvSpPr/>
                <p:nvPr/>
              </p:nvSpPr>
              <p:spPr>
                <a:xfrm>
                  <a:off x="8381505" y="2492758"/>
                  <a:ext cx="3529039" cy="1523393"/>
                </a:xfrm>
                <a:prstGeom prst="wedgeRoundRectCallout">
                  <a:avLst>
                    <a:gd name="adj1" fmla="val -61026"/>
                    <a:gd name="adj2" fmla="val 27900"/>
                    <a:gd name="adj3" fmla="val 16667"/>
                  </a:avLst>
                </a:prstGeom>
                <a:solidFill>
                  <a:schemeClr val="tx2"/>
                </a:solidFill>
                <a:ln w="9525" cap="flat" cmpd="sng" algn="ctr">
                  <a:solidFill>
                    <a:srgbClr val="0000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どの身長の高さの人　　</a:t>
                  </a:r>
                  <a:endParaRPr kumimoji="1" lang="en-US" altLang="ja-JP"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がやっても、やりやすく検査もしやすい対策が必要ですね</a:t>
                  </a:r>
                  <a:endParaRPr kumimoji="1" lang="en-US" altLang="ja-JP" sz="2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ja-JP" sz="20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grpSp>
          <p:sp>
            <p:nvSpPr>
              <p:cNvPr id="35" name="正方形/長方形 34">
                <a:extLst>
                  <a:ext uri="{FF2B5EF4-FFF2-40B4-BE49-F238E27FC236}">
                    <a16:creationId xmlns:a16="http://schemas.microsoft.com/office/drawing/2014/main" id="{50AF44F0-29F1-4C43-A064-420557E0053C}"/>
                  </a:ext>
                </a:extLst>
              </p:cNvPr>
              <p:cNvSpPr/>
              <p:nvPr/>
            </p:nvSpPr>
            <p:spPr>
              <a:xfrm>
                <a:off x="5917545" y="4116190"/>
                <a:ext cx="1507461" cy="23648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b="1" dirty="0">
                    <a:solidFill>
                      <a:schemeClr val="bg1"/>
                    </a:solidFill>
                  </a:rPr>
                  <a:t>梶原先輩</a:t>
                </a:r>
              </a:p>
            </p:txBody>
          </p:sp>
        </p:grpSp>
      </p:grpSp>
      <p:graphicFrame>
        <p:nvGraphicFramePr>
          <p:cNvPr id="41" name="表 41">
            <a:extLst>
              <a:ext uri="{FF2B5EF4-FFF2-40B4-BE49-F238E27FC236}">
                <a16:creationId xmlns:a16="http://schemas.microsoft.com/office/drawing/2014/main" id="{303C835A-AC51-4126-9FFC-2E32F310F773}"/>
              </a:ext>
            </a:extLst>
          </p:cNvPr>
          <p:cNvGraphicFramePr>
            <a:graphicFrameLocks noGrp="1"/>
          </p:cNvGraphicFramePr>
          <p:nvPr>
            <p:extLst>
              <p:ext uri="{D42A27DB-BD31-4B8C-83A1-F6EECF244321}">
                <p14:modId xmlns:p14="http://schemas.microsoft.com/office/powerpoint/2010/main" val="3199774971"/>
              </p:ext>
            </p:extLst>
          </p:nvPr>
        </p:nvGraphicFramePr>
        <p:xfrm>
          <a:off x="373269" y="5063354"/>
          <a:ext cx="11705955" cy="1323780"/>
        </p:xfrm>
        <a:graphic>
          <a:graphicData uri="http://schemas.openxmlformats.org/drawingml/2006/table">
            <a:tbl>
              <a:tblPr firstRow="1" bandRow="1">
                <a:tableStyleId>{5C22544A-7EE6-4342-B048-85BDC9FD1C3A}</a:tableStyleId>
              </a:tblPr>
              <a:tblGrid>
                <a:gridCol w="1763129">
                  <a:extLst>
                    <a:ext uri="{9D8B030D-6E8A-4147-A177-3AD203B41FA5}">
                      <a16:colId xmlns:a16="http://schemas.microsoft.com/office/drawing/2014/main" val="565833713"/>
                    </a:ext>
                  </a:extLst>
                </a:gridCol>
                <a:gridCol w="2078182">
                  <a:extLst>
                    <a:ext uri="{9D8B030D-6E8A-4147-A177-3AD203B41FA5}">
                      <a16:colId xmlns:a16="http://schemas.microsoft.com/office/drawing/2014/main" val="4013343390"/>
                    </a:ext>
                  </a:extLst>
                </a:gridCol>
                <a:gridCol w="4023360">
                  <a:extLst>
                    <a:ext uri="{9D8B030D-6E8A-4147-A177-3AD203B41FA5}">
                      <a16:colId xmlns:a16="http://schemas.microsoft.com/office/drawing/2014/main" val="2857155529"/>
                    </a:ext>
                  </a:extLst>
                </a:gridCol>
                <a:gridCol w="2699704">
                  <a:extLst>
                    <a:ext uri="{9D8B030D-6E8A-4147-A177-3AD203B41FA5}">
                      <a16:colId xmlns:a16="http://schemas.microsoft.com/office/drawing/2014/main" val="771952084"/>
                    </a:ext>
                  </a:extLst>
                </a:gridCol>
                <a:gridCol w="1141580">
                  <a:extLst>
                    <a:ext uri="{9D8B030D-6E8A-4147-A177-3AD203B41FA5}">
                      <a16:colId xmlns:a16="http://schemas.microsoft.com/office/drawing/2014/main" val="3916652562"/>
                    </a:ext>
                  </a:extLst>
                </a:gridCol>
              </a:tblGrid>
              <a:tr h="411767">
                <a:tc>
                  <a:txBody>
                    <a:bodyPr/>
                    <a:lstStyle/>
                    <a:p>
                      <a:pPr algn="ctr"/>
                      <a:r>
                        <a:rPr kumimoji="1" lang="ja-JP" altLang="en-US" b="1" dirty="0"/>
                        <a:t>現象</a:t>
                      </a:r>
                    </a:p>
                  </a:txBody>
                  <a:tcPr/>
                </a:tc>
                <a:tc>
                  <a:txBody>
                    <a:bodyPr/>
                    <a:lstStyle/>
                    <a:p>
                      <a:pPr algn="ctr"/>
                      <a:r>
                        <a:rPr kumimoji="1" lang="ja-JP" altLang="en-US" b="1" dirty="0"/>
                        <a:t>重要要因</a:t>
                      </a:r>
                    </a:p>
                  </a:txBody>
                  <a:tcPr/>
                </a:tc>
                <a:tc>
                  <a:txBody>
                    <a:bodyPr/>
                    <a:lstStyle/>
                    <a:p>
                      <a:pPr algn="ctr"/>
                      <a:r>
                        <a:rPr kumimoji="1" lang="ja-JP" altLang="en-US" b="1" dirty="0"/>
                        <a:t>仮説</a:t>
                      </a:r>
                    </a:p>
                  </a:txBody>
                  <a:tcPr/>
                </a:tc>
                <a:tc>
                  <a:txBody>
                    <a:bodyPr/>
                    <a:lstStyle/>
                    <a:p>
                      <a:pPr algn="ctr"/>
                      <a:r>
                        <a:rPr kumimoji="1" lang="ja-JP" altLang="en-US" b="1" dirty="0"/>
                        <a:t>検証内容</a:t>
                      </a:r>
                    </a:p>
                  </a:txBody>
                  <a:tcPr/>
                </a:tc>
                <a:tc>
                  <a:txBody>
                    <a:bodyPr/>
                    <a:lstStyle/>
                    <a:p>
                      <a:pPr algn="ctr"/>
                      <a:r>
                        <a:rPr kumimoji="1" lang="ja-JP" altLang="en-US" b="1" dirty="0"/>
                        <a:t>検証№</a:t>
                      </a:r>
                      <a:endParaRPr kumimoji="1" lang="en-US" altLang="ja-JP" b="1" dirty="0"/>
                    </a:p>
                  </a:txBody>
                  <a:tcPr/>
                </a:tc>
                <a:extLst>
                  <a:ext uri="{0D108BD9-81ED-4DB2-BD59-A6C34878D82A}">
                    <a16:rowId xmlns:a16="http://schemas.microsoft.com/office/drawing/2014/main" val="2179174166"/>
                  </a:ext>
                </a:extLst>
              </a:tr>
              <a:tr h="912013">
                <a:tc>
                  <a:txBody>
                    <a:bodyPr/>
                    <a:lstStyle/>
                    <a:p>
                      <a:pPr algn="ctr"/>
                      <a:r>
                        <a:rPr kumimoji="1" lang="ja-JP" altLang="en-US" b="1" dirty="0"/>
                        <a:t>つらさ指数</a:t>
                      </a:r>
                      <a:endParaRPr kumimoji="1" lang="en-US" altLang="ja-JP" b="1" dirty="0"/>
                    </a:p>
                    <a:p>
                      <a:pPr algn="ctr"/>
                      <a:r>
                        <a:rPr kumimoji="1" lang="ja-JP" altLang="en-US" b="1" dirty="0"/>
                        <a:t>が高い</a:t>
                      </a:r>
                    </a:p>
                  </a:txBody>
                  <a:tcPr/>
                </a:tc>
                <a:tc>
                  <a:txBody>
                    <a:bodyPr/>
                    <a:lstStyle/>
                    <a:p>
                      <a:pPr algn="ctr"/>
                      <a:r>
                        <a:rPr kumimoji="1" lang="ja-JP" altLang="en-US" b="1" dirty="0"/>
                        <a:t>検査台の位置</a:t>
                      </a:r>
                      <a:endParaRPr kumimoji="1" lang="en-US" altLang="ja-JP" b="1" dirty="0"/>
                    </a:p>
                    <a:p>
                      <a:pPr algn="ctr"/>
                      <a:r>
                        <a:rPr kumimoji="1" lang="ja-JP" altLang="en-US" b="1" dirty="0"/>
                        <a:t>が遠い</a:t>
                      </a:r>
                    </a:p>
                  </a:txBody>
                  <a:tcPr/>
                </a:tc>
                <a:tc>
                  <a:txBody>
                    <a:bodyPr/>
                    <a:lstStyle/>
                    <a:p>
                      <a:pPr algn="ctr"/>
                      <a:r>
                        <a:rPr kumimoji="1" lang="ja-JP" altLang="en-US" b="1" dirty="0"/>
                        <a:t>検査台の位置が遠い為ワーク内が</a:t>
                      </a:r>
                      <a:endParaRPr kumimoji="1" lang="en-US" altLang="ja-JP" b="1" dirty="0"/>
                    </a:p>
                    <a:p>
                      <a:pPr algn="ctr"/>
                      <a:r>
                        <a:rPr kumimoji="1" lang="ja-JP" altLang="en-US" b="1" dirty="0"/>
                        <a:t>見えにくくなり踵を上げてしまう</a:t>
                      </a:r>
                      <a:endParaRPr kumimoji="1" lang="en-US" altLang="ja-JP" b="1" dirty="0"/>
                    </a:p>
                  </a:txBody>
                  <a:tcPr/>
                </a:tc>
                <a:tc>
                  <a:txBody>
                    <a:bodyPr/>
                    <a:lstStyle/>
                    <a:p>
                      <a:pPr algn="ctr"/>
                      <a:r>
                        <a:rPr kumimoji="1" lang="ja-JP" altLang="en-US" b="1" dirty="0"/>
                        <a:t>どの位置が踵を上げず</a:t>
                      </a:r>
                      <a:endParaRPr kumimoji="1" lang="en-US" altLang="ja-JP" b="1" dirty="0"/>
                    </a:p>
                    <a:p>
                      <a:pPr algn="ctr"/>
                      <a:r>
                        <a:rPr kumimoji="1" lang="ja-JP" altLang="en-US" b="1" dirty="0"/>
                        <a:t>に検査できるか寸法取り</a:t>
                      </a:r>
                    </a:p>
                  </a:txBody>
                  <a:tcPr/>
                </a:tc>
                <a:tc>
                  <a:txBody>
                    <a:bodyPr/>
                    <a:lstStyle/>
                    <a:p>
                      <a:pPr algn="ctr"/>
                      <a:r>
                        <a:rPr kumimoji="1" lang="ja-JP" altLang="en-US" b="1" dirty="0"/>
                        <a:t>検証</a:t>
                      </a:r>
                      <a:endParaRPr kumimoji="1" lang="en-US" altLang="ja-JP" b="1" dirty="0"/>
                    </a:p>
                    <a:p>
                      <a:pPr algn="ctr"/>
                      <a:r>
                        <a:rPr kumimoji="1" lang="ja-JP" altLang="en-US" b="1" dirty="0"/>
                        <a:t>№</a:t>
                      </a:r>
                      <a:r>
                        <a:rPr kumimoji="1" lang="en-US" altLang="ja-JP" b="1" dirty="0"/>
                        <a:t>Ⅳ</a:t>
                      </a:r>
                      <a:endParaRPr kumimoji="1" lang="ja-JP" altLang="en-US" b="1" dirty="0"/>
                    </a:p>
                  </a:txBody>
                  <a:tcPr/>
                </a:tc>
                <a:extLst>
                  <a:ext uri="{0D108BD9-81ED-4DB2-BD59-A6C34878D82A}">
                    <a16:rowId xmlns:a16="http://schemas.microsoft.com/office/drawing/2014/main" val="4143211239"/>
                  </a:ext>
                </a:extLst>
              </a:tr>
            </a:tbl>
          </a:graphicData>
        </a:graphic>
      </p:graphicFrame>
      <p:sp>
        <p:nvSpPr>
          <p:cNvPr id="2" name="楕円 1">
            <a:extLst>
              <a:ext uri="{FF2B5EF4-FFF2-40B4-BE49-F238E27FC236}">
                <a16:creationId xmlns:a16="http://schemas.microsoft.com/office/drawing/2014/main" id="{B80B3936-4B0D-4927-AFB4-7080C417206D}"/>
              </a:ext>
            </a:extLst>
          </p:cNvPr>
          <p:cNvSpPr/>
          <p:nvPr/>
        </p:nvSpPr>
        <p:spPr>
          <a:xfrm>
            <a:off x="2669171" y="3757155"/>
            <a:ext cx="1329862" cy="660024"/>
          </a:xfrm>
          <a:prstGeom prst="ellipse">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AF3D85C0-949E-42E4-B63D-617A550313EF}"/>
              </a:ext>
            </a:extLst>
          </p:cNvPr>
          <p:cNvSpPr/>
          <p:nvPr/>
        </p:nvSpPr>
        <p:spPr>
          <a:xfrm>
            <a:off x="2994897" y="1113671"/>
            <a:ext cx="1329862" cy="660024"/>
          </a:xfrm>
          <a:prstGeom prst="ellipse">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BAD951D5-165D-40DD-9079-39A8BB631980}"/>
              </a:ext>
            </a:extLst>
          </p:cNvPr>
          <p:cNvSpPr/>
          <p:nvPr/>
        </p:nvSpPr>
        <p:spPr>
          <a:xfrm>
            <a:off x="8229533" y="5063354"/>
            <a:ext cx="2713122" cy="1337886"/>
          </a:xfrm>
          <a:prstGeom prst="rect">
            <a:avLst/>
          </a:prstGeom>
          <a:noFill/>
          <a:ln w="698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FE9F674F-D441-4B3A-B64B-74619FFE63A9}"/>
              </a:ext>
            </a:extLst>
          </p:cNvPr>
          <p:cNvSpPr/>
          <p:nvPr/>
        </p:nvSpPr>
        <p:spPr>
          <a:xfrm>
            <a:off x="4233198" y="5087651"/>
            <a:ext cx="3869794" cy="1313589"/>
          </a:xfrm>
          <a:prstGeom prst="rect">
            <a:avLst/>
          </a:prstGeom>
          <a:noFill/>
          <a:ln w="76200">
            <a:solidFill>
              <a:srgbClr val="F7FC3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5976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circle(in)">
                                      <p:cBhvr>
                                        <p:cTn id="39" dur="20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circle(in)">
                                      <p:cBhvr>
                                        <p:cTn id="4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 grpId="0" animBg="1"/>
      <p:bldP spid="29" grpId="0" animBg="1"/>
      <p:bldP spid="5" grpId="0" animBg="1"/>
      <p:bldP spid="3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グループ化 32">
            <a:extLst>
              <a:ext uri="{FF2B5EF4-FFF2-40B4-BE49-F238E27FC236}">
                <a16:creationId xmlns:a16="http://schemas.microsoft.com/office/drawing/2014/main" id="{F5FC1634-023F-4D67-92C6-E997888E2C02}"/>
              </a:ext>
            </a:extLst>
          </p:cNvPr>
          <p:cNvGrpSpPr/>
          <p:nvPr/>
        </p:nvGrpSpPr>
        <p:grpSpPr>
          <a:xfrm>
            <a:off x="492906" y="63463"/>
            <a:ext cx="10898994" cy="788625"/>
            <a:chOff x="492906" y="63463"/>
            <a:chExt cx="10898994" cy="788625"/>
          </a:xfrm>
        </p:grpSpPr>
        <p:sp>
          <p:nvSpPr>
            <p:cNvPr id="5" name="正方形/長方形 4">
              <a:extLst>
                <a:ext uri="{FF2B5EF4-FFF2-40B4-BE49-F238E27FC236}">
                  <a16:creationId xmlns:a16="http://schemas.microsoft.com/office/drawing/2014/main" id="{00000000-0008-0000-0000-0000BF020000}"/>
                </a:ext>
              </a:extLst>
            </p:cNvPr>
            <p:cNvSpPr/>
            <p:nvPr/>
          </p:nvSpPr>
          <p:spPr>
            <a:xfrm>
              <a:off x="492906" y="73152"/>
              <a:ext cx="1787020" cy="778936"/>
            </a:xfrm>
            <a:prstGeom prst="rect">
              <a:avLst/>
            </a:prstGeom>
            <a:solidFill>
              <a:srgbClr val="FFFF00"/>
            </a:solidFill>
            <a:ln w="25400" cap="flat" cmpd="sng" algn="ctr">
              <a:solidFill>
                <a:srgbClr val="00CC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トライ③</a:t>
              </a:r>
            </a:p>
          </p:txBody>
        </p:sp>
        <p:sp>
          <p:nvSpPr>
            <p:cNvPr id="6" name="フローチャート: 処理 5">
              <a:extLst>
                <a:ext uri="{FF2B5EF4-FFF2-40B4-BE49-F238E27FC236}">
                  <a16:creationId xmlns:a16="http://schemas.microsoft.com/office/drawing/2014/main" id="{00000000-0008-0000-0000-0000C0020000}"/>
                </a:ext>
              </a:extLst>
            </p:cNvPr>
            <p:cNvSpPr/>
            <p:nvPr/>
          </p:nvSpPr>
          <p:spPr>
            <a:xfrm>
              <a:off x="2427085" y="63463"/>
              <a:ext cx="8964815" cy="787114"/>
            </a:xfrm>
            <a:prstGeom prst="flowChartProcess">
              <a:avLst/>
            </a:prstGeom>
            <a:solidFill>
              <a:sysClr val="window" lastClr="FFFFFF">
                <a:lumMod val="95000"/>
              </a:sysClr>
            </a:solidFill>
            <a:ln w="6350" cap="flat" cmpd="sng" algn="ctr">
              <a:solidFill>
                <a:srgbClr val="0000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検査台を手前方向に前進させ踵を上げない位置</a:t>
              </a:r>
              <a:r>
                <a:rPr kumimoji="1" lang="ja-JP" altLang="en-US" sz="2400" b="1" kern="0" dirty="0">
                  <a:solidFill>
                    <a:sysClr val="windowText" lastClr="000000"/>
                  </a:solidFill>
                  <a:latin typeface="Calibri" panose="020F0502020204030204"/>
                  <a:ea typeface="ＭＳ Ｐゴシック" panose="020B0600070205080204" pitchFamily="50" charset="-128"/>
                </a:rPr>
                <a:t>を検証</a:t>
              </a:r>
              <a:endParaRPr kumimoji="1" lang="ja-JP" altLang="en-US" sz="2400" b="1" i="0" u="sng"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grpSp>
      <p:grpSp>
        <p:nvGrpSpPr>
          <p:cNvPr id="7" name="グループ化 6">
            <a:extLst>
              <a:ext uri="{FF2B5EF4-FFF2-40B4-BE49-F238E27FC236}">
                <a16:creationId xmlns:a16="http://schemas.microsoft.com/office/drawing/2014/main" id="{2D5FA0AC-2ED5-4049-AE3E-7FEA5272E919}"/>
              </a:ext>
            </a:extLst>
          </p:cNvPr>
          <p:cNvGrpSpPr/>
          <p:nvPr/>
        </p:nvGrpSpPr>
        <p:grpSpPr>
          <a:xfrm>
            <a:off x="8458906" y="1118449"/>
            <a:ext cx="3623827" cy="3819039"/>
            <a:chOff x="8458906" y="1118449"/>
            <a:chExt cx="3623827" cy="3819039"/>
          </a:xfrm>
        </p:grpSpPr>
        <p:grpSp>
          <p:nvGrpSpPr>
            <p:cNvPr id="43" name="グループ化 42">
              <a:extLst>
                <a:ext uri="{FF2B5EF4-FFF2-40B4-BE49-F238E27FC236}">
                  <a16:creationId xmlns:a16="http://schemas.microsoft.com/office/drawing/2014/main" id="{06F15146-DE7D-4606-9F07-0C40E63C36CC}"/>
                </a:ext>
              </a:extLst>
            </p:cNvPr>
            <p:cNvGrpSpPr/>
            <p:nvPr/>
          </p:nvGrpSpPr>
          <p:grpSpPr>
            <a:xfrm>
              <a:off x="8490050" y="2503759"/>
              <a:ext cx="3592683" cy="1192300"/>
              <a:chOff x="8490050" y="2503759"/>
              <a:chExt cx="3592683" cy="1192300"/>
            </a:xfrm>
          </p:grpSpPr>
          <p:sp>
            <p:nvSpPr>
              <p:cNvPr id="23" name="フローチャート: 処理 22">
                <a:extLst>
                  <a:ext uri="{FF2B5EF4-FFF2-40B4-BE49-F238E27FC236}">
                    <a16:creationId xmlns:a16="http://schemas.microsoft.com/office/drawing/2014/main" id="{00000000-0008-0000-0000-0000FD020000}"/>
                  </a:ext>
                </a:extLst>
              </p:cNvPr>
              <p:cNvSpPr/>
              <p:nvPr/>
            </p:nvSpPr>
            <p:spPr>
              <a:xfrm>
                <a:off x="8490050" y="2503759"/>
                <a:ext cx="3592683" cy="697640"/>
              </a:xfrm>
              <a:prstGeom prst="flowChartProcess">
                <a:avLst/>
              </a:prstGeom>
              <a:solidFill>
                <a:srgbClr val="4BACC6">
                  <a:lumMod val="40000"/>
                  <a:lumOff val="60000"/>
                </a:srgbClr>
              </a:solidFill>
              <a:ln w="6350" cap="flat" cmpd="sng" algn="ctr">
                <a:solidFill>
                  <a:srgbClr val="0000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十分にワーク内が見える</a:t>
                </a:r>
                <a:endPar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sp>
            <p:nvSpPr>
              <p:cNvPr id="25" name="下矢印 766">
                <a:extLst>
                  <a:ext uri="{FF2B5EF4-FFF2-40B4-BE49-F238E27FC236}">
                    <a16:creationId xmlns:a16="http://schemas.microsoft.com/office/drawing/2014/main" id="{00000000-0008-0000-0000-0000FF020000}"/>
                  </a:ext>
                </a:extLst>
              </p:cNvPr>
              <p:cNvSpPr/>
              <p:nvPr/>
            </p:nvSpPr>
            <p:spPr>
              <a:xfrm>
                <a:off x="9801445" y="3300857"/>
                <a:ext cx="675493" cy="395202"/>
              </a:xfrm>
              <a:prstGeom prst="downArrow">
                <a:avLst/>
              </a:prstGeom>
              <a:solidFill>
                <a:srgbClr val="FFFF00"/>
              </a:solidFill>
              <a:ln w="25400" cap="flat" cmpd="sng" algn="ctr">
                <a:solidFill>
                  <a:srgbClr val="4F81BD">
                    <a:shade val="50000"/>
                  </a:srgbClr>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grpSp>
        <p:grpSp>
          <p:nvGrpSpPr>
            <p:cNvPr id="44" name="グループ化 43">
              <a:extLst>
                <a:ext uri="{FF2B5EF4-FFF2-40B4-BE49-F238E27FC236}">
                  <a16:creationId xmlns:a16="http://schemas.microsoft.com/office/drawing/2014/main" id="{E66B15C3-67D9-49BC-BE89-ECAE74762220}"/>
                </a:ext>
              </a:extLst>
            </p:cNvPr>
            <p:cNvGrpSpPr/>
            <p:nvPr/>
          </p:nvGrpSpPr>
          <p:grpSpPr>
            <a:xfrm>
              <a:off x="8512481" y="3751881"/>
              <a:ext cx="3326799" cy="1185607"/>
              <a:chOff x="8523824" y="3925851"/>
              <a:chExt cx="3326799" cy="1185607"/>
            </a:xfrm>
          </p:grpSpPr>
          <p:sp>
            <p:nvSpPr>
              <p:cNvPr id="24" name="フローチャート: 処理 23">
                <a:extLst>
                  <a:ext uri="{FF2B5EF4-FFF2-40B4-BE49-F238E27FC236}">
                    <a16:creationId xmlns:a16="http://schemas.microsoft.com/office/drawing/2014/main" id="{00000000-0008-0000-0000-0000FE020000}"/>
                  </a:ext>
                </a:extLst>
              </p:cNvPr>
              <p:cNvSpPr/>
              <p:nvPr/>
            </p:nvSpPr>
            <p:spPr>
              <a:xfrm>
                <a:off x="8523824" y="3925851"/>
                <a:ext cx="3326799" cy="658673"/>
              </a:xfrm>
              <a:prstGeom prst="flowChartProcess">
                <a:avLst/>
              </a:prstGeom>
              <a:solidFill>
                <a:srgbClr val="4BACC6">
                  <a:lumMod val="40000"/>
                  <a:lumOff val="60000"/>
                </a:srgbClr>
              </a:solidFill>
              <a:ln w="6350" cap="flat" cmpd="sng" algn="ctr">
                <a:solidFill>
                  <a:srgbClr val="0000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踵を上げ無くても良い</a:t>
                </a:r>
                <a:endPar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sp>
            <p:nvSpPr>
              <p:cNvPr id="26" name="下矢印 767">
                <a:extLst>
                  <a:ext uri="{FF2B5EF4-FFF2-40B4-BE49-F238E27FC236}">
                    <a16:creationId xmlns:a16="http://schemas.microsoft.com/office/drawing/2014/main" id="{00000000-0008-0000-0000-000000030000}"/>
                  </a:ext>
                </a:extLst>
              </p:cNvPr>
              <p:cNvSpPr/>
              <p:nvPr/>
            </p:nvSpPr>
            <p:spPr>
              <a:xfrm>
                <a:off x="9857917" y="4716256"/>
                <a:ext cx="675493" cy="395202"/>
              </a:xfrm>
              <a:prstGeom prst="downArrow">
                <a:avLst/>
              </a:prstGeom>
              <a:solidFill>
                <a:srgbClr val="FFFF00"/>
              </a:solidFill>
              <a:ln w="25400" cap="flat" cmpd="sng" algn="ctr">
                <a:solidFill>
                  <a:srgbClr val="4F81BD">
                    <a:shade val="50000"/>
                  </a:srgbClr>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grpSp>
        <p:grpSp>
          <p:nvGrpSpPr>
            <p:cNvPr id="42" name="グループ化 41">
              <a:extLst>
                <a:ext uri="{FF2B5EF4-FFF2-40B4-BE49-F238E27FC236}">
                  <a16:creationId xmlns:a16="http://schemas.microsoft.com/office/drawing/2014/main" id="{C567A401-71FD-4A09-9148-8CA89ED5256B}"/>
                </a:ext>
              </a:extLst>
            </p:cNvPr>
            <p:cNvGrpSpPr/>
            <p:nvPr/>
          </p:nvGrpSpPr>
          <p:grpSpPr>
            <a:xfrm>
              <a:off x="8458906" y="1118449"/>
              <a:ext cx="3360573" cy="1261335"/>
              <a:chOff x="8458906" y="1118449"/>
              <a:chExt cx="3360573" cy="1261335"/>
            </a:xfrm>
          </p:grpSpPr>
          <p:sp>
            <p:nvSpPr>
              <p:cNvPr id="28" name="フローチャート: 処理 27">
                <a:extLst>
                  <a:ext uri="{FF2B5EF4-FFF2-40B4-BE49-F238E27FC236}">
                    <a16:creationId xmlns:a16="http://schemas.microsoft.com/office/drawing/2014/main" id="{00000000-0008-0000-0000-000002030000}"/>
                  </a:ext>
                </a:extLst>
              </p:cNvPr>
              <p:cNvSpPr/>
              <p:nvPr/>
            </p:nvSpPr>
            <p:spPr>
              <a:xfrm>
                <a:off x="8458906" y="1118449"/>
                <a:ext cx="3360573" cy="702559"/>
              </a:xfrm>
              <a:prstGeom prst="flowChartProcess">
                <a:avLst/>
              </a:prstGeom>
              <a:solidFill>
                <a:srgbClr val="4BACC6">
                  <a:lumMod val="40000"/>
                  <a:lumOff val="60000"/>
                </a:srgbClr>
              </a:solidFill>
              <a:ln w="6350" cap="flat" cmpd="sng" algn="ctr">
                <a:solidFill>
                  <a:srgbClr val="0000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検査台を前進させる</a:t>
                </a:r>
                <a:endPar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sp>
            <p:nvSpPr>
              <p:cNvPr id="29" name="下矢印 770">
                <a:extLst>
                  <a:ext uri="{FF2B5EF4-FFF2-40B4-BE49-F238E27FC236}">
                    <a16:creationId xmlns:a16="http://schemas.microsoft.com/office/drawing/2014/main" id="{00000000-0008-0000-0000-000003030000}"/>
                  </a:ext>
                </a:extLst>
              </p:cNvPr>
              <p:cNvSpPr/>
              <p:nvPr/>
            </p:nvSpPr>
            <p:spPr>
              <a:xfrm>
                <a:off x="9777428" y="1984582"/>
                <a:ext cx="675493" cy="395202"/>
              </a:xfrm>
              <a:prstGeom prst="downArrow">
                <a:avLst/>
              </a:prstGeom>
              <a:solidFill>
                <a:srgbClr val="FFFF00"/>
              </a:solidFill>
              <a:ln w="25400" cap="flat" cmpd="sng" algn="ctr">
                <a:solidFill>
                  <a:srgbClr val="4F81BD">
                    <a:shade val="50000"/>
                  </a:srgbClr>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grpSp>
      </p:grpSp>
      <p:sp>
        <p:nvSpPr>
          <p:cNvPr id="19" name="AutoShape 323">
            <a:extLst>
              <a:ext uri="{FF2B5EF4-FFF2-40B4-BE49-F238E27FC236}">
                <a16:creationId xmlns:a16="http://schemas.microsoft.com/office/drawing/2014/main" id="{00000000-0008-0000-0000-0000CD020000}"/>
              </a:ext>
            </a:extLst>
          </p:cNvPr>
          <p:cNvSpPr>
            <a:spLocks noChangeAspect="1" noChangeArrowheads="1"/>
          </p:cNvSpPr>
          <p:nvPr/>
        </p:nvSpPr>
        <p:spPr bwMode="auto">
          <a:xfrm>
            <a:off x="4416253" y="1362667"/>
            <a:ext cx="3881034" cy="3165999"/>
          </a:xfrm>
          <a:prstGeom prst="rect">
            <a:avLst/>
          </a:prstGeom>
          <a:noFill/>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sysClr val="windowText" lastClr="000000"/>
              </a:solidFill>
              <a:effectLst/>
              <a:uLnTx/>
              <a:uFillTx/>
            </a:endParaRPr>
          </a:p>
        </p:txBody>
      </p:sp>
      <p:grpSp>
        <p:nvGrpSpPr>
          <p:cNvPr id="41" name="グループ化 40">
            <a:extLst>
              <a:ext uri="{FF2B5EF4-FFF2-40B4-BE49-F238E27FC236}">
                <a16:creationId xmlns:a16="http://schemas.microsoft.com/office/drawing/2014/main" id="{9A3DAD51-E14D-4DB1-AC58-79CD33B7E9EF}"/>
              </a:ext>
            </a:extLst>
          </p:cNvPr>
          <p:cNvGrpSpPr/>
          <p:nvPr/>
        </p:nvGrpSpPr>
        <p:grpSpPr>
          <a:xfrm>
            <a:off x="4520219" y="1235595"/>
            <a:ext cx="3842305" cy="3233968"/>
            <a:chOff x="4523644" y="1178686"/>
            <a:chExt cx="3842305" cy="3233968"/>
          </a:xfrm>
        </p:grpSpPr>
        <p:pic>
          <p:nvPicPr>
            <p:cNvPr id="3" name="図 2">
              <a:extLst>
                <a:ext uri="{FF2B5EF4-FFF2-40B4-BE49-F238E27FC236}">
                  <a16:creationId xmlns:a16="http://schemas.microsoft.com/office/drawing/2014/main" id="{00000000-0008-0000-0000-0000BD020000}"/>
                </a:ext>
              </a:extLst>
            </p:cNvPr>
            <p:cNvPicPr>
              <a:picLocks noChangeAspect="1" noChangeArrowheads="1"/>
              <a:extLst>
                <a:ext uri="{84589F7E-364E-4C9E-8A38-B11213B215E9}">
                  <a14:cameraTool xmlns:a14="http://schemas.microsoft.com/office/drawing/2010/main" cellRange=""/>
                </a:ext>
              </a:extLst>
            </p:cNvPicPr>
            <p:nvPr/>
          </p:nvPicPr>
          <p:blipFill rotWithShape="1">
            <a:blip r:embed="rId3"/>
            <a:srcRect l="40469" t="18073" r="19400" b="38072"/>
            <a:stretch>
              <a:fillRect/>
            </a:stretch>
          </p:blipFill>
          <p:spPr bwMode="auto">
            <a:xfrm>
              <a:off x="5656602" y="1178686"/>
              <a:ext cx="2709347" cy="3165999"/>
            </a:xfrm>
            <a:prstGeom prst="rect">
              <a:avLst/>
            </a:prstGeom>
            <a:solidFill>
              <a:srgbClr xmlns:mc="http://schemas.openxmlformats.org/markup-compatibility/2006" xmlns:a14="http://schemas.microsoft.com/office/drawing/2010/main" val="FFFFFF" mc:Ignorable="a14" a14:legacySpreadsheetColorIndex="9"/>
            </a:solidFill>
            <a:ln w="9525">
              <a:noFill/>
              <a:miter lim="800000"/>
              <a:headEnd/>
              <a:tailEnd/>
            </a:ln>
          </p:spPr>
        </p:pic>
        <p:grpSp>
          <p:nvGrpSpPr>
            <p:cNvPr id="32" name="グループ化 31">
              <a:extLst>
                <a:ext uri="{FF2B5EF4-FFF2-40B4-BE49-F238E27FC236}">
                  <a16:creationId xmlns:a16="http://schemas.microsoft.com/office/drawing/2014/main" id="{F8A0AD2F-092F-4013-8B11-92AC140E71C0}"/>
                </a:ext>
              </a:extLst>
            </p:cNvPr>
            <p:cNvGrpSpPr/>
            <p:nvPr/>
          </p:nvGrpSpPr>
          <p:grpSpPr>
            <a:xfrm>
              <a:off x="4523644" y="1362973"/>
              <a:ext cx="1580184" cy="3049681"/>
              <a:chOff x="4523644" y="1362973"/>
              <a:chExt cx="1580184" cy="3049681"/>
            </a:xfrm>
          </p:grpSpPr>
          <p:pic>
            <p:nvPicPr>
              <p:cNvPr id="4" name="図 3">
                <a:extLst>
                  <a:ext uri="{FF2B5EF4-FFF2-40B4-BE49-F238E27FC236}">
                    <a16:creationId xmlns:a16="http://schemas.microsoft.com/office/drawing/2014/main" id="{00000000-0008-0000-0000-0000BE020000}"/>
                  </a:ext>
                </a:extLst>
              </p:cNvPr>
              <p:cNvPicPr>
                <a:picLocks noChangeAspect="1"/>
              </p:cNvPicPr>
              <p:nvPr/>
            </p:nvPicPr>
            <p:blipFill rotWithShape="1">
              <a:blip r:embed="rId4"/>
              <a:srcRect b="41743"/>
              <a:stretch/>
            </p:blipFill>
            <p:spPr>
              <a:xfrm>
                <a:off x="4523644" y="1362973"/>
                <a:ext cx="1580184" cy="2982020"/>
              </a:xfrm>
              <a:prstGeom prst="rect">
                <a:avLst/>
              </a:prstGeom>
            </p:spPr>
          </p:pic>
          <p:grpSp>
            <p:nvGrpSpPr>
              <p:cNvPr id="31" name="グループ化 30">
                <a:extLst>
                  <a:ext uri="{FF2B5EF4-FFF2-40B4-BE49-F238E27FC236}">
                    <a16:creationId xmlns:a16="http://schemas.microsoft.com/office/drawing/2014/main" id="{F79C9B5D-2022-4AEA-A1E2-3650B9EACB72}"/>
                  </a:ext>
                </a:extLst>
              </p:cNvPr>
              <p:cNvGrpSpPr/>
              <p:nvPr/>
            </p:nvGrpSpPr>
            <p:grpSpPr>
              <a:xfrm>
                <a:off x="5021459" y="2719524"/>
                <a:ext cx="569911" cy="1693130"/>
                <a:chOff x="5021459" y="2719524"/>
                <a:chExt cx="569911" cy="1693130"/>
              </a:xfrm>
            </p:grpSpPr>
            <p:pic>
              <p:nvPicPr>
                <p:cNvPr id="17" name="図 16">
                  <a:extLst>
                    <a:ext uri="{FF2B5EF4-FFF2-40B4-BE49-F238E27FC236}">
                      <a16:creationId xmlns:a16="http://schemas.microsoft.com/office/drawing/2014/main" id="{00000000-0008-0000-0000-0000CB020000}"/>
                    </a:ext>
                  </a:extLst>
                </p:cNvPr>
                <p:cNvPicPr>
                  <a:picLocks noChangeAspect="1"/>
                </p:cNvPicPr>
                <p:nvPr/>
              </p:nvPicPr>
              <p:blipFill>
                <a:blip r:embed="rId5"/>
                <a:stretch>
                  <a:fillRect/>
                </a:stretch>
              </p:blipFill>
              <p:spPr>
                <a:xfrm>
                  <a:off x="5292681" y="4002071"/>
                  <a:ext cx="298689" cy="410583"/>
                </a:xfrm>
                <a:prstGeom prst="rect">
                  <a:avLst/>
                </a:prstGeom>
              </p:spPr>
            </p:pic>
            <p:pic>
              <p:nvPicPr>
                <p:cNvPr id="18" name="図 17">
                  <a:extLst>
                    <a:ext uri="{FF2B5EF4-FFF2-40B4-BE49-F238E27FC236}">
                      <a16:creationId xmlns:a16="http://schemas.microsoft.com/office/drawing/2014/main" id="{00000000-0008-0000-0000-0000CC020000}"/>
                    </a:ext>
                  </a:extLst>
                </p:cNvPr>
                <p:cNvPicPr>
                  <a:picLocks noChangeAspect="1"/>
                </p:cNvPicPr>
                <p:nvPr/>
              </p:nvPicPr>
              <p:blipFill rotWithShape="1">
                <a:blip r:embed="rId6"/>
                <a:srcRect r="24545" b="28391"/>
                <a:stretch/>
              </p:blipFill>
              <p:spPr>
                <a:xfrm>
                  <a:off x="5021459" y="2761991"/>
                  <a:ext cx="484083" cy="1330027"/>
                </a:xfrm>
                <a:prstGeom prst="rect">
                  <a:avLst/>
                </a:prstGeom>
              </p:spPr>
            </p:pic>
            <p:sp>
              <p:nvSpPr>
                <p:cNvPr id="22" name="二等辺三角形 21">
                  <a:extLst>
                    <a:ext uri="{FF2B5EF4-FFF2-40B4-BE49-F238E27FC236}">
                      <a16:creationId xmlns:a16="http://schemas.microsoft.com/office/drawing/2014/main" id="{00000000-0008-0000-0000-0000F3020000}"/>
                    </a:ext>
                  </a:extLst>
                </p:cNvPr>
                <p:cNvSpPr/>
                <p:nvPr/>
              </p:nvSpPr>
              <p:spPr>
                <a:xfrm flipV="1">
                  <a:off x="5023929" y="2719524"/>
                  <a:ext cx="486141" cy="533697"/>
                </a:xfrm>
                <a:prstGeom prst="triangle">
                  <a:avLst/>
                </a:prstGeom>
                <a:solidFill>
                  <a:sysClr val="window" lastClr="FFFFFF">
                    <a:lumMod val="95000"/>
                  </a:sysClr>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grpSp>
        </p:grpSp>
      </p:grpSp>
      <p:grpSp>
        <p:nvGrpSpPr>
          <p:cNvPr id="2" name="グループ化 1">
            <a:extLst>
              <a:ext uri="{FF2B5EF4-FFF2-40B4-BE49-F238E27FC236}">
                <a16:creationId xmlns:a16="http://schemas.microsoft.com/office/drawing/2014/main" id="{212C39A3-6364-4775-B4DE-BEDC80F7BA10}"/>
              </a:ext>
            </a:extLst>
          </p:cNvPr>
          <p:cNvGrpSpPr/>
          <p:nvPr/>
        </p:nvGrpSpPr>
        <p:grpSpPr>
          <a:xfrm>
            <a:off x="146304" y="973703"/>
            <a:ext cx="4317463" cy="5746460"/>
            <a:chOff x="146304" y="973703"/>
            <a:chExt cx="4317463" cy="5746460"/>
          </a:xfrm>
        </p:grpSpPr>
        <p:pic>
          <p:nvPicPr>
            <p:cNvPr id="8" name="図 7">
              <a:extLst>
                <a:ext uri="{FF2B5EF4-FFF2-40B4-BE49-F238E27FC236}">
                  <a16:creationId xmlns:a16="http://schemas.microsoft.com/office/drawing/2014/main" id="{00000000-0008-0000-0000-0000C2020000}"/>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7000"/>
                      </a14:imgEffect>
                    </a14:imgLayer>
                  </a14:imgProps>
                </a:ext>
                <a:ext uri="{28A0092B-C50C-407E-A947-70E740481C1C}">
                  <a14:useLocalDpi xmlns:a14="http://schemas.microsoft.com/office/drawing/2010/main" val="0"/>
                </a:ext>
              </a:extLst>
            </a:blip>
            <a:srcRect l="24517" r="6025"/>
            <a:stretch/>
          </p:blipFill>
          <p:spPr>
            <a:xfrm>
              <a:off x="259738" y="973703"/>
              <a:ext cx="3951825" cy="4767090"/>
            </a:xfrm>
            <a:prstGeom prst="rect">
              <a:avLst/>
            </a:prstGeom>
            <a:ln w="19050">
              <a:solidFill>
                <a:srgbClr val="00B050"/>
              </a:solidFill>
            </a:ln>
          </p:spPr>
        </p:pic>
        <p:sp>
          <p:nvSpPr>
            <p:cNvPr id="15" name="角丸四角形吹き出し 712">
              <a:extLst>
                <a:ext uri="{FF2B5EF4-FFF2-40B4-BE49-F238E27FC236}">
                  <a16:creationId xmlns:a16="http://schemas.microsoft.com/office/drawing/2014/main" id="{00000000-0008-0000-0000-0000C9020000}"/>
                </a:ext>
              </a:extLst>
            </p:cNvPr>
            <p:cNvSpPr/>
            <p:nvPr/>
          </p:nvSpPr>
          <p:spPr>
            <a:xfrm>
              <a:off x="2037661" y="1330716"/>
              <a:ext cx="1249856" cy="805205"/>
            </a:xfrm>
            <a:prstGeom prst="wedgeRoundRectCallout">
              <a:avLst>
                <a:gd name="adj1" fmla="val -97017"/>
                <a:gd name="adj2" fmla="val 26970"/>
                <a:gd name="adj3" fmla="val 16667"/>
              </a:avLst>
            </a:prstGeom>
            <a:solidFill>
              <a:sysClr val="window" lastClr="FFFFFF"/>
            </a:solidFill>
            <a:ln w="9525" cap="flat" cmpd="sng" algn="ctr">
              <a:solidFill>
                <a:srgbClr val="0000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rPr>
                <a:t>この位置</a:t>
              </a:r>
              <a:r>
                <a:rPr kumimoji="1" lang="ja-JP" altLang="en-US" sz="1200" b="1" kern="0" dirty="0">
                  <a:solidFill>
                    <a:sysClr val="windowText" lastClr="000000"/>
                  </a:solidFill>
                  <a:latin typeface="Calibri" panose="020F0502020204030204"/>
                  <a:ea typeface="ＭＳ Ｐゴシック" panose="020B0600070205080204" pitchFamily="50" charset="-128"/>
                </a:rPr>
                <a:t>なら</a:t>
              </a:r>
              <a:endParaRPr kumimoji="1" lang="en-US" altLang="ja-JP" sz="1200" b="1" kern="0" dirty="0">
                <a:solidFill>
                  <a:sysClr val="windowText" lastClr="000000"/>
                </a:solidFill>
                <a:latin typeface="Calibri" panose="020F0502020204030204"/>
                <a:ea typeface="ＭＳ Ｐゴシック" panose="020B060007020508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1" kern="0" dirty="0">
                  <a:solidFill>
                    <a:sysClr val="windowText" lastClr="000000"/>
                  </a:solidFill>
                  <a:latin typeface="Calibri" panose="020F0502020204030204"/>
                  <a:ea typeface="ＭＳ Ｐゴシック" panose="020B0600070205080204" pitchFamily="50" charset="-128"/>
                </a:rPr>
                <a:t>見えます</a:t>
              </a:r>
              <a:r>
                <a:rPr kumimoji="1" lang="ja-JP" altLang="en-US" sz="12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rPr>
                <a:t>！</a:t>
              </a:r>
            </a:p>
          </p:txBody>
        </p:sp>
        <p:sp>
          <p:nvSpPr>
            <p:cNvPr id="12" name="正方形/長方形 11">
              <a:extLst>
                <a:ext uri="{FF2B5EF4-FFF2-40B4-BE49-F238E27FC236}">
                  <a16:creationId xmlns:a16="http://schemas.microsoft.com/office/drawing/2014/main" id="{00000000-0008-0000-0000-0000C6020000}"/>
                </a:ext>
              </a:extLst>
            </p:cNvPr>
            <p:cNvSpPr/>
            <p:nvPr/>
          </p:nvSpPr>
          <p:spPr>
            <a:xfrm>
              <a:off x="146304" y="4802978"/>
              <a:ext cx="4317463" cy="1917185"/>
            </a:xfrm>
            <a:prstGeom prst="rect">
              <a:avLst/>
            </a:prstGeom>
            <a:solidFill>
              <a:sysClr val="window" lastClr="FFFFFF"/>
            </a:solidFill>
            <a:ln w="25400" cap="flat" cmpd="sng" algn="ctr">
              <a:solidFill>
                <a:srgbClr val="00CC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実際に本人立会いのもと</a:t>
              </a:r>
              <a:endPar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どの位置が踵を上げずに刻印が見えるか検証</a:t>
              </a:r>
            </a:p>
          </p:txBody>
        </p:sp>
      </p:grpSp>
      <p:grpSp>
        <p:nvGrpSpPr>
          <p:cNvPr id="10" name="グループ化 9">
            <a:extLst>
              <a:ext uri="{FF2B5EF4-FFF2-40B4-BE49-F238E27FC236}">
                <a16:creationId xmlns:a16="http://schemas.microsoft.com/office/drawing/2014/main" id="{4B4D573E-4C21-43EC-BD8D-066A4D0FB707}"/>
              </a:ext>
            </a:extLst>
          </p:cNvPr>
          <p:cNvGrpSpPr/>
          <p:nvPr/>
        </p:nvGrpSpPr>
        <p:grpSpPr>
          <a:xfrm>
            <a:off x="4541839" y="3201399"/>
            <a:ext cx="3763550" cy="3529717"/>
            <a:chOff x="4541839" y="3201399"/>
            <a:chExt cx="3763550" cy="3529717"/>
          </a:xfrm>
        </p:grpSpPr>
        <p:sp>
          <p:nvSpPr>
            <p:cNvPr id="13" name="正方形/長方形 12">
              <a:extLst>
                <a:ext uri="{FF2B5EF4-FFF2-40B4-BE49-F238E27FC236}">
                  <a16:creationId xmlns:a16="http://schemas.microsoft.com/office/drawing/2014/main" id="{00000000-0008-0000-0000-0000C7020000}"/>
                </a:ext>
              </a:extLst>
            </p:cNvPr>
            <p:cNvSpPr/>
            <p:nvPr/>
          </p:nvSpPr>
          <p:spPr>
            <a:xfrm>
              <a:off x="4541839" y="4795516"/>
              <a:ext cx="3763550" cy="1935600"/>
            </a:xfrm>
            <a:prstGeom prst="rect">
              <a:avLst/>
            </a:prstGeom>
            <a:solidFill>
              <a:sysClr val="window" lastClr="FFFFFF"/>
            </a:solidFill>
            <a:ln w="25400" cap="flat" cmpd="sng" algn="ctr">
              <a:solidFill>
                <a:srgbClr val="00CC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検証の結果検査台を</a:t>
              </a:r>
              <a:endPar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上記の寸法にて手前方向に</a:t>
              </a:r>
              <a:r>
                <a:rPr kumimoji="1" lang="ja-JP" altLang="en-US" sz="2400" b="1" i="0" u="sng"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前進させれば</a:t>
              </a: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踵を上げずに検査ができる</a:t>
              </a:r>
              <a:endPar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grpSp>
          <p:nvGrpSpPr>
            <p:cNvPr id="40" name="グループ化 39">
              <a:extLst>
                <a:ext uri="{FF2B5EF4-FFF2-40B4-BE49-F238E27FC236}">
                  <a16:creationId xmlns:a16="http://schemas.microsoft.com/office/drawing/2014/main" id="{E3FD5819-FA0D-4B2A-8772-352E48BF45B4}"/>
                </a:ext>
              </a:extLst>
            </p:cNvPr>
            <p:cNvGrpSpPr/>
            <p:nvPr/>
          </p:nvGrpSpPr>
          <p:grpSpPr>
            <a:xfrm>
              <a:off x="6464091" y="3201399"/>
              <a:ext cx="1637001" cy="1488270"/>
              <a:chOff x="6464091" y="3201399"/>
              <a:chExt cx="1637001" cy="1488270"/>
            </a:xfrm>
          </p:grpSpPr>
          <p:sp>
            <p:nvSpPr>
              <p:cNvPr id="9" name="右矢印 706">
                <a:extLst>
                  <a:ext uri="{FF2B5EF4-FFF2-40B4-BE49-F238E27FC236}">
                    <a16:creationId xmlns:a16="http://schemas.microsoft.com/office/drawing/2014/main" id="{00000000-0008-0000-0000-0000C3020000}"/>
                  </a:ext>
                </a:extLst>
              </p:cNvPr>
              <p:cNvSpPr/>
              <p:nvPr/>
            </p:nvSpPr>
            <p:spPr>
              <a:xfrm flipH="1">
                <a:off x="6464091" y="3201399"/>
                <a:ext cx="667827" cy="311387"/>
              </a:xfrm>
              <a:prstGeom prst="rightArrow">
                <a:avLst/>
              </a:prstGeom>
              <a:solidFill>
                <a:srgbClr val="FF3737"/>
              </a:solidFill>
              <a:ln w="12700" cap="flat" cmpd="sng" algn="ctr">
                <a:solidFill>
                  <a:srgbClr val="FFFF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20" name="四角形吹き出し 717">
                <a:extLst>
                  <a:ext uri="{FF2B5EF4-FFF2-40B4-BE49-F238E27FC236}">
                    <a16:creationId xmlns:a16="http://schemas.microsoft.com/office/drawing/2014/main" id="{00000000-0008-0000-0000-0000CE020000}"/>
                  </a:ext>
                </a:extLst>
              </p:cNvPr>
              <p:cNvSpPr/>
              <p:nvPr/>
            </p:nvSpPr>
            <p:spPr>
              <a:xfrm>
                <a:off x="6634564" y="4092653"/>
                <a:ext cx="1466528" cy="597016"/>
              </a:xfrm>
              <a:prstGeom prst="wedgeRectCallout">
                <a:avLst>
                  <a:gd name="adj1" fmla="val -39412"/>
                  <a:gd name="adj2" fmla="val -176570"/>
                </a:avLst>
              </a:prstGeom>
              <a:solidFill>
                <a:sysClr val="window" lastClr="FFFFFF"/>
              </a:solidFill>
              <a:ln w="9525" cap="flat" cmpd="sng" algn="ctr">
                <a:solidFill>
                  <a:srgbClr val="C000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20</a:t>
                </a: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a:t>
                </a:r>
              </a:p>
            </p:txBody>
          </p:sp>
        </p:grpSp>
      </p:grpSp>
      <p:sp>
        <p:nvSpPr>
          <p:cNvPr id="45" name="フローチャート: 処理 44">
            <a:extLst>
              <a:ext uri="{FF2B5EF4-FFF2-40B4-BE49-F238E27FC236}">
                <a16:creationId xmlns:a16="http://schemas.microsoft.com/office/drawing/2014/main" id="{22413946-E0E3-4C7A-89FB-740880F060DA}"/>
              </a:ext>
            </a:extLst>
          </p:cNvPr>
          <p:cNvSpPr/>
          <p:nvPr/>
        </p:nvSpPr>
        <p:spPr>
          <a:xfrm>
            <a:off x="8490050" y="5065753"/>
            <a:ext cx="3592683" cy="1706943"/>
          </a:xfrm>
          <a:prstGeom prst="flowChartProcess">
            <a:avLst/>
          </a:prstGeom>
          <a:solidFill>
            <a:srgbClr val="FF0000"/>
          </a:solidFill>
          <a:ln w="38100" cap="flat" cmpd="sng" algn="ctr">
            <a:solidFill>
              <a:srgbClr val="FFFF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4400" b="1" i="0" u="none" strike="noStrike" kern="0" cap="none" spc="0" normalizeH="0" baseline="0" noProof="0" dirty="0">
                <a:ln>
                  <a:noFill/>
                </a:ln>
                <a:solidFill>
                  <a:sysClr val="window" lastClr="FFFFFF"/>
                </a:solidFill>
                <a:effectLst/>
                <a:uLnTx/>
                <a:uFillTx/>
                <a:latin typeface="Calibri" panose="020F0502020204030204"/>
                <a:ea typeface="ＭＳ Ｐゴシック" panose="020B0600070205080204" pitchFamily="50" charset="-128"/>
                <a:cs typeface="+mn-cs"/>
              </a:rPr>
              <a:t>重要要因で</a:t>
            </a:r>
            <a:endParaRPr kumimoji="1" lang="en-US" altLang="ja-JP" sz="4400" b="1" i="0" u="none" strike="noStrike" kern="0" cap="none" spc="0" normalizeH="0" baseline="0" noProof="0" dirty="0">
              <a:ln>
                <a:noFill/>
              </a:ln>
              <a:solidFill>
                <a:sysClr val="window" lastClr="FFFFFF"/>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4400" b="1" i="0" u="none" strike="noStrike" kern="0" cap="none" spc="0" normalizeH="0" baseline="0" noProof="0" dirty="0">
                <a:ln>
                  <a:noFill/>
                </a:ln>
                <a:solidFill>
                  <a:sysClr val="window" lastClr="FFFFFF"/>
                </a:solidFill>
                <a:effectLst/>
                <a:uLnTx/>
                <a:uFillTx/>
                <a:latin typeface="Calibri" panose="020F0502020204030204"/>
                <a:ea typeface="ＭＳ Ｐゴシック" panose="020B0600070205080204" pitchFamily="50" charset="-128"/>
                <a:cs typeface="+mn-cs"/>
              </a:rPr>
              <a:t>ある</a:t>
            </a:r>
            <a:endParaRPr kumimoji="1" lang="en-US" altLang="ja-JP" sz="4400" b="1" i="0" u="none" strike="noStrike" kern="0" cap="none" spc="0" normalizeH="0" baseline="0" noProof="0" dirty="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33990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45"/>
                                        </p:tgtEl>
                                        <p:attrNameLst>
                                          <p:attrName>style.visibility</p:attrName>
                                        </p:attrNameLst>
                                      </p:cBhvr>
                                      <p:to>
                                        <p:strVal val="visible"/>
                                      </p:to>
                                    </p:set>
                                    <p:anim calcmode="lin" valueType="num">
                                      <p:cBhvr>
                                        <p:cTn id="34" dur="1000" fill="hold"/>
                                        <p:tgtEl>
                                          <p:spTgt spid="45"/>
                                        </p:tgtEl>
                                        <p:attrNameLst>
                                          <p:attrName>ppt_w</p:attrName>
                                        </p:attrNameLst>
                                      </p:cBhvr>
                                      <p:tavLst>
                                        <p:tav tm="0">
                                          <p:val>
                                            <p:fltVal val="0"/>
                                          </p:val>
                                        </p:tav>
                                        <p:tav tm="100000">
                                          <p:val>
                                            <p:strVal val="#ppt_w"/>
                                          </p:val>
                                        </p:tav>
                                      </p:tavLst>
                                    </p:anim>
                                    <p:anim calcmode="lin" valueType="num">
                                      <p:cBhvr>
                                        <p:cTn id="35" dur="1000" fill="hold"/>
                                        <p:tgtEl>
                                          <p:spTgt spid="45"/>
                                        </p:tgtEl>
                                        <p:attrNameLst>
                                          <p:attrName>ppt_h</p:attrName>
                                        </p:attrNameLst>
                                      </p:cBhvr>
                                      <p:tavLst>
                                        <p:tav tm="0">
                                          <p:val>
                                            <p:fltVal val="0"/>
                                          </p:val>
                                        </p:tav>
                                        <p:tav tm="100000">
                                          <p:val>
                                            <p:strVal val="#ppt_h"/>
                                          </p:val>
                                        </p:tav>
                                      </p:tavLst>
                                    </p:anim>
                                    <p:anim calcmode="lin" valueType="num">
                                      <p:cBhvr>
                                        <p:cTn id="36" dur="1000" fill="hold"/>
                                        <p:tgtEl>
                                          <p:spTgt spid="45"/>
                                        </p:tgtEl>
                                        <p:attrNameLst>
                                          <p:attrName>style.rotation</p:attrName>
                                        </p:attrNameLst>
                                      </p:cBhvr>
                                      <p:tavLst>
                                        <p:tav tm="0">
                                          <p:val>
                                            <p:fltVal val="90"/>
                                          </p:val>
                                        </p:tav>
                                        <p:tav tm="100000">
                                          <p:val>
                                            <p:fltVal val="0"/>
                                          </p:val>
                                        </p:tav>
                                      </p:tavLst>
                                    </p:anim>
                                    <p:animEffect transition="in" filter="fade">
                                      <p:cBhvr>
                                        <p:cTn id="37"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ムーヴ">
            <a:extLst>
              <a:ext uri="{FF2B5EF4-FFF2-40B4-BE49-F238E27FC236}">
                <a16:creationId xmlns:a16="http://schemas.microsoft.com/office/drawing/2014/main" id="{E7CB19D3-058A-4955-B4B7-340450215BE7}"/>
              </a:ext>
            </a:extLst>
          </p:cNvPr>
          <p:cNvPicPr>
            <a:picLocks noChangeAspect="1"/>
          </p:cNvPicPr>
          <p:nvPr/>
        </p:nvPicPr>
        <p:blipFill>
          <a:blip r:embed="rId2">
            <a:extLst>
              <a:ext uri="{28A0092B-C50C-407E-A947-70E740481C1C}">
                <a14:useLocalDpi xmlns:a14="http://schemas.microsoft.com/office/drawing/2010/main" val="0"/>
              </a:ext>
            </a:extLst>
          </a:blip>
          <a:srcRect l="6644" r="6390"/>
          <a:stretch>
            <a:fillRect/>
          </a:stretch>
        </p:blipFill>
        <p:spPr bwMode="auto">
          <a:xfrm>
            <a:off x="473825" y="689432"/>
            <a:ext cx="4111171" cy="2181438"/>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6" name="リフターのながれ">
            <a:extLst>
              <a:ext uri="{FF2B5EF4-FFF2-40B4-BE49-F238E27FC236}">
                <a16:creationId xmlns:a16="http://schemas.microsoft.com/office/drawing/2014/main" id="{B2BE1FFC-E1A0-473F-B8AC-70803FF9D8B8}"/>
              </a:ext>
            </a:extLst>
          </p:cNvPr>
          <p:cNvSpPr txBox="1">
            <a:spLocks noChangeArrowheads="1"/>
          </p:cNvSpPr>
          <p:nvPr/>
        </p:nvSpPr>
        <p:spPr bwMode="auto">
          <a:xfrm>
            <a:off x="1254272" y="3257549"/>
            <a:ext cx="4051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ja-JP"/>
            </a:defPPr>
            <a:lvl1pPr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Calibri"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Calibri"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Calibri"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Calibri" pitchFamily="34" charset="0"/>
                <a:ea typeface="ＭＳ Ｐゴシック" pitchFamily="50" charset="-128"/>
                <a:cs typeface="+mn-cs"/>
              </a:defRPr>
            </a:lvl9pPr>
          </a:lstStyle>
          <a:p>
            <a:r>
              <a:rPr lang="ja-JP" altLang="en-US" b="1" dirty="0">
                <a:solidFill>
                  <a:schemeClr val="bg1"/>
                </a:solidFill>
                <a:latin typeface="メイリオ" pitchFamily="50" charset="-128"/>
                <a:ea typeface="メイリオ" pitchFamily="50" charset="-128"/>
                <a:cs typeface="メイリオ" pitchFamily="50" charset="-128"/>
              </a:rPr>
              <a:t>バルブリフタの主な工程の流れ</a:t>
            </a:r>
          </a:p>
        </p:txBody>
      </p:sp>
      <p:pic>
        <p:nvPicPr>
          <p:cNvPr id="7" name="ＫＦエンジン">
            <a:extLst>
              <a:ext uri="{FF2B5EF4-FFF2-40B4-BE49-F238E27FC236}">
                <a16:creationId xmlns:a16="http://schemas.microsoft.com/office/drawing/2014/main" id="{4C6C816E-BA46-4E49-846D-AE53DDF7031E}"/>
              </a:ext>
            </a:extLst>
          </p:cNvPr>
          <p:cNvPicPr>
            <a:picLocks noChangeAspect="1"/>
          </p:cNvPicPr>
          <p:nvPr/>
        </p:nvPicPr>
        <p:blipFill>
          <a:blip r:embed="rId3">
            <a:extLst>
              <a:ext uri="{28A0092B-C50C-407E-A947-70E740481C1C}">
                <a14:useLocalDpi xmlns:a14="http://schemas.microsoft.com/office/drawing/2010/main" val="0"/>
              </a:ext>
            </a:extLst>
          </a:blip>
          <a:srcRect l="22528" r="23746"/>
          <a:stretch>
            <a:fillRect/>
          </a:stretch>
        </p:blipFill>
        <p:spPr bwMode="auto">
          <a:xfrm>
            <a:off x="4778522" y="710282"/>
            <a:ext cx="1885950" cy="2160587"/>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8" name="リフターの部分">
            <a:extLst>
              <a:ext uri="{FF2B5EF4-FFF2-40B4-BE49-F238E27FC236}">
                <a16:creationId xmlns:a16="http://schemas.microsoft.com/office/drawing/2014/main" id="{85764555-C441-4801-A059-150D0604D3C0}"/>
              </a:ext>
            </a:extLst>
          </p:cNvPr>
          <p:cNvSpPr/>
          <p:nvPr/>
        </p:nvSpPr>
        <p:spPr bwMode="auto">
          <a:xfrm>
            <a:off x="5557092" y="1430337"/>
            <a:ext cx="395287" cy="25241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fontAlgn="auto">
              <a:spcBef>
                <a:spcPts val="0"/>
              </a:spcBef>
              <a:spcAft>
                <a:spcPts val="0"/>
              </a:spcAft>
              <a:defRPr/>
            </a:pPr>
            <a:endParaRPr lang="ja-JP" altLang="en-US" dirty="0">
              <a:solidFill>
                <a:schemeClr val="tx1"/>
              </a:solidFill>
            </a:endParaRPr>
          </a:p>
        </p:txBody>
      </p:sp>
      <p:grpSp>
        <p:nvGrpSpPr>
          <p:cNvPr id="9" name="プレス">
            <a:extLst>
              <a:ext uri="{FF2B5EF4-FFF2-40B4-BE49-F238E27FC236}">
                <a16:creationId xmlns:a16="http://schemas.microsoft.com/office/drawing/2014/main" id="{DC76BEF1-4D16-4C19-961A-825C765A0C63}"/>
              </a:ext>
            </a:extLst>
          </p:cNvPr>
          <p:cNvGrpSpPr/>
          <p:nvPr/>
        </p:nvGrpSpPr>
        <p:grpSpPr>
          <a:xfrm>
            <a:off x="1411435" y="3770312"/>
            <a:ext cx="1141412" cy="2628900"/>
            <a:chOff x="195263" y="3500438"/>
            <a:chExt cx="1141412" cy="2628900"/>
          </a:xfrm>
        </p:grpSpPr>
        <p:sp>
          <p:nvSpPr>
            <p:cNvPr id="38" name="正方形/長方形 37">
              <a:extLst>
                <a:ext uri="{FF2B5EF4-FFF2-40B4-BE49-F238E27FC236}">
                  <a16:creationId xmlns:a16="http://schemas.microsoft.com/office/drawing/2014/main" id="{919B729A-3DE9-430F-9775-344E3CD66917}"/>
                </a:ext>
              </a:extLst>
            </p:cNvPr>
            <p:cNvSpPr/>
            <p:nvPr/>
          </p:nvSpPr>
          <p:spPr>
            <a:xfrm>
              <a:off x="247650" y="5121275"/>
              <a:ext cx="974725" cy="10080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fontAlgn="auto">
                <a:spcBef>
                  <a:spcPts val="0"/>
                </a:spcBef>
                <a:spcAft>
                  <a:spcPts val="0"/>
                </a:spcAft>
                <a:defRPr/>
              </a:pPr>
              <a:r>
                <a:rPr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プレス</a:t>
              </a:r>
            </a:p>
          </p:txBody>
        </p:sp>
        <p:pic>
          <p:nvPicPr>
            <p:cNvPr id="39" name="図 38">
              <a:extLst>
                <a:ext uri="{FF2B5EF4-FFF2-40B4-BE49-F238E27FC236}">
                  <a16:creationId xmlns:a16="http://schemas.microsoft.com/office/drawing/2014/main" id="{E21760D5-A28B-456B-955C-FE901B07E374}"/>
                </a:ext>
              </a:extLst>
            </p:cNvPr>
            <p:cNvPicPr>
              <a:picLocks noChangeAspect="1"/>
            </p:cNvPicPr>
            <p:nvPr/>
          </p:nvPicPr>
          <p:blipFill>
            <a:blip r:embed="rId4">
              <a:extLst>
                <a:ext uri="{28A0092B-C50C-407E-A947-70E740481C1C}">
                  <a14:useLocalDpi xmlns:a14="http://schemas.microsoft.com/office/drawing/2010/main" val="0"/>
                </a:ext>
              </a:extLst>
            </a:blip>
            <a:srcRect l="31100" t="10626" r="27753" b="25848"/>
            <a:stretch>
              <a:fillRect/>
            </a:stretch>
          </p:blipFill>
          <p:spPr bwMode="auto">
            <a:xfrm>
              <a:off x="195263" y="3500438"/>
              <a:ext cx="1141412" cy="1322387"/>
            </a:xfrm>
            <a:prstGeom prst="rect">
              <a:avLst/>
            </a:prstGeom>
            <a:noFill/>
            <a:ln w="38100">
              <a:solidFill>
                <a:srgbClr val="00B0F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0" name="切削">
            <a:extLst>
              <a:ext uri="{FF2B5EF4-FFF2-40B4-BE49-F238E27FC236}">
                <a16:creationId xmlns:a16="http://schemas.microsoft.com/office/drawing/2014/main" id="{5B793616-63DC-49E1-B1A5-6F3233FD835D}"/>
              </a:ext>
            </a:extLst>
          </p:cNvPr>
          <p:cNvGrpSpPr/>
          <p:nvPr/>
        </p:nvGrpSpPr>
        <p:grpSpPr>
          <a:xfrm>
            <a:off x="2529035" y="3744911"/>
            <a:ext cx="1700212" cy="2617788"/>
            <a:chOff x="1312863" y="3511550"/>
            <a:chExt cx="1700212" cy="2617788"/>
          </a:xfrm>
        </p:grpSpPr>
        <p:sp>
          <p:nvSpPr>
            <p:cNvPr id="34" name="右矢印 16">
              <a:extLst>
                <a:ext uri="{FF2B5EF4-FFF2-40B4-BE49-F238E27FC236}">
                  <a16:creationId xmlns:a16="http://schemas.microsoft.com/office/drawing/2014/main" id="{65C61A7C-24E3-4591-ACD5-C3F1398B3F6C}"/>
                </a:ext>
              </a:extLst>
            </p:cNvPr>
            <p:cNvSpPr/>
            <p:nvPr/>
          </p:nvSpPr>
          <p:spPr>
            <a:xfrm>
              <a:off x="1312863" y="5354638"/>
              <a:ext cx="493712" cy="541337"/>
            </a:xfrm>
            <a:prstGeom prst="rightArrow">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fontAlgn="auto">
                <a:spcBef>
                  <a:spcPts val="0"/>
                </a:spcBef>
                <a:spcAft>
                  <a:spcPts val="0"/>
                </a:spcAft>
                <a:defRPr/>
              </a:pPr>
              <a:endParaRPr lang="ja-JP" altLang="en-US">
                <a:solidFill>
                  <a:schemeClr val="tx1"/>
                </a:solidFill>
              </a:endParaRPr>
            </a:p>
          </p:txBody>
        </p:sp>
        <p:grpSp>
          <p:nvGrpSpPr>
            <p:cNvPr id="35" name="グループ化 34">
              <a:extLst>
                <a:ext uri="{FF2B5EF4-FFF2-40B4-BE49-F238E27FC236}">
                  <a16:creationId xmlns:a16="http://schemas.microsoft.com/office/drawing/2014/main" id="{13F86549-3830-4441-9C83-6AC5AED3A467}"/>
                </a:ext>
              </a:extLst>
            </p:cNvPr>
            <p:cNvGrpSpPr/>
            <p:nvPr/>
          </p:nvGrpSpPr>
          <p:grpSpPr>
            <a:xfrm>
              <a:off x="1676400" y="3511550"/>
              <a:ext cx="1336675" cy="2617788"/>
              <a:chOff x="1676400" y="3511550"/>
              <a:chExt cx="1336675" cy="2617788"/>
            </a:xfrm>
          </p:grpSpPr>
          <p:sp>
            <p:nvSpPr>
              <p:cNvPr id="36" name="正方形/長方形 35">
                <a:extLst>
                  <a:ext uri="{FF2B5EF4-FFF2-40B4-BE49-F238E27FC236}">
                    <a16:creationId xmlns:a16="http://schemas.microsoft.com/office/drawing/2014/main" id="{F024279A-ACD0-4FCF-9780-EEEC243665D1}"/>
                  </a:ext>
                </a:extLst>
              </p:cNvPr>
              <p:cNvSpPr/>
              <p:nvPr/>
            </p:nvSpPr>
            <p:spPr>
              <a:xfrm>
                <a:off x="1871663" y="5121275"/>
                <a:ext cx="974725" cy="10080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fontAlgn="auto">
                  <a:spcBef>
                    <a:spcPts val="0"/>
                  </a:spcBef>
                  <a:spcAft>
                    <a:spcPts val="0"/>
                  </a:spcAft>
                  <a:defRPr/>
                </a:pPr>
                <a:r>
                  <a:rPr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切削</a:t>
                </a:r>
              </a:p>
            </p:txBody>
          </p:sp>
          <p:pic>
            <p:nvPicPr>
              <p:cNvPr id="37" name="図 36">
                <a:extLst>
                  <a:ext uri="{FF2B5EF4-FFF2-40B4-BE49-F238E27FC236}">
                    <a16:creationId xmlns:a16="http://schemas.microsoft.com/office/drawing/2014/main" id="{71F085F0-087C-4850-9B2A-7EB8419B12B5}"/>
                  </a:ext>
                </a:extLst>
              </p:cNvPr>
              <p:cNvPicPr>
                <a:picLocks noChangeAspect="1"/>
              </p:cNvPicPr>
              <p:nvPr/>
            </p:nvPicPr>
            <p:blipFill>
              <a:blip r:embed="rId5">
                <a:extLst>
                  <a:ext uri="{28A0092B-C50C-407E-A947-70E740481C1C}">
                    <a14:useLocalDpi xmlns:a14="http://schemas.microsoft.com/office/drawing/2010/main" val="0"/>
                  </a:ext>
                </a:extLst>
              </a:blip>
              <a:srcRect l="27641" t="12231" r="25014" b="23579"/>
              <a:stretch>
                <a:fillRect/>
              </a:stretch>
            </p:blipFill>
            <p:spPr bwMode="auto">
              <a:xfrm>
                <a:off x="1676400" y="3511550"/>
                <a:ext cx="1336675" cy="1357313"/>
              </a:xfrm>
              <a:prstGeom prst="rect">
                <a:avLst/>
              </a:prstGeom>
              <a:noFill/>
              <a:ln w="38100">
                <a:solidFill>
                  <a:srgbClr val="00B0F0"/>
                </a:solidFill>
                <a:miter lim="800000"/>
                <a:headEnd/>
                <a:tailEnd/>
              </a:ln>
              <a:extLst>
                <a:ext uri="{909E8E84-426E-40DD-AFC4-6F175D3DCCD1}">
                  <a14:hiddenFill xmlns:a14="http://schemas.microsoft.com/office/drawing/2010/main">
                    <a:solidFill>
                      <a:srgbClr val="FFFFFF"/>
                    </a:solidFill>
                  </a14:hiddenFill>
                </a:ext>
              </a:extLst>
            </p:spPr>
          </p:pic>
        </p:grpSp>
      </p:grpSp>
      <p:grpSp>
        <p:nvGrpSpPr>
          <p:cNvPr id="11" name="熱処理">
            <a:extLst>
              <a:ext uri="{FF2B5EF4-FFF2-40B4-BE49-F238E27FC236}">
                <a16:creationId xmlns:a16="http://schemas.microsoft.com/office/drawing/2014/main" id="{68781968-B048-422E-9822-9E3B38AAAD6E}"/>
              </a:ext>
            </a:extLst>
          </p:cNvPr>
          <p:cNvGrpSpPr/>
          <p:nvPr/>
        </p:nvGrpSpPr>
        <p:grpSpPr>
          <a:xfrm>
            <a:off x="4114947" y="3770312"/>
            <a:ext cx="1712755" cy="2592387"/>
            <a:chOff x="2898775" y="3500438"/>
            <a:chExt cx="1712755" cy="2592387"/>
          </a:xfrm>
        </p:grpSpPr>
        <p:sp>
          <p:nvSpPr>
            <p:cNvPr id="30" name="右矢印 17">
              <a:extLst>
                <a:ext uri="{FF2B5EF4-FFF2-40B4-BE49-F238E27FC236}">
                  <a16:creationId xmlns:a16="http://schemas.microsoft.com/office/drawing/2014/main" id="{DCE46FC9-D2CF-4484-A6AF-B752542FF5FD}"/>
                </a:ext>
              </a:extLst>
            </p:cNvPr>
            <p:cNvSpPr/>
            <p:nvPr/>
          </p:nvSpPr>
          <p:spPr>
            <a:xfrm>
              <a:off x="2898775" y="5373688"/>
              <a:ext cx="493713" cy="539750"/>
            </a:xfrm>
            <a:prstGeom prst="rightArrow">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fontAlgn="auto">
                <a:spcBef>
                  <a:spcPts val="0"/>
                </a:spcBef>
                <a:spcAft>
                  <a:spcPts val="0"/>
                </a:spcAft>
                <a:defRPr/>
              </a:pPr>
              <a:endParaRPr lang="ja-JP" altLang="en-US">
                <a:solidFill>
                  <a:schemeClr val="tx1"/>
                </a:solidFill>
              </a:endParaRPr>
            </a:p>
          </p:txBody>
        </p:sp>
        <p:grpSp>
          <p:nvGrpSpPr>
            <p:cNvPr id="31" name="グループ化 30">
              <a:extLst>
                <a:ext uri="{FF2B5EF4-FFF2-40B4-BE49-F238E27FC236}">
                  <a16:creationId xmlns:a16="http://schemas.microsoft.com/office/drawing/2014/main" id="{5F8B3198-1A48-451A-964A-FB4CABB592D0}"/>
                </a:ext>
              </a:extLst>
            </p:cNvPr>
            <p:cNvGrpSpPr/>
            <p:nvPr/>
          </p:nvGrpSpPr>
          <p:grpSpPr>
            <a:xfrm>
              <a:off x="3392487" y="3500438"/>
              <a:ext cx="1219043" cy="2592387"/>
              <a:chOff x="3392487" y="3500438"/>
              <a:chExt cx="1219043" cy="2592387"/>
            </a:xfrm>
          </p:grpSpPr>
          <p:sp>
            <p:nvSpPr>
              <p:cNvPr id="32" name="正方形/長方形 31">
                <a:extLst>
                  <a:ext uri="{FF2B5EF4-FFF2-40B4-BE49-F238E27FC236}">
                    <a16:creationId xmlns:a16="http://schemas.microsoft.com/office/drawing/2014/main" id="{39BC6EEE-833E-48D0-A324-E74F9A65C660}"/>
                  </a:ext>
                </a:extLst>
              </p:cNvPr>
              <p:cNvSpPr/>
              <p:nvPr/>
            </p:nvSpPr>
            <p:spPr>
              <a:xfrm>
                <a:off x="3470275" y="5084763"/>
                <a:ext cx="976313" cy="10080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fontAlgn="auto">
                  <a:spcBef>
                    <a:spcPts val="0"/>
                  </a:spcBef>
                  <a:spcAft>
                    <a:spcPts val="0"/>
                  </a:spcAft>
                  <a:defRPr/>
                </a:pPr>
                <a:r>
                  <a:rPr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熱処理</a:t>
                </a:r>
              </a:p>
            </p:txBody>
          </p:sp>
          <p:pic>
            <p:nvPicPr>
              <p:cNvPr id="33" name="図 32">
                <a:extLst>
                  <a:ext uri="{FF2B5EF4-FFF2-40B4-BE49-F238E27FC236}">
                    <a16:creationId xmlns:a16="http://schemas.microsoft.com/office/drawing/2014/main" id="{FC5CF480-8DB3-4C58-A183-4ADA5A278227}"/>
                  </a:ext>
                </a:extLst>
              </p:cNvPr>
              <p:cNvPicPr>
                <a:picLocks noChangeAspect="1"/>
              </p:cNvPicPr>
              <p:nvPr/>
            </p:nvPicPr>
            <p:blipFill>
              <a:blip r:embed="rId6">
                <a:extLst>
                  <a:ext uri="{28A0092B-C50C-407E-A947-70E740481C1C}">
                    <a14:useLocalDpi xmlns:a14="http://schemas.microsoft.com/office/drawing/2010/main" val="0"/>
                  </a:ext>
                </a:extLst>
              </a:blip>
              <a:srcRect l="30508" t="18127" r="30774" b="25143"/>
              <a:stretch>
                <a:fillRect/>
              </a:stretch>
            </p:blipFill>
            <p:spPr bwMode="auto">
              <a:xfrm>
                <a:off x="3392487" y="3500438"/>
                <a:ext cx="1219043" cy="1341437"/>
              </a:xfrm>
              <a:prstGeom prst="rect">
                <a:avLst/>
              </a:prstGeom>
              <a:noFill/>
              <a:ln w="38100">
                <a:solidFill>
                  <a:srgbClr val="00B0F0"/>
                </a:solidFill>
                <a:miter lim="800000"/>
                <a:headEnd/>
                <a:tailEnd/>
              </a:ln>
              <a:extLst>
                <a:ext uri="{909E8E84-426E-40DD-AFC4-6F175D3DCCD1}">
                  <a14:hiddenFill xmlns:a14="http://schemas.microsoft.com/office/drawing/2010/main">
                    <a:solidFill>
                      <a:srgbClr val="FFFFFF"/>
                    </a:solidFill>
                  </a14:hiddenFill>
                </a:ext>
              </a:extLst>
            </p:spPr>
          </p:pic>
        </p:grpSp>
      </p:grpSp>
      <p:grpSp>
        <p:nvGrpSpPr>
          <p:cNvPr id="12" name="荒研磨">
            <a:extLst>
              <a:ext uri="{FF2B5EF4-FFF2-40B4-BE49-F238E27FC236}">
                <a16:creationId xmlns:a16="http://schemas.microsoft.com/office/drawing/2014/main" id="{DB074C32-0897-420E-9216-141210DDA6DD}"/>
              </a:ext>
            </a:extLst>
          </p:cNvPr>
          <p:cNvGrpSpPr/>
          <p:nvPr/>
        </p:nvGrpSpPr>
        <p:grpSpPr>
          <a:xfrm>
            <a:off x="5721497" y="3770312"/>
            <a:ext cx="1733550" cy="2592387"/>
            <a:chOff x="4505325" y="3500438"/>
            <a:chExt cx="1733550" cy="2592387"/>
          </a:xfrm>
        </p:grpSpPr>
        <p:sp>
          <p:nvSpPr>
            <p:cNvPr id="26" name="右矢印 18">
              <a:extLst>
                <a:ext uri="{FF2B5EF4-FFF2-40B4-BE49-F238E27FC236}">
                  <a16:creationId xmlns:a16="http://schemas.microsoft.com/office/drawing/2014/main" id="{F29FB0C8-C5FE-4CAD-9DE5-7B5564D99EA8}"/>
                </a:ext>
              </a:extLst>
            </p:cNvPr>
            <p:cNvSpPr/>
            <p:nvPr/>
          </p:nvSpPr>
          <p:spPr>
            <a:xfrm>
              <a:off x="4505325" y="5373688"/>
              <a:ext cx="493713" cy="539750"/>
            </a:xfrm>
            <a:prstGeom prst="rightArrow">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fontAlgn="auto">
                <a:spcBef>
                  <a:spcPts val="0"/>
                </a:spcBef>
                <a:spcAft>
                  <a:spcPts val="0"/>
                </a:spcAft>
                <a:defRPr/>
              </a:pPr>
              <a:endParaRPr lang="ja-JP" altLang="en-US">
                <a:solidFill>
                  <a:schemeClr val="tx1"/>
                </a:solidFill>
              </a:endParaRPr>
            </a:p>
          </p:txBody>
        </p:sp>
        <p:grpSp>
          <p:nvGrpSpPr>
            <p:cNvPr id="27" name="グループ化 26">
              <a:extLst>
                <a:ext uri="{FF2B5EF4-FFF2-40B4-BE49-F238E27FC236}">
                  <a16:creationId xmlns:a16="http://schemas.microsoft.com/office/drawing/2014/main" id="{86C1080B-F691-4C20-A307-6C005EED704D}"/>
                </a:ext>
              </a:extLst>
            </p:cNvPr>
            <p:cNvGrpSpPr/>
            <p:nvPr/>
          </p:nvGrpSpPr>
          <p:grpSpPr>
            <a:xfrm>
              <a:off x="5034013" y="3500438"/>
              <a:ext cx="1204862" cy="2592387"/>
              <a:chOff x="5034013" y="3500438"/>
              <a:chExt cx="1204862" cy="2592387"/>
            </a:xfrm>
          </p:grpSpPr>
          <p:sp>
            <p:nvSpPr>
              <p:cNvPr id="28" name="正方形/長方形 27">
                <a:extLst>
                  <a:ext uri="{FF2B5EF4-FFF2-40B4-BE49-F238E27FC236}">
                    <a16:creationId xmlns:a16="http://schemas.microsoft.com/office/drawing/2014/main" id="{36B1137A-D45F-43CA-B26E-C2DE545C46AD}"/>
                  </a:ext>
                </a:extLst>
              </p:cNvPr>
              <p:cNvSpPr/>
              <p:nvPr/>
            </p:nvSpPr>
            <p:spPr>
              <a:xfrm>
                <a:off x="5108575" y="5084763"/>
                <a:ext cx="974725" cy="10080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fontAlgn="auto">
                  <a:spcBef>
                    <a:spcPts val="0"/>
                  </a:spcBef>
                  <a:spcAft>
                    <a:spcPts val="0"/>
                  </a:spcAft>
                  <a:defRPr/>
                </a:pPr>
                <a:r>
                  <a:rPr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荒研磨</a:t>
                </a:r>
              </a:p>
            </p:txBody>
          </p:sp>
          <p:pic>
            <p:nvPicPr>
              <p:cNvPr id="29" name="図 28">
                <a:extLst>
                  <a:ext uri="{FF2B5EF4-FFF2-40B4-BE49-F238E27FC236}">
                    <a16:creationId xmlns:a16="http://schemas.microsoft.com/office/drawing/2014/main" id="{7A42127B-37E3-4326-A02B-40BD814A3438}"/>
                  </a:ext>
                </a:extLst>
              </p:cNvPr>
              <p:cNvPicPr>
                <a:picLocks noChangeAspect="1"/>
              </p:cNvPicPr>
              <p:nvPr/>
            </p:nvPicPr>
            <p:blipFill>
              <a:blip r:embed="rId7">
                <a:extLst>
                  <a:ext uri="{28A0092B-C50C-407E-A947-70E740481C1C}">
                    <a14:useLocalDpi xmlns:a14="http://schemas.microsoft.com/office/drawing/2010/main" val="0"/>
                  </a:ext>
                </a:extLst>
              </a:blip>
              <a:srcRect l="33611" t="15041" r="28812" b="28049"/>
              <a:stretch>
                <a:fillRect/>
              </a:stretch>
            </p:blipFill>
            <p:spPr bwMode="auto">
              <a:xfrm>
                <a:off x="5034013" y="3500438"/>
                <a:ext cx="1204862" cy="1368425"/>
              </a:xfrm>
              <a:prstGeom prst="rect">
                <a:avLst/>
              </a:prstGeom>
              <a:noFill/>
              <a:ln w="38100">
                <a:solidFill>
                  <a:srgbClr val="00B0F0"/>
                </a:solidFill>
                <a:miter lim="800000"/>
                <a:headEnd/>
                <a:tailEnd/>
              </a:ln>
              <a:extLst>
                <a:ext uri="{909E8E84-426E-40DD-AFC4-6F175D3DCCD1}">
                  <a14:hiddenFill xmlns:a14="http://schemas.microsoft.com/office/drawing/2010/main">
                    <a:solidFill>
                      <a:srgbClr val="FFFFFF"/>
                    </a:solidFill>
                  </a14:hiddenFill>
                </a:ext>
              </a:extLst>
            </p:spPr>
          </p:pic>
        </p:grpSp>
      </p:grpSp>
      <p:grpSp>
        <p:nvGrpSpPr>
          <p:cNvPr id="13" name="仕上げ研磨">
            <a:extLst>
              <a:ext uri="{FF2B5EF4-FFF2-40B4-BE49-F238E27FC236}">
                <a16:creationId xmlns:a16="http://schemas.microsoft.com/office/drawing/2014/main" id="{37D2B1CF-299A-4111-BD69-EB1DCB91F300}"/>
              </a:ext>
            </a:extLst>
          </p:cNvPr>
          <p:cNvGrpSpPr/>
          <p:nvPr/>
        </p:nvGrpSpPr>
        <p:grpSpPr>
          <a:xfrm>
            <a:off x="7391547" y="3770312"/>
            <a:ext cx="1736725" cy="2592387"/>
            <a:chOff x="6175375" y="3500438"/>
            <a:chExt cx="1736725" cy="2592387"/>
          </a:xfrm>
        </p:grpSpPr>
        <p:sp>
          <p:nvSpPr>
            <p:cNvPr id="22" name="右矢印 19">
              <a:extLst>
                <a:ext uri="{FF2B5EF4-FFF2-40B4-BE49-F238E27FC236}">
                  <a16:creationId xmlns:a16="http://schemas.microsoft.com/office/drawing/2014/main" id="{8C9FE1EE-324C-4AB4-9F3E-4EFB5696CB49}"/>
                </a:ext>
              </a:extLst>
            </p:cNvPr>
            <p:cNvSpPr/>
            <p:nvPr/>
          </p:nvSpPr>
          <p:spPr>
            <a:xfrm>
              <a:off x="6175375" y="5373688"/>
              <a:ext cx="493713" cy="539750"/>
            </a:xfrm>
            <a:prstGeom prst="rightArrow">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fontAlgn="auto">
                <a:spcBef>
                  <a:spcPts val="0"/>
                </a:spcBef>
                <a:spcAft>
                  <a:spcPts val="0"/>
                </a:spcAft>
                <a:defRPr/>
              </a:pPr>
              <a:endParaRPr lang="ja-JP" altLang="en-US">
                <a:solidFill>
                  <a:schemeClr val="tx1"/>
                </a:solidFill>
              </a:endParaRPr>
            </a:p>
          </p:txBody>
        </p:sp>
        <p:grpSp>
          <p:nvGrpSpPr>
            <p:cNvPr id="23" name="グループ化 22">
              <a:extLst>
                <a:ext uri="{FF2B5EF4-FFF2-40B4-BE49-F238E27FC236}">
                  <a16:creationId xmlns:a16="http://schemas.microsoft.com/office/drawing/2014/main" id="{8788FF29-52CF-4E8F-A0C1-699DDE31231B}"/>
                </a:ext>
              </a:extLst>
            </p:cNvPr>
            <p:cNvGrpSpPr/>
            <p:nvPr/>
          </p:nvGrpSpPr>
          <p:grpSpPr>
            <a:xfrm>
              <a:off x="6669088" y="3500438"/>
              <a:ext cx="1243012" cy="2592387"/>
              <a:chOff x="6669088" y="3500438"/>
              <a:chExt cx="1243012" cy="2592387"/>
            </a:xfrm>
          </p:grpSpPr>
          <p:sp>
            <p:nvSpPr>
              <p:cNvPr id="24" name="正方形/長方形 23">
                <a:extLst>
                  <a:ext uri="{FF2B5EF4-FFF2-40B4-BE49-F238E27FC236}">
                    <a16:creationId xmlns:a16="http://schemas.microsoft.com/office/drawing/2014/main" id="{0EEA42E6-AAE7-4D98-86DD-FFBDDFBC6B86}"/>
                  </a:ext>
                </a:extLst>
              </p:cNvPr>
              <p:cNvSpPr/>
              <p:nvPr/>
            </p:nvSpPr>
            <p:spPr>
              <a:xfrm>
                <a:off x="6777038" y="5084763"/>
                <a:ext cx="974725" cy="10080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fontAlgn="auto">
                  <a:spcBef>
                    <a:spcPts val="0"/>
                  </a:spcBef>
                  <a:spcAft>
                    <a:spcPts val="0"/>
                  </a:spcAft>
                  <a:defRPr/>
                </a:pPr>
                <a:r>
                  <a:rPr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仕上</a:t>
                </a:r>
                <a:endParaRPr lang="en-US" altLang="ja-JP"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fontAlgn="auto">
                  <a:spcBef>
                    <a:spcPts val="0"/>
                  </a:spcBef>
                  <a:spcAft>
                    <a:spcPts val="0"/>
                  </a:spcAft>
                  <a:defRPr/>
                </a:pPr>
                <a:r>
                  <a:rPr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研磨</a:t>
                </a:r>
              </a:p>
            </p:txBody>
          </p:sp>
          <p:pic>
            <p:nvPicPr>
              <p:cNvPr id="25" name="図 24">
                <a:extLst>
                  <a:ext uri="{FF2B5EF4-FFF2-40B4-BE49-F238E27FC236}">
                    <a16:creationId xmlns:a16="http://schemas.microsoft.com/office/drawing/2014/main" id="{9A157688-13AD-4A1D-9EC2-54B35687B357}"/>
                  </a:ext>
                </a:extLst>
              </p:cNvPr>
              <p:cNvPicPr>
                <a:picLocks noChangeAspect="1"/>
              </p:cNvPicPr>
              <p:nvPr/>
            </p:nvPicPr>
            <p:blipFill>
              <a:blip r:embed="rId8">
                <a:extLst>
                  <a:ext uri="{28A0092B-C50C-407E-A947-70E740481C1C}">
                    <a14:useLocalDpi xmlns:a14="http://schemas.microsoft.com/office/drawing/2010/main" val="0"/>
                  </a:ext>
                </a:extLst>
              </a:blip>
              <a:srcRect l="28465" t="13387" r="29729" b="27310"/>
              <a:stretch>
                <a:fillRect/>
              </a:stretch>
            </p:blipFill>
            <p:spPr bwMode="auto">
              <a:xfrm>
                <a:off x="6669088" y="3500438"/>
                <a:ext cx="1243012" cy="1322387"/>
              </a:xfrm>
              <a:prstGeom prst="rect">
                <a:avLst/>
              </a:prstGeom>
              <a:noFill/>
              <a:ln w="38100">
                <a:solidFill>
                  <a:srgbClr val="00B0F0"/>
                </a:solidFill>
                <a:miter lim="800000"/>
                <a:headEnd/>
                <a:tailEnd/>
              </a:ln>
              <a:extLst>
                <a:ext uri="{909E8E84-426E-40DD-AFC4-6F175D3DCCD1}">
                  <a14:hiddenFill xmlns:a14="http://schemas.microsoft.com/office/drawing/2010/main">
                    <a:solidFill>
                      <a:srgbClr val="FFFFFF"/>
                    </a:solidFill>
                  </a14:hiddenFill>
                </a:ext>
              </a:extLst>
            </p:spPr>
          </p:pic>
        </p:grpSp>
      </p:grpSp>
      <p:grpSp>
        <p:nvGrpSpPr>
          <p:cNvPr id="14" name="出荷">
            <a:extLst>
              <a:ext uri="{FF2B5EF4-FFF2-40B4-BE49-F238E27FC236}">
                <a16:creationId xmlns:a16="http://schemas.microsoft.com/office/drawing/2014/main" id="{C41E61E8-AD80-455A-B737-141FC329A07C}"/>
              </a:ext>
            </a:extLst>
          </p:cNvPr>
          <p:cNvGrpSpPr/>
          <p:nvPr/>
        </p:nvGrpSpPr>
        <p:grpSpPr>
          <a:xfrm>
            <a:off x="9056835" y="4024312"/>
            <a:ext cx="1968500" cy="2338387"/>
            <a:chOff x="7840663" y="3754438"/>
            <a:chExt cx="1968500" cy="2338387"/>
          </a:xfrm>
        </p:grpSpPr>
        <p:sp>
          <p:nvSpPr>
            <p:cNvPr id="18" name="右矢印 40">
              <a:extLst>
                <a:ext uri="{FF2B5EF4-FFF2-40B4-BE49-F238E27FC236}">
                  <a16:creationId xmlns:a16="http://schemas.microsoft.com/office/drawing/2014/main" id="{F24B7DB1-3D82-40DD-AE7D-E30FCA27FBCE}"/>
                </a:ext>
              </a:extLst>
            </p:cNvPr>
            <p:cNvSpPr/>
            <p:nvPr/>
          </p:nvSpPr>
          <p:spPr>
            <a:xfrm>
              <a:off x="7840663" y="5319713"/>
              <a:ext cx="493712" cy="539750"/>
            </a:xfrm>
            <a:prstGeom prst="rightArrow">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fontAlgn="auto">
                <a:spcBef>
                  <a:spcPts val="0"/>
                </a:spcBef>
                <a:spcAft>
                  <a:spcPts val="0"/>
                </a:spcAft>
                <a:defRPr/>
              </a:pPr>
              <a:endParaRPr lang="ja-JP" altLang="en-US">
                <a:solidFill>
                  <a:schemeClr val="tx1"/>
                </a:solidFill>
              </a:endParaRPr>
            </a:p>
          </p:txBody>
        </p:sp>
        <p:grpSp>
          <p:nvGrpSpPr>
            <p:cNvPr id="19" name="グループ化 18">
              <a:extLst>
                <a:ext uri="{FF2B5EF4-FFF2-40B4-BE49-F238E27FC236}">
                  <a16:creationId xmlns:a16="http://schemas.microsoft.com/office/drawing/2014/main" id="{CE379A7E-B8AE-4BB0-9E38-2810D33C7692}"/>
                </a:ext>
              </a:extLst>
            </p:cNvPr>
            <p:cNvGrpSpPr/>
            <p:nvPr/>
          </p:nvGrpSpPr>
          <p:grpSpPr>
            <a:xfrm>
              <a:off x="8154988" y="3754438"/>
              <a:ext cx="1654175" cy="2338387"/>
              <a:chOff x="8154988" y="3754438"/>
              <a:chExt cx="1654175" cy="2338387"/>
            </a:xfrm>
          </p:grpSpPr>
          <p:sp>
            <p:nvSpPr>
              <p:cNvPr id="20" name="正方形/長方形 19">
                <a:extLst>
                  <a:ext uri="{FF2B5EF4-FFF2-40B4-BE49-F238E27FC236}">
                    <a16:creationId xmlns:a16="http://schemas.microsoft.com/office/drawing/2014/main" id="{47231019-DC88-4D08-8203-52076E965FFD}"/>
                  </a:ext>
                </a:extLst>
              </p:cNvPr>
              <p:cNvSpPr/>
              <p:nvPr/>
            </p:nvSpPr>
            <p:spPr>
              <a:xfrm>
                <a:off x="8424863" y="5084763"/>
                <a:ext cx="974725" cy="10080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fontAlgn="auto">
                  <a:spcBef>
                    <a:spcPts val="0"/>
                  </a:spcBef>
                  <a:spcAft>
                    <a:spcPts val="0"/>
                  </a:spcAft>
                  <a:defRPr/>
                </a:pPr>
                <a:r>
                  <a:rPr lang="ja-JP" altLang="en-US"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出荷</a:t>
                </a:r>
                <a:endParaRPr lang="en-US" altLang="ja-JP"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1" name="図 20">
                <a:extLst>
                  <a:ext uri="{FF2B5EF4-FFF2-40B4-BE49-F238E27FC236}">
                    <a16:creationId xmlns:a16="http://schemas.microsoft.com/office/drawing/2014/main" id="{A3438BDA-0E18-432E-BA42-472539F3EBAE}"/>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54988" y="3754438"/>
                <a:ext cx="1654175"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3" name="グループ化 2">
            <a:extLst>
              <a:ext uri="{FF2B5EF4-FFF2-40B4-BE49-F238E27FC236}">
                <a16:creationId xmlns:a16="http://schemas.microsoft.com/office/drawing/2014/main" id="{F0F2ADE4-837B-4316-A2B5-4C7B497D5026}"/>
              </a:ext>
            </a:extLst>
          </p:cNvPr>
          <p:cNvGrpSpPr/>
          <p:nvPr/>
        </p:nvGrpSpPr>
        <p:grpSpPr>
          <a:xfrm>
            <a:off x="7019507" y="458787"/>
            <a:ext cx="3708000" cy="2322000"/>
            <a:chOff x="7019507" y="458787"/>
            <a:chExt cx="3708000" cy="2322000"/>
          </a:xfrm>
        </p:grpSpPr>
        <p:sp>
          <p:nvSpPr>
            <p:cNvPr id="15" name="四角形吹き出し 29">
              <a:extLst>
                <a:ext uri="{FF2B5EF4-FFF2-40B4-BE49-F238E27FC236}">
                  <a16:creationId xmlns:a16="http://schemas.microsoft.com/office/drawing/2014/main" id="{16DDB0B1-D60B-44D6-AE69-97F425889730}"/>
                </a:ext>
              </a:extLst>
            </p:cNvPr>
            <p:cNvSpPr/>
            <p:nvPr/>
          </p:nvSpPr>
          <p:spPr>
            <a:xfrm>
              <a:off x="7019507" y="458787"/>
              <a:ext cx="3708000" cy="2322000"/>
            </a:xfrm>
            <a:prstGeom prst="wedgeRectCallout">
              <a:avLst>
                <a:gd name="adj1" fmla="val -77073"/>
                <a:gd name="adj2" fmla="val -2278"/>
              </a:avLst>
            </a:prstGeom>
            <a:solidFill>
              <a:schemeClr val="bg1"/>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fontAlgn="auto">
                <a:spcBef>
                  <a:spcPts val="0"/>
                </a:spcBef>
                <a:spcAft>
                  <a:spcPts val="0"/>
                </a:spcAft>
                <a:defRPr/>
              </a:pPr>
              <a:endParaRPr lang="ja-JP" altLang="en-US">
                <a:solidFill>
                  <a:schemeClr val="tx1"/>
                </a:solidFill>
              </a:endParaRPr>
            </a:p>
          </p:txBody>
        </p:sp>
        <p:pic>
          <p:nvPicPr>
            <p:cNvPr id="16" name="表示されているいろいろなリフター" descr="ワーク集合写真">
              <a:extLst>
                <a:ext uri="{FF2B5EF4-FFF2-40B4-BE49-F238E27FC236}">
                  <a16:creationId xmlns:a16="http://schemas.microsoft.com/office/drawing/2014/main" id="{62379087-D6F2-4E13-B8CB-E0F4CFFA8E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81219" y="530522"/>
              <a:ext cx="3584575" cy="219075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grpSp>
      <p:sp>
        <p:nvSpPr>
          <p:cNvPr id="17" name="生産数">
            <a:extLst>
              <a:ext uri="{FF2B5EF4-FFF2-40B4-BE49-F238E27FC236}">
                <a16:creationId xmlns:a16="http://schemas.microsoft.com/office/drawing/2014/main" id="{CA67D27C-0A69-4848-BC12-E3DDCACC17AE}"/>
              </a:ext>
            </a:extLst>
          </p:cNvPr>
          <p:cNvSpPr txBox="1">
            <a:spLocks noChangeArrowheads="1"/>
          </p:cNvSpPr>
          <p:nvPr/>
        </p:nvSpPr>
        <p:spPr bwMode="auto">
          <a:xfrm>
            <a:off x="6981873" y="2920834"/>
            <a:ext cx="4155851" cy="460375"/>
          </a:xfrm>
          <a:prstGeom prst="rect">
            <a:avLst/>
          </a:prstGeom>
          <a:noFill/>
          <a:ln>
            <a:noFill/>
          </a:ln>
        </p:spPr>
        <p:txBody>
          <a:bodyPr wrap="square">
            <a:spAutoFit/>
          </a:bodyPr>
          <a:lstStyle>
            <a:defPPr>
              <a:defRPr lang="ja-JP"/>
            </a:defPPr>
            <a:lvl1pPr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Calibri"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Calibri"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Calibri"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Calibri"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Calibri" pitchFamily="34" charset="0"/>
                <a:ea typeface="ＭＳ Ｐゴシック" pitchFamily="50" charset="-128"/>
                <a:cs typeface="+mn-cs"/>
              </a:defRPr>
            </a:lvl9pPr>
          </a:lstStyle>
          <a:p>
            <a:pPr algn="ctr"/>
            <a:r>
              <a:rPr lang="en-US" altLang="ja-JP" sz="2400" b="1" dirty="0">
                <a:solidFill>
                  <a:schemeClr val="bg1"/>
                </a:solidFill>
                <a:latin typeface="メイリオ" pitchFamily="50" charset="-128"/>
                <a:ea typeface="メイリオ" pitchFamily="50" charset="-128"/>
                <a:cs typeface="メイリオ" pitchFamily="50" charset="-128"/>
              </a:rPr>
              <a:t>249</a:t>
            </a:r>
            <a:r>
              <a:rPr lang="ja-JP" altLang="en-US" sz="2400" b="1" dirty="0">
                <a:solidFill>
                  <a:schemeClr val="bg1"/>
                </a:solidFill>
                <a:latin typeface="メイリオ" pitchFamily="50" charset="-128"/>
                <a:ea typeface="メイリオ" pitchFamily="50" charset="-128"/>
                <a:cs typeface="メイリオ" pitchFamily="50" charset="-128"/>
              </a:rPr>
              <a:t>万個</a:t>
            </a:r>
            <a:r>
              <a:rPr lang="en-US" altLang="ja-JP" sz="2400" b="1" dirty="0">
                <a:solidFill>
                  <a:schemeClr val="bg1"/>
                </a:solidFill>
                <a:latin typeface="メイリオ" pitchFamily="50" charset="-128"/>
                <a:ea typeface="メイリオ" pitchFamily="50" charset="-128"/>
                <a:cs typeface="メイリオ" pitchFamily="50" charset="-128"/>
              </a:rPr>
              <a:t>/</a:t>
            </a:r>
            <a:r>
              <a:rPr lang="ja-JP" altLang="en-US" sz="2400" b="1" dirty="0">
                <a:solidFill>
                  <a:schemeClr val="bg1"/>
                </a:solidFill>
                <a:latin typeface="メイリオ" pitchFamily="50" charset="-128"/>
                <a:ea typeface="メイリオ" pitchFamily="50" charset="-128"/>
                <a:cs typeface="メイリオ" pitchFamily="50" charset="-128"/>
              </a:rPr>
              <a:t>月 生産（</a:t>
            </a:r>
            <a:r>
              <a:rPr lang="en-US" altLang="ja-JP" sz="2400" b="1" dirty="0">
                <a:solidFill>
                  <a:schemeClr val="bg1"/>
                </a:solidFill>
                <a:latin typeface="メイリオ" pitchFamily="50" charset="-128"/>
                <a:ea typeface="メイリオ" pitchFamily="50" charset="-128"/>
                <a:cs typeface="メイリオ" pitchFamily="50" charset="-128"/>
              </a:rPr>
              <a:t>6</a:t>
            </a:r>
            <a:r>
              <a:rPr lang="ja-JP" altLang="en-US" sz="2400" b="1" dirty="0">
                <a:solidFill>
                  <a:schemeClr val="bg1"/>
                </a:solidFill>
                <a:latin typeface="メイリオ" pitchFamily="50" charset="-128"/>
                <a:ea typeface="メイリオ" pitchFamily="50" charset="-128"/>
                <a:cs typeface="メイリオ" pitchFamily="50" charset="-128"/>
              </a:rPr>
              <a:t>組）</a:t>
            </a:r>
          </a:p>
        </p:txBody>
      </p:sp>
      <p:sp>
        <p:nvSpPr>
          <p:cNvPr id="40" name="タイトル 1">
            <a:extLst>
              <a:ext uri="{FF2B5EF4-FFF2-40B4-BE49-F238E27FC236}">
                <a16:creationId xmlns:a16="http://schemas.microsoft.com/office/drawing/2014/main" id="{BFDF5255-9106-4FE7-8E6E-56C3EC974422}"/>
              </a:ext>
            </a:extLst>
          </p:cNvPr>
          <p:cNvSpPr txBox="1">
            <a:spLocks/>
          </p:cNvSpPr>
          <p:nvPr/>
        </p:nvSpPr>
        <p:spPr>
          <a:xfrm>
            <a:off x="98169" y="82528"/>
            <a:ext cx="4493928" cy="661362"/>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kumimoji="1" sz="4000" kern="1200" cap="all" baseline="0">
                <a:solidFill>
                  <a:schemeClr val="bg2"/>
                </a:solidFill>
                <a:latin typeface="+mj-lt"/>
                <a:ea typeface="+mj-ea"/>
                <a:cs typeface="+mj-cs"/>
              </a:defRPr>
            </a:lvl1pPr>
          </a:lstStyle>
          <a:p>
            <a:r>
              <a:rPr lang="en-US" altLang="ja-JP"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r>
              <a:rPr lang="ja-JP" altLang="en-US"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．製品の紹介</a:t>
            </a:r>
          </a:p>
        </p:txBody>
      </p:sp>
    </p:spTree>
    <p:extLst>
      <p:ext uri="{BB962C8B-B14F-4D97-AF65-F5344CB8AC3E}">
        <p14:creationId xmlns:p14="http://schemas.microsoft.com/office/powerpoint/2010/main" val="131728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75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2250"/>
                            </p:stCondLst>
                            <p:childTnLst>
                              <p:par>
                                <p:cTn id="15" presetID="10" presetClass="entr" presetSubtype="0" fill="hold" nodeType="afterEffect">
                                  <p:stCondLst>
                                    <p:cond delay="7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3500"/>
                            </p:stCondLst>
                            <p:childTnLst>
                              <p:par>
                                <p:cTn id="19" presetID="16" presetClass="entr" presetSubtype="2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1000"/>
                                        <p:tgtEl>
                                          <p:spTgt spid="8"/>
                                        </p:tgtEl>
                                      </p:cBhvr>
                                    </p:animEffect>
                                  </p:childTnLst>
                                </p:cTn>
                              </p:par>
                            </p:childTnLst>
                          </p:cTn>
                        </p:par>
                        <p:par>
                          <p:cTn id="22" fill="hold">
                            <p:stCondLst>
                              <p:cond delay="45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par>
                          <p:cTn id="29" fill="hold">
                            <p:stCondLst>
                              <p:cond delay="5000"/>
                            </p:stCondLst>
                            <p:childTnLst>
                              <p:par>
                                <p:cTn id="30" presetID="42"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par>
                          <p:cTn id="35" fill="hold">
                            <p:stCondLst>
                              <p:cond delay="6000"/>
                            </p:stCondLst>
                            <p:childTnLst>
                              <p:par>
                                <p:cTn id="36" presetID="10" presetClass="entr" presetSubtype="0"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par>
                          <p:cTn id="39" fill="hold">
                            <p:stCondLst>
                              <p:cond delay="6500"/>
                            </p:stCondLst>
                            <p:childTnLst>
                              <p:par>
                                <p:cTn id="40" presetID="10"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par>
                          <p:cTn id="43" fill="hold">
                            <p:stCondLst>
                              <p:cond delay="7000"/>
                            </p:stCondLst>
                            <p:childTnLst>
                              <p:par>
                                <p:cTn id="44" presetID="10" presetClass="entr" presetSubtype="0"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par>
                          <p:cTn id="47" fill="hold">
                            <p:stCondLst>
                              <p:cond delay="7500"/>
                            </p:stCondLst>
                            <p:childTnLst>
                              <p:par>
                                <p:cTn id="48" presetID="10" presetClass="entr" presetSubtype="0" fill="hold"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par>
                          <p:cTn id="51" fill="hold">
                            <p:stCondLst>
                              <p:cond delay="8000"/>
                            </p:stCondLst>
                            <p:childTnLst>
                              <p:par>
                                <p:cTn id="52" presetID="10" presetClass="entr" presetSubtype="0" fill="hold"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childTnLst>
                          </p:cTn>
                        </p:par>
                        <p:par>
                          <p:cTn id="55" fill="hold">
                            <p:stCondLst>
                              <p:cond delay="8500"/>
                            </p:stCondLst>
                            <p:childTnLst>
                              <p:par>
                                <p:cTn id="56" presetID="10" presetClass="entr" presetSubtype="0" fill="hold" nodeType="afterEffect">
                                  <p:stCondLst>
                                    <p:cond delay="50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7" grpId="0"/>
      <p:bldP spid="4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2ED51BDC-71EE-4F9C-8605-DECC84BB4745}"/>
              </a:ext>
            </a:extLst>
          </p:cNvPr>
          <p:cNvGrpSpPr/>
          <p:nvPr/>
        </p:nvGrpSpPr>
        <p:grpSpPr>
          <a:xfrm>
            <a:off x="481076" y="1090813"/>
            <a:ext cx="10817810" cy="4374305"/>
            <a:chOff x="481076" y="1090813"/>
            <a:chExt cx="10817810" cy="4374305"/>
          </a:xfrm>
        </p:grpSpPr>
        <p:grpSp>
          <p:nvGrpSpPr>
            <p:cNvPr id="3" name="グループ化 2">
              <a:extLst>
                <a:ext uri="{FF2B5EF4-FFF2-40B4-BE49-F238E27FC236}">
                  <a16:creationId xmlns:a16="http://schemas.microsoft.com/office/drawing/2014/main" id="{58E044EA-A767-4BCE-BACA-E2A7CE53959D}"/>
                </a:ext>
              </a:extLst>
            </p:cNvPr>
            <p:cNvGrpSpPr/>
            <p:nvPr/>
          </p:nvGrpSpPr>
          <p:grpSpPr>
            <a:xfrm>
              <a:off x="481076" y="1090813"/>
              <a:ext cx="10817810" cy="4374305"/>
              <a:chOff x="481076" y="1090813"/>
              <a:chExt cx="10817810" cy="4374305"/>
            </a:xfrm>
          </p:grpSpPr>
          <p:sp>
            <p:nvSpPr>
              <p:cNvPr id="30" name="正方形/長方形 29">
                <a:extLst>
                  <a:ext uri="{FF2B5EF4-FFF2-40B4-BE49-F238E27FC236}">
                    <a16:creationId xmlns:a16="http://schemas.microsoft.com/office/drawing/2014/main" id="{707305EB-FE25-437D-9305-8E6E00C719FA}"/>
                  </a:ext>
                </a:extLst>
              </p:cNvPr>
              <p:cNvSpPr/>
              <p:nvPr/>
            </p:nvSpPr>
            <p:spPr>
              <a:xfrm>
                <a:off x="481076" y="1090813"/>
                <a:ext cx="10817810" cy="437430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00000000-0008-0000-0000-0000E002000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4000"/>
                        </a14:imgEffect>
                      </a14:imgLayer>
                    </a14:imgProps>
                  </a:ext>
                  <a:ext uri="{28A0092B-C50C-407E-A947-70E740481C1C}">
                    <a14:useLocalDpi xmlns:a14="http://schemas.microsoft.com/office/drawing/2010/main" val="0"/>
                  </a:ext>
                </a:extLst>
              </a:blip>
              <a:srcRect l="6048" t="11021" r="8105" b="18734"/>
              <a:stretch/>
            </p:blipFill>
            <p:spPr>
              <a:xfrm rot="5400000">
                <a:off x="70323" y="2163189"/>
                <a:ext cx="4007636" cy="2362053"/>
              </a:xfrm>
              <a:prstGeom prst="rect">
                <a:avLst/>
              </a:prstGeom>
              <a:ln>
                <a:solidFill>
                  <a:srgbClr val="FF0000"/>
                </a:solidFill>
              </a:ln>
            </p:spPr>
          </p:pic>
        </p:grpSp>
        <p:sp>
          <p:nvSpPr>
            <p:cNvPr id="8" name="楕円 7">
              <a:extLst>
                <a:ext uri="{FF2B5EF4-FFF2-40B4-BE49-F238E27FC236}">
                  <a16:creationId xmlns:a16="http://schemas.microsoft.com/office/drawing/2014/main" id="{00000000-0008-0000-0000-0000E1020000}"/>
                </a:ext>
              </a:extLst>
            </p:cNvPr>
            <p:cNvSpPr/>
            <p:nvPr/>
          </p:nvSpPr>
          <p:spPr>
            <a:xfrm>
              <a:off x="1029234" y="4502130"/>
              <a:ext cx="796913" cy="876618"/>
            </a:xfrm>
            <a:prstGeom prst="ellipse">
              <a:avLst/>
            </a:prstGeom>
            <a:noFill/>
            <a:ln w="57150" cap="flat" cmpd="sng" algn="ctr">
              <a:solidFill>
                <a:srgbClr val="FFC000"/>
              </a:solidFill>
              <a:prstDash val="sysDot"/>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grpSp>
      <p:sp>
        <p:nvSpPr>
          <p:cNvPr id="11" name="右矢印 740">
            <a:extLst>
              <a:ext uri="{FF2B5EF4-FFF2-40B4-BE49-F238E27FC236}">
                <a16:creationId xmlns:a16="http://schemas.microsoft.com/office/drawing/2014/main" id="{00000000-0008-0000-0000-0000E5020000}"/>
              </a:ext>
            </a:extLst>
          </p:cNvPr>
          <p:cNvSpPr/>
          <p:nvPr/>
        </p:nvSpPr>
        <p:spPr>
          <a:xfrm>
            <a:off x="6589620" y="2303816"/>
            <a:ext cx="996354" cy="1349043"/>
          </a:xfrm>
          <a:prstGeom prst="rightArrow">
            <a:avLst/>
          </a:prstGeom>
          <a:solidFill>
            <a:srgbClr val="FFFF00"/>
          </a:solidFill>
          <a:ln w="25400" cap="flat" cmpd="sng" algn="ctr">
            <a:solidFill>
              <a:srgbClr val="00CC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dirty="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grpSp>
        <p:nvGrpSpPr>
          <p:cNvPr id="2" name="グループ化 1">
            <a:extLst>
              <a:ext uri="{FF2B5EF4-FFF2-40B4-BE49-F238E27FC236}">
                <a16:creationId xmlns:a16="http://schemas.microsoft.com/office/drawing/2014/main" id="{E24FBF36-258E-4714-B196-ACC25C955436}"/>
              </a:ext>
            </a:extLst>
          </p:cNvPr>
          <p:cNvGrpSpPr/>
          <p:nvPr/>
        </p:nvGrpSpPr>
        <p:grpSpPr>
          <a:xfrm>
            <a:off x="370217" y="255406"/>
            <a:ext cx="11644359" cy="705571"/>
            <a:chOff x="370217" y="255406"/>
            <a:chExt cx="11644359" cy="705571"/>
          </a:xfrm>
        </p:grpSpPr>
        <p:sp>
          <p:nvSpPr>
            <p:cNvPr id="6" name="フローチャート: 処理 5">
              <a:extLst>
                <a:ext uri="{FF2B5EF4-FFF2-40B4-BE49-F238E27FC236}">
                  <a16:creationId xmlns:a16="http://schemas.microsoft.com/office/drawing/2014/main" id="{00000000-0008-0000-0000-0000DF020000}"/>
                </a:ext>
              </a:extLst>
            </p:cNvPr>
            <p:cNvSpPr/>
            <p:nvPr/>
          </p:nvSpPr>
          <p:spPr>
            <a:xfrm>
              <a:off x="1998165" y="255406"/>
              <a:ext cx="10016411" cy="705571"/>
            </a:xfrm>
            <a:prstGeom prst="flowChartProcess">
              <a:avLst/>
            </a:prstGeom>
            <a:solidFill>
              <a:sysClr val="window" lastClr="FFFFFF">
                <a:lumMod val="95000"/>
              </a:sysClr>
            </a:solidFill>
            <a:ln w="6350" cap="flat" cmpd="sng" algn="ctr">
              <a:solidFill>
                <a:srgbClr val="0000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端数品かんばん置場にてどの高さが踵を上げずにかんばんが取れるか検証</a:t>
              </a:r>
              <a:endParaRPr kumimoji="1" lang="ja-JP" altLang="en-US" sz="2400" b="1" i="0" u="sng"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sp>
          <p:nvSpPr>
            <p:cNvPr id="24" name="正方形/長方形 23">
              <a:extLst>
                <a:ext uri="{FF2B5EF4-FFF2-40B4-BE49-F238E27FC236}">
                  <a16:creationId xmlns:a16="http://schemas.microsoft.com/office/drawing/2014/main" id="{78076675-AD15-41DD-B984-6FBF6458E8D4}"/>
                </a:ext>
              </a:extLst>
            </p:cNvPr>
            <p:cNvSpPr/>
            <p:nvPr/>
          </p:nvSpPr>
          <p:spPr>
            <a:xfrm>
              <a:off x="370217" y="255406"/>
              <a:ext cx="1540216" cy="687609"/>
            </a:xfrm>
            <a:prstGeom prst="rect">
              <a:avLst/>
            </a:prstGeom>
            <a:solidFill>
              <a:srgbClr val="4F81BD">
                <a:lumMod val="20000"/>
                <a:lumOff val="80000"/>
              </a:srgbClr>
            </a:solidFill>
            <a:ln w="25400" cap="flat" cmpd="sng" algn="ctr">
              <a:solidFill>
                <a:srgbClr val="4F81BD">
                  <a:shade val="50000"/>
                </a:srgbClr>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ja-JP" sz="24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ja-JP" sz="2400" kern="0" dirty="0">
                <a:solidFill>
                  <a:sysClr val="windowText" lastClr="000000"/>
                </a:solidFill>
                <a:latin typeface="Calibri" panose="020F0502020204030204"/>
                <a:ea typeface="ＭＳ Ｐゴシック" panose="020B060007020508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検証</a:t>
              </a:r>
              <a:r>
                <a:rPr kumimoji="1" lang="en-US" altLang="ja-JP" sz="2400" b="1" i="0" u="none" strike="noStrike" kern="0" cap="none" spc="0" normalizeH="0" baseline="0" noProof="0" dirty="0" err="1">
                  <a:ln>
                    <a:noFill/>
                  </a:ln>
                  <a:solidFill>
                    <a:sysClr val="windowText" lastClr="000000"/>
                  </a:solidFill>
                  <a:effectLst/>
                  <a:uLnTx/>
                  <a:uFillTx/>
                  <a:latin typeface="Calibri" panose="020F0502020204030204"/>
                  <a:ea typeface="ＭＳ Ｐゴシック" panose="020B0600070205080204" pitchFamily="50" charset="-128"/>
                  <a:cs typeface="+mn-cs"/>
                </a:rPr>
                <a:t>NoⅡ</a:t>
              </a:r>
              <a:endPar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ja-JP" sz="2400" b="0" i="0" u="none" strike="noStrike" kern="0" cap="none" spc="0" normalizeH="0" baseline="0" noProof="0" dirty="0">
                <a:ln>
                  <a:noFill/>
                </a:ln>
                <a:solidFill>
                  <a:sysClr val="window" lastClr="FFFFFF"/>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dirty="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grpSp>
      <p:grpSp>
        <p:nvGrpSpPr>
          <p:cNvPr id="20" name="グループ化 19">
            <a:extLst>
              <a:ext uri="{FF2B5EF4-FFF2-40B4-BE49-F238E27FC236}">
                <a16:creationId xmlns:a16="http://schemas.microsoft.com/office/drawing/2014/main" id="{EBB337D2-CC6A-4EE2-B054-7580D833F1D0}"/>
              </a:ext>
            </a:extLst>
          </p:cNvPr>
          <p:cNvGrpSpPr/>
          <p:nvPr/>
        </p:nvGrpSpPr>
        <p:grpSpPr>
          <a:xfrm>
            <a:off x="6316776" y="1297526"/>
            <a:ext cx="4941245" cy="5468773"/>
            <a:chOff x="6303576" y="1334278"/>
            <a:chExt cx="4941245" cy="5468773"/>
          </a:xfrm>
        </p:grpSpPr>
        <p:pic>
          <p:nvPicPr>
            <p:cNvPr id="12" name="図 11">
              <a:extLst>
                <a:ext uri="{FF2B5EF4-FFF2-40B4-BE49-F238E27FC236}">
                  <a16:creationId xmlns:a16="http://schemas.microsoft.com/office/drawing/2014/main" id="{00000000-0008-0000-0000-0000E7020000}"/>
                </a:ext>
              </a:extLst>
            </p:cNvPr>
            <p:cNvPicPr>
              <a:picLocks noChangeAspect="1"/>
            </p:cNvPicPr>
            <p:nvPr/>
          </p:nvPicPr>
          <p:blipFill rotWithShape="1">
            <a:blip r:embed="rId4"/>
            <a:srcRect r="15000"/>
            <a:stretch/>
          </p:blipFill>
          <p:spPr>
            <a:xfrm>
              <a:off x="7166971" y="1334278"/>
              <a:ext cx="3022523" cy="4117365"/>
            </a:xfrm>
            <a:prstGeom prst="rect">
              <a:avLst/>
            </a:prstGeom>
          </p:spPr>
        </p:pic>
        <p:grpSp>
          <p:nvGrpSpPr>
            <p:cNvPr id="14" name="グループ化 13">
              <a:extLst>
                <a:ext uri="{FF2B5EF4-FFF2-40B4-BE49-F238E27FC236}">
                  <a16:creationId xmlns:a16="http://schemas.microsoft.com/office/drawing/2014/main" id="{0230C2E4-5CD5-43CC-BE48-C8064775E883}"/>
                </a:ext>
              </a:extLst>
            </p:cNvPr>
            <p:cNvGrpSpPr/>
            <p:nvPr/>
          </p:nvGrpSpPr>
          <p:grpSpPr>
            <a:xfrm>
              <a:off x="6303576" y="1628137"/>
              <a:ext cx="4941245" cy="5174914"/>
              <a:chOff x="6303576" y="1628137"/>
              <a:chExt cx="4941245" cy="5174914"/>
            </a:xfrm>
          </p:grpSpPr>
          <p:sp>
            <p:nvSpPr>
              <p:cNvPr id="13" name="正方形/長方形 12">
                <a:extLst>
                  <a:ext uri="{FF2B5EF4-FFF2-40B4-BE49-F238E27FC236}">
                    <a16:creationId xmlns:a16="http://schemas.microsoft.com/office/drawing/2014/main" id="{00000000-0008-0000-0000-0000E8020000}"/>
                  </a:ext>
                </a:extLst>
              </p:cNvPr>
              <p:cNvSpPr/>
              <p:nvPr/>
            </p:nvSpPr>
            <p:spPr>
              <a:xfrm>
                <a:off x="6303576" y="5548391"/>
                <a:ext cx="4865037" cy="1254660"/>
              </a:xfrm>
              <a:prstGeom prst="rect">
                <a:avLst/>
              </a:prstGeom>
              <a:solidFill>
                <a:sysClr val="window" lastClr="FFFFFF"/>
              </a:solidFill>
              <a:ln w="25400" cap="flat" cmpd="sng" algn="ctr">
                <a:solidFill>
                  <a:srgbClr val="00CC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通常のかんばん置場高さ</a:t>
                </a:r>
                <a:r>
                  <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145</a:t>
                </a: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㎝なら</a:t>
                </a:r>
                <a:endPar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踵を上げずにかんばんが取れる</a:t>
                </a:r>
                <a:endPar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grpSp>
            <p:nvGrpSpPr>
              <p:cNvPr id="32" name="グループ化 31">
                <a:extLst>
                  <a:ext uri="{FF2B5EF4-FFF2-40B4-BE49-F238E27FC236}">
                    <a16:creationId xmlns:a16="http://schemas.microsoft.com/office/drawing/2014/main" id="{C18B07FE-41C3-4160-B9F9-3BD7014DD944}"/>
                  </a:ext>
                </a:extLst>
              </p:cNvPr>
              <p:cNvGrpSpPr/>
              <p:nvPr/>
            </p:nvGrpSpPr>
            <p:grpSpPr>
              <a:xfrm>
                <a:off x="8913182" y="1628137"/>
                <a:ext cx="2331639" cy="556071"/>
                <a:chOff x="9111849" y="1699145"/>
                <a:chExt cx="2764386" cy="556071"/>
              </a:xfrm>
            </p:grpSpPr>
            <p:cxnSp>
              <p:nvCxnSpPr>
                <p:cNvPr id="18" name="直線コネクタ 17">
                  <a:extLst>
                    <a:ext uri="{FF2B5EF4-FFF2-40B4-BE49-F238E27FC236}">
                      <a16:creationId xmlns:a16="http://schemas.microsoft.com/office/drawing/2014/main" id="{00000000-0008-0000-0000-0000ED020000}"/>
                    </a:ext>
                  </a:extLst>
                </p:cNvPr>
                <p:cNvCxnSpPr>
                  <a:cxnSpLocks/>
                </p:cNvCxnSpPr>
                <p:nvPr/>
              </p:nvCxnSpPr>
              <p:spPr>
                <a:xfrm flipV="1">
                  <a:off x="9111849" y="1977181"/>
                  <a:ext cx="1609540" cy="1"/>
                </a:xfrm>
                <a:prstGeom prst="line">
                  <a:avLst/>
                </a:prstGeom>
                <a:noFill/>
                <a:ln w="34925" cap="flat" cmpd="sng" algn="ctr">
                  <a:solidFill>
                    <a:srgbClr val="002060"/>
                  </a:solidFill>
                  <a:prstDash val="dash"/>
                </a:ln>
                <a:effectLst/>
              </p:spPr>
            </p:cxnSp>
            <p:sp>
              <p:nvSpPr>
                <p:cNvPr id="17" name="正方形/長方形 16">
                  <a:extLst>
                    <a:ext uri="{FF2B5EF4-FFF2-40B4-BE49-F238E27FC236}">
                      <a16:creationId xmlns:a16="http://schemas.microsoft.com/office/drawing/2014/main" id="{00000000-0008-0000-0000-0000EC020000}"/>
                    </a:ext>
                  </a:extLst>
                </p:cNvPr>
                <p:cNvSpPr/>
                <p:nvPr/>
              </p:nvSpPr>
              <p:spPr>
                <a:xfrm>
                  <a:off x="10664098" y="1699145"/>
                  <a:ext cx="1212137" cy="556071"/>
                </a:xfrm>
                <a:prstGeom prst="rect">
                  <a:avLst/>
                </a:prstGeom>
                <a:solidFill>
                  <a:sysClr val="window" lastClr="FFFFFF"/>
                </a:solidFill>
                <a:ln w="25400" cap="flat" cmpd="sng" algn="ctr">
                  <a:solidFill>
                    <a:srgbClr val="4F81BD">
                      <a:shade val="50000"/>
                    </a:srgbClr>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145</a:t>
                  </a: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a:t>
                  </a:r>
                </a:p>
              </p:txBody>
            </p:sp>
          </p:grpSp>
        </p:grpSp>
      </p:grpSp>
      <p:grpSp>
        <p:nvGrpSpPr>
          <p:cNvPr id="21" name="グループ化 20">
            <a:extLst>
              <a:ext uri="{FF2B5EF4-FFF2-40B4-BE49-F238E27FC236}">
                <a16:creationId xmlns:a16="http://schemas.microsoft.com/office/drawing/2014/main" id="{83C073FA-D655-45DF-829C-C91A3C76D1DA}"/>
              </a:ext>
            </a:extLst>
          </p:cNvPr>
          <p:cNvGrpSpPr/>
          <p:nvPr/>
        </p:nvGrpSpPr>
        <p:grpSpPr>
          <a:xfrm>
            <a:off x="370217" y="1125569"/>
            <a:ext cx="7270085" cy="5672322"/>
            <a:chOff x="370217" y="1125569"/>
            <a:chExt cx="7270085" cy="5672322"/>
          </a:xfrm>
        </p:grpSpPr>
        <p:grpSp>
          <p:nvGrpSpPr>
            <p:cNvPr id="5" name="グループ化 4">
              <a:extLst>
                <a:ext uri="{FF2B5EF4-FFF2-40B4-BE49-F238E27FC236}">
                  <a16:creationId xmlns:a16="http://schemas.microsoft.com/office/drawing/2014/main" id="{F5F16986-4E97-473D-A464-7EC8623A4EE8}"/>
                </a:ext>
              </a:extLst>
            </p:cNvPr>
            <p:cNvGrpSpPr/>
            <p:nvPr/>
          </p:nvGrpSpPr>
          <p:grpSpPr>
            <a:xfrm>
              <a:off x="370217" y="1332300"/>
              <a:ext cx="6264859" cy="5465591"/>
              <a:chOff x="370217" y="1340612"/>
              <a:chExt cx="6264859" cy="5465591"/>
            </a:xfrm>
          </p:grpSpPr>
          <p:sp>
            <p:nvSpPr>
              <p:cNvPr id="10" name="正方形/長方形 9">
                <a:extLst>
                  <a:ext uri="{FF2B5EF4-FFF2-40B4-BE49-F238E27FC236}">
                    <a16:creationId xmlns:a16="http://schemas.microsoft.com/office/drawing/2014/main" id="{00000000-0008-0000-0000-0000E4020000}"/>
                  </a:ext>
                </a:extLst>
              </p:cNvPr>
              <p:cNvSpPr/>
              <p:nvPr/>
            </p:nvSpPr>
            <p:spPr>
              <a:xfrm>
                <a:off x="370217" y="5551543"/>
                <a:ext cx="5362575" cy="1254660"/>
              </a:xfrm>
              <a:prstGeom prst="rect">
                <a:avLst/>
              </a:prstGeom>
              <a:solidFill>
                <a:sysClr val="window" lastClr="FFFFFF"/>
              </a:solidFill>
              <a:ln w="25400" cap="flat" cmpd="sng" algn="ctr">
                <a:solidFill>
                  <a:srgbClr val="FF00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端数品かんばん置場の高さは</a:t>
                </a:r>
                <a:r>
                  <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172</a:t>
                </a: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㎝あり</a:t>
                </a:r>
                <a:endPar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かんばんを取る時に踵を上げる</a:t>
                </a:r>
                <a:endPar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grpSp>
            <p:nvGrpSpPr>
              <p:cNvPr id="35" name="グループ化 34">
                <a:extLst>
                  <a:ext uri="{FF2B5EF4-FFF2-40B4-BE49-F238E27FC236}">
                    <a16:creationId xmlns:a16="http://schemas.microsoft.com/office/drawing/2014/main" id="{7050D4C4-DC9E-4F5F-9AF6-C5349AA79410}"/>
                  </a:ext>
                </a:extLst>
              </p:cNvPr>
              <p:cNvGrpSpPr/>
              <p:nvPr/>
            </p:nvGrpSpPr>
            <p:grpSpPr>
              <a:xfrm>
                <a:off x="3171218" y="1340612"/>
                <a:ext cx="3463858" cy="4155220"/>
                <a:chOff x="3171218" y="1340612"/>
                <a:chExt cx="3463858" cy="4155220"/>
              </a:xfrm>
            </p:grpSpPr>
            <p:pic>
              <p:nvPicPr>
                <p:cNvPr id="9" name="図 8">
                  <a:extLst>
                    <a:ext uri="{FF2B5EF4-FFF2-40B4-BE49-F238E27FC236}">
                      <a16:creationId xmlns:a16="http://schemas.microsoft.com/office/drawing/2014/main" id="{00000000-0008-0000-0000-0000E3020000}"/>
                    </a:ext>
                  </a:extLst>
                </p:cNvPr>
                <p:cNvPicPr>
                  <a:picLocks noChangeAspect="1"/>
                </p:cNvPicPr>
                <p:nvPr/>
              </p:nvPicPr>
              <p:blipFill>
                <a:blip r:embed="rId5"/>
                <a:stretch>
                  <a:fillRect/>
                </a:stretch>
              </p:blipFill>
              <p:spPr>
                <a:xfrm>
                  <a:off x="3171218" y="1340612"/>
                  <a:ext cx="3463858" cy="4124506"/>
                </a:xfrm>
                <a:prstGeom prst="rect">
                  <a:avLst/>
                </a:prstGeom>
              </p:spPr>
            </p:pic>
            <p:sp>
              <p:nvSpPr>
                <p:cNvPr id="33" name="楕円 32">
                  <a:extLst>
                    <a:ext uri="{FF2B5EF4-FFF2-40B4-BE49-F238E27FC236}">
                      <a16:creationId xmlns:a16="http://schemas.microsoft.com/office/drawing/2014/main" id="{79AF2D7B-FA2A-427F-A871-04B7862C2D7D}"/>
                    </a:ext>
                  </a:extLst>
                </p:cNvPr>
                <p:cNvSpPr/>
                <p:nvPr/>
              </p:nvSpPr>
              <p:spPr>
                <a:xfrm>
                  <a:off x="3918680" y="4653543"/>
                  <a:ext cx="818030" cy="842289"/>
                </a:xfrm>
                <a:prstGeom prst="ellipse">
                  <a:avLst/>
                </a:prstGeom>
                <a:noFill/>
                <a:ln w="57150" cap="flat" cmpd="sng" algn="ctr">
                  <a:solidFill>
                    <a:srgbClr val="FFC000"/>
                  </a:solidFill>
                  <a:prstDash val="sysDot"/>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grpSp>
        </p:grpSp>
        <p:grpSp>
          <p:nvGrpSpPr>
            <p:cNvPr id="31" name="グループ化 30">
              <a:extLst>
                <a:ext uri="{FF2B5EF4-FFF2-40B4-BE49-F238E27FC236}">
                  <a16:creationId xmlns:a16="http://schemas.microsoft.com/office/drawing/2014/main" id="{64EA8353-DA87-4765-B546-402F9659C189}"/>
                </a:ext>
              </a:extLst>
            </p:cNvPr>
            <p:cNvGrpSpPr/>
            <p:nvPr/>
          </p:nvGrpSpPr>
          <p:grpSpPr>
            <a:xfrm>
              <a:off x="4544307" y="1125569"/>
              <a:ext cx="3095995" cy="519870"/>
              <a:chOff x="6556301" y="1055769"/>
              <a:chExt cx="5252316" cy="519870"/>
            </a:xfrm>
          </p:grpSpPr>
          <p:cxnSp>
            <p:nvCxnSpPr>
              <p:cNvPr id="15" name="直線コネクタ 14">
                <a:extLst>
                  <a:ext uri="{FF2B5EF4-FFF2-40B4-BE49-F238E27FC236}">
                    <a16:creationId xmlns:a16="http://schemas.microsoft.com/office/drawing/2014/main" id="{00000000-0008-0000-0000-0000EA020000}"/>
                  </a:ext>
                </a:extLst>
              </p:cNvPr>
              <p:cNvCxnSpPr>
                <a:cxnSpLocks/>
              </p:cNvCxnSpPr>
              <p:nvPr/>
            </p:nvCxnSpPr>
            <p:spPr>
              <a:xfrm flipV="1">
                <a:off x="6556301" y="1340613"/>
                <a:ext cx="4081455" cy="19983"/>
              </a:xfrm>
              <a:prstGeom prst="line">
                <a:avLst/>
              </a:prstGeom>
              <a:noFill/>
              <a:ln w="38100" cap="flat" cmpd="sng" algn="ctr">
                <a:solidFill>
                  <a:srgbClr val="FF0000"/>
                </a:solidFill>
                <a:prstDash val="dash"/>
              </a:ln>
              <a:effectLst/>
            </p:spPr>
          </p:cxnSp>
          <p:sp>
            <p:nvSpPr>
              <p:cNvPr id="16" name="正方形/長方形 15">
                <a:extLst>
                  <a:ext uri="{FF2B5EF4-FFF2-40B4-BE49-F238E27FC236}">
                    <a16:creationId xmlns:a16="http://schemas.microsoft.com/office/drawing/2014/main" id="{00000000-0008-0000-0000-0000EB020000}"/>
                  </a:ext>
                </a:extLst>
              </p:cNvPr>
              <p:cNvSpPr/>
              <p:nvPr/>
            </p:nvSpPr>
            <p:spPr>
              <a:xfrm>
                <a:off x="9615127" y="1055769"/>
                <a:ext cx="2193490" cy="519870"/>
              </a:xfrm>
              <a:prstGeom prst="rect">
                <a:avLst/>
              </a:prstGeom>
              <a:solidFill>
                <a:sysClr val="window" lastClr="FFFFFF"/>
              </a:solidFill>
              <a:ln w="25400" cap="flat" cmpd="sng" algn="ctr">
                <a:solidFill>
                  <a:srgbClr val="FF3737"/>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172</a:t>
                </a: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a:t>
                </a:r>
                <a:endPar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grpSp>
      </p:grpSp>
      <p:sp>
        <p:nvSpPr>
          <p:cNvPr id="37" name="フローチャート: 処理 36">
            <a:extLst>
              <a:ext uri="{FF2B5EF4-FFF2-40B4-BE49-F238E27FC236}">
                <a16:creationId xmlns:a16="http://schemas.microsoft.com/office/drawing/2014/main" id="{F91C701C-D65D-42F9-86D0-AFCBBDCB9D2C}"/>
              </a:ext>
            </a:extLst>
          </p:cNvPr>
          <p:cNvSpPr/>
          <p:nvPr/>
        </p:nvSpPr>
        <p:spPr>
          <a:xfrm>
            <a:off x="9195748" y="4006236"/>
            <a:ext cx="2855234" cy="1445407"/>
          </a:xfrm>
          <a:prstGeom prst="flowChartProcess">
            <a:avLst/>
          </a:prstGeom>
          <a:solidFill>
            <a:srgbClr val="FF0000"/>
          </a:solidFill>
          <a:ln w="38100" cap="flat" cmpd="sng" algn="ctr">
            <a:solidFill>
              <a:srgbClr val="FFFF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ysClr val="window" lastClr="FFFFFF"/>
                </a:solidFill>
                <a:effectLst/>
                <a:uLnTx/>
                <a:uFillTx/>
                <a:latin typeface="Calibri" panose="020F0502020204030204"/>
                <a:ea typeface="ＭＳ Ｐゴシック" panose="020B0600070205080204" pitchFamily="50" charset="-128"/>
                <a:cs typeface="+mn-cs"/>
              </a:rPr>
              <a:t>重要要因で</a:t>
            </a:r>
            <a:endParaRPr kumimoji="1" lang="en-US" altLang="ja-JP" sz="2800" b="1" i="0" u="none" strike="noStrike" kern="0" cap="none" spc="0" normalizeH="0" baseline="0" noProof="0" dirty="0">
              <a:ln>
                <a:noFill/>
              </a:ln>
              <a:solidFill>
                <a:sysClr val="window" lastClr="FFFFFF"/>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ysClr val="window" lastClr="FFFFFF"/>
                </a:solidFill>
                <a:effectLst/>
                <a:uLnTx/>
                <a:uFillTx/>
                <a:latin typeface="Calibri" panose="020F0502020204030204"/>
                <a:ea typeface="ＭＳ Ｐゴシック" panose="020B0600070205080204" pitchFamily="50" charset="-128"/>
                <a:cs typeface="+mn-cs"/>
              </a:rPr>
              <a:t>ある</a:t>
            </a:r>
            <a:endParaRPr kumimoji="1" lang="en-US" altLang="ja-JP" sz="2800" b="1" i="0" u="none" strike="noStrike" kern="0" cap="none" spc="0" normalizeH="0" baseline="0" noProof="0" dirty="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22" name="楕円 21">
            <a:extLst>
              <a:ext uri="{FF2B5EF4-FFF2-40B4-BE49-F238E27FC236}">
                <a16:creationId xmlns:a16="http://schemas.microsoft.com/office/drawing/2014/main" id="{00000000-0008-0000-0000-0000F4020000}"/>
              </a:ext>
            </a:extLst>
          </p:cNvPr>
          <p:cNvSpPr/>
          <p:nvPr/>
        </p:nvSpPr>
        <p:spPr>
          <a:xfrm>
            <a:off x="7961828" y="4616091"/>
            <a:ext cx="818030" cy="842289"/>
          </a:xfrm>
          <a:prstGeom prst="ellipse">
            <a:avLst/>
          </a:prstGeom>
          <a:noFill/>
          <a:ln w="57150" cap="flat" cmpd="sng" algn="ctr">
            <a:solidFill>
              <a:srgbClr val="0070C0"/>
            </a:solidFill>
            <a:prstDash val="sysDot"/>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pic>
        <p:nvPicPr>
          <p:cNvPr id="34" name="図 33">
            <a:extLst>
              <a:ext uri="{FF2B5EF4-FFF2-40B4-BE49-F238E27FC236}">
                <a16:creationId xmlns:a16="http://schemas.microsoft.com/office/drawing/2014/main" id="{C5E68BEF-633E-45F3-A736-CD573CF9114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1095" b="65548" l="4215" r="96935">
                        <a14:foregroundMark x1="50192" y1="46820" x2="50192" y2="46820"/>
                        <a14:foregroundMark x1="54406" y1="43816" x2="54406" y2="43816"/>
                        <a14:foregroundMark x1="55172" y1="40636" x2="55172" y2="40636"/>
                        <a14:foregroundMark x1="57088" y1="34276" x2="57088" y2="34276"/>
                        <a14:foregroundMark x1="53257" y1="38693" x2="53257" y2="38693"/>
                        <a14:foregroundMark x1="43295" y1="43993" x2="43295" y2="43993"/>
                        <a14:foregroundMark x1="39464" y1="46290" x2="39464" y2="46290"/>
                        <a14:foregroundMark x1="34866" y1="51413" x2="34866" y2="51413"/>
                        <a14:foregroundMark x1="35249" y1="48940" x2="35249" y2="48940"/>
                        <a14:foregroundMark x1="34100" y1="46466" x2="34100" y2="46466"/>
                        <a14:foregroundMark x1="34100" y1="46113" x2="34100" y2="46113"/>
                        <a14:foregroundMark x1="38314" y1="48763" x2="38314" y2="48763"/>
                        <a14:foregroundMark x1="46743" y1="48940" x2="46743" y2="48940"/>
                        <a14:foregroundMark x1="50575" y1="49470" x2="50575" y2="49470"/>
                        <a14:foregroundMark x1="56322" y1="49470" x2="56322" y2="49470"/>
                        <a14:foregroundMark x1="59387" y1="48587" x2="59387" y2="48587"/>
                        <a14:foregroundMark x1="60536" y1="47880" x2="60920" y2="47527"/>
                        <a14:foregroundMark x1="63985" y1="45760" x2="63985" y2="45760"/>
                        <a14:foregroundMark x1="63985" y1="45760" x2="63985" y2="45760"/>
                        <a14:foregroundMark x1="63985" y1="45760" x2="63985" y2="45760"/>
                        <a14:foregroundMark x1="63985" y1="43993" x2="63985" y2="43993"/>
                        <a14:foregroundMark x1="63218" y1="42756" x2="63218" y2="42756"/>
                        <a14:foregroundMark x1="86973" y1="39929" x2="86973" y2="39929"/>
                        <a14:foregroundMark x1="83525" y1="41343" x2="83525" y2="41343"/>
                        <a14:foregroundMark x1="72797" y1="35512" x2="72797" y2="35512"/>
                        <a14:foregroundMark x1="64751" y1="35689" x2="64751" y2="35689"/>
                        <a14:foregroundMark x1="67050" y1="35159" x2="67050" y2="35159"/>
                        <a14:foregroundMark x1="36015" y1="34806" x2="36015" y2="34806"/>
                        <a14:foregroundMark x1="36015" y1="34276" x2="36015" y2="34276"/>
                        <a14:foregroundMark x1="34100" y1="35866" x2="34100" y2="35866"/>
                        <a14:foregroundMark x1="16475" y1="39399" x2="16475" y2="39399"/>
                        <a14:foregroundMark x1="9962" y1="51237" x2="9962" y2="51237"/>
                        <a14:foregroundMark x1="11877" y1="48940" x2="11877" y2="48940"/>
                        <a14:foregroundMark x1="26437" y1="60601" x2="26437" y2="60601"/>
                        <a14:foregroundMark x1="52107" y1="62367" x2="52107" y2="62367"/>
                        <a14:foregroundMark x1="81226" y1="61131" x2="81226" y2="61131"/>
                        <a14:foregroundMark x1="94636" y1="52297" x2="94636" y2="52297"/>
                        <a14:foregroundMark x1="91954" y1="49117" x2="91954" y2="49117"/>
                        <a14:foregroundMark x1="65134" y1="50177" x2="65134" y2="50177"/>
                        <a14:foregroundMark x1="66284" y1="47880" x2="66284" y2="47880"/>
                        <a14:foregroundMark x1="68582" y1="47173" x2="68582" y2="47173"/>
                        <a14:foregroundMark x1="68582" y1="44170" x2="68582" y2="44170"/>
                        <a14:foregroundMark x1="67050" y1="43286" x2="67050" y2="43286"/>
                        <a14:foregroundMark x1="63985" y1="41343" x2="63985" y2="41343"/>
                        <a14:foregroundMark x1="64751" y1="40636" x2="64751" y2="40636"/>
                        <a14:foregroundMark x1="67050" y1="39753" x2="67050" y2="39753"/>
                        <a14:foregroundMark x1="55556" y1="40989" x2="55556" y2="40989"/>
                        <a14:foregroundMark x1="61303" y1="40636" x2="61303" y2="40636"/>
                        <a14:foregroundMark x1="59770" y1="41873" x2="59770" y2="41873"/>
                        <a14:foregroundMark x1="57471" y1="45936" x2="57471" y2="45936"/>
                        <a14:foregroundMark x1="58621" y1="45230" x2="58621" y2="45230"/>
                        <a14:foregroundMark x1="59770" y1="44876" x2="59770" y2="44876"/>
                        <a14:foregroundMark x1="61303" y1="43286" x2="61303" y2="43286"/>
                        <a14:foregroundMark x1="57471" y1="44170" x2="57471" y2="44170"/>
                        <a14:foregroundMark x1="34866" y1="47880" x2="34866" y2="47880"/>
                        <a14:foregroundMark x1="41762" y1="44876" x2="41762" y2="44876"/>
                        <a14:foregroundMark x1="46360" y1="44170" x2="46360" y2="44170"/>
                        <a14:foregroundMark x1="47126" y1="43993" x2="47126" y2="43993"/>
                        <a14:foregroundMark x1="49425" y1="42403" x2="49425" y2="42403"/>
                        <a14:foregroundMark x1="45211" y1="45936" x2="45211" y2="45936"/>
                        <a14:foregroundMark x1="45211" y1="47527" x2="45211" y2="47527"/>
                        <a14:foregroundMark x1="54789" y1="37102" x2="54789" y2="37102"/>
                      </a14:backgroundRemoval>
                    </a14:imgEffect>
                  </a14:imgLayer>
                </a14:imgProps>
              </a:ext>
              <a:ext uri="{28A0092B-C50C-407E-A947-70E740481C1C}">
                <a14:useLocalDpi xmlns:a14="http://schemas.microsoft.com/office/drawing/2010/main" val="0"/>
              </a:ext>
            </a:extLst>
          </a:blip>
          <a:srcRect l="3279" t="31913" r="2862" b="34943"/>
          <a:stretch/>
        </p:blipFill>
        <p:spPr>
          <a:xfrm rot="533794">
            <a:off x="6396431" y="3989096"/>
            <a:ext cx="1501596" cy="1146933"/>
          </a:xfrm>
          <a:prstGeom prst="rect">
            <a:avLst/>
          </a:prstGeom>
        </p:spPr>
      </p:pic>
    </p:spTree>
    <p:extLst>
      <p:ext uri="{BB962C8B-B14F-4D97-AF65-F5344CB8AC3E}">
        <p14:creationId xmlns:p14="http://schemas.microsoft.com/office/powerpoint/2010/main" val="154512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heel(1)">
                                      <p:cBhvr>
                                        <p:cTn id="34" dur="10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p:cTn id="39" dur="500" fill="hold"/>
                                        <p:tgtEl>
                                          <p:spTgt spid="37"/>
                                        </p:tgtEl>
                                        <p:attrNameLst>
                                          <p:attrName>ppt_w</p:attrName>
                                        </p:attrNameLst>
                                      </p:cBhvr>
                                      <p:tavLst>
                                        <p:tav tm="0">
                                          <p:val>
                                            <p:fltVal val="0"/>
                                          </p:val>
                                        </p:tav>
                                        <p:tav tm="100000">
                                          <p:val>
                                            <p:strVal val="#ppt_w"/>
                                          </p:val>
                                        </p:tav>
                                      </p:tavLst>
                                    </p:anim>
                                    <p:anim calcmode="lin" valueType="num">
                                      <p:cBhvr>
                                        <p:cTn id="40" dur="500" fill="hold"/>
                                        <p:tgtEl>
                                          <p:spTgt spid="37"/>
                                        </p:tgtEl>
                                        <p:attrNameLst>
                                          <p:attrName>ppt_h</p:attrName>
                                        </p:attrNameLst>
                                      </p:cBhvr>
                                      <p:tavLst>
                                        <p:tav tm="0">
                                          <p:val>
                                            <p:fltVal val="0"/>
                                          </p:val>
                                        </p:tav>
                                        <p:tav tm="100000">
                                          <p:val>
                                            <p:strVal val="#ppt_h"/>
                                          </p:val>
                                        </p:tav>
                                      </p:tavLst>
                                    </p:anim>
                                    <p:animEffect transition="in" filter="fade">
                                      <p:cBhvr>
                                        <p:cTn id="41" dur="500"/>
                                        <p:tgtEl>
                                          <p:spTgt spid="37"/>
                                        </p:tgtEl>
                                      </p:cBhvr>
                                    </p:animEffect>
                                  </p:childTnLst>
                                </p:cTn>
                              </p:par>
                            </p:childTnLst>
                          </p:cTn>
                        </p:par>
                        <p:par>
                          <p:cTn id="42" fill="hold">
                            <p:stCondLst>
                              <p:cond delay="500"/>
                            </p:stCondLst>
                            <p:childTnLst>
                              <p:par>
                                <p:cTn id="43" presetID="31" presetClass="entr" presetSubtype="0" fill="hold" nodeType="afterEffect">
                                  <p:stCondLst>
                                    <p:cond delay="0"/>
                                  </p:stCondLst>
                                  <p:childTnLst>
                                    <p:set>
                                      <p:cBhvr>
                                        <p:cTn id="44" dur="1" fill="hold">
                                          <p:stCondLst>
                                            <p:cond delay="0"/>
                                          </p:stCondLst>
                                        </p:cTn>
                                        <p:tgtEl>
                                          <p:spTgt spid="34"/>
                                        </p:tgtEl>
                                        <p:attrNameLst>
                                          <p:attrName>style.visibility</p:attrName>
                                        </p:attrNameLst>
                                      </p:cBhvr>
                                      <p:to>
                                        <p:strVal val="visible"/>
                                      </p:to>
                                    </p:set>
                                    <p:anim calcmode="lin" valueType="num">
                                      <p:cBhvr>
                                        <p:cTn id="45" dur="500" fill="hold"/>
                                        <p:tgtEl>
                                          <p:spTgt spid="34"/>
                                        </p:tgtEl>
                                        <p:attrNameLst>
                                          <p:attrName>ppt_w</p:attrName>
                                        </p:attrNameLst>
                                      </p:cBhvr>
                                      <p:tavLst>
                                        <p:tav tm="0">
                                          <p:val>
                                            <p:fltVal val="0"/>
                                          </p:val>
                                        </p:tav>
                                        <p:tav tm="100000">
                                          <p:val>
                                            <p:strVal val="#ppt_w"/>
                                          </p:val>
                                        </p:tav>
                                      </p:tavLst>
                                    </p:anim>
                                    <p:anim calcmode="lin" valueType="num">
                                      <p:cBhvr>
                                        <p:cTn id="46" dur="500" fill="hold"/>
                                        <p:tgtEl>
                                          <p:spTgt spid="34"/>
                                        </p:tgtEl>
                                        <p:attrNameLst>
                                          <p:attrName>ppt_h</p:attrName>
                                        </p:attrNameLst>
                                      </p:cBhvr>
                                      <p:tavLst>
                                        <p:tav tm="0">
                                          <p:val>
                                            <p:fltVal val="0"/>
                                          </p:val>
                                        </p:tav>
                                        <p:tav tm="100000">
                                          <p:val>
                                            <p:strVal val="#ppt_h"/>
                                          </p:val>
                                        </p:tav>
                                      </p:tavLst>
                                    </p:anim>
                                    <p:anim calcmode="lin" valueType="num">
                                      <p:cBhvr>
                                        <p:cTn id="47" dur="500" fill="hold"/>
                                        <p:tgtEl>
                                          <p:spTgt spid="34"/>
                                        </p:tgtEl>
                                        <p:attrNameLst>
                                          <p:attrName>style.rotation</p:attrName>
                                        </p:attrNameLst>
                                      </p:cBhvr>
                                      <p:tavLst>
                                        <p:tav tm="0">
                                          <p:val>
                                            <p:fltVal val="90"/>
                                          </p:val>
                                        </p:tav>
                                        <p:tav tm="100000">
                                          <p:val>
                                            <p:fltVal val="0"/>
                                          </p:val>
                                        </p:tav>
                                      </p:tavLst>
                                    </p:anim>
                                    <p:animEffect transition="in" filter="fade">
                                      <p:cBhvr>
                                        <p:cTn id="4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7"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フローチャート: 処理 24">
            <a:extLst>
              <a:ext uri="{FF2B5EF4-FFF2-40B4-BE49-F238E27FC236}">
                <a16:creationId xmlns:a16="http://schemas.microsoft.com/office/drawing/2014/main" id="{D8AED790-A2B9-448F-81C3-4E3E8D4F1581}"/>
              </a:ext>
            </a:extLst>
          </p:cNvPr>
          <p:cNvSpPr/>
          <p:nvPr/>
        </p:nvSpPr>
        <p:spPr>
          <a:xfrm>
            <a:off x="165642" y="1205401"/>
            <a:ext cx="11580114" cy="4867463"/>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a:extLst>
              <a:ext uri="{FF2B5EF4-FFF2-40B4-BE49-F238E27FC236}">
                <a16:creationId xmlns:a16="http://schemas.microsoft.com/office/drawing/2014/main" id="{5FD92EEA-C907-466A-8C66-709430C7288E}"/>
              </a:ext>
            </a:extLst>
          </p:cNvPr>
          <p:cNvGrpSpPr/>
          <p:nvPr/>
        </p:nvGrpSpPr>
        <p:grpSpPr>
          <a:xfrm>
            <a:off x="182880" y="336007"/>
            <a:ext cx="11683821" cy="664893"/>
            <a:chOff x="182880" y="336007"/>
            <a:chExt cx="11683821" cy="664893"/>
          </a:xfrm>
        </p:grpSpPr>
        <p:sp>
          <p:nvSpPr>
            <p:cNvPr id="5" name="正方形/長方形 4">
              <a:extLst>
                <a:ext uri="{FF2B5EF4-FFF2-40B4-BE49-F238E27FC236}">
                  <a16:creationId xmlns:a16="http://schemas.microsoft.com/office/drawing/2014/main" id="{00000000-0008-0000-0000-0000CF020000}"/>
                </a:ext>
              </a:extLst>
            </p:cNvPr>
            <p:cNvSpPr/>
            <p:nvPr/>
          </p:nvSpPr>
          <p:spPr>
            <a:xfrm>
              <a:off x="182880" y="338642"/>
              <a:ext cx="1884045" cy="613904"/>
            </a:xfrm>
            <a:prstGeom prst="rect">
              <a:avLst/>
            </a:prstGeom>
            <a:solidFill>
              <a:srgbClr val="4F81BD">
                <a:lumMod val="20000"/>
                <a:lumOff val="80000"/>
              </a:srgbClr>
            </a:solidFill>
            <a:ln w="25400" cap="flat" cmpd="sng" algn="ctr">
              <a:solidFill>
                <a:srgbClr val="4F81BD">
                  <a:shade val="50000"/>
                </a:srgbClr>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検証</a:t>
              </a:r>
              <a:r>
                <a:rPr kumimoji="1" lang="en-US" altLang="ja-JP" sz="2400" b="1" i="0" u="none" strike="noStrike" kern="0" cap="none" spc="0" normalizeH="0" baseline="0" noProof="0" dirty="0" err="1">
                  <a:ln>
                    <a:noFill/>
                  </a:ln>
                  <a:solidFill>
                    <a:sysClr val="windowText" lastClr="000000"/>
                  </a:solidFill>
                  <a:effectLst/>
                  <a:uLnTx/>
                  <a:uFillTx/>
                  <a:latin typeface="Calibri" panose="020F0502020204030204"/>
                  <a:ea typeface="ＭＳ Ｐゴシック" panose="020B0600070205080204" pitchFamily="50" charset="-128"/>
                  <a:cs typeface="+mn-cs"/>
                </a:rPr>
                <a:t>NO.Ⅲ</a:t>
              </a:r>
              <a:endPar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sp>
          <p:nvSpPr>
            <p:cNvPr id="6" name="フローチャート: 処理 5">
              <a:extLst>
                <a:ext uri="{FF2B5EF4-FFF2-40B4-BE49-F238E27FC236}">
                  <a16:creationId xmlns:a16="http://schemas.microsoft.com/office/drawing/2014/main" id="{00000000-0008-0000-0000-0000D0020000}"/>
                </a:ext>
              </a:extLst>
            </p:cNvPr>
            <p:cNvSpPr/>
            <p:nvPr/>
          </p:nvSpPr>
          <p:spPr>
            <a:xfrm>
              <a:off x="2232910" y="336007"/>
              <a:ext cx="9633791" cy="664893"/>
            </a:xfrm>
            <a:prstGeom prst="flowChartProcess">
              <a:avLst/>
            </a:prstGeom>
            <a:solidFill>
              <a:sysClr val="window" lastClr="FFFFFF">
                <a:lumMod val="95000"/>
              </a:sysClr>
            </a:solidFill>
            <a:ln w="6350" cap="flat" cmpd="sng" algn="ctr">
              <a:solidFill>
                <a:srgbClr val="0000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ストアーにてどの高さが踵を上げずにストアーに投入できるか検証</a:t>
              </a:r>
              <a:endParaRPr kumimoji="1" lang="ja-JP" altLang="en-US" sz="2400" b="1" i="0" u="sng"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grpSp>
      <p:sp>
        <p:nvSpPr>
          <p:cNvPr id="7" name="正方形/長方形 6">
            <a:extLst>
              <a:ext uri="{FF2B5EF4-FFF2-40B4-BE49-F238E27FC236}">
                <a16:creationId xmlns:a16="http://schemas.microsoft.com/office/drawing/2014/main" id="{00000000-0008-0000-0000-0000D1020000}"/>
              </a:ext>
            </a:extLst>
          </p:cNvPr>
          <p:cNvSpPr/>
          <p:nvPr/>
        </p:nvSpPr>
        <p:spPr>
          <a:xfrm>
            <a:off x="457200" y="5493913"/>
            <a:ext cx="5622464" cy="1273205"/>
          </a:xfrm>
          <a:prstGeom prst="rect">
            <a:avLst/>
          </a:prstGeom>
          <a:solidFill>
            <a:sysClr val="window" lastClr="FFFFFF"/>
          </a:solidFill>
          <a:ln w="25400" cap="flat" cmpd="sng" algn="ctr">
            <a:solidFill>
              <a:srgbClr val="00CC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現状の最上段２段積み高さは</a:t>
            </a:r>
            <a:r>
              <a:rPr kumimoji="1" lang="en-US" altLang="ja-JP" sz="2400" b="1" i="0" u="sng"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155</a:t>
            </a:r>
            <a:r>
              <a:rPr kumimoji="1" lang="ja-JP" altLang="en-US" sz="2400" b="1" i="0" u="sng"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a:t>
            </a: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あり</a:t>
            </a:r>
            <a:endPar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ストアーに投入する時に踵を上げる</a:t>
            </a:r>
            <a:endPar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また腕も上げる為つらい</a:t>
            </a:r>
            <a:endPar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sp>
        <p:nvSpPr>
          <p:cNvPr id="10" name="右矢印 730">
            <a:extLst>
              <a:ext uri="{FF2B5EF4-FFF2-40B4-BE49-F238E27FC236}">
                <a16:creationId xmlns:a16="http://schemas.microsoft.com/office/drawing/2014/main" id="{00000000-0008-0000-0000-0000DB020000}"/>
              </a:ext>
            </a:extLst>
          </p:cNvPr>
          <p:cNvSpPr/>
          <p:nvPr/>
        </p:nvSpPr>
        <p:spPr>
          <a:xfrm>
            <a:off x="6982356" y="3033454"/>
            <a:ext cx="674830" cy="1100296"/>
          </a:xfrm>
          <a:prstGeom prst="rightArrow">
            <a:avLst/>
          </a:prstGeom>
          <a:solidFill>
            <a:srgbClr val="FFFF00"/>
          </a:solidFill>
          <a:ln w="25400" cap="flat" cmpd="sng" algn="ctr">
            <a:solidFill>
              <a:srgbClr val="00CC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11" name="正方形/長方形 10">
            <a:extLst>
              <a:ext uri="{FF2B5EF4-FFF2-40B4-BE49-F238E27FC236}">
                <a16:creationId xmlns:a16="http://schemas.microsoft.com/office/drawing/2014/main" id="{00000000-0008-0000-0000-0000DC020000}"/>
              </a:ext>
            </a:extLst>
          </p:cNvPr>
          <p:cNvSpPr/>
          <p:nvPr/>
        </p:nvSpPr>
        <p:spPr>
          <a:xfrm>
            <a:off x="6236302" y="5487514"/>
            <a:ext cx="4865111" cy="1268741"/>
          </a:xfrm>
          <a:prstGeom prst="rect">
            <a:avLst/>
          </a:prstGeom>
          <a:solidFill>
            <a:sysClr val="window" lastClr="FFFFFF"/>
          </a:solidFill>
          <a:ln w="25400" cap="flat" cmpd="sng" algn="ctr">
            <a:solidFill>
              <a:srgbClr val="00CC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rPr>
              <a:t>最上段</a:t>
            </a:r>
            <a:r>
              <a:rPr kumimoji="1" lang="en-US" altLang="ja-JP" sz="2400" b="1" u="sng" kern="0" dirty="0">
                <a:solidFill>
                  <a:srgbClr val="FF0000"/>
                </a:solidFill>
                <a:latin typeface="Calibri" panose="020F0502020204030204"/>
                <a:ea typeface="ＭＳ Ｐゴシック" panose="020B0600070205080204" pitchFamily="50" charset="-128"/>
              </a:rPr>
              <a:t>2</a:t>
            </a:r>
            <a:r>
              <a:rPr kumimoji="1" lang="en-US" altLang="ja-JP" sz="2400" b="1" i="0" u="sng"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rPr>
              <a:t>5</a:t>
            </a:r>
            <a:r>
              <a:rPr kumimoji="1" lang="ja-JP" altLang="en-US" sz="2400" b="1" i="0" u="sng"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rPr>
              <a:t>㎝下げれば</a:t>
            </a: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rPr>
              <a:t>踵を上げずに</a:t>
            </a:r>
            <a:endPar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rPr>
              <a:t>ストアーに投入できる</a:t>
            </a:r>
            <a:endPar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endParaRPr>
          </a:p>
        </p:txBody>
      </p:sp>
      <p:pic>
        <p:nvPicPr>
          <p:cNvPr id="22" name="図 21">
            <a:extLst>
              <a:ext uri="{FF2B5EF4-FFF2-40B4-BE49-F238E27FC236}">
                <a16:creationId xmlns:a16="http://schemas.microsoft.com/office/drawing/2014/main" id="{00000000-0008-0000-0000-0000FA02000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rcRect l="9154" t="11016" r="5056" b="12246"/>
          <a:stretch/>
        </p:blipFill>
        <p:spPr>
          <a:xfrm rot="5400000">
            <a:off x="498920" y="2162506"/>
            <a:ext cx="3967232" cy="2309566"/>
          </a:xfrm>
          <a:prstGeom prst="rect">
            <a:avLst/>
          </a:prstGeom>
          <a:ln>
            <a:solidFill>
              <a:srgbClr val="FF0000"/>
            </a:solidFill>
          </a:ln>
        </p:spPr>
      </p:pic>
      <p:sp>
        <p:nvSpPr>
          <p:cNvPr id="23" name="楕円 22">
            <a:extLst>
              <a:ext uri="{FF2B5EF4-FFF2-40B4-BE49-F238E27FC236}">
                <a16:creationId xmlns:a16="http://schemas.microsoft.com/office/drawing/2014/main" id="{00000000-0008-0000-0000-0000FB020000}"/>
              </a:ext>
            </a:extLst>
          </p:cNvPr>
          <p:cNvSpPr/>
          <p:nvPr/>
        </p:nvSpPr>
        <p:spPr>
          <a:xfrm>
            <a:off x="1820944" y="4415539"/>
            <a:ext cx="798159" cy="829106"/>
          </a:xfrm>
          <a:prstGeom prst="ellipse">
            <a:avLst/>
          </a:prstGeom>
          <a:noFill/>
          <a:ln w="57150" cap="flat" cmpd="sng" algn="ctr">
            <a:solidFill>
              <a:srgbClr val="FF0000"/>
            </a:solidFill>
            <a:prstDash val="sysDot"/>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grpSp>
        <p:nvGrpSpPr>
          <p:cNvPr id="32" name="グループ化 31">
            <a:extLst>
              <a:ext uri="{FF2B5EF4-FFF2-40B4-BE49-F238E27FC236}">
                <a16:creationId xmlns:a16="http://schemas.microsoft.com/office/drawing/2014/main" id="{A66D4313-E50A-49E1-8B57-237DC45555B6}"/>
              </a:ext>
            </a:extLst>
          </p:cNvPr>
          <p:cNvGrpSpPr/>
          <p:nvPr/>
        </p:nvGrpSpPr>
        <p:grpSpPr>
          <a:xfrm>
            <a:off x="3949104" y="1187027"/>
            <a:ext cx="3033252" cy="4130852"/>
            <a:chOff x="5440582" y="2445343"/>
            <a:chExt cx="3033252" cy="4130852"/>
          </a:xfrm>
        </p:grpSpPr>
        <p:pic>
          <p:nvPicPr>
            <p:cNvPr id="18" name="図 17">
              <a:extLst>
                <a:ext uri="{FF2B5EF4-FFF2-40B4-BE49-F238E27FC236}">
                  <a16:creationId xmlns:a16="http://schemas.microsoft.com/office/drawing/2014/main" id="{00000000-0008-0000-0000-0000AB030000}"/>
                </a:ext>
              </a:extLst>
            </p:cNvPr>
            <p:cNvPicPr>
              <a:picLocks noChangeAspect="1"/>
            </p:cNvPicPr>
            <p:nvPr/>
          </p:nvPicPr>
          <p:blipFill rotWithShape="1">
            <a:blip r:embed="rId4"/>
            <a:srcRect r="48462"/>
            <a:stretch/>
          </p:blipFill>
          <p:spPr>
            <a:xfrm>
              <a:off x="5440582" y="2445343"/>
              <a:ext cx="3033252" cy="4130852"/>
            </a:xfrm>
            <a:prstGeom prst="rect">
              <a:avLst/>
            </a:prstGeom>
          </p:spPr>
        </p:pic>
        <p:sp>
          <p:nvSpPr>
            <p:cNvPr id="21" name="楕円 20">
              <a:extLst>
                <a:ext uri="{FF2B5EF4-FFF2-40B4-BE49-F238E27FC236}">
                  <a16:creationId xmlns:a16="http://schemas.microsoft.com/office/drawing/2014/main" id="{00000000-0008-0000-0000-0000A5030000}"/>
                </a:ext>
              </a:extLst>
            </p:cNvPr>
            <p:cNvSpPr/>
            <p:nvPr/>
          </p:nvSpPr>
          <p:spPr>
            <a:xfrm>
              <a:off x="5700026" y="5926004"/>
              <a:ext cx="803812" cy="633217"/>
            </a:xfrm>
            <a:prstGeom prst="ellipse">
              <a:avLst/>
            </a:prstGeom>
            <a:noFill/>
            <a:ln w="57150" cap="flat" cmpd="sng" algn="ctr">
              <a:solidFill>
                <a:srgbClr val="FF0000"/>
              </a:solidFill>
              <a:prstDash val="sysDot"/>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grpSp>
      <p:pic>
        <p:nvPicPr>
          <p:cNvPr id="30" name="図 29">
            <a:extLst>
              <a:ext uri="{FF2B5EF4-FFF2-40B4-BE49-F238E27FC236}">
                <a16:creationId xmlns:a16="http://schemas.microsoft.com/office/drawing/2014/main" id="{A0BA5D96-6F80-4006-81DD-75ED68A1DC5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1095" b="65548" l="4215" r="96935">
                        <a14:foregroundMark x1="50192" y1="46820" x2="50192" y2="46820"/>
                        <a14:foregroundMark x1="54406" y1="43816" x2="54406" y2="43816"/>
                        <a14:foregroundMark x1="55172" y1="40636" x2="55172" y2="40636"/>
                        <a14:foregroundMark x1="57088" y1="34276" x2="57088" y2="34276"/>
                        <a14:foregroundMark x1="53257" y1="38693" x2="53257" y2="38693"/>
                        <a14:foregroundMark x1="43295" y1="43993" x2="43295" y2="43993"/>
                        <a14:foregroundMark x1="39464" y1="46290" x2="39464" y2="46290"/>
                        <a14:foregroundMark x1="34866" y1="51413" x2="34866" y2="51413"/>
                        <a14:foregroundMark x1="35249" y1="48940" x2="35249" y2="48940"/>
                        <a14:foregroundMark x1="34100" y1="46466" x2="34100" y2="46466"/>
                        <a14:foregroundMark x1="34100" y1="46113" x2="34100" y2="46113"/>
                        <a14:foregroundMark x1="38314" y1="48763" x2="38314" y2="48763"/>
                        <a14:foregroundMark x1="46743" y1="48940" x2="46743" y2="48940"/>
                        <a14:foregroundMark x1="50575" y1="49470" x2="50575" y2="49470"/>
                        <a14:foregroundMark x1="56322" y1="49470" x2="56322" y2="49470"/>
                        <a14:foregroundMark x1="59387" y1="48587" x2="59387" y2="48587"/>
                        <a14:foregroundMark x1="60536" y1="47880" x2="60920" y2="47527"/>
                        <a14:foregroundMark x1="63985" y1="45760" x2="63985" y2="45760"/>
                        <a14:foregroundMark x1="63985" y1="45760" x2="63985" y2="45760"/>
                        <a14:foregroundMark x1="63985" y1="45760" x2="63985" y2="45760"/>
                        <a14:foregroundMark x1="63985" y1="43993" x2="63985" y2="43993"/>
                        <a14:foregroundMark x1="63218" y1="42756" x2="63218" y2="42756"/>
                        <a14:foregroundMark x1="86973" y1="39929" x2="86973" y2="39929"/>
                        <a14:foregroundMark x1="83525" y1="41343" x2="83525" y2="41343"/>
                        <a14:foregroundMark x1="72797" y1="35512" x2="72797" y2="35512"/>
                        <a14:foregroundMark x1="64751" y1="35689" x2="64751" y2="35689"/>
                        <a14:foregroundMark x1="67050" y1="35159" x2="67050" y2="35159"/>
                        <a14:foregroundMark x1="36015" y1="34806" x2="36015" y2="34806"/>
                        <a14:foregroundMark x1="36015" y1="34276" x2="36015" y2="34276"/>
                        <a14:foregroundMark x1="34100" y1="35866" x2="34100" y2="35866"/>
                        <a14:foregroundMark x1="16475" y1="39399" x2="16475" y2="39399"/>
                        <a14:foregroundMark x1="9962" y1="51237" x2="9962" y2="51237"/>
                        <a14:foregroundMark x1="11877" y1="48940" x2="11877" y2="48940"/>
                        <a14:foregroundMark x1="26437" y1="60601" x2="26437" y2="60601"/>
                        <a14:foregroundMark x1="52107" y1="62367" x2="52107" y2="62367"/>
                        <a14:foregroundMark x1="81226" y1="61131" x2="81226" y2="61131"/>
                        <a14:foregroundMark x1="94636" y1="52297" x2="94636" y2="52297"/>
                        <a14:foregroundMark x1="91954" y1="49117" x2="91954" y2="49117"/>
                        <a14:foregroundMark x1="65134" y1="50177" x2="65134" y2="50177"/>
                        <a14:foregroundMark x1="66284" y1="47880" x2="66284" y2="47880"/>
                        <a14:foregroundMark x1="68582" y1="47173" x2="68582" y2="47173"/>
                        <a14:foregroundMark x1="68582" y1="44170" x2="68582" y2="44170"/>
                        <a14:foregroundMark x1="67050" y1="43286" x2="67050" y2="43286"/>
                        <a14:foregroundMark x1="63985" y1="41343" x2="63985" y2="41343"/>
                        <a14:foregroundMark x1="64751" y1="40636" x2="64751" y2="40636"/>
                        <a14:foregroundMark x1="67050" y1="39753" x2="67050" y2="39753"/>
                        <a14:foregroundMark x1="55556" y1="40989" x2="55556" y2="40989"/>
                        <a14:foregroundMark x1="61303" y1="40636" x2="61303" y2="40636"/>
                        <a14:foregroundMark x1="59770" y1="41873" x2="59770" y2="41873"/>
                        <a14:foregroundMark x1="57471" y1="45936" x2="57471" y2="45936"/>
                        <a14:foregroundMark x1="58621" y1="45230" x2="58621" y2="45230"/>
                        <a14:foregroundMark x1="59770" y1="44876" x2="59770" y2="44876"/>
                        <a14:foregroundMark x1="61303" y1="43286" x2="61303" y2="43286"/>
                        <a14:foregroundMark x1="57471" y1="44170" x2="57471" y2="44170"/>
                        <a14:foregroundMark x1="34866" y1="47880" x2="34866" y2="47880"/>
                        <a14:foregroundMark x1="41762" y1="44876" x2="41762" y2="44876"/>
                        <a14:foregroundMark x1="46360" y1="44170" x2="46360" y2="44170"/>
                        <a14:foregroundMark x1="47126" y1="43993" x2="47126" y2="43993"/>
                        <a14:foregroundMark x1="49425" y1="42403" x2="49425" y2="42403"/>
                        <a14:foregroundMark x1="45211" y1="45936" x2="45211" y2="45936"/>
                        <a14:foregroundMark x1="45211" y1="47527" x2="45211" y2="47527"/>
                        <a14:foregroundMark x1="54789" y1="37102" x2="54789" y2="37102"/>
                      </a14:backgroundRemoval>
                    </a14:imgEffect>
                  </a14:imgLayer>
                </a14:imgProps>
              </a:ext>
              <a:ext uri="{28A0092B-C50C-407E-A947-70E740481C1C}">
                <a14:useLocalDpi xmlns:a14="http://schemas.microsoft.com/office/drawing/2010/main" val="0"/>
              </a:ext>
            </a:extLst>
          </a:blip>
          <a:srcRect l="3279" t="31913" r="2862" b="34943"/>
          <a:stretch/>
        </p:blipFill>
        <p:spPr>
          <a:xfrm rot="533794">
            <a:off x="6705579" y="4167458"/>
            <a:ext cx="1501596" cy="1146933"/>
          </a:xfrm>
          <a:prstGeom prst="rect">
            <a:avLst/>
          </a:prstGeom>
        </p:spPr>
      </p:pic>
      <p:grpSp>
        <p:nvGrpSpPr>
          <p:cNvPr id="26" name="グループ化 25">
            <a:extLst>
              <a:ext uri="{FF2B5EF4-FFF2-40B4-BE49-F238E27FC236}">
                <a16:creationId xmlns:a16="http://schemas.microsoft.com/office/drawing/2014/main" id="{B5BEE085-C42A-4D38-9C18-88D4B8655E65}"/>
              </a:ext>
            </a:extLst>
          </p:cNvPr>
          <p:cNvGrpSpPr/>
          <p:nvPr/>
        </p:nvGrpSpPr>
        <p:grpSpPr>
          <a:xfrm>
            <a:off x="5346355" y="1996801"/>
            <a:ext cx="2314305" cy="489507"/>
            <a:chOff x="5346355" y="1996801"/>
            <a:chExt cx="2314305" cy="489507"/>
          </a:xfrm>
        </p:grpSpPr>
        <p:sp>
          <p:nvSpPr>
            <p:cNvPr id="16" name="正方形/長方形 15">
              <a:extLst>
                <a:ext uri="{FF2B5EF4-FFF2-40B4-BE49-F238E27FC236}">
                  <a16:creationId xmlns:a16="http://schemas.microsoft.com/office/drawing/2014/main" id="{00000000-0008-0000-0000-0000A9030000}"/>
                </a:ext>
              </a:extLst>
            </p:cNvPr>
            <p:cNvSpPr/>
            <p:nvPr/>
          </p:nvSpPr>
          <p:spPr>
            <a:xfrm>
              <a:off x="6438952" y="1996801"/>
              <a:ext cx="1221708" cy="489507"/>
            </a:xfrm>
            <a:prstGeom prst="rect">
              <a:avLst/>
            </a:prstGeom>
            <a:solidFill>
              <a:sysClr val="window" lastClr="FFFFFF"/>
            </a:solidFill>
            <a:ln w="25400" cap="flat" cmpd="sng" algn="ctr">
              <a:solidFill>
                <a:srgbClr val="FF3737"/>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155</a:t>
              </a: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a:t>
              </a:r>
              <a:endPar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cxnSp>
          <p:nvCxnSpPr>
            <p:cNvPr id="19" name="直線コネクタ 18">
              <a:extLst>
                <a:ext uri="{FF2B5EF4-FFF2-40B4-BE49-F238E27FC236}">
                  <a16:creationId xmlns:a16="http://schemas.microsoft.com/office/drawing/2014/main" id="{00000000-0008-0000-0000-0000AF030000}"/>
                </a:ext>
              </a:extLst>
            </p:cNvPr>
            <p:cNvCxnSpPr>
              <a:cxnSpLocks/>
            </p:cNvCxnSpPr>
            <p:nvPr/>
          </p:nvCxnSpPr>
          <p:spPr>
            <a:xfrm>
              <a:off x="5346355" y="2244472"/>
              <a:ext cx="1018802" cy="0"/>
            </a:xfrm>
            <a:prstGeom prst="line">
              <a:avLst/>
            </a:prstGeom>
            <a:noFill/>
            <a:ln w="28575" cap="flat" cmpd="sng" algn="ctr">
              <a:solidFill>
                <a:srgbClr val="FF0066"/>
              </a:solidFill>
              <a:prstDash val="dash"/>
            </a:ln>
            <a:effectLst/>
          </p:spPr>
        </p:cxnSp>
      </p:grpSp>
      <p:sp>
        <p:nvSpPr>
          <p:cNvPr id="28" name="楕円 27">
            <a:extLst>
              <a:ext uri="{FF2B5EF4-FFF2-40B4-BE49-F238E27FC236}">
                <a16:creationId xmlns:a16="http://schemas.microsoft.com/office/drawing/2014/main" id="{5FFDC53F-43AA-4988-B314-AB8101BD50EC}"/>
              </a:ext>
            </a:extLst>
          </p:cNvPr>
          <p:cNvSpPr/>
          <p:nvPr/>
        </p:nvSpPr>
        <p:spPr>
          <a:xfrm>
            <a:off x="8101274" y="4781550"/>
            <a:ext cx="803812" cy="571517"/>
          </a:xfrm>
          <a:prstGeom prst="ellipse">
            <a:avLst/>
          </a:prstGeom>
          <a:noFill/>
          <a:ln w="57150" cap="flat" cmpd="sng" algn="ctr">
            <a:solidFill>
              <a:srgbClr val="0000FF"/>
            </a:solidFill>
            <a:prstDash val="sysDot"/>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grpSp>
        <p:nvGrpSpPr>
          <p:cNvPr id="13" name="グループ化 12">
            <a:extLst>
              <a:ext uri="{FF2B5EF4-FFF2-40B4-BE49-F238E27FC236}">
                <a16:creationId xmlns:a16="http://schemas.microsoft.com/office/drawing/2014/main" id="{7589BEAD-6308-4F5E-A7F6-B8B9D2823560}"/>
              </a:ext>
            </a:extLst>
          </p:cNvPr>
          <p:cNvGrpSpPr/>
          <p:nvPr/>
        </p:nvGrpSpPr>
        <p:grpSpPr>
          <a:xfrm>
            <a:off x="7535182" y="1187027"/>
            <a:ext cx="4325363" cy="4130852"/>
            <a:chOff x="7535182" y="1187027"/>
            <a:chExt cx="4325363" cy="4130852"/>
          </a:xfrm>
        </p:grpSpPr>
        <p:grpSp>
          <p:nvGrpSpPr>
            <p:cNvPr id="8" name="グループ化 7">
              <a:extLst>
                <a:ext uri="{FF2B5EF4-FFF2-40B4-BE49-F238E27FC236}">
                  <a16:creationId xmlns:a16="http://schemas.microsoft.com/office/drawing/2014/main" id="{A89977F5-BFFB-4DFB-9922-2A31F269D83E}"/>
                </a:ext>
              </a:extLst>
            </p:cNvPr>
            <p:cNvGrpSpPr/>
            <p:nvPr/>
          </p:nvGrpSpPr>
          <p:grpSpPr>
            <a:xfrm>
              <a:off x="7535182" y="1187027"/>
              <a:ext cx="4325363" cy="4130852"/>
              <a:chOff x="7535182" y="1187027"/>
              <a:chExt cx="4325363" cy="4130852"/>
            </a:xfrm>
          </p:grpSpPr>
          <p:grpSp>
            <p:nvGrpSpPr>
              <p:cNvPr id="27" name="グループ化 26">
                <a:extLst>
                  <a:ext uri="{FF2B5EF4-FFF2-40B4-BE49-F238E27FC236}">
                    <a16:creationId xmlns:a16="http://schemas.microsoft.com/office/drawing/2014/main" id="{D76F8C61-2A3D-4225-BCE7-1651FF61D0F9}"/>
                  </a:ext>
                </a:extLst>
              </p:cNvPr>
              <p:cNvGrpSpPr/>
              <p:nvPr/>
            </p:nvGrpSpPr>
            <p:grpSpPr>
              <a:xfrm>
                <a:off x="9579015" y="2199302"/>
                <a:ext cx="2281530" cy="523594"/>
                <a:chOff x="9579015" y="2199302"/>
                <a:chExt cx="2281530" cy="523594"/>
              </a:xfrm>
            </p:grpSpPr>
            <p:sp>
              <p:nvSpPr>
                <p:cNvPr id="9" name="正方形/長方形 8">
                  <a:extLst>
                    <a:ext uri="{FF2B5EF4-FFF2-40B4-BE49-F238E27FC236}">
                      <a16:creationId xmlns:a16="http://schemas.microsoft.com/office/drawing/2014/main" id="{00000000-0008-0000-0000-0000D8020000}"/>
                    </a:ext>
                  </a:extLst>
                </p:cNvPr>
                <p:cNvSpPr/>
                <p:nvPr/>
              </p:nvSpPr>
              <p:spPr>
                <a:xfrm>
                  <a:off x="10648388" y="2199302"/>
                  <a:ext cx="1212157" cy="523594"/>
                </a:xfrm>
                <a:prstGeom prst="rect">
                  <a:avLst/>
                </a:prstGeom>
                <a:solidFill>
                  <a:sysClr val="window" lastClr="FFFFFF"/>
                </a:solidFill>
                <a:ln w="31750" cap="flat" cmpd="sng" algn="ctr">
                  <a:solidFill>
                    <a:srgbClr val="0000FF"/>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130</a:t>
                  </a: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a:t>
                  </a:r>
                </a:p>
              </p:txBody>
            </p:sp>
            <p:cxnSp>
              <p:nvCxnSpPr>
                <p:cNvPr id="20" name="直線コネクタ 19">
                  <a:extLst>
                    <a:ext uri="{FF2B5EF4-FFF2-40B4-BE49-F238E27FC236}">
                      <a16:creationId xmlns:a16="http://schemas.microsoft.com/office/drawing/2014/main" id="{00000000-0008-0000-0000-0000B1030000}"/>
                    </a:ext>
                  </a:extLst>
                </p:cNvPr>
                <p:cNvCxnSpPr>
                  <a:cxnSpLocks/>
                </p:cNvCxnSpPr>
                <p:nvPr/>
              </p:nvCxnSpPr>
              <p:spPr>
                <a:xfrm>
                  <a:off x="9579015" y="2476623"/>
                  <a:ext cx="1018802" cy="0"/>
                </a:xfrm>
                <a:prstGeom prst="line">
                  <a:avLst/>
                </a:prstGeom>
                <a:noFill/>
                <a:ln w="34925" cap="flat" cmpd="sng" algn="ctr">
                  <a:solidFill>
                    <a:srgbClr val="0000FF"/>
                  </a:solidFill>
                  <a:prstDash val="dash"/>
                </a:ln>
                <a:effectLst/>
              </p:spPr>
            </p:cxnSp>
          </p:grpSp>
          <p:grpSp>
            <p:nvGrpSpPr>
              <p:cNvPr id="4" name="グループ化 3">
                <a:extLst>
                  <a:ext uri="{FF2B5EF4-FFF2-40B4-BE49-F238E27FC236}">
                    <a16:creationId xmlns:a16="http://schemas.microsoft.com/office/drawing/2014/main" id="{8D3AE41C-B376-4E01-BD1C-B9A21F983918}"/>
                  </a:ext>
                </a:extLst>
              </p:cNvPr>
              <p:cNvGrpSpPr/>
              <p:nvPr/>
            </p:nvGrpSpPr>
            <p:grpSpPr>
              <a:xfrm>
                <a:off x="7535182" y="1187027"/>
                <a:ext cx="4087666" cy="4130852"/>
                <a:chOff x="7657185" y="1196434"/>
                <a:chExt cx="4087666" cy="4130852"/>
              </a:xfrm>
            </p:grpSpPr>
            <p:pic>
              <p:nvPicPr>
                <p:cNvPr id="17" name="図 16">
                  <a:extLst>
                    <a:ext uri="{FF2B5EF4-FFF2-40B4-BE49-F238E27FC236}">
                      <a16:creationId xmlns:a16="http://schemas.microsoft.com/office/drawing/2014/main" id="{00000000-0008-0000-0000-0000AA030000}"/>
                    </a:ext>
                  </a:extLst>
                </p:cNvPr>
                <p:cNvPicPr>
                  <a:picLocks noChangeAspect="1"/>
                </p:cNvPicPr>
                <p:nvPr/>
              </p:nvPicPr>
              <p:blipFill rotWithShape="1">
                <a:blip r:embed="rId4"/>
                <a:srcRect l="48077"/>
                <a:stretch/>
              </p:blipFill>
              <p:spPr>
                <a:xfrm>
                  <a:off x="7657185" y="1196434"/>
                  <a:ext cx="3056405" cy="4130852"/>
                </a:xfrm>
                <a:prstGeom prst="rect">
                  <a:avLst/>
                </a:prstGeom>
              </p:spPr>
            </p:pic>
            <p:sp>
              <p:nvSpPr>
                <p:cNvPr id="2" name="矢印: 下 1">
                  <a:extLst>
                    <a:ext uri="{FF2B5EF4-FFF2-40B4-BE49-F238E27FC236}">
                      <a16:creationId xmlns:a16="http://schemas.microsoft.com/office/drawing/2014/main" id="{96EF23B3-55CC-4D99-B79B-2A2D69CF6C75}"/>
                    </a:ext>
                  </a:extLst>
                </p:cNvPr>
                <p:cNvSpPr/>
                <p:nvPr/>
              </p:nvSpPr>
              <p:spPr>
                <a:xfrm>
                  <a:off x="10195965" y="1969414"/>
                  <a:ext cx="362826" cy="498022"/>
                </a:xfrm>
                <a:prstGeom prst="downArrow">
                  <a:avLst/>
                </a:prstGeom>
                <a:solidFill>
                  <a:srgbClr val="00B0F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BE10AECA-5058-4E26-A9DE-7695ABB1C045}"/>
                    </a:ext>
                  </a:extLst>
                </p:cNvPr>
                <p:cNvSpPr/>
                <p:nvPr/>
              </p:nvSpPr>
              <p:spPr>
                <a:xfrm>
                  <a:off x="10065322" y="1439437"/>
                  <a:ext cx="1679529" cy="675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rgbClr val="0000FF"/>
                      </a:solidFill>
                    </a:rPr>
                    <a:t>－</a:t>
                  </a:r>
                  <a:r>
                    <a:rPr kumimoji="1" lang="en-US" altLang="ja-JP" sz="2400" b="1" dirty="0">
                      <a:solidFill>
                        <a:srgbClr val="0000FF"/>
                      </a:solidFill>
                    </a:rPr>
                    <a:t>25</a:t>
                  </a:r>
                  <a:r>
                    <a:rPr kumimoji="1" lang="ja-JP" altLang="en-US" sz="2400" b="1" dirty="0">
                      <a:solidFill>
                        <a:srgbClr val="0000FF"/>
                      </a:solidFill>
                    </a:rPr>
                    <a:t>ｃｍ</a:t>
                  </a:r>
                </a:p>
              </p:txBody>
            </p:sp>
          </p:grpSp>
        </p:grpSp>
        <p:sp>
          <p:nvSpPr>
            <p:cNvPr id="12" name="正方形/長方形 11">
              <a:extLst>
                <a:ext uri="{FF2B5EF4-FFF2-40B4-BE49-F238E27FC236}">
                  <a16:creationId xmlns:a16="http://schemas.microsoft.com/office/drawing/2014/main" id="{47AB0314-1B57-482C-854D-D7C2D62BCD51}"/>
                </a:ext>
              </a:extLst>
            </p:cNvPr>
            <p:cNvSpPr/>
            <p:nvPr/>
          </p:nvSpPr>
          <p:spPr>
            <a:xfrm>
              <a:off x="8583104" y="3804557"/>
              <a:ext cx="256552" cy="3291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 name="フローチャート: 処理 30">
            <a:extLst>
              <a:ext uri="{FF2B5EF4-FFF2-40B4-BE49-F238E27FC236}">
                <a16:creationId xmlns:a16="http://schemas.microsoft.com/office/drawing/2014/main" id="{9246FCCB-EAA1-4F4A-A332-E826D76CCC41}"/>
              </a:ext>
            </a:extLst>
          </p:cNvPr>
          <p:cNvSpPr/>
          <p:nvPr/>
        </p:nvSpPr>
        <p:spPr>
          <a:xfrm>
            <a:off x="9049654" y="4349925"/>
            <a:ext cx="3018274" cy="1268742"/>
          </a:xfrm>
          <a:prstGeom prst="flowChartProcess">
            <a:avLst/>
          </a:prstGeom>
          <a:solidFill>
            <a:srgbClr val="FF0000"/>
          </a:solidFill>
          <a:ln w="38100" cap="flat" cmpd="sng" algn="ctr">
            <a:solidFill>
              <a:srgbClr val="FFFF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ysClr val="window" lastClr="FFFFFF"/>
                </a:solidFill>
                <a:effectLst/>
                <a:uLnTx/>
                <a:uFillTx/>
                <a:latin typeface="Calibri" panose="020F0502020204030204"/>
                <a:ea typeface="ＭＳ Ｐゴシック" panose="020B0600070205080204" pitchFamily="50" charset="-128"/>
                <a:cs typeface="+mn-cs"/>
              </a:rPr>
              <a:t>重要要因で</a:t>
            </a:r>
            <a:endParaRPr kumimoji="1" lang="en-US" altLang="ja-JP" sz="2800" b="1" i="0" u="none" strike="noStrike" kern="0" cap="none" spc="0" normalizeH="0" baseline="0" noProof="0" dirty="0">
              <a:ln>
                <a:noFill/>
              </a:ln>
              <a:solidFill>
                <a:sysClr val="window" lastClr="FFFFFF"/>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ysClr val="window" lastClr="FFFFFF"/>
                </a:solidFill>
                <a:effectLst/>
                <a:uLnTx/>
                <a:uFillTx/>
                <a:latin typeface="Calibri" panose="020F0502020204030204"/>
                <a:ea typeface="ＭＳ Ｐゴシック" panose="020B0600070205080204" pitchFamily="50" charset="-128"/>
                <a:cs typeface="+mn-cs"/>
              </a:rPr>
              <a:t>ある</a:t>
            </a:r>
            <a:endParaRPr kumimoji="1" lang="en-US" altLang="ja-JP" sz="2800" b="1" i="0" u="none" strike="noStrike" kern="0" cap="none" spc="0" normalizeH="0" baseline="0" noProof="0" dirty="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63438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par>
                          <p:cTn id="17" fill="hold">
                            <p:stCondLst>
                              <p:cond delay="2000"/>
                            </p:stCondLst>
                            <p:childTnLst>
                              <p:par>
                                <p:cTn id="18" presetID="21" presetClass="entr" presetSubtype="1"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heel(1)">
                                      <p:cBhvr>
                                        <p:cTn id="20" dur="2000"/>
                                        <p:tgtEl>
                                          <p:spTgt spid="23"/>
                                        </p:tgtEl>
                                      </p:cBhvr>
                                    </p:animEffect>
                                  </p:childTnLst>
                                </p:cTn>
                              </p:par>
                            </p:childTnLst>
                          </p:cTn>
                        </p:par>
                        <p:par>
                          <p:cTn id="21" fill="hold">
                            <p:stCondLst>
                              <p:cond delay="4000"/>
                            </p:stCondLst>
                            <p:childTnLst>
                              <p:par>
                                <p:cTn id="22" presetID="10" presetClass="entr" presetSubtype="0"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childTnLst>
                                </p:cTn>
                              </p:par>
                            </p:childTnLst>
                          </p:cTn>
                        </p:par>
                        <p:par>
                          <p:cTn id="25" fill="hold">
                            <p:stCondLst>
                              <p:cond delay="5000"/>
                            </p:stCondLst>
                            <p:childTnLst>
                              <p:par>
                                <p:cTn id="26" presetID="14" presetClass="entr" presetSubtype="10"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randombar(horizontal)">
                                      <p:cBhvr>
                                        <p:cTn id="28" dur="1000"/>
                                        <p:tgtEl>
                                          <p:spTgt spid="26"/>
                                        </p:tgtEl>
                                      </p:cBhvr>
                                    </p:animEffect>
                                  </p:childTnLst>
                                </p:cTn>
                              </p:par>
                            </p:childTnLst>
                          </p:cTn>
                        </p:par>
                        <p:par>
                          <p:cTn id="29" fill="hold">
                            <p:stCondLst>
                              <p:cond delay="6000"/>
                            </p:stCondLst>
                            <p:childTnLst>
                              <p:par>
                                <p:cTn id="30" presetID="10"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childTnLst>
                                </p:cTn>
                              </p:par>
                            </p:childTnLst>
                          </p:cTn>
                        </p:par>
                        <p:par>
                          <p:cTn id="33" fill="hold">
                            <p:stCondLst>
                              <p:cond delay="7000"/>
                            </p:stCondLst>
                            <p:childTnLst>
                              <p:par>
                                <p:cTn id="34" presetID="10"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childTnLst>
                                </p:cTn>
                              </p:par>
                            </p:childTnLst>
                          </p:cTn>
                        </p:par>
                        <p:par>
                          <p:cTn id="37" fill="hold">
                            <p:stCondLst>
                              <p:cond delay="8000"/>
                            </p:stCondLst>
                            <p:childTnLst>
                              <p:par>
                                <p:cTn id="38" presetID="10" presetClass="entr" presetSubtype="0"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par>
                          <p:cTn id="41" fill="hold">
                            <p:stCondLst>
                              <p:cond delay="8500"/>
                            </p:stCondLst>
                            <p:childTnLst>
                              <p:par>
                                <p:cTn id="42" presetID="21" presetClass="entr" presetSubtype="1" fill="hold" grpId="0" nodeType="after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heel(1)">
                                      <p:cBhvr>
                                        <p:cTn id="44" dur="2000"/>
                                        <p:tgtEl>
                                          <p:spTgt spid="28"/>
                                        </p:tgtEl>
                                      </p:cBhvr>
                                    </p:animEffect>
                                  </p:childTnLst>
                                </p:cTn>
                              </p:par>
                            </p:childTnLst>
                          </p:cTn>
                        </p:par>
                        <p:par>
                          <p:cTn id="45" fill="hold">
                            <p:stCondLst>
                              <p:cond delay="10500"/>
                            </p:stCondLst>
                            <p:childTnLst>
                              <p:par>
                                <p:cTn id="46" presetID="10"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childTnLst>
                                </p:cTn>
                              </p:par>
                            </p:childTnLst>
                          </p:cTn>
                        </p:par>
                        <p:par>
                          <p:cTn id="49" fill="hold">
                            <p:stCondLst>
                              <p:cond delay="11500"/>
                            </p:stCondLst>
                            <p:childTnLst>
                              <p:par>
                                <p:cTn id="50" presetID="53" presetClass="entr" presetSubtype="16"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1000" fill="hold"/>
                                        <p:tgtEl>
                                          <p:spTgt spid="31"/>
                                        </p:tgtEl>
                                        <p:attrNameLst>
                                          <p:attrName>ppt_w</p:attrName>
                                        </p:attrNameLst>
                                      </p:cBhvr>
                                      <p:tavLst>
                                        <p:tav tm="0">
                                          <p:val>
                                            <p:fltVal val="0"/>
                                          </p:val>
                                        </p:tav>
                                        <p:tav tm="100000">
                                          <p:val>
                                            <p:strVal val="#ppt_w"/>
                                          </p:val>
                                        </p:tav>
                                      </p:tavLst>
                                    </p:anim>
                                    <p:anim calcmode="lin" valueType="num">
                                      <p:cBhvr>
                                        <p:cTn id="53" dur="1000" fill="hold"/>
                                        <p:tgtEl>
                                          <p:spTgt spid="31"/>
                                        </p:tgtEl>
                                        <p:attrNameLst>
                                          <p:attrName>ppt_h</p:attrName>
                                        </p:attrNameLst>
                                      </p:cBhvr>
                                      <p:tavLst>
                                        <p:tav tm="0">
                                          <p:val>
                                            <p:fltVal val="0"/>
                                          </p:val>
                                        </p:tav>
                                        <p:tav tm="100000">
                                          <p:val>
                                            <p:strVal val="#ppt_h"/>
                                          </p:val>
                                        </p:tav>
                                      </p:tavLst>
                                    </p:anim>
                                    <p:animEffect transition="in" filter="fade">
                                      <p:cBhvr>
                                        <p:cTn id="54" dur="1000"/>
                                        <p:tgtEl>
                                          <p:spTgt spid="31"/>
                                        </p:tgtEl>
                                      </p:cBhvr>
                                    </p:animEffect>
                                  </p:childTnLst>
                                </p:cTn>
                              </p:par>
                            </p:childTnLst>
                          </p:cTn>
                        </p:par>
                        <p:par>
                          <p:cTn id="55" fill="hold">
                            <p:stCondLst>
                              <p:cond delay="12500"/>
                            </p:stCondLst>
                            <p:childTnLst>
                              <p:par>
                                <p:cTn id="56" presetID="31" presetClass="entr" presetSubtype="0" fill="hold" nodeType="afterEffect">
                                  <p:stCondLst>
                                    <p:cond delay="0"/>
                                  </p:stCondLst>
                                  <p:childTnLst>
                                    <p:set>
                                      <p:cBhvr>
                                        <p:cTn id="57" dur="1" fill="hold">
                                          <p:stCondLst>
                                            <p:cond delay="0"/>
                                          </p:stCondLst>
                                        </p:cTn>
                                        <p:tgtEl>
                                          <p:spTgt spid="30"/>
                                        </p:tgtEl>
                                        <p:attrNameLst>
                                          <p:attrName>style.visibility</p:attrName>
                                        </p:attrNameLst>
                                      </p:cBhvr>
                                      <p:to>
                                        <p:strVal val="visible"/>
                                      </p:to>
                                    </p:set>
                                    <p:anim calcmode="lin" valueType="num">
                                      <p:cBhvr>
                                        <p:cTn id="58" dur="500" fill="hold"/>
                                        <p:tgtEl>
                                          <p:spTgt spid="30"/>
                                        </p:tgtEl>
                                        <p:attrNameLst>
                                          <p:attrName>ppt_w</p:attrName>
                                        </p:attrNameLst>
                                      </p:cBhvr>
                                      <p:tavLst>
                                        <p:tav tm="0">
                                          <p:val>
                                            <p:fltVal val="0"/>
                                          </p:val>
                                        </p:tav>
                                        <p:tav tm="100000">
                                          <p:val>
                                            <p:strVal val="#ppt_w"/>
                                          </p:val>
                                        </p:tav>
                                      </p:tavLst>
                                    </p:anim>
                                    <p:anim calcmode="lin" valueType="num">
                                      <p:cBhvr>
                                        <p:cTn id="59" dur="500" fill="hold"/>
                                        <p:tgtEl>
                                          <p:spTgt spid="30"/>
                                        </p:tgtEl>
                                        <p:attrNameLst>
                                          <p:attrName>ppt_h</p:attrName>
                                        </p:attrNameLst>
                                      </p:cBhvr>
                                      <p:tavLst>
                                        <p:tav tm="0">
                                          <p:val>
                                            <p:fltVal val="0"/>
                                          </p:val>
                                        </p:tav>
                                        <p:tav tm="100000">
                                          <p:val>
                                            <p:strVal val="#ppt_h"/>
                                          </p:val>
                                        </p:tav>
                                      </p:tavLst>
                                    </p:anim>
                                    <p:anim calcmode="lin" valueType="num">
                                      <p:cBhvr>
                                        <p:cTn id="60" dur="500" fill="hold"/>
                                        <p:tgtEl>
                                          <p:spTgt spid="30"/>
                                        </p:tgtEl>
                                        <p:attrNameLst>
                                          <p:attrName>style.rotation</p:attrName>
                                        </p:attrNameLst>
                                      </p:cBhvr>
                                      <p:tavLst>
                                        <p:tav tm="0">
                                          <p:val>
                                            <p:fltVal val="90"/>
                                          </p:val>
                                        </p:tav>
                                        <p:tav tm="100000">
                                          <p:val>
                                            <p:fltVal val="0"/>
                                          </p:val>
                                        </p:tav>
                                      </p:tavLst>
                                    </p:anim>
                                    <p:animEffect transition="in" filter="fade">
                                      <p:cBhvr>
                                        <p:cTn id="6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 grpId="0" animBg="1"/>
      <p:bldP spid="10" grpId="0" animBg="1"/>
      <p:bldP spid="11" grpId="0" animBg="1"/>
      <p:bldP spid="23" grpId="0" animBg="1"/>
      <p:bldP spid="28" grpId="0" animBg="1"/>
      <p:bldP spid="3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id="{2D876D0C-EAFB-4B03-B149-4B8645B63678}"/>
              </a:ext>
            </a:extLst>
          </p:cNvPr>
          <p:cNvGrpSpPr/>
          <p:nvPr/>
        </p:nvGrpSpPr>
        <p:grpSpPr>
          <a:xfrm>
            <a:off x="190499" y="161925"/>
            <a:ext cx="11506202" cy="701205"/>
            <a:chOff x="190499" y="161925"/>
            <a:chExt cx="11506202" cy="701205"/>
          </a:xfrm>
        </p:grpSpPr>
        <p:sp>
          <p:nvSpPr>
            <p:cNvPr id="4" name="フローチャート: 処理 3">
              <a:extLst>
                <a:ext uri="{FF2B5EF4-FFF2-40B4-BE49-F238E27FC236}">
                  <a16:creationId xmlns:a16="http://schemas.microsoft.com/office/drawing/2014/main" id="{00000000-0008-0000-0000-00000E030000}"/>
                </a:ext>
              </a:extLst>
            </p:cNvPr>
            <p:cNvSpPr/>
            <p:nvPr/>
          </p:nvSpPr>
          <p:spPr>
            <a:xfrm>
              <a:off x="3441191" y="170826"/>
              <a:ext cx="8255510" cy="692304"/>
            </a:xfrm>
            <a:prstGeom prst="flowChartProcess">
              <a:avLst/>
            </a:prstGeom>
            <a:solidFill>
              <a:sysClr val="window" lastClr="FFFFFF">
                <a:lumMod val="95000"/>
              </a:sysClr>
            </a:solidFill>
            <a:ln w="6350" cap="flat" cmpd="sng" algn="ctr">
              <a:solidFill>
                <a:srgbClr val="0000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過去１年間の</a:t>
              </a:r>
              <a:r>
                <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KF</a:t>
              </a: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客先の出荷履歴＆ストアーの配置再調査</a:t>
              </a:r>
              <a:endParaRPr kumimoji="1" lang="ja-JP" altLang="en-US" sz="2400" b="1" i="0" u="sng"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sp>
          <p:nvSpPr>
            <p:cNvPr id="6" name="フローチャート: 処理 5">
              <a:extLst>
                <a:ext uri="{FF2B5EF4-FFF2-40B4-BE49-F238E27FC236}">
                  <a16:creationId xmlns:a16="http://schemas.microsoft.com/office/drawing/2014/main" id="{00000000-0008-0000-0000-000010030000}"/>
                </a:ext>
              </a:extLst>
            </p:cNvPr>
            <p:cNvSpPr/>
            <p:nvPr/>
          </p:nvSpPr>
          <p:spPr>
            <a:xfrm>
              <a:off x="190499" y="161925"/>
              <a:ext cx="3160834" cy="701205"/>
            </a:xfrm>
            <a:prstGeom prst="flowChartProcess">
              <a:avLst/>
            </a:prstGeom>
            <a:solidFill>
              <a:srgbClr val="FF9797"/>
            </a:solidFill>
            <a:ln w="9525" cap="flat" cmpd="sng" algn="ctr">
              <a:solidFill>
                <a:srgbClr val="00206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完成品ストアー再調査</a:t>
              </a:r>
            </a:p>
          </p:txBody>
        </p:sp>
      </p:grpSp>
      <p:grpSp>
        <p:nvGrpSpPr>
          <p:cNvPr id="2" name="グループ化 1">
            <a:extLst>
              <a:ext uri="{FF2B5EF4-FFF2-40B4-BE49-F238E27FC236}">
                <a16:creationId xmlns:a16="http://schemas.microsoft.com/office/drawing/2014/main" id="{8CB11588-D0E9-43AD-9A3A-09510873584F}"/>
              </a:ext>
            </a:extLst>
          </p:cNvPr>
          <p:cNvGrpSpPr/>
          <p:nvPr/>
        </p:nvGrpSpPr>
        <p:grpSpPr>
          <a:xfrm>
            <a:off x="392095" y="993028"/>
            <a:ext cx="6098192" cy="5645516"/>
            <a:chOff x="393036" y="970029"/>
            <a:chExt cx="6098192" cy="5645516"/>
          </a:xfrm>
        </p:grpSpPr>
        <p:grpSp>
          <p:nvGrpSpPr>
            <p:cNvPr id="20" name="グループ化 19">
              <a:extLst>
                <a:ext uri="{FF2B5EF4-FFF2-40B4-BE49-F238E27FC236}">
                  <a16:creationId xmlns:a16="http://schemas.microsoft.com/office/drawing/2014/main" id="{EC6A1271-A659-405D-9AF1-4702199C7499}"/>
                </a:ext>
              </a:extLst>
            </p:cNvPr>
            <p:cNvGrpSpPr/>
            <p:nvPr/>
          </p:nvGrpSpPr>
          <p:grpSpPr>
            <a:xfrm>
              <a:off x="429768" y="970029"/>
              <a:ext cx="5991027" cy="2747534"/>
              <a:chOff x="429768" y="970029"/>
              <a:chExt cx="5991027" cy="2747534"/>
            </a:xfrm>
          </p:grpSpPr>
          <p:pic>
            <p:nvPicPr>
              <p:cNvPr id="3" name="図 2">
                <a:extLst>
                  <a:ext uri="{FF2B5EF4-FFF2-40B4-BE49-F238E27FC236}">
                    <a16:creationId xmlns:a16="http://schemas.microsoft.com/office/drawing/2014/main" id="{00000000-0008-0000-0000-00000D030000}"/>
                  </a:ext>
                </a:extLst>
              </p:cNvPr>
              <p:cNvPicPr>
                <a:picLocks noChangeAspect="1"/>
              </p:cNvPicPr>
              <p:nvPr/>
            </p:nvPicPr>
            <p:blipFill>
              <a:blip r:embed="rId2"/>
              <a:stretch>
                <a:fillRect/>
              </a:stretch>
            </p:blipFill>
            <p:spPr>
              <a:xfrm>
                <a:off x="429768" y="970029"/>
                <a:ext cx="5991027" cy="2720811"/>
              </a:xfrm>
              <a:prstGeom prst="rect">
                <a:avLst/>
              </a:prstGeom>
            </p:spPr>
          </p:pic>
          <p:sp>
            <p:nvSpPr>
              <p:cNvPr id="9" name="正方形/長方形 8">
                <a:extLst>
                  <a:ext uri="{FF2B5EF4-FFF2-40B4-BE49-F238E27FC236}">
                    <a16:creationId xmlns:a16="http://schemas.microsoft.com/office/drawing/2014/main" id="{00000000-0008-0000-0000-000018030000}"/>
                  </a:ext>
                </a:extLst>
              </p:cNvPr>
              <p:cNvSpPr/>
              <p:nvPr/>
            </p:nvSpPr>
            <p:spPr>
              <a:xfrm>
                <a:off x="523875" y="3625771"/>
                <a:ext cx="5752919" cy="91792"/>
              </a:xfrm>
              <a:prstGeom prst="rect">
                <a:avLst/>
              </a:prstGeom>
              <a:solidFill>
                <a:srgbClr val="000000"/>
              </a:solidFill>
              <a:ln w="25400" cap="flat" cmpd="sng" algn="ctr">
                <a:no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0" i="0" u="none" strike="noStrike" kern="0" cap="none" spc="0" normalizeH="0" baseline="0" noProof="0" dirty="0">
                    <a:ln>
                      <a:noFill/>
                    </a:ln>
                    <a:solidFill>
                      <a:srgbClr val="FFFFCC"/>
                    </a:solidFill>
                    <a:effectLst/>
                    <a:uLnTx/>
                    <a:uFillTx/>
                    <a:latin typeface="Calibri" panose="020F0502020204030204"/>
                    <a:ea typeface="ＭＳ Ｐゴシック" panose="020B0600070205080204" pitchFamily="50" charset="-128"/>
                    <a:cs typeface="+mn-cs"/>
                  </a:rPr>
                  <a:t>図</a:t>
                </a:r>
                <a:r>
                  <a:rPr kumimoji="1" lang="en-US" altLang="ja-JP" sz="2400" b="0" i="0" u="none" strike="noStrike" kern="0" cap="none" spc="0" normalizeH="0" baseline="0" noProof="0" dirty="0">
                    <a:ln>
                      <a:noFill/>
                    </a:ln>
                    <a:solidFill>
                      <a:srgbClr val="FFFFCC"/>
                    </a:solidFill>
                    <a:effectLst/>
                    <a:uLnTx/>
                    <a:uFillTx/>
                    <a:latin typeface="Calibri" panose="020F0502020204030204"/>
                    <a:ea typeface="ＭＳ Ｐゴシック" panose="020B0600070205080204" pitchFamily="50" charset="-128"/>
                    <a:cs typeface="+mn-cs"/>
                  </a:rPr>
                  <a:t>-8</a:t>
                </a:r>
                <a:r>
                  <a:rPr kumimoji="1" lang="ja-JP" altLang="en-US" sz="2400" b="0" i="0" u="none" strike="noStrike" kern="0" cap="none" spc="0" normalizeH="0" baseline="0" noProof="0" dirty="0">
                    <a:ln>
                      <a:noFill/>
                    </a:ln>
                    <a:solidFill>
                      <a:srgbClr val="FFFFCC"/>
                    </a:solidFill>
                    <a:effectLst/>
                    <a:uLnTx/>
                    <a:uFillTx/>
                    <a:latin typeface="Calibri" panose="020F0502020204030204"/>
                    <a:ea typeface="ＭＳ Ｐゴシック" panose="020B0600070205080204" pitchFamily="50" charset="-128"/>
                    <a:cs typeface="+mn-cs"/>
                  </a:rPr>
                  <a:t>　</a:t>
                </a:r>
                <a:r>
                  <a:rPr kumimoji="1" lang="en-US" altLang="ja-JP" sz="2400" b="0" i="0" u="none" strike="noStrike" kern="0" cap="none" spc="0" normalizeH="0" baseline="0" noProof="0" dirty="0">
                    <a:ln>
                      <a:noFill/>
                    </a:ln>
                    <a:solidFill>
                      <a:srgbClr val="FFFFCC"/>
                    </a:solidFill>
                    <a:effectLst/>
                    <a:uLnTx/>
                    <a:uFillTx/>
                    <a:latin typeface="Calibri" panose="020F0502020204030204"/>
                    <a:ea typeface="ＭＳ Ｐゴシック" panose="020B0600070205080204" pitchFamily="50" charset="-128"/>
                    <a:cs typeface="+mn-cs"/>
                  </a:rPr>
                  <a:t>KF</a:t>
                </a:r>
                <a:r>
                  <a:rPr kumimoji="1" lang="ja-JP" altLang="en-US" sz="2400" b="0" i="0" u="none" strike="noStrike" kern="0" cap="none" spc="0" normalizeH="0" baseline="0" noProof="0" dirty="0">
                    <a:ln>
                      <a:noFill/>
                    </a:ln>
                    <a:solidFill>
                      <a:srgbClr val="FFFFCC"/>
                    </a:solidFill>
                    <a:effectLst/>
                    <a:uLnTx/>
                    <a:uFillTx/>
                    <a:latin typeface="Calibri" panose="020F0502020204030204"/>
                    <a:ea typeface="ＭＳ Ｐゴシック" panose="020B0600070205080204" pitchFamily="50" charset="-128"/>
                    <a:cs typeface="+mn-cs"/>
                  </a:rPr>
                  <a:t>リフタランク別客先出荷実績グラフ</a:t>
                </a:r>
              </a:p>
            </p:txBody>
          </p:sp>
        </p:grpSp>
        <p:grpSp>
          <p:nvGrpSpPr>
            <p:cNvPr id="22" name="グループ化 21">
              <a:extLst>
                <a:ext uri="{FF2B5EF4-FFF2-40B4-BE49-F238E27FC236}">
                  <a16:creationId xmlns:a16="http://schemas.microsoft.com/office/drawing/2014/main" id="{B818BC00-357E-493F-B1D0-9B5D4C227193}"/>
                </a:ext>
              </a:extLst>
            </p:cNvPr>
            <p:cNvGrpSpPr/>
            <p:nvPr/>
          </p:nvGrpSpPr>
          <p:grpSpPr>
            <a:xfrm>
              <a:off x="393036" y="3928085"/>
              <a:ext cx="6098192" cy="2687460"/>
              <a:chOff x="393035" y="3882112"/>
              <a:chExt cx="6098192" cy="2687460"/>
            </a:xfrm>
          </p:grpSpPr>
          <p:sp>
            <p:nvSpPr>
              <p:cNvPr id="21" name="正方形/長方形 20">
                <a:extLst>
                  <a:ext uri="{FF2B5EF4-FFF2-40B4-BE49-F238E27FC236}">
                    <a16:creationId xmlns:a16="http://schemas.microsoft.com/office/drawing/2014/main" id="{43FEA48B-AD5D-45A6-9113-C68E0D1EC67E}"/>
                  </a:ext>
                </a:extLst>
              </p:cNvPr>
              <p:cNvSpPr/>
              <p:nvPr/>
            </p:nvSpPr>
            <p:spPr>
              <a:xfrm>
                <a:off x="426738" y="3908835"/>
                <a:ext cx="6064489" cy="26607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00000000-0008-0000-0000-0000B2030000}"/>
                  </a:ext>
                </a:extLst>
              </p:cNvPr>
              <p:cNvPicPr>
                <a:picLocks noChangeAspect="1"/>
              </p:cNvPicPr>
              <p:nvPr/>
            </p:nvPicPr>
            <p:blipFill>
              <a:blip r:embed="rId3"/>
              <a:stretch>
                <a:fillRect/>
              </a:stretch>
            </p:blipFill>
            <p:spPr>
              <a:xfrm>
                <a:off x="393035" y="3882112"/>
                <a:ext cx="6064489" cy="2652535"/>
              </a:xfrm>
              <a:prstGeom prst="rect">
                <a:avLst/>
              </a:prstGeom>
              <a:ln w="47625">
                <a:solidFill>
                  <a:srgbClr val="FFC000"/>
                </a:solidFill>
              </a:ln>
            </p:spPr>
          </p:pic>
        </p:grpSp>
      </p:grpSp>
      <p:sp>
        <p:nvSpPr>
          <p:cNvPr id="5" name="正方形/長方形 4">
            <a:extLst>
              <a:ext uri="{FF2B5EF4-FFF2-40B4-BE49-F238E27FC236}">
                <a16:creationId xmlns:a16="http://schemas.microsoft.com/office/drawing/2014/main" id="{00000000-0008-0000-0000-00000F030000}"/>
              </a:ext>
            </a:extLst>
          </p:cNvPr>
          <p:cNvSpPr/>
          <p:nvPr/>
        </p:nvSpPr>
        <p:spPr>
          <a:xfrm>
            <a:off x="6535770" y="3717565"/>
            <a:ext cx="5669642" cy="2920979"/>
          </a:xfrm>
          <a:prstGeom prst="rect">
            <a:avLst/>
          </a:prstGeom>
          <a:solidFill>
            <a:sysClr val="window" lastClr="FFFFFF"/>
          </a:solidFill>
          <a:ln w="34925" cap="flat" cmpd="dbl" algn="ctr">
            <a:solidFill>
              <a:srgbClr val="FFC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2400" b="1" i="0" u="sng"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わかったこと</a:t>
            </a:r>
            <a:endParaRPr kumimoji="1" lang="en-US" altLang="ja-JP" sz="2400" b="1" i="0" u="sng"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・良く出るランク１位、２位までは２段目に</a:t>
            </a:r>
            <a:endPar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配置されており投入しやすい状況である</a:t>
            </a:r>
            <a:endPar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1" lang="en-US" altLang="ja-JP" sz="24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・４位・５位は最上段３段目に配置されて</a:t>
            </a:r>
            <a:endPar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おり投入時に苦労する</a:t>
            </a:r>
            <a:endPar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graphicFrame>
        <p:nvGraphicFramePr>
          <p:cNvPr id="25" name="表 25">
            <a:extLst>
              <a:ext uri="{FF2B5EF4-FFF2-40B4-BE49-F238E27FC236}">
                <a16:creationId xmlns:a16="http://schemas.microsoft.com/office/drawing/2014/main" id="{8798AE70-D59B-4FA3-816A-84A4066E6F94}"/>
              </a:ext>
            </a:extLst>
          </p:cNvPr>
          <p:cNvGraphicFramePr>
            <a:graphicFrameLocks noGrp="1"/>
          </p:cNvGraphicFramePr>
          <p:nvPr>
            <p:extLst>
              <p:ext uri="{D42A27DB-BD31-4B8C-83A1-F6EECF244321}">
                <p14:modId xmlns:p14="http://schemas.microsoft.com/office/powerpoint/2010/main" val="3183263625"/>
              </p:ext>
            </p:extLst>
          </p:nvPr>
        </p:nvGraphicFramePr>
        <p:xfrm>
          <a:off x="6535769" y="970029"/>
          <a:ext cx="5321265" cy="2656416"/>
        </p:xfrm>
        <a:graphic>
          <a:graphicData uri="http://schemas.openxmlformats.org/drawingml/2006/table">
            <a:tbl>
              <a:tblPr firstRow="1" bandRow="1">
                <a:tableStyleId>{7DF18680-E054-41AD-8BC1-D1AEF772440D}</a:tableStyleId>
              </a:tblPr>
              <a:tblGrid>
                <a:gridCol w="829307">
                  <a:extLst>
                    <a:ext uri="{9D8B030D-6E8A-4147-A177-3AD203B41FA5}">
                      <a16:colId xmlns:a16="http://schemas.microsoft.com/office/drawing/2014/main" val="3475363636"/>
                    </a:ext>
                  </a:extLst>
                </a:gridCol>
                <a:gridCol w="1645920">
                  <a:extLst>
                    <a:ext uri="{9D8B030D-6E8A-4147-A177-3AD203B41FA5}">
                      <a16:colId xmlns:a16="http://schemas.microsoft.com/office/drawing/2014/main" val="1528872941"/>
                    </a:ext>
                  </a:extLst>
                </a:gridCol>
                <a:gridCol w="831273">
                  <a:extLst>
                    <a:ext uri="{9D8B030D-6E8A-4147-A177-3AD203B41FA5}">
                      <a16:colId xmlns:a16="http://schemas.microsoft.com/office/drawing/2014/main" val="1970466776"/>
                    </a:ext>
                  </a:extLst>
                </a:gridCol>
                <a:gridCol w="1221971">
                  <a:extLst>
                    <a:ext uri="{9D8B030D-6E8A-4147-A177-3AD203B41FA5}">
                      <a16:colId xmlns:a16="http://schemas.microsoft.com/office/drawing/2014/main" val="465241460"/>
                    </a:ext>
                  </a:extLst>
                </a:gridCol>
                <a:gridCol w="792794">
                  <a:extLst>
                    <a:ext uri="{9D8B030D-6E8A-4147-A177-3AD203B41FA5}">
                      <a16:colId xmlns:a16="http://schemas.microsoft.com/office/drawing/2014/main" val="583438824"/>
                    </a:ext>
                  </a:extLst>
                </a:gridCol>
              </a:tblGrid>
              <a:tr h="442736">
                <a:tc>
                  <a:txBody>
                    <a:bodyPr/>
                    <a:lstStyle/>
                    <a:p>
                      <a:pPr algn="ctr"/>
                      <a:r>
                        <a:rPr kumimoji="1" lang="ja-JP" altLang="en-US" dirty="0"/>
                        <a:t>順位</a:t>
                      </a:r>
                    </a:p>
                  </a:txBody>
                  <a:tcPr/>
                </a:tc>
                <a:tc>
                  <a:txBody>
                    <a:bodyPr/>
                    <a:lstStyle/>
                    <a:p>
                      <a:pPr algn="ctr"/>
                      <a:r>
                        <a:rPr kumimoji="1" lang="ja-JP" altLang="en-US" dirty="0"/>
                        <a:t>ランク</a:t>
                      </a:r>
                    </a:p>
                  </a:txBody>
                  <a:tcPr/>
                </a:tc>
                <a:tc>
                  <a:txBody>
                    <a:bodyPr/>
                    <a:lstStyle/>
                    <a:p>
                      <a:pPr algn="ctr"/>
                      <a:r>
                        <a:rPr kumimoji="1" lang="ja-JP" altLang="en-US" dirty="0"/>
                        <a:t>段数</a:t>
                      </a:r>
                    </a:p>
                  </a:txBody>
                  <a:tcPr/>
                </a:tc>
                <a:tc>
                  <a:txBody>
                    <a:bodyPr/>
                    <a:lstStyle/>
                    <a:p>
                      <a:pPr algn="ctr"/>
                      <a:r>
                        <a:rPr kumimoji="1" lang="ja-JP" altLang="en-US" dirty="0"/>
                        <a:t>積み数</a:t>
                      </a:r>
                    </a:p>
                  </a:txBody>
                  <a:tcPr/>
                </a:tc>
                <a:tc>
                  <a:txBody>
                    <a:bodyPr/>
                    <a:lstStyle/>
                    <a:p>
                      <a:pPr algn="ctr"/>
                      <a:r>
                        <a:rPr kumimoji="1" lang="ja-JP" altLang="en-US" dirty="0"/>
                        <a:t>評価</a:t>
                      </a:r>
                    </a:p>
                  </a:txBody>
                  <a:tcPr/>
                </a:tc>
                <a:extLst>
                  <a:ext uri="{0D108BD9-81ED-4DB2-BD59-A6C34878D82A}">
                    <a16:rowId xmlns:a16="http://schemas.microsoft.com/office/drawing/2014/main" val="620755837"/>
                  </a:ext>
                </a:extLst>
              </a:tr>
              <a:tr h="442736">
                <a:tc>
                  <a:txBody>
                    <a:bodyPr/>
                    <a:lstStyle/>
                    <a:p>
                      <a:pPr algn="ctr"/>
                      <a:r>
                        <a:rPr kumimoji="1" lang="en-US" altLang="ja-JP" b="1" dirty="0"/>
                        <a:t>1</a:t>
                      </a:r>
                      <a:r>
                        <a:rPr kumimoji="1" lang="ja-JP" altLang="en-US" b="1" dirty="0"/>
                        <a:t>位</a:t>
                      </a:r>
                    </a:p>
                  </a:txBody>
                  <a:tcPr/>
                </a:tc>
                <a:tc>
                  <a:txBody>
                    <a:bodyPr/>
                    <a:lstStyle/>
                    <a:p>
                      <a:pPr algn="ctr"/>
                      <a:r>
                        <a:rPr kumimoji="1" lang="en-US" altLang="ja-JP" b="1" dirty="0"/>
                        <a:t>26</a:t>
                      </a:r>
                      <a:r>
                        <a:rPr kumimoji="1" lang="ja-JP" altLang="en-US" b="1" dirty="0"/>
                        <a:t>ランク</a:t>
                      </a:r>
                    </a:p>
                  </a:txBody>
                  <a:tcPr/>
                </a:tc>
                <a:tc>
                  <a:txBody>
                    <a:bodyPr/>
                    <a:lstStyle/>
                    <a:p>
                      <a:pPr algn="ctr"/>
                      <a:r>
                        <a:rPr kumimoji="1" lang="en-US" altLang="ja-JP" b="1" dirty="0"/>
                        <a:t>2</a:t>
                      </a:r>
                      <a:r>
                        <a:rPr kumimoji="1" lang="ja-JP" altLang="en-US" b="1" dirty="0"/>
                        <a:t>段目</a:t>
                      </a:r>
                    </a:p>
                  </a:txBody>
                  <a:tcPr/>
                </a:tc>
                <a:tc>
                  <a:txBody>
                    <a:bodyPr/>
                    <a:lstStyle/>
                    <a:p>
                      <a:pPr algn="ctr"/>
                      <a:r>
                        <a:rPr kumimoji="1" lang="en-US" altLang="ja-JP" b="1" dirty="0"/>
                        <a:t>4</a:t>
                      </a:r>
                      <a:r>
                        <a:rPr kumimoji="1" lang="ja-JP" altLang="en-US" b="1" dirty="0"/>
                        <a:t>段積み</a:t>
                      </a:r>
                    </a:p>
                  </a:txBody>
                  <a:tcPr/>
                </a:tc>
                <a:tc>
                  <a:txBody>
                    <a:bodyPr/>
                    <a:lstStyle/>
                    <a:p>
                      <a:pPr algn="ctr"/>
                      <a:r>
                        <a:rPr kumimoji="1" lang="ja-JP" altLang="en-US" sz="2000" b="0" dirty="0"/>
                        <a:t>○</a:t>
                      </a:r>
                    </a:p>
                  </a:txBody>
                  <a:tcPr/>
                </a:tc>
                <a:extLst>
                  <a:ext uri="{0D108BD9-81ED-4DB2-BD59-A6C34878D82A}">
                    <a16:rowId xmlns:a16="http://schemas.microsoft.com/office/drawing/2014/main" val="4090610473"/>
                  </a:ext>
                </a:extLst>
              </a:tr>
              <a:tr h="442736">
                <a:tc>
                  <a:txBody>
                    <a:bodyPr/>
                    <a:lstStyle/>
                    <a:p>
                      <a:pPr algn="ctr"/>
                      <a:r>
                        <a:rPr kumimoji="1" lang="en-US" altLang="ja-JP" b="1" dirty="0"/>
                        <a:t>2</a:t>
                      </a:r>
                      <a:r>
                        <a:rPr kumimoji="1" lang="ja-JP" altLang="en-US" b="1" dirty="0"/>
                        <a:t>位</a:t>
                      </a:r>
                      <a:endParaRPr kumimoji="1" lang="en-US" altLang="ja-JP" b="1" dirty="0"/>
                    </a:p>
                  </a:txBody>
                  <a:tcPr/>
                </a:tc>
                <a:tc>
                  <a:txBody>
                    <a:bodyPr/>
                    <a:lstStyle/>
                    <a:p>
                      <a:pPr algn="ctr"/>
                      <a:r>
                        <a:rPr kumimoji="1" lang="en-US" altLang="ja-JP" b="1" dirty="0"/>
                        <a:t>24</a:t>
                      </a:r>
                      <a:r>
                        <a:rPr kumimoji="1" lang="ja-JP" altLang="en-US" b="1" dirty="0"/>
                        <a:t>ランク</a:t>
                      </a:r>
                    </a:p>
                  </a:txBody>
                  <a:tcPr/>
                </a:tc>
                <a:tc>
                  <a:txBody>
                    <a:bodyPr/>
                    <a:lstStyle/>
                    <a:p>
                      <a:pPr algn="ctr"/>
                      <a:r>
                        <a:rPr kumimoji="1" lang="en-US" altLang="ja-JP" b="1" dirty="0"/>
                        <a:t>2</a:t>
                      </a:r>
                      <a:r>
                        <a:rPr kumimoji="1" lang="ja-JP" altLang="en-US" b="1" dirty="0"/>
                        <a:t>段目</a:t>
                      </a:r>
                      <a:endParaRPr kumimoji="1" lang="en-US" altLang="ja-JP" b="1" dirty="0"/>
                    </a:p>
                  </a:txBody>
                  <a:tcPr/>
                </a:tc>
                <a:tc>
                  <a:txBody>
                    <a:bodyPr/>
                    <a:lstStyle/>
                    <a:p>
                      <a:pPr algn="ctr"/>
                      <a:r>
                        <a:rPr kumimoji="1" lang="en-US" altLang="ja-JP" b="1" dirty="0"/>
                        <a:t>4</a:t>
                      </a:r>
                      <a:r>
                        <a:rPr kumimoji="1" lang="ja-JP" altLang="en-US" b="1" dirty="0"/>
                        <a:t>段積み</a:t>
                      </a:r>
                    </a:p>
                  </a:txBody>
                  <a:tcPr/>
                </a:tc>
                <a:tc>
                  <a:txBody>
                    <a:bodyPr/>
                    <a:lstStyle/>
                    <a:p>
                      <a:pPr algn="ctr"/>
                      <a:r>
                        <a:rPr kumimoji="1" lang="ja-JP" altLang="en-US" sz="2000" b="1" dirty="0"/>
                        <a:t>○</a:t>
                      </a:r>
                    </a:p>
                  </a:txBody>
                  <a:tcPr/>
                </a:tc>
                <a:extLst>
                  <a:ext uri="{0D108BD9-81ED-4DB2-BD59-A6C34878D82A}">
                    <a16:rowId xmlns:a16="http://schemas.microsoft.com/office/drawing/2014/main" val="3658324250"/>
                  </a:ext>
                </a:extLst>
              </a:tr>
              <a:tr h="442736">
                <a:tc>
                  <a:txBody>
                    <a:bodyPr/>
                    <a:lstStyle/>
                    <a:p>
                      <a:pPr algn="ctr"/>
                      <a:r>
                        <a:rPr kumimoji="1" lang="en-US" altLang="ja-JP" b="1" dirty="0"/>
                        <a:t>3</a:t>
                      </a:r>
                      <a:r>
                        <a:rPr kumimoji="1" lang="ja-JP" altLang="en-US" b="1" dirty="0"/>
                        <a:t>位</a:t>
                      </a:r>
                    </a:p>
                  </a:txBody>
                  <a:tcPr/>
                </a:tc>
                <a:tc>
                  <a:txBody>
                    <a:bodyPr/>
                    <a:lstStyle/>
                    <a:p>
                      <a:pPr algn="ctr"/>
                      <a:r>
                        <a:rPr kumimoji="1" lang="en-US" altLang="ja-JP" b="1" dirty="0"/>
                        <a:t>28</a:t>
                      </a:r>
                      <a:r>
                        <a:rPr kumimoji="1" lang="ja-JP" altLang="en-US" b="1" dirty="0"/>
                        <a:t>ランク</a:t>
                      </a:r>
                    </a:p>
                  </a:txBody>
                  <a:tcPr/>
                </a:tc>
                <a:tc>
                  <a:txBody>
                    <a:bodyPr/>
                    <a:lstStyle/>
                    <a:p>
                      <a:pPr algn="ctr"/>
                      <a:r>
                        <a:rPr kumimoji="1" lang="en-US" altLang="ja-JP" b="1" dirty="0"/>
                        <a:t>3</a:t>
                      </a:r>
                      <a:r>
                        <a:rPr kumimoji="1" lang="ja-JP" altLang="en-US" b="1" dirty="0"/>
                        <a:t>段目</a:t>
                      </a:r>
                    </a:p>
                  </a:txBody>
                  <a:tcPr/>
                </a:tc>
                <a:tc>
                  <a:txBody>
                    <a:bodyPr/>
                    <a:lstStyle/>
                    <a:p>
                      <a:pPr algn="ctr"/>
                      <a:r>
                        <a:rPr kumimoji="1" lang="en-US" altLang="ja-JP" b="1" dirty="0"/>
                        <a:t>2</a:t>
                      </a:r>
                      <a:r>
                        <a:rPr kumimoji="1" lang="ja-JP" altLang="en-US" b="1" dirty="0"/>
                        <a:t>段積み</a:t>
                      </a:r>
                    </a:p>
                  </a:txBody>
                  <a:tcPr/>
                </a:tc>
                <a:tc>
                  <a:txBody>
                    <a:bodyPr/>
                    <a:lstStyle/>
                    <a:p>
                      <a:pPr algn="ctr"/>
                      <a:r>
                        <a:rPr kumimoji="1" lang="ja-JP" altLang="en-US" b="1" dirty="0"/>
                        <a:t>○</a:t>
                      </a:r>
                    </a:p>
                  </a:txBody>
                  <a:tcPr/>
                </a:tc>
                <a:extLst>
                  <a:ext uri="{0D108BD9-81ED-4DB2-BD59-A6C34878D82A}">
                    <a16:rowId xmlns:a16="http://schemas.microsoft.com/office/drawing/2014/main" val="3171013607"/>
                  </a:ext>
                </a:extLst>
              </a:tr>
              <a:tr h="442736">
                <a:tc>
                  <a:txBody>
                    <a:bodyPr/>
                    <a:lstStyle/>
                    <a:p>
                      <a:pPr algn="ctr"/>
                      <a:r>
                        <a:rPr kumimoji="1" lang="en-US" altLang="ja-JP" b="1" dirty="0">
                          <a:solidFill>
                            <a:srgbClr val="FF0000"/>
                          </a:solidFill>
                        </a:rPr>
                        <a:t>4</a:t>
                      </a:r>
                      <a:r>
                        <a:rPr kumimoji="1" lang="ja-JP" altLang="en-US" b="1" dirty="0">
                          <a:solidFill>
                            <a:srgbClr val="FF0000"/>
                          </a:solidFill>
                        </a:rPr>
                        <a:t>位</a:t>
                      </a:r>
                    </a:p>
                  </a:txBody>
                  <a:tcPr/>
                </a:tc>
                <a:tc>
                  <a:txBody>
                    <a:bodyPr/>
                    <a:lstStyle/>
                    <a:p>
                      <a:pPr algn="ctr"/>
                      <a:r>
                        <a:rPr kumimoji="1" lang="en-US" altLang="ja-JP" b="1" dirty="0">
                          <a:solidFill>
                            <a:srgbClr val="FF0000"/>
                          </a:solidFill>
                        </a:rPr>
                        <a:t>22</a:t>
                      </a:r>
                      <a:r>
                        <a:rPr kumimoji="1" lang="ja-JP" altLang="en-US" b="1" dirty="0">
                          <a:solidFill>
                            <a:srgbClr val="FF0000"/>
                          </a:solidFill>
                        </a:rPr>
                        <a:t>ランク</a:t>
                      </a:r>
                    </a:p>
                  </a:txBody>
                  <a:tcPr/>
                </a:tc>
                <a:tc>
                  <a:txBody>
                    <a:bodyPr/>
                    <a:lstStyle/>
                    <a:p>
                      <a:pPr algn="ctr"/>
                      <a:r>
                        <a:rPr kumimoji="1" lang="en-US" altLang="ja-JP" b="1" dirty="0">
                          <a:solidFill>
                            <a:srgbClr val="FF0000"/>
                          </a:solidFill>
                        </a:rPr>
                        <a:t>3</a:t>
                      </a:r>
                      <a:r>
                        <a:rPr kumimoji="1" lang="ja-JP" altLang="en-US" b="1" dirty="0">
                          <a:solidFill>
                            <a:srgbClr val="FF0000"/>
                          </a:solidFill>
                        </a:rPr>
                        <a:t>段目</a:t>
                      </a:r>
                    </a:p>
                  </a:txBody>
                  <a:tcPr/>
                </a:tc>
                <a:tc>
                  <a:txBody>
                    <a:bodyPr/>
                    <a:lstStyle/>
                    <a:p>
                      <a:pPr algn="ctr"/>
                      <a:r>
                        <a:rPr kumimoji="1" lang="en-US" altLang="ja-JP" b="1" dirty="0">
                          <a:solidFill>
                            <a:srgbClr val="FF0000"/>
                          </a:solidFill>
                        </a:rPr>
                        <a:t>2</a:t>
                      </a:r>
                      <a:r>
                        <a:rPr kumimoji="1" lang="ja-JP" altLang="en-US" b="1" dirty="0">
                          <a:solidFill>
                            <a:srgbClr val="FF0000"/>
                          </a:solidFill>
                        </a:rPr>
                        <a:t>段積み</a:t>
                      </a:r>
                    </a:p>
                  </a:txBody>
                  <a:tcPr/>
                </a:tc>
                <a:tc>
                  <a:txBody>
                    <a:bodyPr/>
                    <a:lstStyle/>
                    <a:p>
                      <a:pPr algn="ctr"/>
                      <a:r>
                        <a:rPr kumimoji="1" lang="en-US" altLang="ja-JP" sz="2000" b="1" dirty="0">
                          <a:solidFill>
                            <a:srgbClr val="FF0000"/>
                          </a:solidFill>
                        </a:rPr>
                        <a:t>×</a:t>
                      </a:r>
                      <a:endParaRPr kumimoji="1" lang="ja-JP" altLang="en-US" sz="2000" b="1" dirty="0">
                        <a:solidFill>
                          <a:srgbClr val="FF0000"/>
                        </a:solidFill>
                      </a:endParaRPr>
                    </a:p>
                  </a:txBody>
                  <a:tcPr/>
                </a:tc>
                <a:extLst>
                  <a:ext uri="{0D108BD9-81ED-4DB2-BD59-A6C34878D82A}">
                    <a16:rowId xmlns:a16="http://schemas.microsoft.com/office/drawing/2014/main" val="2431747150"/>
                  </a:ext>
                </a:extLst>
              </a:tr>
              <a:tr h="442736">
                <a:tc>
                  <a:txBody>
                    <a:bodyPr/>
                    <a:lstStyle/>
                    <a:p>
                      <a:pPr algn="ctr"/>
                      <a:r>
                        <a:rPr kumimoji="1" lang="en-US" altLang="ja-JP" b="1" dirty="0">
                          <a:solidFill>
                            <a:srgbClr val="FF0000"/>
                          </a:solidFill>
                        </a:rPr>
                        <a:t>5</a:t>
                      </a:r>
                      <a:r>
                        <a:rPr kumimoji="1" lang="ja-JP" altLang="en-US" b="1" dirty="0">
                          <a:solidFill>
                            <a:srgbClr val="FF0000"/>
                          </a:solidFill>
                        </a:rPr>
                        <a:t>位</a:t>
                      </a:r>
                    </a:p>
                  </a:txBody>
                  <a:tcPr/>
                </a:tc>
                <a:tc>
                  <a:txBody>
                    <a:bodyPr/>
                    <a:lstStyle/>
                    <a:p>
                      <a:pPr algn="ctr"/>
                      <a:r>
                        <a:rPr kumimoji="1" lang="en-US" altLang="ja-JP" b="1" dirty="0">
                          <a:solidFill>
                            <a:srgbClr val="FF0000"/>
                          </a:solidFill>
                        </a:rPr>
                        <a:t>30</a:t>
                      </a:r>
                      <a:r>
                        <a:rPr kumimoji="1" lang="ja-JP" altLang="en-US" b="1" dirty="0">
                          <a:solidFill>
                            <a:srgbClr val="FF0000"/>
                          </a:solidFill>
                        </a:rPr>
                        <a:t>ランク</a:t>
                      </a:r>
                    </a:p>
                  </a:txBody>
                  <a:tcPr/>
                </a:tc>
                <a:tc>
                  <a:txBody>
                    <a:bodyPr/>
                    <a:lstStyle/>
                    <a:p>
                      <a:pPr algn="ctr"/>
                      <a:r>
                        <a:rPr kumimoji="1" lang="en-US" altLang="ja-JP" b="1" dirty="0">
                          <a:solidFill>
                            <a:srgbClr val="FF0000"/>
                          </a:solidFill>
                        </a:rPr>
                        <a:t>3</a:t>
                      </a:r>
                      <a:r>
                        <a:rPr kumimoji="1" lang="ja-JP" altLang="en-US" b="1" dirty="0">
                          <a:solidFill>
                            <a:srgbClr val="FF0000"/>
                          </a:solidFill>
                        </a:rPr>
                        <a:t>段目</a:t>
                      </a:r>
                    </a:p>
                  </a:txBody>
                  <a:tcPr/>
                </a:tc>
                <a:tc>
                  <a:txBody>
                    <a:bodyPr/>
                    <a:lstStyle/>
                    <a:p>
                      <a:pPr algn="ctr"/>
                      <a:r>
                        <a:rPr kumimoji="1" lang="ja-JP" altLang="en-US" b="1" dirty="0">
                          <a:solidFill>
                            <a:srgbClr val="FF0000"/>
                          </a:solidFill>
                        </a:rPr>
                        <a:t>２段積み</a:t>
                      </a:r>
                    </a:p>
                  </a:txBody>
                  <a:tcPr/>
                </a:tc>
                <a:tc>
                  <a:txBody>
                    <a:bodyPr/>
                    <a:lstStyle/>
                    <a:p>
                      <a:pPr algn="ctr"/>
                      <a:r>
                        <a:rPr kumimoji="1" lang="en-US" altLang="ja-JP" sz="2000" b="1" dirty="0">
                          <a:solidFill>
                            <a:srgbClr val="FF0000"/>
                          </a:solidFill>
                        </a:rPr>
                        <a:t>×</a:t>
                      </a:r>
                      <a:endParaRPr kumimoji="1" lang="ja-JP" altLang="en-US" sz="2000" b="1" dirty="0">
                        <a:solidFill>
                          <a:srgbClr val="FF0000"/>
                        </a:solidFill>
                      </a:endParaRPr>
                    </a:p>
                  </a:txBody>
                  <a:tcPr/>
                </a:tc>
                <a:extLst>
                  <a:ext uri="{0D108BD9-81ED-4DB2-BD59-A6C34878D82A}">
                    <a16:rowId xmlns:a16="http://schemas.microsoft.com/office/drawing/2014/main" val="885666584"/>
                  </a:ext>
                </a:extLst>
              </a:tr>
            </a:tbl>
          </a:graphicData>
        </a:graphic>
      </p:graphicFrame>
      <p:grpSp>
        <p:nvGrpSpPr>
          <p:cNvPr id="18" name="グループ化 17">
            <a:extLst>
              <a:ext uri="{FF2B5EF4-FFF2-40B4-BE49-F238E27FC236}">
                <a16:creationId xmlns:a16="http://schemas.microsoft.com/office/drawing/2014/main" id="{56BC8DB7-A945-413E-9411-AB785987E32A}"/>
              </a:ext>
            </a:extLst>
          </p:cNvPr>
          <p:cNvGrpSpPr/>
          <p:nvPr/>
        </p:nvGrpSpPr>
        <p:grpSpPr>
          <a:xfrm>
            <a:off x="1732816" y="2929915"/>
            <a:ext cx="4899170" cy="1936948"/>
            <a:chOff x="1730222" y="2922415"/>
            <a:chExt cx="5059872" cy="1905466"/>
          </a:xfrm>
        </p:grpSpPr>
        <p:sp>
          <p:nvSpPr>
            <p:cNvPr id="11" name="正方形/長方形 10">
              <a:extLst>
                <a:ext uri="{FF2B5EF4-FFF2-40B4-BE49-F238E27FC236}">
                  <a16:creationId xmlns:a16="http://schemas.microsoft.com/office/drawing/2014/main" id="{00000000-0008-0000-0000-0000B5030000}"/>
                </a:ext>
              </a:extLst>
            </p:cNvPr>
            <p:cNvSpPr/>
            <p:nvPr/>
          </p:nvSpPr>
          <p:spPr>
            <a:xfrm>
              <a:off x="1730222" y="4129315"/>
              <a:ext cx="1030291" cy="698566"/>
            </a:xfrm>
            <a:prstGeom prst="rect">
              <a:avLst/>
            </a:prstGeom>
            <a:solidFill>
              <a:srgbClr val="F565D6">
                <a:alpha val="25000"/>
              </a:srgbClr>
            </a:solidFill>
            <a:ln w="57150" cap="flat" cmpd="sng" algn="ctr">
              <a:solidFill>
                <a:srgbClr val="FF3737"/>
              </a:solidFill>
              <a:prstDash val="sysDash"/>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cxnSp>
          <p:nvCxnSpPr>
            <p:cNvPr id="13" name="直線矢印コネクタ 12">
              <a:extLst>
                <a:ext uri="{FF2B5EF4-FFF2-40B4-BE49-F238E27FC236}">
                  <a16:creationId xmlns:a16="http://schemas.microsoft.com/office/drawing/2014/main" id="{00000000-0008-0000-0000-0000B8030000}"/>
                </a:ext>
              </a:extLst>
            </p:cNvPr>
            <p:cNvCxnSpPr/>
            <p:nvPr/>
          </p:nvCxnSpPr>
          <p:spPr>
            <a:xfrm flipH="1">
              <a:off x="2783408" y="2922415"/>
              <a:ext cx="4006686" cy="1219374"/>
            </a:xfrm>
            <a:prstGeom prst="straightConnector1">
              <a:avLst/>
            </a:prstGeom>
            <a:noFill/>
            <a:ln w="57150" cap="flat" cmpd="sng" algn="ctr">
              <a:solidFill>
                <a:srgbClr val="FF3737"/>
              </a:solidFill>
              <a:prstDash val="solid"/>
              <a:headEnd type="oval"/>
              <a:tailEnd type="triangle"/>
            </a:ln>
            <a:effectLst/>
          </p:spPr>
        </p:cxnSp>
      </p:grpSp>
      <p:grpSp>
        <p:nvGrpSpPr>
          <p:cNvPr id="19" name="グループ化 18">
            <a:extLst>
              <a:ext uri="{FF2B5EF4-FFF2-40B4-BE49-F238E27FC236}">
                <a16:creationId xmlns:a16="http://schemas.microsoft.com/office/drawing/2014/main" id="{FFEE6EFD-85A6-4830-8F3E-53E02A570AA0}"/>
              </a:ext>
            </a:extLst>
          </p:cNvPr>
          <p:cNvGrpSpPr/>
          <p:nvPr/>
        </p:nvGrpSpPr>
        <p:grpSpPr>
          <a:xfrm>
            <a:off x="4102180" y="3429000"/>
            <a:ext cx="2504022" cy="1398882"/>
            <a:chOff x="4102179" y="3259223"/>
            <a:chExt cx="2665019" cy="1568659"/>
          </a:xfrm>
        </p:grpSpPr>
        <p:sp>
          <p:nvSpPr>
            <p:cNvPr id="12" name="正方形/長方形 11">
              <a:extLst>
                <a:ext uri="{FF2B5EF4-FFF2-40B4-BE49-F238E27FC236}">
                  <a16:creationId xmlns:a16="http://schemas.microsoft.com/office/drawing/2014/main" id="{00000000-0008-0000-0000-0000B6030000}"/>
                </a:ext>
              </a:extLst>
            </p:cNvPr>
            <p:cNvSpPr/>
            <p:nvPr/>
          </p:nvSpPr>
          <p:spPr>
            <a:xfrm>
              <a:off x="4102179" y="4129316"/>
              <a:ext cx="1030291" cy="698566"/>
            </a:xfrm>
            <a:prstGeom prst="rect">
              <a:avLst/>
            </a:prstGeom>
            <a:solidFill>
              <a:srgbClr val="F565D6">
                <a:alpha val="25000"/>
              </a:srgbClr>
            </a:solidFill>
            <a:ln w="57150" cap="flat" cmpd="sng" algn="ctr">
              <a:solidFill>
                <a:srgbClr val="FF3737"/>
              </a:solidFill>
              <a:prstDash val="sysDash"/>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cxnSp>
          <p:nvCxnSpPr>
            <p:cNvPr id="14" name="直線矢印コネクタ 13">
              <a:extLst>
                <a:ext uri="{FF2B5EF4-FFF2-40B4-BE49-F238E27FC236}">
                  <a16:creationId xmlns:a16="http://schemas.microsoft.com/office/drawing/2014/main" id="{00000000-0008-0000-0000-0000BA030000}"/>
                </a:ext>
              </a:extLst>
            </p:cNvPr>
            <p:cNvCxnSpPr/>
            <p:nvPr/>
          </p:nvCxnSpPr>
          <p:spPr>
            <a:xfrm flipH="1">
              <a:off x="5201159" y="3259223"/>
              <a:ext cx="1566039" cy="854499"/>
            </a:xfrm>
            <a:prstGeom prst="straightConnector1">
              <a:avLst/>
            </a:prstGeom>
            <a:noFill/>
            <a:ln w="57150" cap="flat" cmpd="sng" algn="ctr">
              <a:solidFill>
                <a:srgbClr val="FF0066"/>
              </a:solidFill>
              <a:prstDash val="solid"/>
              <a:headEnd type="oval"/>
              <a:tailEnd type="triangle"/>
            </a:ln>
            <a:effectLst/>
          </p:spPr>
        </p:cxnSp>
      </p:grpSp>
      <p:sp>
        <p:nvSpPr>
          <p:cNvPr id="15" name="正方形/長方形 14">
            <a:extLst>
              <a:ext uri="{FF2B5EF4-FFF2-40B4-BE49-F238E27FC236}">
                <a16:creationId xmlns:a16="http://schemas.microsoft.com/office/drawing/2014/main" id="{F6693D36-4977-4D78-8F76-7831D3F2F97D}"/>
              </a:ext>
            </a:extLst>
          </p:cNvPr>
          <p:cNvSpPr/>
          <p:nvPr/>
        </p:nvSpPr>
        <p:spPr>
          <a:xfrm>
            <a:off x="2857500" y="4909871"/>
            <a:ext cx="2277269" cy="955102"/>
          </a:xfrm>
          <a:prstGeom prst="rect">
            <a:avLst/>
          </a:prstGeom>
          <a:solidFill>
            <a:srgbClr val="FFFF00">
              <a:alpha val="29020"/>
            </a:srgbClr>
          </a:solidFill>
          <a:ln w="57150">
            <a:solidFill>
              <a:schemeClr val="accent1">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8565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randombar(horizontal)">
                                      <p:cBhvr>
                                        <p:cTn id="29" dur="500"/>
                                        <p:tgtEl>
                                          <p:spTgt spid="18"/>
                                        </p:tgtEl>
                                      </p:cBhvr>
                                    </p:animEffect>
                                  </p:childTnLst>
                                </p:cTn>
                              </p:par>
                              <p:par>
                                <p:cTn id="30" presetID="14" presetClass="entr" presetSubtype="1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randombar(horizont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ローチャート: 処理 3">
            <a:extLst>
              <a:ext uri="{FF2B5EF4-FFF2-40B4-BE49-F238E27FC236}">
                <a16:creationId xmlns:a16="http://schemas.microsoft.com/office/drawing/2014/main" id="{5A4707D9-A2AC-4D68-A40A-F3E8B96B7FCD}"/>
              </a:ext>
            </a:extLst>
          </p:cNvPr>
          <p:cNvSpPr/>
          <p:nvPr/>
        </p:nvSpPr>
        <p:spPr>
          <a:xfrm>
            <a:off x="359924" y="145916"/>
            <a:ext cx="11429999" cy="2859930"/>
          </a:xfrm>
          <a:prstGeom prst="flowChartProcess">
            <a:avLst/>
          </a:prstGeom>
          <a:noFill/>
          <a:ln w="5715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3200" b="1" i="0" u="sng"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検証のまとめ</a:t>
            </a:r>
            <a:endParaRPr kumimoji="1" lang="en-US" altLang="ja-JP" sz="32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32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　　　　　　　</a:t>
            </a:r>
          </a:p>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24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　</a:t>
            </a:r>
          </a:p>
        </p:txBody>
      </p:sp>
      <p:sp>
        <p:nvSpPr>
          <p:cNvPr id="5" name="フローチャート: 処理 4">
            <a:extLst>
              <a:ext uri="{FF2B5EF4-FFF2-40B4-BE49-F238E27FC236}">
                <a16:creationId xmlns:a16="http://schemas.microsoft.com/office/drawing/2014/main" id="{C512F222-D30E-4A1B-87BB-91D68D999B03}"/>
              </a:ext>
            </a:extLst>
          </p:cNvPr>
          <p:cNvSpPr/>
          <p:nvPr/>
        </p:nvSpPr>
        <p:spPr>
          <a:xfrm>
            <a:off x="87549" y="4445539"/>
            <a:ext cx="11429999" cy="1274325"/>
          </a:xfrm>
          <a:prstGeom prst="flowChartProcess">
            <a:avLst/>
          </a:prstGeom>
          <a:solidFill>
            <a:sysClr val="window" lastClr="FFFFFF">
              <a:lumMod val="95000"/>
            </a:sysClr>
          </a:solidFill>
          <a:ln w="57150" cap="flat" cmpd="sng" algn="ctr">
            <a:solidFill>
              <a:schemeClr val="accent2">
                <a:lumMod val="60000"/>
                <a:lumOff val="40000"/>
              </a:schemeClr>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32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a:t>
            </a:r>
            <a:r>
              <a:rPr kumimoji="1" lang="ja-JP" altLang="en-US" sz="32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検証</a:t>
            </a:r>
            <a:r>
              <a:rPr kumimoji="1" lang="en-US" altLang="ja-JP" sz="32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Ⅲ】</a:t>
            </a:r>
            <a:r>
              <a:rPr kumimoji="1" lang="ja-JP" altLang="en-US" sz="32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最上段</a:t>
            </a:r>
            <a:r>
              <a:rPr kumimoji="1" lang="ja-JP" altLang="en-US" sz="3200" b="1" i="0" u="sng"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２５㎝下げれば</a:t>
            </a:r>
            <a:r>
              <a:rPr kumimoji="1" lang="ja-JP" altLang="en-US" sz="32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踵を上げずに投入できる</a:t>
            </a:r>
            <a:endParaRPr kumimoji="1" lang="en-US" altLang="ja-JP" sz="32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　　　　　　　</a:t>
            </a:r>
          </a:p>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24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　</a:t>
            </a:r>
          </a:p>
        </p:txBody>
      </p:sp>
      <p:sp>
        <p:nvSpPr>
          <p:cNvPr id="6" name="フローチャート: 処理 5">
            <a:extLst>
              <a:ext uri="{FF2B5EF4-FFF2-40B4-BE49-F238E27FC236}">
                <a16:creationId xmlns:a16="http://schemas.microsoft.com/office/drawing/2014/main" id="{EDE85F1F-08BC-4828-8AB2-6331AC30A28E}"/>
              </a:ext>
            </a:extLst>
          </p:cNvPr>
          <p:cNvSpPr/>
          <p:nvPr/>
        </p:nvSpPr>
        <p:spPr>
          <a:xfrm>
            <a:off x="87549" y="2728607"/>
            <a:ext cx="11429999" cy="1274325"/>
          </a:xfrm>
          <a:prstGeom prst="flowChartProcess">
            <a:avLst/>
          </a:prstGeom>
          <a:solidFill>
            <a:sysClr val="window" lastClr="FFFFFF">
              <a:lumMod val="95000"/>
            </a:sysClr>
          </a:solidFill>
          <a:ln w="57150" cap="flat" cmpd="sng" algn="ctr">
            <a:solidFill>
              <a:schemeClr val="accent2">
                <a:lumMod val="60000"/>
                <a:lumOff val="40000"/>
              </a:schemeClr>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32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a:t>
            </a:r>
            <a:r>
              <a:rPr kumimoji="1" lang="ja-JP" altLang="en-US" sz="32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検証</a:t>
            </a:r>
            <a:r>
              <a:rPr kumimoji="1" lang="en-US" altLang="ja-JP" sz="32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Ⅱ】</a:t>
            </a:r>
            <a:r>
              <a:rPr kumimoji="1" lang="ja-JP" altLang="en-US" sz="32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端数かんばんの高さは</a:t>
            </a:r>
            <a:r>
              <a:rPr kumimoji="1" lang="ja-JP" altLang="en-US" sz="3200" b="1" i="0" u="sng"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通常のかんばん置場</a:t>
            </a:r>
            <a:r>
              <a:rPr kumimoji="1" lang="ja-JP" altLang="en-US" sz="32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なら</a:t>
            </a:r>
            <a:endParaRPr kumimoji="1" lang="en-US" altLang="ja-JP" sz="32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32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踵を上げずに取れる</a:t>
            </a:r>
            <a:endParaRPr kumimoji="1" lang="en-US" altLang="ja-JP" sz="32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　　　　　　　</a:t>
            </a:r>
          </a:p>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24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　</a:t>
            </a:r>
          </a:p>
        </p:txBody>
      </p:sp>
      <p:sp>
        <p:nvSpPr>
          <p:cNvPr id="7" name="フローチャート: 処理 6">
            <a:extLst>
              <a:ext uri="{FF2B5EF4-FFF2-40B4-BE49-F238E27FC236}">
                <a16:creationId xmlns:a16="http://schemas.microsoft.com/office/drawing/2014/main" id="{262610F0-8E26-4760-9D67-0136CD1FC026}"/>
              </a:ext>
            </a:extLst>
          </p:cNvPr>
          <p:cNvSpPr/>
          <p:nvPr/>
        </p:nvSpPr>
        <p:spPr>
          <a:xfrm>
            <a:off x="87549" y="928992"/>
            <a:ext cx="11429999" cy="1357008"/>
          </a:xfrm>
          <a:prstGeom prst="flowChartProcess">
            <a:avLst/>
          </a:prstGeom>
          <a:solidFill>
            <a:sysClr val="window" lastClr="FFFFFF">
              <a:lumMod val="95000"/>
            </a:sysClr>
          </a:solidFill>
          <a:ln w="57150" cap="flat" cmpd="sng" algn="ctr">
            <a:solidFill>
              <a:schemeClr val="accent2">
                <a:lumMod val="60000"/>
                <a:lumOff val="40000"/>
              </a:schemeClr>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32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a:t>
            </a:r>
            <a:r>
              <a:rPr kumimoji="1" lang="ja-JP" altLang="en-US" sz="32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検証</a:t>
            </a:r>
            <a:r>
              <a:rPr kumimoji="1" lang="en-US" altLang="ja-JP" sz="32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Ⅰ】</a:t>
            </a:r>
            <a:r>
              <a:rPr kumimoji="1" lang="ja-JP" altLang="en-US" sz="32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検査台は高さでは無く</a:t>
            </a:r>
            <a:r>
              <a:rPr kumimoji="1" lang="ja-JP" altLang="en-US" sz="3200" b="1" i="0" u="sng" strike="noStrike" kern="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手前方向</a:t>
            </a:r>
            <a:r>
              <a:rPr kumimoji="1" lang="ja-JP" altLang="en-US" sz="32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に検査台を移動すれば刻印もはっきりと見えて踵を上げる必要が無くなる</a:t>
            </a:r>
            <a:endParaRPr kumimoji="1" lang="en-US" altLang="ja-JP" sz="32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　　　　　　　</a:t>
            </a:r>
          </a:p>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24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　</a:t>
            </a:r>
          </a:p>
        </p:txBody>
      </p:sp>
    </p:spTree>
    <p:extLst>
      <p:ext uri="{BB962C8B-B14F-4D97-AF65-F5344CB8AC3E}">
        <p14:creationId xmlns:p14="http://schemas.microsoft.com/office/powerpoint/2010/main" val="249531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F59616B3-78FB-4E21-ADAE-FFE3F15417CA}"/>
              </a:ext>
            </a:extLst>
          </p:cNvPr>
          <p:cNvSpPr txBox="1">
            <a:spLocks/>
          </p:cNvSpPr>
          <p:nvPr/>
        </p:nvSpPr>
        <p:spPr>
          <a:xfrm>
            <a:off x="133628" y="15068"/>
            <a:ext cx="5962372" cy="1124712"/>
          </a:xfrm>
          <a:prstGeom prst="rect">
            <a:avLst/>
          </a:prstGeom>
        </p:spPr>
        <p:txBody>
          <a:bodyPr vert="horz" lIns="91440" tIns="45720" rIns="91440" bIns="45720" rtlCol="0" anchor="ctr">
            <a:normAutofit/>
          </a:bodyPr>
          <a:lstStyle>
            <a:lvl1pPr marL="285750" indent="-285750" algn="l" defTabSz="914400" rtl="0" eaLnBrk="1" latinLnBrk="0" hangingPunct="1">
              <a:lnSpc>
                <a:spcPct val="85000"/>
              </a:lnSpc>
              <a:spcBef>
                <a:spcPct val="0"/>
              </a:spcBef>
              <a:spcAft>
                <a:spcPts val="600"/>
              </a:spcAft>
              <a:buClr>
                <a:schemeClr val="tx1"/>
              </a:buClr>
              <a:buSzPct val="80000"/>
              <a:buFont typeface="Wingdings 3" panose="05040102010807070707" pitchFamily="18" charset="2"/>
              <a:buNone/>
              <a:defRPr kumimoji="1" sz="4000" kern="1200" cap="all" baseline="0">
                <a:solidFill>
                  <a:schemeClr val="bg2"/>
                </a:solidFill>
                <a:effectLst/>
                <a:latin typeface="+mj-lt"/>
                <a:ea typeface="+mj-ea"/>
                <a:cs typeface="+mj-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a:lstStyle>
          <a:p>
            <a:r>
              <a:rPr lang="en-US" altLang="ja-JP"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11</a:t>
            </a:r>
            <a:r>
              <a:rPr lang="ja-JP" altLang="en-US"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．対策の検討と立案</a:t>
            </a:r>
          </a:p>
        </p:txBody>
      </p:sp>
      <p:grpSp>
        <p:nvGrpSpPr>
          <p:cNvPr id="10" name="グループ化 9">
            <a:extLst>
              <a:ext uri="{FF2B5EF4-FFF2-40B4-BE49-F238E27FC236}">
                <a16:creationId xmlns:a16="http://schemas.microsoft.com/office/drawing/2014/main" id="{75F1B1EA-19CB-4AD2-A22F-42F04489EE1E}"/>
              </a:ext>
            </a:extLst>
          </p:cNvPr>
          <p:cNvGrpSpPr/>
          <p:nvPr/>
        </p:nvGrpSpPr>
        <p:grpSpPr>
          <a:xfrm>
            <a:off x="278831" y="1224639"/>
            <a:ext cx="3237081" cy="6563212"/>
            <a:chOff x="278831" y="1224639"/>
            <a:chExt cx="3237081" cy="6563212"/>
          </a:xfrm>
        </p:grpSpPr>
        <p:graphicFrame>
          <p:nvGraphicFramePr>
            <p:cNvPr id="16" name="図表 15">
              <a:extLst>
                <a:ext uri="{FF2B5EF4-FFF2-40B4-BE49-F238E27FC236}">
                  <a16:creationId xmlns:a16="http://schemas.microsoft.com/office/drawing/2014/main" id="{2598FED2-4504-4B21-BE9E-2887A1D86286}"/>
                </a:ext>
              </a:extLst>
            </p:cNvPr>
            <p:cNvGraphicFramePr/>
            <p:nvPr>
              <p:extLst>
                <p:ext uri="{D42A27DB-BD31-4B8C-83A1-F6EECF244321}">
                  <p14:modId xmlns:p14="http://schemas.microsoft.com/office/powerpoint/2010/main" val="842231143"/>
                </p:ext>
              </p:extLst>
            </p:nvPr>
          </p:nvGraphicFramePr>
          <p:xfrm>
            <a:off x="278831" y="2478958"/>
            <a:ext cx="3237081" cy="53088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正方形/長方形 4">
              <a:extLst>
                <a:ext uri="{FF2B5EF4-FFF2-40B4-BE49-F238E27FC236}">
                  <a16:creationId xmlns:a16="http://schemas.microsoft.com/office/drawing/2014/main" id="{9906D00B-4C30-4C1E-8CE1-3CAD5D12CFEE}"/>
                </a:ext>
              </a:extLst>
            </p:cNvPr>
            <p:cNvSpPr/>
            <p:nvPr/>
          </p:nvSpPr>
          <p:spPr>
            <a:xfrm>
              <a:off x="298190" y="1224639"/>
              <a:ext cx="898262" cy="4024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特性</a:t>
              </a:r>
            </a:p>
          </p:txBody>
        </p:sp>
      </p:grpSp>
      <p:grpSp>
        <p:nvGrpSpPr>
          <p:cNvPr id="22" name="グループ化 21">
            <a:extLst>
              <a:ext uri="{FF2B5EF4-FFF2-40B4-BE49-F238E27FC236}">
                <a16:creationId xmlns:a16="http://schemas.microsoft.com/office/drawing/2014/main" id="{EC973893-E808-41B1-BE6E-5D04BAED3FB6}"/>
              </a:ext>
            </a:extLst>
          </p:cNvPr>
          <p:cNvGrpSpPr/>
          <p:nvPr/>
        </p:nvGrpSpPr>
        <p:grpSpPr>
          <a:xfrm>
            <a:off x="1261616" y="1214725"/>
            <a:ext cx="7453859" cy="5265632"/>
            <a:chOff x="1261616" y="1214725"/>
            <a:chExt cx="7453859" cy="5265632"/>
          </a:xfrm>
        </p:grpSpPr>
        <p:graphicFrame>
          <p:nvGraphicFramePr>
            <p:cNvPr id="14" name="図表 13">
              <a:extLst>
                <a:ext uri="{FF2B5EF4-FFF2-40B4-BE49-F238E27FC236}">
                  <a16:creationId xmlns:a16="http://schemas.microsoft.com/office/drawing/2014/main" id="{6F04E0E8-0E6E-449C-9023-DB00FF929A9C}"/>
                </a:ext>
              </a:extLst>
            </p:cNvPr>
            <p:cNvGraphicFramePr/>
            <p:nvPr>
              <p:extLst>
                <p:ext uri="{D42A27DB-BD31-4B8C-83A1-F6EECF244321}">
                  <p14:modId xmlns:p14="http://schemas.microsoft.com/office/powerpoint/2010/main" val="4198631692"/>
                </p:ext>
              </p:extLst>
            </p:nvPr>
          </p:nvGraphicFramePr>
          <p:xfrm>
            <a:off x="1261616" y="1718733"/>
            <a:ext cx="7453859" cy="47616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3" name="正方形/長方形 12">
              <a:extLst>
                <a:ext uri="{FF2B5EF4-FFF2-40B4-BE49-F238E27FC236}">
                  <a16:creationId xmlns:a16="http://schemas.microsoft.com/office/drawing/2014/main" id="{F2A0DD4D-D67F-4BE1-9606-2C3312DF3CD6}"/>
                </a:ext>
              </a:extLst>
            </p:cNvPr>
            <p:cNvSpPr/>
            <p:nvPr/>
          </p:nvSpPr>
          <p:spPr>
            <a:xfrm>
              <a:off x="1378614" y="1214725"/>
              <a:ext cx="1652173" cy="40248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１次手段</a:t>
              </a:r>
            </a:p>
          </p:txBody>
        </p:sp>
        <p:sp>
          <p:nvSpPr>
            <p:cNvPr id="15" name="正方形/長方形 14">
              <a:extLst>
                <a:ext uri="{FF2B5EF4-FFF2-40B4-BE49-F238E27FC236}">
                  <a16:creationId xmlns:a16="http://schemas.microsoft.com/office/drawing/2014/main" id="{05DF46ED-D17E-45A8-904A-BC9EAF7F26F4}"/>
                </a:ext>
              </a:extLst>
            </p:cNvPr>
            <p:cNvSpPr/>
            <p:nvPr/>
          </p:nvSpPr>
          <p:spPr>
            <a:xfrm>
              <a:off x="3981396" y="1220971"/>
              <a:ext cx="1652173" cy="40248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bg1"/>
                  </a:solidFill>
                </a:rPr>
                <a:t>2</a:t>
              </a:r>
              <a:r>
                <a:rPr kumimoji="1" lang="ja-JP" altLang="en-US" b="1" dirty="0">
                  <a:solidFill>
                    <a:schemeClr val="bg1"/>
                  </a:solidFill>
                </a:rPr>
                <a:t>次手段</a:t>
              </a:r>
            </a:p>
          </p:txBody>
        </p:sp>
        <p:sp>
          <p:nvSpPr>
            <p:cNvPr id="17" name="正方形/長方形 16">
              <a:extLst>
                <a:ext uri="{FF2B5EF4-FFF2-40B4-BE49-F238E27FC236}">
                  <a16:creationId xmlns:a16="http://schemas.microsoft.com/office/drawing/2014/main" id="{F951F3D2-B2D9-4428-984C-1A1404A1E5D6}"/>
                </a:ext>
              </a:extLst>
            </p:cNvPr>
            <p:cNvSpPr/>
            <p:nvPr/>
          </p:nvSpPr>
          <p:spPr>
            <a:xfrm>
              <a:off x="5912563" y="1221060"/>
              <a:ext cx="1787202" cy="40248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bg1"/>
                  </a:solidFill>
                </a:rPr>
                <a:t>3</a:t>
              </a:r>
              <a:r>
                <a:rPr kumimoji="1" lang="ja-JP" altLang="en-US" b="1" dirty="0">
                  <a:solidFill>
                    <a:schemeClr val="bg1"/>
                  </a:solidFill>
                </a:rPr>
                <a:t>次手段</a:t>
              </a:r>
            </a:p>
          </p:txBody>
        </p:sp>
      </p:grpSp>
      <p:graphicFrame>
        <p:nvGraphicFramePr>
          <p:cNvPr id="20" name="表 20">
            <a:extLst>
              <a:ext uri="{FF2B5EF4-FFF2-40B4-BE49-F238E27FC236}">
                <a16:creationId xmlns:a16="http://schemas.microsoft.com/office/drawing/2014/main" id="{0D89E1ED-76C2-44A5-9526-C1D6F75A0820}"/>
              </a:ext>
            </a:extLst>
          </p:cNvPr>
          <p:cNvGraphicFramePr>
            <a:graphicFrameLocks noGrp="1"/>
          </p:cNvGraphicFramePr>
          <p:nvPr>
            <p:extLst>
              <p:ext uri="{D42A27DB-BD31-4B8C-83A1-F6EECF244321}">
                <p14:modId xmlns:p14="http://schemas.microsoft.com/office/powerpoint/2010/main" val="4170072797"/>
              </p:ext>
            </p:extLst>
          </p:nvPr>
        </p:nvGraphicFramePr>
        <p:xfrm>
          <a:off x="7824572" y="827476"/>
          <a:ext cx="4233800" cy="769114"/>
        </p:xfrm>
        <a:graphic>
          <a:graphicData uri="http://schemas.openxmlformats.org/drawingml/2006/table">
            <a:tbl>
              <a:tblPr firstRow="1" bandRow="1">
                <a:tableStyleId>{16D9F66E-5EB9-4882-86FB-DCBF35E3C3E4}</a:tableStyleId>
              </a:tblPr>
              <a:tblGrid>
                <a:gridCol w="846760">
                  <a:extLst>
                    <a:ext uri="{9D8B030D-6E8A-4147-A177-3AD203B41FA5}">
                      <a16:colId xmlns:a16="http://schemas.microsoft.com/office/drawing/2014/main" val="256432785"/>
                    </a:ext>
                  </a:extLst>
                </a:gridCol>
                <a:gridCol w="846760">
                  <a:extLst>
                    <a:ext uri="{9D8B030D-6E8A-4147-A177-3AD203B41FA5}">
                      <a16:colId xmlns:a16="http://schemas.microsoft.com/office/drawing/2014/main" val="3911655013"/>
                    </a:ext>
                  </a:extLst>
                </a:gridCol>
                <a:gridCol w="846760">
                  <a:extLst>
                    <a:ext uri="{9D8B030D-6E8A-4147-A177-3AD203B41FA5}">
                      <a16:colId xmlns:a16="http://schemas.microsoft.com/office/drawing/2014/main" val="548642429"/>
                    </a:ext>
                  </a:extLst>
                </a:gridCol>
                <a:gridCol w="846760">
                  <a:extLst>
                    <a:ext uri="{9D8B030D-6E8A-4147-A177-3AD203B41FA5}">
                      <a16:colId xmlns:a16="http://schemas.microsoft.com/office/drawing/2014/main" val="367604724"/>
                    </a:ext>
                  </a:extLst>
                </a:gridCol>
                <a:gridCol w="846760">
                  <a:extLst>
                    <a:ext uri="{9D8B030D-6E8A-4147-A177-3AD203B41FA5}">
                      <a16:colId xmlns:a16="http://schemas.microsoft.com/office/drawing/2014/main" val="2354752204"/>
                    </a:ext>
                  </a:extLst>
                </a:gridCol>
              </a:tblGrid>
              <a:tr h="384557">
                <a:tc gridSpan="5">
                  <a:txBody>
                    <a:bodyPr/>
                    <a:lstStyle/>
                    <a:p>
                      <a:pPr algn="ctr"/>
                      <a:r>
                        <a:rPr kumimoji="1" lang="ja-JP" altLang="en-US" dirty="0"/>
                        <a:t>評価</a:t>
                      </a:r>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2434373099"/>
                  </a:ext>
                </a:extLst>
              </a:tr>
              <a:tr h="384557">
                <a:tc>
                  <a:txBody>
                    <a:bodyPr/>
                    <a:lstStyle/>
                    <a:p>
                      <a:pPr algn="ctr"/>
                      <a:r>
                        <a:rPr kumimoji="1" lang="ja-JP" altLang="en-US" sz="1200" b="1" dirty="0"/>
                        <a:t>効果</a:t>
                      </a:r>
                    </a:p>
                  </a:txBody>
                  <a:tcPr/>
                </a:tc>
                <a:tc>
                  <a:txBody>
                    <a:bodyPr/>
                    <a:lstStyle/>
                    <a:p>
                      <a:pPr algn="ctr"/>
                      <a:r>
                        <a:rPr kumimoji="1" lang="ja-JP" altLang="en-US" sz="1200" b="1" dirty="0"/>
                        <a:t>実用性</a:t>
                      </a:r>
                    </a:p>
                  </a:txBody>
                  <a:tcPr/>
                </a:tc>
                <a:tc>
                  <a:txBody>
                    <a:bodyPr/>
                    <a:lstStyle/>
                    <a:p>
                      <a:pPr algn="ctr"/>
                      <a:r>
                        <a:rPr kumimoji="1" lang="ja-JP" altLang="en-US" sz="1200" b="1" dirty="0"/>
                        <a:t>費用</a:t>
                      </a:r>
                    </a:p>
                  </a:txBody>
                  <a:tcPr/>
                </a:tc>
                <a:tc>
                  <a:txBody>
                    <a:bodyPr/>
                    <a:lstStyle/>
                    <a:p>
                      <a:pPr algn="ctr"/>
                      <a:r>
                        <a:rPr kumimoji="1" lang="ja-JP" altLang="en-US" sz="1200" b="1" dirty="0"/>
                        <a:t>点数</a:t>
                      </a:r>
                    </a:p>
                  </a:txBody>
                  <a:tcPr/>
                </a:tc>
                <a:tc>
                  <a:txBody>
                    <a:bodyPr/>
                    <a:lstStyle/>
                    <a:p>
                      <a:pPr algn="ctr"/>
                      <a:r>
                        <a:rPr kumimoji="1" lang="ja-JP" altLang="en-US" sz="1200" b="1" dirty="0"/>
                        <a:t>採用可否</a:t>
                      </a:r>
                    </a:p>
                  </a:txBody>
                  <a:tcPr/>
                </a:tc>
                <a:extLst>
                  <a:ext uri="{0D108BD9-81ED-4DB2-BD59-A6C34878D82A}">
                    <a16:rowId xmlns:a16="http://schemas.microsoft.com/office/drawing/2014/main" val="876100028"/>
                  </a:ext>
                </a:extLst>
              </a:tr>
            </a:tbl>
          </a:graphicData>
        </a:graphic>
      </p:graphicFrame>
      <p:pic>
        <p:nvPicPr>
          <p:cNvPr id="7" name="図 6">
            <a:extLst>
              <a:ext uri="{FF2B5EF4-FFF2-40B4-BE49-F238E27FC236}">
                <a16:creationId xmlns:a16="http://schemas.microsoft.com/office/drawing/2014/main" id="{00000000-0008-0000-0000-000013030000}"/>
              </a:ext>
            </a:extLst>
          </p:cNvPr>
          <p:cNvPicPr>
            <a:picLocks noChangeAspect="1"/>
          </p:cNvPicPr>
          <p:nvPr/>
        </p:nvPicPr>
        <p:blipFill rotWithShape="1">
          <a:blip r:embed="rId12"/>
          <a:srcRect l="61944" r="16058" b="94113"/>
          <a:stretch/>
        </p:blipFill>
        <p:spPr>
          <a:xfrm>
            <a:off x="8661159" y="6370523"/>
            <a:ext cx="3451529" cy="521809"/>
          </a:xfrm>
          <a:prstGeom prst="rect">
            <a:avLst/>
          </a:prstGeom>
        </p:spPr>
      </p:pic>
      <p:graphicFrame>
        <p:nvGraphicFramePr>
          <p:cNvPr id="21" name="表 21">
            <a:extLst>
              <a:ext uri="{FF2B5EF4-FFF2-40B4-BE49-F238E27FC236}">
                <a16:creationId xmlns:a16="http://schemas.microsoft.com/office/drawing/2014/main" id="{451358D1-E85C-4F8A-B8F0-5DAD608314BB}"/>
              </a:ext>
            </a:extLst>
          </p:cNvPr>
          <p:cNvGraphicFramePr>
            <a:graphicFrameLocks noGrp="1"/>
          </p:cNvGraphicFramePr>
          <p:nvPr>
            <p:extLst>
              <p:ext uri="{D42A27DB-BD31-4B8C-83A1-F6EECF244321}">
                <p14:modId xmlns:p14="http://schemas.microsoft.com/office/powerpoint/2010/main" val="833922397"/>
              </p:ext>
            </p:extLst>
          </p:nvPr>
        </p:nvGraphicFramePr>
        <p:xfrm>
          <a:off x="7824572" y="1718732"/>
          <a:ext cx="4233800" cy="822960"/>
        </p:xfrm>
        <a:graphic>
          <a:graphicData uri="http://schemas.openxmlformats.org/drawingml/2006/table">
            <a:tbl>
              <a:tblPr firstRow="1" bandRow="1">
                <a:tableStyleId>{16D9F66E-5EB9-4882-86FB-DCBF35E3C3E4}</a:tableStyleId>
              </a:tblPr>
              <a:tblGrid>
                <a:gridCol w="846760">
                  <a:extLst>
                    <a:ext uri="{9D8B030D-6E8A-4147-A177-3AD203B41FA5}">
                      <a16:colId xmlns:a16="http://schemas.microsoft.com/office/drawing/2014/main" val="1651366744"/>
                    </a:ext>
                  </a:extLst>
                </a:gridCol>
                <a:gridCol w="846760">
                  <a:extLst>
                    <a:ext uri="{9D8B030D-6E8A-4147-A177-3AD203B41FA5}">
                      <a16:colId xmlns:a16="http://schemas.microsoft.com/office/drawing/2014/main" val="3235210818"/>
                    </a:ext>
                  </a:extLst>
                </a:gridCol>
                <a:gridCol w="846760">
                  <a:extLst>
                    <a:ext uri="{9D8B030D-6E8A-4147-A177-3AD203B41FA5}">
                      <a16:colId xmlns:a16="http://schemas.microsoft.com/office/drawing/2014/main" val="1288902184"/>
                    </a:ext>
                  </a:extLst>
                </a:gridCol>
                <a:gridCol w="846760">
                  <a:extLst>
                    <a:ext uri="{9D8B030D-6E8A-4147-A177-3AD203B41FA5}">
                      <a16:colId xmlns:a16="http://schemas.microsoft.com/office/drawing/2014/main" val="1417492620"/>
                    </a:ext>
                  </a:extLst>
                </a:gridCol>
                <a:gridCol w="846760">
                  <a:extLst>
                    <a:ext uri="{9D8B030D-6E8A-4147-A177-3AD203B41FA5}">
                      <a16:colId xmlns:a16="http://schemas.microsoft.com/office/drawing/2014/main" val="2556175273"/>
                    </a:ext>
                  </a:extLst>
                </a:gridCol>
              </a:tblGrid>
              <a:tr h="804335">
                <a:tc>
                  <a:txBody>
                    <a:bodyPr/>
                    <a:lstStyle/>
                    <a:p>
                      <a:pPr algn="ctr"/>
                      <a:r>
                        <a:rPr kumimoji="1" lang="ja-JP" altLang="en-US" sz="4800" dirty="0"/>
                        <a:t>◎</a:t>
                      </a:r>
                    </a:p>
                  </a:txBody>
                  <a:tcPr/>
                </a:tc>
                <a:tc>
                  <a:txBody>
                    <a:bodyPr/>
                    <a:lstStyle/>
                    <a:p>
                      <a:r>
                        <a:rPr kumimoji="1" lang="ja-JP" altLang="en-US" sz="4800" dirty="0"/>
                        <a:t>◎</a:t>
                      </a:r>
                    </a:p>
                  </a:txBody>
                  <a:tcPr/>
                </a:tc>
                <a:tc>
                  <a:txBody>
                    <a:bodyPr/>
                    <a:lstStyle/>
                    <a:p>
                      <a:r>
                        <a:rPr kumimoji="1" lang="ja-JP" altLang="en-US" sz="4400" dirty="0"/>
                        <a:t>△</a:t>
                      </a:r>
                    </a:p>
                  </a:txBody>
                  <a:tcPr/>
                </a:tc>
                <a:tc>
                  <a:txBody>
                    <a:bodyPr/>
                    <a:lstStyle/>
                    <a:p>
                      <a:r>
                        <a:rPr kumimoji="1" lang="en-US" altLang="ja-JP" sz="4400" dirty="0"/>
                        <a:t>11</a:t>
                      </a:r>
                      <a:endParaRPr kumimoji="1" lang="ja-JP" altLang="en-US" sz="4400" dirty="0"/>
                    </a:p>
                  </a:txBody>
                  <a:tcPr/>
                </a:tc>
                <a:tc>
                  <a:txBody>
                    <a:bodyPr/>
                    <a:lstStyle/>
                    <a:p>
                      <a:endParaRPr kumimoji="1" lang="ja-JP" altLang="en-US" sz="4800" dirty="0"/>
                    </a:p>
                  </a:txBody>
                  <a:tcPr/>
                </a:tc>
                <a:extLst>
                  <a:ext uri="{0D108BD9-81ED-4DB2-BD59-A6C34878D82A}">
                    <a16:rowId xmlns:a16="http://schemas.microsoft.com/office/drawing/2014/main" val="1142170218"/>
                  </a:ext>
                </a:extLst>
              </a:tr>
            </a:tbl>
          </a:graphicData>
        </a:graphic>
      </p:graphicFrame>
      <p:graphicFrame>
        <p:nvGraphicFramePr>
          <p:cNvPr id="23" name="表 21">
            <a:extLst>
              <a:ext uri="{FF2B5EF4-FFF2-40B4-BE49-F238E27FC236}">
                <a16:creationId xmlns:a16="http://schemas.microsoft.com/office/drawing/2014/main" id="{F5281DB5-E1A1-42CB-A528-8F5F3548ABF9}"/>
              </a:ext>
            </a:extLst>
          </p:cNvPr>
          <p:cNvGraphicFramePr>
            <a:graphicFrameLocks noGrp="1"/>
          </p:cNvGraphicFramePr>
          <p:nvPr>
            <p:extLst>
              <p:ext uri="{D42A27DB-BD31-4B8C-83A1-F6EECF244321}">
                <p14:modId xmlns:p14="http://schemas.microsoft.com/office/powerpoint/2010/main" val="1956337639"/>
              </p:ext>
            </p:extLst>
          </p:nvPr>
        </p:nvGraphicFramePr>
        <p:xfrm>
          <a:off x="7824572" y="2669370"/>
          <a:ext cx="4233800" cy="842902"/>
        </p:xfrm>
        <a:graphic>
          <a:graphicData uri="http://schemas.openxmlformats.org/drawingml/2006/table">
            <a:tbl>
              <a:tblPr firstRow="1" bandRow="1">
                <a:tableStyleId>{16D9F66E-5EB9-4882-86FB-DCBF35E3C3E4}</a:tableStyleId>
              </a:tblPr>
              <a:tblGrid>
                <a:gridCol w="846760">
                  <a:extLst>
                    <a:ext uri="{9D8B030D-6E8A-4147-A177-3AD203B41FA5}">
                      <a16:colId xmlns:a16="http://schemas.microsoft.com/office/drawing/2014/main" val="1651366744"/>
                    </a:ext>
                  </a:extLst>
                </a:gridCol>
                <a:gridCol w="846760">
                  <a:extLst>
                    <a:ext uri="{9D8B030D-6E8A-4147-A177-3AD203B41FA5}">
                      <a16:colId xmlns:a16="http://schemas.microsoft.com/office/drawing/2014/main" val="3235210818"/>
                    </a:ext>
                  </a:extLst>
                </a:gridCol>
                <a:gridCol w="846760">
                  <a:extLst>
                    <a:ext uri="{9D8B030D-6E8A-4147-A177-3AD203B41FA5}">
                      <a16:colId xmlns:a16="http://schemas.microsoft.com/office/drawing/2014/main" val="1288902184"/>
                    </a:ext>
                  </a:extLst>
                </a:gridCol>
                <a:gridCol w="846760">
                  <a:extLst>
                    <a:ext uri="{9D8B030D-6E8A-4147-A177-3AD203B41FA5}">
                      <a16:colId xmlns:a16="http://schemas.microsoft.com/office/drawing/2014/main" val="1417492620"/>
                    </a:ext>
                  </a:extLst>
                </a:gridCol>
                <a:gridCol w="846760">
                  <a:extLst>
                    <a:ext uri="{9D8B030D-6E8A-4147-A177-3AD203B41FA5}">
                      <a16:colId xmlns:a16="http://schemas.microsoft.com/office/drawing/2014/main" val="2556175273"/>
                    </a:ext>
                  </a:extLst>
                </a:gridCol>
              </a:tblGrid>
              <a:tr h="842902">
                <a:tc>
                  <a:txBody>
                    <a:bodyPr/>
                    <a:lstStyle/>
                    <a:p>
                      <a:r>
                        <a:rPr kumimoji="1" lang="ja-JP" altLang="en-US" sz="4400" dirty="0"/>
                        <a:t>△</a:t>
                      </a:r>
                    </a:p>
                  </a:txBody>
                  <a:tcPr/>
                </a:tc>
                <a:tc>
                  <a:txBody>
                    <a:bodyPr/>
                    <a:lstStyle/>
                    <a:p>
                      <a:r>
                        <a:rPr kumimoji="1" lang="ja-JP" altLang="en-US" sz="4400" dirty="0"/>
                        <a:t>○</a:t>
                      </a:r>
                    </a:p>
                  </a:txBody>
                  <a:tcPr/>
                </a:tc>
                <a:tc>
                  <a:txBody>
                    <a:bodyPr/>
                    <a:lstStyle/>
                    <a:p>
                      <a:r>
                        <a:rPr kumimoji="1" lang="en-US" altLang="ja-JP" sz="4800" dirty="0"/>
                        <a:t>×</a:t>
                      </a:r>
                      <a:endParaRPr kumimoji="1" lang="ja-JP" altLang="en-US" sz="4800" dirty="0"/>
                    </a:p>
                  </a:txBody>
                  <a:tcPr/>
                </a:tc>
                <a:tc>
                  <a:txBody>
                    <a:bodyPr/>
                    <a:lstStyle/>
                    <a:p>
                      <a:pPr algn="r"/>
                      <a:r>
                        <a:rPr kumimoji="1" lang="en-US" altLang="ja-JP" sz="4400" dirty="0"/>
                        <a:t>4</a:t>
                      </a:r>
                      <a:endParaRPr kumimoji="1" lang="ja-JP" altLang="en-US" sz="4400" dirty="0"/>
                    </a:p>
                  </a:txBody>
                  <a:tcPr/>
                </a:tc>
                <a:tc>
                  <a:txBody>
                    <a:bodyPr/>
                    <a:lstStyle/>
                    <a:p>
                      <a:endParaRPr kumimoji="1" lang="ja-JP" altLang="en-US" sz="4800" dirty="0"/>
                    </a:p>
                  </a:txBody>
                  <a:tcPr/>
                </a:tc>
                <a:extLst>
                  <a:ext uri="{0D108BD9-81ED-4DB2-BD59-A6C34878D82A}">
                    <a16:rowId xmlns:a16="http://schemas.microsoft.com/office/drawing/2014/main" val="1142170218"/>
                  </a:ext>
                </a:extLst>
              </a:tr>
            </a:tbl>
          </a:graphicData>
        </a:graphic>
      </p:graphicFrame>
      <p:graphicFrame>
        <p:nvGraphicFramePr>
          <p:cNvPr id="24" name="表 21">
            <a:extLst>
              <a:ext uri="{FF2B5EF4-FFF2-40B4-BE49-F238E27FC236}">
                <a16:creationId xmlns:a16="http://schemas.microsoft.com/office/drawing/2014/main" id="{E26EB691-0DB6-4C2A-A7CF-F79003A877A2}"/>
              </a:ext>
            </a:extLst>
          </p:cNvPr>
          <p:cNvGraphicFramePr>
            <a:graphicFrameLocks noGrp="1"/>
          </p:cNvGraphicFramePr>
          <p:nvPr>
            <p:extLst>
              <p:ext uri="{D42A27DB-BD31-4B8C-83A1-F6EECF244321}">
                <p14:modId xmlns:p14="http://schemas.microsoft.com/office/powerpoint/2010/main" val="457081382"/>
              </p:ext>
            </p:extLst>
          </p:nvPr>
        </p:nvGraphicFramePr>
        <p:xfrm>
          <a:off x="7824572" y="3663343"/>
          <a:ext cx="4233800" cy="842902"/>
        </p:xfrm>
        <a:graphic>
          <a:graphicData uri="http://schemas.openxmlformats.org/drawingml/2006/table">
            <a:tbl>
              <a:tblPr firstRow="1" bandRow="1">
                <a:tableStyleId>{16D9F66E-5EB9-4882-86FB-DCBF35E3C3E4}</a:tableStyleId>
              </a:tblPr>
              <a:tblGrid>
                <a:gridCol w="846760">
                  <a:extLst>
                    <a:ext uri="{9D8B030D-6E8A-4147-A177-3AD203B41FA5}">
                      <a16:colId xmlns:a16="http://schemas.microsoft.com/office/drawing/2014/main" val="1651366744"/>
                    </a:ext>
                  </a:extLst>
                </a:gridCol>
                <a:gridCol w="846760">
                  <a:extLst>
                    <a:ext uri="{9D8B030D-6E8A-4147-A177-3AD203B41FA5}">
                      <a16:colId xmlns:a16="http://schemas.microsoft.com/office/drawing/2014/main" val="3235210818"/>
                    </a:ext>
                  </a:extLst>
                </a:gridCol>
                <a:gridCol w="846760">
                  <a:extLst>
                    <a:ext uri="{9D8B030D-6E8A-4147-A177-3AD203B41FA5}">
                      <a16:colId xmlns:a16="http://schemas.microsoft.com/office/drawing/2014/main" val="1288902184"/>
                    </a:ext>
                  </a:extLst>
                </a:gridCol>
                <a:gridCol w="846760">
                  <a:extLst>
                    <a:ext uri="{9D8B030D-6E8A-4147-A177-3AD203B41FA5}">
                      <a16:colId xmlns:a16="http://schemas.microsoft.com/office/drawing/2014/main" val="1417492620"/>
                    </a:ext>
                  </a:extLst>
                </a:gridCol>
                <a:gridCol w="846760">
                  <a:extLst>
                    <a:ext uri="{9D8B030D-6E8A-4147-A177-3AD203B41FA5}">
                      <a16:colId xmlns:a16="http://schemas.microsoft.com/office/drawing/2014/main" val="2556175273"/>
                    </a:ext>
                  </a:extLst>
                </a:gridCol>
              </a:tblGrid>
              <a:tr h="842902">
                <a:tc>
                  <a:txBody>
                    <a:bodyPr/>
                    <a:lstStyle/>
                    <a:p>
                      <a:r>
                        <a:rPr kumimoji="1" lang="ja-JP" altLang="en-US" sz="4800" dirty="0"/>
                        <a:t>◎</a:t>
                      </a:r>
                    </a:p>
                  </a:txBody>
                  <a:tcPr/>
                </a:tc>
                <a:tc>
                  <a:txBody>
                    <a:bodyPr/>
                    <a:lstStyle/>
                    <a:p>
                      <a:r>
                        <a:rPr kumimoji="1" lang="ja-JP" altLang="en-US" sz="4800" dirty="0"/>
                        <a:t>◎</a:t>
                      </a:r>
                      <a:endParaRPr kumimoji="1" lang="en-US" altLang="ja-JP" sz="4800" dirty="0"/>
                    </a:p>
                  </a:txBody>
                  <a:tcPr/>
                </a:tc>
                <a:tc>
                  <a:txBody>
                    <a:bodyPr/>
                    <a:lstStyle/>
                    <a:p>
                      <a:r>
                        <a:rPr kumimoji="1" lang="ja-JP" altLang="en-US" sz="4400" dirty="0"/>
                        <a:t>○</a:t>
                      </a:r>
                    </a:p>
                  </a:txBody>
                  <a:tcPr/>
                </a:tc>
                <a:tc>
                  <a:txBody>
                    <a:bodyPr/>
                    <a:lstStyle/>
                    <a:p>
                      <a:r>
                        <a:rPr kumimoji="1" lang="en-US" altLang="ja-JP" sz="4400" dirty="0"/>
                        <a:t>13</a:t>
                      </a:r>
                      <a:endParaRPr kumimoji="1" lang="ja-JP" altLang="en-US" sz="4400" dirty="0"/>
                    </a:p>
                  </a:txBody>
                  <a:tcPr/>
                </a:tc>
                <a:tc>
                  <a:txBody>
                    <a:bodyPr/>
                    <a:lstStyle/>
                    <a:p>
                      <a:endParaRPr kumimoji="1" lang="ja-JP" altLang="en-US" sz="4800" dirty="0"/>
                    </a:p>
                  </a:txBody>
                  <a:tcPr/>
                </a:tc>
                <a:extLst>
                  <a:ext uri="{0D108BD9-81ED-4DB2-BD59-A6C34878D82A}">
                    <a16:rowId xmlns:a16="http://schemas.microsoft.com/office/drawing/2014/main" val="1142170218"/>
                  </a:ext>
                </a:extLst>
              </a:tr>
            </a:tbl>
          </a:graphicData>
        </a:graphic>
      </p:graphicFrame>
      <p:graphicFrame>
        <p:nvGraphicFramePr>
          <p:cNvPr id="18" name="表 21">
            <a:extLst>
              <a:ext uri="{FF2B5EF4-FFF2-40B4-BE49-F238E27FC236}">
                <a16:creationId xmlns:a16="http://schemas.microsoft.com/office/drawing/2014/main" id="{2418554F-EFB7-40F4-9940-16FA9347A716}"/>
              </a:ext>
            </a:extLst>
          </p:cNvPr>
          <p:cNvGraphicFramePr>
            <a:graphicFrameLocks noGrp="1"/>
          </p:cNvGraphicFramePr>
          <p:nvPr>
            <p:extLst>
              <p:ext uri="{D42A27DB-BD31-4B8C-83A1-F6EECF244321}">
                <p14:modId xmlns:p14="http://schemas.microsoft.com/office/powerpoint/2010/main" val="3795964367"/>
              </p:ext>
            </p:extLst>
          </p:nvPr>
        </p:nvGraphicFramePr>
        <p:xfrm>
          <a:off x="7824572" y="4628388"/>
          <a:ext cx="4233800" cy="822960"/>
        </p:xfrm>
        <a:graphic>
          <a:graphicData uri="http://schemas.openxmlformats.org/drawingml/2006/table">
            <a:tbl>
              <a:tblPr firstRow="1" bandRow="1">
                <a:tableStyleId>{16D9F66E-5EB9-4882-86FB-DCBF35E3C3E4}</a:tableStyleId>
              </a:tblPr>
              <a:tblGrid>
                <a:gridCol w="846760">
                  <a:extLst>
                    <a:ext uri="{9D8B030D-6E8A-4147-A177-3AD203B41FA5}">
                      <a16:colId xmlns:a16="http://schemas.microsoft.com/office/drawing/2014/main" val="1651366744"/>
                    </a:ext>
                  </a:extLst>
                </a:gridCol>
                <a:gridCol w="846760">
                  <a:extLst>
                    <a:ext uri="{9D8B030D-6E8A-4147-A177-3AD203B41FA5}">
                      <a16:colId xmlns:a16="http://schemas.microsoft.com/office/drawing/2014/main" val="3235210818"/>
                    </a:ext>
                  </a:extLst>
                </a:gridCol>
                <a:gridCol w="846760">
                  <a:extLst>
                    <a:ext uri="{9D8B030D-6E8A-4147-A177-3AD203B41FA5}">
                      <a16:colId xmlns:a16="http://schemas.microsoft.com/office/drawing/2014/main" val="1288902184"/>
                    </a:ext>
                  </a:extLst>
                </a:gridCol>
                <a:gridCol w="846760">
                  <a:extLst>
                    <a:ext uri="{9D8B030D-6E8A-4147-A177-3AD203B41FA5}">
                      <a16:colId xmlns:a16="http://schemas.microsoft.com/office/drawing/2014/main" val="1417492620"/>
                    </a:ext>
                  </a:extLst>
                </a:gridCol>
                <a:gridCol w="846760">
                  <a:extLst>
                    <a:ext uri="{9D8B030D-6E8A-4147-A177-3AD203B41FA5}">
                      <a16:colId xmlns:a16="http://schemas.microsoft.com/office/drawing/2014/main" val="2556175273"/>
                    </a:ext>
                  </a:extLst>
                </a:gridCol>
              </a:tblGrid>
              <a:tr h="147157">
                <a:tc>
                  <a:txBody>
                    <a:bodyPr/>
                    <a:lstStyle/>
                    <a:p>
                      <a:r>
                        <a:rPr kumimoji="1" lang="ja-JP" altLang="en-US" sz="4800" dirty="0"/>
                        <a:t>◎</a:t>
                      </a:r>
                    </a:p>
                  </a:txBody>
                  <a:tcPr/>
                </a:tc>
                <a:tc>
                  <a:txBody>
                    <a:bodyPr/>
                    <a:lstStyle/>
                    <a:p>
                      <a:r>
                        <a:rPr kumimoji="1" lang="ja-JP" altLang="en-US" sz="4800" dirty="0"/>
                        <a:t>◎</a:t>
                      </a:r>
                    </a:p>
                  </a:txBody>
                  <a:tcPr/>
                </a:tc>
                <a:tc>
                  <a:txBody>
                    <a:bodyPr/>
                    <a:lstStyle/>
                    <a:p>
                      <a:r>
                        <a:rPr kumimoji="1" lang="ja-JP" altLang="en-US" sz="4800" dirty="0"/>
                        <a:t>◎</a:t>
                      </a:r>
                    </a:p>
                  </a:txBody>
                  <a:tcPr/>
                </a:tc>
                <a:tc>
                  <a:txBody>
                    <a:bodyPr/>
                    <a:lstStyle/>
                    <a:p>
                      <a:r>
                        <a:rPr kumimoji="1" lang="en-US" altLang="ja-JP" sz="4400" dirty="0"/>
                        <a:t>15</a:t>
                      </a:r>
                      <a:endParaRPr kumimoji="1" lang="ja-JP" altLang="en-US" sz="4400" dirty="0"/>
                    </a:p>
                  </a:txBody>
                  <a:tcPr/>
                </a:tc>
                <a:tc>
                  <a:txBody>
                    <a:bodyPr/>
                    <a:lstStyle/>
                    <a:p>
                      <a:endParaRPr kumimoji="1" lang="ja-JP" altLang="en-US" dirty="0"/>
                    </a:p>
                  </a:txBody>
                  <a:tcPr/>
                </a:tc>
                <a:extLst>
                  <a:ext uri="{0D108BD9-81ED-4DB2-BD59-A6C34878D82A}">
                    <a16:rowId xmlns:a16="http://schemas.microsoft.com/office/drawing/2014/main" val="1142170218"/>
                  </a:ext>
                </a:extLst>
              </a:tr>
            </a:tbl>
          </a:graphicData>
        </a:graphic>
      </p:graphicFrame>
      <p:graphicFrame>
        <p:nvGraphicFramePr>
          <p:cNvPr id="19" name="表 21">
            <a:extLst>
              <a:ext uri="{FF2B5EF4-FFF2-40B4-BE49-F238E27FC236}">
                <a16:creationId xmlns:a16="http://schemas.microsoft.com/office/drawing/2014/main" id="{3E62A635-DDF4-443C-9A0E-FE42C3DBD4DA}"/>
              </a:ext>
            </a:extLst>
          </p:cNvPr>
          <p:cNvGraphicFramePr>
            <a:graphicFrameLocks noGrp="1"/>
          </p:cNvGraphicFramePr>
          <p:nvPr>
            <p:extLst>
              <p:ext uri="{D42A27DB-BD31-4B8C-83A1-F6EECF244321}">
                <p14:modId xmlns:p14="http://schemas.microsoft.com/office/powerpoint/2010/main" val="2112190058"/>
              </p:ext>
            </p:extLst>
          </p:nvPr>
        </p:nvGraphicFramePr>
        <p:xfrm>
          <a:off x="7824572" y="5576480"/>
          <a:ext cx="4233800" cy="842902"/>
        </p:xfrm>
        <a:graphic>
          <a:graphicData uri="http://schemas.openxmlformats.org/drawingml/2006/table">
            <a:tbl>
              <a:tblPr firstRow="1" bandRow="1">
                <a:tableStyleId>{16D9F66E-5EB9-4882-86FB-DCBF35E3C3E4}</a:tableStyleId>
              </a:tblPr>
              <a:tblGrid>
                <a:gridCol w="846760">
                  <a:extLst>
                    <a:ext uri="{9D8B030D-6E8A-4147-A177-3AD203B41FA5}">
                      <a16:colId xmlns:a16="http://schemas.microsoft.com/office/drawing/2014/main" val="1651366744"/>
                    </a:ext>
                  </a:extLst>
                </a:gridCol>
                <a:gridCol w="846760">
                  <a:extLst>
                    <a:ext uri="{9D8B030D-6E8A-4147-A177-3AD203B41FA5}">
                      <a16:colId xmlns:a16="http://schemas.microsoft.com/office/drawing/2014/main" val="3235210818"/>
                    </a:ext>
                  </a:extLst>
                </a:gridCol>
                <a:gridCol w="846760">
                  <a:extLst>
                    <a:ext uri="{9D8B030D-6E8A-4147-A177-3AD203B41FA5}">
                      <a16:colId xmlns:a16="http://schemas.microsoft.com/office/drawing/2014/main" val="1288902184"/>
                    </a:ext>
                  </a:extLst>
                </a:gridCol>
                <a:gridCol w="846760">
                  <a:extLst>
                    <a:ext uri="{9D8B030D-6E8A-4147-A177-3AD203B41FA5}">
                      <a16:colId xmlns:a16="http://schemas.microsoft.com/office/drawing/2014/main" val="1417492620"/>
                    </a:ext>
                  </a:extLst>
                </a:gridCol>
                <a:gridCol w="846760">
                  <a:extLst>
                    <a:ext uri="{9D8B030D-6E8A-4147-A177-3AD203B41FA5}">
                      <a16:colId xmlns:a16="http://schemas.microsoft.com/office/drawing/2014/main" val="2556175273"/>
                    </a:ext>
                  </a:extLst>
                </a:gridCol>
              </a:tblGrid>
              <a:tr h="842902">
                <a:tc>
                  <a:txBody>
                    <a:bodyPr/>
                    <a:lstStyle/>
                    <a:p>
                      <a:r>
                        <a:rPr kumimoji="1" lang="ja-JP" altLang="en-US" sz="4400" dirty="0"/>
                        <a:t>○</a:t>
                      </a:r>
                    </a:p>
                  </a:txBody>
                  <a:tcPr/>
                </a:tc>
                <a:tc>
                  <a:txBody>
                    <a:bodyPr/>
                    <a:lstStyle/>
                    <a:p>
                      <a:r>
                        <a:rPr kumimoji="1" lang="ja-JP" altLang="en-US" sz="4400" dirty="0"/>
                        <a:t>△</a:t>
                      </a:r>
                    </a:p>
                  </a:txBody>
                  <a:tcPr/>
                </a:tc>
                <a:tc>
                  <a:txBody>
                    <a:bodyPr/>
                    <a:lstStyle/>
                    <a:p>
                      <a:r>
                        <a:rPr kumimoji="1" lang="en-US" altLang="ja-JP" sz="4800" dirty="0"/>
                        <a:t>×</a:t>
                      </a:r>
                      <a:endParaRPr kumimoji="1" lang="ja-JP" altLang="en-US" sz="4800" dirty="0"/>
                    </a:p>
                  </a:txBody>
                  <a:tcPr/>
                </a:tc>
                <a:tc>
                  <a:txBody>
                    <a:bodyPr/>
                    <a:lstStyle/>
                    <a:p>
                      <a:pPr algn="r"/>
                      <a:r>
                        <a:rPr kumimoji="1" lang="en-US" altLang="ja-JP" sz="4400" dirty="0"/>
                        <a:t>4</a:t>
                      </a:r>
                      <a:endParaRPr kumimoji="1" lang="ja-JP" altLang="en-US" sz="4400" dirty="0"/>
                    </a:p>
                  </a:txBody>
                  <a:tcPr/>
                </a:tc>
                <a:tc>
                  <a:txBody>
                    <a:bodyPr/>
                    <a:lstStyle/>
                    <a:p>
                      <a:endParaRPr kumimoji="1" lang="ja-JP" altLang="en-US" dirty="0"/>
                    </a:p>
                  </a:txBody>
                  <a:tcPr/>
                </a:tc>
                <a:extLst>
                  <a:ext uri="{0D108BD9-81ED-4DB2-BD59-A6C34878D82A}">
                    <a16:rowId xmlns:a16="http://schemas.microsoft.com/office/drawing/2014/main" val="1142170218"/>
                  </a:ext>
                </a:extLst>
              </a:tr>
            </a:tbl>
          </a:graphicData>
        </a:graphic>
      </p:graphicFrame>
      <p:pic>
        <p:nvPicPr>
          <p:cNvPr id="11" name="図 10">
            <a:extLst>
              <a:ext uri="{FF2B5EF4-FFF2-40B4-BE49-F238E27FC236}">
                <a16:creationId xmlns:a16="http://schemas.microsoft.com/office/drawing/2014/main" id="{6B858FF5-31D8-4C24-BE45-62522DD1590C}"/>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86" b="25429" l="39125" r="61500">
                        <a14:foregroundMark x1="45875" y1="8714" x2="45875" y2="8714"/>
                        <a14:foregroundMark x1="53125" y1="8571" x2="53125" y2="8571"/>
                        <a14:foregroundMark x1="52125" y1="5571" x2="52125" y2="5571"/>
                        <a14:foregroundMark x1="50000" y1="5000" x2="50000" y2="5000"/>
                        <a14:foregroundMark x1="50625" y1="3714" x2="50625" y2="3714"/>
                        <a14:foregroundMark x1="47000" y1="9571" x2="47000" y2="9571"/>
                        <a14:foregroundMark x1="41000" y1="7143" x2="41000" y2="7143"/>
                        <a14:foregroundMark x1="50375" y1="286" x2="50375" y2="286"/>
                        <a14:foregroundMark x1="60375" y1="16143" x2="60375" y2="16143"/>
                        <a14:foregroundMark x1="54750" y1="5857" x2="54750" y2="5857"/>
                        <a14:foregroundMark x1="39125" y1="13571" x2="39125" y2="13571"/>
                        <a14:foregroundMark x1="61500" y1="12286" x2="61500" y2="12286"/>
                        <a14:foregroundMark x1="50500" y1="25143" x2="50500" y2="25143"/>
                        <a14:backgroundMark x1="50000" y1="4714" x2="50000" y2="4714"/>
                        <a14:backgroundMark x1="50000" y1="4857" x2="50000" y2="4857"/>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5"/>
              </a:ext>
            </a:extLst>
          </a:blip>
          <a:srcRect l="37200" r="36661" b="71558"/>
          <a:stretch/>
        </p:blipFill>
        <p:spPr>
          <a:xfrm>
            <a:off x="11254838" y="1777026"/>
            <a:ext cx="803534" cy="765041"/>
          </a:xfrm>
          <a:prstGeom prst="rect">
            <a:avLst/>
          </a:prstGeom>
        </p:spPr>
      </p:pic>
      <p:pic>
        <p:nvPicPr>
          <p:cNvPr id="31" name="図 30">
            <a:extLst>
              <a:ext uri="{FF2B5EF4-FFF2-40B4-BE49-F238E27FC236}">
                <a16:creationId xmlns:a16="http://schemas.microsoft.com/office/drawing/2014/main" id="{73C70AA5-587F-4810-8067-F26ED3BB0289}"/>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86" b="25429" l="39125" r="61500">
                        <a14:foregroundMark x1="45875" y1="8714" x2="45875" y2="8714"/>
                        <a14:foregroundMark x1="53125" y1="8571" x2="53125" y2="8571"/>
                        <a14:foregroundMark x1="52125" y1="5571" x2="52125" y2="5571"/>
                        <a14:foregroundMark x1="50000" y1="5000" x2="50000" y2="5000"/>
                        <a14:foregroundMark x1="50625" y1="3714" x2="50625" y2="3714"/>
                        <a14:foregroundMark x1="47000" y1="9571" x2="47000" y2="9571"/>
                        <a14:foregroundMark x1="41000" y1="7143" x2="41000" y2="7143"/>
                        <a14:foregroundMark x1="50375" y1="286" x2="50375" y2="286"/>
                        <a14:foregroundMark x1="60375" y1="16143" x2="60375" y2="16143"/>
                        <a14:foregroundMark x1="54750" y1="5857" x2="54750" y2="5857"/>
                        <a14:foregroundMark x1="39125" y1="13571" x2="39125" y2="13571"/>
                        <a14:foregroundMark x1="61500" y1="12286" x2="61500" y2="12286"/>
                        <a14:foregroundMark x1="50500" y1="25143" x2="50500" y2="25143"/>
                        <a14:backgroundMark x1="50000" y1="4714" x2="50000" y2="4714"/>
                        <a14:backgroundMark x1="50000" y1="4857" x2="50000" y2="4857"/>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5"/>
              </a:ext>
            </a:extLst>
          </a:blip>
          <a:srcRect l="37200" r="36661" b="71558"/>
          <a:stretch/>
        </p:blipFill>
        <p:spPr>
          <a:xfrm>
            <a:off x="11245774" y="4674451"/>
            <a:ext cx="803534" cy="765041"/>
          </a:xfrm>
          <a:prstGeom prst="rect">
            <a:avLst/>
          </a:prstGeom>
        </p:spPr>
      </p:pic>
      <p:pic>
        <p:nvPicPr>
          <p:cNvPr id="32" name="図 31">
            <a:extLst>
              <a:ext uri="{FF2B5EF4-FFF2-40B4-BE49-F238E27FC236}">
                <a16:creationId xmlns:a16="http://schemas.microsoft.com/office/drawing/2014/main" id="{C2CA1EEA-7CC4-4CCB-88C9-8134C7BB59C2}"/>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86" b="25429" l="39125" r="61500">
                        <a14:foregroundMark x1="45875" y1="8714" x2="45875" y2="8714"/>
                        <a14:foregroundMark x1="53125" y1="8571" x2="53125" y2="8571"/>
                        <a14:foregroundMark x1="52125" y1="5571" x2="52125" y2="5571"/>
                        <a14:foregroundMark x1="50000" y1="5000" x2="50000" y2="5000"/>
                        <a14:foregroundMark x1="50625" y1="3714" x2="50625" y2="3714"/>
                        <a14:foregroundMark x1="47000" y1="9571" x2="47000" y2="9571"/>
                        <a14:foregroundMark x1="41000" y1="7143" x2="41000" y2="7143"/>
                        <a14:foregroundMark x1="50375" y1="286" x2="50375" y2="286"/>
                        <a14:foregroundMark x1="60375" y1="16143" x2="60375" y2="16143"/>
                        <a14:foregroundMark x1="54750" y1="5857" x2="54750" y2="5857"/>
                        <a14:foregroundMark x1="39125" y1="13571" x2="39125" y2="13571"/>
                        <a14:foregroundMark x1="61500" y1="12286" x2="61500" y2="12286"/>
                        <a14:foregroundMark x1="50500" y1="25143" x2="50500" y2="25143"/>
                        <a14:backgroundMark x1="50000" y1="4714" x2="50000" y2="4714"/>
                        <a14:backgroundMark x1="50000" y1="4857" x2="50000" y2="4857"/>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5"/>
              </a:ext>
            </a:extLst>
          </a:blip>
          <a:srcRect l="37200" r="36661" b="71558"/>
          <a:stretch/>
        </p:blipFill>
        <p:spPr>
          <a:xfrm>
            <a:off x="11245774" y="3731923"/>
            <a:ext cx="803534" cy="765041"/>
          </a:xfrm>
          <a:prstGeom prst="rect">
            <a:avLst/>
          </a:prstGeom>
        </p:spPr>
      </p:pic>
    </p:spTree>
    <p:extLst>
      <p:ext uri="{BB962C8B-B14F-4D97-AF65-F5344CB8AC3E}">
        <p14:creationId xmlns:p14="http://schemas.microsoft.com/office/powerpoint/2010/main" val="234999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500" fill="hold"/>
                                        <p:tgtEl>
                                          <p:spTgt spid="32"/>
                                        </p:tgtEl>
                                        <p:attrNameLst>
                                          <p:attrName>ppt_w</p:attrName>
                                        </p:attrNameLst>
                                      </p:cBhvr>
                                      <p:tavLst>
                                        <p:tav tm="0">
                                          <p:val>
                                            <p:fltVal val="0"/>
                                          </p:val>
                                        </p:tav>
                                        <p:tav tm="100000">
                                          <p:val>
                                            <p:strVal val="#ppt_w"/>
                                          </p:val>
                                        </p:tav>
                                      </p:tavLst>
                                    </p:anim>
                                    <p:anim calcmode="lin" valueType="num">
                                      <p:cBhvr>
                                        <p:cTn id="57" dur="500" fill="hold"/>
                                        <p:tgtEl>
                                          <p:spTgt spid="32"/>
                                        </p:tgtEl>
                                        <p:attrNameLst>
                                          <p:attrName>ppt_h</p:attrName>
                                        </p:attrNameLst>
                                      </p:cBhvr>
                                      <p:tavLst>
                                        <p:tav tm="0">
                                          <p:val>
                                            <p:fltVal val="0"/>
                                          </p:val>
                                        </p:tav>
                                        <p:tav tm="100000">
                                          <p:val>
                                            <p:strVal val="#ppt_h"/>
                                          </p:val>
                                        </p:tav>
                                      </p:tavLst>
                                    </p:anim>
                                    <p:animEffect transition="in" filter="fade">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anim calcmode="lin" valueType="num">
                                      <p:cBhvr>
                                        <p:cTn id="63" dur="500" fill="hold"/>
                                        <p:tgtEl>
                                          <p:spTgt spid="31"/>
                                        </p:tgtEl>
                                        <p:attrNameLst>
                                          <p:attrName>ppt_w</p:attrName>
                                        </p:attrNameLst>
                                      </p:cBhvr>
                                      <p:tavLst>
                                        <p:tav tm="0">
                                          <p:val>
                                            <p:fltVal val="0"/>
                                          </p:val>
                                        </p:tav>
                                        <p:tav tm="100000">
                                          <p:val>
                                            <p:strVal val="#ppt_w"/>
                                          </p:val>
                                        </p:tav>
                                      </p:tavLst>
                                    </p:anim>
                                    <p:anim calcmode="lin" valueType="num">
                                      <p:cBhvr>
                                        <p:cTn id="64" dur="500" fill="hold"/>
                                        <p:tgtEl>
                                          <p:spTgt spid="31"/>
                                        </p:tgtEl>
                                        <p:attrNameLst>
                                          <p:attrName>ppt_h</p:attrName>
                                        </p:attrNameLst>
                                      </p:cBhvr>
                                      <p:tavLst>
                                        <p:tav tm="0">
                                          <p:val>
                                            <p:fltVal val="0"/>
                                          </p:val>
                                        </p:tav>
                                        <p:tav tm="100000">
                                          <p:val>
                                            <p:strVal val="#ppt_h"/>
                                          </p:val>
                                        </p:tav>
                                      </p:tavLst>
                                    </p:anim>
                                    <p:animEffect transition="in" filter="fade">
                                      <p:cBhvr>
                                        <p:cTn id="6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正方形/長方形 89">
            <a:extLst>
              <a:ext uri="{FF2B5EF4-FFF2-40B4-BE49-F238E27FC236}">
                <a16:creationId xmlns:a16="http://schemas.microsoft.com/office/drawing/2014/main" id="{240723CD-4A8F-4FA7-9B3F-CAE6118A8828}"/>
              </a:ext>
            </a:extLst>
          </p:cNvPr>
          <p:cNvSpPr/>
          <p:nvPr/>
        </p:nvSpPr>
        <p:spPr>
          <a:xfrm>
            <a:off x="3449150" y="3550199"/>
            <a:ext cx="1810575" cy="60772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a:t>14</a:t>
            </a:r>
            <a:r>
              <a:rPr kumimoji="1" lang="ja-JP" altLang="en-US" sz="3200" b="1" dirty="0"/>
              <a:t>ｃｍ</a:t>
            </a:r>
          </a:p>
        </p:txBody>
      </p:sp>
      <p:grpSp>
        <p:nvGrpSpPr>
          <p:cNvPr id="30" name="グループ化 29">
            <a:extLst>
              <a:ext uri="{FF2B5EF4-FFF2-40B4-BE49-F238E27FC236}">
                <a16:creationId xmlns:a16="http://schemas.microsoft.com/office/drawing/2014/main" id="{8ECEA68F-FF14-4B76-A65A-3FDDD1C32AB5}"/>
              </a:ext>
            </a:extLst>
          </p:cNvPr>
          <p:cNvGrpSpPr/>
          <p:nvPr/>
        </p:nvGrpSpPr>
        <p:grpSpPr>
          <a:xfrm>
            <a:off x="1438473" y="1225261"/>
            <a:ext cx="10052105" cy="4365135"/>
            <a:chOff x="2331720" y="1336342"/>
            <a:chExt cx="8845607" cy="4365135"/>
          </a:xfrm>
        </p:grpSpPr>
        <p:sp>
          <p:nvSpPr>
            <p:cNvPr id="79" name="正方形/長方形 78">
              <a:extLst>
                <a:ext uri="{FF2B5EF4-FFF2-40B4-BE49-F238E27FC236}">
                  <a16:creationId xmlns:a16="http://schemas.microsoft.com/office/drawing/2014/main" id="{15EB64EE-6FEF-49BB-A475-F92AFCA45763}"/>
                </a:ext>
              </a:extLst>
            </p:cNvPr>
            <p:cNvSpPr/>
            <p:nvPr/>
          </p:nvSpPr>
          <p:spPr>
            <a:xfrm>
              <a:off x="2331720" y="1336342"/>
              <a:ext cx="8845607" cy="4365135"/>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a:extLst>
                <a:ext uri="{FF2B5EF4-FFF2-40B4-BE49-F238E27FC236}">
                  <a16:creationId xmlns:a16="http://schemas.microsoft.com/office/drawing/2014/main" id="{55A39506-3022-4E36-9FAD-6286E859F2CE}"/>
                </a:ext>
              </a:extLst>
            </p:cNvPr>
            <p:cNvGrpSpPr/>
            <p:nvPr/>
          </p:nvGrpSpPr>
          <p:grpSpPr>
            <a:xfrm>
              <a:off x="4125468" y="2874250"/>
              <a:ext cx="6802884" cy="2137707"/>
              <a:chOff x="4125468" y="2874250"/>
              <a:chExt cx="6802884" cy="2137707"/>
            </a:xfrm>
          </p:grpSpPr>
          <p:sp>
            <p:nvSpPr>
              <p:cNvPr id="13" name="正方形/長方形 12">
                <a:extLst>
                  <a:ext uri="{FF2B5EF4-FFF2-40B4-BE49-F238E27FC236}">
                    <a16:creationId xmlns:a16="http://schemas.microsoft.com/office/drawing/2014/main" id="{41A681BC-BB61-4248-B204-D69C6A385FB3}"/>
                  </a:ext>
                </a:extLst>
              </p:cNvPr>
              <p:cNvSpPr/>
              <p:nvPr/>
            </p:nvSpPr>
            <p:spPr>
              <a:xfrm>
                <a:off x="4125468" y="4275799"/>
                <a:ext cx="6799853" cy="571792"/>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8" name="グループ化 27">
                <a:extLst>
                  <a:ext uri="{FF2B5EF4-FFF2-40B4-BE49-F238E27FC236}">
                    <a16:creationId xmlns:a16="http://schemas.microsoft.com/office/drawing/2014/main" id="{ADBDACD0-0389-4C9F-B290-5664EF321DEA}"/>
                  </a:ext>
                </a:extLst>
              </p:cNvPr>
              <p:cNvGrpSpPr/>
              <p:nvPr/>
            </p:nvGrpSpPr>
            <p:grpSpPr>
              <a:xfrm>
                <a:off x="5833103" y="2874250"/>
                <a:ext cx="4976629" cy="1396768"/>
                <a:chOff x="5833103" y="2874250"/>
                <a:chExt cx="4976629" cy="1396768"/>
              </a:xfrm>
            </p:grpSpPr>
            <p:sp>
              <p:nvSpPr>
                <p:cNvPr id="6" name="正方形/長方形 5">
                  <a:extLst>
                    <a:ext uri="{FF2B5EF4-FFF2-40B4-BE49-F238E27FC236}">
                      <a16:creationId xmlns:a16="http://schemas.microsoft.com/office/drawing/2014/main" id="{10CCE8F1-B2D9-4206-A3CD-5FE54CE3DE0E}"/>
                    </a:ext>
                  </a:extLst>
                </p:cNvPr>
                <p:cNvSpPr/>
                <p:nvPr/>
              </p:nvSpPr>
              <p:spPr>
                <a:xfrm>
                  <a:off x="6205728" y="3592071"/>
                  <a:ext cx="4604004" cy="347476"/>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563EE554-0B44-489F-9FC1-39FD01287D7F}"/>
                    </a:ext>
                  </a:extLst>
                </p:cNvPr>
                <p:cNvSpPr/>
                <p:nvPr/>
              </p:nvSpPr>
              <p:spPr>
                <a:xfrm>
                  <a:off x="5853684" y="3070857"/>
                  <a:ext cx="4956048" cy="347476"/>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345B8603-06EC-4237-9E46-9084C29C3756}"/>
                    </a:ext>
                  </a:extLst>
                </p:cNvPr>
                <p:cNvSpPr/>
                <p:nvPr/>
              </p:nvSpPr>
              <p:spPr>
                <a:xfrm flipV="1">
                  <a:off x="5905483" y="2874250"/>
                  <a:ext cx="2395728" cy="196607"/>
                </a:xfrm>
                <a:prstGeom prst="rect">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BF4D4B8A-5F5D-44CD-A971-7AD25A27A7F2}"/>
                    </a:ext>
                  </a:extLst>
                </p:cNvPr>
                <p:cNvSpPr/>
                <p:nvPr/>
              </p:nvSpPr>
              <p:spPr>
                <a:xfrm rot="5400000">
                  <a:off x="5908548" y="3619499"/>
                  <a:ext cx="850389" cy="448058"/>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980FF1C5-B86F-449F-AF75-12037EE52CD1}"/>
                    </a:ext>
                  </a:extLst>
                </p:cNvPr>
                <p:cNvGrpSpPr/>
                <p:nvPr/>
              </p:nvGrpSpPr>
              <p:grpSpPr>
                <a:xfrm>
                  <a:off x="5833103" y="3518910"/>
                  <a:ext cx="276610" cy="347476"/>
                  <a:chOff x="3483863" y="4489708"/>
                  <a:chExt cx="256030" cy="359929"/>
                </a:xfrm>
              </p:grpSpPr>
              <p:sp>
                <p:nvSpPr>
                  <p:cNvPr id="9" name="正方形/長方形 8">
                    <a:extLst>
                      <a:ext uri="{FF2B5EF4-FFF2-40B4-BE49-F238E27FC236}">
                        <a16:creationId xmlns:a16="http://schemas.microsoft.com/office/drawing/2014/main" id="{658206B1-68E6-491F-88F2-488349776102}"/>
                      </a:ext>
                    </a:extLst>
                  </p:cNvPr>
                  <p:cNvSpPr/>
                  <p:nvPr/>
                </p:nvSpPr>
                <p:spPr>
                  <a:xfrm>
                    <a:off x="3659886" y="4489708"/>
                    <a:ext cx="80007" cy="359929"/>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ローチャート: 論理積ゲート 9">
                    <a:extLst>
                      <a:ext uri="{FF2B5EF4-FFF2-40B4-BE49-F238E27FC236}">
                        <a16:creationId xmlns:a16="http://schemas.microsoft.com/office/drawing/2014/main" id="{7F5D45F5-DA56-4A31-AD9E-15B69ABEFA97}"/>
                      </a:ext>
                    </a:extLst>
                  </p:cNvPr>
                  <p:cNvSpPr/>
                  <p:nvPr/>
                </p:nvSpPr>
                <p:spPr>
                  <a:xfrm flipH="1">
                    <a:off x="3483863" y="4489708"/>
                    <a:ext cx="176021" cy="359929"/>
                  </a:xfrm>
                  <a:prstGeom prst="flowChartDelay">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正方形/長方形 11">
                  <a:extLst>
                    <a:ext uri="{FF2B5EF4-FFF2-40B4-BE49-F238E27FC236}">
                      <a16:creationId xmlns:a16="http://schemas.microsoft.com/office/drawing/2014/main" id="{D3C6F3D0-3A2C-4141-8FE1-F5FD4422EED1}"/>
                    </a:ext>
                  </a:extLst>
                </p:cNvPr>
                <p:cNvSpPr/>
                <p:nvPr/>
              </p:nvSpPr>
              <p:spPr>
                <a:xfrm rot="5400000">
                  <a:off x="6043843" y="3621795"/>
                  <a:ext cx="850389" cy="448058"/>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4" name="グループ化 43">
                  <a:extLst>
                    <a:ext uri="{FF2B5EF4-FFF2-40B4-BE49-F238E27FC236}">
                      <a16:creationId xmlns:a16="http://schemas.microsoft.com/office/drawing/2014/main" id="{D6B3C32F-DBFA-4B26-8689-EC5DBDDFF683}"/>
                    </a:ext>
                  </a:extLst>
                </p:cNvPr>
                <p:cNvGrpSpPr/>
                <p:nvPr/>
              </p:nvGrpSpPr>
              <p:grpSpPr>
                <a:xfrm>
                  <a:off x="6749152" y="3798380"/>
                  <a:ext cx="411256" cy="87712"/>
                  <a:chOff x="4379332" y="3671890"/>
                  <a:chExt cx="411256" cy="87712"/>
                </a:xfrm>
              </p:grpSpPr>
              <p:pic>
                <p:nvPicPr>
                  <p:cNvPr id="31" name="図 30">
                    <a:extLst>
                      <a:ext uri="{FF2B5EF4-FFF2-40B4-BE49-F238E27FC236}">
                        <a16:creationId xmlns:a16="http://schemas.microsoft.com/office/drawing/2014/main" id="{1E627D52-E5B4-4B92-8C6D-091DFE84D83A}"/>
                      </a:ext>
                    </a:extLst>
                  </p:cNvPr>
                  <p:cNvPicPr>
                    <a:picLocks noChangeAspect="1"/>
                  </p:cNvPicPr>
                  <p:nvPr/>
                </p:nvPicPr>
                <p:blipFill>
                  <a:blip r:embed="rId2"/>
                  <a:stretch>
                    <a:fillRect/>
                  </a:stretch>
                </p:blipFill>
                <p:spPr>
                  <a:xfrm>
                    <a:off x="4379332" y="3671890"/>
                    <a:ext cx="79210" cy="84971"/>
                  </a:xfrm>
                  <a:prstGeom prst="rect">
                    <a:avLst/>
                  </a:prstGeom>
                </p:spPr>
              </p:pic>
              <p:pic>
                <p:nvPicPr>
                  <p:cNvPr id="32" name="図 31">
                    <a:extLst>
                      <a:ext uri="{FF2B5EF4-FFF2-40B4-BE49-F238E27FC236}">
                        <a16:creationId xmlns:a16="http://schemas.microsoft.com/office/drawing/2014/main" id="{5747C255-E6BB-4162-86C4-47729A468252}"/>
                      </a:ext>
                    </a:extLst>
                  </p:cNvPr>
                  <p:cNvPicPr>
                    <a:picLocks noChangeAspect="1"/>
                  </p:cNvPicPr>
                  <p:nvPr/>
                </p:nvPicPr>
                <p:blipFill>
                  <a:blip r:embed="rId2"/>
                  <a:stretch>
                    <a:fillRect/>
                  </a:stretch>
                </p:blipFill>
                <p:spPr>
                  <a:xfrm>
                    <a:off x="4542377" y="3674631"/>
                    <a:ext cx="79210" cy="84971"/>
                  </a:xfrm>
                  <a:prstGeom prst="rect">
                    <a:avLst/>
                  </a:prstGeom>
                </p:spPr>
              </p:pic>
              <p:pic>
                <p:nvPicPr>
                  <p:cNvPr id="33" name="図 32">
                    <a:extLst>
                      <a:ext uri="{FF2B5EF4-FFF2-40B4-BE49-F238E27FC236}">
                        <a16:creationId xmlns:a16="http://schemas.microsoft.com/office/drawing/2014/main" id="{7E344AAD-AF85-4BD4-BA77-A51C1F9FF9D2}"/>
                      </a:ext>
                    </a:extLst>
                  </p:cNvPr>
                  <p:cNvPicPr>
                    <a:picLocks noChangeAspect="1"/>
                  </p:cNvPicPr>
                  <p:nvPr/>
                </p:nvPicPr>
                <p:blipFill>
                  <a:blip r:embed="rId2"/>
                  <a:stretch>
                    <a:fillRect/>
                  </a:stretch>
                </p:blipFill>
                <p:spPr>
                  <a:xfrm>
                    <a:off x="4711378" y="3673875"/>
                    <a:ext cx="79210" cy="84971"/>
                  </a:xfrm>
                  <a:prstGeom prst="rect">
                    <a:avLst/>
                  </a:prstGeom>
                </p:spPr>
              </p:pic>
            </p:grpSp>
            <p:grpSp>
              <p:nvGrpSpPr>
                <p:cNvPr id="45" name="グループ化 44">
                  <a:extLst>
                    <a:ext uri="{FF2B5EF4-FFF2-40B4-BE49-F238E27FC236}">
                      <a16:creationId xmlns:a16="http://schemas.microsoft.com/office/drawing/2014/main" id="{47054EFF-10AB-4DAF-AD4B-B31955FFF305}"/>
                    </a:ext>
                  </a:extLst>
                </p:cNvPr>
                <p:cNvGrpSpPr/>
                <p:nvPr/>
              </p:nvGrpSpPr>
              <p:grpSpPr>
                <a:xfrm>
                  <a:off x="8374515" y="3805031"/>
                  <a:ext cx="411256" cy="87712"/>
                  <a:chOff x="4379332" y="3671890"/>
                  <a:chExt cx="411256" cy="87712"/>
                </a:xfrm>
              </p:grpSpPr>
              <p:pic>
                <p:nvPicPr>
                  <p:cNvPr id="46" name="図 45">
                    <a:extLst>
                      <a:ext uri="{FF2B5EF4-FFF2-40B4-BE49-F238E27FC236}">
                        <a16:creationId xmlns:a16="http://schemas.microsoft.com/office/drawing/2014/main" id="{19344B4F-DA84-4716-8FBF-6F1F4EFC8C2E}"/>
                      </a:ext>
                    </a:extLst>
                  </p:cNvPr>
                  <p:cNvPicPr>
                    <a:picLocks noChangeAspect="1"/>
                  </p:cNvPicPr>
                  <p:nvPr/>
                </p:nvPicPr>
                <p:blipFill>
                  <a:blip r:embed="rId2"/>
                  <a:stretch>
                    <a:fillRect/>
                  </a:stretch>
                </p:blipFill>
                <p:spPr>
                  <a:xfrm>
                    <a:off x="4379332" y="3671890"/>
                    <a:ext cx="79210" cy="84971"/>
                  </a:xfrm>
                  <a:prstGeom prst="rect">
                    <a:avLst/>
                  </a:prstGeom>
                </p:spPr>
              </p:pic>
              <p:pic>
                <p:nvPicPr>
                  <p:cNvPr id="47" name="図 46">
                    <a:extLst>
                      <a:ext uri="{FF2B5EF4-FFF2-40B4-BE49-F238E27FC236}">
                        <a16:creationId xmlns:a16="http://schemas.microsoft.com/office/drawing/2014/main" id="{21B15CFB-2F10-48CE-BCDB-667F1AC2A82E}"/>
                      </a:ext>
                    </a:extLst>
                  </p:cNvPr>
                  <p:cNvPicPr>
                    <a:picLocks noChangeAspect="1"/>
                  </p:cNvPicPr>
                  <p:nvPr/>
                </p:nvPicPr>
                <p:blipFill>
                  <a:blip r:embed="rId2"/>
                  <a:stretch>
                    <a:fillRect/>
                  </a:stretch>
                </p:blipFill>
                <p:spPr>
                  <a:xfrm>
                    <a:off x="4542377" y="3674631"/>
                    <a:ext cx="79210" cy="84971"/>
                  </a:xfrm>
                  <a:prstGeom prst="rect">
                    <a:avLst/>
                  </a:prstGeom>
                </p:spPr>
              </p:pic>
              <p:pic>
                <p:nvPicPr>
                  <p:cNvPr id="48" name="図 47">
                    <a:extLst>
                      <a:ext uri="{FF2B5EF4-FFF2-40B4-BE49-F238E27FC236}">
                        <a16:creationId xmlns:a16="http://schemas.microsoft.com/office/drawing/2014/main" id="{285458D8-2E05-486F-8912-80F839353AF4}"/>
                      </a:ext>
                    </a:extLst>
                  </p:cNvPr>
                  <p:cNvPicPr>
                    <a:picLocks noChangeAspect="1"/>
                  </p:cNvPicPr>
                  <p:nvPr/>
                </p:nvPicPr>
                <p:blipFill>
                  <a:blip r:embed="rId2"/>
                  <a:stretch>
                    <a:fillRect/>
                  </a:stretch>
                </p:blipFill>
                <p:spPr>
                  <a:xfrm>
                    <a:off x="4711378" y="3673875"/>
                    <a:ext cx="79210" cy="84971"/>
                  </a:xfrm>
                  <a:prstGeom prst="rect">
                    <a:avLst/>
                  </a:prstGeom>
                </p:spPr>
              </p:pic>
            </p:grpSp>
            <p:grpSp>
              <p:nvGrpSpPr>
                <p:cNvPr id="49" name="グループ化 48">
                  <a:extLst>
                    <a:ext uri="{FF2B5EF4-FFF2-40B4-BE49-F238E27FC236}">
                      <a16:creationId xmlns:a16="http://schemas.microsoft.com/office/drawing/2014/main" id="{54D3D450-BBEB-4BF4-AA13-70840321DD57}"/>
                    </a:ext>
                  </a:extLst>
                </p:cNvPr>
                <p:cNvGrpSpPr/>
                <p:nvPr/>
              </p:nvGrpSpPr>
              <p:grpSpPr>
                <a:xfrm>
                  <a:off x="7646334" y="3806272"/>
                  <a:ext cx="411256" cy="87712"/>
                  <a:chOff x="4379332" y="3671890"/>
                  <a:chExt cx="411256" cy="87712"/>
                </a:xfrm>
              </p:grpSpPr>
              <p:pic>
                <p:nvPicPr>
                  <p:cNvPr id="50" name="図 49">
                    <a:extLst>
                      <a:ext uri="{FF2B5EF4-FFF2-40B4-BE49-F238E27FC236}">
                        <a16:creationId xmlns:a16="http://schemas.microsoft.com/office/drawing/2014/main" id="{E3CF0257-AFAF-4BFF-8003-EBE4AF288003}"/>
                      </a:ext>
                    </a:extLst>
                  </p:cNvPr>
                  <p:cNvPicPr>
                    <a:picLocks noChangeAspect="1"/>
                  </p:cNvPicPr>
                  <p:nvPr/>
                </p:nvPicPr>
                <p:blipFill>
                  <a:blip r:embed="rId2"/>
                  <a:stretch>
                    <a:fillRect/>
                  </a:stretch>
                </p:blipFill>
                <p:spPr>
                  <a:xfrm>
                    <a:off x="4379332" y="3671890"/>
                    <a:ext cx="79210" cy="84971"/>
                  </a:xfrm>
                  <a:prstGeom prst="rect">
                    <a:avLst/>
                  </a:prstGeom>
                </p:spPr>
              </p:pic>
              <p:pic>
                <p:nvPicPr>
                  <p:cNvPr id="51" name="図 50">
                    <a:extLst>
                      <a:ext uri="{FF2B5EF4-FFF2-40B4-BE49-F238E27FC236}">
                        <a16:creationId xmlns:a16="http://schemas.microsoft.com/office/drawing/2014/main" id="{DD3867CE-8B02-4956-BCDA-090BE06B3D89}"/>
                      </a:ext>
                    </a:extLst>
                  </p:cNvPr>
                  <p:cNvPicPr>
                    <a:picLocks noChangeAspect="1"/>
                  </p:cNvPicPr>
                  <p:nvPr/>
                </p:nvPicPr>
                <p:blipFill>
                  <a:blip r:embed="rId2"/>
                  <a:stretch>
                    <a:fillRect/>
                  </a:stretch>
                </p:blipFill>
                <p:spPr>
                  <a:xfrm>
                    <a:off x="4542377" y="3674631"/>
                    <a:ext cx="79210" cy="84971"/>
                  </a:xfrm>
                  <a:prstGeom prst="rect">
                    <a:avLst/>
                  </a:prstGeom>
                </p:spPr>
              </p:pic>
              <p:pic>
                <p:nvPicPr>
                  <p:cNvPr id="52" name="図 51">
                    <a:extLst>
                      <a:ext uri="{FF2B5EF4-FFF2-40B4-BE49-F238E27FC236}">
                        <a16:creationId xmlns:a16="http://schemas.microsoft.com/office/drawing/2014/main" id="{D0FC9B95-D3AB-4BC1-8FDC-33291768A92A}"/>
                      </a:ext>
                    </a:extLst>
                  </p:cNvPr>
                  <p:cNvPicPr>
                    <a:picLocks noChangeAspect="1"/>
                  </p:cNvPicPr>
                  <p:nvPr/>
                </p:nvPicPr>
                <p:blipFill>
                  <a:blip r:embed="rId2"/>
                  <a:stretch>
                    <a:fillRect/>
                  </a:stretch>
                </p:blipFill>
                <p:spPr>
                  <a:xfrm>
                    <a:off x="4711378" y="3673875"/>
                    <a:ext cx="79210" cy="84971"/>
                  </a:xfrm>
                  <a:prstGeom prst="rect">
                    <a:avLst/>
                  </a:prstGeom>
                </p:spPr>
              </p:pic>
            </p:grpSp>
            <p:grpSp>
              <p:nvGrpSpPr>
                <p:cNvPr id="58" name="グループ化 57">
                  <a:extLst>
                    <a:ext uri="{FF2B5EF4-FFF2-40B4-BE49-F238E27FC236}">
                      <a16:creationId xmlns:a16="http://schemas.microsoft.com/office/drawing/2014/main" id="{9093CB4F-E2B2-4773-AAAF-EF87F11DF41D}"/>
                    </a:ext>
                  </a:extLst>
                </p:cNvPr>
                <p:cNvGrpSpPr/>
                <p:nvPr/>
              </p:nvGrpSpPr>
              <p:grpSpPr>
                <a:xfrm>
                  <a:off x="9187057" y="3804482"/>
                  <a:ext cx="411256" cy="87712"/>
                  <a:chOff x="4379332" y="3671890"/>
                  <a:chExt cx="411256" cy="87712"/>
                </a:xfrm>
              </p:grpSpPr>
              <p:pic>
                <p:nvPicPr>
                  <p:cNvPr id="59" name="図 58">
                    <a:extLst>
                      <a:ext uri="{FF2B5EF4-FFF2-40B4-BE49-F238E27FC236}">
                        <a16:creationId xmlns:a16="http://schemas.microsoft.com/office/drawing/2014/main" id="{C6974D1E-81D8-4294-AA6D-958297381461}"/>
                      </a:ext>
                    </a:extLst>
                  </p:cNvPr>
                  <p:cNvPicPr>
                    <a:picLocks noChangeAspect="1"/>
                  </p:cNvPicPr>
                  <p:nvPr/>
                </p:nvPicPr>
                <p:blipFill>
                  <a:blip r:embed="rId2"/>
                  <a:stretch>
                    <a:fillRect/>
                  </a:stretch>
                </p:blipFill>
                <p:spPr>
                  <a:xfrm>
                    <a:off x="4379332" y="3671890"/>
                    <a:ext cx="79210" cy="84971"/>
                  </a:xfrm>
                  <a:prstGeom prst="rect">
                    <a:avLst/>
                  </a:prstGeom>
                </p:spPr>
              </p:pic>
              <p:pic>
                <p:nvPicPr>
                  <p:cNvPr id="60" name="図 59">
                    <a:extLst>
                      <a:ext uri="{FF2B5EF4-FFF2-40B4-BE49-F238E27FC236}">
                        <a16:creationId xmlns:a16="http://schemas.microsoft.com/office/drawing/2014/main" id="{7ED1C180-CBD3-4A2A-9644-F82CF0FDE0F3}"/>
                      </a:ext>
                    </a:extLst>
                  </p:cNvPr>
                  <p:cNvPicPr>
                    <a:picLocks noChangeAspect="1"/>
                  </p:cNvPicPr>
                  <p:nvPr/>
                </p:nvPicPr>
                <p:blipFill>
                  <a:blip r:embed="rId2"/>
                  <a:stretch>
                    <a:fillRect/>
                  </a:stretch>
                </p:blipFill>
                <p:spPr>
                  <a:xfrm>
                    <a:off x="4542377" y="3674631"/>
                    <a:ext cx="79210" cy="84971"/>
                  </a:xfrm>
                  <a:prstGeom prst="rect">
                    <a:avLst/>
                  </a:prstGeom>
                </p:spPr>
              </p:pic>
              <p:pic>
                <p:nvPicPr>
                  <p:cNvPr id="61" name="図 60">
                    <a:extLst>
                      <a:ext uri="{FF2B5EF4-FFF2-40B4-BE49-F238E27FC236}">
                        <a16:creationId xmlns:a16="http://schemas.microsoft.com/office/drawing/2014/main" id="{D277D63F-0BC7-4256-8665-510B93AA73B9}"/>
                      </a:ext>
                    </a:extLst>
                  </p:cNvPr>
                  <p:cNvPicPr>
                    <a:picLocks noChangeAspect="1"/>
                  </p:cNvPicPr>
                  <p:nvPr/>
                </p:nvPicPr>
                <p:blipFill>
                  <a:blip r:embed="rId2"/>
                  <a:stretch>
                    <a:fillRect/>
                  </a:stretch>
                </p:blipFill>
                <p:spPr>
                  <a:xfrm>
                    <a:off x="4711378" y="3673875"/>
                    <a:ext cx="79210" cy="84971"/>
                  </a:xfrm>
                  <a:prstGeom prst="rect">
                    <a:avLst/>
                  </a:prstGeom>
                </p:spPr>
              </p:pic>
            </p:grpSp>
          </p:grpSp>
          <p:sp>
            <p:nvSpPr>
              <p:cNvPr id="68" name="正方形/長方形 67">
                <a:extLst>
                  <a:ext uri="{FF2B5EF4-FFF2-40B4-BE49-F238E27FC236}">
                    <a16:creationId xmlns:a16="http://schemas.microsoft.com/office/drawing/2014/main" id="{F1060134-E105-4308-95CD-87AFE87CBCED}"/>
                  </a:ext>
                </a:extLst>
              </p:cNvPr>
              <p:cNvSpPr/>
              <p:nvPr/>
            </p:nvSpPr>
            <p:spPr>
              <a:xfrm>
                <a:off x="4128499" y="4440165"/>
                <a:ext cx="6799853" cy="571792"/>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40" name="グループ化 39">
            <a:extLst>
              <a:ext uri="{FF2B5EF4-FFF2-40B4-BE49-F238E27FC236}">
                <a16:creationId xmlns:a16="http://schemas.microsoft.com/office/drawing/2014/main" id="{11251BDE-5C1D-43DF-98E2-1322873E546B}"/>
              </a:ext>
            </a:extLst>
          </p:cNvPr>
          <p:cNvGrpSpPr/>
          <p:nvPr/>
        </p:nvGrpSpPr>
        <p:grpSpPr>
          <a:xfrm>
            <a:off x="2947869" y="1406740"/>
            <a:ext cx="6322312" cy="2388510"/>
            <a:chOff x="2636168" y="1416736"/>
            <a:chExt cx="6322312" cy="2388510"/>
          </a:xfrm>
        </p:grpSpPr>
        <p:grpSp>
          <p:nvGrpSpPr>
            <p:cNvPr id="67" name="グループ化 66">
              <a:extLst>
                <a:ext uri="{FF2B5EF4-FFF2-40B4-BE49-F238E27FC236}">
                  <a16:creationId xmlns:a16="http://schemas.microsoft.com/office/drawing/2014/main" id="{88B20A82-D4F1-4A40-89D0-B3F0F72365EE}"/>
                </a:ext>
              </a:extLst>
            </p:cNvPr>
            <p:cNvGrpSpPr/>
            <p:nvPr/>
          </p:nvGrpSpPr>
          <p:grpSpPr>
            <a:xfrm>
              <a:off x="4301753" y="1416736"/>
              <a:ext cx="4656727" cy="1723786"/>
              <a:chOff x="2621897" y="1351187"/>
              <a:chExt cx="4656727" cy="1723786"/>
            </a:xfrm>
          </p:grpSpPr>
          <p:sp>
            <p:nvSpPr>
              <p:cNvPr id="66" name="L 字 65">
                <a:extLst>
                  <a:ext uri="{FF2B5EF4-FFF2-40B4-BE49-F238E27FC236}">
                    <a16:creationId xmlns:a16="http://schemas.microsoft.com/office/drawing/2014/main" id="{6829AE91-3329-4D55-9B89-C3DCF5CA72E4}"/>
                  </a:ext>
                </a:extLst>
              </p:cNvPr>
              <p:cNvSpPr/>
              <p:nvPr/>
            </p:nvSpPr>
            <p:spPr>
              <a:xfrm rot="2714607" flipH="1">
                <a:off x="3078397" y="2720435"/>
                <a:ext cx="193210" cy="296568"/>
              </a:xfrm>
              <a:prstGeom prst="corner">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64" name="グループ化 63">
                <a:extLst>
                  <a:ext uri="{FF2B5EF4-FFF2-40B4-BE49-F238E27FC236}">
                    <a16:creationId xmlns:a16="http://schemas.microsoft.com/office/drawing/2014/main" id="{58B25B23-810B-41DB-B1BC-8D2983901B3F}"/>
                  </a:ext>
                </a:extLst>
              </p:cNvPr>
              <p:cNvGrpSpPr/>
              <p:nvPr/>
            </p:nvGrpSpPr>
            <p:grpSpPr>
              <a:xfrm>
                <a:off x="2621897" y="1351187"/>
                <a:ext cx="4656727" cy="1723786"/>
                <a:chOff x="2621897" y="1351187"/>
                <a:chExt cx="4656727" cy="1723786"/>
              </a:xfrm>
            </p:grpSpPr>
            <p:sp>
              <p:nvSpPr>
                <p:cNvPr id="63" name="正方形/長方形 62">
                  <a:extLst>
                    <a:ext uri="{FF2B5EF4-FFF2-40B4-BE49-F238E27FC236}">
                      <a16:creationId xmlns:a16="http://schemas.microsoft.com/office/drawing/2014/main" id="{271C4F55-6631-4154-92CF-F4E271148292}"/>
                    </a:ext>
                  </a:extLst>
                </p:cNvPr>
                <p:cNvSpPr/>
                <p:nvPr/>
              </p:nvSpPr>
              <p:spPr>
                <a:xfrm rot="3177864">
                  <a:off x="3672965" y="2396039"/>
                  <a:ext cx="585774" cy="124798"/>
                </a:xfrm>
                <a:prstGeom prst="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2" name="グループ化 61">
                  <a:extLst>
                    <a:ext uri="{FF2B5EF4-FFF2-40B4-BE49-F238E27FC236}">
                      <a16:creationId xmlns:a16="http://schemas.microsoft.com/office/drawing/2014/main" id="{670A9124-4878-4DA1-82C4-FF59DCB5CBA8}"/>
                    </a:ext>
                  </a:extLst>
                </p:cNvPr>
                <p:cNvGrpSpPr/>
                <p:nvPr/>
              </p:nvGrpSpPr>
              <p:grpSpPr>
                <a:xfrm>
                  <a:off x="2621897" y="1351187"/>
                  <a:ext cx="4656727" cy="1723786"/>
                  <a:chOff x="2621897" y="1351187"/>
                  <a:chExt cx="4656727" cy="1723786"/>
                </a:xfrm>
              </p:grpSpPr>
              <p:grpSp>
                <p:nvGrpSpPr>
                  <p:cNvPr id="14" name="グループ化 13">
                    <a:extLst>
                      <a:ext uri="{FF2B5EF4-FFF2-40B4-BE49-F238E27FC236}">
                        <a16:creationId xmlns:a16="http://schemas.microsoft.com/office/drawing/2014/main" id="{30E66F49-9C37-4F29-9435-4AE9ADD2F5B0}"/>
                      </a:ext>
                    </a:extLst>
                  </p:cNvPr>
                  <p:cNvGrpSpPr/>
                  <p:nvPr/>
                </p:nvGrpSpPr>
                <p:grpSpPr>
                  <a:xfrm>
                    <a:off x="3529584" y="1351187"/>
                    <a:ext cx="3749040" cy="1723786"/>
                    <a:chOff x="3529584" y="1351187"/>
                    <a:chExt cx="3749040" cy="1723786"/>
                  </a:xfrm>
                </p:grpSpPr>
                <p:sp>
                  <p:nvSpPr>
                    <p:cNvPr id="7" name="正方形/長方形 6">
                      <a:extLst>
                        <a:ext uri="{FF2B5EF4-FFF2-40B4-BE49-F238E27FC236}">
                          <a16:creationId xmlns:a16="http://schemas.microsoft.com/office/drawing/2014/main" id="{CF1EA166-C9B7-43AF-B337-02E8D8D62DE1}"/>
                        </a:ext>
                      </a:extLst>
                    </p:cNvPr>
                    <p:cNvSpPr/>
                    <p:nvPr/>
                  </p:nvSpPr>
                  <p:spPr>
                    <a:xfrm flipV="1">
                      <a:off x="3529584" y="2632742"/>
                      <a:ext cx="3749040" cy="112721"/>
                    </a:xfrm>
                    <a:prstGeom prst="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F0305545-ABEF-4A77-B85D-A60763C8AED2}"/>
                        </a:ext>
                      </a:extLst>
                    </p:cNvPr>
                    <p:cNvSpPr/>
                    <p:nvPr/>
                  </p:nvSpPr>
                  <p:spPr>
                    <a:xfrm rot="8086825">
                      <a:off x="2993929" y="2072303"/>
                      <a:ext cx="1723786" cy="281553"/>
                    </a:xfrm>
                    <a:prstGeom prst="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4" name="グループ化 23">
                    <a:extLst>
                      <a:ext uri="{FF2B5EF4-FFF2-40B4-BE49-F238E27FC236}">
                        <a16:creationId xmlns:a16="http://schemas.microsoft.com/office/drawing/2014/main" id="{387B9DA8-023B-44B2-9198-75264AEC9A3F}"/>
                      </a:ext>
                    </a:extLst>
                  </p:cNvPr>
                  <p:cNvGrpSpPr/>
                  <p:nvPr/>
                </p:nvGrpSpPr>
                <p:grpSpPr>
                  <a:xfrm rot="21429674">
                    <a:off x="2621897" y="1770896"/>
                    <a:ext cx="1655064" cy="710072"/>
                    <a:chOff x="1447263" y="1993623"/>
                    <a:chExt cx="1655064" cy="710072"/>
                  </a:xfrm>
                </p:grpSpPr>
                <p:grpSp>
                  <p:nvGrpSpPr>
                    <p:cNvPr id="23" name="グループ化 22">
                      <a:extLst>
                        <a:ext uri="{FF2B5EF4-FFF2-40B4-BE49-F238E27FC236}">
                          <a16:creationId xmlns:a16="http://schemas.microsoft.com/office/drawing/2014/main" id="{DED2DCB6-71BA-4DDE-9383-692C97437096}"/>
                        </a:ext>
                      </a:extLst>
                    </p:cNvPr>
                    <p:cNvGrpSpPr/>
                    <p:nvPr/>
                  </p:nvGrpSpPr>
                  <p:grpSpPr>
                    <a:xfrm>
                      <a:off x="1460638" y="1993623"/>
                      <a:ext cx="1456781" cy="710072"/>
                      <a:chOff x="1460638" y="1993623"/>
                      <a:chExt cx="1456781" cy="710072"/>
                    </a:xfrm>
                  </p:grpSpPr>
                  <p:sp>
                    <p:nvSpPr>
                      <p:cNvPr id="15" name="正方形/長方形 14">
                        <a:extLst>
                          <a:ext uri="{FF2B5EF4-FFF2-40B4-BE49-F238E27FC236}">
                            <a16:creationId xmlns:a16="http://schemas.microsoft.com/office/drawing/2014/main" id="{86659E88-6B56-4452-892A-E44C6A1792FE}"/>
                          </a:ext>
                        </a:extLst>
                      </p:cNvPr>
                      <p:cNvSpPr/>
                      <p:nvPr/>
                    </p:nvSpPr>
                    <p:spPr>
                      <a:xfrm rot="19012736">
                        <a:off x="1632173" y="2113617"/>
                        <a:ext cx="1285246" cy="44204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上の 2 つの角を丸める 15">
                        <a:extLst>
                          <a:ext uri="{FF2B5EF4-FFF2-40B4-BE49-F238E27FC236}">
                            <a16:creationId xmlns:a16="http://schemas.microsoft.com/office/drawing/2014/main" id="{8C8ABC15-4CFB-434C-921A-359C1541F939}"/>
                          </a:ext>
                        </a:extLst>
                      </p:cNvPr>
                      <p:cNvSpPr/>
                      <p:nvPr/>
                    </p:nvSpPr>
                    <p:spPr>
                      <a:xfrm rot="19038768">
                        <a:off x="1460638" y="2126573"/>
                        <a:ext cx="1319805" cy="105117"/>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コネクタ 17">
                        <a:extLst>
                          <a:ext uri="{FF2B5EF4-FFF2-40B4-BE49-F238E27FC236}">
                            <a16:creationId xmlns:a16="http://schemas.microsoft.com/office/drawing/2014/main" id="{F47BC7A5-F843-4AD7-9C51-0725ED0D4943}"/>
                          </a:ext>
                        </a:extLst>
                      </p:cNvPr>
                      <p:cNvCxnSpPr>
                        <a:cxnSpLocks/>
                      </p:cNvCxnSpPr>
                      <p:nvPr/>
                    </p:nvCxnSpPr>
                    <p:spPr>
                      <a:xfrm>
                        <a:off x="2472194" y="1993623"/>
                        <a:ext cx="205394" cy="219456"/>
                      </a:xfrm>
                      <a:prstGeom prst="line">
                        <a:avLst/>
                      </a:prstGeom>
                      <a:ln>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F8E52C48-FF17-46B8-A278-58945D832341}"/>
                          </a:ext>
                        </a:extLst>
                      </p:cNvPr>
                      <p:cNvCxnSpPr>
                        <a:cxnSpLocks/>
                      </p:cNvCxnSpPr>
                      <p:nvPr/>
                    </p:nvCxnSpPr>
                    <p:spPr>
                      <a:xfrm>
                        <a:off x="1929384" y="2450644"/>
                        <a:ext cx="231871" cy="253051"/>
                      </a:xfrm>
                      <a:prstGeom prst="line">
                        <a:avLst/>
                      </a:prstGeom>
                      <a:ln>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grpSp>
                <p:sp>
                  <p:nvSpPr>
                    <p:cNvPr id="22" name="正方形/長方形 21">
                      <a:extLst>
                        <a:ext uri="{FF2B5EF4-FFF2-40B4-BE49-F238E27FC236}">
                          <a16:creationId xmlns:a16="http://schemas.microsoft.com/office/drawing/2014/main" id="{25290F57-A9C1-411E-8596-B0B511EAA0A0}"/>
                        </a:ext>
                      </a:extLst>
                    </p:cNvPr>
                    <p:cNvSpPr/>
                    <p:nvPr/>
                  </p:nvSpPr>
                  <p:spPr>
                    <a:xfrm rot="18983219">
                      <a:off x="1447263" y="2061042"/>
                      <a:ext cx="1655064" cy="508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t>О</a:t>
                      </a:r>
                      <a:r>
                        <a:rPr kumimoji="1" lang="ja-JP" altLang="en-US" sz="900" b="1" dirty="0"/>
                        <a:t>ＴＩＣＳ</a:t>
                      </a:r>
                    </a:p>
                  </p:txBody>
                </p:sp>
              </p:grpSp>
            </p:grpSp>
          </p:grpSp>
        </p:grpSp>
        <p:grpSp>
          <p:nvGrpSpPr>
            <p:cNvPr id="37" name="グループ化 36">
              <a:extLst>
                <a:ext uri="{FF2B5EF4-FFF2-40B4-BE49-F238E27FC236}">
                  <a16:creationId xmlns:a16="http://schemas.microsoft.com/office/drawing/2014/main" id="{C73BFDDF-E01F-4A19-A790-F1964AE8E0C6}"/>
                </a:ext>
              </a:extLst>
            </p:cNvPr>
            <p:cNvGrpSpPr/>
            <p:nvPr/>
          </p:nvGrpSpPr>
          <p:grpSpPr>
            <a:xfrm>
              <a:off x="2636168" y="2409299"/>
              <a:ext cx="2666372" cy="1395947"/>
              <a:chOff x="2538301" y="2500363"/>
              <a:chExt cx="2666372" cy="1395947"/>
            </a:xfrm>
          </p:grpSpPr>
          <p:sp>
            <p:nvSpPr>
              <p:cNvPr id="75" name="四角形: 上の 2 つの角を丸める 74">
                <a:extLst>
                  <a:ext uri="{FF2B5EF4-FFF2-40B4-BE49-F238E27FC236}">
                    <a16:creationId xmlns:a16="http://schemas.microsoft.com/office/drawing/2014/main" id="{DCC2B2BC-5E31-4F21-BDA2-A5AFFCBEAB1F}"/>
                  </a:ext>
                </a:extLst>
              </p:cNvPr>
              <p:cNvSpPr/>
              <p:nvPr/>
            </p:nvSpPr>
            <p:spPr>
              <a:xfrm rot="5400000">
                <a:off x="3050476" y="2433936"/>
                <a:ext cx="376761" cy="1401112"/>
              </a:xfrm>
              <a:prstGeom prst="round2SameRect">
                <a:avLst>
                  <a:gd name="adj1" fmla="val 14118"/>
                  <a:gd name="adj2" fmla="val 0"/>
                </a:avLst>
              </a:prstGeom>
              <a:solidFill>
                <a:schemeClr val="tx1">
                  <a:lumMod val="9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5" name="図 84">
                <a:extLst>
                  <a:ext uri="{FF2B5EF4-FFF2-40B4-BE49-F238E27FC236}">
                    <a16:creationId xmlns:a16="http://schemas.microsoft.com/office/drawing/2014/main" id="{4CD201AE-0161-48DE-A62B-7855AB4AC56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0741" b="57494" l="43514" r="58182">
                            <a14:foregroundMark x1="51401" y1="53843" x2="51401" y2="53843"/>
                            <a14:backgroundMark x1="52364" y1="53803" x2="52364" y2="53803"/>
                            <a14:backgroundMark x1="52977" y1="53681" x2="52977" y2="53681"/>
                          </a14:backgroundRemoval>
                        </a14:imgEffect>
                      </a14:imgLayer>
                    </a14:imgProps>
                  </a:ext>
                  <a:ext uri="{28A0092B-C50C-407E-A947-70E740481C1C}">
                    <a14:useLocalDpi xmlns:a14="http://schemas.microsoft.com/office/drawing/2010/main" val="0"/>
                  </a:ext>
                </a:extLst>
              </a:blip>
              <a:srcRect l="41681" t="49897" r="39985" b="41662"/>
              <a:stretch/>
            </p:blipFill>
            <p:spPr>
              <a:xfrm>
                <a:off x="3803561" y="2500363"/>
                <a:ext cx="1401112" cy="1395947"/>
              </a:xfrm>
              <a:prstGeom prst="rect">
                <a:avLst/>
              </a:prstGeom>
            </p:spPr>
          </p:pic>
          <p:sp>
            <p:nvSpPr>
              <p:cNvPr id="84" name="四角形: 上の 2 つの角を丸める 83">
                <a:extLst>
                  <a:ext uri="{FF2B5EF4-FFF2-40B4-BE49-F238E27FC236}">
                    <a16:creationId xmlns:a16="http://schemas.microsoft.com/office/drawing/2014/main" id="{D6943312-A613-4B59-8C68-986D931CF742}"/>
                  </a:ext>
                </a:extLst>
              </p:cNvPr>
              <p:cNvSpPr/>
              <p:nvPr/>
            </p:nvSpPr>
            <p:spPr>
              <a:xfrm rot="5400000">
                <a:off x="3795266" y="3022353"/>
                <a:ext cx="379553" cy="224104"/>
              </a:xfrm>
              <a:prstGeom prst="round2SameRect">
                <a:avLst>
                  <a:gd name="adj1" fmla="val 14118"/>
                  <a:gd name="adj2" fmla="val 0"/>
                </a:avLst>
              </a:prstGeom>
              <a:solidFill>
                <a:schemeClr val="tx1">
                  <a:lumMod val="9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楕円 85">
                <a:extLst>
                  <a:ext uri="{FF2B5EF4-FFF2-40B4-BE49-F238E27FC236}">
                    <a16:creationId xmlns:a16="http://schemas.microsoft.com/office/drawing/2014/main" id="{4CA744CA-BDFF-4E59-B13C-9A8780202A6F}"/>
                  </a:ext>
                </a:extLst>
              </p:cNvPr>
              <p:cNvSpPr/>
              <p:nvPr/>
            </p:nvSpPr>
            <p:spPr>
              <a:xfrm>
                <a:off x="3960253" y="3175476"/>
                <a:ext cx="61155" cy="45719"/>
              </a:xfrm>
              <a:prstGeom prst="ellipse">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42" name="グループ化 41">
            <a:extLst>
              <a:ext uri="{FF2B5EF4-FFF2-40B4-BE49-F238E27FC236}">
                <a16:creationId xmlns:a16="http://schemas.microsoft.com/office/drawing/2014/main" id="{B00765AC-7E19-45B4-B149-2AEE356E1A05}"/>
              </a:ext>
            </a:extLst>
          </p:cNvPr>
          <p:cNvGrpSpPr/>
          <p:nvPr/>
        </p:nvGrpSpPr>
        <p:grpSpPr>
          <a:xfrm>
            <a:off x="3280479" y="3079188"/>
            <a:ext cx="1949349" cy="1570320"/>
            <a:chOff x="3280479" y="3079188"/>
            <a:chExt cx="1949349" cy="1570320"/>
          </a:xfrm>
        </p:grpSpPr>
        <p:cxnSp>
          <p:nvCxnSpPr>
            <p:cNvPr id="88" name="直線矢印コネクタ 87">
              <a:extLst>
                <a:ext uri="{FF2B5EF4-FFF2-40B4-BE49-F238E27FC236}">
                  <a16:creationId xmlns:a16="http://schemas.microsoft.com/office/drawing/2014/main" id="{9C074D1D-DF01-4A9F-BA27-9CB513662E46}"/>
                </a:ext>
              </a:extLst>
            </p:cNvPr>
            <p:cNvCxnSpPr>
              <a:cxnSpLocks/>
            </p:cNvCxnSpPr>
            <p:nvPr/>
          </p:nvCxnSpPr>
          <p:spPr>
            <a:xfrm flipH="1">
              <a:off x="3280479" y="3429000"/>
              <a:ext cx="1949349" cy="0"/>
            </a:xfrm>
            <a:prstGeom prst="straightConnector1">
              <a:avLst/>
            </a:prstGeom>
            <a:ln w="5715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964C688F-A568-4955-A295-90CD59456F60}"/>
                </a:ext>
              </a:extLst>
            </p:cNvPr>
            <p:cNvCxnSpPr/>
            <p:nvPr/>
          </p:nvCxnSpPr>
          <p:spPr>
            <a:xfrm>
              <a:off x="3290352" y="3079188"/>
              <a:ext cx="0" cy="1570320"/>
            </a:xfrm>
            <a:prstGeom prst="line">
              <a:avLst/>
            </a:prstGeom>
            <a:ln w="5715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grpSp>
      <p:pic>
        <p:nvPicPr>
          <p:cNvPr id="69" name="図 68">
            <a:extLst>
              <a:ext uri="{FF2B5EF4-FFF2-40B4-BE49-F238E27FC236}">
                <a16:creationId xmlns:a16="http://schemas.microsoft.com/office/drawing/2014/main" id="{00000000-0008-0000-0000-00004F03000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3000" contrast="-21000"/>
                    </a14:imgEffect>
                  </a14:imgLayer>
                </a14:imgProps>
              </a:ext>
              <a:ext uri="{28A0092B-C50C-407E-A947-70E740481C1C}">
                <a14:useLocalDpi xmlns:a14="http://schemas.microsoft.com/office/drawing/2010/main" val="0"/>
              </a:ext>
            </a:extLst>
          </a:blip>
          <a:srcRect l="4910" t="4297"/>
          <a:stretch/>
        </p:blipFill>
        <p:spPr>
          <a:xfrm>
            <a:off x="8151187" y="1150076"/>
            <a:ext cx="3234433" cy="4344509"/>
          </a:xfrm>
          <a:prstGeom prst="rect">
            <a:avLst/>
          </a:prstGeom>
          <a:ln w="28575">
            <a:solidFill>
              <a:srgbClr val="002060"/>
            </a:solidFill>
          </a:ln>
        </p:spPr>
      </p:pic>
      <p:grpSp>
        <p:nvGrpSpPr>
          <p:cNvPr id="26" name="グループ化 25">
            <a:extLst>
              <a:ext uri="{FF2B5EF4-FFF2-40B4-BE49-F238E27FC236}">
                <a16:creationId xmlns:a16="http://schemas.microsoft.com/office/drawing/2014/main" id="{0C95B354-8F2C-452D-9160-33C9F8E3318D}"/>
              </a:ext>
            </a:extLst>
          </p:cNvPr>
          <p:cNvGrpSpPr/>
          <p:nvPr/>
        </p:nvGrpSpPr>
        <p:grpSpPr>
          <a:xfrm>
            <a:off x="7855310" y="4516237"/>
            <a:ext cx="1794196" cy="850135"/>
            <a:chOff x="7204492" y="4648097"/>
            <a:chExt cx="2315391" cy="986459"/>
          </a:xfrm>
        </p:grpSpPr>
        <p:sp>
          <p:nvSpPr>
            <p:cNvPr id="17" name="楕円 16">
              <a:extLst>
                <a:ext uri="{FF2B5EF4-FFF2-40B4-BE49-F238E27FC236}">
                  <a16:creationId xmlns:a16="http://schemas.microsoft.com/office/drawing/2014/main" id="{A773E62D-4D43-477C-9BC9-59227037D00D}"/>
                </a:ext>
              </a:extLst>
            </p:cNvPr>
            <p:cNvSpPr/>
            <p:nvPr/>
          </p:nvSpPr>
          <p:spPr>
            <a:xfrm>
              <a:off x="8522221" y="4648097"/>
              <a:ext cx="997662" cy="900304"/>
            </a:xfrm>
            <a:prstGeom prst="ellipse">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1" name="直線矢印コネクタ 20">
              <a:extLst>
                <a:ext uri="{FF2B5EF4-FFF2-40B4-BE49-F238E27FC236}">
                  <a16:creationId xmlns:a16="http://schemas.microsoft.com/office/drawing/2014/main" id="{B6F819C1-D2BB-4F87-B961-BEF8A7BE0E5A}"/>
                </a:ext>
              </a:extLst>
            </p:cNvPr>
            <p:cNvCxnSpPr>
              <a:cxnSpLocks/>
            </p:cNvCxnSpPr>
            <p:nvPr/>
          </p:nvCxnSpPr>
          <p:spPr>
            <a:xfrm flipH="1">
              <a:off x="7204492" y="5305253"/>
              <a:ext cx="1317729" cy="329303"/>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pic>
        <p:nvPicPr>
          <p:cNvPr id="57" name="図 56">
            <a:extLst>
              <a:ext uri="{FF2B5EF4-FFF2-40B4-BE49-F238E27FC236}">
                <a16:creationId xmlns:a16="http://schemas.microsoft.com/office/drawing/2014/main" id="{00000000-0008-0000-0000-000033030000}"/>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61000" contrast="-28000"/>
                    </a14:imgEffect>
                  </a14:imgLayer>
                </a14:imgProps>
              </a:ext>
              <a:ext uri="{28A0092B-C50C-407E-A947-70E740481C1C}">
                <a14:useLocalDpi xmlns:a14="http://schemas.microsoft.com/office/drawing/2010/main" val="0"/>
              </a:ext>
            </a:extLst>
          </a:blip>
          <a:srcRect l="80419" t="41998" r="1721" b="35985"/>
          <a:stretch/>
        </p:blipFill>
        <p:spPr>
          <a:xfrm rot="5400000">
            <a:off x="5282923" y="4041032"/>
            <a:ext cx="2699629" cy="2498091"/>
          </a:xfrm>
          <a:prstGeom prst="rect">
            <a:avLst/>
          </a:prstGeom>
          <a:ln w="66675">
            <a:solidFill>
              <a:srgbClr val="0000FF"/>
            </a:solidFill>
          </a:ln>
        </p:spPr>
      </p:pic>
      <p:sp>
        <p:nvSpPr>
          <p:cNvPr id="25" name="吹き出し: 四角形 24">
            <a:extLst>
              <a:ext uri="{FF2B5EF4-FFF2-40B4-BE49-F238E27FC236}">
                <a16:creationId xmlns:a16="http://schemas.microsoft.com/office/drawing/2014/main" id="{2E62E95C-5546-405B-8C65-062292EC9A02}"/>
              </a:ext>
            </a:extLst>
          </p:cNvPr>
          <p:cNvSpPr/>
          <p:nvPr/>
        </p:nvSpPr>
        <p:spPr>
          <a:xfrm>
            <a:off x="970389" y="5922118"/>
            <a:ext cx="4236103" cy="782932"/>
          </a:xfrm>
          <a:prstGeom prst="wedgeRectCallout">
            <a:avLst>
              <a:gd name="adj1" fmla="val 62706"/>
              <a:gd name="adj2" fmla="val -109483"/>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t>踵を上げてない</a:t>
            </a:r>
          </a:p>
        </p:txBody>
      </p:sp>
      <p:pic>
        <p:nvPicPr>
          <p:cNvPr id="65" name="図 64">
            <a:extLst>
              <a:ext uri="{FF2B5EF4-FFF2-40B4-BE49-F238E27FC236}">
                <a16:creationId xmlns:a16="http://schemas.microsoft.com/office/drawing/2014/main" id="{00000000-0008-0000-0000-000037030000}"/>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1095" b="65548" l="4215" r="96935">
                        <a14:foregroundMark x1="50192" y1="46820" x2="50192" y2="46820"/>
                        <a14:foregroundMark x1="54406" y1="43816" x2="54406" y2="43816"/>
                        <a14:foregroundMark x1="55172" y1="40636" x2="55172" y2="40636"/>
                        <a14:foregroundMark x1="57088" y1="34276" x2="57088" y2="34276"/>
                        <a14:foregroundMark x1="53257" y1="38693" x2="53257" y2="38693"/>
                        <a14:foregroundMark x1="43295" y1="43993" x2="43295" y2="43993"/>
                        <a14:foregroundMark x1="39464" y1="46290" x2="39464" y2="46290"/>
                        <a14:foregroundMark x1="34866" y1="51413" x2="34866" y2="51413"/>
                        <a14:foregroundMark x1="35249" y1="48940" x2="35249" y2="48940"/>
                        <a14:foregroundMark x1="34100" y1="46466" x2="34100" y2="46466"/>
                        <a14:foregroundMark x1="34100" y1="46113" x2="34100" y2="46113"/>
                        <a14:foregroundMark x1="38314" y1="48763" x2="38314" y2="48763"/>
                        <a14:foregroundMark x1="46743" y1="48940" x2="46743" y2="48940"/>
                        <a14:foregroundMark x1="50575" y1="49470" x2="50575" y2="49470"/>
                        <a14:foregroundMark x1="56322" y1="49470" x2="56322" y2="49470"/>
                        <a14:foregroundMark x1="59387" y1="48587" x2="59387" y2="48587"/>
                        <a14:foregroundMark x1="60536" y1="47880" x2="60920" y2="47527"/>
                        <a14:foregroundMark x1="63985" y1="45760" x2="63985" y2="45760"/>
                        <a14:foregroundMark x1="63985" y1="45760" x2="63985" y2="45760"/>
                        <a14:foregroundMark x1="63985" y1="45760" x2="63985" y2="45760"/>
                        <a14:foregroundMark x1="63985" y1="43993" x2="63985" y2="43993"/>
                        <a14:foregroundMark x1="63218" y1="42756" x2="63218" y2="42756"/>
                        <a14:foregroundMark x1="86973" y1="39929" x2="86973" y2="39929"/>
                        <a14:foregroundMark x1="83525" y1="41343" x2="83525" y2="41343"/>
                        <a14:foregroundMark x1="72797" y1="35512" x2="72797" y2="35512"/>
                        <a14:foregroundMark x1="64751" y1="35689" x2="64751" y2="35689"/>
                        <a14:foregroundMark x1="67050" y1="35159" x2="67050" y2="35159"/>
                        <a14:foregroundMark x1="36015" y1="34806" x2="36015" y2="34806"/>
                        <a14:foregroundMark x1="36015" y1="34276" x2="36015" y2="34276"/>
                        <a14:foregroundMark x1="34100" y1="35866" x2="34100" y2="35866"/>
                        <a14:foregroundMark x1="16475" y1="39399" x2="16475" y2="39399"/>
                        <a14:foregroundMark x1="9962" y1="51237" x2="9962" y2="51237"/>
                        <a14:foregroundMark x1="11877" y1="48940" x2="11877" y2="48940"/>
                        <a14:foregroundMark x1="26437" y1="60601" x2="26437" y2="60601"/>
                        <a14:foregroundMark x1="52107" y1="62367" x2="52107" y2="62367"/>
                        <a14:foregroundMark x1="81226" y1="61131" x2="81226" y2="61131"/>
                        <a14:foregroundMark x1="94636" y1="52297" x2="94636" y2="52297"/>
                        <a14:foregroundMark x1="91954" y1="49117" x2="91954" y2="49117"/>
                        <a14:foregroundMark x1="65134" y1="50177" x2="65134" y2="50177"/>
                        <a14:foregroundMark x1="66284" y1="47880" x2="66284" y2="47880"/>
                        <a14:foregroundMark x1="68582" y1="47173" x2="68582" y2="47173"/>
                        <a14:foregroundMark x1="68582" y1="44170" x2="68582" y2="44170"/>
                        <a14:foregroundMark x1="67050" y1="43286" x2="67050" y2="43286"/>
                        <a14:foregroundMark x1="63985" y1="41343" x2="63985" y2="41343"/>
                        <a14:foregroundMark x1="64751" y1="40636" x2="64751" y2="40636"/>
                        <a14:foregroundMark x1="67050" y1="39753" x2="67050" y2="39753"/>
                        <a14:foregroundMark x1="55556" y1="40989" x2="55556" y2="40989"/>
                        <a14:foregroundMark x1="61303" y1="40636" x2="61303" y2="40636"/>
                        <a14:foregroundMark x1="59770" y1="41873" x2="59770" y2="41873"/>
                        <a14:foregroundMark x1="57471" y1="45936" x2="57471" y2="45936"/>
                        <a14:foregroundMark x1="58621" y1="45230" x2="58621" y2="45230"/>
                        <a14:foregroundMark x1="59770" y1="44876" x2="59770" y2="44876"/>
                        <a14:foregroundMark x1="61303" y1="43286" x2="61303" y2="43286"/>
                        <a14:foregroundMark x1="57471" y1="44170" x2="57471" y2="44170"/>
                        <a14:foregroundMark x1="34866" y1="47880" x2="34866" y2="47880"/>
                        <a14:foregroundMark x1="41762" y1="44876" x2="41762" y2="44876"/>
                        <a14:foregroundMark x1="46360" y1="44170" x2="46360" y2="44170"/>
                        <a14:foregroundMark x1="47126" y1="43993" x2="47126" y2="43993"/>
                        <a14:foregroundMark x1="49425" y1="42403" x2="49425" y2="42403"/>
                        <a14:foregroundMark x1="45211" y1="45936" x2="45211" y2="45936"/>
                        <a14:foregroundMark x1="45211" y1="47527" x2="45211" y2="47527"/>
                        <a14:foregroundMark x1="54789" y1="37102" x2="54789" y2="37102"/>
                      </a14:backgroundRemoval>
                    </a14:imgEffect>
                  </a14:imgLayer>
                </a14:imgProps>
              </a:ext>
              <a:ext uri="{28A0092B-C50C-407E-A947-70E740481C1C}">
                <a14:useLocalDpi xmlns:a14="http://schemas.microsoft.com/office/drawing/2010/main" val="0"/>
              </a:ext>
            </a:extLst>
          </a:blip>
          <a:srcRect l="3279" t="31913" r="2862" b="34943"/>
          <a:stretch/>
        </p:blipFill>
        <p:spPr>
          <a:xfrm rot="20568297">
            <a:off x="9630767" y="4865327"/>
            <a:ext cx="2459668" cy="1878717"/>
          </a:xfrm>
          <a:prstGeom prst="rect">
            <a:avLst/>
          </a:prstGeom>
        </p:spPr>
      </p:pic>
      <p:sp>
        <p:nvSpPr>
          <p:cNvPr id="43" name="フローチャート: 処理 42">
            <a:extLst>
              <a:ext uri="{FF2B5EF4-FFF2-40B4-BE49-F238E27FC236}">
                <a16:creationId xmlns:a16="http://schemas.microsoft.com/office/drawing/2014/main" id="{CD3C8AB5-208A-46AC-B2C5-087D7F6DCDD9}"/>
              </a:ext>
            </a:extLst>
          </p:cNvPr>
          <p:cNvSpPr/>
          <p:nvPr/>
        </p:nvSpPr>
        <p:spPr>
          <a:xfrm>
            <a:off x="575878" y="328308"/>
            <a:ext cx="10914700" cy="629744"/>
          </a:xfrm>
          <a:prstGeom prst="flowChart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chemeClr val="bg1"/>
                </a:solidFill>
              </a:rPr>
              <a:t>対策：検査台を可動式（手前方向）に変更</a:t>
            </a:r>
          </a:p>
        </p:txBody>
      </p:sp>
      <p:sp>
        <p:nvSpPr>
          <p:cNvPr id="53" name="矢印: 左 52">
            <a:extLst>
              <a:ext uri="{FF2B5EF4-FFF2-40B4-BE49-F238E27FC236}">
                <a16:creationId xmlns:a16="http://schemas.microsoft.com/office/drawing/2014/main" id="{58DBD6D5-018A-4E1A-BAB0-F41267374782}"/>
              </a:ext>
            </a:extLst>
          </p:cNvPr>
          <p:cNvSpPr/>
          <p:nvPr/>
        </p:nvSpPr>
        <p:spPr>
          <a:xfrm>
            <a:off x="4219835" y="1671155"/>
            <a:ext cx="3237783" cy="1032178"/>
          </a:xfrm>
          <a:prstGeom prst="lef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bg1"/>
                </a:solidFill>
              </a:rPr>
              <a:t>手前にスライド</a:t>
            </a:r>
          </a:p>
        </p:txBody>
      </p:sp>
    </p:spTree>
    <p:extLst>
      <p:ext uri="{BB962C8B-B14F-4D97-AF65-F5344CB8AC3E}">
        <p14:creationId xmlns:p14="http://schemas.microsoft.com/office/powerpoint/2010/main" val="94847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par>
                          <p:cTn id="18" fill="hold">
                            <p:stCondLst>
                              <p:cond delay="2000"/>
                            </p:stCondLst>
                            <p:childTnLst>
                              <p:par>
                                <p:cTn id="19" presetID="35" presetClass="path" presetSubtype="0" accel="50000" decel="50000" fill="hold" nodeType="afterEffect">
                                  <p:stCondLst>
                                    <p:cond delay="0"/>
                                  </p:stCondLst>
                                  <p:childTnLst>
                                    <p:animMotion origin="layout" path="M -1.66667E-6 3.33333E-6 L -0.1168 -0.00301 " pathEditMode="relative" rAng="0" ptsTypes="AA">
                                      <p:cBhvr>
                                        <p:cTn id="20" dur="2000" fill="hold"/>
                                        <p:tgtEl>
                                          <p:spTgt spid="40"/>
                                        </p:tgtEl>
                                        <p:attrNameLst>
                                          <p:attrName>ppt_x</p:attrName>
                                          <p:attrName>ppt_y</p:attrName>
                                        </p:attrNameLst>
                                      </p:cBhvr>
                                      <p:rCtr x="-5846" y="-162"/>
                                    </p:animMotion>
                                  </p:child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500"/>
                                        <p:tgtEl>
                                          <p:spTgt spid="9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fade">
                                      <p:cBhvr>
                                        <p:cTn id="35" dur="500"/>
                                        <p:tgtEl>
                                          <p:spTgt spid="69"/>
                                        </p:tgtEl>
                                      </p:cBhvr>
                                    </p:animEffect>
                                  </p:childTnLst>
                                </p:cTn>
                              </p:par>
                              <p:par>
                                <p:cTn id="36" presetID="6" presetClass="entr" presetSubtype="16"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circle(in)">
                                      <p:cBhvr>
                                        <p:cTn id="38" dur="2000"/>
                                        <p:tgtEl>
                                          <p:spTgt spid="26"/>
                                        </p:tgtEl>
                                      </p:cBhvr>
                                    </p:animEffect>
                                  </p:childTnLst>
                                </p:cTn>
                              </p:par>
                              <p:par>
                                <p:cTn id="39" presetID="6" presetClass="entr" presetSubtype="16" fill="hold" nodeType="with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circle(in)">
                                      <p:cBhvr>
                                        <p:cTn id="41" dur="2000"/>
                                        <p:tgtEl>
                                          <p:spTgt spid="57"/>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circle(in)">
                                      <p:cBhvr>
                                        <p:cTn id="44" dur="20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65"/>
                                        </p:tgtEl>
                                        <p:attrNameLst>
                                          <p:attrName>style.visibility</p:attrName>
                                        </p:attrNameLst>
                                      </p:cBhvr>
                                      <p:to>
                                        <p:strVal val="visible"/>
                                      </p:to>
                                    </p:set>
                                    <p:anim calcmode="lin" valueType="num">
                                      <p:cBhvr>
                                        <p:cTn id="49" dur="1000" fill="hold"/>
                                        <p:tgtEl>
                                          <p:spTgt spid="65"/>
                                        </p:tgtEl>
                                        <p:attrNameLst>
                                          <p:attrName>ppt_w</p:attrName>
                                        </p:attrNameLst>
                                      </p:cBhvr>
                                      <p:tavLst>
                                        <p:tav tm="0">
                                          <p:val>
                                            <p:fltVal val="0"/>
                                          </p:val>
                                        </p:tav>
                                        <p:tav tm="100000">
                                          <p:val>
                                            <p:strVal val="#ppt_w"/>
                                          </p:val>
                                        </p:tav>
                                      </p:tavLst>
                                    </p:anim>
                                    <p:anim calcmode="lin" valueType="num">
                                      <p:cBhvr>
                                        <p:cTn id="50" dur="1000" fill="hold"/>
                                        <p:tgtEl>
                                          <p:spTgt spid="65"/>
                                        </p:tgtEl>
                                        <p:attrNameLst>
                                          <p:attrName>ppt_h</p:attrName>
                                        </p:attrNameLst>
                                      </p:cBhvr>
                                      <p:tavLst>
                                        <p:tav tm="0">
                                          <p:val>
                                            <p:fltVal val="0"/>
                                          </p:val>
                                        </p:tav>
                                        <p:tav tm="100000">
                                          <p:val>
                                            <p:strVal val="#ppt_h"/>
                                          </p:val>
                                        </p:tav>
                                      </p:tavLst>
                                    </p:anim>
                                    <p:anim calcmode="lin" valueType="num">
                                      <p:cBhvr>
                                        <p:cTn id="51" dur="1000" fill="hold"/>
                                        <p:tgtEl>
                                          <p:spTgt spid="65"/>
                                        </p:tgtEl>
                                        <p:attrNameLst>
                                          <p:attrName>style.rotation</p:attrName>
                                        </p:attrNameLst>
                                      </p:cBhvr>
                                      <p:tavLst>
                                        <p:tav tm="0">
                                          <p:val>
                                            <p:fltVal val="90"/>
                                          </p:val>
                                        </p:tav>
                                        <p:tav tm="100000">
                                          <p:val>
                                            <p:fltVal val="0"/>
                                          </p:val>
                                        </p:tav>
                                      </p:tavLst>
                                    </p:anim>
                                    <p:animEffect transition="in" filter="fade">
                                      <p:cBhvr>
                                        <p:cTn id="5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25" grpId="0" animBg="1"/>
      <p:bldP spid="43" grpId="0" animBg="1"/>
      <p:bldP spid="5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00000000-0008-0000-0000-00002D030000}"/>
              </a:ext>
            </a:extLst>
          </p:cNvPr>
          <p:cNvSpPr/>
          <p:nvPr/>
        </p:nvSpPr>
        <p:spPr>
          <a:xfrm>
            <a:off x="131095" y="187684"/>
            <a:ext cx="5853413" cy="581769"/>
          </a:xfrm>
          <a:prstGeom prst="rect">
            <a:avLst/>
          </a:prstGeom>
          <a:solidFill>
            <a:srgbClr val="4F81BD">
              <a:lumMod val="20000"/>
              <a:lumOff val="80000"/>
            </a:srgbClr>
          </a:solidFill>
          <a:ln w="25400" cap="flat" cmpd="sng" algn="ctr">
            <a:solidFill>
              <a:srgbClr val="4F81BD">
                <a:shade val="50000"/>
              </a:srgbClr>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ja-JP" sz="32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ja-JP" sz="3200" kern="0" dirty="0">
              <a:solidFill>
                <a:sysClr val="windowText" lastClr="000000"/>
              </a:solidFill>
              <a:latin typeface="Calibri" panose="020F0502020204030204"/>
              <a:ea typeface="ＭＳ Ｐゴシック" panose="020B060007020508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ja-JP" sz="32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32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端数かんばん置場対策</a:t>
            </a:r>
            <a:endParaRPr kumimoji="1" lang="en-US" altLang="ja-JP" sz="32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ja-JP" sz="32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ja-JP" sz="3200" b="0" i="0" u="none" strike="noStrike" kern="0" cap="none" spc="0" normalizeH="0" baseline="0" noProof="0" dirty="0">
              <a:ln>
                <a:noFill/>
              </a:ln>
              <a:solidFill>
                <a:sysClr val="window" lastClr="FFFFFF"/>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3200" b="0" i="0" u="none" strike="noStrike" kern="0" cap="none" spc="0" normalizeH="0" baseline="0" noProof="0" dirty="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grpSp>
        <p:nvGrpSpPr>
          <p:cNvPr id="12" name="グループ化 11">
            <a:extLst>
              <a:ext uri="{FF2B5EF4-FFF2-40B4-BE49-F238E27FC236}">
                <a16:creationId xmlns:a16="http://schemas.microsoft.com/office/drawing/2014/main" id="{F5B86074-F821-4E25-B7BC-278181242EAA}"/>
              </a:ext>
            </a:extLst>
          </p:cNvPr>
          <p:cNvGrpSpPr/>
          <p:nvPr/>
        </p:nvGrpSpPr>
        <p:grpSpPr>
          <a:xfrm>
            <a:off x="131095" y="967124"/>
            <a:ext cx="2944017" cy="5746893"/>
            <a:chOff x="131095" y="967124"/>
            <a:chExt cx="2944017" cy="5746893"/>
          </a:xfrm>
        </p:grpSpPr>
        <p:grpSp>
          <p:nvGrpSpPr>
            <p:cNvPr id="4" name="グループ化 3">
              <a:extLst>
                <a:ext uri="{FF2B5EF4-FFF2-40B4-BE49-F238E27FC236}">
                  <a16:creationId xmlns:a16="http://schemas.microsoft.com/office/drawing/2014/main" id="{9F1B1155-26F2-44B1-AAF1-ED897BD81C05}"/>
                </a:ext>
              </a:extLst>
            </p:cNvPr>
            <p:cNvGrpSpPr/>
            <p:nvPr/>
          </p:nvGrpSpPr>
          <p:grpSpPr>
            <a:xfrm>
              <a:off x="131095" y="967124"/>
              <a:ext cx="2924452" cy="5746893"/>
              <a:chOff x="131095" y="967124"/>
              <a:chExt cx="2924452" cy="5746893"/>
            </a:xfrm>
          </p:grpSpPr>
          <p:grpSp>
            <p:nvGrpSpPr>
              <p:cNvPr id="2" name="グループ化 1">
                <a:extLst>
                  <a:ext uri="{FF2B5EF4-FFF2-40B4-BE49-F238E27FC236}">
                    <a16:creationId xmlns:a16="http://schemas.microsoft.com/office/drawing/2014/main" id="{F0AF348F-9F01-4B77-A8DC-E427BE179CE7}"/>
                  </a:ext>
                </a:extLst>
              </p:cNvPr>
              <p:cNvGrpSpPr/>
              <p:nvPr/>
            </p:nvGrpSpPr>
            <p:grpSpPr>
              <a:xfrm>
                <a:off x="131095" y="967124"/>
                <a:ext cx="2924452" cy="3893664"/>
                <a:chOff x="131095" y="967124"/>
                <a:chExt cx="2924452" cy="3893664"/>
              </a:xfrm>
            </p:grpSpPr>
            <p:pic>
              <p:nvPicPr>
                <p:cNvPr id="6" name="図 5">
                  <a:extLst>
                    <a:ext uri="{FF2B5EF4-FFF2-40B4-BE49-F238E27FC236}">
                      <a16:creationId xmlns:a16="http://schemas.microsoft.com/office/drawing/2014/main" id="{00000000-0008-0000-0000-00003B03000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3000"/>
                          </a14:imgEffect>
                        </a14:imgLayer>
                      </a14:imgProps>
                    </a:ext>
                    <a:ext uri="{28A0092B-C50C-407E-A947-70E740481C1C}">
                      <a14:useLocalDpi xmlns:a14="http://schemas.microsoft.com/office/drawing/2010/main" val="0"/>
                    </a:ext>
                  </a:extLst>
                </a:blip>
                <a:srcRect l="6048" t="11021" r="8105" b="18734"/>
                <a:stretch/>
              </p:blipFill>
              <p:spPr>
                <a:xfrm rot="5400000">
                  <a:off x="-206952" y="1598290"/>
                  <a:ext cx="3620111" cy="2904886"/>
                </a:xfrm>
                <a:prstGeom prst="rect">
                  <a:avLst/>
                </a:prstGeom>
                <a:ln w="31750">
                  <a:solidFill>
                    <a:srgbClr val="FF0000"/>
                  </a:solidFill>
                </a:ln>
              </p:spPr>
            </p:pic>
            <p:sp>
              <p:nvSpPr>
                <p:cNvPr id="7" name="フローチャート: 代替処理 6">
                  <a:extLst>
                    <a:ext uri="{FF2B5EF4-FFF2-40B4-BE49-F238E27FC236}">
                      <a16:creationId xmlns:a16="http://schemas.microsoft.com/office/drawing/2014/main" id="{00000000-0008-0000-0000-00003C030000}"/>
                    </a:ext>
                  </a:extLst>
                </p:cNvPr>
                <p:cNvSpPr/>
                <p:nvPr/>
              </p:nvSpPr>
              <p:spPr>
                <a:xfrm>
                  <a:off x="131095" y="967124"/>
                  <a:ext cx="1942431" cy="547109"/>
                </a:xfrm>
                <a:prstGeom prst="flowChartAlternateProcess">
                  <a:avLst/>
                </a:prstGeom>
                <a:solidFill>
                  <a:srgbClr val="FFFF00"/>
                </a:solidFill>
                <a:ln w="19050" cap="flat" cmpd="sng" algn="ctr">
                  <a:solidFill>
                    <a:srgbClr val="FF00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対策前</a:t>
                  </a:r>
                </a:p>
              </p:txBody>
            </p:sp>
          </p:grpSp>
          <p:pic>
            <p:nvPicPr>
              <p:cNvPr id="8" name="図 7">
                <a:extLst>
                  <a:ext uri="{FF2B5EF4-FFF2-40B4-BE49-F238E27FC236}">
                    <a16:creationId xmlns:a16="http://schemas.microsoft.com/office/drawing/2014/main" id="{00000000-0008-0000-0000-00003D03000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33000"/>
                        </a14:imgEffect>
                      </a14:imgLayer>
                    </a14:imgProps>
                  </a:ext>
                  <a:ext uri="{28A0092B-C50C-407E-A947-70E740481C1C}">
                    <a14:useLocalDpi xmlns:a14="http://schemas.microsoft.com/office/drawing/2010/main" val="0"/>
                  </a:ext>
                </a:extLst>
              </a:blip>
              <a:srcRect l="24419" r="2571" b="14311"/>
              <a:stretch/>
            </p:blipFill>
            <p:spPr>
              <a:xfrm>
                <a:off x="470383" y="5067735"/>
                <a:ext cx="2105653" cy="1646282"/>
              </a:xfrm>
              <a:prstGeom prst="rect">
                <a:avLst/>
              </a:prstGeom>
              <a:ln w="28575">
                <a:solidFill>
                  <a:srgbClr val="FF0000"/>
                </a:solidFill>
              </a:ln>
            </p:spPr>
          </p:pic>
          <p:grpSp>
            <p:nvGrpSpPr>
              <p:cNvPr id="20" name="グループ化 19">
                <a:extLst>
                  <a:ext uri="{FF2B5EF4-FFF2-40B4-BE49-F238E27FC236}">
                    <a16:creationId xmlns:a16="http://schemas.microsoft.com/office/drawing/2014/main" id="{9D43A386-5138-40D9-86D0-6BABEF95F701}"/>
                  </a:ext>
                </a:extLst>
              </p:cNvPr>
              <p:cNvGrpSpPr/>
              <p:nvPr/>
            </p:nvGrpSpPr>
            <p:grpSpPr>
              <a:xfrm>
                <a:off x="390698" y="4006735"/>
                <a:ext cx="889462" cy="1827226"/>
                <a:chOff x="390698" y="4006735"/>
                <a:chExt cx="889462" cy="1827226"/>
              </a:xfrm>
            </p:grpSpPr>
            <p:sp>
              <p:nvSpPr>
                <p:cNvPr id="3" name="楕円 2">
                  <a:extLst>
                    <a:ext uri="{FF2B5EF4-FFF2-40B4-BE49-F238E27FC236}">
                      <a16:creationId xmlns:a16="http://schemas.microsoft.com/office/drawing/2014/main" id="{2CBE82E9-C21F-43C3-864D-DE9469CEF251}"/>
                    </a:ext>
                  </a:extLst>
                </p:cNvPr>
                <p:cNvSpPr/>
                <p:nvPr/>
              </p:nvSpPr>
              <p:spPr>
                <a:xfrm>
                  <a:off x="390698" y="4006735"/>
                  <a:ext cx="889462" cy="781396"/>
                </a:xfrm>
                <a:prstGeom prst="ellipse">
                  <a:avLst/>
                </a:prstGeom>
                <a:no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矢印コネクタ 10">
                  <a:extLst>
                    <a:ext uri="{FF2B5EF4-FFF2-40B4-BE49-F238E27FC236}">
                      <a16:creationId xmlns:a16="http://schemas.microsoft.com/office/drawing/2014/main" id="{3F23EB9E-D3AE-4C6A-98A1-049747F166F1}"/>
                    </a:ext>
                  </a:extLst>
                </p:cNvPr>
                <p:cNvCxnSpPr>
                  <a:cxnSpLocks/>
                  <a:stCxn id="3" idx="4"/>
                </p:cNvCxnSpPr>
                <p:nvPr/>
              </p:nvCxnSpPr>
              <p:spPr>
                <a:xfrm flipH="1">
                  <a:off x="808088" y="4788131"/>
                  <a:ext cx="27341" cy="104583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9" name="思考の吹き出し: 雲形 18">
              <a:extLst>
                <a:ext uri="{FF2B5EF4-FFF2-40B4-BE49-F238E27FC236}">
                  <a16:creationId xmlns:a16="http://schemas.microsoft.com/office/drawing/2014/main" id="{3999A321-0F1F-48C0-9A82-B15FA5CCD0DF}"/>
                </a:ext>
              </a:extLst>
            </p:cNvPr>
            <p:cNvSpPr/>
            <p:nvPr/>
          </p:nvSpPr>
          <p:spPr>
            <a:xfrm>
              <a:off x="1523209" y="3042458"/>
              <a:ext cx="1551903" cy="581769"/>
            </a:xfrm>
            <a:prstGeom prst="cloudCallout">
              <a:avLst>
                <a:gd name="adj1" fmla="val -35310"/>
                <a:gd name="adj2" fmla="val -155585"/>
              </a:avLst>
            </a:prstGeom>
            <a:solidFill>
              <a:schemeClr val="accent2">
                <a:lumMod val="40000"/>
                <a:lumOff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rPr>
                <a:t>きついなぁ</a:t>
              </a:r>
            </a:p>
          </p:txBody>
        </p:sp>
      </p:grpSp>
      <p:grpSp>
        <p:nvGrpSpPr>
          <p:cNvPr id="18" name="グループ化 17">
            <a:extLst>
              <a:ext uri="{FF2B5EF4-FFF2-40B4-BE49-F238E27FC236}">
                <a16:creationId xmlns:a16="http://schemas.microsoft.com/office/drawing/2014/main" id="{10E9A094-2E0D-4754-85B9-4791E3D0C204}"/>
              </a:ext>
            </a:extLst>
          </p:cNvPr>
          <p:cNvGrpSpPr/>
          <p:nvPr/>
        </p:nvGrpSpPr>
        <p:grpSpPr>
          <a:xfrm>
            <a:off x="3342153" y="1240677"/>
            <a:ext cx="6945408" cy="5481541"/>
            <a:chOff x="3342153" y="1240677"/>
            <a:chExt cx="6945408" cy="5481541"/>
          </a:xfrm>
        </p:grpSpPr>
        <p:pic>
          <p:nvPicPr>
            <p:cNvPr id="9" name="図 8">
              <a:extLst>
                <a:ext uri="{FF2B5EF4-FFF2-40B4-BE49-F238E27FC236}">
                  <a16:creationId xmlns:a16="http://schemas.microsoft.com/office/drawing/2014/main" id="{00000000-0008-0000-0000-00004703000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1000"/>
                      </a14:imgEffect>
                    </a14:imgLayer>
                  </a14:imgProps>
                </a:ext>
                <a:ext uri="{28A0092B-C50C-407E-A947-70E740481C1C}">
                  <a14:useLocalDpi xmlns:a14="http://schemas.microsoft.com/office/drawing/2010/main" val="0"/>
                </a:ext>
              </a:extLst>
            </a:blip>
            <a:srcRect l="7811" t="16888" r="27663" b="6508"/>
            <a:stretch/>
          </p:blipFill>
          <p:spPr>
            <a:xfrm>
              <a:off x="3342153" y="1240677"/>
              <a:ext cx="5375856" cy="4267055"/>
            </a:xfrm>
            <a:prstGeom prst="rect">
              <a:avLst/>
            </a:prstGeom>
            <a:ln w="28575">
              <a:solidFill>
                <a:srgbClr val="002060"/>
              </a:solidFill>
            </a:ln>
          </p:spPr>
        </p:pic>
        <p:sp>
          <p:nvSpPr>
            <p:cNvPr id="14" name="フローチャート: 処理 13">
              <a:extLst>
                <a:ext uri="{FF2B5EF4-FFF2-40B4-BE49-F238E27FC236}">
                  <a16:creationId xmlns:a16="http://schemas.microsoft.com/office/drawing/2014/main" id="{00000000-0008-0000-0000-00004D030000}"/>
                </a:ext>
              </a:extLst>
            </p:cNvPr>
            <p:cNvSpPr/>
            <p:nvPr/>
          </p:nvSpPr>
          <p:spPr>
            <a:xfrm>
              <a:off x="3433156" y="5127762"/>
              <a:ext cx="6854405" cy="1594456"/>
            </a:xfrm>
            <a:prstGeom prst="flowChartProcess">
              <a:avLst/>
            </a:prstGeom>
            <a:noFill/>
            <a:ln w="6350" cap="flat" cmpd="sng" algn="ctr">
              <a:no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4400" b="1" i="0" u="none" strike="noStrike" kern="0" cap="none" spc="0" normalizeH="0" baseline="0" noProof="0" dirty="0">
                  <a:ln>
                    <a:noFill/>
                  </a:ln>
                  <a:solidFill>
                    <a:srgbClr val="FFFF00"/>
                  </a:solidFill>
                  <a:effectLst/>
                  <a:highlight>
                    <a:srgbClr val="000080"/>
                  </a:highlight>
                  <a:uLnTx/>
                  <a:uFillTx/>
                  <a:latin typeface="Calibri" panose="020F0502020204030204"/>
                  <a:ea typeface="ＭＳ Ｐゴシック" panose="020B0600070205080204" pitchFamily="50" charset="-128"/>
                  <a:cs typeface="+mn-cs"/>
                </a:rPr>
                <a:t>端数かんばん置場を</a:t>
              </a:r>
              <a:endParaRPr kumimoji="1" lang="en-US" altLang="ja-JP" sz="4400" b="1" i="0" u="none" strike="noStrike" kern="0" cap="none" spc="0" normalizeH="0" baseline="0" noProof="0" dirty="0">
                <a:ln>
                  <a:noFill/>
                </a:ln>
                <a:solidFill>
                  <a:srgbClr val="FFFF00"/>
                </a:solidFill>
                <a:effectLst/>
                <a:highlight>
                  <a:srgbClr val="000080"/>
                </a:highlight>
                <a:uLnTx/>
                <a:uFillTx/>
                <a:latin typeface="Calibri" panose="020F0502020204030204"/>
                <a:ea typeface="ＭＳ Ｐゴシック" panose="020B0600070205080204" pitchFamily="50" charset="-128"/>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4400" b="1" i="0" u="none" strike="noStrike" kern="0" cap="none" spc="0" normalizeH="0" baseline="0" noProof="0" dirty="0">
                  <a:ln>
                    <a:noFill/>
                  </a:ln>
                  <a:solidFill>
                    <a:srgbClr val="FFFF00"/>
                  </a:solidFill>
                  <a:effectLst/>
                  <a:highlight>
                    <a:srgbClr val="000080"/>
                  </a:highlight>
                  <a:uLnTx/>
                  <a:uFillTx/>
                  <a:latin typeface="Calibri" panose="020F0502020204030204"/>
                  <a:ea typeface="ＭＳ Ｐゴシック" panose="020B0600070205080204" pitchFamily="50" charset="-128"/>
                  <a:cs typeface="+mn-cs"/>
                </a:rPr>
                <a:t>専用ポストに集約した</a:t>
              </a:r>
              <a:endParaRPr kumimoji="1" lang="ja-JP" altLang="en-US" sz="4400" b="1" i="0" u="sng" strike="noStrike" kern="0" cap="none" spc="0" normalizeH="0" baseline="0" noProof="0" dirty="0">
                <a:ln>
                  <a:noFill/>
                </a:ln>
                <a:solidFill>
                  <a:srgbClr val="FFFF00"/>
                </a:solidFill>
                <a:effectLst/>
                <a:highlight>
                  <a:srgbClr val="000080"/>
                </a:highlight>
                <a:uLnTx/>
                <a:uFillTx/>
                <a:latin typeface="Calibri" panose="020F0502020204030204"/>
                <a:ea typeface="ＭＳ Ｐゴシック" panose="020B0600070205080204" pitchFamily="50" charset="-128"/>
                <a:cs typeface="+mn-cs"/>
              </a:endParaRPr>
            </a:p>
          </p:txBody>
        </p:sp>
        <p:sp>
          <p:nvSpPr>
            <p:cNvPr id="21" name="正方形/長方形 20">
              <a:extLst>
                <a:ext uri="{FF2B5EF4-FFF2-40B4-BE49-F238E27FC236}">
                  <a16:creationId xmlns:a16="http://schemas.microsoft.com/office/drawing/2014/main" id="{A5AEF79C-3C18-43B9-B101-4BB36D2DC7B6}"/>
                </a:ext>
              </a:extLst>
            </p:cNvPr>
            <p:cNvSpPr/>
            <p:nvPr/>
          </p:nvSpPr>
          <p:spPr>
            <a:xfrm>
              <a:off x="3495383" y="1273928"/>
              <a:ext cx="2777651" cy="3853834"/>
            </a:xfrm>
            <a:prstGeom prst="rect">
              <a:avLst/>
            </a:pr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正方形/長方形 12">
            <a:extLst>
              <a:ext uri="{FF2B5EF4-FFF2-40B4-BE49-F238E27FC236}">
                <a16:creationId xmlns:a16="http://schemas.microsoft.com/office/drawing/2014/main" id="{00000000-0008-0000-0000-00004C030000}"/>
              </a:ext>
            </a:extLst>
          </p:cNvPr>
          <p:cNvSpPr/>
          <p:nvPr/>
        </p:nvSpPr>
        <p:spPr>
          <a:xfrm>
            <a:off x="5464330" y="603471"/>
            <a:ext cx="6631812" cy="1093300"/>
          </a:xfrm>
          <a:prstGeom prst="rect">
            <a:avLst/>
          </a:prstGeom>
          <a:solidFill>
            <a:schemeClr val="tx1"/>
          </a:solidFill>
          <a:ln w="85725" cap="flat" cmpd="sng" algn="ctr">
            <a:solidFill>
              <a:schemeClr val="accent2">
                <a:lumMod val="60000"/>
                <a:lumOff val="40000"/>
              </a:schemeClr>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normalizeH="0" baseline="0" noProof="0" dirty="0">
                <a:ln w="22225">
                  <a:solidFill>
                    <a:schemeClr val="accent2"/>
                  </a:solidFill>
                  <a:prstDash val="solid"/>
                </a:ln>
                <a:solidFill>
                  <a:schemeClr val="accent2">
                    <a:lumMod val="40000"/>
                    <a:lumOff val="60000"/>
                  </a:schemeClr>
                </a:solidFill>
                <a:uLnTx/>
                <a:uFillTx/>
                <a:latin typeface="Calibri" panose="020F0502020204030204"/>
                <a:ea typeface="ＭＳ Ｐゴシック" panose="020B0600070205080204" pitchFamily="50" charset="-128"/>
                <a:cs typeface="+mn-cs"/>
              </a:rPr>
              <a:t>専用ポストを設けることにより踵を上げずに</a:t>
            </a:r>
            <a:endParaRPr kumimoji="1" lang="en-US" altLang="ja-JP" sz="2400" b="1" i="0" u="none" strike="noStrike" kern="0" normalizeH="0" baseline="0" noProof="0" dirty="0">
              <a:ln w="22225">
                <a:solidFill>
                  <a:schemeClr val="accent2"/>
                </a:solidFill>
                <a:prstDash val="solid"/>
              </a:ln>
              <a:solidFill>
                <a:schemeClr val="accent2">
                  <a:lumMod val="40000"/>
                  <a:lumOff val="60000"/>
                </a:schemeClr>
              </a:solidFill>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normalizeH="0" baseline="0" noProof="0" dirty="0">
                <a:ln w="22225">
                  <a:solidFill>
                    <a:schemeClr val="accent2"/>
                  </a:solidFill>
                  <a:prstDash val="solid"/>
                </a:ln>
                <a:solidFill>
                  <a:schemeClr val="accent2">
                    <a:lumMod val="40000"/>
                    <a:lumOff val="60000"/>
                  </a:schemeClr>
                </a:solidFill>
                <a:uLnTx/>
                <a:uFillTx/>
                <a:latin typeface="Calibri" panose="020F0502020204030204"/>
                <a:ea typeface="ＭＳ Ｐゴシック" panose="020B0600070205080204" pitchFamily="50" charset="-128"/>
                <a:cs typeface="+mn-cs"/>
              </a:rPr>
              <a:t>かんばんが取れる</a:t>
            </a:r>
            <a:endParaRPr kumimoji="1" lang="en-US" altLang="ja-JP" sz="2400" b="1" i="0" u="none" strike="noStrike" kern="0" normalizeH="0" baseline="0" noProof="0" dirty="0">
              <a:ln w="22225">
                <a:solidFill>
                  <a:schemeClr val="accent2"/>
                </a:solidFill>
                <a:prstDash val="solid"/>
              </a:ln>
              <a:solidFill>
                <a:schemeClr val="accent2">
                  <a:lumMod val="40000"/>
                  <a:lumOff val="60000"/>
                </a:schemeClr>
              </a:solidFill>
              <a:uLnTx/>
              <a:uFillTx/>
              <a:latin typeface="Calibri" panose="020F0502020204030204"/>
              <a:ea typeface="ＭＳ Ｐゴシック" panose="020B0600070205080204" pitchFamily="50" charset="-128"/>
              <a:cs typeface="+mn-cs"/>
            </a:endParaRPr>
          </a:p>
        </p:txBody>
      </p:sp>
      <p:grpSp>
        <p:nvGrpSpPr>
          <p:cNvPr id="10" name="グループ化 9">
            <a:extLst>
              <a:ext uri="{FF2B5EF4-FFF2-40B4-BE49-F238E27FC236}">
                <a16:creationId xmlns:a16="http://schemas.microsoft.com/office/drawing/2014/main" id="{00000000-0008-0000-0000-000049030000}"/>
              </a:ext>
            </a:extLst>
          </p:cNvPr>
          <p:cNvGrpSpPr/>
          <p:nvPr/>
        </p:nvGrpSpPr>
        <p:grpSpPr>
          <a:xfrm>
            <a:off x="8925876" y="2232775"/>
            <a:ext cx="2875426" cy="2358983"/>
            <a:chOff x="5446001" y="1539843"/>
            <a:chExt cx="1819287" cy="1443833"/>
          </a:xfrm>
        </p:grpSpPr>
        <p:pic>
          <p:nvPicPr>
            <p:cNvPr id="16" name="図 15">
              <a:extLst>
                <a:ext uri="{FF2B5EF4-FFF2-40B4-BE49-F238E27FC236}">
                  <a16:creationId xmlns:a16="http://schemas.microsoft.com/office/drawing/2014/main" id="{00000000-0008-0000-0000-000051030000}"/>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98000"/>
                      </a14:imgEffect>
                    </a14:imgLayer>
                  </a14:imgProps>
                </a:ext>
              </a:extLst>
            </a:blip>
            <a:srcRect l="36746" t="5580" r="1468" b="3113"/>
            <a:stretch/>
          </p:blipFill>
          <p:spPr>
            <a:xfrm>
              <a:off x="5446001" y="1539843"/>
              <a:ext cx="1819287" cy="1443833"/>
            </a:xfrm>
            <a:prstGeom prst="rect">
              <a:avLst/>
            </a:prstGeom>
            <a:ln w="31750" cmpd="sng">
              <a:solidFill>
                <a:srgbClr val="FF9797"/>
              </a:solidFill>
            </a:ln>
          </p:spPr>
        </p:pic>
        <p:sp>
          <p:nvSpPr>
            <p:cNvPr id="17" name="正方形/長方形 16">
              <a:extLst>
                <a:ext uri="{FF2B5EF4-FFF2-40B4-BE49-F238E27FC236}">
                  <a16:creationId xmlns:a16="http://schemas.microsoft.com/office/drawing/2014/main" id="{00000000-0008-0000-0000-000052030000}"/>
                </a:ext>
              </a:extLst>
            </p:cNvPr>
            <p:cNvSpPr/>
            <p:nvPr/>
          </p:nvSpPr>
          <p:spPr>
            <a:xfrm>
              <a:off x="6109165" y="2174843"/>
              <a:ext cx="940143" cy="232834"/>
            </a:xfrm>
            <a:prstGeom prst="rect">
              <a:avLst/>
            </a:prstGeom>
            <a:solidFill>
              <a:srgbClr val="C0504D">
                <a:lumMod val="20000"/>
                <a:lumOff val="80000"/>
              </a:srgbClr>
            </a:solidFill>
            <a:ln w="25400" cap="flat" cmpd="sng" algn="ctr">
              <a:no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a:ln>
                    <a:noFill/>
                  </a:ln>
                  <a:solidFill>
                    <a:srgbClr val="FF0000"/>
                  </a:solidFill>
                  <a:effectLst/>
                  <a:uLnTx/>
                  <a:uFillTx/>
                  <a:latin typeface="Calibri" panose="020F0502020204030204"/>
                  <a:ea typeface="ＭＳ Ｐゴシック" panose="020B0600070205080204" pitchFamily="50" charset="-128"/>
                  <a:cs typeface="+mn-cs"/>
                </a:rPr>
                <a:t>０点</a:t>
              </a:r>
            </a:p>
          </p:txBody>
        </p:sp>
      </p:grpSp>
      <p:pic>
        <p:nvPicPr>
          <p:cNvPr id="15" name="図 14">
            <a:extLst>
              <a:ext uri="{FF2B5EF4-FFF2-40B4-BE49-F238E27FC236}">
                <a16:creationId xmlns:a16="http://schemas.microsoft.com/office/drawing/2014/main" id="{00000000-0008-0000-0000-00004E030000}"/>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1095" b="65548" l="4215" r="96935">
                        <a14:foregroundMark x1="50192" y1="46820" x2="50192" y2="46820"/>
                        <a14:foregroundMark x1="54406" y1="43816" x2="54406" y2="43816"/>
                        <a14:foregroundMark x1="55172" y1="40636" x2="55172" y2="40636"/>
                        <a14:foregroundMark x1="57088" y1="34276" x2="57088" y2="34276"/>
                        <a14:foregroundMark x1="53257" y1="38693" x2="53257" y2="38693"/>
                        <a14:foregroundMark x1="43295" y1="43993" x2="43295" y2="43993"/>
                        <a14:foregroundMark x1="39464" y1="46290" x2="39464" y2="46290"/>
                        <a14:foregroundMark x1="34866" y1="51413" x2="34866" y2="51413"/>
                        <a14:foregroundMark x1="35249" y1="48940" x2="35249" y2="48940"/>
                        <a14:foregroundMark x1="34100" y1="46466" x2="34100" y2="46466"/>
                        <a14:foregroundMark x1="34100" y1="46113" x2="34100" y2="46113"/>
                        <a14:foregroundMark x1="38314" y1="48763" x2="38314" y2="48763"/>
                        <a14:foregroundMark x1="46743" y1="48940" x2="46743" y2="48940"/>
                        <a14:foregroundMark x1="50575" y1="49470" x2="50575" y2="49470"/>
                        <a14:foregroundMark x1="56322" y1="49470" x2="56322" y2="49470"/>
                        <a14:foregroundMark x1="59387" y1="48587" x2="59387" y2="48587"/>
                        <a14:foregroundMark x1="60536" y1="47880" x2="60920" y2="47527"/>
                        <a14:foregroundMark x1="63985" y1="45760" x2="63985" y2="45760"/>
                        <a14:foregroundMark x1="63985" y1="45760" x2="63985" y2="45760"/>
                        <a14:foregroundMark x1="63985" y1="45760" x2="63985" y2="45760"/>
                        <a14:foregroundMark x1="63985" y1="43993" x2="63985" y2="43993"/>
                        <a14:foregroundMark x1="63218" y1="42756" x2="63218" y2="42756"/>
                        <a14:foregroundMark x1="86973" y1="39929" x2="86973" y2="39929"/>
                        <a14:foregroundMark x1="83525" y1="41343" x2="83525" y2="41343"/>
                        <a14:foregroundMark x1="72797" y1="35512" x2="72797" y2="35512"/>
                        <a14:foregroundMark x1="64751" y1="35689" x2="64751" y2="35689"/>
                        <a14:foregroundMark x1="67050" y1="35159" x2="67050" y2="35159"/>
                        <a14:foregroundMark x1="36015" y1="34806" x2="36015" y2="34806"/>
                        <a14:foregroundMark x1="36015" y1="34276" x2="36015" y2="34276"/>
                        <a14:foregroundMark x1="34100" y1="35866" x2="34100" y2="35866"/>
                        <a14:foregroundMark x1="16475" y1="39399" x2="16475" y2="39399"/>
                        <a14:foregroundMark x1="9962" y1="51237" x2="9962" y2="51237"/>
                        <a14:foregroundMark x1="11877" y1="48940" x2="11877" y2="48940"/>
                        <a14:foregroundMark x1="26437" y1="60601" x2="26437" y2="60601"/>
                        <a14:foregroundMark x1="52107" y1="62367" x2="52107" y2="62367"/>
                        <a14:foregroundMark x1="81226" y1="61131" x2="81226" y2="61131"/>
                        <a14:foregroundMark x1="94636" y1="52297" x2="94636" y2="52297"/>
                        <a14:foregroundMark x1="91954" y1="49117" x2="91954" y2="49117"/>
                        <a14:foregroundMark x1="65134" y1="50177" x2="65134" y2="50177"/>
                        <a14:foregroundMark x1="66284" y1="47880" x2="66284" y2="47880"/>
                        <a14:foregroundMark x1="68582" y1="47173" x2="68582" y2="47173"/>
                        <a14:foregroundMark x1="68582" y1="44170" x2="68582" y2="44170"/>
                        <a14:foregroundMark x1="67050" y1="43286" x2="67050" y2="43286"/>
                        <a14:foregroundMark x1="63985" y1="41343" x2="63985" y2="41343"/>
                        <a14:foregroundMark x1="64751" y1="40636" x2="64751" y2="40636"/>
                        <a14:foregroundMark x1="67050" y1="39753" x2="67050" y2="39753"/>
                        <a14:foregroundMark x1="55556" y1="40989" x2="55556" y2="40989"/>
                        <a14:foregroundMark x1="61303" y1="40636" x2="61303" y2="40636"/>
                        <a14:foregroundMark x1="59770" y1="41873" x2="59770" y2="41873"/>
                        <a14:foregroundMark x1="57471" y1="45936" x2="57471" y2="45936"/>
                        <a14:foregroundMark x1="58621" y1="45230" x2="58621" y2="45230"/>
                        <a14:foregroundMark x1="59770" y1="44876" x2="59770" y2="44876"/>
                        <a14:foregroundMark x1="61303" y1="43286" x2="61303" y2="43286"/>
                        <a14:foregroundMark x1="57471" y1="44170" x2="57471" y2="44170"/>
                        <a14:foregroundMark x1="34866" y1="47880" x2="34866" y2="47880"/>
                        <a14:foregroundMark x1="41762" y1="44876" x2="41762" y2="44876"/>
                        <a14:foregroundMark x1="46360" y1="44170" x2="46360" y2="44170"/>
                        <a14:foregroundMark x1="47126" y1="43993" x2="47126" y2="43993"/>
                        <a14:foregroundMark x1="49425" y1="42403" x2="49425" y2="42403"/>
                        <a14:foregroundMark x1="45211" y1="45936" x2="45211" y2="45936"/>
                        <a14:foregroundMark x1="45211" y1="47527" x2="45211" y2="47527"/>
                        <a14:foregroundMark x1="54789" y1="37102" x2="54789" y2="37102"/>
                      </a14:backgroundRemoval>
                    </a14:imgEffect>
                  </a14:imgLayer>
                </a14:imgProps>
              </a:ext>
              <a:ext uri="{28A0092B-C50C-407E-A947-70E740481C1C}">
                <a14:useLocalDpi xmlns:a14="http://schemas.microsoft.com/office/drawing/2010/main" val="0"/>
              </a:ext>
            </a:extLst>
          </a:blip>
          <a:srcRect l="3279" t="31913" r="2862" b="34943"/>
          <a:stretch/>
        </p:blipFill>
        <p:spPr>
          <a:xfrm>
            <a:off x="8659736" y="4488841"/>
            <a:ext cx="3494679" cy="2378677"/>
          </a:xfrm>
          <a:prstGeom prst="rect">
            <a:avLst/>
          </a:prstGeom>
        </p:spPr>
      </p:pic>
    </p:spTree>
    <p:extLst>
      <p:ext uri="{BB962C8B-B14F-4D97-AF65-F5344CB8AC3E}">
        <p14:creationId xmlns:p14="http://schemas.microsoft.com/office/powerpoint/2010/main" val="394629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style.rotation</p:attrName>
                                        </p:attrNameLst>
                                      </p:cBhvr>
                                      <p:tavLst>
                                        <p:tav tm="0">
                                          <p:val>
                                            <p:fltVal val="90"/>
                                          </p:val>
                                        </p:tav>
                                        <p:tav tm="100000">
                                          <p:val>
                                            <p:fltVal val="0"/>
                                          </p:val>
                                        </p:tav>
                                      </p:tavLst>
                                    </p:anim>
                                    <p:animEffect transition="in" filter="fade">
                                      <p:cBhvr>
                                        <p:cTn id="3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グループ化 42">
            <a:extLst>
              <a:ext uri="{FF2B5EF4-FFF2-40B4-BE49-F238E27FC236}">
                <a16:creationId xmlns:a16="http://schemas.microsoft.com/office/drawing/2014/main" id="{ED1E79B4-5450-42AB-87CF-76E9A0A8E24A}"/>
              </a:ext>
            </a:extLst>
          </p:cNvPr>
          <p:cNvGrpSpPr/>
          <p:nvPr/>
        </p:nvGrpSpPr>
        <p:grpSpPr>
          <a:xfrm>
            <a:off x="96489" y="116825"/>
            <a:ext cx="10859686" cy="819251"/>
            <a:chOff x="96489" y="116825"/>
            <a:chExt cx="10859686" cy="819251"/>
          </a:xfrm>
        </p:grpSpPr>
        <p:sp>
          <p:nvSpPr>
            <p:cNvPr id="6" name="正方形/長方形 5">
              <a:extLst>
                <a:ext uri="{FF2B5EF4-FFF2-40B4-BE49-F238E27FC236}">
                  <a16:creationId xmlns:a16="http://schemas.microsoft.com/office/drawing/2014/main" id="{00000000-0008-0000-0000-00001E030000}"/>
                </a:ext>
              </a:extLst>
            </p:cNvPr>
            <p:cNvSpPr/>
            <p:nvPr/>
          </p:nvSpPr>
          <p:spPr>
            <a:xfrm>
              <a:off x="96489" y="133195"/>
              <a:ext cx="3206109" cy="776613"/>
            </a:xfrm>
            <a:prstGeom prst="rect">
              <a:avLst/>
            </a:prstGeom>
            <a:solidFill>
              <a:srgbClr val="4F81BD">
                <a:lumMod val="20000"/>
                <a:lumOff val="80000"/>
              </a:srgbClr>
            </a:solidFill>
            <a:ln w="25400" cap="flat" cmpd="sng" algn="ctr">
              <a:solidFill>
                <a:srgbClr val="4F81BD">
                  <a:shade val="50000"/>
                </a:srgbClr>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ja-JP" sz="24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ja-JP" sz="2400" kern="0" dirty="0">
                <a:solidFill>
                  <a:sysClr val="windowText" lastClr="000000"/>
                </a:solidFill>
                <a:latin typeface="Calibri" panose="020F0502020204030204"/>
                <a:ea typeface="ＭＳ Ｐゴシック" panose="020B060007020508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完成品ストアー対策</a:t>
              </a:r>
              <a:endParaRPr kumimoji="1" lang="en-US" altLang="ja-JP"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ja-JP" sz="2400" b="0" i="0" u="none" strike="noStrike" kern="0" cap="none" spc="0" normalizeH="0" baseline="0" noProof="0" dirty="0">
                <a:ln>
                  <a:noFill/>
                </a:ln>
                <a:solidFill>
                  <a:sysClr val="window" lastClr="FFFFFF"/>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dirty="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sp>
          <p:nvSpPr>
            <p:cNvPr id="9" name="正方形/長方形 8">
              <a:extLst>
                <a:ext uri="{FF2B5EF4-FFF2-40B4-BE49-F238E27FC236}">
                  <a16:creationId xmlns:a16="http://schemas.microsoft.com/office/drawing/2014/main" id="{00000000-0008-0000-0000-000022030000}"/>
                </a:ext>
              </a:extLst>
            </p:cNvPr>
            <p:cNvSpPr/>
            <p:nvPr/>
          </p:nvSpPr>
          <p:spPr>
            <a:xfrm>
              <a:off x="3428281" y="116825"/>
              <a:ext cx="7527894" cy="819251"/>
            </a:xfrm>
            <a:prstGeom prst="rect">
              <a:avLst/>
            </a:prstGeom>
            <a:solidFill>
              <a:srgbClr val="EEECE1"/>
            </a:solidFill>
            <a:ln w="25400" cap="flat" cmpd="sng" algn="ctr">
              <a:solidFill>
                <a:srgbClr val="4F81BD">
                  <a:shade val="50000"/>
                </a:srgbClr>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最上段ストアー高さを統一（桃色部１５</a:t>
              </a:r>
              <a:r>
                <a:rPr kumimoji="1" lang="en-US" altLang="ja-JP"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a:t>
              </a:r>
              <a:r>
                <a:rPr kumimoji="1" lang="ja-JP" altLang="en-US"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下げる）</a:t>
              </a:r>
            </a:p>
          </p:txBody>
        </p:sp>
      </p:grpSp>
      <p:grpSp>
        <p:nvGrpSpPr>
          <p:cNvPr id="3" name="グループ化 2">
            <a:extLst>
              <a:ext uri="{FF2B5EF4-FFF2-40B4-BE49-F238E27FC236}">
                <a16:creationId xmlns:a16="http://schemas.microsoft.com/office/drawing/2014/main" id="{63FF7524-A506-45A7-A82D-B5791B7B1796}"/>
              </a:ext>
            </a:extLst>
          </p:cNvPr>
          <p:cNvGrpSpPr/>
          <p:nvPr/>
        </p:nvGrpSpPr>
        <p:grpSpPr>
          <a:xfrm>
            <a:off x="180885" y="1524719"/>
            <a:ext cx="4800162" cy="5004262"/>
            <a:chOff x="96490" y="1454727"/>
            <a:chExt cx="4800162" cy="5004262"/>
          </a:xfrm>
        </p:grpSpPr>
        <p:sp>
          <p:nvSpPr>
            <p:cNvPr id="2" name="正方形/長方形 1">
              <a:extLst>
                <a:ext uri="{FF2B5EF4-FFF2-40B4-BE49-F238E27FC236}">
                  <a16:creationId xmlns:a16="http://schemas.microsoft.com/office/drawing/2014/main" id="{6801FC85-7D9D-4F58-8E3E-35E16A33A405}"/>
                </a:ext>
              </a:extLst>
            </p:cNvPr>
            <p:cNvSpPr/>
            <p:nvPr/>
          </p:nvSpPr>
          <p:spPr>
            <a:xfrm>
              <a:off x="96490" y="1454727"/>
              <a:ext cx="4800162" cy="500426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00000000-0008-0000-0000-0000D6030000}"/>
                </a:ext>
              </a:extLst>
            </p:cNvPr>
            <p:cNvPicPr>
              <a:picLocks noChangeAspect="1"/>
            </p:cNvPicPr>
            <p:nvPr/>
          </p:nvPicPr>
          <p:blipFill rotWithShape="1">
            <a:blip r:embed="rId2"/>
            <a:srcRect l="8836"/>
            <a:stretch/>
          </p:blipFill>
          <p:spPr>
            <a:xfrm>
              <a:off x="351738" y="1849836"/>
              <a:ext cx="4144534" cy="4317202"/>
            </a:xfrm>
            <a:prstGeom prst="rect">
              <a:avLst/>
            </a:prstGeom>
          </p:spPr>
        </p:pic>
        <p:sp>
          <p:nvSpPr>
            <p:cNvPr id="21" name="正方形/長方形 20">
              <a:extLst>
                <a:ext uri="{FF2B5EF4-FFF2-40B4-BE49-F238E27FC236}">
                  <a16:creationId xmlns:a16="http://schemas.microsoft.com/office/drawing/2014/main" id="{00000000-0008-0000-0000-000000060000}"/>
                </a:ext>
              </a:extLst>
            </p:cNvPr>
            <p:cNvSpPr/>
            <p:nvPr/>
          </p:nvSpPr>
          <p:spPr>
            <a:xfrm>
              <a:off x="179648" y="1557885"/>
              <a:ext cx="1509507" cy="656338"/>
            </a:xfrm>
            <a:prstGeom prst="rect">
              <a:avLst/>
            </a:prstGeom>
            <a:solidFill>
              <a:schemeClr val="accent2">
                <a:lumMod val="20000"/>
                <a:lumOff val="80000"/>
              </a:schemeClr>
            </a:solidFill>
            <a:ln w="25400" cap="flat" cmpd="sng" algn="ctr">
              <a:solidFill>
                <a:srgbClr val="FF00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対策前</a:t>
              </a:r>
            </a:p>
          </p:txBody>
        </p:sp>
      </p:grpSp>
      <p:grpSp>
        <p:nvGrpSpPr>
          <p:cNvPr id="31" name="グループ化 30">
            <a:extLst>
              <a:ext uri="{FF2B5EF4-FFF2-40B4-BE49-F238E27FC236}">
                <a16:creationId xmlns:a16="http://schemas.microsoft.com/office/drawing/2014/main" id="{E24ABB5A-FD3A-479B-A390-2989DD5DC93E}"/>
              </a:ext>
            </a:extLst>
          </p:cNvPr>
          <p:cNvGrpSpPr/>
          <p:nvPr/>
        </p:nvGrpSpPr>
        <p:grpSpPr>
          <a:xfrm>
            <a:off x="5090857" y="1434912"/>
            <a:ext cx="4444635" cy="5004262"/>
            <a:chOff x="5048500" y="1426681"/>
            <a:chExt cx="4444635" cy="5004262"/>
          </a:xfrm>
        </p:grpSpPr>
        <p:sp>
          <p:nvSpPr>
            <p:cNvPr id="29" name="正方形/長方形 28">
              <a:extLst>
                <a:ext uri="{FF2B5EF4-FFF2-40B4-BE49-F238E27FC236}">
                  <a16:creationId xmlns:a16="http://schemas.microsoft.com/office/drawing/2014/main" id="{32D964EE-33C0-414E-9AC9-7067CE09C1F7}"/>
                </a:ext>
              </a:extLst>
            </p:cNvPr>
            <p:cNvSpPr/>
            <p:nvPr/>
          </p:nvSpPr>
          <p:spPr>
            <a:xfrm>
              <a:off x="5048500" y="1426681"/>
              <a:ext cx="4444635" cy="500426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a:extLst>
                <a:ext uri="{FF2B5EF4-FFF2-40B4-BE49-F238E27FC236}">
                  <a16:creationId xmlns:a16="http://schemas.microsoft.com/office/drawing/2014/main" id="{00000000-0008-0000-0000-00002D020000}"/>
                </a:ext>
              </a:extLst>
            </p:cNvPr>
            <p:cNvGrpSpPr/>
            <p:nvPr/>
          </p:nvGrpSpPr>
          <p:grpSpPr>
            <a:xfrm>
              <a:off x="5072084" y="1809680"/>
              <a:ext cx="4163621" cy="4450800"/>
              <a:chOff x="2807759" y="487927"/>
              <a:chExt cx="2515088" cy="1808377"/>
            </a:xfrm>
          </p:grpSpPr>
          <p:pic>
            <p:nvPicPr>
              <p:cNvPr id="23" name="図 22">
                <a:extLst>
                  <a:ext uri="{FF2B5EF4-FFF2-40B4-BE49-F238E27FC236}">
                    <a16:creationId xmlns:a16="http://schemas.microsoft.com/office/drawing/2014/main" id="{00000000-0008-0000-0000-0000E8030000}"/>
                  </a:ext>
                </a:extLst>
              </p:cNvPr>
              <p:cNvPicPr>
                <a:picLocks noChangeAspect="1"/>
              </p:cNvPicPr>
              <p:nvPr/>
            </p:nvPicPr>
            <p:blipFill rotWithShape="1">
              <a:blip r:embed="rId3"/>
              <a:srcRect l="8530"/>
              <a:stretch/>
            </p:blipFill>
            <p:spPr>
              <a:xfrm>
                <a:off x="2807759" y="487927"/>
                <a:ext cx="2515088" cy="1808377"/>
              </a:xfrm>
              <a:prstGeom prst="rect">
                <a:avLst/>
              </a:prstGeom>
            </p:spPr>
          </p:pic>
          <p:pic>
            <p:nvPicPr>
              <p:cNvPr id="24" name="図 23">
                <a:extLst>
                  <a:ext uri="{FF2B5EF4-FFF2-40B4-BE49-F238E27FC236}">
                    <a16:creationId xmlns:a16="http://schemas.microsoft.com/office/drawing/2014/main" id="{00000000-0008-0000-0000-0000EC030000}"/>
                  </a:ext>
                </a:extLst>
              </p:cNvPr>
              <p:cNvPicPr>
                <a:picLocks noChangeAspect="1"/>
              </p:cNvPicPr>
              <p:nvPr/>
            </p:nvPicPr>
            <p:blipFill rotWithShape="1">
              <a:blip r:embed="rId3"/>
              <a:srcRect l="79979" t="21771" r="3348" b="67102"/>
              <a:stretch/>
            </p:blipFill>
            <p:spPr>
              <a:xfrm>
                <a:off x="3699026" y="1263069"/>
                <a:ext cx="463002" cy="203759"/>
              </a:xfrm>
              <a:prstGeom prst="rect">
                <a:avLst/>
              </a:prstGeom>
            </p:spPr>
          </p:pic>
          <p:pic>
            <p:nvPicPr>
              <p:cNvPr id="25" name="図 24">
                <a:extLst>
                  <a:ext uri="{FF2B5EF4-FFF2-40B4-BE49-F238E27FC236}">
                    <a16:creationId xmlns:a16="http://schemas.microsoft.com/office/drawing/2014/main" id="{00000000-0008-0000-0000-0000ED030000}"/>
                  </a:ext>
                </a:extLst>
              </p:cNvPr>
              <p:cNvPicPr>
                <a:picLocks noChangeAspect="1"/>
              </p:cNvPicPr>
              <p:nvPr/>
            </p:nvPicPr>
            <p:blipFill rotWithShape="1">
              <a:blip r:embed="rId3"/>
              <a:srcRect l="79979" t="21771" r="3348" b="67102"/>
              <a:stretch/>
            </p:blipFill>
            <p:spPr>
              <a:xfrm>
                <a:off x="4780793" y="1263071"/>
                <a:ext cx="463002" cy="203759"/>
              </a:xfrm>
              <a:prstGeom prst="rect">
                <a:avLst/>
              </a:prstGeom>
            </p:spPr>
          </p:pic>
          <p:pic>
            <p:nvPicPr>
              <p:cNvPr id="26" name="図 25">
                <a:extLst>
                  <a:ext uri="{FF2B5EF4-FFF2-40B4-BE49-F238E27FC236}">
                    <a16:creationId xmlns:a16="http://schemas.microsoft.com/office/drawing/2014/main" id="{00000000-0008-0000-0000-0000EE030000}"/>
                  </a:ext>
                </a:extLst>
              </p:cNvPr>
              <p:cNvPicPr>
                <a:picLocks noChangeAspect="1"/>
              </p:cNvPicPr>
              <p:nvPr/>
            </p:nvPicPr>
            <p:blipFill rotWithShape="1">
              <a:blip r:embed="rId3"/>
              <a:srcRect l="79979" t="21771" r="3348" b="67102"/>
              <a:stretch/>
            </p:blipFill>
            <p:spPr>
              <a:xfrm>
                <a:off x="4243312" y="1269873"/>
                <a:ext cx="463002" cy="203759"/>
              </a:xfrm>
              <a:prstGeom prst="rect">
                <a:avLst/>
              </a:prstGeom>
            </p:spPr>
          </p:pic>
        </p:grpSp>
        <p:sp>
          <p:nvSpPr>
            <p:cNvPr id="22" name="正方形/長方形 21">
              <a:extLst>
                <a:ext uri="{FF2B5EF4-FFF2-40B4-BE49-F238E27FC236}">
                  <a16:creationId xmlns:a16="http://schemas.microsoft.com/office/drawing/2014/main" id="{00000000-0008-0000-0000-0000B4030000}"/>
                </a:ext>
              </a:extLst>
            </p:cNvPr>
            <p:cNvSpPr/>
            <p:nvPr/>
          </p:nvSpPr>
          <p:spPr>
            <a:xfrm>
              <a:off x="5162233" y="1508898"/>
              <a:ext cx="1509507" cy="657252"/>
            </a:xfrm>
            <a:prstGeom prst="rect">
              <a:avLst/>
            </a:prstGeom>
            <a:solidFill>
              <a:schemeClr val="tx2">
                <a:lumMod val="60000"/>
                <a:lumOff val="40000"/>
              </a:schemeClr>
            </a:solidFill>
            <a:ln w="25400" cap="flat" cmpd="sng" algn="ctr">
              <a:solidFill>
                <a:srgbClr val="00206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対策後</a:t>
              </a:r>
            </a:p>
          </p:txBody>
        </p:sp>
      </p:grpSp>
      <p:pic>
        <p:nvPicPr>
          <p:cNvPr id="7" name="図 6">
            <a:extLst>
              <a:ext uri="{FF2B5EF4-FFF2-40B4-BE49-F238E27FC236}">
                <a16:creationId xmlns:a16="http://schemas.microsoft.com/office/drawing/2014/main" id="{00000000-0008-0000-0000-00001F030000}"/>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98000"/>
                    </a14:imgEffect>
                  </a14:imgLayer>
                </a14:imgProps>
              </a:ext>
            </a:extLst>
          </a:blip>
          <a:srcRect l="51839" t="21592" r="1467" b="35491"/>
          <a:stretch/>
        </p:blipFill>
        <p:spPr>
          <a:xfrm>
            <a:off x="9448013" y="1117993"/>
            <a:ext cx="2463220" cy="2240229"/>
          </a:xfrm>
          <a:prstGeom prst="rect">
            <a:avLst/>
          </a:prstGeom>
          <a:ln w="31750" cmpd="sng">
            <a:solidFill>
              <a:srgbClr val="FF9797"/>
            </a:solidFill>
          </a:ln>
        </p:spPr>
      </p:pic>
      <p:sp>
        <p:nvSpPr>
          <p:cNvPr id="20" name="正方形/長方形 19">
            <a:extLst>
              <a:ext uri="{FF2B5EF4-FFF2-40B4-BE49-F238E27FC236}">
                <a16:creationId xmlns:a16="http://schemas.microsoft.com/office/drawing/2014/main" id="{00000000-0008-0000-0000-0000B0030000}"/>
              </a:ext>
            </a:extLst>
          </p:cNvPr>
          <p:cNvSpPr/>
          <p:nvPr/>
        </p:nvSpPr>
        <p:spPr>
          <a:xfrm>
            <a:off x="4468734" y="5036047"/>
            <a:ext cx="4607618" cy="1281626"/>
          </a:xfrm>
          <a:prstGeom prst="rect">
            <a:avLst/>
          </a:prstGeom>
          <a:solidFill>
            <a:srgbClr val="FFFF00"/>
          </a:solidFill>
          <a:ln w="6350" cap="flat" cmpd="sng" algn="ctr">
            <a:solidFill>
              <a:srgbClr val="FF00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踵は上げないでよくなったが</a:t>
            </a:r>
            <a:endPar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腕の負荷位置はあまり変化無し</a:t>
            </a:r>
          </a:p>
        </p:txBody>
      </p:sp>
      <p:grpSp>
        <p:nvGrpSpPr>
          <p:cNvPr id="10" name="グループ化 9">
            <a:extLst>
              <a:ext uri="{FF2B5EF4-FFF2-40B4-BE49-F238E27FC236}">
                <a16:creationId xmlns:a16="http://schemas.microsoft.com/office/drawing/2014/main" id="{00000000-0008-0000-0000-000023030000}"/>
              </a:ext>
            </a:extLst>
          </p:cNvPr>
          <p:cNvGrpSpPr/>
          <p:nvPr/>
        </p:nvGrpSpPr>
        <p:grpSpPr>
          <a:xfrm>
            <a:off x="9300722" y="3499778"/>
            <a:ext cx="2659947" cy="3241397"/>
            <a:chOff x="5280337" y="1108191"/>
            <a:chExt cx="1606251" cy="1318240"/>
          </a:xfrm>
        </p:grpSpPr>
        <p:sp>
          <p:nvSpPr>
            <p:cNvPr id="27" name="テキスト ボックス 808">
              <a:extLst>
                <a:ext uri="{FF2B5EF4-FFF2-40B4-BE49-F238E27FC236}">
                  <a16:creationId xmlns:a16="http://schemas.microsoft.com/office/drawing/2014/main" id="{00000000-0008-0000-0000-000029030000}"/>
                </a:ext>
              </a:extLst>
            </p:cNvPr>
            <p:cNvSpPr txBox="1"/>
            <p:nvPr/>
          </p:nvSpPr>
          <p:spPr>
            <a:xfrm>
              <a:off x="5280337" y="2063694"/>
              <a:ext cx="1606251" cy="362737"/>
            </a:xfrm>
            <a:prstGeom prst="rect">
              <a:avLst/>
            </a:prstGeom>
            <a:solidFill>
              <a:srgbClr val="FFFFB3"/>
            </a:solidFill>
            <a:ln w="9525" cmpd="sng">
              <a:solidFill>
                <a:srgbClr val="FF9797"/>
              </a:solid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腕の負荷評価点：</a:t>
              </a:r>
              <a:r>
                <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27</a:t>
              </a: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点</a:t>
              </a:r>
              <a:endParaRPr kumimoji="1" lang="en-US" altLang="ja-JP"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pic>
          <p:nvPicPr>
            <p:cNvPr id="28" name="図 27">
              <a:extLst>
                <a:ext uri="{FF2B5EF4-FFF2-40B4-BE49-F238E27FC236}">
                  <a16:creationId xmlns:a16="http://schemas.microsoft.com/office/drawing/2014/main" id="{00000000-0008-0000-0000-00002A0300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204" t="11652" r="39940" b="49730"/>
            <a:stretch/>
          </p:blipFill>
          <p:spPr bwMode="auto">
            <a:xfrm>
              <a:off x="5369281" y="1108191"/>
              <a:ext cx="1460762" cy="911076"/>
            </a:xfrm>
            <a:prstGeom prst="rect">
              <a:avLst/>
            </a:prstGeom>
            <a:solidFill>
              <a:srgbClr val="FF9797"/>
            </a:solidFill>
            <a:ln>
              <a:solidFill>
                <a:srgbClr val="FF9797"/>
              </a:solidFill>
            </a:ln>
          </p:spPr>
        </p:pic>
      </p:grpSp>
      <p:sp>
        <p:nvSpPr>
          <p:cNvPr id="32" name="正方形/長方形 31">
            <a:extLst>
              <a:ext uri="{FF2B5EF4-FFF2-40B4-BE49-F238E27FC236}">
                <a16:creationId xmlns:a16="http://schemas.microsoft.com/office/drawing/2014/main" id="{136226E3-BAE7-4EB1-8524-858B61DAAF97}"/>
              </a:ext>
            </a:extLst>
          </p:cNvPr>
          <p:cNvSpPr/>
          <p:nvPr/>
        </p:nvSpPr>
        <p:spPr>
          <a:xfrm>
            <a:off x="324969" y="2410690"/>
            <a:ext cx="3199627" cy="1018309"/>
          </a:xfrm>
          <a:prstGeom prst="rect">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92DD48E9-BE32-4EA1-8D26-95F9CDC3085D}"/>
              </a:ext>
            </a:extLst>
          </p:cNvPr>
          <p:cNvSpPr/>
          <p:nvPr/>
        </p:nvSpPr>
        <p:spPr>
          <a:xfrm>
            <a:off x="5048500" y="2895190"/>
            <a:ext cx="3199627" cy="1018309"/>
          </a:xfrm>
          <a:prstGeom prst="rect">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グループ化 40">
            <a:extLst>
              <a:ext uri="{FF2B5EF4-FFF2-40B4-BE49-F238E27FC236}">
                <a16:creationId xmlns:a16="http://schemas.microsoft.com/office/drawing/2014/main" id="{5FE7E1E8-E4F7-4BFE-BD35-4B39B1F0B504}"/>
              </a:ext>
            </a:extLst>
          </p:cNvPr>
          <p:cNvGrpSpPr/>
          <p:nvPr/>
        </p:nvGrpSpPr>
        <p:grpSpPr>
          <a:xfrm>
            <a:off x="3379167" y="2543958"/>
            <a:ext cx="1796352" cy="1173511"/>
            <a:chOff x="3379167" y="2543958"/>
            <a:chExt cx="1796352" cy="1173511"/>
          </a:xfrm>
        </p:grpSpPr>
        <p:sp>
          <p:nvSpPr>
            <p:cNvPr id="38" name="減算記号 37">
              <a:extLst>
                <a:ext uri="{FF2B5EF4-FFF2-40B4-BE49-F238E27FC236}">
                  <a16:creationId xmlns:a16="http://schemas.microsoft.com/office/drawing/2014/main" id="{D94495E5-8DC5-4AE7-AAB4-94493D5E3096}"/>
                </a:ext>
              </a:extLst>
            </p:cNvPr>
            <p:cNvSpPr/>
            <p:nvPr/>
          </p:nvSpPr>
          <p:spPr>
            <a:xfrm>
              <a:off x="3379167" y="2543958"/>
              <a:ext cx="1058711" cy="674236"/>
            </a:xfrm>
            <a:prstGeom prst="mathMinus">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減算記号 38">
              <a:extLst>
                <a:ext uri="{FF2B5EF4-FFF2-40B4-BE49-F238E27FC236}">
                  <a16:creationId xmlns:a16="http://schemas.microsoft.com/office/drawing/2014/main" id="{985433DB-3776-4630-B93D-2948145173C7}"/>
                </a:ext>
              </a:extLst>
            </p:cNvPr>
            <p:cNvSpPr/>
            <p:nvPr/>
          </p:nvSpPr>
          <p:spPr>
            <a:xfrm rot="5400000">
              <a:off x="3732504" y="2850996"/>
              <a:ext cx="1058711" cy="674236"/>
            </a:xfrm>
            <a:prstGeom prst="mathMinus">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矢印: 右 39">
              <a:extLst>
                <a:ext uri="{FF2B5EF4-FFF2-40B4-BE49-F238E27FC236}">
                  <a16:creationId xmlns:a16="http://schemas.microsoft.com/office/drawing/2014/main" id="{6BD7D3DE-8EEC-4642-8285-DDF7DFB8CC3A}"/>
                </a:ext>
              </a:extLst>
            </p:cNvPr>
            <p:cNvSpPr/>
            <p:nvPr/>
          </p:nvSpPr>
          <p:spPr>
            <a:xfrm>
              <a:off x="4202899" y="3313672"/>
              <a:ext cx="972620" cy="379471"/>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1" name="図 10">
            <a:extLst>
              <a:ext uri="{FF2B5EF4-FFF2-40B4-BE49-F238E27FC236}">
                <a16:creationId xmlns:a16="http://schemas.microsoft.com/office/drawing/2014/main" id="{00000000-0008-0000-0000-000025030000}"/>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4385" b="64451" l="50581" r="94191">
                        <a14:foregroundMark x1="70599" y1="54129" x2="70599" y2="54129"/>
                        <a14:foregroundMark x1="65684" y1="52188" x2="65684" y2="52188"/>
                        <a14:foregroundMark x1="65505" y1="55285" x2="65505" y2="55285"/>
                        <a14:foregroundMark x1="83646" y1="53922" x2="83646" y2="53922"/>
                        <a14:foregroundMark x1="83378" y1="52684" x2="83378" y2="52684"/>
                        <a14:foregroundMark x1="83378" y1="52064" x2="83378" y2="52064"/>
                        <a14:foregroundMark x1="83378" y1="55161" x2="83378" y2="55161"/>
                      </a14:backgroundRemoval>
                    </a14:imgEffect>
                  </a14:imgLayer>
                </a14:imgProps>
              </a:ext>
              <a:ext uri="{28A0092B-C50C-407E-A947-70E740481C1C}">
                <a14:useLocalDpi xmlns:a14="http://schemas.microsoft.com/office/drawing/2010/main" val="0"/>
              </a:ext>
            </a:extLst>
          </a:blip>
          <a:srcRect l="53474" t="42402" r="7620" b="37075"/>
          <a:stretch/>
        </p:blipFill>
        <p:spPr>
          <a:xfrm rot="20588658">
            <a:off x="9424363" y="3186215"/>
            <a:ext cx="2133094" cy="3545631"/>
          </a:xfrm>
          <a:prstGeom prst="rect">
            <a:avLst/>
          </a:prstGeom>
        </p:spPr>
      </p:pic>
    </p:spTree>
    <p:extLst>
      <p:ext uri="{BB962C8B-B14F-4D97-AF65-F5344CB8AC3E}">
        <p14:creationId xmlns:p14="http://schemas.microsoft.com/office/powerpoint/2010/main" val="4415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arn(inVertical)">
                                      <p:cBhvr>
                                        <p:cTn id="21" dur="500"/>
                                        <p:tgtEl>
                                          <p:spTgt spid="32"/>
                                        </p:tgtEl>
                                      </p:cBhvr>
                                    </p:animEffect>
                                  </p:childTnLst>
                                </p:cTn>
                              </p:par>
                            </p:childTnLst>
                          </p:cTn>
                        </p:par>
                        <p:par>
                          <p:cTn id="22" fill="hold">
                            <p:stCondLst>
                              <p:cond delay="2500"/>
                            </p:stCondLst>
                            <p:childTnLst>
                              <p:par>
                                <p:cTn id="23" presetID="16" presetClass="entr" presetSubtype="21"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arn(inVertical)">
                                      <p:cBhvr>
                                        <p:cTn id="25" dur="500"/>
                                        <p:tgtEl>
                                          <p:spTgt spid="41"/>
                                        </p:tgtEl>
                                      </p:cBhvr>
                                    </p:animEffect>
                                  </p:childTnLst>
                                </p:cTn>
                              </p:par>
                            </p:childTnLst>
                          </p:cTn>
                        </p:par>
                        <p:par>
                          <p:cTn id="26" fill="hold">
                            <p:stCondLst>
                              <p:cond delay="3000"/>
                            </p:stCondLst>
                            <p:childTnLst>
                              <p:par>
                                <p:cTn id="27" presetID="16" presetClass="entr" presetSubtype="21" fill="hold" grpId="0"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barn(inVertical)">
                                      <p:cBhvr>
                                        <p:cTn id="29" dur="500"/>
                                        <p:tgtEl>
                                          <p:spTgt spid="33"/>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par>
                          <p:cTn id="44" fill="hold">
                            <p:stCondLst>
                              <p:cond delay="500"/>
                            </p:stCondLst>
                            <p:childTnLst>
                              <p:par>
                                <p:cTn id="45" presetID="31" presetClass="entr" presetSubtype="0"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1000" fill="hold"/>
                                        <p:tgtEl>
                                          <p:spTgt spid="11"/>
                                        </p:tgtEl>
                                        <p:attrNameLst>
                                          <p:attrName>ppt_w</p:attrName>
                                        </p:attrNameLst>
                                      </p:cBhvr>
                                      <p:tavLst>
                                        <p:tav tm="0">
                                          <p:val>
                                            <p:fltVal val="0"/>
                                          </p:val>
                                        </p:tav>
                                        <p:tav tm="100000">
                                          <p:val>
                                            <p:strVal val="#ppt_w"/>
                                          </p:val>
                                        </p:tav>
                                      </p:tavLst>
                                    </p:anim>
                                    <p:anim calcmode="lin" valueType="num">
                                      <p:cBhvr>
                                        <p:cTn id="48" dur="1000" fill="hold"/>
                                        <p:tgtEl>
                                          <p:spTgt spid="11"/>
                                        </p:tgtEl>
                                        <p:attrNameLst>
                                          <p:attrName>ppt_h</p:attrName>
                                        </p:attrNameLst>
                                      </p:cBhvr>
                                      <p:tavLst>
                                        <p:tav tm="0">
                                          <p:val>
                                            <p:fltVal val="0"/>
                                          </p:val>
                                        </p:tav>
                                        <p:tav tm="100000">
                                          <p:val>
                                            <p:strVal val="#ppt_h"/>
                                          </p:val>
                                        </p:tav>
                                      </p:tavLst>
                                    </p:anim>
                                    <p:anim calcmode="lin" valueType="num">
                                      <p:cBhvr>
                                        <p:cTn id="49" dur="1000" fill="hold"/>
                                        <p:tgtEl>
                                          <p:spTgt spid="11"/>
                                        </p:tgtEl>
                                        <p:attrNameLst>
                                          <p:attrName>style.rotation</p:attrName>
                                        </p:attrNameLst>
                                      </p:cBhvr>
                                      <p:tavLst>
                                        <p:tav tm="0">
                                          <p:val>
                                            <p:fltVal val="90"/>
                                          </p:val>
                                        </p:tav>
                                        <p:tav tm="100000">
                                          <p:val>
                                            <p:fltVal val="0"/>
                                          </p:val>
                                        </p:tav>
                                      </p:tavLst>
                                    </p:anim>
                                    <p:animEffect transition="in" filter="fade">
                                      <p:cBhvr>
                                        <p:cTn id="5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2" grpId="0" animBg="1"/>
      <p:bldP spid="3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68675D10-57E5-4F60-98DA-CB4C182CA18E}"/>
              </a:ext>
            </a:extLst>
          </p:cNvPr>
          <p:cNvGrpSpPr/>
          <p:nvPr/>
        </p:nvGrpSpPr>
        <p:grpSpPr>
          <a:xfrm>
            <a:off x="205780" y="822223"/>
            <a:ext cx="3809142" cy="2923822"/>
            <a:chOff x="196906" y="807192"/>
            <a:chExt cx="3809142" cy="2923822"/>
          </a:xfrm>
        </p:grpSpPr>
        <p:pic>
          <p:nvPicPr>
            <p:cNvPr id="21" name="図 20">
              <a:extLst>
                <a:ext uri="{FF2B5EF4-FFF2-40B4-BE49-F238E27FC236}">
                  <a16:creationId xmlns:a16="http://schemas.microsoft.com/office/drawing/2014/main" id="{FFDA83F4-3374-4D82-98D8-90D6AB014A62}"/>
                </a:ext>
              </a:extLst>
            </p:cNvPr>
            <p:cNvPicPr>
              <a:picLocks noChangeAspect="1"/>
            </p:cNvPicPr>
            <p:nvPr/>
          </p:nvPicPr>
          <p:blipFill rotWithShape="1">
            <a:blip r:embed="rId2"/>
            <a:srcRect t="-178" b="-3831"/>
            <a:stretch/>
          </p:blipFill>
          <p:spPr>
            <a:xfrm>
              <a:off x="196906" y="1503566"/>
              <a:ext cx="3809142" cy="2227448"/>
            </a:xfrm>
            <a:prstGeom prst="rect">
              <a:avLst/>
            </a:prstGeom>
          </p:spPr>
        </p:pic>
        <p:sp>
          <p:nvSpPr>
            <p:cNvPr id="6" name="正方形/長方形 5">
              <a:extLst>
                <a:ext uri="{FF2B5EF4-FFF2-40B4-BE49-F238E27FC236}">
                  <a16:creationId xmlns:a16="http://schemas.microsoft.com/office/drawing/2014/main" id="{00000000-0008-0000-0000-000058030000}"/>
                </a:ext>
              </a:extLst>
            </p:cNvPr>
            <p:cNvSpPr/>
            <p:nvPr/>
          </p:nvSpPr>
          <p:spPr>
            <a:xfrm>
              <a:off x="196906" y="807192"/>
              <a:ext cx="1688060" cy="577591"/>
            </a:xfrm>
            <a:prstGeom prst="rect">
              <a:avLst/>
            </a:prstGeom>
            <a:solidFill>
              <a:srgbClr val="F79646">
                <a:lumMod val="40000"/>
                <a:lumOff val="60000"/>
              </a:srgbClr>
            </a:solidFill>
            <a:ln w="38100" cap="flat" cmpd="sng" algn="ctr">
              <a:solidFill>
                <a:srgbClr val="FF000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対策前</a:t>
              </a:r>
            </a:p>
          </p:txBody>
        </p:sp>
      </p:grpSp>
      <p:grpSp>
        <p:nvGrpSpPr>
          <p:cNvPr id="4" name="グループ化 3">
            <a:extLst>
              <a:ext uri="{FF2B5EF4-FFF2-40B4-BE49-F238E27FC236}">
                <a16:creationId xmlns:a16="http://schemas.microsoft.com/office/drawing/2014/main" id="{CF57D1DE-14C7-4C18-A8C9-8291BD97B55E}"/>
              </a:ext>
            </a:extLst>
          </p:cNvPr>
          <p:cNvGrpSpPr/>
          <p:nvPr/>
        </p:nvGrpSpPr>
        <p:grpSpPr>
          <a:xfrm>
            <a:off x="5373773" y="785399"/>
            <a:ext cx="3897001" cy="2841783"/>
            <a:chOff x="6096000" y="807191"/>
            <a:chExt cx="3897001" cy="2841783"/>
          </a:xfrm>
        </p:grpSpPr>
        <p:pic>
          <p:nvPicPr>
            <p:cNvPr id="23" name="図 22">
              <a:extLst>
                <a:ext uri="{FF2B5EF4-FFF2-40B4-BE49-F238E27FC236}">
                  <a16:creationId xmlns:a16="http://schemas.microsoft.com/office/drawing/2014/main" id="{C28E0150-90F8-4DC9-BEA5-7ED6D3920242}"/>
                </a:ext>
              </a:extLst>
            </p:cNvPr>
            <p:cNvPicPr>
              <a:picLocks noChangeAspect="1"/>
            </p:cNvPicPr>
            <p:nvPr/>
          </p:nvPicPr>
          <p:blipFill rotWithShape="1">
            <a:blip r:embed="rId3"/>
            <a:srcRect l="625" t="483" r="-2236" b="21"/>
            <a:stretch/>
          </p:blipFill>
          <p:spPr>
            <a:xfrm>
              <a:off x="6096000" y="1503566"/>
              <a:ext cx="3897001" cy="2145408"/>
            </a:xfrm>
            <a:prstGeom prst="rect">
              <a:avLst/>
            </a:prstGeom>
          </p:spPr>
        </p:pic>
        <p:sp>
          <p:nvSpPr>
            <p:cNvPr id="28" name="正方形/長方形 27">
              <a:extLst>
                <a:ext uri="{FF2B5EF4-FFF2-40B4-BE49-F238E27FC236}">
                  <a16:creationId xmlns:a16="http://schemas.microsoft.com/office/drawing/2014/main" id="{DEAA1DBF-36A2-4B6B-97A7-4D923C49A0AD}"/>
                </a:ext>
              </a:extLst>
            </p:cNvPr>
            <p:cNvSpPr/>
            <p:nvPr/>
          </p:nvSpPr>
          <p:spPr>
            <a:xfrm>
              <a:off x="6096000" y="807191"/>
              <a:ext cx="1688060" cy="577591"/>
            </a:xfrm>
            <a:prstGeom prst="rect">
              <a:avLst/>
            </a:prstGeom>
            <a:solidFill>
              <a:schemeClr val="tx2">
                <a:lumMod val="20000"/>
                <a:lumOff val="80000"/>
              </a:schemeClr>
            </a:solidFill>
            <a:ln w="38100" cap="flat" cmpd="sng" algn="ctr">
              <a:solidFill>
                <a:srgbClr val="0070C0"/>
              </a:solid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対策後</a:t>
              </a:r>
            </a:p>
          </p:txBody>
        </p:sp>
      </p:grpSp>
      <p:sp>
        <p:nvSpPr>
          <p:cNvPr id="17" name="タイトル 1">
            <a:extLst>
              <a:ext uri="{FF2B5EF4-FFF2-40B4-BE49-F238E27FC236}">
                <a16:creationId xmlns:a16="http://schemas.microsoft.com/office/drawing/2014/main" id="{B4699B04-1586-4E73-BAB2-9CBC13A98AA4}"/>
              </a:ext>
            </a:extLst>
          </p:cNvPr>
          <p:cNvSpPr txBox="1">
            <a:spLocks/>
          </p:cNvSpPr>
          <p:nvPr/>
        </p:nvSpPr>
        <p:spPr>
          <a:xfrm>
            <a:off x="133628" y="-5580"/>
            <a:ext cx="5962372" cy="1124712"/>
          </a:xfrm>
          <a:prstGeom prst="rect">
            <a:avLst/>
          </a:prstGeom>
        </p:spPr>
        <p:txBody>
          <a:bodyPr vert="horz" lIns="91440" tIns="45720" rIns="91440" bIns="45720" rtlCol="0" anchor="ctr">
            <a:normAutofit/>
          </a:bodyPr>
          <a:lstStyle>
            <a:lvl1pPr marL="285750" indent="-285750" algn="l" defTabSz="914400" rtl="0" eaLnBrk="1" latinLnBrk="0" hangingPunct="1">
              <a:lnSpc>
                <a:spcPct val="85000"/>
              </a:lnSpc>
              <a:spcBef>
                <a:spcPct val="0"/>
              </a:spcBef>
              <a:spcAft>
                <a:spcPts val="600"/>
              </a:spcAft>
              <a:buClr>
                <a:schemeClr val="tx1"/>
              </a:buClr>
              <a:buSzPct val="80000"/>
              <a:buFont typeface="Wingdings 3" panose="05040102010807070707" pitchFamily="18" charset="2"/>
              <a:buNone/>
              <a:defRPr kumimoji="1" sz="4000" kern="1200" cap="all" baseline="0">
                <a:solidFill>
                  <a:schemeClr val="bg2"/>
                </a:solidFill>
                <a:effectLst/>
                <a:latin typeface="+mj-lt"/>
                <a:ea typeface="+mj-ea"/>
                <a:cs typeface="+mj-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a:lstStyle>
          <a:p>
            <a:r>
              <a:rPr lang="en-US" altLang="ja-JP"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12</a:t>
            </a:r>
            <a:r>
              <a:rPr lang="ja-JP" altLang="en-US"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．効果確認</a:t>
            </a:r>
          </a:p>
        </p:txBody>
      </p:sp>
      <p:sp>
        <p:nvSpPr>
          <p:cNvPr id="10" name="右矢印 868">
            <a:extLst>
              <a:ext uri="{FF2B5EF4-FFF2-40B4-BE49-F238E27FC236}">
                <a16:creationId xmlns:a16="http://schemas.microsoft.com/office/drawing/2014/main" id="{00000000-0008-0000-0000-000065030000}"/>
              </a:ext>
            </a:extLst>
          </p:cNvPr>
          <p:cNvSpPr/>
          <p:nvPr/>
        </p:nvSpPr>
        <p:spPr>
          <a:xfrm>
            <a:off x="4168467" y="2930518"/>
            <a:ext cx="1106001" cy="1327917"/>
          </a:xfrm>
          <a:prstGeom prst="rightArrow">
            <a:avLst/>
          </a:prstGeom>
          <a:solidFill>
            <a:srgbClr val="FFC000"/>
          </a:solidFill>
          <a:ln w="25400" cap="flat" cmpd="sng" algn="ctr">
            <a:solidFill>
              <a:srgbClr val="4F81BD">
                <a:shade val="50000"/>
              </a:srgbClr>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2400" b="1" i="0" u="none" strike="noStrike" kern="0" cap="none" spc="0" normalizeH="0" baseline="0" noProof="0">
              <a:ln>
                <a:noFill/>
              </a:ln>
              <a:solidFill>
                <a:sysClr val="window" lastClr="FFFFFF"/>
              </a:solidFill>
              <a:effectLst/>
              <a:uLnTx/>
              <a:uFillTx/>
              <a:latin typeface="Calibri" panose="020F0502020204030204"/>
              <a:ea typeface="ＭＳ Ｐゴシック" panose="020B0600070205080204" pitchFamily="50" charset="-128"/>
              <a:cs typeface="+mn-cs"/>
            </a:endParaRPr>
          </a:p>
        </p:txBody>
      </p:sp>
      <p:graphicFrame>
        <p:nvGraphicFramePr>
          <p:cNvPr id="22" name="表 125">
            <a:extLst>
              <a:ext uri="{FF2B5EF4-FFF2-40B4-BE49-F238E27FC236}">
                <a16:creationId xmlns:a16="http://schemas.microsoft.com/office/drawing/2014/main" id="{90A7D26E-2E7E-4207-ACD9-BBD01250F5F6}"/>
              </a:ext>
            </a:extLst>
          </p:cNvPr>
          <p:cNvGraphicFramePr>
            <a:graphicFrameLocks noGrp="1"/>
          </p:cNvGraphicFramePr>
          <p:nvPr>
            <p:extLst>
              <p:ext uri="{D42A27DB-BD31-4B8C-83A1-F6EECF244321}">
                <p14:modId xmlns:p14="http://schemas.microsoft.com/office/powerpoint/2010/main" val="888141578"/>
              </p:ext>
            </p:extLst>
          </p:nvPr>
        </p:nvGraphicFramePr>
        <p:xfrm>
          <a:off x="196906" y="3996665"/>
          <a:ext cx="3653427" cy="1889760"/>
        </p:xfrm>
        <a:graphic>
          <a:graphicData uri="http://schemas.openxmlformats.org/drawingml/2006/table">
            <a:tbl>
              <a:tblPr firstRow="1" bandRow="1">
                <a:tableStyleId>{073A0DAA-6AF3-43AB-8588-CEC1D06C72B9}</a:tableStyleId>
              </a:tblPr>
              <a:tblGrid>
                <a:gridCol w="771458">
                  <a:extLst>
                    <a:ext uri="{9D8B030D-6E8A-4147-A177-3AD203B41FA5}">
                      <a16:colId xmlns:a16="http://schemas.microsoft.com/office/drawing/2014/main" val="674962615"/>
                    </a:ext>
                  </a:extLst>
                </a:gridCol>
                <a:gridCol w="1037027">
                  <a:extLst>
                    <a:ext uri="{9D8B030D-6E8A-4147-A177-3AD203B41FA5}">
                      <a16:colId xmlns:a16="http://schemas.microsoft.com/office/drawing/2014/main" val="1101346129"/>
                    </a:ext>
                  </a:extLst>
                </a:gridCol>
                <a:gridCol w="1208533">
                  <a:extLst>
                    <a:ext uri="{9D8B030D-6E8A-4147-A177-3AD203B41FA5}">
                      <a16:colId xmlns:a16="http://schemas.microsoft.com/office/drawing/2014/main" val="3249840856"/>
                    </a:ext>
                  </a:extLst>
                </a:gridCol>
                <a:gridCol w="636409">
                  <a:extLst>
                    <a:ext uri="{9D8B030D-6E8A-4147-A177-3AD203B41FA5}">
                      <a16:colId xmlns:a16="http://schemas.microsoft.com/office/drawing/2014/main" val="2571208222"/>
                    </a:ext>
                  </a:extLst>
                </a:gridCol>
              </a:tblGrid>
              <a:tr h="362677">
                <a:tc>
                  <a:txBody>
                    <a:bodyPr/>
                    <a:lstStyle/>
                    <a:p>
                      <a:pPr algn="ctr"/>
                      <a:r>
                        <a:rPr kumimoji="1" lang="ja-JP" altLang="en-US" sz="900" b="1" dirty="0">
                          <a:solidFill>
                            <a:schemeClr val="bg1"/>
                          </a:solidFill>
                        </a:rPr>
                        <a:t>総リスク点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gridSpan="2">
                  <a:txBody>
                    <a:bodyPr/>
                    <a:lstStyle/>
                    <a:p>
                      <a:pPr algn="ctr"/>
                      <a:r>
                        <a:rPr kumimoji="1" lang="ja-JP" altLang="en-US" sz="900" b="1" dirty="0">
                          <a:solidFill>
                            <a:schemeClr val="bg1"/>
                          </a:solidFill>
                        </a:rPr>
                        <a:t>対策措置事項</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solidFill>
                            <a:schemeClr val="bg1"/>
                          </a:solidFill>
                        </a:rPr>
                        <a:t>つらさ</a:t>
                      </a:r>
                      <a:endParaRPr kumimoji="1" lang="en-US" altLang="ja-JP" sz="900" b="1" dirty="0">
                        <a:solidFill>
                          <a:schemeClr val="bg1"/>
                        </a:solidFill>
                      </a:endParaRPr>
                    </a:p>
                    <a:p>
                      <a:pPr algn="ctr"/>
                      <a:r>
                        <a:rPr kumimoji="1" lang="ja-JP" altLang="en-US" sz="900" b="1" dirty="0">
                          <a:solidFill>
                            <a:schemeClr val="bg1"/>
                          </a:solidFill>
                        </a:rPr>
                        <a:t>レベル</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11165297"/>
                  </a:ext>
                </a:extLst>
              </a:tr>
              <a:tr h="246888">
                <a:tc>
                  <a:txBody>
                    <a:bodyPr/>
                    <a:lstStyle/>
                    <a:p>
                      <a:pPr algn="ctr"/>
                      <a:r>
                        <a:rPr kumimoji="1" lang="en-US" altLang="ja-JP" sz="900" b="1" dirty="0"/>
                        <a:t>10~12</a:t>
                      </a:r>
                      <a:r>
                        <a:rPr kumimoji="1" lang="ja-JP" altLang="en-US" sz="900" b="1" dirty="0"/>
                        <a:t>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許容できない</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直ちに改善措置</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1400" b="1" dirty="0"/>
                        <a:t>Ⅴ</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261884423"/>
                  </a:ext>
                </a:extLst>
              </a:tr>
              <a:tr h="271382">
                <a:tc>
                  <a:txBody>
                    <a:bodyPr/>
                    <a:lstStyle/>
                    <a:p>
                      <a:pPr algn="ctr"/>
                      <a:r>
                        <a:rPr kumimoji="1" lang="en-US" altLang="ja-JP" sz="900" b="1" dirty="0"/>
                        <a:t>8~9</a:t>
                      </a:r>
                      <a:r>
                        <a:rPr kumimoji="1" lang="ja-JP" altLang="en-US" sz="900" b="1" dirty="0"/>
                        <a:t>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許容できない</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優先的に改善措置</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1400" b="1" dirty="0"/>
                        <a:t>Ⅳ</a:t>
                      </a:r>
                      <a:endParaRPr kumimoji="1" lang="ja-JP" altLang="en-US" sz="1400" b="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030A0"/>
                    </a:solidFill>
                  </a:tcPr>
                </a:tc>
                <a:extLst>
                  <a:ext uri="{0D108BD9-81ED-4DB2-BD59-A6C34878D82A}">
                    <a16:rowId xmlns:a16="http://schemas.microsoft.com/office/drawing/2014/main" val="2765641177"/>
                  </a:ext>
                </a:extLst>
              </a:tr>
              <a:tr h="298739">
                <a:tc>
                  <a:txBody>
                    <a:bodyPr/>
                    <a:lstStyle/>
                    <a:p>
                      <a:pPr algn="ctr"/>
                      <a:r>
                        <a:rPr kumimoji="1" lang="en-US" altLang="ja-JP" sz="900" b="1" dirty="0"/>
                        <a:t>6~7</a:t>
                      </a:r>
                      <a:r>
                        <a:rPr kumimoji="1" lang="ja-JP" altLang="en-US" sz="900" b="1" dirty="0"/>
                        <a:t>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条件付きで許容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改善措置</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1400" b="1" dirty="0"/>
                        <a:t>Ⅲ</a:t>
                      </a:r>
                      <a:endParaRPr kumimoji="1" lang="ja-JP" altLang="en-US" sz="1400" b="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00"/>
                    </a:solidFill>
                  </a:tcPr>
                </a:tc>
                <a:extLst>
                  <a:ext uri="{0D108BD9-81ED-4DB2-BD59-A6C34878D82A}">
                    <a16:rowId xmlns:a16="http://schemas.microsoft.com/office/drawing/2014/main" val="2083518231"/>
                  </a:ext>
                </a:extLst>
              </a:tr>
              <a:tr h="246888">
                <a:tc>
                  <a:txBody>
                    <a:bodyPr/>
                    <a:lstStyle/>
                    <a:p>
                      <a:pPr algn="ctr"/>
                      <a:r>
                        <a:rPr kumimoji="1" lang="en-US" altLang="ja-JP" sz="900" b="1" dirty="0"/>
                        <a:t>4~5</a:t>
                      </a:r>
                      <a:r>
                        <a:rPr kumimoji="1" lang="ja-JP" altLang="en-US" sz="900" b="1" dirty="0"/>
                        <a:t>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許容できる</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注意喚起は必要</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1400" b="1" dirty="0"/>
                        <a:t>Ⅱ</a:t>
                      </a:r>
                      <a:endParaRPr kumimoji="1" lang="ja-JP" altLang="en-US" sz="1400" b="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extLst>
                  <a:ext uri="{0D108BD9-81ED-4DB2-BD59-A6C34878D82A}">
                    <a16:rowId xmlns:a16="http://schemas.microsoft.com/office/drawing/2014/main" val="1250332572"/>
                  </a:ext>
                </a:extLst>
              </a:tr>
              <a:tr h="246888">
                <a:tc>
                  <a:txBody>
                    <a:bodyPr/>
                    <a:lstStyle/>
                    <a:p>
                      <a:pPr algn="ctr"/>
                      <a:r>
                        <a:rPr kumimoji="1" lang="en-US" altLang="ja-JP" sz="900" b="1" dirty="0"/>
                        <a:t>2~3</a:t>
                      </a:r>
                      <a:r>
                        <a:rPr kumimoji="1" lang="ja-JP" altLang="en-US" sz="900" b="1" dirty="0"/>
                        <a:t>点</a:t>
                      </a:r>
                      <a:endParaRPr kumimoji="1" lang="en-US" altLang="ja-JP" sz="900" b="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許容できる</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kumimoji="1" lang="ja-JP" altLang="en-US" sz="900" b="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1400" b="1" dirty="0"/>
                        <a:t>Ⅰ</a:t>
                      </a:r>
                      <a:endParaRPr kumimoji="1" lang="ja-JP" altLang="en-US" sz="1400" b="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extLst>
                  <a:ext uri="{0D108BD9-81ED-4DB2-BD59-A6C34878D82A}">
                    <a16:rowId xmlns:a16="http://schemas.microsoft.com/office/drawing/2014/main" val="2964450956"/>
                  </a:ext>
                </a:extLst>
              </a:tr>
            </a:tbl>
          </a:graphicData>
        </a:graphic>
      </p:graphicFrame>
      <p:sp>
        <p:nvSpPr>
          <p:cNvPr id="2" name="正方形/長方形 1">
            <a:extLst>
              <a:ext uri="{FF2B5EF4-FFF2-40B4-BE49-F238E27FC236}">
                <a16:creationId xmlns:a16="http://schemas.microsoft.com/office/drawing/2014/main" id="{3D5F0A78-9C31-420E-8183-A3555AE63B45}"/>
              </a:ext>
            </a:extLst>
          </p:cNvPr>
          <p:cNvSpPr/>
          <p:nvPr/>
        </p:nvSpPr>
        <p:spPr>
          <a:xfrm>
            <a:off x="2593812" y="2881995"/>
            <a:ext cx="1412235" cy="849019"/>
          </a:xfrm>
          <a:prstGeom prst="rect">
            <a:avLst/>
          </a:prstGeom>
          <a:noFill/>
          <a:ln w="38100">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993B9AA8-5514-4895-B129-DFF1F208A15E}"/>
              </a:ext>
            </a:extLst>
          </p:cNvPr>
          <p:cNvSpPr/>
          <p:nvPr/>
        </p:nvSpPr>
        <p:spPr>
          <a:xfrm>
            <a:off x="196906" y="4673607"/>
            <a:ext cx="3653427" cy="285256"/>
          </a:xfrm>
          <a:prstGeom prst="rect">
            <a:avLst/>
          </a:prstGeom>
          <a:noFill/>
          <a:ln w="38100">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F425D91F-17A5-4F84-A36A-B1C74302C84B}"/>
              </a:ext>
            </a:extLst>
          </p:cNvPr>
          <p:cNvSpPr/>
          <p:nvPr/>
        </p:nvSpPr>
        <p:spPr>
          <a:xfrm>
            <a:off x="196905" y="6079486"/>
            <a:ext cx="3809141" cy="577591"/>
          </a:xfrm>
          <a:prstGeom prst="rect">
            <a:avLst/>
          </a:prstGeom>
          <a:noFill/>
          <a:ln w="38100" cap="flat" cmpd="sng" algn="ctr">
            <a:no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2400" b="1" kern="0" dirty="0">
                <a:solidFill>
                  <a:sysClr val="windowText" lastClr="000000"/>
                </a:solidFill>
                <a:highlight>
                  <a:srgbClr val="FFFF00"/>
                </a:highlight>
                <a:latin typeface="Calibri" panose="020F0502020204030204"/>
                <a:ea typeface="ＭＳ Ｐゴシック" panose="020B0600070205080204" pitchFamily="50" charset="-128"/>
              </a:rPr>
              <a:t>総合評価　　</a:t>
            </a:r>
            <a:r>
              <a:rPr kumimoji="1" lang="en-US" altLang="ja-JP" sz="4000" b="1" kern="0" dirty="0">
                <a:solidFill>
                  <a:srgbClr val="FF0000"/>
                </a:solidFill>
                <a:highlight>
                  <a:srgbClr val="FFFF00"/>
                </a:highlight>
                <a:latin typeface="Calibri" panose="020F0502020204030204"/>
                <a:ea typeface="ＭＳ Ｐゴシック" panose="020B0600070205080204" pitchFamily="50" charset="-128"/>
              </a:rPr>
              <a:t>Ⅳ</a:t>
            </a:r>
            <a:r>
              <a:rPr kumimoji="1" lang="ja-JP" altLang="en-US" sz="4000" b="1" kern="0" dirty="0">
                <a:solidFill>
                  <a:srgbClr val="FF0000"/>
                </a:solidFill>
                <a:highlight>
                  <a:srgbClr val="FFFF00"/>
                </a:highlight>
                <a:latin typeface="Calibri" panose="020F0502020204030204"/>
                <a:ea typeface="ＭＳ Ｐゴシック" panose="020B0600070205080204" pitchFamily="50" charset="-128"/>
              </a:rPr>
              <a:t>レベル　　</a:t>
            </a:r>
            <a:endParaRPr kumimoji="1" lang="ja-JP" altLang="en-US" sz="4000" b="1" i="0" u="none" strike="noStrike" kern="0" cap="none" spc="0" normalizeH="0" baseline="0" noProof="0" dirty="0">
              <a:ln>
                <a:noFill/>
              </a:ln>
              <a:solidFill>
                <a:srgbClr val="FF0000"/>
              </a:solidFill>
              <a:effectLst/>
              <a:highlight>
                <a:srgbClr val="FFFF00"/>
              </a:highlight>
              <a:uLnTx/>
              <a:uFillTx/>
              <a:latin typeface="Calibri" panose="020F0502020204030204"/>
              <a:ea typeface="ＭＳ Ｐゴシック" panose="020B0600070205080204" pitchFamily="50" charset="-128"/>
              <a:cs typeface="+mn-cs"/>
            </a:endParaRPr>
          </a:p>
        </p:txBody>
      </p:sp>
      <p:graphicFrame>
        <p:nvGraphicFramePr>
          <p:cNvPr id="27" name="表 125">
            <a:extLst>
              <a:ext uri="{FF2B5EF4-FFF2-40B4-BE49-F238E27FC236}">
                <a16:creationId xmlns:a16="http://schemas.microsoft.com/office/drawing/2014/main" id="{6D9F3C3B-3662-4238-8ED3-9ECBC4959C46}"/>
              </a:ext>
            </a:extLst>
          </p:cNvPr>
          <p:cNvGraphicFramePr>
            <a:graphicFrameLocks noGrp="1"/>
          </p:cNvGraphicFramePr>
          <p:nvPr>
            <p:extLst>
              <p:ext uri="{D42A27DB-BD31-4B8C-83A1-F6EECF244321}">
                <p14:modId xmlns:p14="http://schemas.microsoft.com/office/powerpoint/2010/main" val="1292664551"/>
              </p:ext>
            </p:extLst>
          </p:nvPr>
        </p:nvGraphicFramePr>
        <p:xfrm>
          <a:off x="5289260" y="3996665"/>
          <a:ext cx="3653427" cy="1889760"/>
        </p:xfrm>
        <a:graphic>
          <a:graphicData uri="http://schemas.openxmlformats.org/drawingml/2006/table">
            <a:tbl>
              <a:tblPr firstRow="1" bandRow="1">
                <a:tableStyleId>{073A0DAA-6AF3-43AB-8588-CEC1D06C72B9}</a:tableStyleId>
              </a:tblPr>
              <a:tblGrid>
                <a:gridCol w="771458">
                  <a:extLst>
                    <a:ext uri="{9D8B030D-6E8A-4147-A177-3AD203B41FA5}">
                      <a16:colId xmlns:a16="http://schemas.microsoft.com/office/drawing/2014/main" val="674962615"/>
                    </a:ext>
                  </a:extLst>
                </a:gridCol>
                <a:gridCol w="1037027">
                  <a:extLst>
                    <a:ext uri="{9D8B030D-6E8A-4147-A177-3AD203B41FA5}">
                      <a16:colId xmlns:a16="http://schemas.microsoft.com/office/drawing/2014/main" val="1101346129"/>
                    </a:ext>
                  </a:extLst>
                </a:gridCol>
                <a:gridCol w="1208533">
                  <a:extLst>
                    <a:ext uri="{9D8B030D-6E8A-4147-A177-3AD203B41FA5}">
                      <a16:colId xmlns:a16="http://schemas.microsoft.com/office/drawing/2014/main" val="3249840856"/>
                    </a:ext>
                  </a:extLst>
                </a:gridCol>
                <a:gridCol w="636409">
                  <a:extLst>
                    <a:ext uri="{9D8B030D-6E8A-4147-A177-3AD203B41FA5}">
                      <a16:colId xmlns:a16="http://schemas.microsoft.com/office/drawing/2014/main" val="2571208222"/>
                    </a:ext>
                  </a:extLst>
                </a:gridCol>
              </a:tblGrid>
              <a:tr h="0">
                <a:tc>
                  <a:txBody>
                    <a:bodyPr/>
                    <a:lstStyle/>
                    <a:p>
                      <a:pPr algn="ctr"/>
                      <a:r>
                        <a:rPr kumimoji="1" lang="ja-JP" altLang="en-US" sz="900" b="1" dirty="0">
                          <a:solidFill>
                            <a:schemeClr val="bg1"/>
                          </a:solidFill>
                        </a:rPr>
                        <a:t>総リスク点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gridSpan="2">
                  <a:txBody>
                    <a:bodyPr/>
                    <a:lstStyle/>
                    <a:p>
                      <a:pPr algn="ctr"/>
                      <a:r>
                        <a:rPr kumimoji="1" lang="ja-JP" altLang="en-US" sz="900" b="1" dirty="0">
                          <a:solidFill>
                            <a:schemeClr val="bg1"/>
                          </a:solidFill>
                        </a:rPr>
                        <a:t>対策措置事項</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hMerge="1">
                  <a:txBody>
                    <a:bodyPr/>
                    <a:lstStyle/>
                    <a:p>
                      <a:endParaRPr kumimoji="1" lang="ja-JP" alt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solidFill>
                            <a:schemeClr val="bg1"/>
                          </a:solidFill>
                        </a:rPr>
                        <a:t>つらさ</a:t>
                      </a:r>
                      <a:endParaRPr kumimoji="1" lang="en-US" altLang="ja-JP" sz="900" b="1" dirty="0">
                        <a:solidFill>
                          <a:schemeClr val="bg1"/>
                        </a:solidFill>
                      </a:endParaRPr>
                    </a:p>
                    <a:p>
                      <a:pPr algn="ctr"/>
                      <a:r>
                        <a:rPr kumimoji="1" lang="ja-JP" altLang="en-US" sz="900" b="1" dirty="0">
                          <a:solidFill>
                            <a:schemeClr val="bg1"/>
                          </a:solidFill>
                        </a:rPr>
                        <a:t>レベル</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11165297"/>
                  </a:ext>
                </a:extLst>
              </a:tr>
              <a:tr h="246888">
                <a:tc>
                  <a:txBody>
                    <a:bodyPr/>
                    <a:lstStyle/>
                    <a:p>
                      <a:pPr algn="ctr"/>
                      <a:r>
                        <a:rPr kumimoji="1" lang="en-US" altLang="ja-JP" sz="900" b="1" dirty="0"/>
                        <a:t>10~12</a:t>
                      </a:r>
                      <a:r>
                        <a:rPr kumimoji="1" lang="ja-JP" altLang="en-US" sz="900" b="1" dirty="0"/>
                        <a:t>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許容できない</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直ちに改善措置</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1400" b="1" dirty="0"/>
                        <a:t>Ⅴ</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261884423"/>
                  </a:ext>
                </a:extLst>
              </a:tr>
              <a:tr h="271382">
                <a:tc>
                  <a:txBody>
                    <a:bodyPr/>
                    <a:lstStyle/>
                    <a:p>
                      <a:pPr algn="ctr"/>
                      <a:r>
                        <a:rPr kumimoji="1" lang="en-US" altLang="ja-JP" sz="900" b="1" dirty="0"/>
                        <a:t>8~9</a:t>
                      </a:r>
                      <a:r>
                        <a:rPr kumimoji="1" lang="ja-JP" altLang="en-US" sz="900" b="1" dirty="0"/>
                        <a:t>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許容できない</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優先的に改善措置</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1400" b="1" dirty="0"/>
                        <a:t>Ⅳ</a:t>
                      </a:r>
                      <a:endParaRPr kumimoji="1" lang="ja-JP" altLang="en-US" sz="1400" b="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030A0"/>
                    </a:solidFill>
                  </a:tcPr>
                </a:tc>
                <a:extLst>
                  <a:ext uri="{0D108BD9-81ED-4DB2-BD59-A6C34878D82A}">
                    <a16:rowId xmlns:a16="http://schemas.microsoft.com/office/drawing/2014/main" val="2765641177"/>
                  </a:ext>
                </a:extLst>
              </a:tr>
              <a:tr h="298739">
                <a:tc>
                  <a:txBody>
                    <a:bodyPr/>
                    <a:lstStyle/>
                    <a:p>
                      <a:pPr algn="ctr"/>
                      <a:r>
                        <a:rPr kumimoji="1" lang="en-US" altLang="ja-JP" sz="900" b="1" dirty="0"/>
                        <a:t>6~7</a:t>
                      </a:r>
                      <a:r>
                        <a:rPr kumimoji="1" lang="ja-JP" altLang="en-US" sz="900" b="1" dirty="0"/>
                        <a:t>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条件付きで許容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改善措置</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1400" b="1" dirty="0"/>
                        <a:t>Ⅲ</a:t>
                      </a:r>
                      <a:endParaRPr kumimoji="1" lang="ja-JP" altLang="en-US" sz="1400" b="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00"/>
                    </a:solidFill>
                  </a:tcPr>
                </a:tc>
                <a:extLst>
                  <a:ext uri="{0D108BD9-81ED-4DB2-BD59-A6C34878D82A}">
                    <a16:rowId xmlns:a16="http://schemas.microsoft.com/office/drawing/2014/main" val="2083518231"/>
                  </a:ext>
                </a:extLst>
              </a:tr>
              <a:tr h="246888">
                <a:tc>
                  <a:txBody>
                    <a:bodyPr/>
                    <a:lstStyle/>
                    <a:p>
                      <a:pPr algn="ctr"/>
                      <a:r>
                        <a:rPr kumimoji="1" lang="en-US" altLang="ja-JP" sz="900" b="1" dirty="0"/>
                        <a:t>4~5</a:t>
                      </a:r>
                      <a:r>
                        <a:rPr kumimoji="1" lang="ja-JP" altLang="en-US" sz="900" b="1" dirty="0"/>
                        <a:t>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許容できる</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注意喚起は必要</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1400" b="1" dirty="0"/>
                        <a:t>Ⅱ</a:t>
                      </a:r>
                      <a:endParaRPr kumimoji="1" lang="ja-JP" altLang="en-US" sz="1400" b="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extLst>
                  <a:ext uri="{0D108BD9-81ED-4DB2-BD59-A6C34878D82A}">
                    <a16:rowId xmlns:a16="http://schemas.microsoft.com/office/drawing/2014/main" val="1250332572"/>
                  </a:ext>
                </a:extLst>
              </a:tr>
              <a:tr h="246888">
                <a:tc>
                  <a:txBody>
                    <a:bodyPr/>
                    <a:lstStyle/>
                    <a:p>
                      <a:pPr algn="ctr"/>
                      <a:r>
                        <a:rPr kumimoji="1" lang="en-US" altLang="ja-JP" sz="900" b="1" dirty="0"/>
                        <a:t>2~3</a:t>
                      </a:r>
                      <a:r>
                        <a:rPr kumimoji="1" lang="ja-JP" altLang="en-US" sz="900" b="1" dirty="0"/>
                        <a:t>点</a:t>
                      </a:r>
                      <a:endParaRPr kumimoji="1" lang="en-US" altLang="ja-JP" sz="900" b="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ja-JP" altLang="en-US" sz="900" b="1" dirty="0"/>
                        <a:t>許容できる</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kumimoji="1" lang="ja-JP" altLang="en-US" sz="900" b="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r>
                        <a:rPr kumimoji="1" lang="en-US" altLang="ja-JP" sz="1400" b="1" dirty="0"/>
                        <a:t>Ⅰ</a:t>
                      </a:r>
                      <a:endParaRPr kumimoji="1" lang="ja-JP" altLang="en-US" sz="1400" b="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2D050"/>
                    </a:solidFill>
                  </a:tcPr>
                </a:tc>
                <a:extLst>
                  <a:ext uri="{0D108BD9-81ED-4DB2-BD59-A6C34878D82A}">
                    <a16:rowId xmlns:a16="http://schemas.microsoft.com/office/drawing/2014/main" val="2964450956"/>
                  </a:ext>
                </a:extLst>
              </a:tr>
            </a:tbl>
          </a:graphicData>
        </a:graphic>
      </p:graphicFrame>
      <p:sp>
        <p:nvSpPr>
          <p:cNvPr id="31" name="正方形/長方形 30">
            <a:extLst>
              <a:ext uri="{FF2B5EF4-FFF2-40B4-BE49-F238E27FC236}">
                <a16:creationId xmlns:a16="http://schemas.microsoft.com/office/drawing/2014/main" id="{48D84BF7-BAD5-4DAF-B398-42E91CECC298}"/>
              </a:ext>
            </a:extLst>
          </p:cNvPr>
          <p:cNvSpPr/>
          <p:nvPr/>
        </p:nvSpPr>
        <p:spPr>
          <a:xfrm>
            <a:off x="5289260" y="5259105"/>
            <a:ext cx="3653427" cy="285256"/>
          </a:xfrm>
          <a:prstGeom prst="rect">
            <a:avLst/>
          </a:prstGeom>
          <a:noFill/>
          <a:ln w="38100">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F4D17846-644D-4736-A8CB-76745CF68AB1}"/>
              </a:ext>
            </a:extLst>
          </p:cNvPr>
          <p:cNvSpPr/>
          <p:nvPr/>
        </p:nvSpPr>
        <p:spPr>
          <a:xfrm>
            <a:off x="5157262" y="6062433"/>
            <a:ext cx="3809141" cy="577591"/>
          </a:xfrm>
          <a:prstGeom prst="rect">
            <a:avLst/>
          </a:prstGeom>
          <a:noFill/>
          <a:ln w="38100" cap="flat" cmpd="sng" algn="ctr">
            <a:no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2400" b="1" kern="0" dirty="0">
                <a:solidFill>
                  <a:sysClr val="windowText" lastClr="000000"/>
                </a:solidFill>
                <a:highlight>
                  <a:srgbClr val="FFFF00"/>
                </a:highlight>
                <a:latin typeface="Calibri" panose="020F0502020204030204"/>
                <a:ea typeface="ＭＳ Ｐゴシック" panose="020B0600070205080204" pitchFamily="50" charset="-128"/>
              </a:rPr>
              <a:t>総合評価　　</a:t>
            </a:r>
            <a:r>
              <a:rPr kumimoji="1" lang="en-US" altLang="ja-JP" sz="4000" b="1" kern="0" dirty="0">
                <a:solidFill>
                  <a:srgbClr val="0070C0"/>
                </a:solidFill>
                <a:highlight>
                  <a:srgbClr val="FFFF00"/>
                </a:highlight>
                <a:latin typeface="Calibri" panose="020F0502020204030204"/>
                <a:ea typeface="ＭＳ Ｐゴシック" panose="020B0600070205080204" pitchFamily="50" charset="-128"/>
              </a:rPr>
              <a:t>Ⅱ</a:t>
            </a:r>
            <a:r>
              <a:rPr kumimoji="1" lang="ja-JP" altLang="en-US" sz="4000" b="1" kern="0" dirty="0">
                <a:solidFill>
                  <a:srgbClr val="0070C0"/>
                </a:solidFill>
                <a:highlight>
                  <a:srgbClr val="FFFF00"/>
                </a:highlight>
                <a:latin typeface="Calibri" panose="020F0502020204030204"/>
                <a:ea typeface="ＭＳ Ｐゴシック" panose="020B0600070205080204" pitchFamily="50" charset="-128"/>
              </a:rPr>
              <a:t>レベル　　</a:t>
            </a:r>
            <a:endParaRPr kumimoji="1" lang="ja-JP" altLang="en-US" sz="4000" b="1" i="0" u="none" strike="noStrike" kern="0" cap="none" spc="0" normalizeH="0" baseline="0" noProof="0" dirty="0">
              <a:ln>
                <a:noFill/>
              </a:ln>
              <a:solidFill>
                <a:srgbClr val="0070C0"/>
              </a:solidFill>
              <a:effectLst/>
              <a:highlight>
                <a:srgbClr val="FFFF00"/>
              </a:highlight>
              <a:uLnTx/>
              <a:uFillTx/>
              <a:latin typeface="Calibri" panose="020F0502020204030204"/>
              <a:ea typeface="ＭＳ Ｐゴシック" panose="020B0600070205080204" pitchFamily="50" charset="-128"/>
            </a:endParaRPr>
          </a:p>
        </p:txBody>
      </p:sp>
      <p:grpSp>
        <p:nvGrpSpPr>
          <p:cNvPr id="5" name="グループ化 4">
            <a:extLst>
              <a:ext uri="{FF2B5EF4-FFF2-40B4-BE49-F238E27FC236}">
                <a16:creationId xmlns:a16="http://schemas.microsoft.com/office/drawing/2014/main" id="{755A7769-6F1C-421F-9E2B-5EDA1EA8ACFB}"/>
              </a:ext>
            </a:extLst>
          </p:cNvPr>
          <p:cNvGrpSpPr/>
          <p:nvPr/>
        </p:nvGrpSpPr>
        <p:grpSpPr>
          <a:xfrm>
            <a:off x="8280514" y="-80024"/>
            <a:ext cx="4274640" cy="6411833"/>
            <a:chOff x="8255575" y="-80024"/>
            <a:chExt cx="4274640" cy="6411833"/>
          </a:xfrm>
        </p:grpSpPr>
        <p:grpSp>
          <p:nvGrpSpPr>
            <p:cNvPr id="29" name="グループ化 28">
              <a:extLst>
                <a:ext uri="{FF2B5EF4-FFF2-40B4-BE49-F238E27FC236}">
                  <a16:creationId xmlns:a16="http://schemas.microsoft.com/office/drawing/2014/main" id="{4A509A0E-38E4-4FEA-957C-F0D378E24E1A}"/>
                </a:ext>
              </a:extLst>
            </p:cNvPr>
            <p:cNvGrpSpPr/>
            <p:nvPr/>
          </p:nvGrpSpPr>
          <p:grpSpPr>
            <a:xfrm>
              <a:off x="9028249" y="4186401"/>
              <a:ext cx="3302254" cy="2145408"/>
              <a:chOff x="8989760" y="4542160"/>
              <a:chExt cx="3302254" cy="2145408"/>
            </a:xfrm>
          </p:grpSpPr>
          <p:pic>
            <p:nvPicPr>
              <p:cNvPr id="30" name="図 29">
                <a:extLst>
                  <a:ext uri="{FF2B5EF4-FFF2-40B4-BE49-F238E27FC236}">
                    <a16:creationId xmlns:a16="http://schemas.microsoft.com/office/drawing/2014/main" id="{99C5D24F-6947-4B79-B0FB-700272B0D3CE}"/>
                  </a:ext>
                </a:extLst>
              </p:cNvPr>
              <p:cNvPicPr>
                <a:picLocks noChangeAspect="1"/>
              </p:cNvPicPr>
              <p:nvPr/>
            </p:nvPicPr>
            <p:blipFill rotWithShape="1">
              <a:blip r:embed="rId4">
                <a:extLst>
                  <a:ext uri="{28A0092B-C50C-407E-A947-70E740481C1C}">
                    <a14:useLocalDpi xmlns:a14="http://schemas.microsoft.com/office/drawing/2010/main" val="0"/>
                  </a:ext>
                </a:extLst>
              </a:blip>
              <a:srcRect l="3137" t="38303" r="4774" b="31852"/>
              <a:stretch/>
            </p:blipFill>
            <p:spPr>
              <a:xfrm>
                <a:off x="8989760" y="4542160"/>
                <a:ext cx="3058863" cy="2145408"/>
              </a:xfrm>
              <a:prstGeom prst="rect">
                <a:avLst/>
              </a:prstGeom>
              <a:ln w="38100">
                <a:solidFill>
                  <a:schemeClr val="tx1"/>
                </a:solidFill>
              </a:ln>
            </p:spPr>
          </p:pic>
          <p:sp>
            <p:nvSpPr>
              <p:cNvPr id="32" name="正方形/長方形 31">
                <a:extLst>
                  <a:ext uri="{FF2B5EF4-FFF2-40B4-BE49-F238E27FC236}">
                    <a16:creationId xmlns:a16="http://schemas.microsoft.com/office/drawing/2014/main" id="{2B88D299-912F-4093-8B4E-FFB7E3930942}"/>
                  </a:ext>
                </a:extLst>
              </p:cNvPr>
              <p:cNvSpPr/>
              <p:nvPr/>
            </p:nvSpPr>
            <p:spPr>
              <a:xfrm>
                <a:off x="9023521" y="5346080"/>
                <a:ext cx="3268493" cy="849019"/>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ja-JP" altLang="en-US" sz="3200" dirty="0">
                    <a:ln>
                      <a:solidFill>
                        <a:srgbClr val="002060"/>
                      </a:solidFill>
                    </a:ln>
                    <a:solidFill>
                      <a:srgbClr val="FF0000"/>
                    </a:solidFill>
                    <a:latin typeface="HG創英角ﾎﾟｯﾌﾟ体" panose="040B0A09000000000000" pitchFamily="49" charset="-128"/>
                    <a:ea typeface="HG創英角ﾎﾟｯﾌﾟ体" panose="040B0A09000000000000" pitchFamily="49" charset="-128"/>
                  </a:rPr>
                  <a:t>つらさ解消！！</a:t>
                </a:r>
              </a:p>
            </p:txBody>
          </p:sp>
        </p:grpSp>
        <p:pic>
          <p:nvPicPr>
            <p:cNvPr id="19" name="図 18">
              <a:extLst>
                <a:ext uri="{FF2B5EF4-FFF2-40B4-BE49-F238E27FC236}">
                  <a16:creationId xmlns:a16="http://schemas.microsoft.com/office/drawing/2014/main" id="{75AD3182-ABFF-4977-A238-BABFADFA51E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7366" b="48844" l="11618" r="86416"/>
                      </a14:imgEffect>
                      <a14:imgEffect>
                        <a14:brightnessContrast contrast="44000"/>
                      </a14:imgEffect>
                    </a14:imgLayer>
                  </a14:imgProps>
                </a:ext>
                <a:ext uri="{28A0092B-C50C-407E-A947-70E740481C1C}">
                  <a14:useLocalDpi xmlns:a14="http://schemas.microsoft.com/office/drawing/2010/main" val="0"/>
                </a:ext>
              </a:extLst>
            </a:blip>
            <a:srcRect l="9222" t="36174" r="8189" b="50947"/>
            <a:stretch/>
          </p:blipFill>
          <p:spPr>
            <a:xfrm>
              <a:off x="8255575" y="-80024"/>
              <a:ext cx="4274640" cy="1708514"/>
            </a:xfrm>
            <a:prstGeom prst="rect">
              <a:avLst/>
            </a:prstGeom>
          </p:spPr>
        </p:pic>
        <p:grpSp>
          <p:nvGrpSpPr>
            <p:cNvPr id="8" name="グループ化 7">
              <a:extLst>
                <a:ext uri="{FF2B5EF4-FFF2-40B4-BE49-F238E27FC236}">
                  <a16:creationId xmlns:a16="http://schemas.microsoft.com/office/drawing/2014/main" id="{D3935B06-A628-4CED-9A4F-BE8994D5ED85}"/>
                </a:ext>
              </a:extLst>
            </p:cNvPr>
            <p:cNvGrpSpPr/>
            <p:nvPr/>
          </p:nvGrpSpPr>
          <p:grpSpPr>
            <a:xfrm>
              <a:off x="8696532" y="1604616"/>
              <a:ext cx="3414667" cy="2301099"/>
              <a:chOff x="8696532" y="1604616"/>
              <a:chExt cx="3414667" cy="2301099"/>
            </a:xfrm>
          </p:grpSpPr>
          <p:pic>
            <p:nvPicPr>
              <p:cNvPr id="12" name="図 11">
                <a:extLst>
                  <a:ext uri="{FF2B5EF4-FFF2-40B4-BE49-F238E27FC236}">
                    <a16:creationId xmlns:a16="http://schemas.microsoft.com/office/drawing/2014/main" id="{41BC3770-E670-4DB0-9F64-6E43A85DC2BE}"/>
                  </a:ext>
                </a:extLst>
              </p:cNvPr>
              <p:cNvPicPr>
                <a:picLocks noChangeAspect="1"/>
              </p:cNvPicPr>
              <p:nvPr/>
            </p:nvPicPr>
            <p:blipFill rotWithShape="1">
              <a:blip r:embed="rId7">
                <a:extLst>
                  <a:ext uri="{28A0092B-C50C-407E-A947-70E740481C1C}">
                    <a14:useLocalDpi xmlns:a14="http://schemas.microsoft.com/office/drawing/2010/main" val="0"/>
                  </a:ext>
                </a:extLst>
              </a:blip>
              <a:srcRect l="5317" t="7742" b="7184"/>
              <a:stretch/>
            </p:blipFill>
            <p:spPr>
              <a:xfrm>
                <a:off x="8696532" y="1604616"/>
                <a:ext cx="3414667" cy="2301099"/>
              </a:xfrm>
              <a:prstGeom prst="rect">
                <a:avLst/>
              </a:prstGeom>
            </p:spPr>
          </p:pic>
          <p:sp>
            <p:nvSpPr>
              <p:cNvPr id="20" name="正方形/長方形 19">
                <a:extLst>
                  <a:ext uri="{FF2B5EF4-FFF2-40B4-BE49-F238E27FC236}">
                    <a16:creationId xmlns:a16="http://schemas.microsoft.com/office/drawing/2014/main" id="{3D504E30-4E7B-4808-920D-826A528F9AC7}"/>
                  </a:ext>
                </a:extLst>
              </p:cNvPr>
              <p:cNvSpPr/>
              <p:nvPr/>
            </p:nvSpPr>
            <p:spPr>
              <a:xfrm>
                <a:off x="10601070" y="3609832"/>
                <a:ext cx="1319076" cy="27242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1200" b="1" dirty="0">
                    <a:solidFill>
                      <a:schemeClr val="bg1"/>
                    </a:solidFill>
                  </a:rPr>
                  <a:t>林先輩</a:t>
                </a:r>
              </a:p>
            </p:txBody>
          </p:sp>
        </p:grpSp>
        <p:sp>
          <p:nvSpPr>
            <p:cNvPr id="24" name="吹き出し: 角を丸めた四角形 23">
              <a:extLst>
                <a:ext uri="{FF2B5EF4-FFF2-40B4-BE49-F238E27FC236}">
                  <a16:creationId xmlns:a16="http://schemas.microsoft.com/office/drawing/2014/main" id="{8ABA256C-9595-4B53-BCE2-D5FBD8EDF053}"/>
                </a:ext>
              </a:extLst>
            </p:cNvPr>
            <p:cNvSpPr/>
            <p:nvPr/>
          </p:nvSpPr>
          <p:spPr>
            <a:xfrm>
              <a:off x="10293979" y="3063703"/>
              <a:ext cx="1765724" cy="394888"/>
            </a:xfrm>
            <a:prstGeom prst="wedgeRoundRectCallout">
              <a:avLst>
                <a:gd name="adj1" fmla="val -15314"/>
                <a:gd name="adj2" fmla="val -84838"/>
                <a:gd name="adj3" fmla="val 16667"/>
              </a:avLst>
            </a:prstGeom>
            <a:solidFill>
              <a:schemeClr val="tx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ja-JP" altLang="en-US" sz="1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よく頑張りました</a:t>
              </a:r>
            </a:p>
          </p:txBody>
        </p:sp>
        <p:sp>
          <p:nvSpPr>
            <p:cNvPr id="34" name="吹き出し: 角を丸めた四角形 33">
              <a:extLst>
                <a:ext uri="{FF2B5EF4-FFF2-40B4-BE49-F238E27FC236}">
                  <a16:creationId xmlns:a16="http://schemas.microsoft.com/office/drawing/2014/main" id="{195555AF-9A58-4219-99A4-3C614D30FAB9}"/>
                </a:ext>
              </a:extLst>
            </p:cNvPr>
            <p:cNvSpPr/>
            <p:nvPr/>
          </p:nvSpPr>
          <p:spPr>
            <a:xfrm>
              <a:off x="8377577" y="1390824"/>
              <a:ext cx="1558345" cy="448025"/>
            </a:xfrm>
            <a:prstGeom prst="wedgeRoundRectCallout">
              <a:avLst>
                <a:gd name="adj1" fmla="val 28954"/>
                <a:gd name="adj2" fmla="val 111226"/>
                <a:gd name="adj3" fmla="val 16667"/>
              </a:avLst>
            </a:prstGeom>
            <a:solidFill>
              <a:schemeClr val="tx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やったぁ！！</a:t>
              </a:r>
            </a:p>
          </p:txBody>
        </p:sp>
      </p:grpSp>
    </p:spTree>
    <p:extLst>
      <p:ext uri="{BB962C8B-B14F-4D97-AF65-F5344CB8AC3E}">
        <p14:creationId xmlns:p14="http://schemas.microsoft.com/office/powerpoint/2010/main" val="139467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childTnLst>
                          </p:cTn>
                        </p:par>
                        <p:par>
                          <p:cTn id="14" fill="hold">
                            <p:stCondLst>
                              <p:cond delay="2000"/>
                            </p:stCondLst>
                            <p:childTnLst>
                              <p:par>
                                <p:cTn id="15" presetID="16" presetClass="entr" presetSubtype="21"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1000"/>
                                        <p:tgtEl>
                                          <p:spTgt spid="2"/>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childTnLst>
                                </p:cTn>
                              </p:par>
                            </p:childTnLst>
                          </p:cTn>
                        </p:par>
                        <p:par>
                          <p:cTn id="22" fill="hold">
                            <p:stCondLst>
                              <p:cond delay="4000"/>
                            </p:stCondLst>
                            <p:childTnLst>
                              <p:par>
                                <p:cTn id="23" presetID="16" presetClass="entr" presetSubtype="21"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1000"/>
                                        <p:tgtEl>
                                          <p:spTgt spid="25"/>
                                        </p:tgtEl>
                                      </p:cBhvr>
                                    </p:animEffect>
                                  </p:childTnLst>
                                </p:cTn>
                              </p:par>
                            </p:childTnLst>
                          </p:cTn>
                        </p:par>
                        <p:par>
                          <p:cTn id="26" fill="hold">
                            <p:stCondLst>
                              <p:cond delay="5000"/>
                            </p:stCondLst>
                            <p:childTnLst>
                              <p:par>
                                <p:cTn id="27" presetID="53" presetClass="entr" presetSubtype="16"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1000" fill="hold"/>
                                        <p:tgtEl>
                                          <p:spTgt spid="26"/>
                                        </p:tgtEl>
                                        <p:attrNameLst>
                                          <p:attrName>ppt_w</p:attrName>
                                        </p:attrNameLst>
                                      </p:cBhvr>
                                      <p:tavLst>
                                        <p:tav tm="0">
                                          <p:val>
                                            <p:fltVal val="0"/>
                                          </p:val>
                                        </p:tav>
                                        <p:tav tm="100000">
                                          <p:val>
                                            <p:strVal val="#ppt_w"/>
                                          </p:val>
                                        </p:tav>
                                      </p:tavLst>
                                    </p:anim>
                                    <p:anim calcmode="lin" valueType="num">
                                      <p:cBhvr>
                                        <p:cTn id="30" dur="1000" fill="hold"/>
                                        <p:tgtEl>
                                          <p:spTgt spid="26"/>
                                        </p:tgtEl>
                                        <p:attrNameLst>
                                          <p:attrName>ppt_h</p:attrName>
                                        </p:attrNameLst>
                                      </p:cBhvr>
                                      <p:tavLst>
                                        <p:tav tm="0">
                                          <p:val>
                                            <p:fltVal val="0"/>
                                          </p:val>
                                        </p:tav>
                                        <p:tav tm="100000">
                                          <p:val>
                                            <p:strVal val="#ppt_h"/>
                                          </p:val>
                                        </p:tav>
                                      </p:tavLst>
                                    </p:anim>
                                    <p:animEffect transition="in" filter="fade">
                                      <p:cBhvr>
                                        <p:cTn id="31" dur="1000"/>
                                        <p:tgtEl>
                                          <p:spTgt spid="26"/>
                                        </p:tgtEl>
                                      </p:cBhvr>
                                    </p:animEffect>
                                  </p:childTnLst>
                                </p:cTn>
                              </p:par>
                            </p:childTnLst>
                          </p:cTn>
                        </p:par>
                        <p:par>
                          <p:cTn id="32" fill="hold">
                            <p:stCondLst>
                              <p:cond delay="60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childTnLst>
                                </p:cTn>
                              </p:par>
                            </p:childTnLst>
                          </p:cTn>
                        </p:par>
                        <p:par>
                          <p:cTn id="36" fill="hold">
                            <p:stCondLst>
                              <p:cond delay="7000"/>
                            </p:stCondLst>
                            <p:childTnLst>
                              <p:par>
                                <p:cTn id="37" presetID="10" presetClass="entr" presetSubtype="0"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childTnLst>
                                </p:cTn>
                              </p:par>
                            </p:childTnLst>
                          </p:cTn>
                        </p:par>
                        <p:par>
                          <p:cTn id="40" fill="hold">
                            <p:stCondLst>
                              <p:cond delay="8000"/>
                            </p:stCondLst>
                            <p:childTnLst>
                              <p:par>
                                <p:cTn id="41" presetID="10" presetClass="entr" presetSubtype="0"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1000"/>
                                        <p:tgtEl>
                                          <p:spTgt spid="27"/>
                                        </p:tgtEl>
                                      </p:cBhvr>
                                    </p:animEffect>
                                  </p:childTnLst>
                                </p:cTn>
                              </p:par>
                            </p:childTnLst>
                          </p:cTn>
                        </p:par>
                        <p:par>
                          <p:cTn id="44" fill="hold">
                            <p:stCondLst>
                              <p:cond delay="9000"/>
                            </p:stCondLst>
                            <p:childTnLst>
                              <p:par>
                                <p:cTn id="45" presetID="16" presetClass="entr" presetSubtype="21"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arn(inVertical)">
                                      <p:cBhvr>
                                        <p:cTn id="47" dur="1000"/>
                                        <p:tgtEl>
                                          <p:spTgt spid="31"/>
                                        </p:tgtEl>
                                      </p:cBhvr>
                                    </p:animEffect>
                                  </p:childTnLst>
                                </p:cTn>
                              </p:par>
                            </p:childTnLst>
                          </p:cTn>
                        </p:par>
                        <p:par>
                          <p:cTn id="48" fill="hold">
                            <p:stCondLst>
                              <p:cond delay="10000"/>
                            </p:stCondLst>
                            <p:childTnLst>
                              <p:par>
                                <p:cTn id="49" presetID="16" presetClass="entr" presetSubtype="21" fill="hold" grpId="0"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barn(inVertical)">
                                      <p:cBhvr>
                                        <p:cTn id="51" dur="1000"/>
                                        <p:tgtEl>
                                          <p:spTgt spid="33"/>
                                        </p:tgtEl>
                                      </p:cBhvr>
                                    </p:animEffect>
                                  </p:childTnLst>
                                </p:cTn>
                              </p:par>
                            </p:childTnLst>
                          </p:cTn>
                        </p:par>
                        <p:par>
                          <p:cTn id="52" fill="hold">
                            <p:stCondLst>
                              <p:cond delay="11000"/>
                            </p:stCondLst>
                            <p:childTnLst>
                              <p:par>
                                <p:cTn id="53" presetID="14" presetClass="entr" presetSubtype="10" fill="hold" nodeType="after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randombar(horizontal)">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0" grpId="0" animBg="1"/>
      <p:bldP spid="2" grpId="0" animBg="1"/>
      <p:bldP spid="25" grpId="0" animBg="1"/>
      <p:bldP spid="26" grpId="0"/>
      <p:bldP spid="31" grpId="0" animBg="1"/>
      <p:bldP spid="3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B9FF4A9A-CA5E-4866-A3D2-7D555EA0E734}"/>
              </a:ext>
            </a:extLst>
          </p:cNvPr>
          <p:cNvGrpSpPr/>
          <p:nvPr/>
        </p:nvGrpSpPr>
        <p:grpSpPr>
          <a:xfrm>
            <a:off x="7139026" y="3631911"/>
            <a:ext cx="4730866" cy="3131611"/>
            <a:chOff x="7139026" y="3631911"/>
            <a:chExt cx="4730866" cy="3131611"/>
          </a:xfrm>
        </p:grpSpPr>
        <p:grpSp>
          <p:nvGrpSpPr>
            <p:cNvPr id="6" name="グループ化 5">
              <a:extLst>
                <a:ext uri="{FF2B5EF4-FFF2-40B4-BE49-F238E27FC236}">
                  <a16:creationId xmlns:a16="http://schemas.microsoft.com/office/drawing/2014/main" id="{B72EA721-7658-49CF-BA30-0F437260D907}"/>
                </a:ext>
              </a:extLst>
            </p:cNvPr>
            <p:cNvGrpSpPr/>
            <p:nvPr/>
          </p:nvGrpSpPr>
          <p:grpSpPr>
            <a:xfrm>
              <a:off x="7139026" y="3631911"/>
              <a:ext cx="4258019" cy="3090636"/>
              <a:chOff x="7130716" y="3548703"/>
              <a:chExt cx="4258019" cy="3090636"/>
            </a:xfrm>
          </p:grpSpPr>
          <p:grpSp>
            <p:nvGrpSpPr>
              <p:cNvPr id="23" name="グループ化 22">
                <a:extLst>
                  <a:ext uri="{FF2B5EF4-FFF2-40B4-BE49-F238E27FC236}">
                    <a16:creationId xmlns:a16="http://schemas.microsoft.com/office/drawing/2014/main" id="{136A6B84-F3EB-4B14-8BF9-380519CCE594}"/>
                  </a:ext>
                </a:extLst>
              </p:cNvPr>
              <p:cNvGrpSpPr/>
              <p:nvPr/>
            </p:nvGrpSpPr>
            <p:grpSpPr>
              <a:xfrm>
                <a:off x="7130716" y="3548703"/>
                <a:ext cx="4258019" cy="3090636"/>
                <a:chOff x="5730086" y="551467"/>
                <a:chExt cx="3825426" cy="2839179"/>
              </a:xfrm>
              <a:solidFill>
                <a:schemeClr val="tx2">
                  <a:lumMod val="60000"/>
                  <a:lumOff val="40000"/>
                </a:schemeClr>
              </a:solidFill>
            </p:grpSpPr>
            <p:sp>
              <p:nvSpPr>
                <p:cNvPr id="24" name="正方形/長方形 23">
                  <a:extLst>
                    <a:ext uri="{FF2B5EF4-FFF2-40B4-BE49-F238E27FC236}">
                      <a16:creationId xmlns:a16="http://schemas.microsoft.com/office/drawing/2014/main" id="{B95E4CA8-12ED-4887-B4EB-78C82AE85170}"/>
                    </a:ext>
                  </a:extLst>
                </p:cNvPr>
                <p:cNvSpPr/>
                <p:nvPr/>
              </p:nvSpPr>
              <p:spPr>
                <a:xfrm>
                  <a:off x="5730086" y="551468"/>
                  <a:ext cx="3825426" cy="2839178"/>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25" name="正方形/長方形 24">
                  <a:extLst>
                    <a:ext uri="{FF2B5EF4-FFF2-40B4-BE49-F238E27FC236}">
                      <a16:creationId xmlns:a16="http://schemas.microsoft.com/office/drawing/2014/main" id="{E2AA03DE-205D-45D1-8559-7B53ECDF4BE0}"/>
                    </a:ext>
                  </a:extLst>
                </p:cNvPr>
                <p:cNvSpPr/>
                <p:nvPr/>
              </p:nvSpPr>
              <p:spPr>
                <a:xfrm>
                  <a:off x="5765561" y="551467"/>
                  <a:ext cx="3765472" cy="2468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highlight>
                        <a:srgbClr val="FFFF00"/>
                      </a:highlight>
                      <a:latin typeface="HG丸ｺﾞｼｯｸM-PRO" panose="020F0600000000000000" pitchFamily="50" charset="-128"/>
                      <a:ea typeface="HG丸ｺﾞｼｯｸM-PRO" panose="020F0600000000000000" pitchFamily="50" charset="-128"/>
                    </a:rPr>
                    <a:t>Ｙ</a:t>
                  </a:r>
                  <a:r>
                    <a:rPr kumimoji="1" lang="ja-JP" altLang="en-US" sz="1400" b="1" dirty="0">
                      <a:solidFill>
                        <a:schemeClr val="bg1"/>
                      </a:solidFill>
                      <a:highlight>
                        <a:srgbClr val="FFFF00"/>
                      </a:highlight>
                      <a:latin typeface="HG丸ｺﾞｼｯｸM-PRO" panose="020F0600000000000000" pitchFamily="50" charset="-128"/>
                      <a:ea typeface="HG丸ｺﾞｼｯｸM-PRO" panose="020F0600000000000000" pitchFamily="50" charset="-128"/>
                    </a:rPr>
                    <a:t>軸　：　</a:t>
                  </a:r>
                  <a:r>
                    <a:rPr lang="ja-JP" altLang="en-US" sz="1400" b="1" dirty="0">
                      <a:solidFill>
                        <a:schemeClr val="bg1"/>
                      </a:solidFill>
                      <a:highlight>
                        <a:srgbClr val="FFFF00"/>
                      </a:highlight>
                      <a:latin typeface="HG丸ｺﾞｼｯｸM-PRO" panose="020F0600000000000000" pitchFamily="50" charset="-128"/>
                      <a:ea typeface="HG丸ｺﾞｼｯｸM-PRO" panose="020F0600000000000000" pitchFamily="50" charset="-128"/>
                    </a:rPr>
                    <a:t>明るく働きがいのある職場</a:t>
                  </a:r>
                  <a:endParaRPr kumimoji="1" lang="ja-JP" altLang="en-US" sz="1400" b="1" dirty="0">
                    <a:solidFill>
                      <a:schemeClr val="bg1"/>
                    </a:solidFill>
                    <a:highlight>
                      <a:srgbClr val="FFFF00"/>
                    </a:highlight>
                    <a:latin typeface="HG丸ｺﾞｼｯｸM-PRO" panose="020F0600000000000000" pitchFamily="50" charset="-128"/>
                    <a:ea typeface="HG丸ｺﾞｼｯｸM-PRO" panose="020F0600000000000000" pitchFamily="50" charset="-128"/>
                  </a:endParaRPr>
                </a:p>
              </p:txBody>
            </p:sp>
          </p:grpSp>
          <p:sp>
            <p:nvSpPr>
              <p:cNvPr id="37" name="正方形/長方形 36">
                <a:extLst>
                  <a:ext uri="{FF2B5EF4-FFF2-40B4-BE49-F238E27FC236}">
                    <a16:creationId xmlns:a16="http://schemas.microsoft.com/office/drawing/2014/main" id="{2E1E160A-C324-4DD9-9634-137DF0F26859}"/>
                  </a:ext>
                </a:extLst>
              </p:cNvPr>
              <p:cNvSpPr/>
              <p:nvPr/>
            </p:nvSpPr>
            <p:spPr>
              <a:xfrm>
                <a:off x="7654942" y="4057418"/>
                <a:ext cx="1432911" cy="64685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900" b="1" dirty="0">
                    <a:solidFill>
                      <a:schemeClr val="bg1"/>
                    </a:solidFill>
                    <a:latin typeface="HG丸ｺﾞｼｯｸM-PRO" panose="020F0600000000000000" pitchFamily="50" charset="-128"/>
                    <a:ea typeface="HG丸ｺﾞｼｯｸM-PRO" panose="020F0600000000000000" pitchFamily="50" charset="-128"/>
                  </a:rPr>
                  <a:t>作成日</a:t>
                </a:r>
              </a:p>
              <a:p>
                <a:r>
                  <a:rPr lang="ja-JP" altLang="en-US" sz="900" b="1" dirty="0">
                    <a:solidFill>
                      <a:schemeClr val="bg1"/>
                    </a:solidFill>
                    <a:latin typeface="HG丸ｺﾞｼｯｸM-PRO" panose="020F0600000000000000" pitchFamily="50" charset="-128"/>
                    <a:ea typeface="HG丸ｺﾞｼｯｸM-PRO" panose="020F0600000000000000" pitchFamily="50" charset="-128"/>
                  </a:rPr>
                  <a:t>　</a:t>
                </a:r>
                <a:r>
                  <a:rPr lang="en-US" altLang="ja-JP" sz="900" b="1" dirty="0">
                    <a:solidFill>
                      <a:schemeClr val="bg1"/>
                    </a:solidFill>
                    <a:latin typeface="HG丸ｺﾞｼｯｸM-PRO" panose="020F0600000000000000" pitchFamily="50" charset="-128"/>
                    <a:ea typeface="HG丸ｺﾞｼｯｸM-PRO" panose="020F0600000000000000" pitchFamily="50" charset="-128"/>
                  </a:rPr>
                  <a:t>2023</a:t>
                </a:r>
                <a:r>
                  <a:rPr lang="ja-JP" altLang="en-US" sz="900" b="1" dirty="0">
                    <a:solidFill>
                      <a:schemeClr val="bg1"/>
                    </a:solidFill>
                    <a:latin typeface="HG丸ｺﾞｼｯｸM-PRO" panose="020F0600000000000000" pitchFamily="50" charset="-128"/>
                    <a:ea typeface="HG丸ｺﾞｼｯｸM-PRO" panose="020F0600000000000000" pitchFamily="50" charset="-128"/>
                  </a:rPr>
                  <a:t>年</a:t>
                </a:r>
                <a:r>
                  <a:rPr lang="en-US" altLang="ja-JP" sz="900" b="1" dirty="0">
                    <a:solidFill>
                      <a:schemeClr val="bg1"/>
                    </a:solidFill>
                    <a:latin typeface="HG丸ｺﾞｼｯｸM-PRO" panose="020F0600000000000000" pitchFamily="50" charset="-128"/>
                    <a:ea typeface="HG丸ｺﾞｼｯｸM-PRO" panose="020F0600000000000000" pitchFamily="50" charset="-128"/>
                  </a:rPr>
                  <a:t>6</a:t>
                </a:r>
                <a:r>
                  <a:rPr lang="ja-JP" altLang="en-US" sz="900" b="1" dirty="0">
                    <a:solidFill>
                      <a:schemeClr val="bg1"/>
                    </a:solidFill>
                    <a:latin typeface="HG丸ｺﾞｼｯｸM-PRO" panose="020F0600000000000000" pitchFamily="50" charset="-128"/>
                    <a:ea typeface="HG丸ｺﾞｼｯｸM-PRO" panose="020F0600000000000000" pitchFamily="50" charset="-128"/>
                  </a:rPr>
                  <a:t>月</a:t>
                </a:r>
                <a:r>
                  <a:rPr lang="en-US" altLang="ja-JP" sz="900" b="1" dirty="0">
                    <a:solidFill>
                      <a:schemeClr val="bg1"/>
                    </a:solidFill>
                    <a:latin typeface="HG丸ｺﾞｼｯｸM-PRO" panose="020F0600000000000000" pitchFamily="50" charset="-128"/>
                    <a:ea typeface="HG丸ｺﾞｼｯｸM-PRO" panose="020F0600000000000000" pitchFamily="50" charset="-128"/>
                  </a:rPr>
                  <a:t>29</a:t>
                </a:r>
                <a:r>
                  <a:rPr lang="ja-JP" altLang="en-US" sz="900" b="1" dirty="0">
                    <a:solidFill>
                      <a:schemeClr val="bg1"/>
                    </a:solidFill>
                    <a:latin typeface="HG丸ｺﾞｼｯｸM-PRO" panose="020F0600000000000000" pitchFamily="50" charset="-128"/>
                    <a:ea typeface="HG丸ｺﾞｼｯｸM-PRO" panose="020F0600000000000000" pitchFamily="50" charset="-128"/>
                  </a:rPr>
                  <a:t>日</a:t>
                </a:r>
                <a:endParaRPr lang="en-US" altLang="ja-JP" sz="900" b="1" dirty="0">
                  <a:solidFill>
                    <a:schemeClr val="bg1"/>
                  </a:solidFill>
                  <a:latin typeface="HG丸ｺﾞｼｯｸM-PRO" panose="020F0600000000000000" pitchFamily="50" charset="-128"/>
                  <a:ea typeface="HG丸ｺﾞｼｯｸM-PRO" panose="020F0600000000000000" pitchFamily="50" charset="-128"/>
                </a:endParaRPr>
              </a:p>
              <a:p>
                <a:r>
                  <a:rPr lang="ja-JP" altLang="en-US" sz="900" b="1" dirty="0">
                    <a:solidFill>
                      <a:schemeClr val="bg1"/>
                    </a:solidFill>
                    <a:latin typeface="HG丸ｺﾞｼｯｸM-PRO" panose="020F0600000000000000" pitchFamily="50" charset="-128"/>
                    <a:ea typeface="HG丸ｺﾞｼｯｸM-PRO" panose="020F0600000000000000" pitchFamily="50" charset="-128"/>
                  </a:rPr>
                  <a:t>作成者　丸山</a:t>
                </a:r>
                <a:endParaRPr lang="en-US" altLang="ja-JP" sz="900" b="1" dirty="0">
                  <a:solidFill>
                    <a:schemeClr val="bg1"/>
                  </a:solidFill>
                  <a:latin typeface="HG丸ｺﾞｼｯｸM-PRO" panose="020F0600000000000000" pitchFamily="50" charset="-128"/>
                  <a:ea typeface="HG丸ｺﾞｼｯｸM-PRO" panose="020F0600000000000000" pitchFamily="50" charset="-128"/>
                </a:endParaRPr>
              </a:p>
            </p:txBody>
          </p:sp>
        </p:grpSp>
        <p:graphicFrame>
          <p:nvGraphicFramePr>
            <p:cNvPr id="19" name="グラフ 18">
              <a:extLst>
                <a:ext uri="{FF2B5EF4-FFF2-40B4-BE49-F238E27FC236}">
                  <a16:creationId xmlns:a16="http://schemas.microsoft.com/office/drawing/2014/main" id="{00000000-0008-0000-0100-0000C1010000}"/>
                </a:ext>
              </a:extLst>
            </p:cNvPr>
            <p:cNvGraphicFramePr>
              <a:graphicFrameLocks/>
            </p:cNvGraphicFramePr>
            <p:nvPr>
              <p:extLst>
                <p:ext uri="{D42A27DB-BD31-4B8C-83A1-F6EECF244321}">
                  <p14:modId xmlns:p14="http://schemas.microsoft.com/office/powerpoint/2010/main" val="2652584912"/>
                </p:ext>
              </p:extLst>
            </p:nvPr>
          </p:nvGraphicFramePr>
          <p:xfrm>
            <a:off x="7623182" y="3754659"/>
            <a:ext cx="4246710" cy="3008863"/>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10" name="グループ化 9">
            <a:extLst>
              <a:ext uri="{FF2B5EF4-FFF2-40B4-BE49-F238E27FC236}">
                <a16:creationId xmlns:a16="http://schemas.microsoft.com/office/drawing/2014/main" id="{46A6F340-0974-4EE5-9E87-B398D1D50E61}"/>
              </a:ext>
            </a:extLst>
          </p:cNvPr>
          <p:cNvGrpSpPr/>
          <p:nvPr/>
        </p:nvGrpSpPr>
        <p:grpSpPr>
          <a:xfrm>
            <a:off x="597768" y="769862"/>
            <a:ext cx="5686184" cy="5985382"/>
            <a:chOff x="597768" y="769862"/>
            <a:chExt cx="5686184" cy="5985382"/>
          </a:xfrm>
        </p:grpSpPr>
        <p:grpSp>
          <p:nvGrpSpPr>
            <p:cNvPr id="9" name="グループ化 8">
              <a:extLst>
                <a:ext uri="{FF2B5EF4-FFF2-40B4-BE49-F238E27FC236}">
                  <a16:creationId xmlns:a16="http://schemas.microsoft.com/office/drawing/2014/main" id="{7EA74988-6F6C-4085-B6D0-4CA0993FC9B6}"/>
                </a:ext>
              </a:extLst>
            </p:cNvPr>
            <p:cNvGrpSpPr/>
            <p:nvPr/>
          </p:nvGrpSpPr>
          <p:grpSpPr>
            <a:xfrm>
              <a:off x="597768" y="769862"/>
              <a:ext cx="5686184" cy="5985382"/>
              <a:chOff x="597768" y="769862"/>
              <a:chExt cx="5686184" cy="5985382"/>
            </a:xfrm>
          </p:grpSpPr>
          <p:pic>
            <p:nvPicPr>
              <p:cNvPr id="30" name="Picture 2">
                <a:extLst>
                  <a:ext uri="{FF2B5EF4-FFF2-40B4-BE49-F238E27FC236}">
                    <a16:creationId xmlns:a16="http://schemas.microsoft.com/office/drawing/2014/main" id="{3574A79A-1FB2-4DB9-A9FE-D4EB064262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768" y="769862"/>
                <a:ext cx="5686184" cy="5618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正方形/長方形 34">
                <a:extLst>
                  <a:ext uri="{FF2B5EF4-FFF2-40B4-BE49-F238E27FC236}">
                    <a16:creationId xmlns:a16="http://schemas.microsoft.com/office/drawing/2014/main" id="{5FD5A1AE-66C0-4777-9CB2-5889F2303D5E}"/>
                  </a:ext>
                </a:extLst>
              </p:cNvPr>
              <p:cNvSpPr/>
              <p:nvPr/>
            </p:nvSpPr>
            <p:spPr>
              <a:xfrm>
                <a:off x="762000" y="6443117"/>
                <a:ext cx="5090152" cy="312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lang="ja-JP" altLang="en-US" b="1" dirty="0">
                    <a:solidFill>
                      <a:schemeClr val="bg1"/>
                    </a:solidFill>
                    <a:latin typeface="HG丸ｺﾞｼｯｸM-PRO" panose="020F0600000000000000" pitchFamily="50" charset="-128"/>
                    <a:ea typeface="HG丸ｺﾞｼｯｸM-PRO" panose="020F0600000000000000" pitchFamily="50" charset="-128"/>
                  </a:rPr>
                  <a:t>図</a:t>
                </a:r>
                <a:r>
                  <a:rPr lang="en-US" altLang="ja-JP" b="1" dirty="0">
                    <a:solidFill>
                      <a:schemeClr val="bg1"/>
                    </a:solidFill>
                    <a:latin typeface="HG丸ｺﾞｼｯｸM-PRO" panose="020F0600000000000000" pitchFamily="50" charset="-128"/>
                    <a:ea typeface="HG丸ｺﾞｼｯｸM-PRO" panose="020F0600000000000000" pitchFamily="50" charset="-128"/>
                  </a:rPr>
                  <a:t>8.</a:t>
                </a:r>
                <a:r>
                  <a:rPr lang="ja-JP" altLang="en-US" b="1" dirty="0">
                    <a:solidFill>
                      <a:schemeClr val="bg1"/>
                    </a:solidFill>
                    <a:latin typeface="HG丸ｺﾞｼｯｸM-PRO" panose="020F0600000000000000" pitchFamily="50" charset="-128"/>
                    <a:ea typeface="HG丸ｺﾞｼｯｸM-PRO" panose="020F0600000000000000" pitchFamily="50" charset="-128"/>
                  </a:rPr>
                  <a:t>　ＱＣサークルレベル把握ゾーン分布</a:t>
                </a:r>
                <a:endParaRPr lang="en-US" altLang="ja-JP" b="1" dirty="0">
                  <a:solidFill>
                    <a:schemeClr val="bg1"/>
                  </a:solidFill>
                  <a:latin typeface="HG丸ｺﾞｼｯｸM-PRO" panose="020F0600000000000000" pitchFamily="50" charset="-128"/>
                  <a:ea typeface="HG丸ｺﾞｼｯｸM-PRO" panose="020F0600000000000000" pitchFamily="50" charset="-128"/>
                </a:endParaRPr>
              </a:p>
            </p:txBody>
          </p:sp>
        </p:grpSp>
        <p:sp>
          <p:nvSpPr>
            <p:cNvPr id="31" name="星 7 46">
              <a:extLst>
                <a:ext uri="{FF2B5EF4-FFF2-40B4-BE49-F238E27FC236}">
                  <a16:creationId xmlns:a16="http://schemas.microsoft.com/office/drawing/2014/main" id="{8A19C53E-5DCF-4437-8CF1-5C986F65D806}"/>
                </a:ext>
              </a:extLst>
            </p:cNvPr>
            <p:cNvSpPr/>
            <p:nvPr/>
          </p:nvSpPr>
          <p:spPr>
            <a:xfrm>
              <a:off x="4312395" y="2179702"/>
              <a:ext cx="354364" cy="369440"/>
            </a:xfrm>
            <a:prstGeom prst="star7">
              <a:avLst/>
            </a:prstGeom>
            <a:ln w="15875"/>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dirty="0">
                <a:latin typeface="HG丸ｺﾞｼｯｸM-PRO" panose="020F0600000000000000" pitchFamily="50" charset="-128"/>
                <a:ea typeface="HG丸ｺﾞｼｯｸM-PRO" panose="020F0600000000000000" pitchFamily="50" charset="-128"/>
              </a:endParaRPr>
            </a:p>
          </p:txBody>
        </p:sp>
      </p:grpSp>
      <p:sp>
        <p:nvSpPr>
          <p:cNvPr id="33" name="右矢印 8">
            <a:extLst>
              <a:ext uri="{FF2B5EF4-FFF2-40B4-BE49-F238E27FC236}">
                <a16:creationId xmlns:a16="http://schemas.microsoft.com/office/drawing/2014/main" id="{E1474769-ED49-4CF6-A6D7-9CBA407080D3}"/>
              </a:ext>
            </a:extLst>
          </p:cNvPr>
          <p:cNvSpPr/>
          <p:nvPr/>
        </p:nvSpPr>
        <p:spPr>
          <a:xfrm rot="19461516" flipV="1">
            <a:off x="4592652" y="1999654"/>
            <a:ext cx="310688" cy="354152"/>
          </a:xfrm>
          <a:prstGeom prst="rightArrow">
            <a:avLst>
              <a:gd name="adj1" fmla="val 46817"/>
              <a:gd name="adj2"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HG丸ｺﾞｼｯｸM-PRO" panose="020F0600000000000000" pitchFamily="50" charset="-128"/>
              <a:ea typeface="HG丸ｺﾞｼｯｸM-PRO" panose="020F0600000000000000" pitchFamily="50" charset="-128"/>
            </a:endParaRPr>
          </a:p>
        </p:txBody>
      </p:sp>
      <p:grpSp>
        <p:nvGrpSpPr>
          <p:cNvPr id="5" name="グループ化 4">
            <a:extLst>
              <a:ext uri="{FF2B5EF4-FFF2-40B4-BE49-F238E27FC236}">
                <a16:creationId xmlns:a16="http://schemas.microsoft.com/office/drawing/2014/main" id="{54C22B47-52FF-4DBA-83FC-DEDA3D248BC3}"/>
              </a:ext>
            </a:extLst>
          </p:cNvPr>
          <p:cNvGrpSpPr/>
          <p:nvPr/>
        </p:nvGrpSpPr>
        <p:grpSpPr>
          <a:xfrm>
            <a:off x="7123347" y="183503"/>
            <a:ext cx="4842056" cy="3495604"/>
            <a:chOff x="7101899" y="218661"/>
            <a:chExt cx="4842056" cy="3495604"/>
          </a:xfrm>
        </p:grpSpPr>
        <p:grpSp>
          <p:nvGrpSpPr>
            <p:cNvPr id="3" name="グループ化 2">
              <a:extLst>
                <a:ext uri="{FF2B5EF4-FFF2-40B4-BE49-F238E27FC236}">
                  <a16:creationId xmlns:a16="http://schemas.microsoft.com/office/drawing/2014/main" id="{00CE1E6D-6DCE-46B4-8247-16265C883CA2}"/>
                </a:ext>
              </a:extLst>
            </p:cNvPr>
            <p:cNvGrpSpPr/>
            <p:nvPr/>
          </p:nvGrpSpPr>
          <p:grpSpPr>
            <a:xfrm>
              <a:off x="7101899" y="218661"/>
              <a:ext cx="4842056" cy="3495604"/>
              <a:chOff x="7101899" y="218661"/>
              <a:chExt cx="4842056" cy="3495604"/>
            </a:xfrm>
          </p:grpSpPr>
          <p:grpSp>
            <p:nvGrpSpPr>
              <p:cNvPr id="14" name="グループ化 13">
                <a:extLst>
                  <a:ext uri="{FF2B5EF4-FFF2-40B4-BE49-F238E27FC236}">
                    <a16:creationId xmlns:a16="http://schemas.microsoft.com/office/drawing/2014/main" id="{987096F3-CEA4-4FF7-9914-BDC5C9060DC8}"/>
                  </a:ext>
                </a:extLst>
              </p:cNvPr>
              <p:cNvGrpSpPr/>
              <p:nvPr/>
            </p:nvGrpSpPr>
            <p:grpSpPr>
              <a:xfrm>
                <a:off x="7101899" y="218661"/>
                <a:ext cx="4273698" cy="3197331"/>
                <a:chOff x="5730086" y="551467"/>
                <a:chExt cx="3825426" cy="2839179"/>
              </a:xfrm>
              <a:solidFill>
                <a:schemeClr val="tx2">
                  <a:lumMod val="60000"/>
                  <a:lumOff val="40000"/>
                </a:schemeClr>
              </a:solidFill>
            </p:grpSpPr>
            <p:sp>
              <p:nvSpPr>
                <p:cNvPr id="15" name="正方形/長方形 14">
                  <a:extLst>
                    <a:ext uri="{FF2B5EF4-FFF2-40B4-BE49-F238E27FC236}">
                      <a16:creationId xmlns:a16="http://schemas.microsoft.com/office/drawing/2014/main" id="{1CF87D21-BF4A-43EE-98CD-5231C7B1A310}"/>
                    </a:ext>
                  </a:extLst>
                </p:cNvPr>
                <p:cNvSpPr/>
                <p:nvPr/>
              </p:nvSpPr>
              <p:spPr>
                <a:xfrm>
                  <a:off x="5730086" y="551468"/>
                  <a:ext cx="3825426" cy="2839178"/>
                </a:xfrm>
                <a:prstGeom prst="rect">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highlight>
                      <a:srgbClr val="FFFF00"/>
                    </a:highlight>
                    <a:latin typeface="HG丸ｺﾞｼｯｸM-PRO" panose="020F0600000000000000" pitchFamily="50" charset="-128"/>
                    <a:ea typeface="HG丸ｺﾞｼｯｸM-PRO" panose="020F0600000000000000" pitchFamily="50" charset="-128"/>
                  </a:endParaRPr>
                </a:p>
              </p:txBody>
            </p:sp>
            <p:sp>
              <p:nvSpPr>
                <p:cNvPr id="16" name="正方形/長方形 15">
                  <a:extLst>
                    <a:ext uri="{FF2B5EF4-FFF2-40B4-BE49-F238E27FC236}">
                      <a16:creationId xmlns:a16="http://schemas.microsoft.com/office/drawing/2014/main" id="{B51104BA-60C5-4A3F-9966-D8298C0FD2AA}"/>
                    </a:ext>
                  </a:extLst>
                </p:cNvPr>
                <p:cNvSpPr/>
                <p:nvPr/>
              </p:nvSpPr>
              <p:spPr>
                <a:xfrm>
                  <a:off x="5765561" y="551467"/>
                  <a:ext cx="3765472" cy="2468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bg1"/>
                      </a:solidFill>
                      <a:highlight>
                        <a:srgbClr val="FFFF00"/>
                      </a:highlight>
                      <a:latin typeface="HG丸ｺﾞｼｯｸM-PRO" panose="020F0600000000000000" pitchFamily="50" charset="-128"/>
                      <a:ea typeface="HG丸ｺﾞｼｯｸM-PRO" panose="020F0600000000000000" pitchFamily="50" charset="-128"/>
                    </a:rPr>
                    <a:t>Ｘ軸　：　ＱＣサークル</a:t>
                  </a:r>
                  <a:r>
                    <a:rPr lang="ja-JP" altLang="en-US" sz="1400" b="1" dirty="0">
                      <a:solidFill>
                        <a:schemeClr val="bg1"/>
                      </a:solidFill>
                      <a:highlight>
                        <a:srgbClr val="FFFF00"/>
                      </a:highlight>
                      <a:latin typeface="HG丸ｺﾞｼｯｸM-PRO" panose="020F0600000000000000" pitchFamily="50" charset="-128"/>
                      <a:ea typeface="HG丸ｺﾞｼｯｸM-PRO" panose="020F0600000000000000" pitchFamily="50" charset="-128"/>
                    </a:rPr>
                    <a:t>の平均的な能力</a:t>
                  </a:r>
                  <a:endParaRPr kumimoji="1" lang="ja-JP" altLang="en-US" sz="1400" b="1" dirty="0">
                    <a:solidFill>
                      <a:schemeClr val="bg1"/>
                    </a:solidFill>
                    <a:highlight>
                      <a:srgbClr val="FFFF00"/>
                    </a:highlight>
                    <a:latin typeface="HG丸ｺﾞｼｯｸM-PRO" panose="020F0600000000000000" pitchFamily="50" charset="-128"/>
                    <a:ea typeface="HG丸ｺﾞｼｯｸM-PRO" panose="020F0600000000000000" pitchFamily="50" charset="-128"/>
                  </a:endParaRPr>
                </a:p>
              </p:txBody>
            </p:sp>
          </p:grpSp>
          <p:graphicFrame>
            <p:nvGraphicFramePr>
              <p:cNvPr id="13" name="グラフ 12">
                <a:extLst>
                  <a:ext uri="{FF2B5EF4-FFF2-40B4-BE49-F238E27FC236}">
                    <a16:creationId xmlns:a16="http://schemas.microsoft.com/office/drawing/2014/main" id="{00000000-0008-0000-0100-0000C5010000}"/>
                  </a:ext>
                </a:extLst>
              </p:cNvPr>
              <p:cNvGraphicFramePr>
                <a:graphicFrameLocks/>
              </p:cNvGraphicFramePr>
              <p:nvPr>
                <p:extLst>
                  <p:ext uri="{D42A27DB-BD31-4B8C-83A1-F6EECF244321}">
                    <p14:modId xmlns:p14="http://schemas.microsoft.com/office/powerpoint/2010/main" val="3327835493"/>
                  </p:ext>
                </p:extLst>
              </p:nvPr>
            </p:nvGraphicFramePr>
            <p:xfrm>
              <a:off x="7670257" y="706725"/>
              <a:ext cx="4273698" cy="3007540"/>
            </p:xfrm>
            <a:graphic>
              <a:graphicData uri="http://schemas.openxmlformats.org/drawingml/2006/chart">
                <c:chart xmlns:c="http://schemas.openxmlformats.org/drawingml/2006/chart" xmlns:r="http://schemas.openxmlformats.org/officeDocument/2006/relationships" r:id="rId5"/>
              </a:graphicData>
            </a:graphic>
          </p:graphicFrame>
        </p:grpSp>
        <p:sp>
          <p:nvSpPr>
            <p:cNvPr id="36" name="正方形/長方形 35">
              <a:extLst>
                <a:ext uri="{FF2B5EF4-FFF2-40B4-BE49-F238E27FC236}">
                  <a16:creationId xmlns:a16="http://schemas.microsoft.com/office/drawing/2014/main" id="{0635B291-6BBC-4D02-B072-BCD9CA16B441}"/>
                </a:ext>
              </a:extLst>
            </p:cNvPr>
            <p:cNvSpPr/>
            <p:nvPr/>
          </p:nvSpPr>
          <p:spPr>
            <a:xfrm>
              <a:off x="7670257" y="839437"/>
              <a:ext cx="1417596" cy="64685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900" b="1" dirty="0">
                  <a:solidFill>
                    <a:schemeClr val="bg1"/>
                  </a:solidFill>
                  <a:latin typeface="HG丸ｺﾞｼｯｸM-PRO" panose="020F0600000000000000" pitchFamily="50" charset="-128"/>
                  <a:ea typeface="HG丸ｺﾞｼｯｸM-PRO" panose="020F0600000000000000" pitchFamily="50" charset="-128"/>
                </a:rPr>
                <a:t>作成日</a:t>
              </a:r>
            </a:p>
            <a:p>
              <a:r>
                <a:rPr lang="ja-JP" altLang="en-US" sz="900" b="1" dirty="0">
                  <a:solidFill>
                    <a:schemeClr val="bg1"/>
                  </a:solidFill>
                  <a:latin typeface="HG丸ｺﾞｼｯｸM-PRO" panose="020F0600000000000000" pitchFamily="50" charset="-128"/>
                  <a:ea typeface="HG丸ｺﾞｼｯｸM-PRO" panose="020F0600000000000000" pitchFamily="50" charset="-128"/>
                </a:rPr>
                <a:t>　</a:t>
              </a:r>
              <a:r>
                <a:rPr lang="en-US" altLang="ja-JP" sz="900" b="1" dirty="0">
                  <a:solidFill>
                    <a:schemeClr val="bg1"/>
                  </a:solidFill>
                  <a:latin typeface="HG丸ｺﾞｼｯｸM-PRO" panose="020F0600000000000000" pitchFamily="50" charset="-128"/>
                  <a:ea typeface="HG丸ｺﾞｼｯｸM-PRO" panose="020F0600000000000000" pitchFamily="50" charset="-128"/>
                </a:rPr>
                <a:t>2023</a:t>
              </a:r>
              <a:r>
                <a:rPr lang="ja-JP" altLang="en-US" sz="900" b="1" dirty="0">
                  <a:solidFill>
                    <a:schemeClr val="bg1"/>
                  </a:solidFill>
                  <a:latin typeface="HG丸ｺﾞｼｯｸM-PRO" panose="020F0600000000000000" pitchFamily="50" charset="-128"/>
                  <a:ea typeface="HG丸ｺﾞｼｯｸM-PRO" panose="020F0600000000000000" pitchFamily="50" charset="-128"/>
                </a:rPr>
                <a:t>年</a:t>
              </a:r>
              <a:r>
                <a:rPr lang="en-US" altLang="ja-JP" sz="900" b="1" dirty="0">
                  <a:solidFill>
                    <a:schemeClr val="bg1"/>
                  </a:solidFill>
                  <a:latin typeface="HG丸ｺﾞｼｯｸM-PRO" panose="020F0600000000000000" pitchFamily="50" charset="-128"/>
                  <a:ea typeface="HG丸ｺﾞｼｯｸM-PRO" panose="020F0600000000000000" pitchFamily="50" charset="-128"/>
                </a:rPr>
                <a:t>6</a:t>
              </a:r>
              <a:r>
                <a:rPr lang="ja-JP" altLang="en-US" sz="900" b="1" dirty="0">
                  <a:solidFill>
                    <a:schemeClr val="bg1"/>
                  </a:solidFill>
                  <a:latin typeface="HG丸ｺﾞｼｯｸM-PRO" panose="020F0600000000000000" pitchFamily="50" charset="-128"/>
                  <a:ea typeface="HG丸ｺﾞｼｯｸM-PRO" panose="020F0600000000000000" pitchFamily="50" charset="-128"/>
                </a:rPr>
                <a:t>月</a:t>
              </a:r>
              <a:r>
                <a:rPr lang="en-US" altLang="ja-JP" sz="900" b="1" dirty="0">
                  <a:solidFill>
                    <a:schemeClr val="bg1"/>
                  </a:solidFill>
                  <a:latin typeface="HG丸ｺﾞｼｯｸM-PRO" panose="020F0600000000000000" pitchFamily="50" charset="-128"/>
                  <a:ea typeface="HG丸ｺﾞｼｯｸM-PRO" panose="020F0600000000000000" pitchFamily="50" charset="-128"/>
                </a:rPr>
                <a:t>29</a:t>
              </a:r>
              <a:r>
                <a:rPr lang="ja-JP" altLang="en-US" sz="900" b="1" dirty="0">
                  <a:solidFill>
                    <a:schemeClr val="bg1"/>
                  </a:solidFill>
                  <a:latin typeface="HG丸ｺﾞｼｯｸM-PRO" panose="020F0600000000000000" pitchFamily="50" charset="-128"/>
                  <a:ea typeface="HG丸ｺﾞｼｯｸM-PRO" panose="020F0600000000000000" pitchFamily="50" charset="-128"/>
                </a:rPr>
                <a:t>日</a:t>
              </a:r>
              <a:endParaRPr lang="en-US" altLang="ja-JP" sz="900" b="1" dirty="0">
                <a:solidFill>
                  <a:schemeClr val="bg1"/>
                </a:solidFill>
                <a:latin typeface="HG丸ｺﾞｼｯｸM-PRO" panose="020F0600000000000000" pitchFamily="50" charset="-128"/>
                <a:ea typeface="HG丸ｺﾞｼｯｸM-PRO" panose="020F0600000000000000" pitchFamily="50" charset="-128"/>
              </a:endParaRPr>
            </a:p>
            <a:p>
              <a:r>
                <a:rPr lang="ja-JP" altLang="en-US" sz="900" b="1" dirty="0">
                  <a:solidFill>
                    <a:schemeClr val="bg1"/>
                  </a:solidFill>
                  <a:latin typeface="HG丸ｺﾞｼｯｸM-PRO" panose="020F0600000000000000" pitchFamily="50" charset="-128"/>
                  <a:ea typeface="HG丸ｺﾞｼｯｸM-PRO" panose="020F0600000000000000" pitchFamily="50" charset="-128"/>
                </a:rPr>
                <a:t>作成者　丸山</a:t>
              </a:r>
              <a:endParaRPr lang="en-US" altLang="ja-JP" sz="900" b="1" dirty="0">
                <a:solidFill>
                  <a:schemeClr val="bg1"/>
                </a:solidFill>
                <a:latin typeface="HG丸ｺﾞｼｯｸM-PRO" panose="020F0600000000000000" pitchFamily="50" charset="-128"/>
                <a:ea typeface="HG丸ｺﾞｼｯｸM-PRO" panose="020F0600000000000000" pitchFamily="50" charset="-128"/>
              </a:endParaRPr>
            </a:p>
          </p:txBody>
        </p:sp>
      </p:grpSp>
      <p:sp>
        <p:nvSpPr>
          <p:cNvPr id="20" name="タイトル 1">
            <a:extLst>
              <a:ext uri="{FF2B5EF4-FFF2-40B4-BE49-F238E27FC236}">
                <a16:creationId xmlns:a16="http://schemas.microsoft.com/office/drawing/2014/main" id="{863BBF67-B8A4-4084-96AA-911753BC395D}"/>
              </a:ext>
            </a:extLst>
          </p:cNvPr>
          <p:cNvSpPr txBox="1">
            <a:spLocks/>
          </p:cNvSpPr>
          <p:nvPr/>
        </p:nvSpPr>
        <p:spPr>
          <a:xfrm>
            <a:off x="133628" y="-5580"/>
            <a:ext cx="6997088" cy="1124712"/>
          </a:xfrm>
          <a:prstGeom prst="rect">
            <a:avLst/>
          </a:prstGeom>
        </p:spPr>
        <p:txBody>
          <a:bodyPr vert="horz" lIns="91440" tIns="45720" rIns="91440" bIns="45720" rtlCol="0" anchor="ctr">
            <a:normAutofit/>
          </a:bodyPr>
          <a:lstStyle>
            <a:lvl1pPr marL="285750" indent="-285750" algn="l" defTabSz="914400" rtl="0" eaLnBrk="1" latinLnBrk="0" hangingPunct="1">
              <a:lnSpc>
                <a:spcPct val="85000"/>
              </a:lnSpc>
              <a:spcBef>
                <a:spcPct val="0"/>
              </a:spcBef>
              <a:spcAft>
                <a:spcPts val="600"/>
              </a:spcAft>
              <a:buClr>
                <a:schemeClr val="tx1"/>
              </a:buClr>
              <a:buSzPct val="80000"/>
              <a:buFont typeface="Wingdings 3" panose="05040102010807070707" pitchFamily="18" charset="2"/>
              <a:buNone/>
              <a:defRPr kumimoji="1" sz="4000" kern="1200" cap="all" baseline="0">
                <a:solidFill>
                  <a:schemeClr val="bg2"/>
                </a:solidFill>
                <a:effectLst/>
                <a:latin typeface="+mj-lt"/>
                <a:ea typeface="+mj-ea"/>
                <a:cs typeface="+mj-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a:lstStyle>
          <a:p>
            <a:r>
              <a:rPr lang="en-US" altLang="ja-JP"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13.</a:t>
            </a:r>
            <a:r>
              <a:rPr lang="ja-JP" altLang="en-US"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サークルレベルの成長</a:t>
            </a:r>
          </a:p>
        </p:txBody>
      </p:sp>
      <p:sp>
        <p:nvSpPr>
          <p:cNvPr id="2" name="正方形/長方形 1">
            <a:extLst>
              <a:ext uri="{FF2B5EF4-FFF2-40B4-BE49-F238E27FC236}">
                <a16:creationId xmlns:a16="http://schemas.microsoft.com/office/drawing/2014/main" id="{05997C0E-7AA4-41ED-B6A6-772D263EEC58}"/>
              </a:ext>
            </a:extLst>
          </p:cNvPr>
          <p:cNvSpPr/>
          <p:nvPr/>
        </p:nvSpPr>
        <p:spPr>
          <a:xfrm>
            <a:off x="1365239" y="5248834"/>
            <a:ext cx="9461522" cy="1425662"/>
          </a:xfrm>
          <a:prstGeom prst="rect">
            <a:avLst/>
          </a:prstGeom>
          <a:solidFill>
            <a:srgbClr val="0000FF"/>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dirty="0"/>
              <a:t>サークルレベルも向上！！</a:t>
            </a:r>
          </a:p>
        </p:txBody>
      </p:sp>
      <p:pic>
        <p:nvPicPr>
          <p:cNvPr id="21" name="図 20">
            <a:extLst>
              <a:ext uri="{FF2B5EF4-FFF2-40B4-BE49-F238E27FC236}">
                <a16:creationId xmlns:a16="http://schemas.microsoft.com/office/drawing/2014/main" id="{B9070203-9061-4124-8E17-E32697767D5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3531" b="73539" l="7778" r="91026">
                        <a14:foregroundMark x1="50000" y1="33570" x2="50000" y2="33570"/>
                        <a14:foregroundMark x1="50000" y1="33886" x2="50000" y2="33886"/>
                        <a14:foregroundMark x1="37949" y1="46761" x2="37949" y2="46761"/>
                        <a14:foregroundMark x1="37949" y1="46761" x2="37949" y2="46761"/>
                        <a14:foregroundMark x1="37949" y1="46761" x2="37949" y2="46761"/>
                        <a14:foregroundMark x1="37949" y1="47235" x2="38205" y2="47986"/>
                        <a14:foregroundMark x1="38205" y1="48539" x2="38205" y2="49605"/>
                        <a14:foregroundMark x1="38205" y1="50395" x2="38205" y2="50395"/>
                        <a14:foregroundMark x1="34701" y1="50276" x2="34188" y2="49724"/>
                        <a14:foregroundMark x1="32991" y1="47551" x2="33248" y2="46327"/>
                        <a14:foregroundMark x1="33932" y1="45577" x2="36068" y2="44392"/>
                        <a14:foregroundMark x1="37521" y1="43839" x2="37521" y2="43839"/>
                        <a14:foregroundMark x1="37521" y1="44905" x2="37521" y2="45458"/>
                        <a14:foregroundMark x1="37521" y1="46564" x2="37521" y2="46564"/>
                        <a14:foregroundMark x1="38205" y1="47986" x2="38462" y2="49605"/>
                        <a14:foregroundMark x1="38462" y1="49605" x2="38462" y2="49605"/>
                        <a14:foregroundMark x1="61624" y1="48302" x2="61624" y2="48302"/>
                        <a14:foregroundMark x1="61624" y1="47867" x2="61624" y2="46445"/>
                        <a14:foregroundMark x1="61624" y1="45577" x2="61880" y2="45024"/>
                        <a14:foregroundMark x1="62821" y1="44392" x2="62821" y2="44392"/>
                        <a14:foregroundMark x1="63248" y1="45458" x2="64017" y2="45893"/>
                        <a14:foregroundMark x1="64017" y1="47117" x2="64017" y2="47670"/>
                        <a14:foregroundMark x1="64017" y1="49171" x2="64017" y2="49605"/>
                        <a14:foregroundMark x1="64017" y1="50039" x2="63504" y2="50474"/>
                        <a14:foregroundMark x1="63248" y1="50711" x2="62564" y2="51027"/>
                        <a14:foregroundMark x1="61111" y1="50711" x2="60684" y2="48539"/>
                        <a14:foregroundMark x1="60684" y1="48539" x2="60684" y2="48183"/>
                        <a14:foregroundMark x1="48632" y1="56833" x2="48632" y2="56833"/>
                        <a14:foregroundMark x1="48632" y1="56833" x2="48632" y2="56833"/>
                        <a14:foregroundMark x1="48632" y1="56833" x2="48632" y2="56833"/>
                        <a14:foregroundMark x1="48632" y1="56833" x2="48632" y2="56833"/>
                        <a14:foregroundMark x1="48632" y1="56833" x2="48632" y2="56833"/>
                        <a14:foregroundMark x1="48632" y1="56714" x2="48632" y2="56714"/>
                        <a14:foregroundMark x1="48632" y1="56714" x2="48632" y2="58452"/>
                        <a14:foregroundMark x1="48632" y1="59005" x2="48632" y2="59755"/>
                        <a14:foregroundMark x1="48632" y1="59874" x2="47692" y2="60742"/>
                        <a14:foregroundMark x1="7778" y1="55964" x2="7778" y2="55964"/>
                        <a14:foregroundMark x1="7778" y1="55964" x2="7778" y2="55964"/>
                        <a14:foregroundMark x1="7778" y1="55964" x2="7778" y2="55964"/>
                        <a14:foregroundMark x1="38718" y1="50711" x2="38718" y2="50711"/>
                        <a14:foregroundMark x1="38718" y1="50711" x2="38718" y2="50711"/>
                        <a14:foregroundMark x1="38718" y1="50158" x2="38718" y2="50158"/>
                        <a14:foregroundMark x1="91111" y1="53436" x2="91111" y2="53436"/>
                        <a14:foregroundMark x1="91111" y1="53239" x2="91111" y2="53239"/>
                        <a14:foregroundMark x1="91111" y1="53002" x2="91111" y2="53002"/>
                        <a14:foregroundMark x1="91111" y1="52765" x2="91111" y2="52765"/>
                        <a14:foregroundMark x1="54786" y1="60308" x2="54786" y2="60308"/>
                        <a14:foregroundMark x1="54786" y1="60308" x2="51709" y2="61414"/>
                        <a14:foregroundMark x1="51709" y1="62954" x2="51709" y2="62954"/>
                        <a14:foregroundMark x1="49829" y1="65008" x2="49316" y2="65758"/>
                        <a14:foregroundMark x1="48889" y1="65877" x2="45556" y2="66114"/>
                        <a14:foregroundMark x1="43419" y1="66430" x2="38718" y2="66746"/>
                        <a14:foregroundMark x1="34701" y1="65995" x2="31624" y2="65245"/>
                        <a14:foregroundMark x1="29231" y1="64258" x2="24786" y2="62164"/>
                        <a14:foregroundMark x1="23846" y1="62046" x2="22650" y2="61414"/>
                        <a14:foregroundMark x1="18120" y1="59558" x2="17949" y2="59242"/>
                        <a14:foregroundMark x1="17949" y1="58570" x2="17949" y2="58254"/>
                        <a14:foregroundMark x1="18376" y1="58017" x2="22137" y2="57148"/>
                        <a14:foregroundMark x1="23590" y1="56714" x2="25726" y2="56714"/>
                        <a14:foregroundMark x1="27350" y1="56714" x2="33248" y2="56714"/>
                        <a14:foregroundMark x1="38974" y1="56951" x2="39658" y2="56833"/>
                        <a14:foregroundMark x1="40855" y1="56596" x2="50769" y2="56714"/>
                        <a14:foregroundMark x1="53077" y1="56477" x2="61880" y2="56714"/>
                        <a14:foregroundMark x1="62051" y1="56714" x2="63248" y2="56477"/>
                        <a14:foregroundMark x1="63761" y1="56398" x2="74872" y2="57267"/>
                        <a14:foregroundMark x1="74872" y1="58017" x2="74872" y2="58017"/>
                        <a14:foregroundMark x1="74872" y1="58452" x2="74359" y2="59123"/>
                        <a14:foregroundMark x1="74359" y1="59123" x2="74359" y2="59123"/>
                        <a14:foregroundMark x1="73675" y1="59874" x2="72991" y2="60308"/>
                        <a14:foregroundMark x1="72479" y1="60427" x2="70598" y2="60742"/>
                        <a14:foregroundMark x1="65641" y1="60742" x2="62051" y2="60545"/>
                        <a14:foregroundMark x1="57350" y1="60308" x2="51197" y2="60664"/>
                        <a14:foregroundMark x1="48120" y1="60545" x2="43162" y2="60545"/>
                        <a14:foregroundMark x1="41282" y1="60190" x2="35897" y2="60742"/>
                        <a14:foregroundMark x1="32821" y1="60742" x2="30940" y2="60742"/>
                        <a14:foregroundMark x1="30427" y1="60742" x2="29915" y2="61414"/>
                        <a14:foregroundMark x1="30171" y1="62520" x2="31368" y2="63468"/>
                        <a14:foregroundMark x1="32051" y1="63468" x2="33248" y2="63823"/>
                        <a14:foregroundMark x1="34957" y1="64021" x2="41795" y2="63270"/>
                        <a14:foregroundMark x1="41795" y1="63033" x2="41966" y2="62046"/>
                        <a14:foregroundMark x1="62051" y1="60427" x2="63248" y2="60545"/>
                        <a14:foregroundMark x1="63504" y1="60861" x2="65128" y2="62283"/>
                        <a14:foregroundMark x1="65128" y1="63270" x2="65128" y2="63586"/>
                        <a14:foregroundMark x1="64701" y1="64573" x2="64017" y2="65324"/>
                        <a14:foregroundMark x1="64017" y1="65324" x2="57607" y2="64692"/>
                        <a14:foregroundMark x1="52393" y1="63823" x2="48632" y2="63468"/>
                        <a14:foregroundMark x1="45983" y1="62954" x2="39915" y2="63902"/>
                        <a14:foregroundMark x1="39658" y1="63902" x2="35897" y2="65442"/>
                        <a14:foregroundMark x1="33504" y1="66114" x2="31111" y2="65995"/>
                        <a14:foregroundMark x1="29487" y1="65442" x2="28034" y2="65008"/>
                        <a14:foregroundMark x1="23846" y1="62954" x2="26667" y2="64258"/>
                        <a14:foregroundMark x1="29487" y1="64692" x2="31111" y2="65245"/>
                        <a14:foregroundMark x1="32991" y1="65995" x2="36581" y2="66667"/>
                        <a14:foregroundMark x1="37778" y1="66548" x2="39915" y2="66983"/>
                        <a14:foregroundMark x1="46239" y1="67852" x2="50513" y2="68286"/>
                        <a14:foregroundMark x1="51197" y1="68088" x2="60684" y2="67615"/>
                        <a14:foregroundMark x1="61880" y1="67180" x2="65385" y2="66232"/>
                        <a14:foregroundMark x1="66581" y1="65877" x2="70342" y2="65245"/>
                        <a14:foregroundMark x1="70342" y1="64810" x2="73932" y2="63823"/>
                        <a14:foregroundMark x1="74615" y1="63586" x2="75299" y2="62836"/>
                        <a14:foregroundMark x1="75812" y1="62283" x2="78120" y2="60111"/>
                        <a14:foregroundMark x1="78376" y1="59321" x2="78889" y2="58452"/>
                        <a14:foregroundMark x1="78889" y1="58254" x2="79573" y2="58136"/>
                        <a14:foregroundMark x1="79573" y1="57583" x2="79573" y2="57583"/>
                        <a14:foregroundMark x1="80085" y1="57464" x2="80085" y2="57464"/>
                        <a14:foregroundMark x1="81197" y1="57267" x2="81197" y2="57267"/>
                        <a14:foregroundMark x1="81966" y1="57899" x2="80513" y2="60111"/>
                        <a14:foregroundMark x1="80256" y1="60861" x2="80256" y2="60861"/>
                        <a14:foregroundMark x1="81709" y1="58452" x2="81709" y2="58452"/>
                        <a14:foregroundMark x1="66838" y1="65324" x2="66068" y2="65008"/>
                        <a14:foregroundMark x1="64957" y1="64258" x2="61624" y2="64258"/>
                        <a14:foregroundMark x1="58803" y1="64139" x2="56667" y2="63823"/>
                        <a14:foregroundMark x1="54274" y1="63468" x2="46496" y2="62836"/>
                        <a14:foregroundMark x1="45983" y1="62836" x2="45983" y2="62836"/>
                        <a14:foregroundMark x1="37778" y1="68523" x2="37778" y2="68523"/>
                        <a14:foregroundMark x1="37778" y1="68523" x2="36838" y2="68286"/>
                        <a14:foregroundMark x1="36068" y1="67852" x2="36068" y2="67852"/>
                        <a14:foregroundMark x1="48889" y1="73539" x2="48889" y2="73539"/>
                        <a14:foregroundMark x1="48889" y1="73302" x2="48889" y2="73302"/>
                        <a14:foregroundMark x1="45983" y1="68286" x2="43932" y2="68286"/>
                        <a14:foregroundMark x1="42479" y1="68088" x2="42479" y2="68088"/>
                        <a14:foregroundMark x1="41282" y1="67536" x2="41282" y2="67536"/>
                        <a14:foregroundMark x1="36325" y1="49052" x2="36325" y2="49052"/>
                        <a14:foregroundMark x1="36325" y1="49052" x2="36325" y2="49052"/>
                        <a14:foregroundMark x1="36325" y1="49052" x2="36325" y2="49052"/>
                        <a14:foregroundMark x1="38718" y1="44392" x2="38718" y2="44392"/>
                        <a14:foregroundMark x1="39145" y1="44471" x2="39402" y2="45142"/>
                      </a14:backgroundRemoval>
                    </a14:imgEffect>
                  </a14:imgLayer>
                </a14:imgProps>
              </a:ext>
              <a:ext uri="{28A0092B-C50C-407E-A947-70E740481C1C}">
                <a14:useLocalDpi xmlns:a14="http://schemas.microsoft.com/office/drawing/2010/main" val="0"/>
              </a:ext>
            </a:extLst>
          </a:blip>
          <a:srcRect t="30145" b="23232"/>
          <a:stretch/>
        </p:blipFill>
        <p:spPr>
          <a:xfrm>
            <a:off x="4829230" y="1713519"/>
            <a:ext cx="545237" cy="550114"/>
          </a:xfrm>
          <a:prstGeom prst="rect">
            <a:avLst/>
          </a:prstGeom>
        </p:spPr>
      </p:pic>
    </p:spTree>
    <p:extLst>
      <p:ext uri="{BB962C8B-B14F-4D97-AF65-F5344CB8AC3E}">
        <p14:creationId xmlns:p14="http://schemas.microsoft.com/office/powerpoint/2010/main" val="140863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childTnLst>
                                </p:cTn>
                              </p:par>
                            </p:childTnLst>
                          </p:cTn>
                        </p:par>
                        <p:par>
                          <p:cTn id="22" fill="hold">
                            <p:stCondLst>
                              <p:cond delay="4000"/>
                            </p:stCondLst>
                            <p:childTnLst>
                              <p:par>
                                <p:cTn id="23" presetID="10" presetClass="entr" presetSubtype="0"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childTnLst>
                                </p:cTn>
                              </p:par>
                            </p:childTnLst>
                          </p:cTn>
                        </p:par>
                        <p:par>
                          <p:cTn id="26" fill="hold">
                            <p:stCondLst>
                              <p:cond delay="5000"/>
                            </p:stCondLst>
                            <p:childTnLst>
                              <p:par>
                                <p:cTn id="27" presetID="31" presetClass="entr" presetSubtype="0"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1000" fill="hold"/>
                                        <p:tgtEl>
                                          <p:spTgt spid="21"/>
                                        </p:tgtEl>
                                        <p:attrNameLst>
                                          <p:attrName>ppt_w</p:attrName>
                                        </p:attrNameLst>
                                      </p:cBhvr>
                                      <p:tavLst>
                                        <p:tav tm="0">
                                          <p:val>
                                            <p:fltVal val="0"/>
                                          </p:val>
                                        </p:tav>
                                        <p:tav tm="100000">
                                          <p:val>
                                            <p:strVal val="#ppt_w"/>
                                          </p:val>
                                        </p:tav>
                                      </p:tavLst>
                                    </p:anim>
                                    <p:anim calcmode="lin" valueType="num">
                                      <p:cBhvr>
                                        <p:cTn id="30" dur="1000" fill="hold"/>
                                        <p:tgtEl>
                                          <p:spTgt spid="21"/>
                                        </p:tgtEl>
                                        <p:attrNameLst>
                                          <p:attrName>ppt_h</p:attrName>
                                        </p:attrNameLst>
                                      </p:cBhvr>
                                      <p:tavLst>
                                        <p:tav tm="0">
                                          <p:val>
                                            <p:fltVal val="0"/>
                                          </p:val>
                                        </p:tav>
                                        <p:tav tm="100000">
                                          <p:val>
                                            <p:strVal val="#ppt_h"/>
                                          </p:val>
                                        </p:tav>
                                      </p:tavLst>
                                    </p:anim>
                                    <p:anim calcmode="lin" valueType="num">
                                      <p:cBhvr>
                                        <p:cTn id="31" dur="1000" fill="hold"/>
                                        <p:tgtEl>
                                          <p:spTgt spid="21"/>
                                        </p:tgtEl>
                                        <p:attrNameLst>
                                          <p:attrName>style.rotation</p:attrName>
                                        </p:attrNameLst>
                                      </p:cBhvr>
                                      <p:tavLst>
                                        <p:tav tm="0">
                                          <p:val>
                                            <p:fltVal val="90"/>
                                          </p:val>
                                        </p:tav>
                                        <p:tav tm="100000">
                                          <p:val>
                                            <p:fltVal val="0"/>
                                          </p:val>
                                        </p:tav>
                                      </p:tavLst>
                                    </p:anim>
                                    <p:animEffect transition="in" filter="fade">
                                      <p:cBhvr>
                                        <p:cTn id="32" dur="1000"/>
                                        <p:tgtEl>
                                          <p:spTgt spid="21"/>
                                        </p:tgtEl>
                                      </p:cBhvr>
                                    </p:animEffect>
                                  </p:childTnLst>
                                </p:cTn>
                              </p:par>
                            </p:childTnLst>
                          </p:cTn>
                        </p:par>
                        <p:par>
                          <p:cTn id="33" fill="hold">
                            <p:stCondLst>
                              <p:cond delay="6000"/>
                            </p:stCondLst>
                            <p:childTnLst>
                              <p:par>
                                <p:cTn id="34" presetID="14" presetClass="entr" presetSubtype="10"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randombar(horizontal)">
                                      <p:cBhvr>
                                        <p:cTn id="3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0" grpId="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2E048EFB-3DF8-4291-A07F-D1808C5F5F13}"/>
              </a:ext>
            </a:extLst>
          </p:cNvPr>
          <p:cNvGrpSpPr/>
          <p:nvPr/>
        </p:nvGrpSpPr>
        <p:grpSpPr>
          <a:xfrm>
            <a:off x="272975" y="1669285"/>
            <a:ext cx="3430108" cy="4758948"/>
            <a:chOff x="272975" y="1669285"/>
            <a:chExt cx="3430108" cy="4758948"/>
          </a:xfrm>
        </p:grpSpPr>
        <p:pic>
          <p:nvPicPr>
            <p:cNvPr id="9" name="Picture 9">
              <a:extLst>
                <a:ext uri="{FF2B5EF4-FFF2-40B4-BE49-F238E27FC236}">
                  <a16:creationId xmlns:a16="http://schemas.microsoft.com/office/drawing/2014/main" id="{4C4D021E-707A-439D-BFEE-8ED2D1476D0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2975" y="1669285"/>
              <a:ext cx="3430108" cy="4758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D42D9ED3-5E7F-4D16-8FB7-711E4E01EB20}"/>
                </a:ext>
              </a:extLst>
            </p:cNvPr>
            <p:cNvSpPr/>
            <p:nvPr/>
          </p:nvSpPr>
          <p:spPr>
            <a:xfrm>
              <a:off x="284895" y="3375660"/>
              <a:ext cx="416145" cy="6711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正方形/長方形 3">
            <a:extLst>
              <a:ext uri="{FF2B5EF4-FFF2-40B4-BE49-F238E27FC236}">
                <a16:creationId xmlns:a16="http://schemas.microsoft.com/office/drawing/2014/main" id="{81A0D251-A637-49A9-990B-5F977FE5D29E}"/>
              </a:ext>
            </a:extLst>
          </p:cNvPr>
          <p:cNvSpPr/>
          <p:nvPr/>
        </p:nvSpPr>
        <p:spPr>
          <a:xfrm>
            <a:off x="107926" y="138381"/>
            <a:ext cx="5288127" cy="53008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bg1"/>
                </a:solidFill>
              </a:rPr>
              <a:t>バルブリフタとは？</a:t>
            </a:r>
          </a:p>
        </p:txBody>
      </p:sp>
      <p:sp>
        <p:nvSpPr>
          <p:cNvPr id="5" name="正方形/長方形 4">
            <a:extLst>
              <a:ext uri="{FF2B5EF4-FFF2-40B4-BE49-F238E27FC236}">
                <a16:creationId xmlns:a16="http://schemas.microsoft.com/office/drawing/2014/main" id="{B8442FBD-3274-491A-990E-322F131174A6}"/>
              </a:ext>
            </a:extLst>
          </p:cNvPr>
          <p:cNvSpPr/>
          <p:nvPr/>
        </p:nvSpPr>
        <p:spPr>
          <a:xfrm>
            <a:off x="-859697" y="1212589"/>
            <a:ext cx="4636350" cy="5300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u="sng" dirty="0">
                <a:ln w="9525">
                  <a:solidFill>
                    <a:schemeClr val="bg1"/>
                  </a:solidFill>
                  <a:prstDash val="solid"/>
                </a:ln>
                <a:solidFill>
                  <a:schemeClr val="tx1"/>
                </a:solidFill>
                <a:effectLst>
                  <a:outerShdw blurRad="12700" dist="38100" dir="2700000" algn="tl" rotWithShape="0">
                    <a:schemeClr val="bg1">
                      <a:lumMod val="50000"/>
                    </a:schemeClr>
                  </a:outerShdw>
                </a:effectLst>
                <a:uFill>
                  <a:solidFill>
                    <a:schemeClr val="tx1"/>
                  </a:solidFill>
                </a:uFill>
              </a:rPr>
              <a:t>バルブリフタの説明</a:t>
            </a:r>
          </a:p>
        </p:txBody>
      </p:sp>
      <p:grpSp>
        <p:nvGrpSpPr>
          <p:cNvPr id="27" name="グループ化 26">
            <a:extLst>
              <a:ext uri="{FF2B5EF4-FFF2-40B4-BE49-F238E27FC236}">
                <a16:creationId xmlns:a16="http://schemas.microsoft.com/office/drawing/2014/main" id="{DDF18D3F-D74B-4706-91B7-E3BE97EEA2CD}"/>
              </a:ext>
            </a:extLst>
          </p:cNvPr>
          <p:cNvGrpSpPr/>
          <p:nvPr/>
        </p:nvGrpSpPr>
        <p:grpSpPr>
          <a:xfrm>
            <a:off x="3942066" y="4046792"/>
            <a:ext cx="3805841" cy="2314562"/>
            <a:chOff x="3942066" y="4046792"/>
            <a:chExt cx="3188313" cy="2314562"/>
          </a:xfrm>
        </p:grpSpPr>
        <p:sp>
          <p:nvSpPr>
            <p:cNvPr id="7" name="正方形/長方形 6">
              <a:extLst>
                <a:ext uri="{FF2B5EF4-FFF2-40B4-BE49-F238E27FC236}">
                  <a16:creationId xmlns:a16="http://schemas.microsoft.com/office/drawing/2014/main" id="{9F359242-B993-40DE-AF75-454C643498EF}"/>
                </a:ext>
              </a:extLst>
            </p:cNvPr>
            <p:cNvSpPr>
              <a:spLocks noChangeArrowheads="1"/>
            </p:cNvSpPr>
            <p:nvPr/>
          </p:nvSpPr>
          <p:spPr bwMode="auto">
            <a:xfrm>
              <a:off x="3942066" y="4754930"/>
              <a:ext cx="3188313" cy="1606424"/>
            </a:xfrm>
            <a:prstGeom prst="rect">
              <a:avLst/>
            </a:prstGeom>
            <a:solidFill>
              <a:srgbClr val="FFFF00"/>
            </a:solidFill>
            <a:ln w="25400" algn="ctr">
              <a:solidFill>
                <a:srgbClr val="89A4A7"/>
              </a:solidFill>
              <a:miter lim="800000"/>
              <a:headEnd/>
              <a:tailEnd/>
            </a:ln>
          </p:spPr>
          <p:txBody>
            <a:bodyPr anchor="ctr"/>
            <a:lstStyle>
              <a:defPPr>
                <a:defRPr lang="ja-JP"/>
              </a:defPPr>
              <a:lvl1pPr algn="l" rtl="0" fontAlgn="base">
                <a:spcBef>
                  <a:spcPct val="0"/>
                </a:spcBef>
                <a:spcAft>
                  <a:spcPct val="0"/>
                </a:spcAft>
                <a:defRPr kumimoji="1" sz="6000" b="1" kern="1200">
                  <a:solidFill>
                    <a:srgbClr val="FFFF00"/>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cs typeface="+mn-cs"/>
                </a:defRPr>
              </a:lvl1pPr>
              <a:lvl2pPr marL="457200" algn="l" rtl="0" fontAlgn="base">
                <a:spcBef>
                  <a:spcPct val="0"/>
                </a:spcBef>
                <a:spcAft>
                  <a:spcPct val="0"/>
                </a:spcAft>
                <a:defRPr kumimoji="1" sz="6000" b="1" kern="1200">
                  <a:solidFill>
                    <a:srgbClr val="FFFF00"/>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cs typeface="+mn-cs"/>
                </a:defRPr>
              </a:lvl2pPr>
              <a:lvl3pPr marL="914400" algn="l" rtl="0" fontAlgn="base">
                <a:spcBef>
                  <a:spcPct val="0"/>
                </a:spcBef>
                <a:spcAft>
                  <a:spcPct val="0"/>
                </a:spcAft>
                <a:defRPr kumimoji="1" sz="6000" b="1" kern="1200">
                  <a:solidFill>
                    <a:srgbClr val="FFFF00"/>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cs typeface="+mn-cs"/>
                </a:defRPr>
              </a:lvl3pPr>
              <a:lvl4pPr marL="1371600" algn="l" rtl="0" fontAlgn="base">
                <a:spcBef>
                  <a:spcPct val="0"/>
                </a:spcBef>
                <a:spcAft>
                  <a:spcPct val="0"/>
                </a:spcAft>
                <a:defRPr kumimoji="1" sz="6000" b="1" kern="1200">
                  <a:solidFill>
                    <a:srgbClr val="FFFF00"/>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cs typeface="+mn-cs"/>
                </a:defRPr>
              </a:lvl4pPr>
              <a:lvl5pPr marL="1828800" algn="l" rtl="0" fontAlgn="base">
                <a:spcBef>
                  <a:spcPct val="0"/>
                </a:spcBef>
                <a:spcAft>
                  <a:spcPct val="0"/>
                </a:spcAft>
                <a:defRPr kumimoji="1" sz="6000" b="1" kern="1200">
                  <a:solidFill>
                    <a:srgbClr val="FFFF00"/>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cs typeface="+mn-cs"/>
                </a:defRPr>
              </a:lvl5pPr>
              <a:lvl6pPr marL="2286000" algn="l" defTabSz="914400" rtl="0" eaLnBrk="1" latinLnBrk="0" hangingPunct="1">
                <a:defRPr kumimoji="1" sz="6000" b="1" kern="1200">
                  <a:solidFill>
                    <a:srgbClr val="FFFF00"/>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cs typeface="+mn-cs"/>
                </a:defRPr>
              </a:lvl6pPr>
              <a:lvl7pPr marL="2743200" algn="l" defTabSz="914400" rtl="0" eaLnBrk="1" latinLnBrk="0" hangingPunct="1">
                <a:defRPr kumimoji="1" sz="6000" b="1" kern="1200">
                  <a:solidFill>
                    <a:srgbClr val="FFFF00"/>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cs typeface="+mn-cs"/>
                </a:defRPr>
              </a:lvl7pPr>
              <a:lvl8pPr marL="3200400" algn="l" defTabSz="914400" rtl="0" eaLnBrk="1" latinLnBrk="0" hangingPunct="1">
                <a:defRPr kumimoji="1" sz="6000" b="1" kern="1200">
                  <a:solidFill>
                    <a:srgbClr val="FFFF00"/>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cs typeface="+mn-cs"/>
                </a:defRPr>
              </a:lvl8pPr>
              <a:lvl9pPr marL="3657600" algn="l" defTabSz="914400" rtl="0" eaLnBrk="1" latinLnBrk="0" hangingPunct="1">
                <a:defRPr kumimoji="1" sz="6000" b="1" kern="1200">
                  <a:solidFill>
                    <a:srgbClr val="FFFF00"/>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cs typeface="+mn-cs"/>
                </a:defRPr>
              </a:lvl9pPr>
            </a:lstStyle>
            <a:p>
              <a:pPr eaLnBrk="1" hangingPunct="1"/>
              <a:r>
                <a:rPr lang="ja-JP" altLang="en-US" sz="1800" dirty="0">
                  <a:solidFill>
                    <a:schemeClr val="bg1"/>
                  </a:solidFill>
                  <a:effectLst/>
                  <a:latin typeface="Arial" panose="020B0604020202020204" pitchFamily="34" charset="0"/>
                  <a:ea typeface="ＭＳ Ｐゴシック" panose="020B0600070205080204" pitchFamily="50" charset="-128"/>
                </a:rPr>
                <a:t>バルブリフタは、カムシャフトの動力を直接吸気、排気バルブに伝える部品で、加工面の粗さと形状が特に大切な品質です</a:t>
              </a:r>
            </a:p>
          </p:txBody>
        </p:sp>
        <p:sp>
          <p:nvSpPr>
            <p:cNvPr id="8" name="テキスト ボックス 6">
              <a:extLst>
                <a:ext uri="{FF2B5EF4-FFF2-40B4-BE49-F238E27FC236}">
                  <a16:creationId xmlns:a16="http://schemas.microsoft.com/office/drawing/2014/main" id="{E622B2F4-F072-42D6-BE03-33FC8FC66C8C}"/>
                </a:ext>
              </a:extLst>
            </p:cNvPr>
            <p:cNvSpPr txBox="1">
              <a:spLocks noChangeArrowheads="1"/>
            </p:cNvSpPr>
            <p:nvPr/>
          </p:nvSpPr>
          <p:spPr bwMode="auto">
            <a:xfrm>
              <a:off x="4356772" y="4046792"/>
              <a:ext cx="2358902" cy="523220"/>
            </a:xfrm>
            <a:prstGeom prst="rect">
              <a:avLst/>
            </a:prstGeom>
            <a:solidFill>
              <a:srgbClr val="FFC000"/>
            </a:solidFill>
            <a:ln w="28575">
              <a:solidFill>
                <a:schemeClr val="tx1"/>
              </a:solidFill>
              <a:miter lim="800000"/>
              <a:headEnd/>
              <a:tailEnd/>
            </a:ln>
          </p:spPr>
          <p:txBody>
            <a:bodyPr>
              <a:spAutoFit/>
            </a:bodyPr>
            <a:lstStyle>
              <a:defPPr>
                <a:defRPr lang="ja-JP"/>
              </a:defPPr>
              <a:lvl1pPr algn="l" rtl="0" fontAlgn="base">
                <a:spcBef>
                  <a:spcPct val="0"/>
                </a:spcBef>
                <a:spcAft>
                  <a:spcPct val="0"/>
                </a:spcAft>
                <a:defRPr kumimoji="1" sz="6000" b="1" kern="1200">
                  <a:solidFill>
                    <a:srgbClr val="FFFF00"/>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cs typeface="+mn-cs"/>
                </a:defRPr>
              </a:lvl1pPr>
              <a:lvl2pPr marL="457200" algn="l" rtl="0" fontAlgn="base">
                <a:spcBef>
                  <a:spcPct val="0"/>
                </a:spcBef>
                <a:spcAft>
                  <a:spcPct val="0"/>
                </a:spcAft>
                <a:defRPr kumimoji="1" sz="6000" b="1" kern="1200">
                  <a:solidFill>
                    <a:srgbClr val="FFFF00"/>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cs typeface="+mn-cs"/>
                </a:defRPr>
              </a:lvl2pPr>
              <a:lvl3pPr marL="914400" algn="l" rtl="0" fontAlgn="base">
                <a:spcBef>
                  <a:spcPct val="0"/>
                </a:spcBef>
                <a:spcAft>
                  <a:spcPct val="0"/>
                </a:spcAft>
                <a:defRPr kumimoji="1" sz="6000" b="1" kern="1200">
                  <a:solidFill>
                    <a:srgbClr val="FFFF00"/>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cs typeface="+mn-cs"/>
                </a:defRPr>
              </a:lvl3pPr>
              <a:lvl4pPr marL="1371600" algn="l" rtl="0" fontAlgn="base">
                <a:spcBef>
                  <a:spcPct val="0"/>
                </a:spcBef>
                <a:spcAft>
                  <a:spcPct val="0"/>
                </a:spcAft>
                <a:defRPr kumimoji="1" sz="6000" b="1" kern="1200">
                  <a:solidFill>
                    <a:srgbClr val="FFFF00"/>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cs typeface="+mn-cs"/>
                </a:defRPr>
              </a:lvl4pPr>
              <a:lvl5pPr marL="1828800" algn="l" rtl="0" fontAlgn="base">
                <a:spcBef>
                  <a:spcPct val="0"/>
                </a:spcBef>
                <a:spcAft>
                  <a:spcPct val="0"/>
                </a:spcAft>
                <a:defRPr kumimoji="1" sz="6000" b="1" kern="1200">
                  <a:solidFill>
                    <a:srgbClr val="FFFF00"/>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cs typeface="+mn-cs"/>
                </a:defRPr>
              </a:lvl5pPr>
              <a:lvl6pPr marL="2286000" algn="l" defTabSz="914400" rtl="0" eaLnBrk="1" latinLnBrk="0" hangingPunct="1">
                <a:defRPr kumimoji="1" sz="6000" b="1" kern="1200">
                  <a:solidFill>
                    <a:srgbClr val="FFFF00"/>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cs typeface="+mn-cs"/>
                </a:defRPr>
              </a:lvl6pPr>
              <a:lvl7pPr marL="2743200" algn="l" defTabSz="914400" rtl="0" eaLnBrk="1" latinLnBrk="0" hangingPunct="1">
                <a:defRPr kumimoji="1" sz="6000" b="1" kern="1200">
                  <a:solidFill>
                    <a:srgbClr val="FFFF00"/>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cs typeface="+mn-cs"/>
                </a:defRPr>
              </a:lvl7pPr>
              <a:lvl8pPr marL="3200400" algn="l" defTabSz="914400" rtl="0" eaLnBrk="1" latinLnBrk="0" hangingPunct="1">
                <a:defRPr kumimoji="1" sz="6000" b="1" kern="1200">
                  <a:solidFill>
                    <a:srgbClr val="FFFF00"/>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cs typeface="+mn-cs"/>
                </a:defRPr>
              </a:lvl8pPr>
              <a:lvl9pPr marL="3657600" algn="l" defTabSz="914400" rtl="0" eaLnBrk="1" latinLnBrk="0" hangingPunct="1">
                <a:defRPr kumimoji="1" sz="6000" b="1" kern="1200">
                  <a:solidFill>
                    <a:srgbClr val="FFFF00"/>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cs typeface="+mn-cs"/>
                </a:defRPr>
              </a:lvl9pPr>
            </a:lstStyle>
            <a:p>
              <a:pPr algn="l" eaLnBrk="1" hangingPunct="1"/>
              <a:r>
                <a:rPr lang="ja-JP" altLang="en-US" sz="2800" dirty="0">
                  <a:solidFill>
                    <a:schemeClr val="tx1"/>
                  </a:solidFill>
                  <a:effectLst/>
                  <a:latin typeface="Arial" panose="020B0604020202020204" pitchFamily="34" charset="0"/>
                  <a:ea typeface="ＭＳ Ｐゴシック" panose="020B0600070205080204" pitchFamily="50" charset="-128"/>
                </a:rPr>
                <a:t>　</a:t>
              </a:r>
              <a:r>
                <a:rPr lang="ja-JP" altLang="en-US" sz="2800" dirty="0">
                  <a:solidFill>
                    <a:schemeClr val="bg1"/>
                  </a:solidFill>
                  <a:effectLst/>
                  <a:latin typeface="Arial" panose="020B0604020202020204" pitchFamily="34" charset="0"/>
                  <a:ea typeface="ＭＳ Ｐゴシック" panose="020B0600070205080204" pitchFamily="50" charset="-128"/>
                </a:rPr>
                <a:t>役割り内容</a:t>
              </a:r>
            </a:p>
          </p:txBody>
        </p:sp>
      </p:grpSp>
      <p:grpSp>
        <p:nvGrpSpPr>
          <p:cNvPr id="25" name="グループ化 24">
            <a:extLst>
              <a:ext uri="{FF2B5EF4-FFF2-40B4-BE49-F238E27FC236}">
                <a16:creationId xmlns:a16="http://schemas.microsoft.com/office/drawing/2014/main" id="{71E621CD-FE7E-4006-B515-410B19660F9B}"/>
              </a:ext>
            </a:extLst>
          </p:cNvPr>
          <p:cNvGrpSpPr/>
          <p:nvPr/>
        </p:nvGrpSpPr>
        <p:grpSpPr>
          <a:xfrm>
            <a:off x="3112654" y="1497496"/>
            <a:ext cx="2100985" cy="469470"/>
            <a:chOff x="3112654" y="1497496"/>
            <a:chExt cx="2100985" cy="469470"/>
          </a:xfrm>
        </p:grpSpPr>
        <p:cxnSp>
          <p:nvCxnSpPr>
            <p:cNvPr id="12" name="直線矢印コネクタ 11">
              <a:extLst>
                <a:ext uri="{FF2B5EF4-FFF2-40B4-BE49-F238E27FC236}">
                  <a16:creationId xmlns:a16="http://schemas.microsoft.com/office/drawing/2014/main" id="{99F4C833-F742-4E9E-954D-31B9149A2BEC}"/>
                </a:ext>
              </a:extLst>
            </p:cNvPr>
            <p:cNvCxnSpPr/>
            <p:nvPr/>
          </p:nvCxnSpPr>
          <p:spPr>
            <a:xfrm flipH="1">
              <a:off x="3112654" y="1669285"/>
              <a:ext cx="740848" cy="297681"/>
            </a:xfrm>
            <a:prstGeom prst="straightConnector1">
              <a:avLst/>
            </a:prstGeom>
            <a:ln w="47625" cap="sq">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14" name="テキスト ボックス 11">
              <a:extLst>
                <a:ext uri="{FF2B5EF4-FFF2-40B4-BE49-F238E27FC236}">
                  <a16:creationId xmlns:a16="http://schemas.microsoft.com/office/drawing/2014/main" id="{B68E937D-862A-4836-AD47-91655D3BFA97}"/>
                </a:ext>
              </a:extLst>
            </p:cNvPr>
            <p:cNvSpPr txBox="1">
              <a:spLocks noChangeArrowheads="1"/>
            </p:cNvSpPr>
            <p:nvPr/>
          </p:nvSpPr>
          <p:spPr bwMode="auto">
            <a:xfrm>
              <a:off x="3884429" y="1497496"/>
              <a:ext cx="13292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algn="l" rtl="0" fontAlgn="base">
                <a:spcBef>
                  <a:spcPct val="0"/>
                </a:spcBef>
                <a:spcAft>
                  <a:spcPct val="0"/>
                </a:spcAft>
                <a:defRPr kumimoji="1" sz="6000" b="1" kern="1200">
                  <a:solidFill>
                    <a:srgbClr val="FFFF00"/>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cs typeface="+mn-cs"/>
                </a:defRPr>
              </a:lvl1pPr>
              <a:lvl2pPr marL="457200" algn="l" rtl="0" fontAlgn="base">
                <a:spcBef>
                  <a:spcPct val="0"/>
                </a:spcBef>
                <a:spcAft>
                  <a:spcPct val="0"/>
                </a:spcAft>
                <a:defRPr kumimoji="1" sz="6000" b="1" kern="1200">
                  <a:solidFill>
                    <a:srgbClr val="FFFF00"/>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cs typeface="+mn-cs"/>
                </a:defRPr>
              </a:lvl2pPr>
              <a:lvl3pPr marL="914400" algn="l" rtl="0" fontAlgn="base">
                <a:spcBef>
                  <a:spcPct val="0"/>
                </a:spcBef>
                <a:spcAft>
                  <a:spcPct val="0"/>
                </a:spcAft>
                <a:defRPr kumimoji="1" sz="6000" b="1" kern="1200">
                  <a:solidFill>
                    <a:srgbClr val="FFFF00"/>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cs typeface="+mn-cs"/>
                </a:defRPr>
              </a:lvl3pPr>
              <a:lvl4pPr marL="1371600" algn="l" rtl="0" fontAlgn="base">
                <a:spcBef>
                  <a:spcPct val="0"/>
                </a:spcBef>
                <a:spcAft>
                  <a:spcPct val="0"/>
                </a:spcAft>
                <a:defRPr kumimoji="1" sz="6000" b="1" kern="1200">
                  <a:solidFill>
                    <a:srgbClr val="FFFF00"/>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cs typeface="+mn-cs"/>
                </a:defRPr>
              </a:lvl4pPr>
              <a:lvl5pPr marL="1828800" algn="l" rtl="0" fontAlgn="base">
                <a:spcBef>
                  <a:spcPct val="0"/>
                </a:spcBef>
                <a:spcAft>
                  <a:spcPct val="0"/>
                </a:spcAft>
                <a:defRPr kumimoji="1" sz="6000" b="1" kern="1200">
                  <a:solidFill>
                    <a:srgbClr val="FFFF00"/>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cs typeface="+mn-cs"/>
                </a:defRPr>
              </a:lvl5pPr>
              <a:lvl6pPr marL="2286000" algn="l" defTabSz="914400" rtl="0" eaLnBrk="1" latinLnBrk="0" hangingPunct="1">
                <a:defRPr kumimoji="1" sz="6000" b="1" kern="1200">
                  <a:solidFill>
                    <a:srgbClr val="FFFF00"/>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cs typeface="+mn-cs"/>
                </a:defRPr>
              </a:lvl6pPr>
              <a:lvl7pPr marL="2743200" algn="l" defTabSz="914400" rtl="0" eaLnBrk="1" latinLnBrk="0" hangingPunct="1">
                <a:defRPr kumimoji="1" sz="6000" b="1" kern="1200">
                  <a:solidFill>
                    <a:srgbClr val="FFFF00"/>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cs typeface="+mn-cs"/>
                </a:defRPr>
              </a:lvl7pPr>
              <a:lvl8pPr marL="3200400" algn="l" defTabSz="914400" rtl="0" eaLnBrk="1" latinLnBrk="0" hangingPunct="1">
                <a:defRPr kumimoji="1" sz="6000" b="1" kern="1200">
                  <a:solidFill>
                    <a:srgbClr val="FFFF00"/>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cs typeface="+mn-cs"/>
                </a:defRPr>
              </a:lvl8pPr>
              <a:lvl9pPr marL="3657600" algn="l" defTabSz="914400" rtl="0" eaLnBrk="1" latinLnBrk="0" hangingPunct="1">
                <a:defRPr kumimoji="1" sz="6000" b="1" kern="1200">
                  <a:solidFill>
                    <a:srgbClr val="FFFF00"/>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cs typeface="+mn-cs"/>
                </a:defRPr>
              </a:lvl9pPr>
            </a:lstStyle>
            <a:p>
              <a:pPr algn="l" eaLnBrk="1" hangingPunct="1"/>
              <a:r>
                <a:rPr lang="ja-JP" altLang="en-US" sz="1800" b="0" dirty="0">
                  <a:solidFill>
                    <a:schemeClr val="bg1"/>
                  </a:solidFill>
                  <a:effectLst/>
                  <a:latin typeface="Arial" panose="020B0604020202020204" pitchFamily="34" charset="0"/>
                  <a:ea typeface="ＭＳ Ｐゴシック" panose="020B0600070205080204" pitchFamily="50" charset="-128"/>
                </a:rPr>
                <a:t>カムシャフト</a:t>
              </a:r>
            </a:p>
          </p:txBody>
        </p:sp>
      </p:grpSp>
      <p:grpSp>
        <p:nvGrpSpPr>
          <p:cNvPr id="26" name="グループ化 25">
            <a:extLst>
              <a:ext uri="{FF2B5EF4-FFF2-40B4-BE49-F238E27FC236}">
                <a16:creationId xmlns:a16="http://schemas.microsoft.com/office/drawing/2014/main" id="{D07F9EB8-F3C8-4467-902D-8F3F41097417}"/>
              </a:ext>
            </a:extLst>
          </p:cNvPr>
          <p:cNvGrpSpPr/>
          <p:nvPr/>
        </p:nvGrpSpPr>
        <p:grpSpPr>
          <a:xfrm>
            <a:off x="2667022" y="2799682"/>
            <a:ext cx="2729032" cy="726024"/>
            <a:chOff x="2667022" y="2799682"/>
            <a:chExt cx="2729032" cy="726024"/>
          </a:xfrm>
        </p:grpSpPr>
        <p:cxnSp>
          <p:nvCxnSpPr>
            <p:cNvPr id="13" name="直線矢印コネクタ 12">
              <a:extLst>
                <a:ext uri="{FF2B5EF4-FFF2-40B4-BE49-F238E27FC236}">
                  <a16:creationId xmlns:a16="http://schemas.microsoft.com/office/drawing/2014/main" id="{767A0D91-F60E-40EF-9D05-A312F4074027}"/>
                </a:ext>
              </a:extLst>
            </p:cNvPr>
            <p:cNvCxnSpPr/>
            <p:nvPr/>
          </p:nvCxnSpPr>
          <p:spPr>
            <a:xfrm flipH="1" flipV="1">
              <a:off x="2667022" y="2799682"/>
              <a:ext cx="1260986" cy="306860"/>
            </a:xfrm>
            <a:prstGeom prst="straightConnector1">
              <a:avLst/>
            </a:prstGeom>
            <a:ln w="47625" cap="sq">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15" name="テキスト ボックス 12">
              <a:extLst>
                <a:ext uri="{FF2B5EF4-FFF2-40B4-BE49-F238E27FC236}">
                  <a16:creationId xmlns:a16="http://schemas.microsoft.com/office/drawing/2014/main" id="{2B1A0C3E-5B17-4217-8CAB-FD4682D50614}"/>
                </a:ext>
              </a:extLst>
            </p:cNvPr>
            <p:cNvSpPr txBox="1">
              <a:spLocks noChangeArrowheads="1"/>
            </p:cNvSpPr>
            <p:nvPr/>
          </p:nvSpPr>
          <p:spPr bwMode="auto">
            <a:xfrm>
              <a:off x="3738228" y="3156374"/>
              <a:ext cx="16578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algn="l" rtl="0" fontAlgn="base">
                <a:spcBef>
                  <a:spcPct val="0"/>
                </a:spcBef>
                <a:spcAft>
                  <a:spcPct val="0"/>
                </a:spcAft>
                <a:defRPr kumimoji="1" sz="6000" b="1" kern="1200">
                  <a:solidFill>
                    <a:srgbClr val="FFFF00"/>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cs typeface="+mn-cs"/>
                </a:defRPr>
              </a:lvl1pPr>
              <a:lvl2pPr marL="457200" algn="l" rtl="0" fontAlgn="base">
                <a:spcBef>
                  <a:spcPct val="0"/>
                </a:spcBef>
                <a:spcAft>
                  <a:spcPct val="0"/>
                </a:spcAft>
                <a:defRPr kumimoji="1" sz="6000" b="1" kern="1200">
                  <a:solidFill>
                    <a:srgbClr val="FFFF00"/>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cs typeface="+mn-cs"/>
                </a:defRPr>
              </a:lvl2pPr>
              <a:lvl3pPr marL="914400" algn="l" rtl="0" fontAlgn="base">
                <a:spcBef>
                  <a:spcPct val="0"/>
                </a:spcBef>
                <a:spcAft>
                  <a:spcPct val="0"/>
                </a:spcAft>
                <a:defRPr kumimoji="1" sz="6000" b="1" kern="1200">
                  <a:solidFill>
                    <a:srgbClr val="FFFF00"/>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cs typeface="+mn-cs"/>
                </a:defRPr>
              </a:lvl3pPr>
              <a:lvl4pPr marL="1371600" algn="l" rtl="0" fontAlgn="base">
                <a:spcBef>
                  <a:spcPct val="0"/>
                </a:spcBef>
                <a:spcAft>
                  <a:spcPct val="0"/>
                </a:spcAft>
                <a:defRPr kumimoji="1" sz="6000" b="1" kern="1200">
                  <a:solidFill>
                    <a:srgbClr val="FFFF00"/>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cs typeface="+mn-cs"/>
                </a:defRPr>
              </a:lvl4pPr>
              <a:lvl5pPr marL="1828800" algn="l" rtl="0" fontAlgn="base">
                <a:spcBef>
                  <a:spcPct val="0"/>
                </a:spcBef>
                <a:spcAft>
                  <a:spcPct val="0"/>
                </a:spcAft>
                <a:defRPr kumimoji="1" sz="6000" b="1" kern="1200">
                  <a:solidFill>
                    <a:srgbClr val="FFFF00"/>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cs typeface="+mn-cs"/>
                </a:defRPr>
              </a:lvl5pPr>
              <a:lvl6pPr marL="2286000" algn="l" defTabSz="914400" rtl="0" eaLnBrk="1" latinLnBrk="0" hangingPunct="1">
                <a:defRPr kumimoji="1" sz="6000" b="1" kern="1200">
                  <a:solidFill>
                    <a:srgbClr val="FFFF00"/>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cs typeface="+mn-cs"/>
                </a:defRPr>
              </a:lvl6pPr>
              <a:lvl7pPr marL="2743200" algn="l" defTabSz="914400" rtl="0" eaLnBrk="1" latinLnBrk="0" hangingPunct="1">
                <a:defRPr kumimoji="1" sz="6000" b="1" kern="1200">
                  <a:solidFill>
                    <a:srgbClr val="FFFF00"/>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cs typeface="+mn-cs"/>
                </a:defRPr>
              </a:lvl7pPr>
              <a:lvl8pPr marL="3200400" algn="l" defTabSz="914400" rtl="0" eaLnBrk="1" latinLnBrk="0" hangingPunct="1">
                <a:defRPr kumimoji="1" sz="6000" b="1" kern="1200">
                  <a:solidFill>
                    <a:srgbClr val="FFFF00"/>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cs typeface="+mn-cs"/>
                </a:defRPr>
              </a:lvl8pPr>
              <a:lvl9pPr marL="3657600" algn="l" defTabSz="914400" rtl="0" eaLnBrk="1" latinLnBrk="0" hangingPunct="1">
                <a:defRPr kumimoji="1" sz="6000" b="1" kern="1200">
                  <a:solidFill>
                    <a:srgbClr val="FFFF00"/>
                  </a:solidFill>
                  <a:effectLst>
                    <a:outerShdw blurRad="38100" dist="38100" dir="2700000" algn="tl">
                      <a:srgbClr val="000000">
                        <a:alpha val="43137"/>
                      </a:srgbClr>
                    </a:outerShdw>
                  </a:effectLst>
                  <a:latin typeface="Tahoma" panose="020B0604030504040204" pitchFamily="34" charset="0"/>
                  <a:ea typeface="HGP創英角ｺﾞｼｯｸUB" panose="020B0900000000000000" pitchFamily="50" charset="-128"/>
                  <a:cs typeface="+mn-cs"/>
                </a:defRPr>
              </a:lvl9pPr>
            </a:lstStyle>
            <a:p>
              <a:pPr algn="l" eaLnBrk="1" hangingPunct="1"/>
              <a:r>
                <a:rPr lang="ja-JP" altLang="en-US" sz="1800" b="0" dirty="0">
                  <a:solidFill>
                    <a:schemeClr val="bg1"/>
                  </a:solidFill>
                  <a:effectLst/>
                  <a:latin typeface="Arial" panose="020B0604020202020204" pitchFamily="34" charset="0"/>
                  <a:ea typeface="ＭＳ Ｐゴシック" panose="020B0600070205080204" pitchFamily="50" charset="-128"/>
                </a:rPr>
                <a:t>吸・排気バルブ</a:t>
              </a:r>
            </a:p>
          </p:txBody>
        </p:sp>
      </p:grpSp>
      <p:grpSp>
        <p:nvGrpSpPr>
          <p:cNvPr id="24" name="グループ化 23">
            <a:extLst>
              <a:ext uri="{FF2B5EF4-FFF2-40B4-BE49-F238E27FC236}">
                <a16:creationId xmlns:a16="http://schemas.microsoft.com/office/drawing/2014/main" id="{D9DBE95C-3D82-4BD6-8B36-1CD32B088A92}"/>
              </a:ext>
            </a:extLst>
          </p:cNvPr>
          <p:cNvGrpSpPr/>
          <p:nvPr/>
        </p:nvGrpSpPr>
        <p:grpSpPr>
          <a:xfrm>
            <a:off x="2329634" y="1497496"/>
            <a:ext cx="5343377" cy="2785342"/>
            <a:chOff x="2329634" y="1497496"/>
            <a:chExt cx="5343377" cy="2785342"/>
          </a:xfrm>
        </p:grpSpPr>
        <p:sp>
          <p:nvSpPr>
            <p:cNvPr id="16" name="円/楕円 19">
              <a:extLst>
                <a:ext uri="{FF2B5EF4-FFF2-40B4-BE49-F238E27FC236}">
                  <a16:creationId xmlns:a16="http://schemas.microsoft.com/office/drawing/2014/main" id="{3982E1B6-2587-4797-99F7-4B9B82A20812}"/>
                </a:ext>
              </a:extLst>
            </p:cNvPr>
            <p:cNvSpPr/>
            <p:nvPr/>
          </p:nvSpPr>
          <p:spPr>
            <a:xfrm>
              <a:off x="2329634" y="2036467"/>
              <a:ext cx="870179" cy="594049"/>
            </a:xfrm>
            <a:prstGeom prst="ellipse">
              <a:avLst/>
            </a:prstGeom>
            <a:solidFill>
              <a:schemeClr val="accent1">
                <a:alpha val="0"/>
              </a:scheme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fontAlgn="base">
                <a:spcBef>
                  <a:spcPct val="0"/>
                </a:spcBef>
                <a:spcAft>
                  <a:spcPct val="0"/>
                </a:spcAft>
                <a:defRPr kumimoji="1" sz="6000" b="1" kern="1200">
                  <a:solidFill>
                    <a:schemeClr val="lt1"/>
                  </a:solidFill>
                  <a:effectLst>
                    <a:outerShdw blurRad="38100" dist="38100" dir="2700000" algn="tl">
                      <a:srgbClr val="000000">
                        <a:alpha val="43137"/>
                      </a:srgbClr>
                    </a:outerShdw>
                  </a:effectLst>
                  <a:latin typeface="+mn-lt"/>
                  <a:ea typeface="+mn-ea"/>
                  <a:cs typeface="+mn-cs"/>
                </a:defRPr>
              </a:lvl1pPr>
              <a:lvl2pPr marL="457200" algn="l" rtl="0" fontAlgn="base">
                <a:spcBef>
                  <a:spcPct val="0"/>
                </a:spcBef>
                <a:spcAft>
                  <a:spcPct val="0"/>
                </a:spcAft>
                <a:defRPr kumimoji="1" sz="6000" b="1" kern="1200">
                  <a:solidFill>
                    <a:schemeClr val="lt1"/>
                  </a:solidFill>
                  <a:effectLst>
                    <a:outerShdw blurRad="38100" dist="38100" dir="2700000" algn="tl">
                      <a:srgbClr val="000000">
                        <a:alpha val="43137"/>
                      </a:srgbClr>
                    </a:outerShdw>
                  </a:effectLst>
                  <a:latin typeface="+mn-lt"/>
                  <a:ea typeface="+mn-ea"/>
                  <a:cs typeface="+mn-cs"/>
                </a:defRPr>
              </a:lvl2pPr>
              <a:lvl3pPr marL="914400" algn="l" rtl="0" fontAlgn="base">
                <a:spcBef>
                  <a:spcPct val="0"/>
                </a:spcBef>
                <a:spcAft>
                  <a:spcPct val="0"/>
                </a:spcAft>
                <a:defRPr kumimoji="1" sz="6000" b="1" kern="1200">
                  <a:solidFill>
                    <a:schemeClr val="lt1"/>
                  </a:solidFill>
                  <a:effectLst>
                    <a:outerShdw blurRad="38100" dist="38100" dir="2700000" algn="tl">
                      <a:srgbClr val="000000">
                        <a:alpha val="43137"/>
                      </a:srgbClr>
                    </a:outerShdw>
                  </a:effectLst>
                  <a:latin typeface="+mn-lt"/>
                  <a:ea typeface="+mn-ea"/>
                  <a:cs typeface="+mn-cs"/>
                </a:defRPr>
              </a:lvl3pPr>
              <a:lvl4pPr marL="1371600" algn="l" rtl="0" fontAlgn="base">
                <a:spcBef>
                  <a:spcPct val="0"/>
                </a:spcBef>
                <a:spcAft>
                  <a:spcPct val="0"/>
                </a:spcAft>
                <a:defRPr kumimoji="1" sz="6000" b="1" kern="1200">
                  <a:solidFill>
                    <a:schemeClr val="lt1"/>
                  </a:solidFill>
                  <a:effectLst>
                    <a:outerShdw blurRad="38100" dist="38100" dir="2700000" algn="tl">
                      <a:srgbClr val="000000">
                        <a:alpha val="43137"/>
                      </a:srgbClr>
                    </a:outerShdw>
                  </a:effectLst>
                  <a:latin typeface="+mn-lt"/>
                  <a:ea typeface="+mn-ea"/>
                  <a:cs typeface="+mn-cs"/>
                </a:defRPr>
              </a:lvl4pPr>
              <a:lvl5pPr marL="1828800" algn="l" rtl="0" fontAlgn="base">
                <a:spcBef>
                  <a:spcPct val="0"/>
                </a:spcBef>
                <a:spcAft>
                  <a:spcPct val="0"/>
                </a:spcAft>
                <a:defRPr kumimoji="1" sz="6000" b="1" kern="1200">
                  <a:solidFill>
                    <a:schemeClr val="lt1"/>
                  </a:solidFill>
                  <a:effectLst>
                    <a:outerShdw blurRad="38100" dist="38100" dir="2700000" algn="tl">
                      <a:srgbClr val="000000">
                        <a:alpha val="43137"/>
                      </a:srgbClr>
                    </a:outerShdw>
                  </a:effectLst>
                  <a:latin typeface="+mn-lt"/>
                  <a:ea typeface="+mn-ea"/>
                  <a:cs typeface="+mn-cs"/>
                </a:defRPr>
              </a:lvl5pPr>
              <a:lvl6pPr marL="2286000" algn="l" defTabSz="914400" rtl="0" eaLnBrk="1" latinLnBrk="0" hangingPunct="1">
                <a:defRPr kumimoji="1" sz="6000" b="1" kern="1200">
                  <a:solidFill>
                    <a:schemeClr val="lt1"/>
                  </a:solidFill>
                  <a:effectLst>
                    <a:outerShdw blurRad="38100" dist="38100" dir="2700000" algn="tl">
                      <a:srgbClr val="000000">
                        <a:alpha val="43137"/>
                      </a:srgbClr>
                    </a:outerShdw>
                  </a:effectLst>
                  <a:latin typeface="+mn-lt"/>
                  <a:ea typeface="+mn-ea"/>
                  <a:cs typeface="+mn-cs"/>
                </a:defRPr>
              </a:lvl6pPr>
              <a:lvl7pPr marL="2743200" algn="l" defTabSz="914400" rtl="0" eaLnBrk="1" latinLnBrk="0" hangingPunct="1">
                <a:defRPr kumimoji="1" sz="6000" b="1" kern="1200">
                  <a:solidFill>
                    <a:schemeClr val="lt1"/>
                  </a:solidFill>
                  <a:effectLst>
                    <a:outerShdw blurRad="38100" dist="38100" dir="2700000" algn="tl">
                      <a:srgbClr val="000000">
                        <a:alpha val="43137"/>
                      </a:srgbClr>
                    </a:outerShdw>
                  </a:effectLst>
                  <a:latin typeface="+mn-lt"/>
                  <a:ea typeface="+mn-ea"/>
                  <a:cs typeface="+mn-cs"/>
                </a:defRPr>
              </a:lvl7pPr>
              <a:lvl8pPr marL="3200400" algn="l" defTabSz="914400" rtl="0" eaLnBrk="1" latinLnBrk="0" hangingPunct="1">
                <a:defRPr kumimoji="1" sz="6000" b="1" kern="1200">
                  <a:solidFill>
                    <a:schemeClr val="lt1"/>
                  </a:solidFill>
                  <a:effectLst>
                    <a:outerShdw blurRad="38100" dist="38100" dir="2700000" algn="tl">
                      <a:srgbClr val="000000">
                        <a:alpha val="43137"/>
                      </a:srgbClr>
                    </a:outerShdw>
                  </a:effectLst>
                  <a:latin typeface="+mn-lt"/>
                  <a:ea typeface="+mn-ea"/>
                  <a:cs typeface="+mn-cs"/>
                </a:defRPr>
              </a:lvl8pPr>
              <a:lvl9pPr marL="3657600" algn="l" defTabSz="914400" rtl="0" eaLnBrk="1" latinLnBrk="0" hangingPunct="1">
                <a:defRPr kumimoji="1" sz="6000" b="1" kern="1200">
                  <a:solidFill>
                    <a:schemeClr val="lt1"/>
                  </a:solidFill>
                  <a:effectLst>
                    <a:outerShdw blurRad="38100" dist="38100" dir="2700000" algn="tl">
                      <a:srgbClr val="000000">
                        <a:alpha val="43137"/>
                      </a:srgbClr>
                    </a:outerShdw>
                  </a:effectLst>
                  <a:latin typeface="+mn-lt"/>
                  <a:ea typeface="+mn-ea"/>
                  <a:cs typeface="+mn-cs"/>
                </a:defRPr>
              </a:lvl9pPr>
            </a:lstStyle>
            <a:p>
              <a:pPr algn="ctr">
                <a:defRPr/>
              </a:pPr>
              <a:endParaRPr lang="ja-JP" altLang="en-US" sz="2800" b="0">
                <a:effectLst/>
              </a:endParaRPr>
            </a:p>
          </p:txBody>
        </p:sp>
        <p:pic>
          <p:nvPicPr>
            <p:cNvPr id="17" name="Picture 13">
              <a:extLst>
                <a:ext uri="{FF2B5EF4-FFF2-40B4-BE49-F238E27FC236}">
                  <a16:creationId xmlns:a16="http://schemas.microsoft.com/office/drawing/2014/main" id="{B1606EAC-38D2-49F4-8B2A-CDFB92B133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558853">
              <a:off x="5248038" y="1902708"/>
              <a:ext cx="2424973" cy="2380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角丸四角形 24">
              <a:extLst>
                <a:ext uri="{FF2B5EF4-FFF2-40B4-BE49-F238E27FC236}">
                  <a16:creationId xmlns:a16="http://schemas.microsoft.com/office/drawing/2014/main" id="{B7FF77D6-9D88-43EF-9219-436EE2A52AA0}"/>
                </a:ext>
              </a:extLst>
            </p:cNvPr>
            <p:cNvSpPr/>
            <p:nvPr/>
          </p:nvSpPr>
          <p:spPr>
            <a:xfrm>
              <a:off x="5378775" y="1497496"/>
              <a:ext cx="2104456" cy="42488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fontAlgn="base">
                <a:spcBef>
                  <a:spcPct val="0"/>
                </a:spcBef>
                <a:spcAft>
                  <a:spcPct val="0"/>
                </a:spcAft>
                <a:defRPr kumimoji="1" sz="6000" b="1" kern="1200">
                  <a:solidFill>
                    <a:schemeClr val="lt1"/>
                  </a:solidFill>
                  <a:effectLst>
                    <a:outerShdw blurRad="38100" dist="38100" dir="2700000" algn="tl">
                      <a:srgbClr val="000000">
                        <a:alpha val="43137"/>
                      </a:srgbClr>
                    </a:outerShdw>
                  </a:effectLst>
                  <a:latin typeface="+mn-lt"/>
                  <a:ea typeface="+mn-ea"/>
                  <a:cs typeface="+mn-cs"/>
                </a:defRPr>
              </a:lvl1pPr>
              <a:lvl2pPr marL="457200" algn="l" rtl="0" fontAlgn="base">
                <a:spcBef>
                  <a:spcPct val="0"/>
                </a:spcBef>
                <a:spcAft>
                  <a:spcPct val="0"/>
                </a:spcAft>
                <a:defRPr kumimoji="1" sz="6000" b="1" kern="1200">
                  <a:solidFill>
                    <a:schemeClr val="lt1"/>
                  </a:solidFill>
                  <a:effectLst>
                    <a:outerShdw blurRad="38100" dist="38100" dir="2700000" algn="tl">
                      <a:srgbClr val="000000">
                        <a:alpha val="43137"/>
                      </a:srgbClr>
                    </a:outerShdw>
                  </a:effectLst>
                  <a:latin typeface="+mn-lt"/>
                  <a:ea typeface="+mn-ea"/>
                  <a:cs typeface="+mn-cs"/>
                </a:defRPr>
              </a:lvl2pPr>
              <a:lvl3pPr marL="914400" algn="l" rtl="0" fontAlgn="base">
                <a:spcBef>
                  <a:spcPct val="0"/>
                </a:spcBef>
                <a:spcAft>
                  <a:spcPct val="0"/>
                </a:spcAft>
                <a:defRPr kumimoji="1" sz="6000" b="1" kern="1200">
                  <a:solidFill>
                    <a:schemeClr val="lt1"/>
                  </a:solidFill>
                  <a:effectLst>
                    <a:outerShdw blurRad="38100" dist="38100" dir="2700000" algn="tl">
                      <a:srgbClr val="000000">
                        <a:alpha val="43137"/>
                      </a:srgbClr>
                    </a:outerShdw>
                  </a:effectLst>
                  <a:latin typeface="+mn-lt"/>
                  <a:ea typeface="+mn-ea"/>
                  <a:cs typeface="+mn-cs"/>
                </a:defRPr>
              </a:lvl3pPr>
              <a:lvl4pPr marL="1371600" algn="l" rtl="0" fontAlgn="base">
                <a:spcBef>
                  <a:spcPct val="0"/>
                </a:spcBef>
                <a:spcAft>
                  <a:spcPct val="0"/>
                </a:spcAft>
                <a:defRPr kumimoji="1" sz="6000" b="1" kern="1200">
                  <a:solidFill>
                    <a:schemeClr val="lt1"/>
                  </a:solidFill>
                  <a:effectLst>
                    <a:outerShdw blurRad="38100" dist="38100" dir="2700000" algn="tl">
                      <a:srgbClr val="000000">
                        <a:alpha val="43137"/>
                      </a:srgbClr>
                    </a:outerShdw>
                  </a:effectLst>
                  <a:latin typeface="+mn-lt"/>
                  <a:ea typeface="+mn-ea"/>
                  <a:cs typeface="+mn-cs"/>
                </a:defRPr>
              </a:lvl4pPr>
              <a:lvl5pPr marL="1828800" algn="l" rtl="0" fontAlgn="base">
                <a:spcBef>
                  <a:spcPct val="0"/>
                </a:spcBef>
                <a:spcAft>
                  <a:spcPct val="0"/>
                </a:spcAft>
                <a:defRPr kumimoji="1" sz="6000" b="1" kern="1200">
                  <a:solidFill>
                    <a:schemeClr val="lt1"/>
                  </a:solidFill>
                  <a:effectLst>
                    <a:outerShdw blurRad="38100" dist="38100" dir="2700000" algn="tl">
                      <a:srgbClr val="000000">
                        <a:alpha val="43137"/>
                      </a:srgbClr>
                    </a:outerShdw>
                  </a:effectLst>
                  <a:latin typeface="+mn-lt"/>
                  <a:ea typeface="+mn-ea"/>
                  <a:cs typeface="+mn-cs"/>
                </a:defRPr>
              </a:lvl5pPr>
              <a:lvl6pPr marL="2286000" algn="l" defTabSz="914400" rtl="0" eaLnBrk="1" latinLnBrk="0" hangingPunct="1">
                <a:defRPr kumimoji="1" sz="6000" b="1" kern="1200">
                  <a:solidFill>
                    <a:schemeClr val="lt1"/>
                  </a:solidFill>
                  <a:effectLst>
                    <a:outerShdw blurRad="38100" dist="38100" dir="2700000" algn="tl">
                      <a:srgbClr val="000000">
                        <a:alpha val="43137"/>
                      </a:srgbClr>
                    </a:outerShdw>
                  </a:effectLst>
                  <a:latin typeface="+mn-lt"/>
                  <a:ea typeface="+mn-ea"/>
                  <a:cs typeface="+mn-cs"/>
                </a:defRPr>
              </a:lvl6pPr>
              <a:lvl7pPr marL="2743200" algn="l" defTabSz="914400" rtl="0" eaLnBrk="1" latinLnBrk="0" hangingPunct="1">
                <a:defRPr kumimoji="1" sz="6000" b="1" kern="1200">
                  <a:solidFill>
                    <a:schemeClr val="lt1"/>
                  </a:solidFill>
                  <a:effectLst>
                    <a:outerShdw blurRad="38100" dist="38100" dir="2700000" algn="tl">
                      <a:srgbClr val="000000">
                        <a:alpha val="43137"/>
                      </a:srgbClr>
                    </a:outerShdw>
                  </a:effectLst>
                  <a:latin typeface="+mn-lt"/>
                  <a:ea typeface="+mn-ea"/>
                  <a:cs typeface="+mn-cs"/>
                </a:defRPr>
              </a:lvl7pPr>
              <a:lvl8pPr marL="3200400" algn="l" defTabSz="914400" rtl="0" eaLnBrk="1" latinLnBrk="0" hangingPunct="1">
                <a:defRPr kumimoji="1" sz="6000" b="1" kern="1200">
                  <a:solidFill>
                    <a:schemeClr val="lt1"/>
                  </a:solidFill>
                  <a:effectLst>
                    <a:outerShdw blurRad="38100" dist="38100" dir="2700000" algn="tl">
                      <a:srgbClr val="000000">
                        <a:alpha val="43137"/>
                      </a:srgbClr>
                    </a:outerShdw>
                  </a:effectLst>
                  <a:latin typeface="+mn-lt"/>
                  <a:ea typeface="+mn-ea"/>
                  <a:cs typeface="+mn-cs"/>
                </a:defRPr>
              </a:lvl8pPr>
              <a:lvl9pPr marL="3657600" algn="l" defTabSz="914400" rtl="0" eaLnBrk="1" latinLnBrk="0" hangingPunct="1">
                <a:defRPr kumimoji="1" sz="6000" b="1" kern="1200">
                  <a:solidFill>
                    <a:schemeClr val="lt1"/>
                  </a:solidFill>
                  <a:effectLst>
                    <a:outerShdw blurRad="38100" dist="38100" dir="2700000" algn="tl">
                      <a:srgbClr val="000000">
                        <a:alpha val="43137"/>
                      </a:srgbClr>
                    </a:outerShdw>
                  </a:effectLst>
                  <a:latin typeface="+mn-lt"/>
                  <a:ea typeface="+mn-ea"/>
                  <a:cs typeface="+mn-cs"/>
                </a:defRPr>
              </a:lvl9pPr>
            </a:lstStyle>
            <a:p>
              <a:pPr algn="ctr">
                <a:defRPr/>
              </a:pPr>
              <a:r>
                <a:rPr lang="ja-JP" altLang="en-US" sz="2400" dirty="0">
                  <a:solidFill>
                    <a:schemeClr val="bg1"/>
                  </a:solidFill>
                  <a:effectLst/>
                </a:rPr>
                <a:t>バルブリフタ</a:t>
              </a:r>
            </a:p>
          </p:txBody>
        </p:sp>
        <p:cxnSp>
          <p:nvCxnSpPr>
            <p:cNvPr id="11" name="直線矢印コネクタ 10">
              <a:extLst>
                <a:ext uri="{FF2B5EF4-FFF2-40B4-BE49-F238E27FC236}">
                  <a16:creationId xmlns:a16="http://schemas.microsoft.com/office/drawing/2014/main" id="{F9CB95F0-9F17-4A8B-8452-A62D9764D172}"/>
                </a:ext>
              </a:extLst>
            </p:cNvPr>
            <p:cNvCxnSpPr/>
            <p:nvPr/>
          </p:nvCxnSpPr>
          <p:spPr>
            <a:xfrm>
              <a:off x="3421987" y="2394470"/>
              <a:ext cx="2048225" cy="243914"/>
            </a:xfrm>
            <a:prstGeom prst="straightConnector1">
              <a:avLst/>
            </a:prstGeom>
            <a:ln w="79375">
              <a:solidFill>
                <a:srgbClr val="FF0000"/>
              </a:solidFill>
              <a:round/>
              <a:tailEnd type="triangle" w="lg" len="lg"/>
            </a:ln>
          </p:spPr>
          <p:style>
            <a:lnRef idx="1">
              <a:schemeClr val="accent1"/>
            </a:lnRef>
            <a:fillRef idx="0">
              <a:schemeClr val="accent1"/>
            </a:fillRef>
            <a:effectRef idx="0">
              <a:schemeClr val="accent1"/>
            </a:effectRef>
            <a:fontRef idx="minor">
              <a:schemeClr val="tx1"/>
            </a:fontRef>
          </p:style>
        </p:cxnSp>
      </p:grpSp>
      <p:pic>
        <p:nvPicPr>
          <p:cNvPr id="3" name="図 2">
            <a:extLst>
              <a:ext uri="{FF2B5EF4-FFF2-40B4-BE49-F238E27FC236}">
                <a16:creationId xmlns:a16="http://schemas.microsoft.com/office/drawing/2014/main" id="{8F1736C1-6E9C-41A2-8CF3-DEAA85CBB47A}"/>
              </a:ext>
            </a:extLst>
          </p:cNvPr>
          <p:cNvPicPr>
            <a:picLocks noChangeAspect="1"/>
          </p:cNvPicPr>
          <p:nvPr/>
        </p:nvPicPr>
        <p:blipFill rotWithShape="1">
          <a:blip r:embed="rId5"/>
          <a:srcRect l="50462" b="66627"/>
          <a:stretch/>
        </p:blipFill>
        <p:spPr>
          <a:xfrm>
            <a:off x="10082120" y="900840"/>
            <a:ext cx="1952591" cy="1842841"/>
          </a:xfrm>
          <a:prstGeom prst="rect">
            <a:avLst/>
          </a:prstGeom>
        </p:spPr>
      </p:pic>
      <p:pic>
        <p:nvPicPr>
          <p:cNvPr id="19" name="図 18">
            <a:extLst>
              <a:ext uri="{FF2B5EF4-FFF2-40B4-BE49-F238E27FC236}">
                <a16:creationId xmlns:a16="http://schemas.microsoft.com/office/drawing/2014/main" id="{032E7098-D2EE-4A00-BAD2-BFF6CE69CC63}"/>
              </a:ext>
            </a:extLst>
          </p:cNvPr>
          <p:cNvPicPr>
            <a:picLocks noChangeAspect="1"/>
          </p:cNvPicPr>
          <p:nvPr/>
        </p:nvPicPr>
        <p:blipFill rotWithShape="1">
          <a:blip r:embed="rId5"/>
          <a:srcRect l="50462" t="66627"/>
          <a:stretch/>
        </p:blipFill>
        <p:spPr>
          <a:xfrm>
            <a:off x="10128894" y="4672202"/>
            <a:ext cx="1935294" cy="1826514"/>
          </a:xfrm>
          <a:prstGeom prst="rect">
            <a:avLst/>
          </a:prstGeom>
        </p:spPr>
      </p:pic>
      <p:pic>
        <p:nvPicPr>
          <p:cNvPr id="20" name="図 19">
            <a:extLst>
              <a:ext uri="{FF2B5EF4-FFF2-40B4-BE49-F238E27FC236}">
                <a16:creationId xmlns:a16="http://schemas.microsoft.com/office/drawing/2014/main" id="{A901D3C3-C70C-4FD5-871A-8ECE630C37F4}"/>
              </a:ext>
            </a:extLst>
          </p:cNvPr>
          <p:cNvPicPr>
            <a:picLocks noChangeAspect="1"/>
          </p:cNvPicPr>
          <p:nvPr/>
        </p:nvPicPr>
        <p:blipFill rotWithShape="1">
          <a:blip r:embed="rId5"/>
          <a:srcRect t="32475" r="50462" b="32378"/>
          <a:stretch/>
        </p:blipFill>
        <p:spPr>
          <a:xfrm>
            <a:off x="7917331" y="2756043"/>
            <a:ext cx="1935295" cy="1923601"/>
          </a:xfrm>
          <a:prstGeom prst="rect">
            <a:avLst/>
          </a:prstGeom>
        </p:spPr>
      </p:pic>
      <p:pic>
        <p:nvPicPr>
          <p:cNvPr id="21" name="図 20">
            <a:extLst>
              <a:ext uri="{FF2B5EF4-FFF2-40B4-BE49-F238E27FC236}">
                <a16:creationId xmlns:a16="http://schemas.microsoft.com/office/drawing/2014/main" id="{B4819A42-E1CB-4FB9-9AA0-8904ABB977F7}"/>
              </a:ext>
            </a:extLst>
          </p:cNvPr>
          <p:cNvPicPr>
            <a:picLocks noChangeAspect="1"/>
          </p:cNvPicPr>
          <p:nvPr/>
        </p:nvPicPr>
        <p:blipFill rotWithShape="1">
          <a:blip r:embed="rId5"/>
          <a:srcRect l="50462" t="33087" b="34703"/>
          <a:stretch/>
        </p:blipFill>
        <p:spPr>
          <a:xfrm>
            <a:off x="7913147" y="4679644"/>
            <a:ext cx="1952591" cy="1778633"/>
          </a:xfrm>
          <a:prstGeom prst="rect">
            <a:avLst/>
          </a:prstGeom>
        </p:spPr>
      </p:pic>
      <p:pic>
        <p:nvPicPr>
          <p:cNvPr id="22" name="図 21">
            <a:extLst>
              <a:ext uri="{FF2B5EF4-FFF2-40B4-BE49-F238E27FC236}">
                <a16:creationId xmlns:a16="http://schemas.microsoft.com/office/drawing/2014/main" id="{B6762368-C938-4640-9056-66E5E9775061}"/>
              </a:ext>
            </a:extLst>
          </p:cNvPr>
          <p:cNvPicPr>
            <a:picLocks noChangeAspect="1"/>
          </p:cNvPicPr>
          <p:nvPr/>
        </p:nvPicPr>
        <p:blipFill rotWithShape="1">
          <a:blip r:embed="rId5"/>
          <a:srcRect r="50463" b="67346"/>
          <a:stretch/>
        </p:blipFill>
        <p:spPr>
          <a:xfrm>
            <a:off x="7888564" y="904074"/>
            <a:ext cx="1952591" cy="1803170"/>
          </a:xfrm>
          <a:prstGeom prst="rect">
            <a:avLst/>
          </a:prstGeom>
        </p:spPr>
      </p:pic>
      <p:pic>
        <p:nvPicPr>
          <p:cNvPr id="23" name="図 22">
            <a:extLst>
              <a:ext uri="{FF2B5EF4-FFF2-40B4-BE49-F238E27FC236}">
                <a16:creationId xmlns:a16="http://schemas.microsoft.com/office/drawing/2014/main" id="{46CF14EF-28E9-4DCB-AF58-DFE0BFAFEE6A}"/>
              </a:ext>
            </a:extLst>
          </p:cNvPr>
          <p:cNvPicPr>
            <a:picLocks noChangeAspect="1"/>
          </p:cNvPicPr>
          <p:nvPr/>
        </p:nvPicPr>
        <p:blipFill rotWithShape="1">
          <a:blip r:embed="rId5"/>
          <a:srcRect t="67790" r="50081"/>
          <a:stretch/>
        </p:blipFill>
        <p:spPr>
          <a:xfrm>
            <a:off x="10128894" y="2837065"/>
            <a:ext cx="1936226" cy="1756994"/>
          </a:xfrm>
          <a:prstGeom prst="rect">
            <a:avLst/>
          </a:prstGeom>
          <a:ln>
            <a:noFill/>
          </a:ln>
        </p:spPr>
      </p:pic>
      <p:sp>
        <p:nvSpPr>
          <p:cNvPr id="30" name="正方形/長方形 29">
            <a:extLst>
              <a:ext uri="{FF2B5EF4-FFF2-40B4-BE49-F238E27FC236}">
                <a16:creationId xmlns:a16="http://schemas.microsoft.com/office/drawing/2014/main" id="{0666306D-E1C6-427A-8969-245156DA9631}"/>
              </a:ext>
            </a:extLst>
          </p:cNvPr>
          <p:cNvSpPr/>
          <p:nvPr/>
        </p:nvSpPr>
        <p:spPr>
          <a:xfrm>
            <a:off x="7427838" y="256673"/>
            <a:ext cx="4636350" cy="5300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u="sng" dirty="0">
                <a:ln w="9525">
                  <a:solidFill>
                    <a:schemeClr val="bg1"/>
                  </a:solidFill>
                  <a:prstDash val="solid"/>
                </a:ln>
                <a:solidFill>
                  <a:schemeClr val="tx1"/>
                </a:solidFill>
                <a:effectLst>
                  <a:outerShdw blurRad="12700" dist="38100" dir="2700000" algn="tl" rotWithShape="0">
                    <a:schemeClr val="bg1">
                      <a:lumMod val="50000"/>
                    </a:schemeClr>
                  </a:outerShdw>
                </a:effectLst>
                <a:uFill>
                  <a:solidFill>
                    <a:schemeClr val="tx1"/>
                  </a:solidFill>
                </a:uFill>
              </a:rPr>
              <a:t>検査項目</a:t>
            </a:r>
          </a:p>
        </p:txBody>
      </p:sp>
      <p:sp>
        <p:nvSpPr>
          <p:cNvPr id="28" name="正方形/長方形 27">
            <a:extLst>
              <a:ext uri="{FF2B5EF4-FFF2-40B4-BE49-F238E27FC236}">
                <a16:creationId xmlns:a16="http://schemas.microsoft.com/office/drawing/2014/main" id="{AF10A222-D046-4C2B-84C2-153C72124DEC}"/>
              </a:ext>
            </a:extLst>
          </p:cNvPr>
          <p:cNvSpPr/>
          <p:nvPr/>
        </p:nvSpPr>
        <p:spPr>
          <a:xfrm>
            <a:off x="10956818" y="1025176"/>
            <a:ext cx="1249690" cy="6441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0" b="1" dirty="0">
                <a:ln w="22225">
                  <a:solidFill>
                    <a:schemeClr val="accent2"/>
                  </a:solidFill>
                  <a:prstDash val="solid"/>
                </a:ln>
                <a:solidFill>
                  <a:srgbClr val="FF0000"/>
                </a:solidFill>
              </a:rPr>
              <a:t>×</a:t>
            </a:r>
            <a:endParaRPr kumimoji="1" lang="ja-JP" altLang="en-US" sz="8000" b="1" dirty="0">
              <a:ln w="22225">
                <a:solidFill>
                  <a:schemeClr val="accent2"/>
                </a:solidFill>
                <a:prstDash val="solid"/>
              </a:ln>
              <a:solidFill>
                <a:srgbClr val="FF0000"/>
              </a:solidFill>
            </a:endParaRPr>
          </a:p>
        </p:txBody>
      </p:sp>
      <p:sp>
        <p:nvSpPr>
          <p:cNvPr id="37" name="正方形/長方形 36">
            <a:extLst>
              <a:ext uri="{FF2B5EF4-FFF2-40B4-BE49-F238E27FC236}">
                <a16:creationId xmlns:a16="http://schemas.microsoft.com/office/drawing/2014/main" id="{1408674E-8D96-4E7D-B868-374A2FDECC57}"/>
              </a:ext>
            </a:extLst>
          </p:cNvPr>
          <p:cNvSpPr/>
          <p:nvPr/>
        </p:nvSpPr>
        <p:spPr>
          <a:xfrm>
            <a:off x="11057629" y="2949744"/>
            <a:ext cx="1249690" cy="6441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0" b="1" dirty="0">
                <a:ln w="22225">
                  <a:solidFill>
                    <a:schemeClr val="accent2"/>
                  </a:solidFill>
                  <a:prstDash val="solid"/>
                </a:ln>
                <a:solidFill>
                  <a:srgbClr val="FF0000"/>
                </a:solidFill>
              </a:rPr>
              <a:t>×</a:t>
            </a:r>
            <a:endParaRPr kumimoji="1" lang="ja-JP" altLang="en-US" sz="8000" b="1" dirty="0">
              <a:ln w="22225">
                <a:solidFill>
                  <a:schemeClr val="accent2"/>
                </a:solidFill>
                <a:prstDash val="solid"/>
              </a:ln>
              <a:solidFill>
                <a:srgbClr val="FF0000"/>
              </a:solidFill>
            </a:endParaRPr>
          </a:p>
        </p:txBody>
      </p:sp>
      <p:sp>
        <p:nvSpPr>
          <p:cNvPr id="38" name="正方形/長方形 37">
            <a:extLst>
              <a:ext uri="{FF2B5EF4-FFF2-40B4-BE49-F238E27FC236}">
                <a16:creationId xmlns:a16="http://schemas.microsoft.com/office/drawing/2014/main" id="{BCC38283-5134-4376-AF3F-66F3AB66106B}"/>
              </a:ext>
            </a:extLst>
          </p:cNvPr>
          <p:cNvSpPr/>
          <p:nvPr/>
        </p:nvSpPr>
        <p:spPr>
          <a:xfrm>
            <a:off x="8864859" y="4840116"/>
            <a:ext cx="1249690" cy="6441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0" b="1" dirty="0">
                <a:ln w="22225">
                  <a:solidFill>
                    <a:schemeClr val="accent2"/>
                  </a:solidFill>
                  <a:prstDash val="solid"/>
                </a:ln>
                <a:solidFill>
                  <a:srgbClr val="FF0000"/>
                </a:solidFill>
              </a:rPr>
              <a:t>×</a:t>
            </a:r>
            <a:endParaRPr kumimoji="1" lang="ja-JP" altLang="en-US" sz="8000" b="1" dirty="0">
              <a:ln w="22225">
                <a:solidFill>
                  <a:schemeClr val="accent2"/>
                </a:solidFill>
                <a:prstDash val="solid"/>
              </a:ln>
              <a:solidFill>
                <a:srgbClr val="FF0000"/>
              </a:solidFill>
            </a:endParaRPr>
          </a:p>
        </p:txBody>
      </p:sp>
      <p:sp>
        <p:nvSpPr>
          <p:cNvPr id="42" name="正方形/長方形 41">
            <a:extLst>
              <a:ext uri="{FF2B5EF4-FFF2-40B4-BE49-F238E27FC236}">
                <a16:creationId xmlns:a16="http://schemas.microsoft.com/office/drawing/2014/main" id="{A64B1848-D826-4A68-80D6-AB6FB8058348}"/>
              </a:ext>
            </a:extLst>
          </p:cNvPr>
          <p:cNvSpPr/>
          <p:nvPr/>
        </p:nvSpPr>
        <p:spPr>
          <a:xfrm>
            <a:off x="8832430" y="2934635"/>
            <a:ext cx="1249690" cy="6441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0" b="1" dirty="0">
                <a:ln w="22225">
                  <a:solidFill>
                    <a:schemeClr val="accent2"/>
                  </a:solidFill>
                  <a:prstDash val="solid"/>
                </a:ln>
                <a:solidFill>
                  <a:srgbClr val="FF0000"/>
                </a:solidFill>
              </a:rPr>
              <a:t>×</a:t>
            </a:r>
            <a:endParaRPr kumimoji="1" lang="ja-JP" altLang="en-US" sz="8000" b="1" dirty="0">
              <a:ln w="22225">
                <a:solidFill>
                  <a:schemeClr val="accent2"/>
                </a:solidFill>
                <a:prstDash val="solid"/>
              </a:ln>
              <a:solidFill>
                <a:srgbClr val="FF0000"/>
              </a:solidFill>
            </a:endParaRPr>
          </a:p>
        </p:txBody>
      </p:sp>
      <p:sp>
        <p:nvSpPr>
          <p:cNvPr id="43" name="正方形/長方形 42">
            <a:extLst>
              <a:ext uri="{FF2B5EF4-FFF2-40B4-BE49-F238E27FC236}">
                <a16:creationId xmlns:a16="http://schemas.microsoft.com/office/drawing/2014/main" id="{E8672010-9F54-4666-9D19-D5610E95283D}"/>
              </a:ext>
            </a:extLst>
          </p:cNvPr>
          <p:cNvSpPr/>
          <p:nvPr/>
        </p:nvSpPr>
        <p:spPr>
          <a:xfrm>
            <a:off x="11077654" y="4835001"/>
            <a:ext cx="1249690" cy="6441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0" b="1" dirty="0">
                <a:ln w="22225">
                  <a:solidFill>
                    <a:schemeClr val="accent2"/>
                  </a:solidFill>
                  <a:prstDash val="solid"/>
                </a:ln>
                <a:solidFill>
                  <a:srgbClr val="FF0000"/>
                </a:solidFill>
              </a:rPr>
              <a:t>×</a:t>
            </a:r>
            <a:endParaRPr kumimoji="1" lang="ja-JP" altLang="en-US" sz="8000" b="1" dirty="0">
              <a:ln w="22225">
                <a:solidFill>
                  <a:schemeClr val="accent2"/>
                </a:solidFill>
                <a:prstDash val="solid"/>
              </a:ln>
              <a:solidFill>
                <a:srgbClr val="FF0000"/>
              </a:solidFill>
            </a:endParaRPr>
          </a:p>
        </p:txBody>
      </p:sp>
      <p:sp>
        <p:nvSpPr>
          <p:cNvPr id="44" name="正方形/長方形 43">
            <a:extLst>
              <a:ext uri="{FF2B5EF4-FFF2-40B4-BE49-F238E27FC236}">
                <a16:creationId xmlns:a16="http://schemas.microsoft.com/office/drawing/2014/main" id="{558D1C17-99E6-4F80-ABC7-4130CDD424EB}"/>
              </a:ext>
            </a:extLst>
          </p:cNvPr>
          <p:cNvSpPr/>
          <p:nvPr/>
        </p:nvSpPr>
        <p:spPr>
          <a:xfrm>
            <a:off x="8905213" y="1060398"/>
            <a:ext cx="1104124" cy="5536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0" b="1" dirty="0">
                <a:ln w="22225">
                  <a:solidFill>
                    <a:schemeClr val="accent2"/>
                  </a:solidFill>
                  <a:prstDash val="solid"/>
                </a:ln>
                <a:solidFill>
                  <a:schemeClr val="bg2"/>
                </a:solidFill>
              </a:rPr>
              <a:t>〇</a:t>
            </a:r>
          </a:p>
        </p:txBody>
      </p:sp>
    </p:spTree>
    <p:extLst>
      <p:ext uri="{BB962C8B-B14F-4D97-AF65-F5344CB8AC3E}">
        <p14:creationId xmlns:p14="http://schemas.microsoft.com/office/powerpoint/2010/main" val="177218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par>
                          <p:cTn id="14" fill="hold">
                            <p:stCondLst>
                              <p:cond delay="1500"/>
                            </p:stCondLst>
                            <p:childTnLst>
                              <p:par>
                                <p:cTn id="15" presetID="10" presetClass="entr" presetSubtype="0" fill="hold" nodeType="afterEffect">
                                  <p:stCondLst>
                                    <p:cond delay="7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2750"/>
                            </p:stCondLst>
                            <p:childTnLst>
                              <p:par>
                                <p:cTn id="19" presetID="16" presetClass="entr" presetSubtype="21" fill="hold" nodeType="afterEffect">
                                  <p:stCondLst>
                                    <p:cond delay="75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par>
                          <p:cTn id="22" fill="hold">
                            <p:stCondLst>
                              <p:cond delay="4000"/>
                            </p:stCondLst>
                            <p:childTnLst>
                              <p:par>
                                <p:cTn id="23" presetID="16" presetClass="entr" presetSubtype="21" fill="hold" nodeType="afterEffect">
                                  <p:stCondLst>
                                    <p:cond delay="75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childTnLst>
                          </p:cTn>
                        </p:par>
                        <p:par>
                          <p:cTn id="26" fill="hold">
                            <p:stCondLst>
                              <p:cond delay="5250"/>
                            </p:stCondLst>
                            <p:childTnLst>
                              <p:par>
                                <p:cTn id="27" presetID="16" presetClass="entr" presetSubtype="21" fill="hold" nodeType="afterEffect">
                                  <p:stCondLst>
                                    <p:cond delay="75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par>
                                <p:cTn id="30" presetID="16" presetClass="entr" presetSubtype="21" fill="hold" nodeType="withEffect">
                                  <p:stCondLst>
                                    <p:cond delay="75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inVertical)">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nodeType="withEffect">
                                  <p:stCondLst>
                                    <p:cond delay="75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par>
                                <p:cTn id="46" presetID="10" presetClass="entr" presetSubtype="0" fill="hold" nodeType="withEffect">
                                  <p:stCondLst>
                                    <p:cond delay="75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nodeType="withEffect">
                                  <p:stCondLst>
                                    <p:cond delay="75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par>
                                <p:cTn id="52" presetID="10" presetClass="entr" presetSubtype="0" fill="hold" nodeType="withEffect">
                                  <p:stCondLst>
                                    <p:cond delay="75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par>
                                <p:cTn id="55" presetID="10" presetClass="entr" presetSubtype="0" fill="hold" nodeType="withEffect">
                                  <p:stCondLst>
                                    <p:cond delay="75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par>
                          <p:cTn id="58" fill="hold">
                            <p:stCondLst>
                              <p:cond delay="1250"/>
                            </p:stCondLst>
                            <p:childTnLst>
                              <p:par>
                                <p:cTn id="59" presetID="22" presetClass="entr" presetSubtype="4"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ipe(down)">
                                      <p:cBhvr>
                                        <p:cTn id="61" dur="500"/>
                                        <p:tgtEl>
                                          <p:spTgt spid="44"/>
                                        </p:tgtEl>
                                      </p:cBhvr>
                                    </p:animEffect>
                                  </p:childTnLst>
                                </p:cTn>
                              </p:par>
                            </p:childTnLst>
                          </p:cTn>
                        </p:par>
                        <p:par>
                          <p:cTn id="62" fill="hold">
                            <p:stCondLst>
                              <p:cond delay="1750"/>
                            </p:stCondLst>
                            <p:childTnLst>
                              <p:par>
                                <p:cTn id="63" presetID="22" presetClass="entr" presetSubtype="4" fill="hold" grpId="0" nodeType="after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down)">
                                      <p:cBhvr>
                                        <p:cTn id="65" dur="2000"/>
                                        <p:tgtEl>
                                          <p:spTgt spid="28"/>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wipe(down)">
                                      <p:cBhvr>
                                        <p:cTn id="68" dur="2000"/>
                                        <p:tgtEl>
                                          <p:spTgt spid="42"/>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down)">
                                      <p:cBhvr>
                                        <p:cTn id="71" dur="2000"/>
                                        <p:tgtEl>
                                          <p:spTgt spid="37"/>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wipe(down)">
                                      <p:cBhvr>
                                        <p:cTn id="74" dur="2000"/>
                                        <p:tgtEl>
                                          <p:spTgt spid="38"/>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wipe(down)">
                                      <p:cBhvr>
                                        <p:cTn id="77"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0" grpId="0" animBg="1"/>
      <p:bldP spid="28" grpId="0"/>
      <p:bldP spid="37" grpId="0"/>
      <p:bldP spid="38" grpId="0"/>
      <p:bldP spid="42" grpId="0"/>
      <p:bldP spid="43" grpId="0"/>
      <p:bldP spid="4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856">
            <a:extLst>
              <a:ext uri="{FF2B5EF4-FFF2-40B4-BE49-F238E27FC236}">
                <a16:creationId xmlns:a16="http://schemas.microsoft.com/office/drawing/2014/main" id="{00000000-0008-0000-0000-000059030000}"/>
              </a:ext>
            </a:extLst>
          </p:cNvPr>
          <p:cNvSpPr/>
          <p:nvPr/>
        </p:nvSpPr>
        <p:spPr>
          <a:xfrm>
            <a:off x="199466" y="3505685"/>
            <a:ext cx="11793068" cy="1990617"/>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57150"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40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無形の効果</a:t>
            </a:r>
            <a:r>
              <a:rPr kumimoji="1" lang="ja-JP" altLang="en-US" sz="40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：新入社員ＱＣ知識・改善案出し知識向上</a:t>
            </a:r>
          </a:p>
        </p:txBody>
      </p:sp>
      <p:pic>
        <p:nvPicPr>
          <p:cNvPr id="7" name="図 6">
            <a:extLst>
              <a:ext uri="{FF2B5EF4-FFF2-40B4-BE49-F238E27FC236}">
                <a16:creationId xmlns:a16="http://schemas.microsoft.com/office/drawing/2014/main" id="{00000000-0008-0000-0000-00006E03000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9100" b="66722" l="10992" r="79357"/>
                    </a14:imgEffect>
                    <a14:imgEffect>
                      <a14:brightnessContrast bright="-24000" contrast="61000"/>
                    </a14:imgEffect>
                  </a14:imgLayer>
                </a14:imgProps>
              </a:ext>
              <a:ext uri="{28A0092B-C50C-407E-A947-70E740481C1C}">
                <a14:useLocalDpi xmlns:a14="http://schemas.microsoft.com/office/drawing/2010/main" val="0"/>
              </a:ext>
            </a:extLst>
          </a:blip>
          <a:srcRect l="11412" t="38175" r="16451" b="33887"/>
          <a:stretch/>
        </p:blipFill>
        <p:spPr>
          <a:xfrm>
            <a:off x="10128304" y="4824251"/>
            <a:ext cx="2063696" cy="2033749"/>
          </a:xfrm>
          <a:prstGeom prst="rect">
            <a:avLst/>
          </a:prstGeom>
          <a:ln w="57150">
            <a:noFill/>
          </a:ln>
        </p:spPr>
      </p:pic>
      <p:sp>
        <p:nvSpPr>
          <p:cNvPr id="5" name="角丸四角形 857">
            <a:extLst>
              <a:ext uri="{FF2B5EF4-FFF2-40B4-BE49-F238E27FC236}">
                <a16:creationId xmlns:a16="http://schemas.microsoft.com/office/drawing/2014/main" id="{00000000-0008-0000-0000-00005A030000}"/>
              </a:ext>
            </a:extLst>
          </p:cNvPr>
          <p:cNvSpPr/>
          <p:nvPr/>
        </p:nvSpPr>
        <p:spPr>
          <a:xfrm>
            <a:off x="141316" y="448888"/>
            <a:ext cx="11937077" cy="2818014"/>
          </a:xfrm>
          <a:prstGeom prst="round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57150"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36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有形の効果</a:t>
            </a:r>
            <a:r>
              <a:rPr kumimoji="1" lang="en-US" altLang="ja-JP" sz="36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a:t>
            </a:r>
            <a:r>
              <a:rPr kumimoji="1" lang="ja-JP" altLang="en-US" sz="36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検査作業時間短縮（</a:t>
            </a:r>
            <a:r>
              <a:rPr kumimoji="1" lang="en-US" altLang="ja-JP" sz="36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6</a:t>
            </a:r>
            <a:r>
              <a:rPr kumimoji="1" lang="ja-JP" altLang="en-US" sz="36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秒</a:t>
            </a:r>
            <a:r>
              <a:rPr kumimoji="1" lang="en-US" altLang="ja-JP" sz="36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a:t>
            </a:r>
            <a:r>
              <a:rPr kumimoji="1" lang="ja-JP" altLang="en-US" sz="36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回）</a:t>
            </a:r>
            <a:endParaRPr kumimoji="1" lang="en-US" altLang="ja-JP" sz="36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①（</a:t>
            </a:r>
            <a:r>
              <a:rPr kumimoji="1" lang="en-US" altLang="ja-JP"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2.28</a:t>
            </a:r>
            <a:r>
              <a:rPr kumimoji="1" lang="ja-JP" altLang="en-US"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分</a:t>
            </a:r>
            <a:r>
              <a:rPr kumimoji="1" lang="en-US" altLang="ja-JP"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a:t>
            </a:r>
            <a:r>
              <a:rPr kumimoji="1" lang="ja-JP" altLang="en-US"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回−</a:t>
            </a:r>
            <a:r>
              <a:rPr kumimoji="1" lang="en-US" altLang="ja-JP"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2.18</a:t>
            </a:r>
            <a:r>
              <a:rPr kumimoji="1" lang="ja-JP" altLang="en-US"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分</a:t>
            </a:r>
            <a:r>
              <a:rPr kumimoji="1" lang="en-US" altLang="ja-JP"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a:t>
            </a:r>
            <a:r>
              <a:rPr kumimoji="1" lang="ja-JP" altLang="en-US"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回）</a:t>
            </a:r>
            <a:r>
              <a:rPr kumimoji="1" lang="en-US" altLang="ja-JP"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×166</a:t>
            </a:r>
            <a:r>
              <a:rPr kumimoji="1" lang="ja-JP" altLang="en-US"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回</a:t>
            </a:r>
            <a:r>
              <a:rPr kumimoji="1" lang="en-US" altLang="ja-JP"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a:t>
            </a:r>
            <a:r>
              <a:rPr kumimoji="1" lang="ja-JP" altLang="en-US"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直</a:t>
            </a:r>
            <a:r>
              <a:rPr kumimoji="1" lang="en-US" altLang="ja-JP"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×56.07</a:t>
            </a:r>
            <a:r>
              <a:rPr kumimoji="1" lang="ja-JP" altLang="en-US"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円</a:t>
            </a:r>
            <a:r>
              <a:rPr kumimoji="1" lang="en-US" altLang="ja-JP"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×20</a:t>
            </a:r>
            <a:r>
              <a:rPr kumimoji="1" lang="ja-JP" altLang="en-US"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日＝</a:t>
            </a:r>
            <a:r>
              <a:rPr kumimoji="1" lang="en-US" altLang="ja-JP"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18,615</a:t>
            </a:r>
            <a:r>
              <a:rPr kumimoji="1" lang="ja-JP" altLang="en-US"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円</a:t>
            </a:r>
            <a:r>
              <a:rPr kumimoji="1" lang="en-US" altLang="ja-JP"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a:t>
            </a:r>
            <a:r>
              <a:rPr kumimoji="1" lang="ja-JP" altLang="en-US"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月</a:t>
            </a:r>
            <a:endParaRPr kumimoji="1" lang="en-US" altLang="ja-JP"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②検査台メーカー依頼修繕費：</a:t>
            </a:r>
            <a:r>
              <a:rPr kumimoji="1" lang="en-US" altLang="ja-JP"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263,000</a:t>
            </a:r>
            <a:r>
              <a:rPr kumimoji="1" lang="ja-JP" altLang="en-US"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円</a:t>
            </a:r>
            <a:endParaRPr kumimoji="1" lang="en-US" altLang="ja-JP"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　　内製化にて実施：</a:t>
            </a:r>
            <a:r>
              <a:rPr kumimoji="1" lang="en-US" altLang="ja-JP" sz="2800" b="1" kern="0" dirty="0">
                <a:solidFill>
                  <a:sysClr val="windowText" lastClr="000000"/>
                </a:solidFill>
                <a:latin typeface="Calibri" panose="020F0502020204030204"/>
                <a:ea typeface="ＭＳ Ｐゴシック" panose="020B0600070205080204" pitchFamily="50" charset="-128"/>
              </a:rPr>
              <a:t>263,000</a:t>
            </a:r>
            <a:r>
              <a:rPr kumimoji="1" lang="ja-JP" altLang="en-US"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円</a:t>
            </a:r>
            <a:r>
              <a:rPr kumimoji="1" lang="en-US" altLang="ja-JP"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÷12</a:t>
            </a:r>
            <a:r>
              <a:rPr kumimoji="1" lang="ja-JP" altLang="en-US"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ヵ月＝</a:t>
            </a:r>
            <a:r>
              <a:rPr kumimoji="1" lang="en-US" altLang="ja-JP"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21,916</a:t>
            </a:r>
            <a:r>
              <a:rPr kumimoji="1" lang="ja-JP" altLang="en-US"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円</a:t>
            </a:r>
            <a:r>
              <a:rPr kumimoji="1" lang="en-US" altLang="ja-JP"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a:t>
            </a:r>
            <a:r>
              <a:rPr kumimoji="1" lang="ja-JP" altLang="en-US"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rPr>
              <a:t>月</a:t>
            </a:r>
            <a:endParaRPr kumimoji="1" lang="en-US" altLang="ja-JP" sz="2800" b="1"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2800" b="0" i="0" u="none" strike="noStrike" kern="0" cap="none" spc="0" normalizeH="0" baseline="0" noProof="0" dirty="0">
              <a:ln>
                <a:noFill/>
              </a:ln>
              <a:solidFill>
                <a:sysClr val="windowText" lastClr="000000"/>
              </a:solidFill>
              <a:effectLst/>
              <a:uLnTx/>
              <a:uFillTx/>
              <a:latin typeface="Calibri" panose="020F0502020204030204"/>
              <a:ea typeface="ＭＳ Ｐゴシック" panose="020B0600070205080204" pitchFamily="50" charset="-128"/>
              <a:cs typeface="+mn-cs"/>
            </a:endParaRPr>
          </a:p>
        </p:txBody>
      </p:sp>
      <p:pic>
        <p:nvPicPr>
          <p:cNvPr id="6" name="図 5">
            <a:extLst>
              <a:ext uri="{FF2B5EF4-FFF2-40B4-BE49-F238E27FC236}">
                <a16:creationId xmlns:a16="http://schemas.microsoft.com/office/drawing/2014/main" id="{00000000-0008-0000-0000-00006203000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7604" y1="10692" x2="77604" y2="10692"/>
                        <a14:foregroundMark x1="60938" y1="2516" x2="60938" y2="2516"/>
                        <a14:foregroundMark x1="89583" y1="15094" x2="89583" y2="15094"/>
                        <a14:foregroundMark x1="20833" y1="65409" x2="20833" y2="65409"/>
                        <a14:foregroundMark x1="10417" y1="68553" x2="10417" y2="68553"/>
                        <a14:foregroundMark x1="11979" y1="62264" x2="11979" y2="62264"/>
                        <a14:foregroundMark x1="11979" y1="69811" x2="11979" y2="69811"/>
                        <a14:foregroundMark x1="12500" y1="87421" x2="12500" y2="87421"/>
                        <a14:foregroundMark x1="12500" y1="84277" x2="12500" y2="84277"/>
                        <a14:foregroundMark x1="6771" y1="86792" x2="6771" y2="86792"/>
                        <a14:foregroundMark x1="9896" y1="91824" x2="9896" y2="91824"/>
                        <a14:foregroundMark x1="17188" y1="91824" x2="17188" y2="91824"/>
                        <a14:foregroundMark x1="29688" y1="89308" x2="29688" y2="89308"/>
                        <a14:foregroundMark x1="20313" y1="92453" x2="20313" y2="92453"/>
                        <a14:foregroundMark x1="23958" y1="95597" x2="23958" y2="95597"/>
                        <a14:foregroundMark x1="18750" y1="76730" x2="18750" y2="76730"/>
                        <a14:foregroundMark x1="66667" y1="81132" x2="66667" y2="81132"/>
                        <a14:foregroundMark x1="67188" y1="76730" x2="67188" y2="76730"/>
                        <a14:foregroundMark x1="75000" y1="88050" x2="75000" y2="88050"/>
                        <a14:foregroundMark x1="71875" y1="89937" x2="71875" y2="89937"/>
                        <a14:foregroundMark x1="73438" y1="91824" x2="73438" y2="91824"/>
                        <a14:foregroundMark x1="82292" y1="91824" x2="82292" y2="91824"/>
                        <a14:foregroundMark x1="85938" y1="84906" x2="85938" y2="84906"/>
                        <a14:foregroundMark x1="89063" y1="89937" x2="89063" y2="89937"/>
                        <a14:foregroundMark x1="89583" y1="78616" x2="89583" y2="78616"/>
                        <a14:foregroundMark x1="95833" y1="57233" x2="95833" y2="57233"/>
                        <a14:foregroundMark x1="91146" y1="57233" x2="91146" y2="57233"/>
                        <a14:foregroundMark x1="79167" y1="12579" x2="79167" y2="12579"/>
                        <a14:foregroundMark x1="57292" y1="6289" x2="57292" y2="6289"/>
                        <a14:foregroundMark x1="92188" y1="51572" x2="92188" y2="51572"/>
                        <a14:foregroundMark x1="15104" y1="84277" x2="15104" y2="84277"/>
                        <a14:foregroundMark x1="92708" y1="83648" x2="92708" y2="83648"/>
                      </a14:backgroundRemoval>
                    </a14:imgEffect>
                  </a14:imgLayer>
                </a14:imgProps>
              </a:ext>
              <a:ext uri="{28A0092B-C50C-407E-A947-70E740481C1C}">
                <a14:useLocalDpi xmlns:a14="http://schemas.microsoft.com/office/drawing/2010/main" val="0"/>
              </a:ext>
            </a:extLst>
          </a:blip>
          <a:srcRect/>
          <a:stretch>
            <a:fillRect/>
          </a:stretch>
        </p:blipFill>
        <p:spPr bwMode="auto">
          <a:xfrm>
            <a:off x="9662785" y="1440964"/>
            <a:ext cx="2182851" cy="2150135"/>
          </a:xfrm>
          <a:prstGeom prst="rect">
            <a:avLst/>
          </a:prstGeom>
          <a:noFill/>
          <a:ln w="381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38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500"/>
                            </p:stCondLst>
                            <p:childTnLst>
                              <p:par>
                                <p:cTn id="21" presetID="31"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
            <a:extLst>
              <a:ext uri="{FF2B5EF4-FFF2-40B4-BE49-F238E27FC236}">
                <a16:creationId xmlns:a16="http://schemas.microsoft.com/office/drawing/2014/main" id="{D3B26F7E-AB0D-46F4-8358-5188D9B37F30}"/>
              </a:ext>
            </a:extLst>
          </p:cNvPr>
          <p:cNvSpPr txBox="1">
            <a:spLocks/>
          </p:cNvSpPr>
          <p:nvPr/>
        </p:nvSpPr>
        <p:spPr>
          <a:xfrm>
            <a:off x="133628" y="-5580"/>
            <a:ext cx="6674496" cy="1124712"/>
          </a:xfrm>
          <a:prstGeom prst="rect">
            <a:avLst/>
          </a:prstGeom>
        </p:spPr>
        <p:txBody>
          <a:bodyPr vert="horz" lIns="91440" tIns="45720" rIns="91440" bIns="45720" rtlCol="0" anchor="ctr">
            <a:normAutofit/>
          </a:bodyPr>
          <a:lstStyle>
            <a:lvl1pPr marL="285750" indent="-285750" algn="l" defTabSz="914400" rtl="0" eaLnBrk="1" latinLnBrk="0" hangingPunct="1">
              <a:lnSpc>
                <a:spcPct val="85000"/>
              </a:lnSpc>
              <a:spcBef>
                <a:spcPct val="0"/>
              </a:spcBef>
              <a:spcAft>
                <a:spcPts val="600"/>
              </a:spcAft>
              <a:buClr>
                <a:schemeClr val="tx1"/>
              </a:buClr>
              <a:buSzPct val="80000"/>
              <a:buFont typeface="Wingdings 3" panose="05040102010807070707" pitchFamily="18" charset="2"/>
              <a:buNone/>
              <a:defRPr kumimoji="1" sz="4000" kern="1200" cap="all" baseline="0">
                <a:solidFill>
                  <a:schemeClr val="bg2"/>
                </a:solidFill>
                <a:effectLst/>
                <a:latin typeface="+mj-lt"/>
                <a:ea typeface="+mj-ea"/>
                <a:cs typeface="+mj-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a:lstStyle>
          <a:p>
            <a:r>
              <a:rPr lang="en-US" altLang="ja-JP"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14</a:t>
            </a:r>
            <a:r>
              <a:rPr lang="ja-JP" altLang="en-US"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．標準化と管理の定着</a:t>
            </a:r>
          </a:p>
        </p:txBody>
      </p:sp>
      <p:graphicFrame>
        <p:nvGraphicFramePr>
          <p:cNvPr id="2" name="表 2">
            <a:extLst>
              <a:ext uri="{FF2B5EF4-FFF2-40B4-BE49-F238E27FC236}">
                <a16:creationId xmlns:a16="http://schemas.microsoft.com/office/drawing/2014/main" id="{3F7F9958-3A46-47D8-8DA0-FB71C6E1358F}"/>
              </a:ext>
            </a:extLst>
          </p:cNvPr>
          <p:cNvGraphicFramePr>
            <a:graphicFrameLocks noGrp="1"/>
          </p:cNvGraphicFramePr>
          <p:nvPr>
            <p:extLst>
              <p:ext uri="{D42A27DB-BD31-4B8C-83A1-F6EECF244321}">
                <p14:modId xmlns:p14="http://schemas.microsoft.com/office/powerpoint/2010/main" val="915703422"/>
              </p:ext>
            </p:extLst>
          </p:nvPr>
        </p:nvGraphicFramePr>
        <p:xfrm>
          <a:off x="91443" y="1452365"/>
          <a:ext cx="11944765" cy="2396428"/>
        </p:xfrm>
        <a:graphic>
          <a:graphicData uri="http://schemas.openxmlformats.org/drawingml/2006/table">
            <a:tbl>
              <a:tblPr firstRow="1" bandRow="1">
                <a:tableStyleId>{F5AB1C69-6EDB-4FF4-983F-18BD219EF322}</a:tableStyleId>
              </a:tblPr>
              <a:tblGrid>
                <a:gridCol w="3738948">
                  <a:extLst>
                    <a:ext uri="{9D8B030D-6E8A-4147-A177-3AD203B41FA5}">
                      <a16:colId xmlns:a16="http://schemas.microsoft.com/office/drawing/2014/main" val="248536515"/>
                    </a:ext>
                  </a:extLst>
                </a:gridCol>
                <a:gridCol w="1721888">
                  <a:extLst>
                    <a:ext uri="{9D8B030D-6E8A-4147-A177-3AD203B41FA5}">
                      <a16:colId xmlns:a16="http://schemas.microsoft.com/office/drawing/2014/main" val="2267056658"/>
                    </a:ext>
                  </a:extLst>
                </a:gridCol>
                <a:gridCol w="4854633">
                  <a:extLst>
                    <a:ext uri="{9D8B030D-6E8A-4147-A177-3AD203B41FA5}">
                      <a16:colId xmlns:a16="http://schemas.microsoft.com/office/drawing/2014/main" val="511224978"/>
                    </a:ext>
                  </a:extLst>
                </a:gridCol>
                <a:gridCol w="1629296">
                  <a:extLst>
                    <a:ext uri="{9D8B030D-6E8A-4147-A177-3AD203B41FA5}">
                      <a16:colId xmlns:a16="http://schemas.microsoft.com/office/drawing/2014/main" val="1504914426"/>
                    </a:ext>
                  </a:extLst>
                </a:gridCol>
              </a:tblGrid>
              <a:tr h="774494">
                <a:tc>
                  <a:txBody>
                    <a:bodyPr/>
                    <a:lstStyle/>
                    <a:p>
                      <a:pPr algn="ctr"/>
                      <a:r>
                        <a:rPr kumimoji="1" lang="ja-JP" altLang="en-US" sz="3600" b="1" dirty="0"/>
                        <a:t>何を</a:t>
                      </a:r>
                    </a:p>
                  </a:txBody>
                  <a:tcPr/>
                </a:tc>
                <a:tc>
                  <a:txBody>
                    <a:bodyPr/>
                    <a:lstStyle/>
                    <a:p>
                      <a:pPr algn="ctr"/>
                      <a:r>
                        <a:rPr kumimoji="1" lang="ja-JP" altLang="en-US" sz="3600" b="1" dirty="0"/>
                        <a:t>誰が</a:t>
                      </a:r>
                    </a:p>
                  </a:txBody>
                  <a:tcPr/>
                </a:tc>
                <a:tc>
                  <a:txBody>
                    <a:bodyPr/>
                    <a:lstStyle/>
                    <a:p>
                      <a:pPr algn="ctr"/>
                      <a:r>
                        <a:rPr kumimoji="1" lang="ja-JP" altLang="en-US" sz="3600" b="1" dirty="0"/>
                        <a:t>どのように</a:t>
                      </a:r>
                    </a:p>
                  </a:txBody>
                  <a:tcPr/>
                </a:tc>
                <a:tc>
                  <a:txBody>
                    <a:bodyPr/>
                    <a:lstStyle/>
                    <a:p>
                      <a:pPr algn="ctr"/>
                      <a:r>
                        <a:rPr kumimoji="1" lang="ja-JP" altLang="en-US" sz="3600" b="1" dirty="0"/>
                        <a:t>いつ</a:t>
                      </a:r>
                    </a:p>
                  </a:txBody>
                  <a:tcPr/>
                </a:tc>
                <a:extLst>
                  <a:ext uri="{0D108BD9-81ED-4DB2-BD59-A6C34878D82A}">
                    <a16:rowId xmlns:a16="http://schemas.microsoft.com/office/drawing/2014/main" val="2347012496"/>
                  </a:ext>
                </a:extLst>
              </a:tr>
              <a:tr h="1621934">
                <a:tc>
                  <a:txBody>
                    <a:bodyPr/>
                    <a:lstStyle/>
                    <a:p>
                      <a:pPr algn="ctr"/>
                      <a:r>
                        <a:rPr kumimoji="1" lang="ja-JP" altLang="en-US" sz="3600" b="1" dirty="0"/>
                        <a:t>検査台</a:t>
                      </a:r>
                      <a:endParaRPr kumimoji="1" lang="en-US" altLang="ja-JP" sz="3600" b="1" dirty="0"/>
                    </a:p>
                    <a:p>
                      <a:pPr algn="ctr"/>
                      <a:r>
                        <a:rPr kumimoji="1" lang="ja-JP" altLang="en-US" sz="3600" b="1" dirty="0"/>
                        <a:t>スライドパック</a:t>
                      </a:r>
                    </a:p>
                  </a:txBody>
                  <a:tcPr/>
                </a:tc>
                <a:tc>
                  <a:txBody>
                    <a:bodyPr/>
                    <a:lstStyle/>
                    <a:p>
                      <a:pPr algn="ctr"/>
                      <a:r>
                        <a:rPr kumimoji="1" lang="ja-JP" altLang="en-US" sz="3600" b="1" dirty="0"/>
                        <a:t>作業者</a:t>
                      </a:r>
                    </a:p>
                  </a:txBody>
                  <a:tcPr/>
                </a:tc>
                <a:tc>
                  <a:txBody>
                    <a:bodyPr/>
                    <a:lstStyle/>
                    <a:p>
                      <a:pPr algn="ctr"/>
                      <a:r>
                        <a:rPr kumimoji="1" lang="ja-JP" altLang="en-US" sz="3600" b="1" dirty="0"/>
                        <a:t>６ヶ月後ガタ確認</a:t>
                      </a:r>
                      <a:endParaRPr kumimoji="1" lang="en-US" altLang="ja-JP" sz="3600" b="1" dirty="0"/>
                    </a:p>
                    <a:p>
                      <a:pPr algn="ctr"/>
                      <a:r>
                        <a:rPr kumimoji="1" lang="ja-JP" altLang="en-US" sz="3600" b="1" dirty="0"/>
                        <a:t>（ガタ有り時は交換）</a:t>
                      </a:r>
                    </a:p>
                  </a:txBody>
                  <a:tcPr/>
                </a:tc>
                <a:tc>
                  <a:txBody>
                    <a:bodyPr/>
                    <a:lstStyle/>
                    <a:p>
                      <a:pPr algn="ctr"/>
                      <a:r>
                        <a:rPr kumimoji="1" lang="ja-JP" altLang="en-US" sz="3600" b="1" dirty="0"/>
                        <a:t>１回</a:t>
                      </a:r>
                      <a:r>
                        <a:rPr kumimoji="1" lang="en-US" altLang="ja-JP" sz="3600" b="1" dirty="0"/>
                        <a:t>/</a:t>
                      </a:r>
                      <a:r>
                        <a:rPr kumimoji="1" lang="ja-JP" altLang="en-US" sz="3600" b="1" dirty="0"/>
                        <a:t>６</a:t>
                      </a:r>
                      <a:r>
                        <a:rPr kumimoji="1" lang="en-US" altLang="ja-JP" sz="3600" b="1" dirty="0"/>
                        <a:t>М</a:t>
                      </a:r>
                      <a:endParaRPr kumimoji="1" lang="ja-JP" altLang="en-US" sz="3600" b="1" dirty="0"/>
                    </a:p>
                  </a:txBody>
                  <a:tcPr/>
                </a:tc>
                <a:extLst>
                  <a:ext uri="{0D108BD9-81ED-4DB2-BD59-A6C34878D82A}">
                    <a16:rowId xmlns:a16="http://schemas.microsoft.com/office/drawing/2014/main" val="269183285"/>
                  </a:ext>
                </a:extLst>
              </a:tr>
            </a:tbl>
          </a:graphicData>
        </a:graphic>
      </p:graphicFrame>
    </p:spTree>
    <p:extLst>
      <p:ext uri="{BB962C8B-B14F-4D97-AF65-F5344CB8AC3E}">
        <p14:creationId xmlns:p14="http://schemas.microsoft.com/office/powerpoint/2010/main" val="360823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6244D904-7D30-4826-AFC4-2C142CC88575}"/>
              </a:ext>
            </a:extLst>
          </p:cNvPr>
          <p:cNvSpPr txBox="1">
            <a:spLocks/>
          </p:cNvSpPr>
          <p:nvPr/>
        </p:nvSpPr>
        <p:spPr>
          <a:xfrm>
            <a:off x="155400" y="-125322"/>
            <a:ext cx="6674496" cy="1124712"/>
          </a:xfrm>
          <a:prstGeom prst="rect">
            <a:avLst/>
          </a:prstGeom>
        </p:spPr>
        <p:txBody>
          <a:bodyPr vert="horz" lIns="91440" tIns="45720" rIns="91440" bIns="45720" rtlCol="0" anchor="ctr">
            <a:normAutofit/>
          </a:bodyPr>
          <a:lstStyle>
            <a:lvl1pPr marL="285750" indent="-285750" algn="l" defTabSz="914400" rtl="0" eaLnBrk="1" latinLnBrk="0" hangingPunct="1">
              <a:lnSpc>
                <a:spcPct val="85000"/>
              </a:lnSpc>
              <a:spcBef>
                <a:spcPct val="0"/>
              </a:spcBef>
              <a:spcAft>
                <a:spcPts val="600"/>
              </a:spcAft>
              <a:buClr>
                <a:schemeClr val="tx1"/>
              </a:buClr>
              <a:buSzPct val="80000"/>
              <a:buFont typeface="Wingdings 3" panose="05040102010807070707" pitchFamily="18" charset="2"/>
              <a:buNone/>
              <a:defRPr kumimoji="1" sz="4000" kern="1200" cap="all" baseline="0">
                <a:solidFill>
                  <a:schemeClr val="bg2"/>
                </a:solidFill>
                <a:effectLst/>
                <a:latin typeface="+mj-lt"/>
                <a:ea typeface="+mj-ea"/>
                <a:cs typeface="+mj-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a:lstStyle>
          <a:p>
            <a:r>
              <a:rPr lang="en-US" altLang="ja-JP"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15</a:t>
            </a:r>
            <a:r>
              <a:rPr lang="ja-JP" altLang="en-US"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．反省と今後の課題</a:t>
            </a:r>
          </a:p>
        </p:txBody>
      </p:sp>
      <p:graphicFrame>
        <p:nvGraphicFramePr>
          <p:cNvPr id="2" name="表 2">
            <a:extLst>
              <a:ext uri="{FF2B5EF4-FFF2-40B4-BE49-F238E27FC236}">
                <a16:creationId xmlns:a16="http://schemas.microsoft.com/office/drawing/2014/main" id="{432567F7-60CD-4390-AEF0-A981F021133C}"/>
              </a:ext>
            </a:extLst>
          </p:cNvPr>
          <p:cNvGraphicFramePr>
            <a:graphicFrameLocks noGrp="1"/>
          </p:cNvGraphicFramePr>
          <p:nvPr>
            <p:extLst>
              <p:ext uri="{D42A27DB-BD31-4B8C-83A1-F6EECF244321}">
                <p14:modId xmlns:p14="http://schemas.microsoft.com/office/powerpoint/2010/main" val="3124146774"/>
              </p:ext>
            </p:extLst>
          </p:nvPr>
        </p:nvGraphicFramePr>
        <p:xfrm>
          <a:off x="68312" y="716901"/>
          <a:ext cx="12058372" cy="6010700"/>
        </p:xfrm>
        <a:graphic>
          <a:graphicData uri="http://schemas.openxmlformats.org/drawingml/2006/table">
            <a:tbl>
              <a:tblPr firstRow="1" bandRow="1">
                <a:tableStyleId>{93296810-A885-4BE3-A3E7-6D5BEEA58F35}</a:tableStyleId>
              </a:tblPr>
              <a:tblGrid>
                <a:gridCol w="2567747">
                  <a:extLst>
                    <a:ext uri="{9D8B030D-6E8A-4147-A177-3AD203B41FA5}">
                      <a16:colId xmlns:a16="http://schemas.microsoft.com/office/drawing/2014/main" val="3832135734"/>
                    </a:ext>
                  </a:extLst>
                </a:gridCol>
                <a:gridCol w="3622936">
                  <a:extLst>
                    <a:ext uri="{9D8B030D-6E8A-4147-A177-3AD203B41FA5}">
                      <a16:colId xmlns:a16="http://schemas.microsoft.com/office/drawing/2014/main" val="511329534"/>
                    </a:ext>
                  </a:extLst>
                </a:gridCol>
                <a:gridCol w="2961205">
                  <a:extLst>
                    <a:ext uri="{9D8B030D-6E8A-4147-A177-3AD203B41FA5}">
                      <a16:colId xmlns:a16="http://schemas.microsoft.com/office/drawing/2014/main" val="2252793711"/>
                    </a:ext>
                  </a:extLst>
                </a:gridCol>
                <a:gridCol w="2906484">
                  <a:extLst>
                    <a:ext uri="{9D8B030D-6E8A-4147-A177-3AD203B41FA5}">
                      <a16:colId xmlns:a16="http://schemas.microsoft.com/office/drawing/2014/main" val="2613907693"/>
                    </a:ext>
                  </a:extLst>
                </a:gridCol>
              </a:tblGrid>
              <a:tr h="392318">
                <a:tc>
                  <a:txBody>
                    <a:bodyPr/>
                    <a:lstStyle/>
                    <a:p>
                      <a:pPr algn="ctr"/>
                      <a:r>
                        <a:rPr kumimoji="1" lang="ja-JP" altLang="en-US" b="1" dirty="0"/>
                        <a:t>反省と今後の課題</a:t>
                      </a:r>
                    </a:p>
                  </a:txBody>
                  <a:tcPr anchor="ctr"/>
                </a:tc>
                <a:tc>
                  <a:txBody>
                    <a:bodyPr/>
                    <a:lstStyle/>
                    <a:p>
                      <a:pPr algn="ctr"/>
                      <a:r>
                        <a:rPr kumimoji="1" lang="ja-JP" altLang="en-US" b="1" dirty="0"/>
                        <a:t>良かった点</a:t>
                      </a:r>
                    </a:p>
                  </a:txBody>
                  <a:tcPr anchor="ctr"/>
                </a:tc>
                <a:tc>
                  <a:txBody>
                    <a:bodyPr/>
                    <a:lstStyle/>
                    <a:p>
                      <a:pPr algn="ctr"/>
                      <a:r>
                        <a:rPr kumimoji="1" lang="ja-JP" altLang="en-US" b="1" dirty="0"/>
                        <a:t>悪かった点</a:t>
                      </a:r>
                    </a:p>
                  </a:txBody>
                  <a:tcPr anchor="ctr"/>
                </a:tc>
                <a:tc>
                  <a:txBody>
                    <a:bodyPr/>
                    <a:lstStyle/>
                    <a:p>
                      <a:pPr algn="ctr"/>
                      <a:r>
                        <a:rPr kumimoji="1" lang="ja-JP" altLang="en-US" b="1" dirty="0"/>
                        <a:t>今後の課題</a:t>
                      </a:r>
                    </a:p>
                  </a:txBody>
                  <a:tcPr anchor="ctr"/>
                </a:tc>
                <a:extLst>
                  <a:ext uri="{0D108BD9-81ED-4DB2-BD59-A6C34878D82A}">
                    <a16:rowId xmlns:a16="http://schemas.microsoft.com/office/drawing/2014/main" val="399024675"/>
                  </a:ext>
                </a:extLst>
              </a:tr>
              <a:tr h="881699">
                <a:tc>
                  <a:txBody>
                    <a:bodyPr/>
                    <a:lstStyle/>
                    <a:p>
                      <a:pPr algn="ctr"/>
                      <a:r>
                        <a:rPr kumimoji="1" lang="ja-JP" altLang="en-US" b="1" dirty="0"/>
                        <a:t>テーマの選定</a:t>
                      </a:r>
                    </a:p>
                  </a:txBody>
                  <a:tcPr anchor="ctr"/>
                </a:tc>
                <a:tc>
                  <a:txBody>
                    <a:bodyPr/>
                    <a:lstStyle/>
                    <a:p>
                      <a:pPr algn="ctr"/>
                      <a:r>
                        <a:rPr kumimoji="1" lang="ja-JP" altLang="en-US" b="1" dirty="0"/>
                        <a:t>つらさ低減という初めてのテーマを選定した</a:t>
                      </a:r>
                    </a:p>
                  </a:txBody>
                  <a:tcPr anchor="ctr"/>
                </a:tc>
                <a:tc>
                  <a:txBody>
                    <a:bodyPr/>
                    <a:lstStyle/>
                    <a:p>
                      <a:pPr algn="ctr"/>
                      <a:endParaRPr kumimoji="1" lang="ja-JP" altLang="en-US" b="1" dirty="0">
                        <a:highlight>
                          <a:srgbClr val="FF0000"/>
                        </a:highlight>
                      </a:endParaRPr>
                    </a:p>
                  </a:txBody>
                  <a:tcPr anchor="ctr">
                    <a:lnBlToTr w="12700" cap="flat" cmpd="sng" algn="ctr">
                      <a:solidFill>
                        <a:schemeClr val="tx1"/>
                      </a:solidFill>
                      <a:prstDash val="solid"/>
                      <a:round/>
                      <a:headEnd type="none" w="med" len="med"/>
                      <a:tailEnd type="none" w="med" len="med"/>
                    </a:lnBlToTr>
                  </a:tcPr>
                </a:tc>
                <a:tc>
                  <a:txBody>
                    <a:bodyPr/>
                    <a:lstStyle/>
                    <a:p>
                      <a:pPr algn="ctr"/>
                      <a:r>
                        <a:rPr kumimoji="1" lang="ja-JP" altLang="en-US" b="1" dirty="0"/>
                        <a:t>サークルのレベル</a:t>
                      </a:r>
                      <a:r>
                        <a:rPr kumimoji="1" lang="en-US" altLang="ja-JP" b="1" dirty="0"/>
                        <a:t>up</a:t>
                      </a:r>
                      <a:r>
                        <a:rPr kumimoji="1" lang="ja-JP" altLang="en-US" b="1" dirty="0"/>
                        <a:t>を</a:t>
                      </a:r>
                      <a:endParaRPr kumimoji="1" lang="en-US" altLang="ja-JP" b="1" dirty="0"/>
                    </a:p>
                    <a:p>
                      <a:pPr algn="ctr"/>
                      <a:r>
                        <a:rPr kumimoji="1" lang="ja-JP" altLang="en-US" b="1" dirty="0"/>
                        <a:t>図れるテーマにする</a:t>
                      </a:r>
                    </a:p>
                  </a:txBody>
                  <a:tcPr anchor="ctr"/>
                </a:tc>
                <a:extLst>
                  <a:ext uri="{0D108BD9-81ED-4DB2-BD59-A6C34878D82A}">
                    <a16:rowId xmlns:a16="http://schemas.microsoft.com/office/drawing/2014/main" val="3183430183"/>
                  </a:ext>
                </a:extLst>
              </a:tr>
              <a:tr h="896203">
                <a:tc>
                  <a:txBody>
                    <a:bodyPr/>
                    <a:lstStyle/>
                    <a:p>
                      <a:pPr algn="ctr"/>
                      <a:r>
                        <a:rPr kumimoji="1" lang="ja-JP" altLang="en-US" b="1" dirty="0"/>
                        <a:t>現状の把握</a:t>
                      </a:r>
                    </a:p>
                  </a:txBody>
                  <a:tcPr anchor="ctr"/>
                </a:tc>
                <a:tc>
                  <a:txBody>
                    <a:bodyPr/>
                    <a:lstStyle/>
                    <a:p>
                      <a:pPr algn="ctr"/>
                      <a:r>
                        <a:rPr kumimoji="1" lang="ja-JP" altLang="en-US" b="1" dirty="0"/>
                        <a:t>女性社員と共に現地現物にて何度も確認した</a:t>
                      </a:r>
                      <a:endParaRPr kumimoji="1" lang="en-US" altLang="ja-JP" b="1" dirty="0"/>
                    </a:p>
                  </a:txBody>
                  <a:tcPr anchor="ctr"/>
                </a:tc>
                <a:tc>
                  <a:txBody>
                    <a:bodyPr/>
                    <a:lstStyle/>
                    <a:p>
                      <a:pPr algn="ctr"/>
                      <a:r>
                        <a:rPr kumimoji="1" lang="ja-JP" altLang="en-US" b="1" dirty="0"/>
                        <a:t>他に調べる項目が</a:t>
                      </a:r>
                      <a:endParaRPr kumimoji="1" lang="en-US" altLang="ja-JP" b="1" dirty="0"/>
                    </a:p>
                    <a:p>
                      <a:pPr algn="ctr"/>
                      <a:r>
                        <a:rPr kumimoji="1" lang="ja-JP" altLang="en-US" b="1" dirty="0"/>
                        <a:t>あったのかも</a:t>
                      </a:r>
                      <a:r>
                        <a:rPr kumimoji="1" lang="en-US" altLang="ja-JP" b="1" dirty="0"/>
                        <a:t>…</a:t>
                      </a:r>
                      <a:endParaRPr kumimoji="1" lang="ja-JP" altLang="en-US" b="1" dirty="0"/>
                    </a:p>
                  </a:txBody>
                  <a:tcPr anchor="ctr"/>
                </a:tc>
                <a:tc>
                  <a:txBody>
                    <a:bodyPr/>
                    <a:lstStyle/>
                    <a:p>
                      <a:pPr algn="ctr"/>
                      <a:r>
                        <a:rPr kumimoji="1" lang="ja-JP" altLang="en-US" b="1" dirty="0"/>
                        <a:t>他につらい作業の洗い出しをして現状確認する</a:t>
                      </a:r>
                    </a:p>
                  </a:txBody>
                  <a:tcPr anchor="ctr"/>
                </a:tc>
                <a:extLst>
                  <a:ext uri="{0D108BD9-81ED-4DB2-BD59-A6C34878D82A}">
                    <a16:rowId xmlns:a16="http://schemas.microsoft.com/office/drawing/2014/main" val="692291354"/>
                  </a:ext>
                </a:extLst>
              </a:tr>
              <a:tr h="627342">
                <a:tc>
                  <a:txBody>
                    <a:bodyPr/>
                    <a:lstStyle/>
                    <a:p>
                      <a:pPr algn="ctr"/>
                      <a:r>
                        <a:rPr kumimoji="1" lang="ja-JP" altLang="en-US" b="1" dirty="0"/>
                        <a:t>目標の設定</a:t>
                      </a:r>
                      <a:endParaRPr kumimoji="1" lang="en-US" altLang="ja-JP" b="1" dirty="0"/>
                    </a:p>
                    <a:p>
                      <a:pPr algn="ctr"/>
                      <a:endParaRPr kumimoji="1" lang="en-US" altLang="ja-JP" b="1" dirty="0"/>
                    </a:p>
                  </a:txBody>
                  <a:tcPr anchor="ctr"/>
                </a:tc>
                <a:tc>
                  <a:txBody>
                    <a:bodyPr/>
                    <a:lstStyle/>
                    <a:p>
                      <a:pPr algn="ctr"/>
                      <a:r>
                        <a:rPr kumimoji="1" lang="ja-JP" altLang="en-US" b="1" dirty="0"/>
                        <a:t>つらさ指数のレベルを</a:t>
                      </a:r>
                      <a:endParaRPr kumimoji="1" lang="en-US" altLang="ja-JP" b="1" dirty="0"/>
                    </a:p>
                    <a:p>
                      <a:pPr algn="ctr"/>
                      <a:r>
                        <a:rPr kumimoji="1" lang="ja-JP" altLang="en-US" b="1" dirty="0"/>
                        <a:t>大幅に下げる設定にした</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b="1" dirty="0">
                        <a:highlight>
                          <a:srgbClr val="FF0000"/>
                        </a:highlight>
                      </a:endParaRPr>
                    </a:p>
                    <a:p>
                      <a:pPr algn="ctr"/>
                      <a:endParaRPr kumimoji="1" lang="ja-JP" altLang="en-US" b="1" dirty="0"/>
                    </a:p>
                  </a:txBody>
                  <a:tcPr anchor="ctr">
                    <a:lnBlToTr w="12700" cap="flat" cmpd="sng" algn="ctr">
                      <a:solidFill>
                        <a:schemeClr val="tx1"/>
                      </a:solidFill>
                      <a:prstDash val="solid"/>
                      <a:round/>
                      <a:headEnd type="none" w="med" len="med"/>
                      <a:tailEnd type="none" w="med" len="med"/>
                    </a:lnBlToTr>
                  </a:tcPr>
                </a:tc>
                <a:tc>
                  <a:txBody>
                    <a:bodyPr/>
                    <a:lstStyle/>
                    <a:p>
                      <a:pPr algn="ctr"/>
                      <a:r>
                        <a:rPr kumimoji="1" lang="ja-JP" altLang="en-US" b="1" dirty="0"/>
                        <a:t>常に高い目標を</a:t>
                      </a:r>
                      <a:endParaRPr kumimoji="1" lang="en-US" altLang="ja-JP" b="1" dirty="0"/>
                    </a:p>
                    <a:p>
                      <a:pPr algn="ctr"/>
                      <a:r>
                        <a:rPr kumimoji="1" lang="ja-JP" altLang="en-US" b="1" dirty="0"/>
                        <a:t>設定する</a:t>
                      </a:r>
                    </a:p>
                  </a:txBody>
                  <a:tcPr anchor="ctr"/>
                </a:tc>
                <a:extLst>
                  <a:ext uri="{0D108BD9-81ED-4DB2-BD59-A6C34878D82A}">
                    <a16:rowId xmlns:a16="http://schemas.microsoft.com/office/drawing/2014/main" val="2924741967"/>
                  </a:ext>
                </a:extLst>
              </a:tr>
              <a:tr h="627342">
                <a:tc>
                  <a:txBody>
                    <a:bodyPr/>
                    <a:lstStyle/>
                    <a:p>
                      <a:pPr algn="ctr"/>
                      <a:r>
                        <a:rPr kumimoji="1" lang="ja-JP" altLang="en-US" b="1" dirty="0"/>
                        <a:t>活動の計画</a:t>
                      </a:r>
                    </a:p>
                  </a:txBody>
                  <a:tcPr anchor="ctr"/>
                </a:tc>
                <a:tc>
                  <a:txBody>
                    <a:bodyPr/>
                    <a:lstStyle/>
                    <a:p>
                      <a:pPr algn="ctr"/>
                      <a:r>
                        <a:rPr kumimoji="1" lang="ja-JP" altLang="en-US" b="1" dirty="0"/>
                        <a:t>全体的に計画通り</a:t>
                      </a:r>
                      <a:endParaRPr kumimoji="1" lang="en-US" altLang="ja-JP" b="1" dirty="0"/>
                    </a:p>
                    <a:p>
                      <a:pPr algn="ctr"/>
                      <a:r>
                        <a:rPr kumimoji="1" lang="ja-JP" altLang="en-US" b="1" dirty="0"/>
                        <a:t>に進めた</a:t>
                      </a:r>
                    </a:p>
                  </a:txBody>
                  <a:tcPr anchor="ctr"/>
                </a:tc>
                <a:tc>
                  <a:txBody>
                    <a:bodyPr/>
                    <a:lstStyle/>
                    <a:p>
                      <a:pPr algn="ctr"/>
                      <a:endParaRPr kumimoji="1" lang="ja-JP" altLang="en-US" b="1" dirty="0"/>
                    </a:p>
                  </a:txBody>
                  <a:tcPr anchor="ctr">
                    <a:lnBlToTr w="12700" cap="flat" cmpd="sng" algn="ctr">
                      <a:solidFill>
                        <a:schemeClr val="tx1"/>
                      </a:solidFill>
                      <a:prstDash val="solid"/>
                      <a:round/>
                      <a:headEnd type="none" w="med" len="med"/>
                      <a:tailEnd type="none" w="med" len="med"/>
                    </a:lnBlToTr>
                  </a:tcPr>
                </a:tc>
                <a:tc>
                  <a:txBody>
                    <a:bodyPr/>
                    <a:lstStyle/>
                    <a:p>
                      <a:pPr algn="ctr"/>
                      <a:endParaRPr kumimoji="1" lang="ja-JP" altLang="en-US" b="1" dirty="0"/>
                    </a:p>
                  </a:txBody>
                  <a:tcPr anchor="ctr">
                    <a:lnBlToTr w="12700" cap="flat" cmpd="sng" algn="ctr">
                      <a:solidFill>
                        <a:schemeClr val="tx1"/>
                      </a:solidFill>
                      <a:prstDash val="solid"/>
                      <a:round/>
                      <a:headEnd type="none" w="med" len="med"/>
                      <a:tailEnd type="none" w="med" len="med"/>
                    </a:lnBlToTr>
                  </a:tcPr>
                </a:tc>
                <a:extLst>
                  <a:ext uri="{0D108BD9-81ED-4DB2-BD59-A6C34878D82A}">
                    <a16:rowId xmlns:a16="http://schemas.microsoft.com/office/drawing/2014/main" val="586958624"/>
                  </a:ext>
                </a:extLst>
              </a:tr>
              <a:tr h="627342">
                <a:tc>
                  <a:txBody>
                    <a:bodyPr/>
                    <a:lstStyle/>
                    <a:p>
                      <a:pPr algn="ctr"/>
                      <a:r>
                        <a:rPr kumimoji="1" lang="ja-JP" altLang="en-US" b="1" dirty="0"/>
                        <a:t>要因の解析</a:t>
                      </a:r>
                      <a:endParaRPr kumimoji="1" lang="en-US" altLang="ja-JP" b="1" dirty="0"/>
                    </a:p>
                    <a:p>
                      <a:pPr algn="ctr"/>
                      <a:endParaRPr kumimoji="1" lang="ja-JP" altLang="en-US" b="1" dirty="0"/>
                    </a:p>
                  </a:txBody>
                  <a:tcPr anchor="ctr"/>
                </a:tc>
                <a:tc>
                  <a:txBody>
                    <a:bodyPr/>
                    <a:lstStyle/>
                    <a:p>
                      <a:pPr algn="ctr"/>
                      <a:r>
                        <a:rPr kumimoji="1" lang="ja-JP" altLang="en-US" b="1" dirty="0"/>
                        <a:t>連関図にて意見を</a:t>
                      </a:r>
                      <a:endParaRPr kumimoji="1" lang="en-US" altLang="ja-JP" b="1" dirty="0"/>
                    </a:p>
                    <a:p>
                      <a:pPr algn="ctr"/>
                      <a:r>
                        <a:rPr kumimoji="1" lang="ja-JP" altLang="en-US" b="1" dirty="0"/>
                        <a:t>出し合った</a:t>
                      </a:r>
                    </a:p>
                  </a:txBody>
                  <a:tcPr anchor="ctr"/>
                </a:tc>
                <a:tc>
                  <a:txBody>
                    <a:bodyPr/>
                    <a:lstStyle/>
                    <a:p>
                      <a:pPr algn="ctr"/>
                      <a:r>
                        <a:rPr kumimoji="1" lang="ja-JP" altLang="en-US" b="1" dirty="0"/>
                        <a:t>意見がまとまらない</a:t>
                      </a:r>
                      <a:endParaRPr kumimoji="1" lang="en-US" altLang="ja-JP" b="1" dirty="0"/>
                    </a:p>
                    <a:p>
                      <a:pPr algn="ctr"/>
                      <a:r>
                        <a:rPr kumimoji="1" lang="ja-JP" altLang="en-US" b="1" dirty="0"/>
                        <a:t>時があった</a:t>
                      </a:r>
                    </a:p>
                  </a:txBody>
                  <a:tcPr anchor="ctr"/>
                </a:tc>
                <a:tc>
                  <a:txBody>
                    <a:bodyPr/>
                    <a:lstStyle/>
                    <a:p>
                      <a:pPr algn="ctr"/>
                      <a:r>
                        <a:rPr kumimoji="1" lang="ja-JP" altLang="en-US" b="1" dirty="0"/>
                        <a:t>ポイントを押さえて</a:t>
                      </a:r>
                      <a:endParaRPr kumimoji="1" lang="en-US" altLang="ja-JP" b="1" dirty="0"/>
                    </a:p>
                    <a:p>
                      <a:pPr algn="ctr"/>
                      <a:r>
                        <a:rPr kumimoji="1" lang="ja-JP" altLang="en-US" b="1" dirty="0"/>
                        <a:t>真因を追求する</a:t>
                      </a:r>
                    </a:p>
                  </a:txBody>
                  <a:tcPr anchor="ctr"/>
                </a:tc>
                <a:extLst>
                  <a:ext uri="{0D108BD9-81ED-4DB2-BD59-A6C34878D82A}">
                    <a16:rowId xmlns:a16="http://schemas.microsoft.com/office/drawing/2014/main" val="3068555926"/>
                  </a:ext>
                </a:extLst>
              </a:tr>
              <a:tr h="627342">
                <a:tc>
                  <a:txBody>
                    <a:bodyPr/>
                    <a:lstStyle/>
                    <a:p>
                      <a:pPr algn="ctr"/>
                      <a:r>
                        <a:rPr kumimoji="1" lang="ja-JP" altLang="en-US" b="1" dirty="0"/>
                        <a:t>対策案の検討と実施</a:t>
                      </a:r>
                    </a:p>
                  </a:txBody>
                  <a:tcPr anchor="ctr"/>
                </a:tc>
                <a:tc>
                  <a:txBody>
                    <a:bodyPr/>
                    <a:lstStyle/>
                    <a:p>
                      <a:pPr algn="ctr"/>
                      <a:r>
                        <a:rPr kumimoji="1" lang="ja-JP" altLang="en-US" b="1" dirty="0"/>
                        <a:t>斬新な考えを用いた</a:t>
                      </a:r>
                      <a:endParaRPr kumimoji="1" lang="en-US" altLang="ja-JP" b="1" dirty="0"/>
                    </a:p>
                    <a:p>
                      <a:pPr algn="ctr"/>
                      <a:r>
                        <a:rPr kumimoji="1" lang="ja-JP" altLang="en-US" b="1" dirty="0"/>
                        <a:t>対策が出来た</a:t>
                      </a:r>
                    </a:p>
                  </a:txBody>
                  <a:tcPr anchor="ctr"/>
                </a:tc>
                <a:tc>
                  <a:txBody>
                    <a:bodyPr/>
                    <a:lstStyle/>
                    <a:p>
                      <a:pPr algn="ctr"/>
                      <a:endParaRPr kumimoji="1" lang="ja-JP" altLang="en-US" b="1" dirty="0"/>
                    </a:p>
                  </a:txBody>
                  <a:tcPr anchor="ctr">
                    <a:lnBlToTr w="12700" cap="flat" cmpd="sng" algn="ctr">
                      <a:solidFill>
                        <a:schemeClr val="tx1"/>
                      </a:solidFill>
                      <a:prstDash val="solid"/>
                      <a:round/>
                      <a:headEnd type="none" w="med" len="med"/>
                      <a:tailEnd type="none" w="med" len="med"/>
                    </a:lnBlToTr>
                  </a:tcPr>
                </a:tc>
                <a:tc>
                  <a:txBody>
                    <a:bodyPr/>
                    <a:lstStyle/>
                    <a:p>
                      <a:pPr algn="ctr"/>
                      <a:r>
                        <a:rPr kumimoji="1" lang="ja-JP" altLang="en-US" b="1" dirty="0"/>
                        <a:t>からくりの追求</a:t>
                      </a:r>
                    </a:p>
                  </a:txBody>
                  <a:tcPr anchor="ctr">
                    <a:lnB w="12700" cmpd="sng">
                      <a:noFill/>
                    </a:lnB>
                  </a:tcPr>
                </a:tc>
                <a:extLst>
                  <a:ext uri="{0D108BD9-81ED-4DB2-BD59-A6C34878D82A}">
                    <a16:rowId xmlns:a16="http://schemas.microsoft.com/office/drawing/2014/main" val="1120437400"/>
                  </a:ext>
                </a:extLst>
              </a:tr>
              <a:tr h="627342">
                <a:tc>
                  <a:txBody>
                    <a:bodyPr/>
                    <a:lstStyle/>
                    <a:p>
                      <a:pPr algn="ctr"/>
                      <a:r>
                        <a:rPr kumimoji="1" lang="ja-JP" altLang="en-US" b="1" dirty="0"/>
                        <a:t>効果の確認</a:t>
                      </a:r>
                    </a:p>
                  </a:txBody>
                  <a:tcPr anchor="ctr"/>
                </a:tc>
                <a:tc>
                  <a:txBody>
                    <a:bodyPr/>
                    <a:lstStyle/>
                    <a:p>
                      <a:pPr algn="ctr"/>
                      <a:r>
                        <a:rPr kumimoji="1" lang="ja-JP" altLang="en-US" b="1" dirty="0"/>
                        <a:t>目標を達成する事</a:t>
                      </a:r>
                      <a:endParaRPr kumimoji="1" lang="en-US" altLang="ja-JP" b="1" dirty="0"/>
                    </a:p>
                    <a:p>
                      <a:pPr algn="ctr"/>
                      <a:r>
                        <a:rPr kumimoji="1" lang="ja-JP" altLang="en-US" b="1" dirty="0"/>
                        <a:t>が出来た</a:t>
                      </a:r>
                    </a:p>
                  </a:txBody>
                  <a:tcPr anchor="ctr"/>
                </a:tc>
                <a:tc>
                  <a:txBody>
                    <a:bodyPr/>
                    <a:lstStyle/>
                    <a:p>
                      <a:pPr algn="ctr"/>
                      <a:endParaRPr kumimoji="1" lang="ja-JP" altLang="en-US" b="1" dirty="0"/>
                    </a:p>
                  </a:txBody>
                  <a:tcPr anchor="ctr">
                    <a:lnR w="12700" cmpd="sng">
                      <a:noFill/>
                    </a:lnR>
                    <a:lnBlToTr w="12700" cap="flat" cmpd="sng" algn="ctr">
                      <a:solidFill>
                        <a:schemeClr val="tx1"/>
                      </a:solidFill>
                      <a:prstDash val="solid"/>
                      <a:round/>
                      <a:headEnd type="none" w="med" len="med"/>
                      <a:tailEnd type="none" w="med" len="med"/>
                    </a:lnBlToTr>
                  </a:tcPr>
                </a:tc>
                <a:tc>
                  <a:txBody>
                    <a:bodyPr/>
                    <a:lstStyle/>
                    <a:p>
                      <a:pPr algn="ctr"/>
                      <a:endParaRPr kumimoji="1" lang="ja-JP" altLang="en-US" b="1" dirty="0"/>
                    </a:p>
                  </a:txBody>
                  <a:tcPr anchor="ctr">
                    <a:lnL w="12700" cmpd="sng">
                      <a:noFill/>
                    </a:lnL>
                    <a:lnR w="12700" cmpd="sng">
                      <a:noFill/>
                    </a:lnR>
                    <a:lnT w="12700" cmpd="sng">
                      <a:noFill/>
                    </a:lnT>
                    <a:lnB w="12700" cmpd="sng">
                      <a:noFill/>
                    </a:lnB>
                    <a:lnTlToBr w="12700" cmpd="sng">
                      <a:noFill/>
                      <a:prstDash val="solid"/>
                    </a:lnTlToBr>
                    <a:lnBlToTr w="12700" cap="flat" cmpd="sng" algn="ctr">
                      <a:solidFill>
                        <a:schemeClr val="tx1"/>
                      </a:solidFill>
                      <a:prstDash val="solid"/>
                      <a:round/>
                      <a:headEnd type="none" w="med" len="med"/>
                      <a:tailEnd type="none" w="med" len="med"/>
                    </a:lnBlToTr>
                  </a:tcPr>
                </a:tc>
                <a:extLst>
                  <a:ext uri="{0D108BD9-81ED-4DB2-BD59-A6C34878D82A}">
                    <a16:rowId xmlns:a16="http://schemas.microsoft.com/office/drawing/2014/main" val="3243665369"/>
                  </a:ext>
                </a:extLst>
              </a:tr>
              <a:tr h="627342">
                <a:tc>
                  <a:txBody>
                    <a:bodyPr/>
                    <a:lstStyle/>
                    <a:p>
                      <a:pPr algn="ctr"/>
                      <a:r>
                        <a:rPr kumimoji="1" lang="ja-JP" altLang="en-US" b="1" dirty="0"/>
                        <a:t>標準化と管理の定着</a:t>
                      </a:r>
                    </a:p>
                  </a:txBody>
                  <a:tcPr anchor="ctr"/>
                </a:tc>
                <a:tc>
                  <a:txBody>
                    <a:bodyPr/>
                    <a:lstStyle/>
                    <a:p>
                      <a:pPr algn="ctr"/>
                      <a:endParaRPr kumimoji="1" lang="ja-JP" altLang="en-US" sz="2000" b="1" dirty="0"/>
                    </a:p>
                  </a:txBody>
                  <a:tcPr anchor="ctr">
                    <a:lnBlToTr w="12700" cap="flat" cmpd="sng" algn="ctr">
                      <a:solidFill>
                        <a:schemeClr val="tx1"/>
                      </a:solidFill>
                      <a:prstDash val="solid"/>
                      <a:round/>
                      <a:headEnd type="none" w="med" len="med"/>
                      <a:tailEnd type="none" w="med" len="med"/>
                    </a:lnBlToTr>
                  </a:tcPr>
                </a:tc>
                <a:tc>
                  <a:txBody>
                    <a:bodyPr/>
                    <a:lstStyle/>
                    <a:p>
                      <a:pPr algn="ctr"/>
                      <a:r>
                        <a:rPr kumimoji="1" lang="ja-JP" altLang="en-US" b="1" dirty="0"/>
                        <a:t>具体的な標準が</a:t>
                      </a:r>
                      <a:endParaRPr kumimoji="1" lang="en-US" altLang="ja-JP" b="1" dirty="0"/>
                    </a:p>
                    <a:p>
                      <a:pPr algn="ctr"/>
                      <a:r>
                        <a:rPr kumimoji="1" lang="ja-JP" altLang="en-US" b="1" dirty="0"/>
                        <a:t>出来なかった</a:t>
                      </a:r>
                    </a:p>
                  </a:txBody>
                  <a:tcPr anchor="ctr"/>
                </a:tc>
                <a:tc>
                  <a:txBody>
                    <a:bodyPr/>
                    <a:lstStyle/>
                    <a:p>
                      <a:pPr algn="ctr"/>
                      <a:endParaRPr kumimoji="1" lang="ja-JP" altLang="en-US" b="1" dirty="0"/>
                    </a:p>
                  </a:txBody>
                  <a:tcPr anchor="ctr">
                    <a:lnT w="12700" cmpd="sng">
                      <a:noFill/>
                    </a:lnT>
                    <a:lnBlToTr w="12700" cap="flat" cmpd="sng" algn="ctr">
                      <a:solidFill>
                        <a:schemeClr val="tx1"/>
                      </a:solidFill>
                      <a:prstDash val="solid"/>
                      <a:round/>
                      <a:headEnd type="none" w="med" len="med"/>
                      <a:tailEnd type="none" w="med" len="med"/>
                    </a:lnBlToTr>
                  </a:tcPr>
                </a:tc>
                <a:extLst>
                  <a:ext uri="{0D108BD9-81ED-4DB2-BD59-A6C34878D82A}">
                    <a16:rowId xmlns:a16="http://schemas.microsoft.com/office/drawing/2014/main" val="2791211037"/>
                  </a:ext>
                </a:extLst>
              </a:tr>
            </a:tbl>
          </a:graphicData>
        </a:graphic>
      </p:graphicFrame>
      <p:sp>
        <p:nvSpPr>
          <p:cNvPr id="3" name="正方形/長方形 2">
            <a:extLst>
              <a:ext uri="{FF2B5EF4-FFF2-40B4-BE49-F238E27FC236}">
                <a16:creationId xmlns:a16="http://schemas.microsoft.com/office/drawing/2014/main" id="{1590F41C-5D80-4D73-B92F-2A45B3D87D76}"/>
              </a:ext>
            </a:extLst>
          </p:cNvPr>
          <p:cNvSpPr/>
          <p:nvPr/>
        </p:nvSpPr>
        <p:spPr>
          <a:xfrm>
            <a:off x="2658794" y="1943546"/>
            <a:ext cx="3545058" cy="982533"/>
          </a:xfrm>
          <a:prstGeom prst="rect">
            <a:avLst/>
          </a:prstGeom>
          <a:noFill/>
          <a:ln w="571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0C2CC119-FB03-431E-8CCD-F77D486C25FC}"/>
              </a:ext>
            </a:extLst>
          </p:cNvPr>
          <p:cNvSpPr/>
          <p:nvPr/>
        </p:nvSpPr>
        <p:spPr>
          <a:xfrm>
            <a:off x="6203852" y="4178106"/>
            <a:ext cx="2996420" cy="648734"/>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5897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ADC3A42-AEA7-405A-BDCB-70A4C15CA466}"/>
              </a:ext>
            </a:extLst>
          </p:cNvPr>
          <p:cNvPicPr>
            <a:picLocks noChangeAspect="1"/>
          </p:cNvPicPr>
          <p:nvPr/>
        </p:nvPicPr>
        <p:blipFill rotWithShape="1">
          <a:blip r:embed="rId2">
            <a:extLst>
              <a:ext uri="{28A0092B-C50C-407E-A947-70E740481C1C}">
                <a14:useLocalDpi xmlns:a14="http://schemas.microsoft.com/office/drawing/2010/main" val="0"/>
              </a:ext>
            </a:extLst>
          </a:blip>
          <a:srcRect l="46703" t="4979" r="2918" b="12164"/>
          <a:stretch/>
        </p:blipFill>
        <p:spPr>
          <a:xfrm rot="10800000">
            <a:off x="3491239" y="1869497"/>
            <a:ext cx="3862872" cy="4768774"/>
          </a:xfrm>
          <a:prstGeom prst="rect">
            <a:avLst/>
          </a:prstGeom>
        </p:spPr>
      </p:pic>
      <p:sp>
        <p:nvSpPr>
          <p:cNvPr id="2" name="タイトル 1">
            <a:extLst>
              <a:ext uri="{FF2B5EF4-FFF2-40B4-BE49-F238E27FC236}">
                <a16:creationId xmlns:a16="http://schemas.microsoft.com/office/drawing/2014/main" id="{12078833-D7C1-4C47-8C80-2E7444CD5B5F}"/>
              </a:ext>
            </a:extLst>
          </p:cNvPr>
          <p:cNvSpPr>
            <a:spLocks noGrp="1"/>
          </p:cNvSpPr>
          <p:nvPr>
            <p:ph type="title"/>
          </p:nvPr>
        </p:nvSpPr>
        <p:spPr>
          <a:xfrm>
            <a:off x="980800" y="409343"/>
            <a:ext cx="10230399" cy="1507067"/>
          </a:xfrm>
        </p:spPr>
        <p:txBody>
          <a:bodyPr>
            <a:noAutofit/>
          </a:bodyPr>
          <a:lstStyle/>
          <a:p>
            <a:r>
              <a:rPr kumimoji="1" lang="ja-JP" altLang="en-US" sz="6600" b="1" cap="none" dirty="0">
                <a:ln w="22225">
                  <a:solidFill>
                    <a:schemeClr val="accent2"/>
                  </a:solidFill>
                  <a:prstDash val="solid"/>
                </a:ln>
                <a:solidFill>
                  <a:schemeClr val="accent2">
                    <a:lumMod val="40000"/>
                    <a:lumOff val="60000"/>
                  </a:schemeClr>
                </a:solidFill>
                <a:latin typeface="Yu Gothic UI Semibold" panose="020B0700000000000000" pitchFamily="50" charset="-128"/>
                <a:ea typeface="Yu Gothic UI Semibold" panose="020B0700000000000000" pitchFamily="50" charset="-128"/>
              </a:rPr>
              <a:t>ご清聴ありがとうございました</a:t>
            </a:r>
          </a:p>
        </p:txBody>
      </p:sp>
      <p:pic>
        <p:nvPicPr>
          <p:cNvPr id="7" name="図 6">
            <a:extLst>
              <a:ext uri="{FF2B5EF4-FFF2-40B4-BE49-F238E27FC236}">
                <a16:creationId xmlns:a16="http://schemas.microsoft.com/office/drawing/2014/main" id="{53675EBE-92D5-4075-AB29-CDD77B82F5E0}"/>
              </a:ext>
            </a:extLst>
          </p:cNvPr>
          <p:cNvPicPr>
            <a:picLocks noChangeAspect="1"/>
          </p:cNvPicPr>
          <p:nvPr/>
        </p:nvPicPr>
        <p:blipFill rotWithShape="1">
          <a:blip r:embed="rId3">
            <a:extLst>
              <a:ext uri="{28A0092B-C50C-407E-A947-70E740481C1C}">
                <a14:useLocalDpi xmlns:a14="http://schemas.microsoft.com/office/drawing/2010/main" val="0"/>
              </a:ext>
            </a:extLst>
          </a:blip>
          <a:srcRect l="5901" t="34528" r="4466" b="27174"/>
          <a:stretch/>
        </p:blipFill>
        <p:spPr>
          <a:xfrm>
            <a:off x="8016294" y="4747225"/>
            <a:ext cx="2045132" cy="1891047"/>
          </a:xfrm>
          <a:prstGeom prst="rect">
            <a:avLst/>
          </a:prstGeom>
        </p:spPr>
      </p:pic>
    </p:spTree>
    <p:extLst>
      <p:ext uri="{BB962C8B-B14F-4D97-AF65-F5344CB8AC3E}">
        <p14:creationId xmlns:p14="http://schemas.microsoft.com/office/powerpoint/2010/main" val="5692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75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250"/>
                            </p:stCondLst>
                            <p:childTnLst>
                              <p:par>
                                <p:cTn id="17" presetID="26"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80">
                                          <p:stCondLst>
                                            <p:cond delay="0"/>
                                          </p:stCondLst>
                                        </p:cTn>
                                        <p:tgtEl>
                                          <p:spTgt spid="7"/>
                                        </p:tgtEl>
                                      </p:cBhvr>
                                    </p:animEffect>
                                    <p:anim calcmode="lin" valueType="num">
                                      <p:cBhvr>
                                        <p:cTn id="2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5" dur="26">
                                          <p:stCondLst>
                                            <p:cond delay="650"/>
                                          </p:stCondLst>
                                        </p:cTn>
                                        <p:tgtEl>
                                          <p:spTgt spid="7"/>
                                        </p:tgtEl>
                                      </p:cBhvr>
                                      <p:to x="100000" y="60000"/>
                                    </p:animScale>
                                    <p:animScale>
                                      <p:cBhvr>
                                        <p:cTn id="26" dur="166" decel="50000">
                                          <p:stCondLst>
                                            <p:cond delay="676"/>
                                          </p:stCondLst>
                                        </p:cTn>
                                        <p:tgtEl>
                                          <p:spTgt spid="7"/>
                                        </p:tgtEl>
                                      </p:cBhvr>
                                      <p:to x="100000" y="100000"/>
                                    </p:animScale>
                                    <p:animScale>
                                      <p:cBhvr>
                                        <p:cTn id="27" dur="26">
                                          <p:stCondLst>
                                            <p:cond delay="1312"/>
                                          </p:stCondLst>
                                        </p:cTn>
                                        <p:tgtEl>
                                          <p:spTgt spid="7"/>
                                        </p:tgtEl>
                                      </p:cBhvr>
                                      <p:to x="100000" y="80000"/>
                                    </p:animScale>
                                    <p:animScale>
                                      <p:cBhvr>
                                        <p:cTn id="28" dur="166" decel="50000">
                                          <p:stCondLst>
                                            <p:cond delay="1338"/>
                                          </p:stCondLst>
                                        </p:cTn>
                                        <p:tgtEl>
                                          <p:spTgt spid="7"/>
                                        </p:tgtEl>
                                      </p:cBhvr>
                                      <p:to x="100000" y="100000"/>
                                    </p:animScale>
                                    <p:animScale>
                                      <p:cBhvr>
                                        <p:cTn id="29" dur="26">
                                          <p:stCondLst>
                                            <p:cond delay="1642"/>
                                          </p:stCondLst>
                                        </p:cTn>
                                        <p:tgtEl>
                                          <p:spTgt spid="7"/>
                                        </p:tgtEl>
                                      </p:cBhvr>
                                      <p:to x="100000" y="90000"/>
                                    </p:animScale>
                                    <p:animScale>
                                      <p:cBhvr>
                                        <p:cTn id="30" dur="166" decel="50000">
                                          <p:stCondLst>
                                            <p:cond delay="1668"/>
                                          </p:stCondLst>
                                        </p:cTn>
                                        <p:tgtEl>
                                          <p:spTgt spid="7"/>
                                        </p:tgtEl>
                                      </p:cBhvr>
                                      <p:to x="100000" y="100000"/>
                                    </p:animScale>
                                    <p:animScale>
                                      <p:cBhvr>
                                        <p:cTn id="31" dur="26">
                                          <p:stCondLst>
                                            <p:cond delay="1808"/>
                                          </p:stCondLst>
                                        </p:cTn>
                                        <p:tgtEl>
                                          <p:spTgt spid="7"/>
                                        </p:tgtEl>
                                      </p:cBhvr>
                                      <p:to x="100000" y="95000"/>
                                    </p:animScale>
                                    <p:animScale>
                                      <p:cBhvr>
                                        <p:cTn id="3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A7ECFC3-6679-4EC9-96A9-8E759284561E}"/>
              </a:ext>
            </a:extLst>
          </p:cNvPr>
          <p:cNvSpPr txBox="1">
            <a:spLocks/>
          </p:cNvSpPr>
          <p:nvPr/>
        </p:nvSpPr>
        <p:spPr>
          <a:xfrm>
            <a:off x="98169" y="82528"/>
            <a:ext cx="4493928" cy="661362"/>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kumimoji="1" sz="4000" kern="1200" cap="all" baseline="0">
                <a:solidFill>
                  <a:schemeClr val="bg2"/>
                </a:solidFill>
                <a:latin typeface="+mj-lt"/>
                <a:ea typeface="+mj-ea"/>
                <a:cs typeface="+mj-cs"/>
              </a:defRPr>
            </a:lvl1pPr>
          </a:lstStyle>
          <a:p>
            <a:r>
              <a:rPr lang="en-US" altLang="ja-JP"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3</a:t>
            </a:r>
            <a:r>
              <a:rPr lang="ja-JP" altLang="en-US"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．私の自己紹介</a:t>
            </a:r>
          </a:p>
        </p:txBody>
      </p:sp>
      <p:grpSp>
        <p:nvGrpSpPr>
          <p:cNvPr id="8" name="グループ化 7">
            <a:extLst>
              <a:ext uri="{FF2B5EF4-FFF2-40B4-BE49-F238E27FC236}">
                <a16:creationId xmlns:a16="http://schemas.microsoft.com/office/drawing/2014/main" id="{6885F8E6-EFC1-44B6-96E0-72CFB861752E}"/>
              </a:ext>
            </a:extLst>
          </p:cNvPr>
          <p:cNvGrpSpPr/>
          <p:nvPr/>
        </p:nvGrpSpPr>
        <p:grpSpPr>
          <a:xfrm>
            <a:off x="190092" y="774675"/>
            <a:ext cx="5616831" cy="2366134"/>
            <a:chOff x="190092" y="774675"/>
            <a:chExt cx="5616831" cy="2366134"/>
          </a:xfrm>
        </p:grpSpPr>
        <p:sp>
          <p:nvSpPr>
            <p:cNvPr id="5" name="タイトル 1">
              <a:extLst>
                <a:ext uri="{FF2B5EF4-FFF2-40B4-BE49-F238E27FC236}">
                  <a16:creationId xmlns:a16="http://schemas.microsoft.com/office/drawing/2014/main" id="{B1EDE066-4841-479E-9E10-9C930F8F7B2F}"/>
                </a:ext>
              </a:extLst>
            </p:cNvPr>
            <p:cNvSpPr txBox="1">
              <a:spLocks/>
            </p:cNvSpPr>
            <p:nvPr/>
          </p:nvSpPr>
          <p:spPr>
            <a:xfrm>
              <a:off x="190092" y="774675"/>
              <a:ext cx="5616831" cy="661362"/>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kumimoji="1" sz="4000" kern="1200" cap="all" baseline="0">
                  <a:solidFill>
                    <a:schemeClr val="bg2"/>
                  </a:solidFill>
                  <a:latin typeface="+mj-lt"/>
                  <a:ea typeface="+mj-ea"/>
                  <a:cs typeface="+mj-cs"/>
                </a:defRPr>
              </a:lvl1pPr>
            </a:lstStyle>
            <a:p>
              <a:r>
                <a:rPr lang="ja-JP" altLang="en-US"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大江　万彩（</a:t>
              </a:r>
              <a:r>
                <a:rPr lang="en-US" altLang="ja-JP"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21</a:t>
              </a:r>
              <a:r>
                <a:rPr lang="ja-JP" altLang="en-US"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歳）</a:t>
              </a:r>
            </a:p>
          </p:txBody>
        </p:sp>
        <p:grpSp>
          <p:nvGrpSpPr>
            <p:cNvPr id="14" name="グループ化 13">
              <a:extLst>
                <a:ext uri="{FF2B5EF4-FFF2-40B4-BE49-F238E27FC236}">
                  <a16:creationId xmlns:a16="http://schemas.microsoft.com/office/drawing/2014/main" id="{5461887B-3ECE-4A86-9481-2FE9908E869E}"/>
                </a:ext>
              </a:extLst>
            </p:cNvPr>
            <p:cNvGrpSpPr/>
            <p:nvPr/>
          </p:nvGrpSpPr>
          <p:grpSpPr>
            <a:xfrm>
              <a:off x="316750" y="1451379"/>
              <a:ext cx="4989478" cy="1689430"/>
              <a:chOff x="7443282" y="878904"/>
              <a:chExt cx="4989478" cy="1689430"/>
            </a:xfrm>
          </p:grpSpPr>
          <p:pic>
            <p:nvPicPr>
              <p:cNvPr id="15" name="図 14">
                <a:extLst>
                  <a:ext uri="{FF2B5EF4-FFF2-40B4-BE49-F238E27FC236}">
                    <a16:creationId xmlns:a16="http://schemas.microsoft.com/office/drawing/2014/main" id="{93C3AFB6-517C-40C7-B37D-AE9F84DC6819}"/>
                  </a:ext>
                </a:extLst>
              </p:cNvPr>
              <p:cNvPicPr>
                <a:picLocks noChangeAspect="1"/>
              </p:cNvPicPr>
              <p:nvPr/>
            </p:nvPicPr>
            <p:blipFill rotWithShape="1">
              <a:blip r:embed="rId3"/>
              <a:srcRect l="11569" t="7603" r="16638"/>
              <a:stretch/>
            </p:blipFill>
            <p:spPr>
              <a:xfrm>
                <a:off x="7443282" y="905263"/>
                <a:ext cx="1605568" cy="1663071"/>
              </a:xfrm>
              <a:prstGeom prst="rect">
                <a:avLst/>
              </a:prstGeom>
              <a:ln w="57150">
                <a:solidFill>
                  <a:srgbClr val="FFFF00"/>
                </a:solidFill>
              </a:ln>
            </p:spPr>
          </p:pic>
          <p:sp>
            <p:nvSpPr>
              <p:cNvPr id="16" name="円形吹き出し 14">
                <a:extLst>
                  <a:ext uri="{FF2B5EF4-FFF2-40B4-BE49-F238E27FC236}">
                    <a16:creationId xmlns:a16="http://schemas.microsoft.com/office/drawing/2014/main" id="{A9E245D2-E731-4313-ACD3-C5836D5B2064}"/>
                  </a:ext>
                </a:extLst>
              </p:cNvPr>
              <p:cNvSpPr/>
              <p:nvPr/>
            </p:nvSpPr>
            <p:spPr>
              <a:xfrm>
                <a:off x="9181842" y="878904"/>
                <a:ext cx="3250918" cy="1490848"/>
              </a:xfrm>
              <a:prstGeom prst="wedgeEllipseCallout">
                <a:avLst>
                  <a:gd name="adj1" fmla="val -63519"/>
                  <a:gd name="adj2" fmla="val 21681"/>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b="1" dirty="0">
                    <a:solidFill>
                      <a:schemeClr val="bg1"/>
                    </a:solidFill>
                  </a:rPr>
                  <a:t>まだまだ新人で</a:t>
                </a:r>
                <a:r>
                  <a:rPr lang="en-US" altLang="ja-JP" b="1" dirty="0">
                    <a:solidFill>
                      <a:schemeClr val="bg1"/>
                    </a:solidFill>
                  </a:rPr>
                  <a:t>QC</a:t>
                </a:r>
                <a:r>
                  <a:rPr lang="ja-JP" altLang="en-US" b="1" dirty="0">
                    <a:solidFill>
                      <a:schemeClr val="bg1"/>
                    </a:solidFill>
                  </a:rPr>
                  <a:t>の事は分かりませんが先輩方の指導の基、頑張ります！！</a:t>
                </a:r>
                <a:endParaRPr kumimoji="1" lang="ja-JP" altLang="en-US" b="1" dirty="0">
                  <a:solidFill>
                    <a:schemeClr val="bg1"/>
                  </a:solidFill>
                </a:endParaRPr>
              </a:p>
            </p:txBody>
          </p:sp>
        </p:grpSp>
      </p:grpSp>
      <p:sp>
        <p:nvSpPr>
          <p:cNvPr id="21" name="テキスト ボックス 24">
            <a:extLst>
              <a:ext uri="{FF2B5EF4-FFF2-40B4-BE49-F238E27FC236}">
                <a16:creationId xmlns:a16="http://schemas.microsoft.com/office/drawing/2014/main" id="{44EB47DE-CD56-4C76-BBDD-4D928C95A85E}"/>
              </a:ext>
            </a:extLst>
          </p:cNvPr>
          <p:cNvSpPr txBox="1"/>
          <p:nvPr/>
        </p:nvSpPr>
        <p:spPr>
          <a:xfrm>
            <a:off x="216155" y="6267913"/>
            <a:ext cx="6268963" cy="430887"/>
          </a:xfrm>
          <a:prstGeom prst="rect">
            <a:avLst/>
          </a:prstGeom>
          <a:noFill/>
          <a:ln>
            <a:noFill/>
          </a:ln>
          <a:effectLst>
            <a:outerShdw blurRad="44450" dist="27940" dir="5400000" algn="ctr">
              <a:srgbClr val="000000">
                <a:alpha val="32000"/>
              </a:srgbClr>
            </a:outerShdw>
          </a:effectLst>
        </p:spPr>
        <p:txBody>
          <a:bodyPr wrap="square" lIns="36000" tIns="0" rIns="3600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800" b="1" dirty="0">
                <a:effectLst>
                  <a:glow rad="228600">
                    <a:schemeClr val="accent1">
                      <a:satMod val="175000"/>
                      <a:alpha val="40000"/>
                    </a:schemeClr>
                  </a:glow>
                </a:effectLst>
                <a:latin typeface="HGS明朝E" panose="02020900000000000000" pitchFamily="18" charset="-128"/>
                <a:ea typeface="HGS明朝E" panose="02020900000000000000" pitchFamily="18" charset="-128"/>
              </a:rPr>
              <a:t> </a:t>
            </a:r>
            <a:r>
              <a:rPr lang="en-US" altLang="ja-JP" sz="2800" b="1" dirty="0">
                <a:effectLst>
                  <a:glow rad="228600">
                    <a:schemeClr val="accent1">
                      <a:satMod val="175000"/>
                      <a:alpha val="40000"/>
                    </a:schemeClr>
                  </a:glow>
                </a:effectLst>
                <a:latin typeface="HGS明朝E" panose="02020900000000000000" pitchFamily="18" charset="-128"/>
                <a:ea typeface="HGS明朝E" panose="02020900000000000000" pitchFamily="18" charset="-128"/>
              </a:rPr>
              <a:t>QC</a:t>
            </a:r>
            <a:r>
              <a:rPr lang="ja-JP" altLang="en-US" sz="2800" b="1" dirty="0">
                <a:effectLst>
                  <a:glow rad="228600">
                    <a:schemeClr val="accent1">
                      <a:satMod val="175000"/>
                      <a:alpha val="40000"/>
                    </a:schemeClr>
                  </a:glow>
                </a:effectLst>
                <a:latin typeface="HGS明朝E" panose="02020900000000000000" pitchFamily="18" charset="-128"/>
                <a:ea typeface="HGS明朝E" panose="02020900000000000000" pitchFamily="18" charset="-128"/>
              </a:rPr>
              <a:t>検定への挑戦</a:t>
            </a:r>
            <a:r>
              <a:rPr lang="ja-JP" altLang="en-US" sz="2000" b="1" dirty="0">
                <a:effectLst>
                  <a:glow rad="228600">
                    <a:schemeClr val="accent1">
                      <a:satMod val="175000"/>
                      <a:alpha val="40000"/>
                    </a:schemeClr>
                  </a:glow>
                </a:effectLst>
                <a:latin typeface="HGS明朝E" panose="02020900000000000000" pitchFamily="18" charset="-128"/>
                <a:ea typeface="HGS明朝E" panose="02020900000000000000" pitchFamily="18" charset="-128"/>
              </a:rPr>
              <a:t>（</a:t>
            </a:r>
            <a:r>
              <a:rPr lang="en-US" altLang="ja-JP" sz="2000" b="1" dirty="0">
                <a:effectLst>
                  <a:glow rad="228600">
                    <a:schemeClr val="accent1">
                      <a:satMod val="175000"/>
                      <a:alpha val="40000"/>
                    </a:schemeClr>
                  </a:glow>
                </a:effectLst>
                <a:latin typeface="HGS明朝E" panose="02020900000000000000" pitchFamily="18" charset="-128"/>
                <a:ea typeface="HGS明朝E" panose="02020900000000000000" pitchFamily="18" charset="-128"/>
              </a:rPr>
              <a:t>QC</a:t>
            </a:r>
            <a:r>
              <a:rPr lang="ja-JP" altLang="en-US" sz="2000" b="1" dirty="0">
                <a:effectLst>
                  <a:glow rad="228600">
                    <a:schemeClr val="accent1">
                      <a:satMod val="175000"/>
                      <a:alpha val="40000"/>
                    </a:schemeClr>
                  </a:glow>
                </a:effectLst>
                <a:latin typeface="HGS明朝E" panose="02020900000000000000" pitchFamily="18" charset="-128"/>
                <a:ea typeface="HGS明朝E" panose="02020900000000000000" pitchFamily="18" charset="-128"/>
              </a:rPr>
              <a:t>検定</a:t>
            </a:r>
            <a:r>
              <a:rPr lang="en-US" altLang="ja-JP" sz="2000" b="1" dirty="0">
                <a:effectLst>
                  <a:glow rad="228600">
                    <a:schemeClr val="accent1">
                      <a:satMod val="175000"/>
                      <a:alpha val="40000"/>
                    </a:schemeClr>
                  </a:glow>
                </a:effectLst>
                <a:latin typeface="HGS明朝E" panose="02020900000000000000" pitchFamily="18" charset="-128"/>
                <a:ea typeface="HGS明朝E" panose="02020900000000000000" pitchFamily="18" charset="-128"/>
              </a:rPr>
              <a:t>2</a:t>
            </a:r>
            <a:r>
              <a:rPr lang="ja-JP" altLang="en-US" sz="2000" b="1" dirty="0">
                <a:effectLst>
                  <a:glow rad="228600">
                    <a:schemeClr val="accent1">
                      <a:satMod val="175000"/>
                      <a:alpha val="40000"/>
                    </a:schemeClr>
                  </a:glow>
                </a:effectLst>
                <a:latin typeface="HGS明朝E" panose="02020900000000000000" pitchFamily="18" charset="-128"/>
                <a:ea typeface="HGS明朝E" panose="02020900000000000000" pitchFamily="18" charset="-128"/>
              </a:rPr>
              <a:t>級に向け勉強中）</a:t>
            </a:r>
            <a:endParaRPr lang="en-US" altLang="ja-JP" sz="2000" b="1" dirty="0">
              <a:effectLst>
                <a:glow rad="228600">
                  <a:schemeClr val="accent1">
                    <a:satMod val="175000"/>
                    <a:alpha val="40000"/>
                  </a:schemeClr>
                </a:glow>
              </a:effectLst>
              <a:latin typeface="HGS明朝E" panose="02020900000000000000" pitchFamily="18" charset="-128"/>
              <a:ea typeface="HGS明朝E" panose="02020900000000000000" pitchFamily="18" charset="-128"/>
            </a:endParaRPr>
          </a:p>
        </p:txBody>
      </p:sp>
      <p:grpSp>
        <p:nvGrpSpPr>
          <p:cNvPr id="9" name="グループ化 8">
            <a:extLst>
              <a:ext uri="{FF2B5EF4-FFF2-40B4-BE49-F238E27FC236}">
                <a16:creationId xmlns:a16="http://schemas.microsoft.com/office/drawing/2014/main" id="{757E6311-91F4-463E-9B78-12091776AD03}"/>
              </a:ext>
            </a:extLst>
          </p:cNvPr>
          <p:cNvGrpSpPr/>
          <p:nvPr/>
        </p:nvGrpSpPr>
        <p:grpSpPr>
          <a:xfrm>
            <a:off x="230451" y="3248474"/>
            <a:ext cx="3858371" cy="842161"/>
            <a:chOff x="230451" y="3248474"/>
            <a:chExt cx="3858371" cy="842161"/>
          </a:xfrm>
        </p:grpSpPr>
        <p:sp>
          <p:nvSpPr>
            <p:cNvPr id="17" name="テキスト ボックス 16">
              <a:extLst>
                <a:ext uri="{FF2B5EF4-FFF2-40B4-BE49-F238E27FC236}">
                  <a16:creationId xmlns:a16="http://schemas.microsoft.com/office/drawing/2014/main" id="{3DB70C14-132A-47F7-9991-5391CA09B490}"/>
                </a:ext>
              </a:extLst>
            </p:cNvPr>
            <p:cNvSpPr txBox="1"/>
            <p:nvPr/>
          </p:nvSpPr>
          <p:spPr>
            <a:xfrm>
              <a:off x="230451" y="3248474"/>
              <a:ext cx="3858371" cy="430887"/>
            </a:xfrm>
            <a:prstGeom prst="rect">
              <a:avLst/>
            </a:prstGeom>
            <a:noFill/>
            <a:ln>
              <a:noFill/>
            </a:ln>
            <a:effectLst/>
          </p:spPr>
          <p:txBody>
            <a:bodyPr wrap="square" t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800" b="1" dirty="0">
                  <a:effectLst>
                    <a:glow rad="228600">
                      <a:schemeClr val="accent1">
                        <a:satMod val="175000"/>
                        <a:alpha val="40000"/>
                      </a:schemeClr>
                    </a:glow>
                  </a:effectLst>
                  <a:latin typeface="HGS明朝E" panose="02020900000000000000" pitchFamily="18" charset="-128"/>
                  <a:ea typeface="HGS明朝E" panose="02020900000000000000" pitchFamily="18" charset="-128"/>
                </a:rPr>
                <a:t>愛知県鶴城丘高校卒業</a:t>
              </a:r>
              <a:endParaRPr kumimoji="1" lang="ja-JP" altLang="en-US" sz="2800" b="1" dirty="0">
                <a:effectLst>
                  <a:glow rad="228600">
                    <a:schemeClr val="accent1">
                      <a:satMod val="175000"/>
                      <a:alpha val="40000"/>
                    </a:schemeClr>
                  </a:glow>
                </a:effectLst>
                <a:latin typeface="HGS明朝E" panose="02020900000000000000" pitchFamily="18" charset="-128"/>
                <a:ea typeface="HGS明朝E" panose="02020900000000000000" pitchFamily="18" charset="-128"/>
              </a:endParaRPr>
            </a:p>
          </p:txBody>
        </p:sp>
        <p:sp>
          <p:nvSpPr>
            <p:cNvPr id="22" name="下矢印 18">
              <a:extLst>
                <a:ext uri="{FF2B5EF4-FFF2-40B4-BE49-F238E27FC236}">
                  <a16:creationId xmlns:a16="http://schemas.microsoft.com/office/drawing/2014/main" id="{1C1DB0B5-E55B-49A8-AF27-E2DEABE67FB0}"/>
                </a:ext>
              </a:extLst>
            </p:cNvPr>
            <p:cNvSpPr/>
            <p:nvPr/>
          </p:nvSpPr>
          <p:spPr>
            <a:xfrm>
              <a:off x="1604262" y="3824344"/>
              <a:ext cx="555374" cy="266291"/>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grpSp>
      <p:grpSp>
        <p:nvGrpSpPr>
          <p:cNvPr id="18" name="グループ化 17">
            <a:extLst>
              <a:ext uri="{FF2B5EF4-FFF2-40B4-BE49-F238E27FC236}">
                <a16:creationId xmlns:a16="http://schemas.microsoft.com/office/drawing/2014/main" id="{57401548-64BF-4A1B-B266-84B0616094ED}"/>
              </a:ext>
            </a:extLst>
          </p:cNvPr>
          <p:cNvGrpSpPr/>
          <p:nvPr/>
        </p:nvGrpSpPr>
        <p:grpSpPr>
          <a:xfrm>
            <a:off x="259102" y="4259667"/>
            <a:ext cx="4217800" cy="890484"/>
            <a:chOff x="259102" y="4259667"/>
            <a:chExt cx="4217800" cy="890484"/>
          </a:xfrm>
        </p:grpSpPr>
        <p:sp>
          <p:nvSpPr>
            <p:cNvPr id="19" name="テキスト ボックス 18">
              <a:extLst>
                <a:ext uri="{FF2B5EF4-FFF2-40B4-BE49-F238E27FC236}">
                  <a16:creationId xmlns:a16="http://schemas.microsoft.com/office/drawing/2014/main" id="{A6DBBF9D-ECE4-496F-8DDB-88C8331C47A7}"/>
                </a:ext>
              </a:extLst>
            </p:cNvPr>
            <p:cNvSpPr txBox="1"/>
            <p:nvPr/>
          </p:nvSpPr>
          <p:spPr>
            <a:xfrm>
              <a:off x="259102" y="4259667"/>
              <a:ext cx="4217800" cy="430887"/>
            </a:xfrm>
            <a:prstGeom prst="rect">
              <a:avLst/>
            </a:prstGeom>
            <a:noFill/>
            <a:ln>
              <a:noFill/>
            </a:ln>
            <a:effectLst>
              <a:outerShdw blurRad="44450" dist="27940" dir="5400000" algn="ctr">
                <a:srgbClr val="000000">
                  <a:alpha val="32000"/>
                </a:srgbClr>
              </a:outerShdw>
            </a:effectLst>
          </p:spPr>
          <p:txBody>
            <a:bodyPr wrap="square" t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sz="2800" b="1" dirty="0">
                  <a:effectLst>
                    <a:glow rad="228600">
                      <a:schemeClr val="accent1">
                        <a:satMod val="175000"/>
                        <a:alpha val="40000"/>
                      </a:schemeClr>
                    </a:glow>
                  </a:effectLst>
                  <a:latin typeface="HGS明朝E" panose="02020900000000000000" pitchFamily="18" charset="-128"/>
                  <a:ea typeface="HGS明朝E" panose="02020900000000000000" pitchFamily="18" charset="-128"/>
                </a:rPr>
                <a:t>念願のオティックス入社</a:t>
              </a:r>
            </a:p>
          </p:txBody>
        </p:sp>
        <p:sp>
          <p:nvSpPr>
            <p:cNvPr id="23" name="下矢印 26">
              <a:extLst>
                <a:ext uri="{FF2B5EF4-FFF2-40B4-BE49-F238E27FC236}">
                  <a16:creationId xmlns:a16="http://schemas.microsoft.com/office/drawing/2014/main" id="{6A2F060A-4C2B-4387-83A8-3090C15B3139}"/>
                </a:ext>
              </a:extLst>
            </p:cNvPr>
            <p:cNvSpPr/>
            <p:nvPr/>
          </p:nvSpPr>
          <p:spPr>
            <a:xfrm>
              <a:off x="1626927" y="4955204"/>
              <a:ext cx="555374" cy="194947"/>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grpSp>
      <p:grpSp>
        <p:nvGrpSpPr>
          <p:cNvPr id="25" name="グループ化 24">
            <a:extLst>
              <a:ext uri="{FF2B5EF4-FFF2-40B4-BE49-F238E27FC236}">
                <a16:creationId xmlns:a16="http://schemas.microsoft.com/office/drawing/2014/main" id="{8099E49B-26F0-4DAD-8C6A-80846B1AF7FB}"/>
              </a:ext>
            </a:extLst>
          </p:cNvPr>
          <p:cNvGrpSpPr/>
          <p:nvPr/>
        </p:nvGrpSpPr>
        <p:grpSpPr>
          <a:xfrm>
            <a:off x="216155" y="5305870"/>
            <a:ext cx="5190669" cy="926156"/>
            <a:chOff x="216155" y="5305870"/>
            <a:chExt cx="5190669" cy="926156"/>
          </a:xfrm>
        </p:grpSpPr>
        <p:sp>
          <p:nvSpPr>
            <p:cNvPr id="20" name="テキスト ボックス 19">
              <a:extLst>
                <a:ext uri="{FF2B5EF4-FFF2-40B4-BE49-F238E27FC236}">
                  <a16:creationId xmlns:a16="http://schemas.microsoft.com/office/drawing/2014/main" id="{9ABBE2FD-6B44-40A8-8AA2-0EE8A2D2E17E}"/>
                </a:ext>
              </a:extLst>
            </p:cNvPr>
            <p:cNvSpPr txBox="1"/>
            <p:nvPr/>
          </p:nvSpPr>
          <p:spPr>
            <a:xfrm>
              <a:off x="216155" y="5305870"/>
              <a:ext cx="5190669" cy="430887"/>
            </a:xfrm>
            <a:prstGeom prst="rect">
              <a:avLst/>
            </a:prstGeom>
            <a:noFill/>
            <a:ln>
              <a:noFill/>
            </a:ln>
            <a:effectLst>
              <a:outerShdw blurRad="44450" dist="27940" dir="5400000" algn="ctr">
                <a:srgbClr val="000000">
                  <a:alpha val="32000"/>
                </a:srgbClr>
              </a:outerShdw>
            </a:effectLst>
          </p:spPr>
          <p:txBody>
            <a:bodyPr wrap="square" lIns="36000" tIns="0" rIns="3600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800" b="1" dirty="0">
                  <a:effectLst>
                    <a:glow rad="228600">
                      <a:schemeClr val="accent1">
                        <a:satMod val="175000"/>
                        <a:alpha val="40000"/>
                      </a:schemeClr>
                    </a:glow>
                  </a:effectLst>
                  <a:latin typeface="HGS明朝E" panose="02020900000000000000" pitchFamily="18" charset="-128"/>
                  <a:ea typeface="HGS明朝E" panose="02020900000000000000" pitchFamily="18" charset="-128"/>
                </a:rPr>
                <a:t> 配属先 高岡製造部  </a:t>
              </a:r>
              <a:r>
                <a:rPr lang="en-US" altLang="ja-JP" sz="2800" b="1" dirty="0">
                  <a:effectLst>
                    <a:glow rad="228600">
                      <a:schemeClr val="accent1">
                        <a:satMod val="175000"/>
                        <a:alpha val="40000"/>
                      </a:schemeClr>
                    </a:glow>
                  </a:effectLst>
                  <a:latin typeface="HGS明朝E" panose="02020900000000000000" pitchFamily="18" charset="-128"/>
                  <a:ea typeface="HGS明朝E" panose="02020900000000000000" pitchFamily="18" charset="-128"/>
                </a:rPr>
                <a:t>23</a:t>
              </a:r>
              <a:r>
                <a:rPr lang="ja-JP" altLang="en-US" sz="2800" b="1" dirty="0">
                  <a:effectLst>
                    <a:glow rad="228600">
                      <a:schemeClr val="accent1">
                        <a:satMod val="175000"/>
                        <a:alpha val="40000"/>
                      </a:schemeClr>
                    </a:glow>
                  </a:effectLst>
                  <a:latin typeface="HGS明朝E" panose="02020900000000000000" pitchFamily="18" charset="-128"/>
                  <a:ea typeface="HGS明朝E" panose="02020900000000000000" pitchFamily="18" charset="-128"/>
                </a:rPr>
                <a:t>課</a:t>
              </a:r>
              <a:r>
                <a:rPr lang="en-US" altLang="ja-JP" sz="2800" b="1" dirty="0">
                  <a:effectLst>
                    <a:glow rad="228600">
                      <a:schemeClr val="accent1">
                        <a:satMod val="175000"/>
                        <a:alpha val="40000"/>
                      </a:schemeClr>
                    </a:glow>
                  </a:effectLst>
                  <a:latin typeface="HGS明朝E" panose="02020900000000000000" pitchFamily="18" charset="-128"/>
                  <a:ea typeface="HGS明朝E" panose="02020900000000000000" pitchFamily="18" charset="-128"/>
                </a:rPr>
                <a:t>6</a:t>
              </a:r>
              <a:r>
                <a:rPr lang="ja-JP" altLang="en-US" sz="2800" b="1" dirty="0">
                  <a:effectLst>
                    <a:glow rad="228600">
                      <a:schemeClr val="accent1">
                        <a:satMod val="175000"/>
                        <a:alpha val="40000"/>
                      </a:schemeClr>
                    </a:glow>
                  </a:effectLst>
                  <a:latin typeface="HGS明朝E" panose="02020900000000000000" pitchFamily="18" charset="-128"/>
                  <a:ea typeface="HGS明朝E" panose="02020900000000000000" pitchFamily="18" charset="-128"/>
                </a:rPr>
                <a:t>組</a:t>
              </a:r>
              <a:endParaRPr lang="en-US" altLang="ja-JP" sz="2800" b="1" dirty="0">
                <a:effectLst>
                  <a:glow rad="228600">
                    <a:schemeClr val="accent1">
                      <a:satMod val="175000"/>
                      <a:alpha val="40000"/>
                    </a:schemeClr>
                  </a:glow>
                </a:effectLst>
                <a:latin typeface="HGS明朝E" panose="02020900000000000000" pitchFamily="18" charset="-128"/>
                <a:ea typeface="HGS明朝E" panose="02020900000000000000" pitchFamily="18" charset="-128"/>
              </a:endParaRPr>
            </a:p>
          </p:txBody>
        </p:sp>
        <p:sp>
          <p:nvSpPr>
            <p:cNvPr id="24" name="下矢印 28">
              <a:extLst>
                <a:ext uri="{FF2B5EF4-FFF2-40B4-BE49-F238E27FC236}">
                  <a16:creationId xmlns:a16="http://schemas.microsoft.com/office/drawing/2014/main" id="{FF735CC3-6C2F-44E5-BA7C-2F9D082C0893}"/>
                </a:ext>
              </a:extLst>
            </p:cNvPr>
            <p:cNvSpPr/>
            <p:nvPr/>
          </p:nvSpPr>
          <p:spPr>
            <a:xfrm>
              <a:off x="1604262" y="5965735"/>
              <a:ext cx="555374" cy="266291"/>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grpSp>
      <p:grpSp>
        <p:nvGrpSpPr>
          <p:cNvPr id="26" name="グループ化 25">
            <a:extLst>
              <a:ext uri="{FF2B5EF4-FFF2-40B4-BE49-F238E27FC236}">
                <a16:creationId xmlns:a16="http://schemas.microsoft.com/office/drawing/2014/main" id="{42D6921C-66A1-4F0A-A3B4-B13C3D29F0CA}"/>
              </a:ext>
            </a:extLst>
          </p:cNvPr>
          <p:cNvGrpSpPr/>
          <p:nvPr/>
        </p:nvGrpSpPr>
        <p:grpSpPr>
          <a:xfrm>
            <a:off x="5439220" y="315974"/>
            <a:ext cx="6536625" cy="6409019"/>
            <a:chOff x="5439220" y="315974"/>
            <a:chExt cx="6536625" cy="6409019"/>
          </a:xfrm>
        </p:grpSpPr>
        <p:grpSp>
          <p:nvGrpSpPr>
            <p:cNvPr id="2" name="グループ化 1">
              <a:extLst>
                <a:ext uri="{FF2B5EF4-FFF2-40B4-BE49-F238E27FC236}">
                  <a16:creationId xmlns:a16="http://schemas.microsoft.com/office/drawing/2014/main" id="{B4C48828-BD5C-4C96-8FE5-2347CFCF2A6A}"/>
                </a:ext>
              </a:extLst>
            </p:cNvPr>
            <p:cNvGrpSpPr/>
            <p:nvPr/>
          </p:nvGrpSpPr>
          <p:grpSpPr>
            <a:xfrm>
              <a:off x="5439220" y="315974"/>
              <a:ext cx="6421733" cy="3986598"/>
              <a:chOff x="5813999" y="698033"/>
              <a:chExt cx="5650113" cy="3772588"/>
            </a:xfrm>
          </p:grpSpPr>
          <p:sp>
            <p:nvSpPr>
              <p:cNvPr id="3" name="タイトル 1">
                <a:extLst>
                  <a:ext uri="{FF2B5EF4-FFF2-40B4-BE49-F238E27FC236}">
                    <a16:creationId xmlns:a16="http://schemas.microsoft.com/office/drawing/2014/main" id="{A43F70C3-BB76-4F23-95F3-8BBF5CEE5594}"/>
                  </a:ext>
                </a:extLst>
              </p:cNvPr>
              <p:cNvSpPr txBox="1">
                <a:spLocks/>
              </p:cNvSpPr>
              <p:nvPr/>
            </p:nvSpPr>
            <p:spPr>
              <a:xfrm>
                <a:off x="5813999" y="698033"/>
                <a:ext cx="5616831" cy="661362"/>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kumimoji="1" sz="4000" kern="1200" cap="all" baseline="0">
                    <a:solidFill>
                      <a:schemeClr val="bg2"/>
                    </a:solidFill>
                    <a:latin typeface="+mj-lt"/>
                    <a:ea typeface="+mj-ea"/>
                    <a:cs typeface="+mj-cs"/>
                  </a:defRPr>
                </a:lvl1pPr>
              </a:lstStyle>
              <a:p>
                <a:r>
                  <a:rPr lang="ja-JP" altLang="en-US" b="1" cap="none" dirty="0">
                    <a:ln w="13462">
                      <a:solidFill>
                        <a:schemeClr val="bg1"/>
                      </a:solidFill>
                      <a:prstDash val="solid"/>
                    </a:ln>
                    <a:solidFill>
                      <a:schemeClr val="accent6">
                        <a:lumMod val="40000"/>
                        <a:lumOff val="60000"/>
                      </a:schemeClr>
                    </a:solidFill>
                    <a:effectLst>
                      <a:outerShdw dist="38100" dir="2700000" algn="bl" rotWithShape="0">
                        <a:schemeClr val="accent5"/>
                      </a:outerShdw>
                    </a:effectLst>
                  </a:rPr>
                  <a:t>出身：愛知県　西尾市</a:t>
                </a:r>
              </a:p>
            </p:txBody>
          </p:sp>
          <p:sp>
            <p:nvSpPr>
              <p:cNvPr id="6" name="タイトル 1">
                <a:extLst>
                  <a:ext uri="{FF2B5EF4-FFF2-40B4-BE49-F238E27FC236}">
                    <a16:creationId xmlns:a16="http://schemas.microsoft.com/office/drawing/2014/main" id="{0AA504EB-A5EC-40EA-9CD3-128EC9358235}"/>
                  </a:ext>
                </a:extLst>
              </p:cNvPr>
              <p:cNvSpPr txBox="1">
                <a:spLocks/>
              </p:cNvSpPr>
              <p:nvPr/>
            </p:nvSpPr>
            <p:spPr>
              <a:xfrm>
                <a:off x="5847281" y="2779282"/>
                <a:ext cx="5616831" cy="661362"/>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kumimoji="1" sz="4000" kern="1200" cap="all" baseline="0">
                    <a:solidFill>
                      <a:schemeClr val="bg2"/>
                    </a:solidFill>
                    <a:latin typeface="+mj-lt"/>
                    <a:ea typeface="+mj-ea"/>
                    <a:cs typeface="+mj-cs"/>
                  </a:defRPr>
                </a:lvl1pPr>
              </a:lstStyle>
              <a:p>
                <a:r>
                  <a:rPr lang="ja-JP" altLang="en-US" b="1" cap="none" dirty="0">
                    <a:ln w="13462">
                      <a:solidFill>
                        <a:schemeClr val="bg1"/>
                      </a:solidFill>
                      <a:prstDash val="solid"/>
                    </a:ln>
                    <a:solidFill>
                      <a:schemeClr val="accent3">
                        <a:lumMod val="40000"/>
                        <a:lumOff val="60000"/>
                      </a:schemeClr>
                    </a:solidFill>
                    <a:effectLst>
                      <a:outerShdw dist="38100" dir="2700000" algn="bl" rotWithShape="0">
                        <a:schemeClr val="accent5"/>
                      </a:outerShdw>
                    </a:effectLst>
                  </a:rPr>
                  <a:t>特技：沢山食べる事</a:t>
                </a:r>
              </a:p>
            </p:txBody>
          </p:sp>
          <p:sp>
            <p:nvSpPr>
              <p:cNvPr id="7" name="タイトル 1">
                <a:extLst>
                  <a:ext uri="{FF2B5EF4-FFF2-40B4-BE49-F238E27FC236}">
                    <a16:creationId xmlns:a16="http://schemas.microsoft.com/office/drawing/2014/main" id="{F4AC8CD8-CA8B-4C75-870E-532052773935}"/>
                  </a:ext>
                </a:extLst>
              </p:cNvPr>
              <p:cNvSpPr txBox="1">
                <a:spLocks/>
              </p:cNvSpPr>
              <p:nvPr/>
            </p:nvSpPr>
            <p:spPr>
              <a:xfrm>
                <a:off x="5847281" y="3809259"/>
                <a:ext cx="5616831" cy="661362"/>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kumimoji="1" sz="4000" kern="1200" cap="all" baseline="0">
                    <a:solidFill>
                      <a:schemeClr val="bg2"/>
                    </a:solidFill>
                    <a:latin typeface="+mj-lt"/>
                    <a:ea typeface="+mj-ea"/>
                    <a:cs typeface="+mj-cs"/>
                  </a:defRPr>
                </a:lvl1pPr>
              </a:lstStyle>
              <a:p>
                <a:r>
                  <a:rPr lang="ja-JP" altLang="en-US"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座右の銘：一期一会</a:t>
                </a:r>
              </a:p>
            </p:txBody>
          </p:sp>
          <p:sp>
            <p:nvSpPr>
              <p:cNvPr id="12" name="タイトル 1">
                <a:extLst>
                  <a:ext uri="{FF2B5EF4-FFF2-40B4-BE49-F238E27FC236}">
                    <a16:creationId xmlns:a16="http://schemas.microsoft.com/office/drawing/2014/main" id="{14B440A0-4855-462C-AA38-6E2846ABD8D8}"/>
                  </a:ext>
                </a:extLst>
              </p:cNvPr>
              <p:cNvSpPr txBox="1">
                <a:spLocks/>
              </p:cNvSpPr>
              <p:nvPr/>
            </p:nvSpPr>
            <p:spPr>
              <a:xfrm>
                <a:off x="5847281" y="1686374"/>
                <a:ext cx="5616831" cy="661362"/>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kumimoji="1" sz="4000" kern="1200" cap="all" baseline="0">
                    <a:solidFill>
                      <a:schemeClr val="bg2"/>
                    </a:solidFill>
                    <a:latin typeface="+mj-lt"/>
                    <a:ea typeface="+mj-ea"/>
                    <a:cs typeface="+mj-cs"/>
                  </a:defRPr>
                </a:lvl1pPr>
              </a:lstStyle>
              <a:p>
                <a:r>
                  <a:rPr lang="ja-JP" altLang="en-US" b="1" cap="none" dirty="0">
                    <a:ln w="13462">
                      <a:solidFill>
                        <a:schemeClr val="bg1"/>
                      </a:solidFill>
                      <a:prstDash val="solid"/>
                    </a:ln>
                    <a:solidFill>
                      <a:srgbClr val="00B050"/>
                    </a:solidFill>
                    <a:effectLst>
                      <a:outerShdw dist="38100" dir="2700000" algn="bl" rotWithShape="0">
                        <a:schemeClr val="accent5"/>
                      </a:outerShdw>
                    </a:effectLst>
                  </a:rPr>
                  <a:t>趣味：</a:t>
                </a:r>
                <a:r>
                  <a:rPr lang="ja-JP" altLang="en-US" sz="3600" b="1" cap="none" dirty="0">
                    <a:ln w="13462">
                      <a:solidFill>
                        <a:schemeClr val="bg1"/>
                      </a:solidFill>
                      <a:prstDash val="solid"/>
                    </a:ln>
                    <a:solidFill>
                      <a:srgbClr val="00B050"/>
                    </a:solidFill>
                    <a:effectLst>
                      <a:outerShdw dist="38100" dir="2700000" algn="bl" rotWithShape="0">
                        <a:schemeClr val="accent5"/>
                      </a:outerShdw>
                    </a:effectLst>
                  </a:rPr>
                  <a:t>古着服屋巡り・</a:t>
                </a:r>
                <a:r>
                  <a:rPr lang="en-US" altLang="ja-JP" sz="3600" b="1" cap="none" dirty="0">
                    <a:ln w="13462">
                      <a:solidFill>
                        <a:schemeClr val="bg1"/>
                      </a:solidFill>
                      <a:prstDash val="solid"/>
                    </a:ln>
                    <a:solidFill>
                      <a:srgbClr val="00B050"/>
                    </a:solidFill>
                    <a:effectLst>
                      <a:outerShdw dist="38100" dir="2700000" algn="bl" rotWithShape="0">
                        <a:schemeClr val="accent5"/>
                      </a:outerShdw>
                    </a:effectLst>
                  </a:rPr>
                  <a:t>1</a:t>
                </a:r>
                <a:r>
                  <a:rPr lang="ja-JP" altLang="en-US" sz="3600" b="1" cap="none" dirty="0">
                    <a:ln w="13462">
                      <a:solidFill>
                        <a:schemeClr val="bg1"/>
                      </a:solidFill>
                      <a:prstDash val="solid"/>
                    </a:ln>
                    <a:solidFill>
                      <a:srgbClr val="00B050"/>
                    </a:solidFill>
                    <a:effectLst>
                      <a:outerShdw dist="38100" dir="2700000" algn="bl" rotWithShape="0">
                        <a:schemeClr val="accent5"/>
                      </a:outerShdw>
                    </a:effectLst>
                  </a:rPr>
                  <a:t>人旅</a:t>
                </a:r>
              </a:p>
            </p:txBody>
          </p:sp>
        </p:grpSp>
        <p:grpSp>
          <p:nvGrpSpPr>
            <p:cNvPr id="10" name="グループ化 9">
              <a:extLst>
                <a:ext uri="{FF2B5EF4-FFF2-40B4-BE49-F238E27FC236}">
                  <a16:creationId xmlns:a16="http://schemas.microsoft.com/office/drawing/2014/main" id="{5CC65FEE-A843-4457-85F2-261DD7DED43D}"/>
                </a:ext>
              </a:extLst>
            </p:cNvPr>
            <p:cNvGrpSpPr/>
            <p:nvPr/>
          </p:nvGrpSpPr>
          <p:grpSpPr>
            <a:xfrm>
              <a:off x="5627193" y="4362320"/>
              <a:ext cx="6348652" cy="2362673"/>
              <a:chOff x="5627193" y="4362320"/>
              <a:chExt cx="6348652" cy="2362673"/>
            </a:xfrm>
          </p:grpSpPr>
          <p:pic>
            <p:nvPicPr>
              <p:cNvPr id="11" name="図 10">
                <a:extLst>
                  <a:ext uri="{FF2B5EF4-FFF2-40B4-BE49-F238E27FC236}">
                    <a16:creationId xmlns:a16="http://schemas.microsoft.com/office/drawing/2014/main" id="{245A1269-8EF2-4061-A485-1BB0C477901F}"/>
                  </a:ext>
                </a:extLst>
              </p:cNvPr>
              <p:cNvPicPr>
                <a:picLocks noChangeAspect="1"/>
              </p:cNvPicPr>
              <p:nvPr/>
            </p:nvPicPr>
            <p:blipFill rotWithShape="1">
              <a:blip r:embed="rId4">
                <a:extLst>
                  <a:ext uri="{28A0092B-C50C-407E-A947-70E740481C1C}">
                    <a14:useLocalDpi xmlns:a14="http://schemas.microsoft.com/office/drawing/2010/main" val="0"/>
                  </a:ext>
                </a:extLst>
              </a:blip>
              <a:srcRect t="-1" r="46123" b="47895"/>
              <a:stretch/>
            </p:blipFill>
            <p:spPr>
              <a:xfrm rot="10800000">
                <a:off x="9465013" y="4903765"/>
                <a:ext cx="2510832" cy="1821228"/>
              </a:xfrm>
              <a:prstGeom prst="rect">
                <a:avLst/>
              </a:prstGeom>
              <a:ln w="76200">
                <a:solidFill>
                  <a:srgbClr val="FFFF00"/>
                </a:solidFill>
              </a:ln>
            </p:spPr>
          </p:pic>
          <p:sp>
            <p:nvSpPr>
              <p:cNvPr id="13" name="吹き出し: 角を丸めた四角形 12">
                <a:extLst>
                  <a:ext uri="{FF2B5EF4-FFF2-40B4-BE49-F238E27FC236}">
                    <a16:creationId xmlns:a16="http://schemas.microsoft.com/office/drawing/2014/main" id="{A35AC035-7551-48EB-916C-5BE5FB5A607C}"/>
                  </a:ext>
                </a:extLst>
              </p:cNvPr>
              <p:cNvSpPr/>
              <p:nvPr/>
            </p:nvSpPr>
            <p:spPr>
              <a:xfrm>
                <a:off x="5627193" y="4362320"/>
                <a:ext cx="3332970" cy="1197899"/>
              </a:xfrm>
              <a:prstGeom prst="wedgeRoundRectCallout">
                <a:avLst>
                  <a:gd name="adj1" fmla="val 74194"/>
                  <a:gd name="adj2" fmla="val 11295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人との出会いを</a:t>
                </a:r>
                <a:endParaRPr kumimoji="1" lang="en-US" altLang="ja-JP" b="1" dirty="0"/>
              </a:p>
              <a:p>
                <a:pPr algn="ctr"/>
                <a:r>
                  <a:rPr kumimoji="1" lang="ja-JP" altLang="en-US" b="1" dirty="0"/>
                  <a:t>大切にしております♡</a:t>
                </a:r>
              </a:p>
            </p:txBody>
          </p:sp>
        </p:grpSp>
      </p:grpSp>
    </p:spTree>
    <p:extLst>
      <p:ext uri="{BB962C8B-B14F-4D97-AF65-F5344CB8AC3E}">
        <p14:creationId xmlns:p14="http://schemas.microsoft.com/office/powerpoint/2010/main" val="369633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2250"/>
                            </p:stCondLst>
                            <p:childTnLst>
                              <p:par>
                                <p:cTn id="15" presetID="10" presetClass="entr" presetSubtype="0" fill="hold" nodeType="after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childTnLst>
                                </p:cTn>
                              </p:par>
                            </p:childTnLst>
                          </p:cTn>
                        </p:par>
                        <p:par>
                          <p:cTn id="18" fill="hold">
                            <p:stCondLst>
                              <p:cond delay="3500"/>
                            </p:stCondLst>
                            <p:childTnLst>
                              <p:par>
                                <p:cTn id="19" presetID="10" presetClass="entr" presetSubtype="0" fill="hold" nodeType="afterEffect">
                                  <p:stCondLst>
                                    <p:cond delay="75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childTnLst>
                          </p:cTn>
                        </p:par>
                        <p:par>
                          <p:cTn id="22" fill="hold">
                            <p:stCondLst>
                              <p:cond delay="4500"/>
                            </p:stCondLst>
                            <p:childTnLst>
                              <p:par>
                                <p:cTn id="23" presetID="10" presetClass="entr" presetSubtype="0" fill="hold" nodeType="afterEffect">
                                  <p:stCondLst>
                                    <p:cond delay="75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par>
                          <p:cTn id="26" fill="hold">
                            <p:stCondLst>
                              <p:cond delay="5500"/>
                            </p:stCondLst>
                            <p:childTnLst>
                              <p:par>
                                <p:cTn id="27" presetID="10" presetClass="entr" presetSubtype="0" fill="hold" grpId="0" nodeType="afterEffect">
                                  <p:stCondLst>
                                    <p:cond delay="75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25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グラフ 4">
            <a:extLst>
              <a:ext uri="{FF2B5EF4-FFF2-40B4-BE49-F238E27FC236}">
                <a16:creationId xmlns:a16="http://schemas.microsoft.com/office/drawing/2014/main" id="{E5DCDAC2-6CC7-4CF2-BF4B-D82C23F3A559}"/>
              </a:ext>
            </a:extLst>
          </p:cNvPr>
          <p:cNvGraphicFramePr/>
          <p:nvPr>
            <p:extLst>
              <p:ext uri="{D42A27DB-BD31-4B8C-83A1-F6EECF244321}">
                <p14:modId xmlns:p14="http://schemas.microsoft.com/office/powerpoint/2010/main" val="3328317531"/>
              </p:ext>
            </p:extLst>
          </p:nvPr>
        </p:nvGraphicFramePr>
        <p:xfrm>
          <a:off x="5569202" y="948325"/>
          <a:ext cx="5810598" cy="4920285"/>
        </p:xfrm>
        <a:graphic>
          <a:graphicData uri="http://schemas.openxmlformats.org/drawingml/2006/chart">
            <c:chart xmlns:c="http://schemas.openxmlformats.org/drawingml/2006/chart" xmlns:r="http://schemas.openxmlformats.org/officeDocument/2006/relationships" r:id="rId2"/>
          </a:graphicData>
        </a:graphic>
      </p:graphicFrame>
      <p:sp>
        <p:nvSpPr>
          <p:cNvPr id="4" name="タイトル 1">
            <a:extLst>
              <a:ext uri="{FF2B5EF4-FFF2-40B4-BE49-F238E27FC236}">
                <a16:creationId xmlns:a16="http://schemas.microsoft.com/office/drawing/2014/main" id="{5EC104F6-11A0-4E57-92F1-495D9C0FAEF7}"/>
              </a:ext>
            </a:extLst>
          </p:cNvPr>
          <p:cNvSpPr txBox="1">
            <a:spLocks/>
          </p:cNvSpPr>
          <p:nvPr/>
        </p:nvSpPr>
        <p:spPr>
          <a:xfrm>
            <a:off x="98169" y="82528"/>
            <a:ext cx="5088594" cy="661362"/>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kumimoji="1" sz="4000" kern="1200" cap="all" baseline="0">
                <a:solidFill>
                  <a:schemeClr val="bg2"/>
                </a:solidFill>
                <a:latin typeface="+mj-lt"/>
                <a:ea typeface="+mj-ea"/>
                <a:cs typeface="+mj-cs"/>
              </a:defRPr>
            </a:lvl1pPr>
          </a:lstStyle>
          <a:p>
            <a:r>
              <a:rPr lang="en-US" altLang="ja-JP"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4</a:t>
            </a:r>
            <a:r>
              <a:rPr lang="ja-JP" altLang="en-US"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．サークルの紹介</a:t>
            </a:r>
          </a:p>
        </p:txBody>
      </p:sp>
      <p:grpSp>
        <p:nvGrpSpPr>
          <p:cNvPr id="12" name="グループ化 11">
            <a:extLst>
              <a:ext uri="{FF2B5EF4-FFF2-40B4-BE49-F238E27FC236}">
                <a16:creationId xmlns:a16="http://schemas.microsoft.com/office/drawing/2014/main" id="{38C903B8-3314-42A9-B165-5BD91DE9545A}"/>
              </a:ext>
            </a:extLst>
          </p:cNvPr>
          <p:cNvGrpSpPr/>
          <p:nvPr/>
        </p:nvGrpSpPr>
        <p:grpSpPr>
          <a:xfrm>
            <a:off x="405956" y="5499715"/>
            <a:ext cx="11726142" cy="1329879"/>
            <a:chOff x="405956" y="5499715"/>
            <a:chExt cx="11726142" cy="1329879"/>
          </a:xfrm>
        </p:grpSpPr>
        <p:sp>
          <p:nvSpPr>
            <p:cNvPr id="29" name="テキスト ボックス 29">
              <a:extLst>
                <a:ext uri="{FF2B5EF4-FFF2-40B4-BE49-F238E27FC236}">
                  <a16:creationId xmlns:a16="http://schemas.microsoft.com/office/drawing/2014/main" id="{5F2DEED2-659B-4CBB-A965-2783BA9E1131}"/>
                </a:ext>
              </a:extLst>
            </p:cNvPr>
            <p:cNvSpPr txBox="1"/>
            <p:nvPr/>
          </p:nvSpPr>
          <p:spPr>
            <a:xfrm>
              <a:off x="405956" y="5499715"/>
              <a:ext cx="2236510" cy="584775"/>
            </a:xfrm>
            <a:prstGeom prst="rect">
              <a:avLst/>
            </a:prstGeom>
            <a:noFill/>
            <a:ln>
              <a:no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sz="3200" b="1" u="sng" dirty="0">
                  <a:solidFill>
                    <a:srgbClr val="FFFF00"/>
                  </a:solidFill>
                </a:rPr>
                <a:t>スローガン</a:t>
              </a:r>
            </a:p>
          </p:txBody>
        </p:sp>
        <p:sp>
          <p:nvSpPr>
            <p:cNvPr id="30" name="テキスト ボックス 30">
              <a:extLst>
                <a:ext uri="{FF2B5EF4-FFF2-40B4-BE49-F238E27FC236}">
                  <a16:creationId xmlns:a16="http://schemas.microsoft.com/office/drawing/2014/main" id="{613A778B-CD29-47AA-9017-3137F4C17415}"/>
                </a:ext>
              </a:extLst>
            </p:cNvPr>
            <p:cNvSpPr txBox="1"/>
            <p:nvPr/>
          </p:nvSpPr>
          <p:spPr>
            <a:xfrm>
              <a:off x="612535" y="6183263"/>
              <a:ext cx="11519563" cy="646331"/>
            </a:xfrm>
            <a:prstGeom prst="rect">
              <a:avLst/>
            </a:prstGeom>
            <a:noFill/>
            <a:ln>
              <a:no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誰もが働きやすい職場作りに</a:t>
              </a:r>
              <a:r>
                <a:rPr lang="en-US" altLang="ja-JP"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QC</a:t>
              </a:r>
              <a:r>
                <a:rPr lang="ja-JP" alt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活動にて取り組む！！</a:t>
              </a:r>
              <a:endParaRPr lang="en-US" altLang="ja-JP"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grpSp>
      <p:grpSp>
        <p:nvGrpSpPr>
          <p:cNvPr id="16" name="グループ化 15">
            <a:extLst>
              <a:ext uri="{FF2B5EF4-FFF2-40B4-BE49-F238E27FC236}">
                <a16:creationId xmlns:a16="http://schemas.microsoft.com/office/drawing/2014/main" id="{7A80F582-CA74-4294-B197-BE057166AB06}"/>
              </a:ext>
            </a:extLst>
          </p:cNvPr>
          <p:cNvGrpSpPr/>
          <p:nvPr/>
        </p:nvGrpSpPr>
        <p:grpSpPr>
          <a:xfrm>
            <a:off x="8495693" y="3533329"/>
            <a:ext cx="1737419" cy="1130465"/>
            <a:chOff x="3440439" y="4286417"/>
            <a:chExt cx="1737419" cy="1130465"/>
          </a:xfrm>
        </p:grpSpPr>
        <p:pic>
          <p:nvPicPr>
            <p:cNvPr id="11" name="図 10">
              <a:extLst>
                <a:ext uri="{FF2B5EF4-FFF2-40B4-BE49-F238E27FC236}">
                  <a16:creationId xmlns:a16="http://schemas.microsoft.com/office/drawing/2014/main" id="{90D7CB56-9CBD-4863-A848-12A92CCB3AA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80" b="51948" l="37061" r="42467">
                          <a14:foregroundMark x1="39010" y1="50556" x2="39010" y2="50556"/>
                          <a14:foregroundMark x1="39167" y1="49352" x2="39167" y2="49352"/>
                          <a14:foregroundMark x1="39115" y1="49259" x2="39115" y2="49259"/>
                          <a14:foregroundMark x1="39479" y1="50833" x2="39479" y2="50833"/>
                          <a14:foregroundMark x1="39583" y1="51111" x2="39583" y2="51111"/>
                          <a14:foregroundMark x1="39792" y1="51574" x2="39792" y2="51574"/>
                          <a14:foregroundMark x1="40104" y1="51019" x2="39896" y2="50833"/>
                          <a14:foregroundMark x1="39688" y1="50463" x2="39635" y2="50370"/>
                          <a14:foregroundMark x1="40521" y1="51759" x2="40521" y2="51759"/>
                          <a14:foregroundMark x1="40781" y1="51019" x2="40938" y2="50741"/>
                          <a14:foregroundMark x1="41094" y1="50370" x2="41146" y2="50093"/>
                          <a14:foregroundMark x1="41458" y1="49074" x2="41458" y2="49074"/>
                          <a14:foregroundMark x1="41354" y1="48056" x2="41354" y2="48056"/>
                          <a14:foregroundMark x1="41146" y1="48889" x2="41146" y2="48889"/>
                          <a14:foregroundMark x1="41094" y1="49259" x2="41094" y2="49537"/>
                          <a14:foregroundMark x1="42083" y1="49815" x2="42083" y2="49815"/>
                          <a14:foregroundMark x1="41719" y1="48981" x2="41719" y2="48981"/>
                          <a14:foregroundMark x1="38646" y1="49907" x2="38646" y2="49907"/>
                          <a14:foregroundMark x1="38646" y1="49907" x2="38646" y2="49907"/>
                          <a14:backgroundMark x1="38490" y1="44352" x2="38490" y2="44352"/>
                          <a14:backgroundMark x1="41250" y1="47593" x2="41250" y2="47593"/>
                          <a14:backgroundMark x1="41042" y1="47407" x2="41042" y2="47407"/>
                          <a14:backgroundMark x1="40990" y1="45093" x2="40990" y2="45093"/>
                          <a14:backgroundMark x1="41302" y1="47963" x2="41302" y2="47963"/>
                          <a14:backgroundMark x1="41406" y1="48426" x2="41406" y2="48426"/>
                          <a14:backgroundMark x1="40781" y1="44722" x2="40781" y2="44722"/>
                        </a14:backgroundRemoval>
                      </a14:imgEffect>
                    </a14:imgLayer>
                  </a14:imgProps>
                </a:ext>
              </a:extLst>
            </a:blip>
            <a:srcRect l="38232" t="41971" r="58752" b="50048"/>
            <a:stretch/>
          </p:blipFill>
          <p:spPr>
            <a:xfrm>
              <a:off x="3440439" y="4286417"/>
              <a:ext cx="410803" cy="6148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9" name="吹き出し: 角を丸めた四角形 38">
              <a:extLst>
                <a:ext uri="{FF2B5EF4-FFF2-40B4-BE49-F238E27FC236}">
                  <a16:creationId xmlns:a16="http://schemas.microsoft.com/office/drawing/2014/main" id="{C1E64E33-D05F-46DA-874E-AEBF33629709}"/>
                </a:ext>
              </a:extLst>
            </p:cNvPr>
            <p:cNvSpPr/>
            <p:nvPr/>
          </p:nvSpPr>
          <p:spPr>
            <a:xfrm>
              <a:off x="3726892" y="5014463"/>
              <a:ext cx="1450966" cy="402419"/>
            </a:xfrm>
            <a:prstGeom prst="wedgeRoundRectCallout">
              <a:avLst>
                <a:gd name="adj1" fmla="val -46283"/>
                <a:gd name="adj2" fmla="val -146759"/>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bg1"/>
                  </a:solidFill>
                </a:rPr>
                <a:t>頭脳派の</a:t>
              </a:r>
              <a:r>
                <a:rPr kumimoji="1" lang="ja-JP" altLang="en-US" sz="1000" b="1" u="sng" dirty="0">
                  <a:solidFill>
                    <a:schemeClr val="bg1"/>
                  </a:solidFill>
                </a:rPr>
                <a:t>林</a:t>
              </a:r>
              <a:r>
                <a:rPr kumimoji="1" lang="ja-JP" altLang="en-US" sz="1000" b="1" dirty="0">
                  <a:solidFill>
                    <a:schemeClr val="bg1"/>
                  </a:solidFill>
                </a:rPr>
                <a:t>です</a:t>
              </a:r>
            </a:p>
          </p:txBody>
        </p:sp>
      </p:grpSp>
      <p:grpSp>
        <p:nvGrpSpPr>
          <p:cNvPr id="13" name="グループ化 12">
            <a:extLst>
              <a:ext uri="{FF2B5EF4-FFF2-40B4-BE49-F238E27FC236}">
                <a16:creationId xmlns:a16="http://schemas.microsoft.com/office/drawing/2014/main" id="{D3A4CE77-D5DA-48AD-9624-5B29ACFCD15E}"/>
              </a:ext>
            </a:extLst>
          </p:cNvPr>
          <p:cNvGrpSpPr/>
          <p:nvPr/>
        </p:nvGrpSpPr>
        <p:grpSpPr>
          <a:xfrm>
            <a:off x="9364403" y="3250132"/>
            <a:ext cx="1981564" cy="686675"/>
            <a:chOff x="4329321" y="4271168"/>
            <a:chExt cx="1981564" cy="686675"/>
          </a:xfrm>
        </p:grpSpPr>
        <p:pic>
          <p:nvPicPr>
            <p:cNvPr id="32" name="図 31">
              <a:extLst>
                <a:ext uri="{FF2B5EF4-FFF2-40B4-BE49-F238E27FC236}">
                  <a16:creationId xmlns:a16="http://schemas.microsoft.com/office/drawing/2014/main" id="{19EF99B0-AF02-4A85-A46F-AE8E679D2A3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241" b="58796" l="47813" r="52552">
                          <a14:foregroundMark x1="49427" y1="50093" x2="49427" y2="50093"/>
                          <a14:foregroundMark x1="49844" y1="50185" x2="49844" y2="50185"/>
                          <a14:foregroundMark x1="48958" y1="53704" x2="48958" y2="53704"/>
                          <a14:foregroundMark x1="49115" y1="55000" x2="49115" y2="55000"/>
                          <a14:foregroundMark x1="49167" y1="55556" x2="49167" y2="55741"/>
                          <a14:foregroundMark x1="48958" y1="56574" x2="48958" y2="56574"/>
                          <a14:foregroundMark x1="47917" y1="57870" x2="47917" y2="57870"/>
                          <a14:foregroundMark x1="49479" y1="56759" x2="49479" y2="56759"/>
                          <a14:foregroundMark x1="49479" y1="56759" x2="49479" y2="56759"/>
                          <a14:foregroundMark x1="49479" y1="56759" x2="49635" y2="57037"/>
                          <a14:foregroundMark x1="49688" y1="57037" x2="49792" y2="57315"/>
                          <a14:foregroundMark x1="50000" y1="57407" x2="50052" y2="57685"/>
                          <a14:foregroundMark x1="50365" y1="58611" x2="50417" y2="58796"/>
                          <a14:foregroundMark x1="50833" y1="58611" x2="50885" y2="58611"/>
                          <a14:foregroundMark x1="50885" y1="58519" x2="50885" y2="58519"/>
                          <a14:foregroundMark x1="51406" y1="57593" x2="51563" y2="57407"/>
                          <a14:foregroundMark x1="52552" y1="56204" x2="52552" y2="56204"/>
                          <a14:foregroundMark x1="52552" y1="56111" x2="52552" y2="56019"/>
                          <a14:foregroundMark x1="52188" y1="55093" x2="52188" y2="55093"/>
                          <a14:foregroundMark x1="52344" y1="56019" x2="52396" y2="56389"/>
                          <a14:foregroundMark x1="51979" y1="58426" x2="51979" y2="58426"/>
                          <a14:foregroundMark x1="52292" y1="57222" x2="52292" y2="57222"/>
                          <a14:foregroundMark x1="52292" y1="57037" x2="52292" y2="57037"/>
                          <a14:foregroundMark x1="49531" y1="56759" x2="49531" y2="56759"/>
                          <a14:foregroundMark x1="49063" y1="57222" x2="49063" y2="57222"/>
                          <a14:foregroundMark x1="49010" y1="56759" x2="49010" y2="56759"/>
                          <a14:foregroundMark x1="48854" y1="55463" x2="48854" y2="55463"/>
                          <a14:foregroundMark x1="48906" y1="56019" x2="48906" y2="56019"/>
                          <a14:foregroundMark x1="48646" y1="56111" x2="48646" y2="56111"/>
                          <a14:foregroundMark x1="48646" y1="55926" x2="48646" y2="55926"/>
                          <a14:foregroundMark x1="48854" y1="57963" x2="48854" y2="57963"/>
                          <a14:foregroundMark x1="49115" y1="58333" x2="49115" y2="58333"/>
                          <a14:foregroundMark x1="49688" y1="58333" x2="49688" y2="58333"/>
                          <a14:foregroundMark x1="49688" y1="58519" x2="49688" y2="58519"/>
                          <a14:foregroundMark x1="49740" y1="58796" x2="49740" y2="58796"/>
                          <a14:foregroundMark x1="51510" y1="53241" x2="51510" y2="53241"/>
                          <a14:backgroundMark x1="51875" y1="49722" x2="51875" y2="49722"/>
                          <a14:backgroundMark x1="48385" y1="50278" x2="48385" y2="50278"/>
                          <a14:backgroundMark x1="48542" y1="50926" x2="48542" y2="50926"/>
                        </a14:backgroundRemoval>
                      </a14:imgEffect>
                    </a14:imgLayer>
                  </a14:imgProps>
                </a:ext>
              </a:extLst>
            </a:blip>
            <a:srcRect l="48102" t="48247" r="48091" b="40538"/>
            <a:stretch/>
          </p:blipFill>
          <p:spPr>
            <a:xfrm>
              <a:off x="4329321" y="4271168"/>
              <a:ext cx="412365" cy="686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0" name="吹き出し: 角を丸めた四角形 39">
              <a:extLst>
                <a:ext uri="{FF2B5EF4-FFF2-40B4-BE49-F238E27FC236}">
                  <a16:creationId xmlns:a16="http://schemas.microsoft.com/office/drawing/2014/main" id="{D0DBA23A-3DDD-45AF-AD1A-2A2FC99DD535}"/>
                </a:ext>
              </a:extLst>
            </p:cNvPr>
            <p:cNvSpPr/>
            <p:nvPr/>
          </p:nvSpPr>
          <p:spPr>
            <a:xfrm>
              <a:off x="4859919" y="4344804"/>
              <a:ext cx="1450966" cy="472202"/>
            </a:xfrm>
            <a:prstGeom prst="wedgeRoundRectCallout">
              <a:avLst>
                <a:gd name="adj1" fmla="val -60125"/>
                <a:gd name="adj2" fmla="val 27739"/>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bg1"/>
                  </a:solidFill>
                </a:rPr>
                <a:t>相談役の</a:t>
              </a:r>
              <a:r>
                <a:rPr kumimoji="1" lang="ja-JP" altLang="en-US" sz="1000" b="1" u="sng" dirty="0">
                  <a:solidFill>
                    <a:schemeClr val="bg1"/>
                  </a:solidFill>
                </a:rPr>
                <a:t>梶原</a:t>
              </a:r>
              <a:r>
                <a:rPr kumimoji="1" lang="ja-JP" altLang="en-US" sz="1000" b="1" dirty="0">
                  <a:solidFill>
                    <a:schemeClr val="bg1"/>
                  </a:solidFill>
                </a:rPr>
                <a:t>です</a:t>
              </a:r>
            </a:p>
          </p:txBody>
        </p:sp>
      </p:grpSp>
      <p:grpSp>
        <p:nvGrpSpPr>
          <p:cNvPr id="19" name="グループ化 18">
            <a:extLst>
              <a:ext uri="{FF2B5EF4-FFF2-40B4-BE49-F238E27FC236}">
                <a16:creationId xmlns:a16="http://schemas.microsoft.com/office/drawing/2014/main" id="{0FA4BBC6-313A-4B2E-9153-D895EC030AFF}"/>
              </a:ext>
            </a:extLst>
          </p:cNvPr>
          <p:cNvGrpSpPr/>
          <p:nvPr/>
        </p:nvGrpSpPr>
        <p:grpSpPr>
          <a:xfrm>
            <a:off x="6865486" y="3913375"/>
            <a:ext cx="2415511" cy="1418118"/>
            <a:chOff x="1757875" y="4777985"/>
            <a:chExt cx="1497825" cy="833073"/>
          </a:xfrm>
        </p:grpSpPr>
        <p:pic>
          <p:nvPicPr>
            <p:cNvPr id="38" name="図 37">
              <a:extLst>
                <a:ext uri="{FF2B5EF4-FFF2-40B4-BE49-F238E27FC236}">
                  <a16:creationId xmlns:a16="http://schemas.microsoft.com/office/drawing/2014/main" id="{AA037EA5-D6C6-49C3-A251-94C047A80E4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667" b="93778" l="18519" r="76132">
                          <a14:foregroundMark x1="46296" y1="15111" x2="46296" y2="15111"/>
                          <a14:foregroundMark x1="48971" y1="10667" x2="48971" y2="10667"/>
                          <a14:foregroundMark x1="32099" y1="75778" x2="32099" y2="75778"/>
                          <a14:foregroundMark x1="32099" y1="75778" x2="32099" y2="75778"/>
                          <a14:foregroundMark x1="30041" y1="74444" x2="37654" y2="66444"/>
                          <a14:foregroundMark x1="38066" y1="64889" x2="38066" y2="64889"/>
                          <a14:foregroundMark x1="28807" y1="83333" x2="28807" y2="83333"/>
                          <a14:foregroundMark x1="33745" y1="78444" x2="33745" y2="78444"/>
                          <a14:foregroundMark x1="38889" y1="83333" x2="38889" y2="83333"/>
                          <a14:foregroundMark x1="38889" y1="83333" x2="38889" y2="83333"/>
                          <a14:foregroundMark x1="39712" y1="80444" x2="39712" y2="80444"/>
                          <a14:foregroundMark x1="63992" y1="88222" x2="63992" y2="85778"/>
                          <a14:foregroundMark x1="63580" y1="82889" x2="63580" y2="82889"/>
                          <a14:foregroundMark x1="63580" y1="73778" x2="63580" y2="73778"/>
                          <a14:foregroundMark x1="63169" y1="70000" x2="63169" y2="70000"/>
                          <a14:foregroundMark x1="59671" y1="67333" x2="59671" y2="67333"/>
                          <a14:foregroundMark x1="59259" y1="74889" x2="59259" y2="74889"/>
                          <a14:foregroundMark x1="57613" y1="88222" x2="63580" y2="74889"/>
                          <a14:foregroundMark x1="67695" y1="74889" x2="67695" y2="74889"/>
                          <a14:foregroundMark x1="68107" y1="72444" x2="67695" y2="70000"/>
                          <a14:foregroundMark x1="59671" y1="68444" x2="59671" y2="68444"/>
                          <a14:foregroundMark x1="33745" y1="79778" x2="33745" y2="79778"/>
                          <a14:foregroundMark x1="23868" y1="78444" x2="23868" y2="78444"/>
                          <a14:foregroundMark x1="27160" y1="72444" x2="27160" y2="72444"/>
                          <a14:foregroundMark x1="30453" y1="76889" x2="30453" y2="76889"/>
                          <a14:foregroundMark x1="30453" y1="79333" x2="30453" y2="79333"/>
                          <a14:foregroundMark x1="28807" y1="77778" x2="28807" y2="77778"/>
                          <a14:foregroundMark x1="30453" y1="84444" x2="30453" y2="84444"/>
                          <a14:foregroundMark x1="34156" y1="88222" x2="34156" y2="88222"/>
                          <a14:foregroundMark x1="38477" y1="88222" x2="38477" y2="88222"/>
                          <a14:foregroundMark x1="38477" y1="88222" x2="38477" y2="88222"/>
                          <a14:foregroundMark x1="38477" y1="88222" x2="40123" y2="88222"/>
                          <a14:foregroundMark x1="44239" y1="93778" x2="44239" y2="93778"/>
                          <a14:foregroundMark x1="25926" y1="74889" x2="25926" y2="74889"/>
                          <a14:foregroundMark x1="29218" y1="71333" x2="29218" y2="71333"/>
                        </a14:backgroundRemoval>
                      </a14:imgEffect>
                    </a14:imgLayer>
                  </a14:imgProps>
                </a:ext>
              </a:extLst>
            </a:blip>
            <a:srcRect l="25031" t="7602" r="31397" b="7013"/>
            <a:stretch/>
          </p:blipFill>
          <p:spPr>
            <a:xfrm>
              <a:off x="1757875" y="4777985"/>
              <a:ext cx="297607" cy="428230"/>
            </a:xfrm>
            <a:prstGeom prst="roundRect">
              <a:avLst>
                <a:gd name="adj" fmla="val 8594"/>
              </a:avLst>
            </a:prstGeom>
            <a:solidFill>
              <a:srgbClr val="FFFFFF">
                <a:shade val="85000"/>
              </a:srgbClr>
            </a:solidFill>
            <a:ln w="53975">
              <a:solidFill>
                <a:srgbClr val="F565D6"/>
              </a:solidFill>
            </a:ln>
            <a:effectLst>
              <a:reflection blurRad="12700" stA="38000" endPos="28000" dist="5000" dir="5400000" sy="-100000" algn="bl" rotWithShape="0"/>
            </a:effectLst>
          </p:spPr>
        </p:pic>
        <p:sp>
          <p:nvSpPr>
            <p:cNvPr id="42" name="吹き出し: 角を丸めた四角形 41">
              <a:extLst>
                <a:ext uri="{FF2B5EF4-FFF2-40B4-BE49-F238E27FC236}">
                  <a16:creationId xmlns:a16="http://schemas.microsoft.com/office/drawing/2014/main" id="{18A95BB7-CC0E-48D9-9EF6-B1A608C0EAFD}"/>
                </a:ext>
              </a:extLst>
            </p:cNvPr>
            <p:cNvSpPr/>
            <p:nvPr/>
          </p:nvSpPr>
          <p:spPr>
            <a:xfrm>
              <a:off x="1804734" y="5259996"/>
              <a:ext cx="1450966" cy="351062"/>
            </a:xfrm>
            <a:prstGeom prst="wedgeRoundRectCallout">
              <a:avLst>
                <a:gd name="adj1" fmla="val -34987"/>
                <a:gd name="adj2" fmla="val -94442"/>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u="sng" dirty="0">
                  <a:solidFill>
                    <a:srgbClr val="F565D6"/>
                  </a:solidFill>
                </a:rPr>
                <a:t>私はココです♡</a:t>
              </a:r>
            </a:p>
          </p:txBody>
        </p:sp>
      </p:grpSp>
      <p:grpSp>
        <p:nvGrpSpPr>
          <p:cNvPr id="17" name="グループ化 16">
            <a:extLst>
              <a:ext uri="{FF2B5EF4-FFF2-40B4-BE49-F238E27FC236}">
                <a16:creationId xmlns:a16="http://schemas.microsoft.com/office/drawing/2014/main" id="{1D2984D0-688A-4B8B-AD14-8EB1800D0F4C}"/>
              </a:ext>
            </a:extLst>
          </p:cNvPr>
          <p:cNvGrpSpPr/>
          <p:nvPr/>
        </p:nvGrpSpPr>
        <p:grpSpPr>
          <a:xfrm>
            <a:off x="6638145" y="2716763"/>
            <a:ext cx="1450966" cy="1431372"/>
            <a:chOff x="1427651" y="3329954"/>
            <a:chExt cx="1450966" cy="1431372"/>
          </a:xfrm>
        </p:grpSpPr>
        <p:pic>
          <p:nvPicPr>
            <p:cNvPr id="34" name="図 33">
              <a:extLst>
                <a:ext uri="{FF2B5EF4-FFF2-40B4-BE49-F238E27FC236}">
                  <a16:creationId xmlns:a16="http://schemas.microsoft.com/office/drawing/2014/main" id="{3261076B-3EB7-433C-B382-C39E7B8CFB6A}"/>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46204" b="55370" l="40313" r="45729">
                          <a14:foregroundMark x1="43281" y1="47963" x2="43281" y2="47963"/>
                          <a14:foregroundMark x1="43438" y1="47407" x2="43438" y2="47407"/>
                          <a14:foregroundMark x1="43542" y1="46667" x2="43542" y2="46667"/>
                          <a14:foregroundMark x1="42708" y1="46389" x2="42708" y2="46389"/>
                          <a14:foregroundMark x1="41875" y1="47778" x2="41875" y2="47778"/>
                          <a14:foregroundMark x1="42552" y1="46574" x2="42552" y2="46574"/>
                          <a14:foregroundMark x1="42240" y1="46574" x2="42240" y2="46574"/>
                          <a14:foregroundMark x1="42135" y1="46667" x2="42135" y2="46667"/>
                          <a14:foregroundMark x1="41927" y1="54907" x2="41927" y2="54907"/>
                          <a14:foregroundMark x1="41667" y1="53704" x2="41667" y2="53704"/>
                          <a14:foregroundMark x1="42188" y1="52222" x2="42188" y2="52222"/>
                          <a14:foregroundMark x1="41719" y1="52037" x2="41719" y2="52037"/>
                          <a14:foregroundMark x1="41719" y1="52037" x2="41719" y2="52037"/>
                          <a14:foregroundMark x1="41771" y1="53056" x2="41771" y2="53056"/>
                          <a14:foregroundMark x1="41771" y1="53333" x2="41823" y2="53704"/>
                          <a14:foregroundMark x1="42083" y1="54352" x2="42083" y2="54352"/>
                          <a14:foregroundMark x1="42292" y1="55000" x2="42292" y2="55000"/>
                          <a14:foregroundMark x1="42292" y1="55000" x2="42292" y2="55000"/>
                          <a14:foregroundMark x1="41563" y1="55000" x2="41563" y2="55000"/>
                          <a14:foregroundMark x1="41563" y1="54815" x2="41563" y2="54444"/>
                          <a14:foregroundMark x1="41302" y1="52222" x2="41302" y2="52222"/>
                          <a14:foregroundMark x1="41042" y1="52685" x2="41042" y2="52685"/>
                          <a14:foregroundMark x1="40938" y1="53426" x2="40885" y2="53889"/>
                          <a14:foregroundMark x1="40885" y1="53889" x2="40885" y2="53889"/>
                          <a14:foregroundMark x1="43229" y1="55370" x2="43229" y2="55370"/>
                          <a14:foregroundMark x1="43229" y1="55370" x2="43229" y2="55370"/>
                          <a14:foregroundMark x1="44063" y1="54352" x2="44063" y2="54352"/>
                          <a14:foregroundMark x1="44063" y1="54352" x2="44063" y2="54352"/>
                          <a14:foregroundMark x1="44271" y1="53426" x2="44271" y2="53148"/>
                          <a14:foregroundMark x1="44115" y1="52685" x2="44115" y2="52685"/>
                          <a14:foregroundMark x1="44115" y1="52685" x2="44115" y2="52685"/>
                          <a14:foregroundMark x1="44063" y1="54630" x2="44063" y2="54815"/>
                          <a14:foregroundMark x1="44063" y1="54815" x2="44063" y2="54815"/>
                          <a14:foregroundMark x1="42708" y1="54907" x2="42708" y2="54907"/>
                          <a14:foregroundMark x1="42708" y1="54907" x2="42708" y2="54907"/>
                          <a14:foregroundMark x1="45156" y1="54907" x2="45156" y2="54907"/>
                          <a14:foregroundMark x1="42552" y1="47500" x2="42552" y2="47500"/>
                          <a14:backgroundMark x1="43073" y1="46204" x2="43073" y2="46204"/>
                          <a14:backgroundMark x1="42813" y1="46204" x2="42813" y2="46204"/>
                          <a14:backgroundMark x1="42656" y1="46389" x2="42656" y2="46389"/>
                          <a14:backgroundMark x1="42500" y1="46574" x2="42500" y2="46574"/>
                          <a14:backgroundMark x1="42240" y1="46667" x2="42240" y2="46667"/>
                          <a14:backgroundMark x1="42135" y1="46759" x2="42135" y2="46759"/>
                          <a14:backgroundMark x1="43073" y1="46574" x2="43073" y2="46574"/>
                          <a14:backgroundMark x1="43438" y1="46574" x2="43438" y2="46574"/>
                          <a14:backgroundMark x1="43698" y1="46759" x2="43698" y2="46759"/>
                          <a14:backgroundMark x1="43385" y1="46759" x2="43385" y2="46759"/>
                          <a14:backgroundMark x1="43438" y1="46759" x2="43438" y2="46759"/>
                          <a14:backgroundMark x1="43646" y1="46759" x2="43646" y2="46759"/>
                          <a14:backgroundMark x1="43646" y1="46759" x2="43646" y2="46759"/>
                          <a14:backgroundMark x1="43438" y1="46759" x2="43438" y2="46759"/>
                          <a14:backgroundMark x1="43438" y1="46759" x2="43438" y2="46759"/>
                          <a14:backgroundMark x1="43490" y1="46759" x2="43490" y2="46759"/>
                          <a14:backgroundMark x1="42708" y1="46389" x2="42708" y2="46389"/>
                          <a14:backgroundMark x1="42292" y1="46481" x2="42292" y2="46481"/>
                          <a14:backgroundMark x1="42188" y1="46574" x2="42188" y2="46574"/>
                          <a14:backgroundMark x1="44479" y1="49537" x2="44479" y2="49537"/>
                          <a14:backgroundMark x1="44896" y1="48981" x2="44896" y2="48981"/>
                          <a14:backgroundMark x1="44531" y1="50370" x2="44531" y2="50370"/>
                          <a14:backgroundMark x1="44323" y1="51481" x2="44323" y2="51481"/>
                          <a14:backgroundMark x1="42031" y1="47222" x2="42031" y2="47222"/>
                        </a14:backgroundRemoval>
                      </a14:imgEffect>
                    </a14:imgLayer>
                  </a14:imgProps>
                </a:ext>
              </a:extLst>
            </a:blip>
            <a:srcRect l="40927" t="46627" r="55050" b="45887"/>
            <a:stretch/>
          </p:blipFill>
          <p:spPr>
            <a:xfrm>
              <a:off x="2257967" y="4220889"/>
              <a:ext cx="513701" cy="5404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3" name="吹き出し: 角を丸めた四角形 42">
              <a:extLst>
                <a:ext uri="{FF2B5EF4-FFF2-40B4-BE49-F238E27FC236}">
                  <a16:creationId xmlns:a16="http://schemas.microsoft.com/office/drawing/2014/main" id="{C4467D41-F05F-4AFA-ACD3-E4E8A7FB3082}"/>
                </a:ext>
              </a:extLst>
            </p:cNvPr>
            <p:cNvSpPr/>
            <p:nvPr/>
          </p:nvSpPr>
          <p:spPr>
            <a:xfrm>
              <a:off x="1427651" y="3329954"/>
              <a:ext cx="1450966" cy="592638"/>
            </a:xfrm>
            <a:prstGeom prst="wedgeRoundRectCallout">
              <a:avLst>
                <a:gd name="adj1" fmla="val 26956"/>
                <a:gd name="adj2" fmla="val 95139"/>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bg1"/>
                  </a:solidFill>
                </a:rPr>
                <a:t>一番近い先輩の</a:t>
              </a:r>
              <a:endParaRPr kumimoji="1" lang="en-US" altLang="ja-JP" sz="1000" b="1" dirty="0">
                <a:solidFill>
                  <a:schemeClr val="bg1"/>
                </a:solidFill>
              </a:endParaRPr>
            </a:p>
            <a:p>
              <a:pPr algn="ctr"/>
              <a:r>
                <a:rPr kumimoji="1" lang="ja-JP" altLang="en-US" sz="1000" b="1" u="sng" dirty="0">
                  <a:solidFill>
                    <a:schemeClr val="bg1"/>
                  </a:solidFill>
                </a:rPr>
                <a:t>久田</a:t>
              </a:r>
              <a:r>
                <a:rPr kumimoji="1" lang="ja-JP" altLang="en-US" sz="1000" b="1" dirty="0">
                  <a:solidFill>
                    <a:schemeClr val="bg1"/>
                  </a:solidFill>
                </a:rPr>
                <a:t>です</a:t>
              </a:r>
            </a:p>
          </p:txBody>
        </p:sp>
      </p:grpSp>
      <p:grpSp>
        <p:nvGrpSpPr>
          <p:cNvPr id="9" name="グループ化 8">
            <a:extLst>
              <a:ext uri="{FF2B5EF4-FFF2-40B4-BE49-F238E27FC236}">
                <a16:creationId xmlns:a16="http://schemas.microsoft.com/office/drawing/2014/main" id="{1509CCEF-8B97-4C49-A23F-BBCD24684968}"/>
              </a:ext>
            </a:extLst>
          </p:cNvPr>
          <p:cNvGrpSpPr/>
          <p:nvPr/>
        </p:nvGrpSpPr>
        <p:grpSpPr>
          <a:xfrm>
            <a:off x="8111026" y="2087617"/>
            <a:ext cx="1450966" cy="1478214"/>
            <a:chOff x="3045383" y="2883398"/>
            <a:chExt cx="1450966" cy="1335125"/>
          </a:xfrm>
        </p:grpSpPr>
        <p:pic>
          <p:nvPicPr>
            <p:cNvPr id="31" name="図 30">
              <a:extLst>
                <a:ext uri="{FF2B5EF4-FFF2-40B4-BE49-F238E27FC236}">
                  <a16:creationId xmlns:a16="http://schemas.microsoft.com/office/drawing/2014/main" id="{4F4C2E0C-ED8B-4DDA-B467-CF88A267B764}"/>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30648" b="38889" l="35260" r="40625">
                          <a14:foregroundMark x1="37292" y1="31389" x2="37292" y2="31389"/>
                          <a14:foregroundMark x1="36979" y1="31296" x2="36979" y2="31296"/>
                          <a14:foregroundMark x1="36667" y1="31667" x2="36667" y2="31667"/>
                          <a14:foregroundMark x1="36302" y1="32222" x2="36302" y2="32315"/>
                          <a14:foregroundMark x1="36302" y1="32778" x2="36302" y2="32778"/>
                          <a14:foregroundMark x1="36302" y1="34259" x2="36302" y2="34259"/>
                          <a14:foregroundMark x1="37604" y1="37130" x2="37604" y2="37130"/>
                          <a14:foregroundMark x1="37604" y1="36481" x2="37604" y2="36481"/>
                          <a14:foregroundMark x1="37604" y1="36481" x2="37813" y2="36759"/>
                          <a14:foregroundMark x1="38021" y1="37037" x2="38229" y2="37130"/>
                          <a14:foregroundMark x1="38438" y1="37130" x2="38438" y2="37130"/>
                          <a14:foregroundMark x1="38594" y1="36481" x2="38594" y2="36481"/>
                          <a14:foregroundMark x1="38594" y1="36481" x2="38594" y2="36481"/>
                          <a14:foregroundMark x1="38594" y1="37870" x2="38698" y2="38056"/>
                          <a14:foregroundMark x1="38958" y1="37778" x2="39271" y2="37593"/>
                          <a14:foregroundMark x1="39271" y1="37407" x2="39271" y2="37407"/>
                          <a14:foregroundMark x1="39115" y1="36852" x2="39167" y2="37407"/>
                          <a14:foregroundMark x1="37813" y1="38519" x2="37813" y2="38519"/>
                          <a14:foregroundMark x1="37656" y1="37870" x2="37656" y2="37870"/>
                          <a14:foregroundMark x1="37552" y1="37315" x2="37344" y2="37315"/>
                          <a14:foregroundMark x1="37135" y1="37315" x2="37135" y2="37315"/>
                          <a14:foregroundMark x1="37135" y1="37315" x2="37135" y2="37500"/>
                          <a14:foregroundMark x1="37083" y1="37593" x2="37083" y2="37593"/>
                          <a14:foregroundMark x1="37188" y1="38056" x2="37240" y2="38241"/>
                          <a14:foregroundMark x1="36719" y1="38611" x2="36719" y2="38611"/>
                          <a14:foregroundMark x1="36719" y1="38611" x2="36719" y2="38611"/>
                          <a14:foregroundMark x1="36719" y1="38889" x2="36823" y2="38889"/>
                          <a14:foregroundMark x1="37448" y1="38426" x2="37500" y2="38611"/>
                          <a14:foregroundMark x1="38854" y1="38611" x2="39010" y2="38611"/>
                          <a14:foregroundMark x1="39844" y1="38519" x2="39844" y2="38519"/>
                          <a14:foregroundMark x1="39844" y1="37407" x2="39844" y2="37407"/>
                          <a14:foregroundMark x1="37813" y1="30741" x2="37813" y2="30741"/>
                          <a14:foregroundMark x1="37969" y1="31481" x2="37969" y2="31481"/>
                          <a14:foregroundMark x1="36354" y1="31759" x2="36354" y2="31759"/>
                          <a14:foregroundMark x1="36406" y1="33148" x2="36406" y2="33148"/>
                          <a14:foregroundMark x1="36458" y1="33796" x2="36458" y2="33796"/>
                          <a14:foregroundMark x1="36458" y1="33981" x2="36458" y2="33981"/>
                          <a14:foregroundMark x1="37708" y1="31204" x2="37708" y2="31204"/>
                          <a14:backgroundMark x1="36979" y1="30741" x2="36979" y2="30741"/>
                          <a14:backgroundMark x1="38542" y1="35000" x2="38542" y2="35000"/>
                          <a14:backgroundMark x1="38542" y1="35093" x2="38594" y2="35278"/>
                          <a14:backgroundMark x1="38594" y1="35648" x2="38594" y2="35648"/>
                          <a14:backgroundMark x1="38958" y1="36296" x2="38958" y2="36296"/>
                          <a14:backgroundMark x1="38698" y1="33796" x2="38698" y2="33796"/>
                          <a14:backgroundMark x1="38594" y1="34259" x2="38594" y2="34259"/>
                          <a14:backgroundMark x1="38438" y1="34630" x2="38438" y2="34722"/>
                          <a14:backgroundMark x1="36302" y1="34537" x2="36302" y2="34537"/>
                          <a14:backgroundMark x1="36250" y1="33426" x2="36250" y2="33426"/>
                          <a14:backgroundMark x1="36198" y1="32778" x2="36198" y2="32778"/>
                          <a14:backgroundMark x1="36406" y1="33981" x2="36406" y2="33981"/>
                          <a14:backgroundMark x1="36250" y1="34167" x2="36250" y2="34167"/>
                          <a14:backgroundMark x1="37813" y1="31019" x2="37813" y2="31019"/>
                          <a14:backgroundMark x1="37917" y1="30741" x2="37917" y2="30741"/>
                          <a14:backgroundMark x1="37813" y1="30741" x2="37813" y2="30741"/>
                        </a14:backgroundRemoval>
                      </a14:imgEffect>
                    </a14:imgLayer>
                  </a14:imgProps>
                </a:ext>
              </a:extLst>
            </a:blip>
            <a:srcRect l="35863" t="30284" r="60394" b="61721"/>
            <a:stretch/>
          </p:blipFill>
          <p:spPr>
            <a:xfrm>
              <a:off x="3826513" y="3648243"/>
              <a:ext cx="472247" cy="570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4" name="吹き出し: 角を丸めた四角形 43">
              <a:extLst>
                <a:ext uri="{FF2B5EF4-FFF2-40B4-BE49-F238E27FC236}">
                  <a16:creationId xmlns:a16="http://schemas.microsoft.com/office/drawing/2014/main" id="{62443C47-2E9E-4CA4-851D-04AF8747587C}"/>
                </a:ext>
              </a:extLst>
            </p:cNvPr>
            <p:cNvSpPr/>
            <p:nvPr/>
          </p:nvSpPr>
          <p:spPr>
            <a:xfrm>
              <a:off x="3045383" y="2883398"/>
              <a:ext cx="1450966" cy="592638"/>
            </a:xfrm>
            <a:prstGeom prst="wedgeRoundRectCallout">
              <a:avLst>
                <a:gd name="adj1" fmla="val 24413"/>
                <a:gd name="adj2" fmla="val 80884"/>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bg1"/>
                  </a:solidFill>
                </a:rPr>
                <a:t>ムードメーカーの</a:t>
              </a:r>
              <a:endParaRPr kumimoji="1" lang="en-US" altLang="ja-JP" sz="1000" b="1" dirty="0">
                <a:solidFill>
                  <a:schemeClr val="bg1"/>
                </a:solidFill>
              </a:endParaRPr>
            </a:p>
            <a:p>
              <a:pPr algn="ctr"/>
              <a:r>
                <a:rPr kumimoji="1" lang="ja-JP" altLang="en-US" sz="1000" b="1" u="sng" dirty="0">
                  <a:solidFill>
                    <a:schemeClr val="bg1"/>
                  </a:solidFill>
                </a:rPr>
                <a:t>安東</a:t>
              </a:r>
              <a:r>
                <a:rPr kumimoji="1" lang="ja-JP" altLang="en-US" sz="1000" b="1" dirty="0">
                  <a:solidFill>
                    <a:schemeClr val="bg1"/>
                  </a:solidFill>
                </a:rPr>
                <a:t>です</a:t>
              </a:r>
            </a:p>
          </p:txBody>
        </p:sp>
      </p:grpSp>
      <p:grpSp>
        <p:nvGrpSpPr>
          <p:cNvPr id="7" name="グループ化 6">
            <a:extLst>
              <a:ext uri="{FF2B5EF4-FFF2-40B4-BE49-F238E27FC236}">
                <a16:creationId xmlns:a16="http://schemas.microsoft.com/office/drawing/2014/main" id="{5B2AFC3E-51C1-49D4-87F7-A426EF74AFD3}"/>
              </a:ext>
            </a:extLst>
          </p:cNvPr>
          <p:cNvGrpSpPr/>
          <p:nvPr/>
        </p:nvGrpSpPr>
        <p:grpSpPr>
          <a:xfrm>
            <a:off x="9695489" y="2204155"/>
            <a:ext cx="1965709" cy="611027"/>
            <a:chOff x="4663115" y="3073404"/>
            <a:chExt cx="1965709" cy="611027"/>
          </a:xfrm>
        </p:grpSpPr>
        <p:pic>
          <p:nvPicPr>
            <p:cNvPr id="10" name="図 9">
              <a:extLst>
                <a:ext uri="{FF2B5EF4-FFF2-40B4-BE49-F238E27FC236}">
                  <a16:creationId xmlns:a16="http://schemas.microsoft.com/office/drawing/2014/main" id="{F2A0873A-BBAE-42D7-B2E0-B4294B3B39B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7778" b="57037" l="33542" r="38750">
                          <a14:foregroundMark x1="35833" y1="47870" x2="35833" y2="47870"/>
                          <a14:foregroundMark x1="35833" y1="49167" x2="35833" y2="49167"/>
                          <a14:foregroundMark x1="35938" y1="49537" x2="35938" y2="49537"/>
                          <a14:foregroundMark x1="36250" y1="49537" x2="36250" y2="49537"/>
                          <a14:foregroundMark x1="35156" y1="54907" x2="35156" y2="54907"/>
                          <a14:foregroundMark x1="35208" y1="54444" x2="35208" y2="54444"/>
                          <a14:foregroundMark x1="35208" y1="55556" x2="35208" y2="55556"/>
                          <a14:foregroundMark x1="35208" y1="56111" x2="35208" y2="56111"/>
                          <a14:foregroundMark x1="36302" y1="57037" x2="36302" y2="57037"/>
                          <a14:foregroundMark x1="37396" y1="56296" x2="37396" y2="56296"/>
                          <a14:foregroundMark x1="37969" y1="54815" x2="37969" y2="54815"/>
                          <a14:foregroundMark x1="37969" y1="53889" x2="37969" y2="53889"/>
                          <a14:foregroundMark x1="37292" y1="56759" x2="37292" y2="56759"/>
                          <a14:foregroundMark x1="34219" y1="56296" x2="34219" y2="56296"/>
                          <a14:foregroundMark x1="34531" y1="54074" x2="34531" y2="54074"/>
                          <a14:foregroundMark x1="37135" y1="56389" x2="37135" y2="56389"/>
                          <a14:foregroundMark x1="38021" y1="56481" x2="38021" y2="56481"/>
                          <a14:backgroundMark x1="34740" y1="48796" x2="34740" y2="48796"/>
                          <a14:backgroundMark x1="34583" y1="48426" x2="34583" y2="48426"/>
                          <a14:backgroundMark x1="34583" y1="50278" x2="34583" y2="50278"/>
                        </a14:backgroundRemoval>
                      </a14:imgEffect>
                    </a14:imgLayer>
                  </a14:imgProps>
                </a:ext>
              </a:extLst>
            </a:blip>
            <a:srcRect l="34350" t="47012" r="61930" b="43744"/>
            <a:stretch/>
          </p:blipFill>
          <p:spPr>
            <a:xfrm>
              <a:off x="4663115" y="3073404"/>
              <a:ext cx="405900" cy="570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5" name="吹き出し: 角を丸めた四角形 44">
              <a:extLst>
                <a:ext uri="{FF2B5EF4-FFF2-40B4-BE49-F238E27FC236}">
                  <a16:creationId xmlns:a16="http://schemas.microsoft.com/office/drawing/2014/main" id="{F5A08D48-713F-49F7-B7B2-08510C03B13F}"/>
                </a:ext>
              </a:extLst>
            </p:cNvPr>
            <p:cNvSpPr/>
            <p:nvPr/>
          </p:nvSpPr>
          <p:spPr>
            <a:xfrm>
              <a:off x="5177858" y="3091793"/>
              <a:ext cx="1450966" cy="592638"/>
            </a:xfrm>
            <a:prstGeom prst="wedgeRoundRectCallout">
              <a:avLst>
                <a:gd name="adj1" fmla="val -62846"/>
                <a:gd name="adj2" fmla="val 22283"/>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bg1"/>
                  </a:solidFill>
                </a:rPr>
                <a:t>班長の</a:t>
              </a:r>
              <a:r>
                <a:rPr kumimoji="1" lang="ja-JP" altLang="en-US" sz="1000" b="1" u="sng" dirty="0">
                  <a:solidFill>
                    <a:schemeClr val="bg1"/>
                  </a:solidFill>
                </a:rPr>
                <a:t>丸山</a:t>
              </a:r>
              <a:r>
                <a:rPr kumimoji="1" lang="ja-JP" altLang="en-US" sz="1000" b="1" dirty="0">
                  <a:solidFill>
                    <a:schemeClr val="bg1"/>
                  </a:solidFill>
                </a:rPr>
                <a:t>です</a:t>
              </a:r>
            </a:p>
          </p:txBody>
        </p:sp>
      </p:grpSp>
      <p:grpSp>
        <p:nvGrpSpPr>
          <p:cNvPr id="18" name="グループ化 17">
            <a:extLst>
              <a:ext uri="{FF2B5EF4-FFF2-40B4-BE49-F238E27FC236}">
                <a16:creationId xmlns:a16="http://schemas.microsoft.com/office/drawing/2014/main" id="{040ABA1D-C26F-4CFA-9582-C772F0059306}"/>
              </a:ext>
            </a:extLst>
          </p:cNvPr>
          <p:cNvGrpSpPr/>
          <p:nvPr/>
        </p:nvGrpSpPr>
        <p:grpSpPr>
          <a:xfrm>
            <a:off x="6007690" y="3464996"/>
            <a:ext cx="1112979" cy="1173205"/>
            <a:chOff x="914399" y="4163226"/>
            <a:chExt cx="1112979" cy="1203438"/>
          </a:xfrm>
        </p:grpSpPr>
        <p:sp>
          <p:nvSpPr>
            <p:cNvPr id="41" name="吹き出し: 角を丸めた四角形 40">
              <a:extLst>
                <a:ext uri="{FF2B5EF4-FFF2-40B4-BE49-F238E27FC236}">
                  <a16:creationId xmlns:a16="http://schemas.microsoft.com/office/drawing/2014/main" id="{C6A35C9E-EC78-45B0-9905-E592B040F58D}"/>
                </a:ext>
              </a:extLst>
            </p:cNvPr>
            <p:cNvSpPr/>
            <p:nvPr/>
          </p:nvSpPr>
          <p:spPr>
            <a:xfrm>
              <a:off x="914399" y="4163226"/>
              <a:ext cx="1112979" cy="329733"/>
            </a:xfrm>
            <a:prstGeom prst="wedgeRoundRectCallout">
              <a:avLst>
                <a:gd name="adj1" fmla="val 15823"/>
                <a:gd name="adj2" fmla="val 127222"/>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bg1"/>
                  </a:solidFill>
                </a:rPr>
                <a:t>同期の</a:t>
              </a:r>
              <a:r>
                <a:rPr kumimoji="1" lang="ja-JP" altLang="en-US" sz="1000" b="1" u="sng" dirty="0">
                  <a:solidFill>
                    <a:schemeClr val="bg1"/>
                  </a:solidFill>
                </a:rPr>
                <a:t>川尻</a:t>
              </a:r>
              <a:r>
                <a:rPr kumimoji="1" lang="ja-JP" altLang="en-US" sz="1000" b="1" dirty="0">
                  <a:solidFill>
                    <a:schemeClr val="bg1"/>
                  </a:solidFill>
                </a:rPr>
                <a:t>です</a:t>
              </a:r>
            </a:p>
          </p:txBody>
        </p:sp>
        <p:pic>
          <p:nvPicPr>
            <p:cNvPr id="8" name="図 7">
              <a:extLst>
                <a:ext uri="{FF2B5EF4-FFF2-40B4-BE49-F238E27FC236}">
                  <a16:creationId xmlns:a16="http://schemas.microsoft.com/office/drawing/2014/main" id="{88C6D870-12FB-483A-A1EE-265D390DEE7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9352" b="72685" l="31563" r="53750">
                          <a14:foregroundMark x1="41510" y1="32037" x2="41510" y2="32037"/>
                          <a14:foregroundMark x1="39896" y1="30833" x2="39896" y2="30833"/>
                          <a14:foregroundMark x1="38750" y1="29537" x2="38750" y2="29537"/>
                          <a14:foregroundMark x1="38073" y1="30093" x2="38073" y2="30093"/>
                          <a14:foregroundMark x1="34740" y1="66759" x2="34740" y2="66759"/>
                          <a14:foregroundMark x1="33854" y1="68796" x2="33854" y2="68796"/>
                          <a14:foregroundMark x1="33854" y1="68796" x2="34219" y2="68796"/>
                          <a14:foregroundMark x1="39635" y1="68889" x2="39635" y2="68889"/>
                          <a14:foregroundMark x1="42813" y1="69259" x2="45625" y2="68889"/>
                          <a14:foregroundMark x1="46719" y1="68519" x2="46719" y2="68519"/>
                          <a14:foregroundMark x1="46719" y1="68519" x2="46719" y2="68519"/>
                          <a14:foregroundMark x1="46719" y1="66759" x2="46719" y2="66759"/>
                          <a14:foregroundMark x1="46250" y1="65093" x2="46250" y2="65093"/>
                          <a14:foregroundMark x1="45469" y1="62222" x2="45469" y2="62222"/>
                          <a14:foregroundMark x1="44583" y1="59815" x2="44583" y2="59815"/>
                          <a14:foregroundMark x1="44583" y1="59815" x2="44583" y2="59815"/>
                          <a14:foregroundMark x1="43802" y1="58426" x2="43802" y2="58426"/>
                          <a14:foregroundMark x1="46615" y1="64537" x2="46771" y2="65370"/>
                          <a14:foregroundMark x1="46771" y1="65370" x2="46875" y2="66759"/>
                          <a14:foregroundMark x1="45625" y1="66296" x2="45625" y2="66296"/>
                          <a14:foregroundMark x1="53958" y1="71111" x2="53750" y2="71111"/>
                          <a14:foregroundMark x1="49063" y1="70000" x2="49063" y2="70000"/>
                          <a14:foregroundMark x1="48906" y1="70093" x2="48906" y2="70093"/>
                          <a14:foregroundMark x1="48854" y1="67500" x2="48854" y2="67500"/>
                          <a14:foregroundMark x1="48854" y1="66759" x2="48854" y2="66759"/>
                          <a14:foregroundMark x1="48854" y1="66296" x2="48906" y2="65370"/>
                          <a14:foregroundMark x1="49323" y1="62593" x2="49323" y2="65370"/>
                          <a14:foregroundMark x1="48750" y1="67963" x2="48385" y2="68333"/>
                          <a14:foregroundMark x1="47604" y1="70370" x2="46875" y2="70648"/>
                          <a14:foregroundMark x1="44583" y1="70648" x2="43333" y2="71111"/>
                          <a14:foregroundMark x1="42500" y1="71111" x2="42031" y2="71111"/>
                          <a14:foregroundMark x1="40365" y1="69815" x2="40104" y2="70648"/>
                          <a14:foregroundMark x1="36927" y1="69815" x2="36927" y2="69815"/>
                          <a14:foregroundMark x1="35208" y1="68241" x2="35052" y2="69444"/>
                          <a14:foregroundMark x1="34010" y1="70000" x2="33750" y2="70370"/>
                          <a14:foregroundMark x1="32240" y1="70278" x2="32240" y2="70278"/>
                          <a14:foregroundMark x1="31563" y1="69167" x2="31563" y2="69167"/>
                          <a14:foregroundMark x1="31563" y1="66944" x2="31563" y2="66944"/>
                          <a14:foregroundMark x1="32292" y1="64259" x2="33021" y2="64259"/>
                          <a14:foregroundMark x1="33073" y1="63611" x2="33073" y2="63611"/>
                          <a14:foregroundMark x1="33073" y1="63611" x2="33073" y2="64907"/>
                          <a14:foregroundMark x1="33021" y1="64907" x2="33021" y2="64907"/>
                          <a14:foregroundMark x1="33021" y1="64907" x2="33021" y2="64907"/>
                          <a14:foregroundMark x1="35469" y1="71296" x2="35469" y2="71296"/>
                          <a14:foregroundMark x1="39635" y1="71111" x2="39635" y2="71111"/>
                          <a14:foregroundMark x1="38906" y1="71481" x2="38906" y2="71481"/>
                          <a14:foregroundMark x1="38281" y1="71481" x2="38281" y2="71481"/>
                          <a14:foregroundMark x1="35521" y1="71481" x2="35521" y2="71481"/>
                          <a14:foregroundMark x1="35625" y1="72685" x2="36354" y2="72685"/>
                          <a14:foregroundMark x1="44271" y1="72130" x2="44271" y2="72130"/>
                          <a14:foregroundMark x1="45833" y1="71481" x2="45833" y2="71481"/>
                          <a14:foregroundMark x1="45833" y1="71296" x2="45833" y2="71296"/>
                          <a14:foregroundMark x1="45573" y1="70278" x2="45573" y2="70278"/>
                          <a14:foregroundMark x1="45938" y1="71759" x2="46563" y2="71296"/>
                          <a14:foregroundMark x1="48542" y1="71204" x2="48542" y2="71204"/>
                          <a14:foregroundMark x1="48594" y1="71204" x2="48594" y2="71204"/>
                          <a14:foregroundMark x1="48698" y1="71204" x2="48698" y2="71204"/>
                        </a14:backgroundRemoval>
                      </a14:imgEffect>
                    </a14:imgLayer>
                  </a14:imgProps>
                </a:ext>
              </a:extLst>
            </a:blip>
            <a:srcRect l="30483" t="28228" r="49682" b="27263"/>
            <a:stretch/>
          </p:blipFill>
          <p:spPr>
            <a:xfrm>
              <a:off x="1190716" y="4774026"/>
              <a:ext cx="477934" cy="5926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46" name="吹き出し: 四角形 45">
            <a:extLst>
              <a:ext uri="{FF2B5EF4-FFF2-40B4-BE49-F238E27FC236}">
                <a16:creationId xmlns:a16="http://schemas.microsoft.com/office/drawing/2014/main" id="{42BE1CD5-D756-4414-9C67-960B20F00434}"/>
              </a:ext>
            </a:extLst>
          </p:cNvPr>
          <p:cNvSpPr/>
          <p:nvPr/>
        </p:nvSpPr>
        <p:spPr>
          <a:xfrm>
            <a:off x="6131999" y="393300"/>
            <a:ext cx="5810598" cy="1255830"/>
          </a:xfrm>
          <a:prstGeom prst="wedgeRectCallout">
            <a:avLst>
              <a:gd name="adj1" fmla="val -18668"/>
              <a:gd name="adj2" fmla="val 87160"/>
            </a:avLst>
          </a:prstGeom>
          <a:solidFill>
            <a:schemeClr val="accent3">
              <a:lumMod val="40000"/>
              <a:lumOff val="60000"/>
            </a:schemeClr>
          </a:solidFill>
          <a:ln w="381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ltLang="ja-JP" sz="1800" b="1" dirty="0">
              <a:solidFill>
                <a:schemeClr val="tx2">
                  <a:lumMod val="25000"/>
                </a:schemeClr>
              </a:solidFill>
            </a:endParaRPr>
          </a:p>
          <a:p>
            <a:pPr algn="ctr"/>
            <a:r>
              <a:rPr lang="ja-JP" altLang="en-US" sz="2800" b="1" dirty="0">
                <a:solidFill>
                  <a:srgbClr val="FF0066"/>
                </a:solidFill>
              </a:rPr>
              <a:t>平均年齢３３．８歳と中堅社員を</a:t>
            </a:r>
            <a:endParaRPr lang="en-US" altLang="ja-JP" sz="2800" b="1" dirty="0">
              <a:solidFill>
                <a:srgbClr val="FF0066"/>
              </a:solidFill>
            </a:endParaRPr>
          </a:p>
          <a:p>
            <a:pPr algn="ctr"/>
            <a:r>
              <a:rPr lang="ja-JP" altLang="en-US" sz="2800" b="1" dirty="0">
                <a:solidFill>
                  <a:srgbClr val="FF0066"/>
                </a:solidFill>
              </a:rPr>
              <a:t>中心に活動しています</a:t>
            </a:r>
            <a:endParaRPr lang="ja-JP" sz="2800" b="1" dirty="0">
              <a:solidFill>
                <a:srgbClr val="FF0066"/>
              </a:solidFill>
            </a:endParaRPr>
          </a:p>
        </p:txBody>
      </p:sp>
      <p:sp>
        <p:nvSpPr>
          <p:cNvPr id="25" name="正方形/長方形 24">
            <a:extLst>
              <a:ext uri="{FF2B5EF4-FFF2-40B4-BE49-F238E27FC236}">
                <a16:creationId xmlns:a16="http://schemas.microsoft.com/office/drawing/2014/main" id="{0AD32DE6-9684-461D-A40E-9C2FBA0787D9}"/>
              </a:ext>
            </a:extLst>
          </p:cNvPr>
          <p:cNvSpPr/>
          <p:nvPr/>
        </p:nvSpPr>
        <p:spPr>
          <a:xfrm>
            <a:off x="612536" y="855818"/>
            <a:ext cx="4624328" cy="80646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bg1"/>
                </a:solidFill>
              </a:rPr>
              <a:t>とんぼサークル：人数　</a:t>
            </a:r>
            <a:r>
              <a:rPr kumimoji="1" lang="en-US" altLang="ja-JP" sz="2400" b="1" dirty="0">
                <a:solidFill>
                  <a:schemeClr val="bg1"/>
                </a:solidFill>
              </a:rPr>
              <a:t>7</a:t>
            </a:r>
            <a:r>
              <a:rPr kumimoji="1" lang="ja-JP" altLang="en-US" sz="2400" b="1" dirty="0">
                <a:solidFill>
                  <a:schemeClr val="bg1"/>
                </a:solidFill>
              </a:rPr>
              <a:t>名</a:t>
            </a:r>
          </a:p>
        </p:txBody>
      </p:sp>
      <p:grpSp>
        <p:nvGrpSpPr>
          <p:cNvPr id="2" name="グループ化 1">
            <a:extLst>
              <a:ext uri="{FF2B5EF4-FFF2-40B4-BE49-F238E27FC236}">
                <a16:creationId xmlns:a16="http://schemas.microsoft.com/office/drawing/2014/main" id="{6BE91FE8-FECB-4D69-BC79-2741C98387C0}"/>
              </a:ext>
            </a:extLst>
          </p:cNvPr>
          <p:cNvGrpSpPr/>
          <p:nvPr/>
        </p:nvGrpSpPr>
        <p:grpSpPr>
          <a:xfrm>
            <a:off x="591649" y="1963903"/>
            <a:ext cx="4697684" cy="3367590"/>
            <a:chOff x="591649" y="1963903"/>
            <a:chExt cx="4697684" cy="3367590"/>
          </a:xfrm>
        </p:grpSpPr>
        <p:pic>
          <p:nvPicPr>
            <p:cNvPr id="22" name="図 21">
              <a:extLst>
                <a:ext uri="{FF2B5EF4-FFF2-40B4-BE49-F238E27FC236}">
                  <a16:creationId xmlns:a16="http://schemas.microsoft.com/office/drawing/2014/main" id="{690AA5B4-6DD5-4428-91BB-91957E5B3BC1}"/>
                </a:ext>
              </a:extLst>
            </p:cNvPr>
            <p:cNvPicPr>
              <a:picLocks noChangeAspect="1"/>
            </p:cNvPicPr>
            <p:nvPr/>
          </p:nvPicPr>
          <p:blipFill rotWithShape="1">
            <a:blip r:embed="rId15">
              <a:extLst>
                <a:ext uri="{28A0092B-C50C-407E-A947-70E740481C1C}">
                  <a14:useLocalDpi xmlns:a14="http://schemas.microsoft.com/office/drawing/2010/main" val="0"/>
                </a:ext>
              </a:extLst>
            </a:blip>
            <a:srcRect l="6623" t="10631" r="12507" b="12072"/>
            <a:stretch/>
          </p:blipFill>
          <p:spPr>
            <a:xfrm>
              <a:off x="591649" y="1963903"/>
              <a:ext cx="4697684" cy="3367590"/>
            </a:xfrm>
            <a:prstGeom prst="rect">
              <a:avLst/>
            </a:prstGeom>
            <a:ln w="63500">
              <a:solidFill>
                <a:srgbClr val="FFC000"/>
              </a:solidFill>
            </a:ln>
          </p:spPr>
        </p:pic>
        <p:pic>
          <p:nvPicPr>
            <p:cNvPr id="33" name="図 32">
              <a:extLst>
                <a:ext uri="{FF2B5EF4-FFF2-40B4-BE49-F238E27FC236}">
                  <a16:creationId xmlns:a16="http://schemas.microsoft.com/office/drawing/2014/main" id="{B2288332-0BAE-459C-9622-3ADB1830C1DB}"/>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rightnessContrast bright="36000"/>
                      </a14:imgEffect>
                    </a14:imgLayer>
                  </a14:imgProps>
                </a:ext>
                <a:ext uri="{28A0092B-C50C-407E-A947-70E740481C1C}">
                  <a14:useLocalDpi xmlns:a14="http://schemas.microsoft.com/office/drawing/2010/main" val="0"/>
                </a:ext>
              </a:extLst>
            </a:blip>
            <a:srcRect l="-183" r="27728" b="1489"/>
            <a:stretch/>
          </p:blipFill>
          <p:spPr>
            <a:xfrm>
              <a:off x="711009" y="2033489"/>
              <a:ext cx="1032471" cy="710281"/>
            </a:xfrm>
            <a:prstGeom prst="rect">
              <a:avLst/>
            </a:prstGeom>
          </p:spPr>
        </p:pic>
      </p:grpSp>
    </p:spTree>
    <p:extLst>
      <p:ext uri="{BB962C8B-B14F-4D97-AF65-F5344CB8AC3E}">
        <p14:creationId xmlns:p14="http://schemas.microsoft.com/office/powerpoint/2010/main" val="244483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par>
                          <p:cTn id="41" fill="hold">
                            <p:stCondLst>
                              <p:cond delay="2500"/>
                            </p:stCondLst>
                            <p:childTnLst>
                              <p:par>
                                <p:cTn id="42" presetID="10" presetClass="entr" presetSubtype="0"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par>
                          <p:cTn id="45" fill="hold">
                            <p:stCondLst>
                              <p:cond delay="3000"/>
                            </p:stCondLst>
                            <p:childTnLst>
                              <p:par>
                                <p:cTn id="46" presetID="10" presetClass="entr" presetSubtype="0"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par>
                          <p:cTn id="49" fill="hold">
                            <p:stCondLst>
                              <p:cond delay="3500"/>
                            </p:stCondLst>
                            <p:childTnLst>
                              <p:par>
                                <p:cTn id="50" presetID="10" presetClass="entr" presetSubtype="0"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par>
                          <p:cTn id="53" fill="hold">
                            <p:stCondLst>
                              <p:cond delay="4000"/>
                            </p:stCondLst>
                            <p:childTnLst>
                              <p:par>
                                <p:cTn id="54" presetID="32" presetClass="emph" presetSubtype="0" fill="hold" nodeType="afterEffect">
                                  <p:stCondLst>
                                    <p:cond delay="0"/>
                                  </p:stCondLst>
                                  <p:childTnLst>
                                    <p:animRot by="120000">
                                      <p:cBhvr>
                                        <p:cTn id="55" dur="100" fill="hold">
                                          <p:stCondLst>
                                            <p:cond delay="0"/>
                                          </p:stCondLst>
                                        </p:cTn>
                                        <p:tgtEl>
                                          <p:spTgt spid="19"/>
                                        </p:tgtEl>
                                        <p:attrNameLst>
                                          <p:attrName>r</p:attrName>
                                        </p:attrNameLst>
                                      </p:cBhvr>
                                    </p:animRot>
                                    <p:animRot by="-240000">
                                      <p:cBhvr>
                                        <p:cTn id="56" dur="200" fill="hold">
                                          <p:stCondLst>
                                            <p:cond delay="200"/>
                                          </p:stCondLst>
                                        </p:cTn>
                                        <p:tgtEl>
                                          <p:spTgt spid="19"/>
                                        </p:tgtEl>
                                        <p:attrNameLst>
                                          <p:attrName>r</p:attrName>
                                        </p:attrNameLst>
                                      </p:cBhvr>
                                    </p:animRot>
                                    <p:animRot by="240000">
                                      <p:cBhvr>
                                        <p:cTn id="57" dur="200" fill="hold">
                                          <p:stCondLst>
                                            <p:cond delay="400"/>
                                          </p:stCondLst>
                                        </p:cTn>
                                        <p:tgtEl>
                                          <p:spTgt spid="19"/>
                                        </p:tgtEl>
                                        <p:attrNameLst>
                                          <p:attrName>r</p:attrName>
                                        </p:attrNameLst>
                                      </p:cBhvr>
                                    </p:animRot>
                                    <p:animRot by="-240000">
                                      <p:cBhvr>
                                        <p:cTn id="58" dur="200" fill="hold">
                                          <p:stCondLst>
                                            <p:cond delay="600"/>
                                          </p:stCondLst>
                                        </p:cTn>
                                        <p:tgtEl>
                                          <p:spTgt spid="19"/>
                                        </p:tgtEl>
                                        <p:attrNameLst>
                                          <p:attrName>r</p:attrName>
                                        </p:attrNameLst>
                                      </p:cBhvr>
                                    </p:animRot>
                                    <p:animRot by="120000">
                                      <p:cBhvr>
                                        <p:cTn id="59" dur="200" fill="hold">
                                          <p:stCondLst>
                                            <p:cond delay="800"/>
                                          </p:stCondLst>
                                        </p:cTn>
                                        <p:tgtEl>
                                          <p:spTgt spid="19"/>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fade">
                                      <p:cBhvr>
                                        <p:cTn id="64" dur="500"/>
                                        <p:tgtEl>
                                          <p:spTgt spid="46"/>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p:cTn id="69" dur="500" fill="hold"/>
                                        <p:tgtEl>
                                          <p:spTgt spid="12"/>
                                        </p:tgtEl>
                                        <p:attrNameLst>
                                          <p:attrName>ppt_w</p:attrName>
                                        </p:attrNameLst>
                                      </p:cBhvr>
                                      <p:tavLst>
                                        <p:tav tm="0">
                                          <p:val>
                                            <p:fltVal val="0"/>
                                          </p:val>
                                        </p:tav>
                                        <p:tav tm="100000">
                                          <p:val>
                                            <p:strVal val="#ppt_w"/>
                                          </p:val>
                                        </p:tav>
                                      </p:tavLst>
                                    </p:anim>
                                    <p:anim calcmode="lin" valueType="num">
                                      <p:cBhvr>
                                        <p:cTn id="70" dur="500" fill="hold"/>
                                        <p:tgtEl>
                                          <p:spTgt spid="12"/>
                                        </p:tgtEl>
                                        <p:attrNameLst>
                                          <p:attrName>ppt_h</p:attrName>
                                        </p:attrNameLst>
                                      </p:cBhvr>
                                      <p:tavLst>
                                        <p:tav tm="0">
                                          <p:val>
                                            <p:fltVal val="0"/>
                                          </p:val>
                                        </p:tav>
                                        <p:tav tm="100000">
                                          <p:val>
                                            <p:strVal val="#ppt_h"/>
                                          </p:val>
                                        </p:tav>
                                      </p:tavLst>
                                    </p:anim>
                                    <p:animEffect transition="in" filter="fade">
                                      <p:cBhvr>
                                        <p:cTn id="7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4" grpId="0"/>
      <p:bldP spid="46"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額縁 2">
            <a:extLst>
              <a:ext uri="{FF2B5EF4-FFF2-40B4-BE49-F238E27FC236}">
                <a16:creationId xmlns:a16="http://schemas.microsoft.com/office/drawing/2014/main" id="{C06C8F5D-8881-492C-9D05-4BAAFEDE2988}"/>
              </a:ext>
            </a:extLst>
          </p:cNvPr>
          <p:cNvSpPr/>
          <p:nvPr/>
        </p:nvSpPr>
        <p:spPr>
          <a:xfrm>
            <a:off x="141544" y="5411405"/>
            <a:ext cx="10356915" cy="667345"/>
          </a:xfrm>
          <a:prstGeom prst="bevel">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lvl="1"/>
            <a:r>
              <a:rPr lang="ja-JP" altLang="en-US" sz="1600" b="1" dirty="0">
                <a:solidFill>
                  <a:sysClr val="windowText" lastClr="000000"/>
                </a:solidFill>
                <a:latin typeface="HG丸ｺﾞｼｯｸM-PRO" panose="020F0600000000000000" pitchFamily="50" charset="-128"/>
                <a:ea typeface="HG丸ｺﾞｼｯｸM-PRO" panose="020F0600000000000000" pitchFamily="50" charset="-128"/>
              </a:rPr>
              <a:t>Ｘ軸：ＱＣ手法の使い方　⇒　活動の中で勉強会を開催し、ＱＣ手法の教育を実施</a:t>
            </a:r>
          </a:p>
        </p:txBody>
      </p:sp>
      <p:sp>
        <p:nvSpPr>
          <p:cNvPr id="6" name="額縁 50">
            <a:extLst>
              <a:ext uri="{FF2B5EF4-FFF2-40B4-BE49-F238E27FC236}">
                <a16:creationId xmlns:a16="http://schemas.microsoft.com/office/drawing/2014/main" id="{70D7F932-A7C5-4236-887A-9FF1FE397F22}"/>
              </a:ext>
            </a:extLst>
          </p:cNvPr>
          <p:cNvSpPr/>
          <p:nvPr/>
        </p:nvSpPr>
        <p:spPr>
          <a:xfrm>
            <a:off x="141544" y="6150266"/>
            <a:ext cx="10356915" cy="667345"/>
          </a:xfrm>
          <a:prstGeom prst="bevel">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lvl="1"/>
            <a:r>
              <a:rPr lang="ja-JP" altLang="en-US" sz="1600" b="1" dirty="0">
                <a:solidFill>
                  <a:sysClr val="windowText" lastClr="000000"/>
                </a:solidFill>
                <a:latin typeface="HG丸ｺﾞｼｯｸM-PRO" panose="020F0600000000000000" pitchFamily="50" charset="-128"/>
                <a:ea typeface="HG丸ｺﾞｼｯｸM-PRO" panose="020F0600000000000000" pitchFamily="50" charset="-128"/>
              </a:rPr>
              <a:t>Ｙ軸：知識・技能の向上意欲　⇒　勉強会を通じて、できるようになる喜びを感じてもらう</a:t>
            </a:r>
          </a:p>
        </p:txBody>
      </p:sp>
      <p:grpSp>
        <p:nvGrpSpPr>
          <p:cNvPr id="2" name="グループ化 1">
            <a:extLst>
              <a:ext uri="{FF2B5EF4-FFF2-40B4-BE49-F238E27FC236}">
                <a16:creationId xmlns:a16="http://schemas.microsoft.com/office/drawing/2014/main" id="{C7E972E1-E3CC-4F75-B222-F2E147A34DF4}"/>
              </a:ext>
            </a:extLst>
          </p:cNvPr>
          <p:cNvGrpSpPr/>
          <p:nvPr/>
        </p:nvGrpSpPr>
        <p:grpSpPr>
          <a:xfrm>
            <a:off x="266877" y="587765"/>
            <a:ext cx="11699312" cy="1052288"/>
            <a:chOff x="266877" y="587765"/>
            <a:chExt cx="11699312" cy="1052288"/>
          </a:xfrm>
        </p:grpSpPr>
        <p:sp>
          <p:nvSpPr>
            <p:cNvPr id="11" name="角丸四角形 41">
              <a:extLst>
                <a:ext uri="{FF2B5EF4-FFF2-40B4-BE49-F238E27FC236}">
                  <a16:creationId xmlns:a16="http://schemas.microsoft.com/office/drawing/2014/main" id="{01FF13F4-C5F5-41D8-8BD2-B26D4632983C}"/>
                </a:ext>
              </a:extLst>
            </p:cNvPr>
            <p:cNvSpPr/>
            <p:nvPr/>
          </p:nvSpPr>
          <p:spPr>
            <a:xfrm>
              <a:off x="266877" y="596480"/>
              <a:ext cx="1756886" cy="442674"/>
            </a:xfrm>
            <a:prstGeom prst="roundRect">
              <a:avLst/>
            </a:prstGeom>
          </p:spPr>
          <p:style>
            <a:lnRef idx="1">
              <a:schemeClr val="accent1"/>
            </a:lnRef>
            <a:fillRef idx="2">
              <a:schemeClr val="accent1"/>
            </a:fillRef>
            <a:effectRef idx="1">
              <a:schemeClr val="accent1"/>
            </a:effectRef>
            <a:fontRef idx="minor">
              <a:schemeClr val="dk1"/>
            </a:fontRef>
          </p:style>
          <p:txBody>
            <a:bodyPr wrap="none" rtlCol="0" anchor="ctr">
              <a:sp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kumimoji="1" lang="ja-JP" altLang="en-US" sz="2000" dirty="0">
                  <a:latin typeface="HGP創英角ﾎﾟｯﾌﾟ体" panose="040B0A00000000000000" pitchFamily="50" charset="-128"/>
                  <a:ea typeface="HGP創英角ﾎﾟｯﾌﾟ体" panose="040B0A00000000000000" pitchFamily="50" charset="-128"/>
                </a:rPr>
                <a:t>前年度の課題</a:t>
              </a:r>
            </a:p>
          </p:txBody>
        </p:sp>
        <p:sp>
          <p:nvSpPr>
            <p:cNvPr id="12" name="テキスト ボックス 42">
              <a:extLst>
                <a:ext uri="{FF2B5EF4-FFF2-40B4-BE49-F238E27FC236}">
                  <a16:creationId xmlns:a16="http://schemas.microsoft.com/office/drawing/2014/main" id="{C426CB6B-E3B3-4D2D-B378-DB3890123FC0}"/>
                </a:ext>
              </a:extLst>
            </p:cNvPr>
            <p:cNvSpPr txBox="1"/>
            <p:nvPr/>
          </p:nvSpPr>
          <p:spPr>
            <a:xfrm>
              <a:off x="266877" y="1170991"/>
              <a:ext cx="4339650" cy="369332"/>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b="1" dirty="0">
                  <a:solidFill>
                    <a:schemeClr val="bg1"/>
                  </a:solidFill>
                  <a:latin typeface="HG丸ｺﾞｼｯｸM-PRO" panose="020F0600000000000000" pitchFamily="50" charset="-128"/>
                  <a:ea typeface="HG丸ｺﾞｼｯｸM-PRO" panose="020F0600000000000000" pitchFamily="50" charset="-128"/>
                </a:rPr>
                <a:t>ＱＣ手法をうまく活用できていなかった</a:t>
              </a:r>
            </a:p>
          </p:txBody>
        </p:sp>
        <p:sp>
          <p:nvSpPr>
            <p:cNvPr id="13" name="角丸四角形 44">
              <a:extLst>
                <a:ext uri="{FF2B5EF4-FFF2-40B4-BE49-F238E27FC236}">
                  <a16:creationId xmlns:a16="http://schemas.microsoft.com/office/drawing/2014/main" id="{6945F3F2-547D-46FE-8115-06D001578FB4}"/>
                </a:ext>
              </a:extLst>
            </p:cNvPr>
            <p:cNvSpPr/>
            <p:nvPr/>
          </p:nvSpPr>
          <p:spPr>
            <a:xfrm>
              <a:off x="5911483" y="587765"/>
              <a:ext cx="1962771" cy="442674"/>
            </a:xfrm>
            <a:prstGeom prst="roundRect">
              <a:avLst/>
            </a:prstGeom>
          </p:spPr>
          <p:style>
            <a:lnRef idx="1">
              <a:schemeClr val="accent1"/>
            </a:lnRef>
            <a:fillRef idx="2">
              <a:schemeClr val="accent1"/>
            </a:fillRef>
            <a:effectRef idx="1">
              <a:schemeClr val="accent1"/>
            </a:effectRef>
            <a:fontRef idx="minor">
              <a:schemeClr val="dk1"/>
            </a:fontRef>
          </p:style>
          <p:txBody>
            <a:bodyPr wrap="none" rtlCol="0" anchor="ctr">
              <a:sp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en-US" altLang="ja-JP" sz="2000" dirty="0">
                  <a:latin typeface="HGP創英角ﾎﾟｯﾌﾟ体" panose="040B0A00000000000000" pitchFamily="50" charset="-128"/>
                  <a:ea typeface="HGP創英角ﾎﾟｯﾌﾟ体" panose="040B0A00000000000000" pitchFamily="50" charset="-128"/>
                </a:rPr>
                <a:t>QCC</a:t>
              </a:r>
              <a:r>
                <a:rPr lang="ja-JP" altLang="en-US" sz="2000" dirty="0">
                  <a:latin typeface="HGP創英角ﾎﾟｯﾌﾟ体" panose="040B0A00000000000000" pitchFamily="50" charset="-128"/>
                  <a:ea typeface="HGP創英角ﾎﾟｯﾌﾟ体" panose="040B0A00000000000000" pitchFamily="50" charset="-128"/>
                </a:rPr>
                <a:t>活動の重点</a:t>
              </a:r>
              <a:endParaRPr kumimoji="1" lang="ja-JP" altLang="en-US" sz="2000" dirty="0">
                <a:latin typeface="HGP創英角ﾎﾟｯﾌﾟ体" panose="040B0A00000000000000" pitchFamily="50" charset="-128"/>
                <a:ea typeface="HGP創英角ﾎﾟｯﾌﾟ体" panose="040B0A00000000000000" pitchFamily="50" charset="-128"/>
              </a:endParaRPr>
            </a:p>
          </p:txBody>
        </p:sp>
        <p:sp>
          <p:nvSpPr>
            <p:cNvPr id="14" name="右矢印 1">
              <a:extLst>
                <a:ext uri="{FF2B5EF4-FFF2-40B4-BE49-F238E27FC236}">
                  <a16:creationId xmlns:a16="http://schemas.microsoft.com/office/drawing/2014/main" id="{F46E5E36-D430-453B-ADD1-71896DDD516A}"/>
                </a:ext>
              </a:extLst>
            </p:cNvPr>
            <p:cNvSpPr/>
            <p:nvPr/>
          </p:nvSpPr>
          <p:spPr>
            <a:xfrm>
              <a:off x="4769604" y="1138884"/>
              <a:ext cx="869988" cy="50116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15" name="テキスト ボックス 45">
              <a:extLst>
                <a:ext uri="{FF2B5EF4-FFF2-40B4-BE49-F238E27FC236}">
                  <a16:creationId xmlns:a16="http://schemas.microsoft.com/office/drawing/2014/main" id="{9D735DEF-9813-4E7B-9A60-8CEE3B5B169B}"/>
                </a:ext>
              </a:extLst>
            </p:cNvPr>
            <p:cNvSpPr txBox="1"/>
            <p:nvPr/>
          </p:nvSpPr>
          <p:spPr>
            <a:xfrm>
              <a:off x="5823161" y="1173689"/>
              <a:ext cx="6143028" cy="369332"/>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b="1" dirty="0">
                  <a:solidFill>
                    <a:schemeClr val="bg1"/>
                  </a:solidFill>
                  <a:latin typeface="HG丸ｺﾞｼｯｸM-PRO" panose="020F0600000000000000" pitchFamily="50" charset="-128"/>
                  <a:ea typeface="HG丸ｺﾞｼｯｸM-PRO" panose="020F0600000000000000" pitchFamily="50" charset="-128"/>
                </a:rPr>
                <a:t>QC</a:t>
              </a:r>
              <a:r>
                <a:rPr lang="ja-JP" altLang="en-US" b="1" dirty="0">
                  <a:solidFill>
                    <a:schemeClr val="bg1"/>
                  </a:solidFill>
                  <a:latin typeface="HG丸ｺﾞｼｯｸM-PRO" panose="020F0600000000000000" pitchFamily="50" charset="-128"/>
                  <a:ea typeface="HG丸ｺﾞｼｯｸM-PRO" panose="020F0600000000000000" pitchFamily="50" charset="-128"/>
                </a:rPr>
                <a:t>ステップを取り入れた活動を行い確実に成果を上げる</a:t>
              </a:r>
              <a:endParaRPr kumimoji="1" lang="ja-JP" altLang="en-US" b="1" dirty="0">
                <a:solidFill>
                  <a:schemeClr val="bg1"/>
                </a:solidFill>
                <a:latin typeface="HG丸ｺﾞｼｯｸM-PRO" panose="020F0600000000000000" pitchFamily="50" charset="-128"/>
                <a:ea typeface="HG丸ｺﾞｼｯｸM-PRO" panose="020F0600000000000000" pitchFamily="50" charset="-128"/>
              </a:endParaRPr>
            </a:p>
          </p:txBody>
        </p:sp>
      </p:grpSp>
      <p:grpSp>
        <p:nvGrpSpPr>
          <p:cNvPr id="25" name="グループ化 24">
            <a:extLst>
              <a:ext uri="{FF2B5EF4-FFF2-40B4-BE49-F238E27FC236}">
                <a16:creationId xmlns:a16="http://schemas.microsoft.com/office/drawing/2014/main" id="{F2FE837B-6BA1-49D9-9B8A-3AAFFFAE38C2}"/>
              </a:ext>
            </a:extLst>
          </p:cNvPr>
          <p:cNvGrpSpPr/>
          <p:nvPr/>
        </p:nvGrpSpPr>
        <p:grpSpPr>
          <a:xfrm>
            <a:off x="141545" y="1836200"/>
            <a:ext cx="12138512" cy="3495963"/>
            <a:chOff x="141545" y="1836200"/>
            <a:chExt cx="12138512" cy="3495963"/>
          </a:xfrm>
        </p:grpSpPr>
        <p:sp>
          <p:nvSpPr>
            <p:cNvPr id="4" name="正方形/長方形 3">
              <a:extLst>
                <a:ext uri="{FF2B5EF4-FFF2-40B4-BE49-F238E27FC236}">
                  <a16:creationId xmlns:a16="http://schemas.microsoft.com/office/drawing/2014/main" id="{FF6802D3-7640-4277-BEC3-F007EA6F03A6}"/>
                </a:ext>
              </a:extLst>
            </p:cNvPr>
            <p:cNvSpPr/>
            <p:nvPr/>
          </p:nvSpPr>
          <p:spPr>
            <a:xfrm>
              <a:off x="333238" y="5062855"/>
              <a:ext cx="2880000"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200" b="1" dirty="0">
                  <a:solidFill>
                    <a:schemeClr val="bg1"/>
                  </a:solidFill>
                  <a:latin typeface="HG丸ｺﾞｼｯｸM-PRO" panose="020F0600000000000000" pitchFamily="50" charset="-128"/>
                  <a:ea typeface="HG丸ｺﾞｼｯｸM-PRO" panose="020F0600000000000000" pitchFamily="50" charset="-128"/>
                </a:rPr>
                <a:t>図</a:t>
              </a:r>
              <a:r>
                <a:rPr lang="en-US" altLang="ja-JP" sz="1200" b="1" dirty="0">
                  <a:solidFill>
                    <a:schemeClr val="bg1"/>
                  </a:solidFill>
                  <a:latin typeface="HG丸ｺﾞｼｯｸM-PRO" panose="020F0600000000000000" pitchFamily="50" charset="-128"/>
                  <a:ea typeface="HG丸ｺﾞｼｯｸM-PRO" panose="020F0600000000000000" pitchFamily="50" charset="-128"/>
                </a:rPr>
                <a:t>2</a:t>
              </a:r>
              <a:r>
                <a:rPr lang="ja-JP" altLang="en-US" sz="1200" b="1" dirty="0">
                  <a:solidFill>
                    <a:schemeClr val="bg1"/>
                  </a:solidFill>
                  <a:latin typeface="HG丸ｺﾞｼｯｸM-PRO" panose="020F0600000000000000" pitchFamily="50" charset="-128"/>
                  <a:ea typeface="HG丸ｺﾞｼｯｸM-PRO" panose="020F0600000000000000" pitchFamily="50" charset="-128"/>
                </a:rPr>
                <a:t>　ＱＣサークルレベル把握ゾーン分布表</a:t>
              </a:r>
              <a:endParaRPr lang="en-US" altLang="ja-JP" sz="1200" b="1" dirty="0">
                <a:solidFill>
                  <a:schemeClr val="bg1"/>
                </a:solidFill>
                <a:latin typeface="HG丸ｺﾞｼｯｸM-PRO" panose="020F0600000000000000" pitchFamily="50" charset="-128"/>
                <a:ea typeface="HG丸ｺﾞｼｯｸM-PRO" panose="020F0600000000000000" pitchFamily="50" charset="-128"/>
              </a:endParaRPr>
            </a:p>
          </p:txBody>
        </p:sp>
        <p:pic>
          <p:nvPicPr>
            <p:cNvPr id="8" name="Picture 2">
              <a:extLst>
                <a:ext uri="{FF2B5EF4-FFF2-40B4-BE49-F238E27FC236}">
                  <a16:creationId xmlns:a16="http://schemas.microsoft.com/office/drawing/2014/main" id="{894CC753-32B8-4139-8013-1F02BEC157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545" y="1836200"/>
              <a:ext cx="3263386" cy="3224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グループ化 8">
              <a:extLst>
                <a:ext uri="{FF2B5EF4-FFF2-40B4-BE49-F238E27FC236}">
                  <a16:creationId xmlns:a16="http://schemas.microsoft.com/office/drawing/2014/main" id="{64466416-5B0F-4176-9508-D3D43C337149}"/>
                </a:ext>
              </a:extLst>
            </p:cNvPr>
            <p:cNvGrpSpPr/>
            <p:nvPr/>
          </p:nvGrpSpPr>
          <p:grpSpPr>
            <a:xfrm>
              <a:off x="3586272" y="1861654"/>
              <a:ext cx="4106641" cy="3194268"/>
              <a:chOff x="5730086" y="551468"/>
              <a:chExt cx="3825426" cy="2839178"/>
            </a:xfrm>
            <a:solidFill>
              <a:schemeClr val="bg1"/>
            </a:solidFill>
          </p:grpSpPr>
          <p:sp>
            <p:nvSpPr>
              <p:cNvPr id="28" name="正方形/長方形 27">
                <a:extLst>
                  <a:ext uri="{FF2B5EF4-FFF2-40B4-BE49-F238E27FC236}">
                    <a16:creationId xmlns:a16="http://schemas.microsoft.com/office/drawing/2014/main" id="{46FDBC6A-C347-4029-9393-9F796FBD4F56}"/>
                  </a:ext>
                </a:extLst>
              </p:cNvPr>
              <p:cNvSpPr/>
              <p:nvPr/>
            </p:nvSpPr>
            <p:spPr>
              <a:xfrm>
                <a:off x="5730086" y="551468"/>
                <a:ext cx="3825426" cy="2839178"/>
              </a:xfrm>
              <a:prstGeom prst="rect">
                <a:avLst/>
              </a:prstGeom>
              <a:solidFill>
                <a:schemeClr val="tx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29" name="正方形/長方形 28">
                <a:extLst>
                  <a:ext uri="{FF2B5EF4-FFF2-40B4-BE49-F238E27FC236}">
                    <a16:creationId xmlns:a16="http://schemas.microsoft.com/office/drawing/2014/main" id="{7B3D75E9-F53C-4A97-A62E-F2F29428AC19}"/>
                  </a:ext>
                </a:extLst>
              </p:cNvPr>
              <p:cNvSpPr/>
              <p:nvPr/>
            </p:nvSpPr>
            <p:spPr>
              <a:xfrm>
                <a:off x="5742325" y="560368"/>
                <a:ext cx="3765472" cy="24689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kumimoji="1" lang="ja-JP" altLang="en-US" sz="1400" dirty="0">
                    <a:solidFill>
                      <a:schemeClr val="tx1">
                        <a:lumMod val="75000"/>
                        <a:lumOff val="25000"/>
                      </a:schemeClr>
                    </a:solidFill>
                    <a:latin typeface="HG創英角ﾎﾟｯﾌﾟ体" panose="040B0A09000000000000" pitchFamily="49" charset="-128"/>
                    <a:ea typeface="HG創英角ﾎﾟｯﾌﾟ体" panose="040B0A09000000000000" pitchFamily="49" charset="-128"/>
                  </a:rPr>
                  <a:t>Ｘ軸　：　ＱＣサークル</a:t>
                </a:r>
                <a:r>
                  <a:rPr lang="ja-JP" altLang="en-US" sz="1400" dirty="0">
                    <a:solidFill>
                      <a:schemeClr val="tx1">
                        <a:lumMod val="75000"/>
                        <a:lumOff val="25000"/>
                      </a:schemeClr>
                    </a:solidFill>
                    <a:latin typeface="HG創英角ﾎﾟｯﾌﾟ体" panose="040B0A09000000000000" pitchFamily="49" charset="-128"/>
                    <a:ea typeface="HG創英角ﾎﾟｯﾌﾟ体" panose="040B0A09000000000000" pitchFamily="49" charset="-128"/>
                  </a:rPr>
                  <a:t>の平均的な能力</a:t>
                </a:r>
                <a:endParaRPr kumimoji="1" lang="ja-JP" altLang="en-US" sz="1400" dirty="0">
                  <a:solidFill>
                    <a:schemeClr val="tx1">
                      <a:lumMod val="75000"/>
                      <a:lumOff val="25000"/>
                    </a:schemeClr>
                  </a:solidFill>
                  <a:latin typeface="HG創英角ﾎﾟｯﾌﾟ体" panose="040B0A09000000000000" pitchFamily="49" charset="-128"/>
                  <a:ea typeface="HG創英角ﾎﾟｯﾌﾟ体" panose="040B0A09000000000000" pitchFamily="49" charset="-128"/>
                </a:endParaRPr>
              </a:p>
            </p:txBody>
          </p:sp>
        </p:grpSp>
        <p:grpSp>
          <p:nvGrpSpPr>
            <p:cNvPr id="10" name="グループ化 9">
              <a:extLst>
                <a:ext uri="{FF2B5EF4-FFF2-40B4-BE49-F238E27FC236}">
                  <a16:creationId xmlns:a16="http://schemas.microsoft.com/office/drawing/2014/main" id="{D6508C4B-A73B-4681-911B-050493499D0E}"/>
                </a:ext>
              </a:extLst>
            </p:cNvPr>
            <p:cNvGrpSpPr/>
            <p:nvPr/>
          </p:nvGrpSpPr>
          <p:grpSpPr>
            <a:xfrm>
              <a:off x="7874254" y="1861653"/>
              <a:ext cx="4106641" cy="3194269"/>
              <a:chOff x="5730086" y="551467"/>
              <a:chExt cx="3825426" cy="2839179"/>
            </a:xfrm>
            <a:solidFill>
              <a:schemeClr val="bg1"/>
            </a:solidFill>
          </p:grpSpPr>
          <p:sp>
            <p:nvSpPr>
              <p:cNvPr id="26" name="正方形/長方形 25">
                <a:extLst>
                  <a:ext uri="{FF2B5EF4-FFF2-40B4-BE49-F238E27FC236}">
                    <a16:creationId xmlns:a16="http://schemas.microsoft.com/office/drawing/2014/main" id="{16467D36-156D-4928-8C27-03F6AFD0E450}"/>
                  </a:ext>
                </a:extLst>
              </p:cNvPr>
              <p:cNvSpPr/>
              <p:nvPr/>
            </p:nvSpPr>
            <p:spPr>
              <a:xfrm>
                <a:off x="5730086" y="551468"/>
                <a:ext cx="3825426" cy="2839178"/>
              </a:xfrm>
              <a:prstGeom prst="rect">
                <a:avLst/>
              </a:prstGeom>
              <a:solidFill>
                <a:schemeClr val="tx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27" name="正方形/長方形 26">
                <a:extLst>
                  <a:ext uri="{FF2B5EF4-FFF2-40B4-BE49-F238E27FC236}">
                    <a16:creationId xmlns:a16="http://schemas.microsoft.com/office/drawing/2014/main" id="{251E968F-7C97-4067-B81F-BCB764828783}"/>
                  </a:ext>
                </a:extLst>
              </p:cNvPr>
              <p:cNvSpPr/>
              <p:nvPr/>
            </p:nvSpPr>
            <p:spPr>
              <a:xfrm>
                <a:off x="5765561" y="551467"/>
                <a:ext cx="3765472" cy="24689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400" dirty="0">
                    <a:solidFill>
                      <a:schemeClr val="tx1">
                        <a:lumMod val="75000"/>
                        <a:lumOff val="25000"/>
                      </a:schemeClr>
                    </a:solidFill>
                    <a:latin typeface="HG創英角ﾎﾟｯﾌﾟ体" panose="040B0A09000000000000" pitchFamily="49" charset="-128"/>
                    <a:ea typeface="HG創英角ﾎﾟｯﾌﾟ体" panose="040B0A09000000000000" pitchFamily="49" charset="-128"/>
                  </a:rPr>
                  <a:t>Ｙ</a:t>
                </a:r>
                <a:r>
                  <a:rPr kumimoji="1" lang="ja-JP" altLang="en-US" sz="1400" dirty="0">
                    <a:solidFill>
                      <a:schemeClr val="tx1">
                        <a:lumMod val="75000"/>
                        <a:lumOff val="25000"/>
                      </a:schemeClr>
                    </a:solidFill>
                    <a:latin typeface="HG創英角ﾎﾟｯﾌﾟ体" panose="040B0A09000000000000" pitchFamily="49" charset="-128"/>
                    <a:ea typeface="HG創英角ﾎﾟｯﾌﾟ体" panose="040B0A09000000000000" pitchFamily="49" charset="-128"/>
                  </a:rPr>
                  <a:t>軸　：　</a:t>
                </a:r>
                <a:r>
                  <a:rPr lang="ja-JP" altLang="en-US" sz="1400" dirty="0">
                    <a:solidFill>
                      <a:schemeClr val="tx1">
                        <a:lumMod val="75000"/>
                        <a:lumOff val="25000"/>
                      </a:schemeClr>
                    </a:solidFill>
                    <a:latin typeface="HG創英角ﾎﾟｯﾌﾟ体" panose="040B0A09000000000000" pitchFamily="49" charset="-128"/>
                    <a:ea typeface="HG創英角ﾎﾟｯﾌﾟ体" panose="040B0A09000000000000" pitchFamily="49" charset="-128"/>
                  </a:rPr>
                  <a:t>明るく働きがいのある職場</a:t>
                </a:r>
                <a:endParaRPr kumimoji="1" lang="ja-JP" altLang="en-US" sz="1400" dirty="0">
                  <a:solidFill>
                    <a:schemeClr val="tx1">
                      <a:lumMod val="75000"/>
                      <a:lumOff val="25000"/>
                    </a:schemeClr>
                  </a:solidFill>
                  <a:latin typeface="HG創英角ﾎﾟｯﾌﾟ体" panose="040B0A09000000000000" pitchFamily="49" charset="-128"/>
                  <a:ea typeface="HG創英角ﾎﾟｯﾌﾟ体" panose="040B0A09000000000000" pitchFamily="49" charset="-128"/>
                </a:endParaRPr>
              </a:p>
            </p:txBody>
          </p:sp>
        </p:grpSp>
        <p:sp>
          <p:nvSpPr>
            <p:cNvPr id="16" name="星 7 46">
              <a:extLst>
                <a:ext uri="{FF2B5EF4-FFF2-40B4-BE49-F238E27FC236}">
                  <a16:creationId xmlns:a16="http://schemas.microsoft.com/office/drawing/2014/main" id="{B13BFF1C-8E51-45BF-9B94-E068074F2283}"/>
                </a:ext>
              </a:extLst>
            </p:cNvPr>
            <p:cNvSpPr/>
            <p:nvPr/>
          </p:nvSpPr>
          <p:spPr>
            <a:xfrm>
              <a:off x="2185242" y="2796304"/>
              <a:ext cx="138959" cy="141882"/>
            </a:xfrm>
            <a:prstGeom prst="star7">
              <a:avLst/>
            </a:prstGeom>
            <a:ln w="15875"/>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dirty="0"/>
            </a:p>
          </p:txBody>
        </p:sp>
        <p:sp>
          <p:nvSpPr>
            <p:cNvPr id="17" name="星 5 47">
              <a:extLst>
                <a:ext uri="{FF2B5EF4-FFF2-40B4-BE49-F238E27FC236}">
                  <a16:creationId xmlns:a16="http://schemas.microsoft.com/office/drawing/2014/main" id="{F4F35ADB-C943-4892-899F-EF894116B623}"/>
                </a:ext>
              </a:extLst>
            </p:cNvPr>
            <p:cNvSpPr/>
            <p:nvPr/>
          </p:nvSpPr>
          <p:spPr>
            <a:xfrm>
              <a:off x="2556804" y="2523546"/>
              <a:ext cx="140824" cy="144265"/>
            </a:xfrm>
            <a:prstGeom prst="star5">
              <a:avLst/>
            </a:prstGeom>
            <a:solidFill>
              <a:schemeClr val="accent6">
                <a:lumMod val="20000"/>
                <a:lumOff val="80000"/>
              </a:scheme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l"/>
              <a:endParaRPr kumimoji="1" lang="ja-JP" altLang="en-US" sz="1100" dirty="0"/>
            </a:p>
          </p:txBody>
        </p:sp>
        <p:sp>
          <p:nvSpPr>
            <p:cNvPr id="18" name="右矢印 8">
              <a:extLst>
                <a:ext uri="{FF2B5EF4-FFF2-40B4-BE49-F238E27FC236}">
                  <a16:creationId xmlns:a16="http://schemas.microsoft.com/office/drawing/2014/main" id="{8024CA42-FE08-47A8-AE16-0904091ADED4}"/>
                </a:ext>
              </a:extLst>
            </p:cNvPr>
            <p:cNvSpPr/>
            <p:nvPr/>
          </p:nvSpPr>
          <p:spPr>
            <a:xfrm rot="19461516" flipV="1">
              <a:off x="2324696" y="2682863"/>
              <a:ext cx="260926" cy="12350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graphicFrame>
          <p:nvGraphicFramePr>
            <p:cNvPr id="19" name="グラフ 18">
              <a:extLst>
                <a:ext uri="{FF2B5EF4-FFF2-40B4-BE49-F238E27FC236}">
                  <a16:creationId xmlns:a16="http://schemas.microsoft.com/office/drawing/2014/main" id="{D4E9EA84-A6E0-47E6-9AEF-18B7428DB988}"/>
                </a:ext>
              </a:extLst>
            </p:cNvPr>
            <p:cNvGraphicFramePr>
              <a:graphicFrameLocks/>
            </p:cNvGraphicFramePr>
            <p:nvPr>
              <p:extLst>
                <p:ext uri="{D42A27DB-BD31-4B8C-83A1-F6EECF244321}">
                  <p14:modId xmlns:p14="http://schemas.microsoft.com/office/powerpoint/2010/main" val="368794129"/>
                </p:ext>
              </p:extLst>
            </p:nvPr>
          </p:nvGraphicFramePr>
          <p:xfrm>
            <a:off x="7963871" y="2222829"/>
            <a:ext cx="4316186" cy="30266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グラフ 19">
              <a:extLst>
                <a:ext uri="{FF2B5EF4-FFF2-40B4-BE49-F238E27FC236}">
                  <a16:creationId xmlns:a16="http://schemas.microsoft.com/office/drawing/2014/main" id="{98EAF3B0-C99A-4600-9A2A-10860A107152}"/>
                </a:ext>
              </a:extLst>
            </p:cNvPr>
            <p:cNvGraphicFramePr>
              <a:graphicFrameLocks/>
            </p:cNvGraphicFramePr>
            <p:nvPr>
              <p:extLst>
                <p:ext uri="{D42A27DB-BD31-4B8C-83A1-F6EECF244321}">
                  <p14:modId xmlns:p14="http://schemas.microsoft.com/office/powerpoint/2010/main" val="31193351"/>
                </p:ext>
              </p:extLst>
            </p:nvPr>
          </p:nvGraphicFramePr>
          <p:xfrm>
            <a:off x="3586272" y="2159448"/>
            <a:ext cx="4473779" cy="3029407"/>
          </p:xfrm>
          <a:graphic>
            <a:graphicData uri="http://schemas.openxmlformats.org/drawingml/2006/chart">
              <c:chart xmlns:c="http://schemas.openxmlformats.org/drawingml/2006/chart" xmlns:r="http://schemas.openxmlformats.org/officeDocument/2006/relationships" r:id="rId4"/>
            </a:graphicData>
          </a:graphic>
        </p:graphicFrame>
        <p:sp>
          <p:nvSpPr>
            <p:cNvPr id="21" name="正方形/長方形 20">
              <a:extLst>
                <a:ext uri="{FF2B5EF4-FFF2-40B4-BE49-F238E27FC236}">
                  <a16:creationId xmlns:a16="http://schemas.microsoft.com/office/drawing/2014/main" id="{77A9760B-6E0A-46B8-8033-6AC4E53AAD42}"/>
                </a:ext>
              </a:extLst>
            </p:cNvPr>
            <p:cNvSpPr/>
            <p:nvPr/>
          </p:nvSpPr>
          <p:spPr>
            <a:xfrm>
              <a:off x="4043027" y="5080163"/>
              <a:ext cx="2880000"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200" b="1" dirty="0">
                  <a:solidFill>
                    <a:schemeClr val="bg1"/>
                  </a:solidFill>
                  <a:latin typeface="HG丸ｺﾞｼｯｸM-PRO" panose="020F0600000000000000" pitchFamily="50" charset="-128"/>
                  <a:ea typeface="HG丸ｺﾞｼｯｸM-PRO" panose="020F0600000000000000" pitchFamily="50" charset="-128"/>
                </a:rPr>
                <a:t>図</a:t>
              </a:r>
              <a:r>
                <a:rPr lang="en-US" altLang="ja-JP" sz="1200" b="1" dirty="0">
                  <a:solidFill>
                    <a:schemeClr val="bg1"/>
                  </a:solidFill>
                  <a:latin typeface="HG丸ｺﾞｼｯｸM-PRO" panose="020F0600000000000000" pitchFamily="50" charset="-128"/>
                  <a:ea typeface="HG丸ｺﾞｼｯｸM-PRO" panose="020F0600000000000000" pitchFamily="50" charset="-128"/>
                </a:rPr>
                <a:t>3</a:t>
              </a:r>
              <a:r>
                <a:rPr lang="ja-JP" altLang="en-US" sz="1200" b="1" dirty="0">
                  <a:solidFill>
                    <a:schemeClr val="bg1"/>
                  </a:solidFill>
                  <a:latin typeface="HG丸ｺﾞｼｯｸM-PRO" panose="020F0600000000000000" pitchFamily="50" charset="-128"/>
                  <a:ea typeface="HG丸ｺﾞｼｯｸM-PRO" panose="020F0600000000000000" pitchFamily="50" charset="-128"/>
                </a:rPr>
                <a:t>　</a:t>
              </a:r>
              <a:r>
                <a:rPr lang="en-US" altLang="ja-JP" sz="1200" b="1" dirty="0">
                  <a:solidFill>
                    <a:schemeClr val="bg1"/>
                  </a:solidFill>
                  <a:latin typeface="HG丸ｺﾞｼｯｸM-PRO" panose="020F0600000000000000" pitchFamily="50" charset="-128"/>
                  <a:ea typeface="HG丸ｺﾞｼｯｸM-PRO" panose="020F0600000000000000" pitchFamily="50" charset="-128"/>
                </a:rPr>
                <a:t>X</a:t>
              </a:r>
              <a:r>
                <a:rPr lang="ja-JP" altLang="en-US" sz="1200" b="1" dirty="0">
                  <a:solidFill>
                    <a:schemeClr val="bg1"/>
                  </a:solidFill>
                  <a:latin typeface="HG丸ｺﾞｼｯｸM-PRO" panose="020F0600000000000000" pitchFamily="50" charset="-128"/>
                  <a:ea typeface="HG丸ｺﾞｼｯｸM-PRO" panose="020F0600000000000000" pitchFamily="50" charset="-128"/>
                </a:rPr>
                <a:t> 軸：</a:t>
              </a:r>
              <a:r>
                <a:rPr lang="en-US" altLang="ja-JP" sz="1200" b="1" dirty="0">
                  <a:solidFill>
                    <a:schemeClr val="bg1"/>
                  </a:solidFill>
                  <a:latin typeface="HG丸ｺﾞｼｯｸM-PRO" panose="020F0600000000000000" pitchFamily="50" charset="-128"/>
                  <a:ea typeface="HG丸ｺﾞｼｯｸM-PRO" panose="020F0600000000000000" pitchFamily="50" charset="-128"/>
                </a:rPr>
                <a:t>QC</a:t>
              </a:r>
              <a:r>
                <a:rPr lang="ja-JP" altLang="en-US" sz="1200" b="1" dirty="0">
                  <a:solidFill>
                    <a:schemeClr val="bg1"/>
                  </a:solidFill>
                  <a:latin typeface="HG丸ｺﾞｼｯｸM-PRO" panose="020F0600000000000000" pitchFamily="50" charset="-128"/>
                  <a:ea typeface="HG丸ｺﾞｼｯｸM-PRO" panose="020F0600000000000000" pitchFamily="50" charset="-128"/>
                </a:rPr>
                <a:t>サークルの平均的な能力</a:t>
              </a:r>
              <a:endParaRPr lang="en-US" altLang="ja-JP" sz="12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22" name="正方形/長方形 21">
              <a:extLst>
                <a:ext uri="{FF2B5EF4-FFF2-40B4-BE49-F238E27FC236}">
                  <a16:creationId xmlns:a16="http://schemas.microsoft.com/office/drawing/2014/main" id="{708F6044-50BC-4869-96E7-5D39A2A76DC9}"/>
                </a:ext>
              </a:extLst>
            </p:cNvPr>
            <p:cNvSpPr/>
            <p:nvPr/>
          </p:nvSpPr>
          <p:spPr>
            <a:xfrm>
              <a:off x="8516806" y="5062855"/>
              <a:ext cx="2880000"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200" b="1" dirty="0">
                  <a:solidFill>
                    <a:schemeClr val="bg1"/>
                  </a:solidFill>
                  <a:latin typeface="HG丸ｺﾞｼｯｸM-PRO" panose="020F0600000000000000" pitchFamily="50" charset="-128"/>
                  <a:ea typeface="HG丸ｺﾞｼｯｸM-PRO" panose="020F0600000000000000" pitchFamily="50" charset="-128"/>
                </a:rPr>
                <a:t>図</a:t>
              </a:r>
              <a:r>
                <a:rPr lang="en-US" altLang="ja-JP" sz="1200" b="1" dirty="0">
                  <a:solidFill>
                    <a:schemeClr val="bg1"/>
                  </a:solidFill>
                  <a:latin typeface="HG丸ｺﾞｼｯｸM-PRO" panose="020F0600000000000000" pitchFamily="50" charset="-128"/>
                  <a:ea typeface="HG丸ｺﾞｼｯｸM-PRO" panose="020F0600000000000000" pitchFamily="50" charset="-128"/>
                </a:rPr>
                <a:t>4</a:t>
              </a:r>
              <a:r>
                <a:rPr lang="ja-JP" altLang="en-US" sz="1200" b="1" dirty="0">
                  <a:solidFill>
                    <a:schemeClr val="bg1"/>
                  </a:solidFill>
                  <a:latin typeface="HG丸ｺﾞｼｯｸM-PRO" panose="020F0600000000000000" pitchFamily="50" charset="-128"/>
                  <a:ea typeface="HG丸ｺﾞｼｯｸM-PRO" panose="020F0600000000000000" pitchFamily="50" charset="-128"/>
                </a:rPr>
                <a:t>　</a:t>
              </a:r>
              <a:r>
                <a:rPr lang="en-US" altLang="ja-JP" sz="1200" b="1" dirty="0">
                  <a:solidFill>
                    <a:schemeClr val="bg1"/>
                  </a:solidFill>
                  <a:latin typeface="HG丸ｺﾞｼｯｸM-PRO" panose="020F0600000000000000" pitchFamily="50" charset="-128"/>
                  <a:ea typeface="HG丸ｺﾞｼｯｸM-PRO" panose="020F0600000000000000" pitchFamily="50" charset="-128"/>
                </a:rPr>
                <a:t>Y</a:t>
              </a:r>
              <a:r>
                <a:rPr lang="ja-JP" altLang="en-US" sz="1200" b="1" dirty="0">
                  <a:solidFill>
                    <a:schemeClr val="bg1"/>
                  </a:solidFill>
                  <a:latin typeface="HG丸ｺﾞｼｯｸM-PRO" panose="020F0600000000000000" pitchFamily="50" charset="-128"/>
                  <a:ea typeface="HG丸ｺﾞｼｯｸM-PRO" panose="020F0600000000000000" pitchFamily="50" charset="-128"/>
                </a:rPr>
                <a:t>軸：明るく働きがいのある職場　</a:t>
              </a:r>
              <a:endParaRPr lang="en-US" altLang="ja-JP" sz="12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23" name="正方形/長方形 22">
              <a:extLst>
                <a:ext uri="{FF2B5EF4-FFF2-40B4-BE49-F238E27FC236}">
                  <a16:creationId xmlns:a16="http://schemas.microsoft.com/office/drawing/2014/main" id="{D0CACD2D-6C8A-490F-821A-F65D31411D71}"/>
                </a:ext>
              </a:extLst>
            </p:cNvPr>
            <p:cNvSpPr/>
            <p:nvPr/>
          </p:nvSpPr>
          <p:spPr>
            <a:xfrm>
              <a:off x="6382045" y="2235971"/>
              <a:ext cx="1386363" cy="5894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lang="ja-JP" altLang="en-US" sz="900" b="1" dirty="0">
                  <a:solidFill>
                    <a:schemeClr val="tx1"/>
                  </a:solidFill>
                  <a:latin typeface="HG丸ｺﾞｼｯｸM-PRO" panose="020F0600000000000000" pitchFamily="50" charset="-128"/>
                  <a:ea typeface="HG丸ｺﾞｼｯｸM-PRO" panose="020F0600000000000000" pitchFamily="50" charset="-128"/>
                </a:rPr>
                <a:t>作成日</a:t>
              </a:r>
            </a:p>
            <a:p>
              <a:r>
                <a:rPr lang="ja-JP" altLang="en-US" sz="900" b="1" dirty="0">
                  <a:solidFill>
                    <a:schemeClr val="tx1"/>
                  </a:solidFill>
                  <a:latin typeface="HG丸ｺﾞｼｯｸM-PRO" panose="020F0600000000000000" pitchFamily="50" charset="-128"/>
                  <a:ea typeface="HG丸ｺﾞｼｯｸM-PRO" panose="020F0600000000000000" pitchFamily="50" charset="-128"/>
                </a:rPr>
                <a:t>　</a:t>
              </a:r>
              <a:r>
                <a:rPr lang="en-US" altLang="ja-JP" sz="900" b="1" dirty="0">
                  <a:solidFill>
                    <a:schemeClr val="tx1"/>
                  </a:solidFill>
                  <a:latin typeface="HG丸ｺﾞｼｯｸM-PRO" panose="020F0600000000000000" pitchFamily="50" charset="-128"/>
                  <a:ea typeface="HG丸ｺﾞｼｯｸM-PRO" panose="020F0600000000000000" pitchFamily="50" charset="-128"/>
                </a:rPr>
                <a:t>2023</a:t>
              </a:r>
              <a:r>
                <a:rPr lang="ja-JP" altLang="en-US" sz="900" b="1" dirty="0">
                  <a:solidFill>
                    <a:schemeClr val="tx1"/>
                  </a:solidFill>
                  <a:latin typeface="HG丸ｺﾞｼｯｸM-PRO" panose="020F0600000000000000" pitchFamily="50" charset="-128"/>
                  <a:ea typeface="HG丸ｺﾞｼｯｸM-PRO" panose="020F0600000000000000" pitchFamily="50" charset="-128"/>
                </a:rPr>
                <a:t>年</a:t>
              </a:r>
              <a:r>
                <a:rPr lang="en-US" altLang="ja-JP" sz="900" b="1" dirty="0">
                  <a:solidFill>
                    <a:schemeClr val="tx1"/>
                  </a:solidFill>
                  <a:latin typeface="HG丸ｺﾞｼｯｸM-PRO" panose="020F0600000000000000" pitchFamily="50" charset="-128"/>
                  <a:ea typeface="HG丸ｺﾞｼｯｸM-PRO" panose="020F0600000000000000" pitchFamily="50" charset="-128"/>
                </a:rPr>
                <a:t>7</a:t>
              </a:r>
              <a:r>
                <a:rPr lang="ja-JP" altLang="en-US" sz="900" b="1" dirty="0">
                  <a:solidFill>
                    <a:schemeClr val="tx1"/>
                  </a:solidFill>
                  <a:latin typeface="HG丸ｺﾞｼｯｸM-PRO" panose="020F0600000000000000" pitchFamily="50" charset="-128"/>
                  <a:ea typeface="HG丸ｺﾞｼｯｸM-PRO" panose="020F0600000000000000" pitchFamily="50" charset="-128"/>
                </a:rPr>
                <a:t>月</a:t>
              </a:r>
              <a:r>
                <a:rPr lang="en-US" altLang="ja-JP" sz="900" b="1" dirty="0">
                  <a:solidFill>
                    <a:schemeClr val="tx1"/>
                  </a:solidFill>
                  <a:latin typeface="HG丸ｺﾞｼｯｸM-PRO" panose="020F0600000000000000" pitchFamily="50" charset="-128"/>
                  <a:ea typeface="HG丸ｺﾞｼｯｸM-PRO" panose="020F0600000000000000" pitchFamily="50" charset="-128"/>
                </a:rPr>
                <a:t>1</a:t>
              </a:r>
              <a:r>
                <a:rPr lang="ja-JP" altLang="en-US" sz="900" b="1" dirty="0">
                  <a:solidFill>
                    <a:schemeClr val="tx1"/>
                  </a:solidFill>
                  <a:latin typeface="HG丸ｺﾞｼｯｸM-PRO" panose="020F0600000000000000" pitchFamily="50" charset="-128"/>
                  <a:ea typeface="HG丸ｺﾞｼｯｸM-PRO" panose="020F0600000000000000" pitchFamily="50" charset="-128"/>
                </a:rPr>
                <a:t>日</a:t>
              </a:r>
              <a:endParaRPr lang="en-US" altLang="ja-JP" sz="900" b="1" dirty="0">
                <a:solidFill>
                  <a:schemeClr val="tx1"/>
                </a:solidFill>
                <a:latin typeface="HG丸ｺﾞｼｯｸM-PRO" panose="020F0600000000000000" pitchFamily="50" charset="-128"/>
                <a:ea typeface="HG丸ｺﾞｼｯｸM-PRO" panose="020F0600000000000000" pitchFamily="50" charset="-128"/>
              </a:endParaRPr>
            </a:p>
            <a:p>
              <a:r>
                <a:rPr lang="ja-JP" altLang="en-US" sz="900" b="1" dirty="0">
                  <a:solidFill>
                    <a:schemeClr val="tx1"/>
                  </a:solidFill>
                  <a:latin typeface="HG丸ｺﾞｼｯｸM-PRO" panose="020F0600000000000000" pitchFamily="50" charset="-128"/>
                  <a:ea typeface="HG丸ｺﾞｼｯｸM-PRO" panose="020F0600000000000000" pitchFamily="50" charset="-128"/>
                </a:rPr>
                <a:t>作成者　丸山</a:t>
              </a:r>
              <a:endParaRPr lang="en-US" altLang="ja-JP" sz="9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24" name="正方形/長方形 23">
              <a:extLst>
                <a:ext uri="{FF2B5EF4-FFF2-40B4-BE49-F238E27FC236}">
                  <a16:creationId xmlns:a16="http://schemas.microsoft.com/office/drawing/2014/main" id="{247A2F46-2223-4C26-BED7-7A08FC0C9739}"/>
                </a:ext>
              </a:extLst>
            </p:cNvPr>
            <p:cNvSpPr/>
            <p:nvPr/>
          </p:nvSpPr>
          <p:spPr>
            <a:xfrm>
              <a:off x="10717581" y="2277814"/>
              <a:ext cx="1386363" cy="5894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lang="ja-JP" altLang="en-US" sz="900" b="1" dirty="0">
                  <a:solidFill>
                    <a:schemeClr val="tx1"/>
                  </a:solidFill>
                  <a:latin typeface="HG丸ｺﾞｼｯｸM-PRO" panose="020F0600000000000000" pitchFamily="50" charset="-128"/>
                  <a:ea typeface="HG丸ｺﾞｼｯｸM-PRO" panose="020F0600000000000000" pitchFamily="50" charset="-128"/>
                </a:rPr>
                <a:t>作成日</a:t>
              </a:r>
            </a:p>
            <a:p>
              <a:r>
                <a:rPr lang="ja-JP" altLang="en-US" sz="900" b="1" dirty="0">
                  <a:solidFill>
                    <a:schemeClr val="tx1"/>
                  </a:solidFill>
                  <a:latin typeface="HG丸ｺﾞｼｯｸM-PRO" panose="020F0600000000000000" pitchFamily="50" charset="-128"/>
                  <a:ea typeface="HG丸ｺﾞｼｯｸM-PRO" panose="020F0600000000000000" pitchFamily="50" charset="-128"/>
                </a:rPr>
                <a:t>　</a:t>
              </a:r>
              <a:r>
                <a:rPr lang="en-US" altLang="ja-JP" sz="900" b="1" dirty="0">
                  <a:solidFill>
                    <a:schemeClr val="tx1"/>
                  </a:solidFill>
                  <a:latin typeface="HG丸ｺﾞｼｯｸM-PRO" panose="020F0600000000000000" pitchFamily="50" charset="-128"/>
                  <a:ea typeface="HG丸ｺﾞｼｯｸM-PRO" panose="020F0600000000000000" pitchFamily="50" charset="-128"/>
                </a:rPr>
                <a:t>2023</a:t>
              </a:r>
              <a:r>
                <a:rPr lang="ja-JP" altLang="en-US" sz="900" b="1" dirty="0">
                  <a:solidFill>
                    <a:schemeClr val="tx1"/>
                  </a:solidFill>
                  <a:latin typeface="HG丸ｺﾞｼｯｸM-PRO" panose="020F0600000000000000" pitchFamily="50" charset="-128"/>
                  <a:ea typeface="HG丸ｺﾞｼｯｸM-PRO" panose="020F0600000000000000" pitchFamily="50" charset="-128"/>
                </a:rPr>
                <a:t>年</a:t>
              </a:r>
              <a:r>
                <a:rPr lang="en-US" altLang="ja-JP" sz="900" b="1" dirty="0">
                  <a:solidFill>
                    <a:schemeClr val="tx1"/>
                  </a:solidFill>
                  <a:latin typeface="HG丸ｺﾞｼｯｸM-PRO" panose="020F0600000000000000" pitchFamily="50" charset="-128"/>
                  <a:ea typeface="HG丸ｺﾞｼｯｸM-PRO" panose="020F0600000000000000" pitchFamily="50" charset="-128"/>
                </a:rPr>
                <a:t>7</a:t>
              </a:r>
              <a:r>
                <a:rPr lang="ja-JP" altLang="en-US" sz="900" b="1" dirty="0">
                  <a:solidFill>
                    <a:schemeClr val="tx1"/>
                  </a:solidFill>
                  <a:latin typeface="HG丸ｺﾞｼｯｸM-PRO" panose="020F0600000000000000" pitchFamily="50" charset="-128"/>
                  <a:ea typeface="HG丸ｺﾞｼｯｸM-PRO" panose="020F0600000000000000" pitchFamily="50" charset="-128"/>
                </a:rPr>
                <a:t>月</a:t>
              </a:r>
              <a:r>
                <a:rPr lang="en-US" altLang="ja-JP" sz="900" b="1" dirty="0">
                  <a:solidFill>
                    <a:schemeClr val="tx1"/>
                  </a:solidFill>
                  <a:latin typeface="HG丸ｺﾞｼｯｸM-PRO" panose="020F0600000000000000" pitchFamily="50" charset="-128"/>
                  <a:ea typeface="HG丸ｺﾞｼｯｸM-PRO" panose="020F0600000000000000" pitchFamily="50" charset="-128"/>
                </a:rPr>
                <a:t>1</a:t>
              </a:r>
              <a:r>
                <a:rPr lang="ja-JP" altLang="en-US" sz="900" b="1" dirty="0">
                  <a:solidFill>
                    <a:schemeClr val="tx1"/>
                  </a:solidFill>
                  <a:latin typeface="HG丸ｺﾞｼｯｸM-PRO" panose="020F0600000000000000" pitchFamily="50" charset="-128"/>
                  <a:ea typeface="HG丸ｺﾞｼｯｸM-PRO" panose="020F0600000000000000" pitchFamily="50" charset="-128"/>
                </a:rPr>
                <a:t>日</a:t>
              </a:r>
              <a:endParaRPr lang="en-US" altLang="ja-JP" sz="900" b="1" dirty="0">
                <a:solidFill>
                  <a:schemeClr val="tx1"/>
                </a:solidFill>
                <a:latin typeface="HG丸ｺﾞｼｯｸM-PRO" panose="020F0600000000000000" pitchFamily="50" charset="-128"/>
                <a:ea typeface="HG丸ｺﾞｼｯｸM-PRO" panose="020F0600000000000000" pitchFamily="50" charset="-128"/>
              </a:endParaRPr>
            </a:p>
            <a:p>
              <a:r>
                <a:rPr lang="ja-JP" altLang="en-US" sz="900" b="1" dirty="0">
                  <a:solidFill>
                    <a:schemeClr val="tx1"/>
                  </a:solidFill>
                  <a:latin typeface="HG丸ｺﾞｼｯｸM-PRO" panose="020F0600000000000000" pitchFamily="50" charset="-128"/>
                  <a:ea typeface="HG丸ｺﾞｼｯｸM-PRO" panose="020F0600000000000000" pitchFamily="50" charset="-128"/>
                </a:rPr>
                <a:t>作成者　丸山</a:t>
              </a:r>
              <a:endParaRPr lang="en-US" altLang="ja-JP" sz="900" b="1" dirty="0">
                <a:solidFill>
                  <a:schemeClr val="tx1"/>
                </a:solidFill>
                <a:latin typeface="HG丸ｺﾞｼｯｸM-PRO" panose="020F0600000000000000" pitchFamily="50" charset="-128"/>
                <a:ea typeface="HG丸ｺﾞｼｯｸM-PRO" panose="020F0600000000000000" pitchFamily="50" charset="-128"/>
              </a:endParaRPr>
            </a:p>
          </p:txBody>
        </p:sp>
      </p:grpSp>
      <p:sp>
        <p:nvSpPr>
          <p:cNvPr id="30" name="タイトル 1">
            <a:extLst>
              <a:ext uri="{FF2B5EF4-FFF2-40B4-BE49-F238E27FC236}">
                <a16:creationId xmlns:a16="http://schemas.microsoft.com/office/drawing/2014/main" id="{26F09091-C284-4229-BE12-7B37414864F4}"/>
              </a:ext>
            </a:extLst>
          </p:cNvPr>
          <p:cNvSpPr txBox="1">
            <a:spLocks/>
          </p:cNvSpPr>
          <p:nvPr/>
        </p:nvSpPr>
        <p:spPr>
          <a:xfrm>
            <a:off x="112598" y="55769"/>
            <a:ext cx="6580809" cy="661362"/>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kumimoji="1" sz="4000" kern="1200" cap="all" baseline="0">
                <a:solidFill>
                  <a:schemeClr val="bg2"/>
                </a:solidFill>
                <a:latin typeface="+mj-lt"/>
                <a:ea typeface="+mj-ea"/>
                <a:cs typeface="+mj-cs"/>
              </a:defRPr>
            </a:lvl1pPr>
          </a:lstStyle>
          <a:p>
            <a:r>
              <a:rPr lang="en-US" altLang="ja-JP"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r>
              <a:rPr lang="ja-JP" altLang="en-US"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．サークルレベルと戦略</a:t>
            </a:r>
          </a:p>
        </p:txBody>
      </p:sp>
      <p:cxnSp>
        <p:nvCxnSpPr>
          <p:cNvPr id="32" name="直線コネクタ 31">
            <a:extLst>
              <a:ext uri="{FF2B5EF4-FFF2-40B4-BE49-F238E27FC236}">
                <a16:creationId xmlns:a16="http://schemas.microsoft.com/office/drawing/2014/main" id="{942724A0-F1AC-405A-9621-2D4660F16568}"/>
              </a:ext>
            </a:extLst>
          </p:cNvPr>
          <p:cNvCxnSpPr>
            <a:cxnSpLocks/>
          </p:cNvCxnSpPr>
          <p:nvPr/>
        </p:nvCxnSpPr>
        <p:spPr>
          <a:xfrm>
            <a:off x="375557" y="1540323"/>
            <a:ext cx="4171950" cy="0"/>
          </a:xfrm>
          <a:prstGeom prst="line">
            <a:avLst/>
          </a:prstGeom>
          <a:ln w="5715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AE96E3F8-FF9A-4820-84DB-D6B4BC00BCFD}"/>
              </a:ext>
            </a:extLst>
          </p:cNvPr>
          <p:cNvCxnSpPr>
            <a:cxnSpLocks/>
          </p:cNvCxnSpPr>
          <p:nvPr/>
        </p:nvCxnSpPr>
        <p:spPr>
          <a:xfrm>
            <a:off x="5911483" y="1540323"/>
            <a:ext cx="5894074" cy="0"/>
          </a:xfrm>
          <a:prstGeom prst="line">
            <a:avLst/>
          </a:prstGeom>
          <a:ln w="57150">
            <a:solidFill>
              <a:srgbClr val="0000FF">
                <a:alpha val="6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76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arn(inVertical)">
                                      <p:cBhvr>
                                        <p:cTn id="26" dur="500"/>
                                        <p:tgtEl>
                                          <p:spTgt spid="32"/>
                                        </p:tgtEl>
                                      </p:cBhvr>
                                    </p:animEffect>
                                  </p:childTnLst>
                                </p:cTn>
                              </p:par>
                            </p:childTnLst>
                          </p:cTn>
                        </p:par>
                        <p:par>
                          <p:cTn id="27" fill="hold">
                            <p:stCondLst>
                              <p:cond delay="2000"/>
                            </p:stCondLst>
                            <p:childTnLst>
                              <p:par>
                                <p:cTn id="28" presetID="16" presetClass="entr" presetSubtype="21"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barn(inVertical)">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84B15AB-C780-4443-A940-C6D0B210A457}"/>
              </a:ext>
            </a:extLst>
          </p:cNvPr>
          <p:cNvSpPr txBox="1">
            <a:spLocks/>
          </p:cNvSpPr>
          <p:nvPr/>
        </p:nvSpPr>
        <p:spPr>
          <a:xfrm>
            <a:off x="112598" y="55769"/>
            <a:ext cx="6141897" cy="661362"/>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kumimoji="1" sz="4000" kern="1200" cap="all" baseline="0">
                <a:solidFill>
                  <a:schemeClr val="bg2"/>
                </a:solidFill>
                <a:latin typeface="+mj-lt"/>
                <a:ea typeface="+mj-ea"/>
                <a:cs typeface="+mj-cs"/>
              </a:defRPr>
            </a:lvl1pPr>
          </a:lstStyle>
          <a:p>
            <a:r>
              <a:rPr lang="en-US" altLang="ja-JP"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6-1</a:t>
            </a:r>
            <a:r>
              <a:rPr lang="ja-JP" altLang="en-US"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．テーマ選定の理由</a:t>
            </a:r>
          </a:p>
        </p:txBody>
      </p:sp>
      <p:sp>
        <p:nvSpPr>
          <p:cNvPr id="5" name="コンテンツ プレースホルダー 2">
            <a:extLst>
              <a:ext uri="{FF2B5EF4-FFF2-40B4-BE49-F238E27FC236}">
                <a16:creationId xmlns:a16="http://schemas.microsoft.com/office/drawing/2014/main" id="{A5BEDD20-73A6-4D4E-8972-A46ED161599D}"/>
              </a:ext>
            </a:extLst>
          </p:cNvPr>
          <p:cNvSpPr txBox="1">
            <a:spLocks/>
          </p:cNvSpPr>
          <p:nvPr/>
        </p:nvSpPr>
        <p:spPr>
          <a:xfrm>
            <a:off x="351580" y="1099057"/>
            <a:ext cx="11703785" cy="1309589"/>
          </a:xfrm>
          <a:prstGeom prst="rect">
            <a:avLst/>
          </a:prstGeom>
        </p:spPr>
        <p:txBody>
          <a:bodyPr vert="horz" lIns="91440" tIns="45720" rIns="91440" bIns="45720" rtlCol="0">
            <a:normAutofit fontScale="92500"/>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kumimoji="1"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kumimoji="1"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kumimoji="1"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9pPr>
          </a:lstStyle>
          <a:p>
            <a:pPr marL="0" indent="0">
              <a:buFont typeface="Wingdings" pitchFamily="2" charset="2"/>
              <a:buNone/>
            </a:pPr>
            <a:r>
              <a:rPr lang="en-US" altLang="ja-JP" sz="3200" b="1" dirty="0">
                <a:solidFill>
                  <a:schemeClr val="bg1"/>
                </a:solidFill>
              </a:rPr>
              <a:t>1</a:t>
            </a:r>
            <a:r>
              <a:rPr lang="ja-JP" altLang="en-US" sz="3200" b="1" dirty="0">
                <a:solidFill>
                  <a:schemeClr val="bg1"/>
                </a:solidFill>
              </a:rPr>
              <a:t>．課方針より重点活動にて「自部署における</a:t>
            </a:r>
            <a:r>
              <a:rPr lang="ja-JP" altLang="en-US" sz="3200" b="1" dirty="0">
                <a:solidFill>
                  <a:schemeClr val="accent6"/>
                </a:solidFill>
                <a:highlight>
                  <a:srgbClr val="FFFF00"/>
                </a:highlight>
              </a:rPr>
              <a:t>やりにくさ改善</a:t>
            </a:r>
            <a:r>
              <a:rPr lang="ja-JP" altLang="en-US" sz="3200" b="1" dirty="0">
                <a:solidFill>
                  <a:schemeClr val="bg1"/>
                </a:solidFill>
              </a:rPr>
              <a:t>」</a:t>
            </a:r>
            <a:endParaRPr lang="en-US" altLang="ja-JP" sz="3200" b="1" dirty="0">
              <a:solidFill>
                <a:schemeClr val="bg1"/>
              </a:solidFill>
            </a:endParaRPr>
          </a:p>
          <a:p>
            <a:pPr marL="0" indent="0">
              <a:buFont typeface="Wingdings" pitchFamily="2" charset="2"/>
              <a:buNone/>
            </a:pPr>
            <a:r>
              <a:rPr lang="ja-JP" altLang="en-US" sz="3200" b="1" dirty="0">
                <a:solidFill>
                  <a:schemeClr val="bg1"/>
                </a:solidFill>
              </a:rPr>
              <a:t>　のテーマが掲げられている</a:t>
            </a:r>
          </a:p>
        </p:txBody>
      </p:sp>
      <p:sp>
        <p:nvSpPr>
          <p:cNvPr id="6" name="コンテンツ プレースホルダー 2">
            <a:extLst>
              <a:ext uri="{FF2B5EF4-FFF2-40B4-BE49-F238E27FC236}">
                <a16:creationId xmlns:a16="http://schemas.microsoft.com/office/drawing/2014/main" id="{1167C939-374F-4137-81C5-0EC7595E61C8}"/>
              </a:ext>
            </a:extLst>
          </p:cNvPr>
          <p:cNvSpPr txBox="1">
            <a:spLocks/>
          </p:cNvSpPr>
          <p:nvPr/>
        </p:nvSpPr>
        <p:spPr>
          <a:xfrm>
            <a:off x="351580" y="2790572"/>
            <a:ext cx="11703785" cy="1309589"/>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kumimoji="1"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kumimoji="1"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kumimoji="1"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9pPr>
          </a:lstStyle>
          <a:p>
            <a:pPr marL="0" indent="0">
              <a:buFont typeface="Wingdings" pitchFamily="2" charset="2"/>
              <a:buNone/>
            </a:pPr>
            <a:r>
              <a:rPr lang="en-US" altLang="ja-JP" sz="3200" b="1" dirty="0">
                <a:solidFill>
                  <a:schemeClr val="bg1"/>
                </a:solidFill>
              </a:rPr>
              <a:t>2</a:t>
            </a:r>
            <a:r>
              <a:rPr lang="ja-JP" altLang="en-US" sz="3200" b="1" dirty="0">
                <a:solidFill>
                  <a:schemeClr val="bg1"/>
                </a:solidFill>
              </a:rPr>
              <a:t>．昨年度新入社員女性２名が配属され</a:t>
            </a:r>
            <a:r>
              <a:rPr lang="ja-JP" altLang="en-US" sz="3200" b="1" dirty="0">
                <a:solidFill>
                  <a:schemeClr val="accent6"/>
                </a:solidFill>
                <a:highlight>
                  <a:srgbClr val="FFFF00"/>
                </a:highlight>
              </a:rPr>
              <a:t>女性が働きやすい現場</a:t>
            </a:r>
            <a:endParaRPr lang="en-US" altLang="ja-JP" sz="3200" b="1" dirty="0">
              <a:solidFill>
                <a:schemeClr val="accent6"/>
              </a:solidFill>
              <a:highlight>
                <a:srgbClr val="FFFF00"/>
              </a:highlight>
            </a:endParaRPr>
          </a:p>
          <a:p>
            <a:pPr marL="0" indent="0">
              <a:buFont typeface="Wingdings" pitchFamily="2" charset="2"/>
              <a:buNone/>
            </a:pPr>
            <a:r>
              <a:rPr lang="ja-JP" altLang="en-US" sz="3200" b="1" dirty="0">
                <a:solidFill>
                  <a:schemeClr val="bg1"/>
                </a:solidFill>
              </a:rPr>
              <a:t>　づくりが必要になってくる</a:t>
            </a:r>
            <a:endParaRPr lang="en-US" altLang="ja-JP" sz="3200" b="1" dirty="0">
              <a:solidFill>
                <a:schemeClr val="bg1"/>
              </a:solidFill>
            </a:endParaRPr>
          </a:p>
        </p:txBody>
      </p:sp>
      <p:sp>
        <p:nvSpPr>
          <p:cNvPr id="12" name="コンテンツ プレースホルダー 2">
            <a:extLst>
              <a:ext uri="{FF2B5EF4-FFF2-40B4-BE49-F238E27FC236}">
                <a16:creationId xmlns:a16="http://schemas.microsoft.com/office/drawing/2014/main" id="{BF2872F2-F7FD-4A4B-9AAD-15CF96F13DF2}"/>
              </a:ext>
            </a:extLst>
          </p:cNvPr>
          <p:cNvSpPr txBox="1">
            <a:spLocks/>
          </p:cNvSpPr>
          <p:nvPr/>
        </p:nvSpPr>
        <p:spPr>
          <a:xfrm>
            <a:off x="351580" y="4714324"/>
            <a:ext cx="11703785" cy="1309589"/>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kumimoji="1"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kumimoji="1"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kumimoji="1"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kumimoji="1" sz="1600" kern="1200">
                <a:solidFill>
                  <a:schemeClr val="tx1"/>
                </a:solidFill>
                <a:latin typeface="+mn-lt"/>
                <a:ea typeface="+mn-ea"/>
                <a:cs typeface="+mn-cs"/>
              </a:defRPr>
            </a:lvl9pPr>
          </a:lstStyle>
          <a:p>
            <a:pPr marL="0" indent="0">
              <a:buFont typeface="Wingdings" pitchFamily="2" charset="2"/>
              <a:buNone/>
            </a:pPr>
            <a:r>
              <a:rPr lang="en-US" altLang="ja-JP" sz="3200" b="1" dirty="0">
                <a:solidFill>
                  <a:schemeClr val="bg1"/>
                </a:solidFill>
              </a:rPr>
              <a:t>3</a:t>
            </a:r>
            <a:r>
              <a:rPr lang="ja-JP" altLang="en-US" sz="3200" b="1" dirty="0">
                <a:solidFill>
                  <a:schemeClr val="bg1"/>
                </a:solidFill>
              </a:rPr>
              <a:t>．新入社員も小柄の事もあり実際に</a:t>
            </a:r>
            <a:r>
              <a:rPr lang="ja-JP" altLang="en-US" sz="3200" b="1" dirty="0">
                <a:solidFill>
                  <a:schemeClr val="accent6"/>
                </a:solidFill>
                <a:highlight>
                  <a:srgbClr val="FFFF00"/>
                </a:highlight>
              </a:rPr>
              <a:t>検査箱詰め作業がつらい</a:t>
            </a:r>
            <a:endParaRPr lang="en-US" altLang="ja-JP" sz="3200" b="1" dirty="0">
              <a:solidFill>
                <a:schemeClr val="accent6"/>
              </a:solidFill>
              <a:highlight>
                <a:srgbClr val="FFFF00"/>
              </a:highlight>
            </a:endParaRPr>
          </a:p>
          <a:p>
            <a:pPr marL="0" indent="0">
              <a:buFont typeface="Wingdings" pitchFamily="2" charset="2"/>
              <a:buNone/>
            </a:pPr>
            <a:r>
              <a:rPr lang="ja-JP" altLang="en-US" sz="3200" b="1" dirty="0">
                <a:solidFill>
                  <a:schemeClr val="bg1"/>
                </a:solidFill>
              </a:rPr>
              <a:t>　との声が上がっている</a:t>
            </a:r>
            <a:endParaRPr lang="en-US" altLang="ja-JP" sz="3200" b="1" dirty="0">
              <a:solidFill>
                <a:schemeClr val="bg1"/>
              </a:solidFill>
            </a:endParaRPr>
          </a:p>
        </p:txBody>
      </p:sp>
    </p:spTree>
    <p:extLst>
      <p:ext uri="{BB962C8B-B14F-4D97-AF65-F5344CB8AC3E}">
        <p14:creationId xmlns:p14="http://schemas.microsoft.com/office/powerpoint/2010/main" val="289628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6579C499-71EF-4B0C-8F9F-16A3640F8C51}"/>
              </a:ext>
            </a:extLst>
          </p:cNvPr>
          <p:cNvSpPr txBox="1">
            <a:spLocks/>
          </p:cNvSpPr>
          <p:nvPr/>
        </p:nvSpPr>
        <p:spPr>
          <a:xfrm>
            <a:off x="112598" y="55769"/>
            <a:ext cx="7821397" cy="661362"/>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kumimoji="1" sz="4000" kern="1200" cap="all" baseline="0">
                <a:solidFill>
                  <a:schemeClr val="bg2"/>
                </a:solidFill>
                <a:latin typeface="+mj-lt"/>
                <a:ea typeface="+mj-ea"/>
                <a:cs typeface="+mj-cs"/>
              </a:defRPr>
            </a:lvl1pPr>
          </a:lstStyle>
          <a:p>
            <a:r>
              <a:rPr lang="en-US" altLang="ja-JP"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6-2</a:t>
            </a:r>
            <a:r>
              <a:rPr lang="ja-JP" altLang="en-US"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．テーマ選定の理由（２）</a:t>
            </a:r>
          </a:p>
        </p:txBody>
      </p:sp>
      <p:grpSp>
        <p:nvGrpSpPr>
          <p:cNvPr id="17" name="グループ化 16">
            <a:extLst>
              <a:ext uri="{FF2B5EF4-FFF2-40B4-BE49-F238E27FC236}">
                <a16:creationId xmlns:a16="http://schemas.microsoft.com/office/drawing/2014/main" id="{240E51DB-3325-4BAE-BB88-CCE974DC0B91}"/>
              </a:ext>
            </a:extLst>
          </p:cNvPr>
          <p:cNvGrpSpPr/>
          <p:nvPr/>
        </p:nvGrpSpPr>
        <p:grpSpPr>
          <a:xfrm>
            <a:off x="236910" y="877578"/>
            <a:ext cx="9490895" cy="4052895"/>
            <a:chOff x="236910" y="877578"/>
            <a:chExt cx="8515158" cy="3639312"/>
          </a:xfrm>
        </p:grpSpPr>
        <p:graphicFrame>
          <p:nvGraphicFramePr>
            <p:cNvPr id="5" name="グラフ 4">
              <a:extLst>
                <a:ext uri="{FF2B5EF4-FFF2-40B4-BE49-F238E27FC236}">
                  <a16:creationId xmlns:a16="http://schemas.microsoft.com/office/drawing/2014/main" id="{00000000-0008-0000-0000-000060030000}"/>
                </a:ext>
              </a:extLst>
            </p:cNvPr>
            <p:cNvGraphicFramePr>
              <a:graphicFrameLocks/>
            </p:cNvGraphicFramePr>
            <p:nvPr>
              <p:extLst>
                <p:ext uri="{D42A27DB-BD31-4B8C-83A1-F6EECF244321}">
                  <p14:modId xmlns:p14="http://schemas.microsoft.com/office/powerpoint/2010/main" val="2725680653"/>
                </p:ext>
              </p:extLst>
            </p:nvPr>
          </p:nvGraphicFramePr>
          <p:xfrm>
            <a:off x="431253" y="877578"/>
            <a:ext cx="8320815" cy="3639312"/>
          </p:xfrm>
          <a:graphic>
            <a:graphicData uri="http://schemas.openxmlformats.org/drawingml/2006/chart">
              <c:chart xmlns:c="http://schemas.openxmlformats.org/drawingml/2006/chart" xmlns:r="http://schemas.openxmlformats.org/officeDocument/2006/relationships" r:id="rId2"/>
            </a:graphicData>
          </a:graphic>
        </p:graphicFrame>
        <p:sp>
          <p:nvSpPr>
            <p:cNvPr id="2" name="正方形/長方形 1">
              <a:extLst>
                <a:ext uri="{FF2B5EF4-FFF2-40B4-BE49-F238E27FC236}">
                  <a16:creationId xmlns:a16="http://schemas.microsoft.com/office/drawing/2014/main" id="{3C424B71-8910-451E-90B4-F74983BFA8CA}"/>
                </a:ext>
              </a:extLst>
            </p:cNvPr>
            <p:cNvSpPr/>
            <p:nvPr/>
          </p:nvSpPr>
          <p:spPr>
            <a:xfrm>
              <a:off x="236910" y="971806"/>
              <a:ext cx="1172099" cy="3020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bg1"/>
                  </a:solidFill>
                </a:rPr>
                <a:t>（人）</a:t>
              </a:r>
            </a:p>
          </p:txBody>
        </p:sp>
      </p:grpSp>
      <p:sp>
        <p:nvSpPr>
          <p:cNvPr id="6" name="スクロール: 横 5">
            <a:extLst>
              <a:ext uri="{FF2B5EF4-FFF2-40B4-BE49-F238E27FC236}">
                <a16:creationId xmlns:a16="http://schemas.microsoft.com/office/drawing/2014/main" id="{EA80A8F9-6662-4DAD-97D7-A0212ADEF782}"/>
              </a:ext>
            </a:extLst>
          </p:cNvPr>
          <p:cNvSpPr/>
          <p:nvPr/>
        </p:nvSpPr>
        <p:spPr>
          <a:xfrm>
            <a:off x="7933995" y="55769"/>
            <a:ext cx="3087624" cy="896112"/>
          </a:xfrm>
          <a:prstGeom prst="horizontalScroll">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n w="6600">
                  <a:solidFill>
                    <a:schemeClr val="accent2"/>
                  </a:solidFill>
                  <a:prstDash val="solid"/>
                </a:ln>
                <a:solidFill>
                  <a:srgbClr val="FFFFFF"/>
                </a:solidFill>
                <a:effectLst>
                  <a:outerShdw dist="38100" dir="2700000" algn="tl" rotWithShape="0">
                    <a:schemeClr val="accent2"/>
                  </a:outerShdw>
                </a:effectLst>
              </a:rPr>
              <a:t>わかったこと</a:t>
            </a:r>
          </a:p>
        </p:txBody>
      </p:sp>
      <p:sp>
        <p:nvSpPr>
          <p:cNvPr id="3" name="思考の吹き出し: 雲形 2">
            <a:extLst>
              <a:ext uri="{FF2B5EF4-FFF2-40B4-BE49-F238E27FC236}">
                <a16:creationId xmlns:a16="http://schemas.microsoft.com/office/drawing/2014/main" id="{A1316107-D563-4F90-BA34-5B560B312D78}"/>
              </a:ext>
            </a:extLst>
          </p:cNvPr>
          <p:cNvSpPr/>
          <p:nvPr/>
        </p:nvSpPr>
        <p:spPr>
          <a:xfrm>
            <a:off x="7521465" y="717131"/>
            <a:ext cx="4352544" cy="2402470"/>
          </a:xfrm>
          <a:prstGeom prst="cloudCallout">
            <a:avLst>
              <a:gd name="adj1" fmla="val -72048"/>
              <a:gd name="adj2" fmla="val 1568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rPr>
              <a:t>６組全体での平均身長は１６７．３ｃｍ</a:t>
            </a:r>
            <a:endParaRPr kumimoji="1" lang="en-US" altLang="ja-JP" b="1" dirty="0">
              <a:solidFill>
                <a:schemeClr val="bg1"/>
              </a:solidFill>
            </a:endParaRPr>
          </a:p>
          <a:p>
            <a:pPr algn="ctr"/>
            <a:r>
              <a:rPr kumimoji="1" lang="ja-JP" altLang="en-US" b="1" dirty="0">
                <a:solidFill>
                  <a:schemeClr val="bg1"/>
                </a:solidFill>
              </a:rPr>
              <a:t>であり</a:t>
            </a:r>
            <a:r>
              <a:rPr kumimoji="1" lang="ja-JP" altLang="en-US" b="1" dirty="0">
                <a:solidFill>
                  <a:srgbClr val="FF0066"/>
                </a:solidFill>
              </a:rPr>
              <a:t>比較的に高い</a:t>
            </a:r>
            <a:endParaRPr kumimoji="1" lang="en-US" altLang="ja-JP" b="1" dirty="0">
              <a:solidFill>
                <a:srgbClr val="FF0066"/>
              </a:solidFill>
            </a:endParaRPr>
          </a:p>
          <a:p>
            <a:pPr algn="ctr"/>
            <a:r>
              <a:rPr kumimoji="1" lang="ja-JP" altLang="en-US" b="1" dirty="0">
                <a:solidFill>
                  <a:srgbClr val="FF0066"/>
                </a:solidFill>
              </a:rPr>
              <a:t>人が多い</a:t>
            </a:r>
          </a:p>
        </p:txBody>
      </p:sp>
      <p:grpSp>
        <p:nvGrpSpPr>
          <p:cNvPr id="9" name="グループ化 8">
            <a:extLst>
              <a:ext uri="{FF2B5EF4-FFF2-40B4-BE49-F238E27FC236}">
                <a16:creationId xmlns:a16="http://schemas.microsoft.com/office/drawing/2014/main" id="{9F8D09E6-B99C-44DF-BBC3-52CD95D34CAC}"/>
              </a:ext>
            </a:extLst>
          </p:cNvPr>
          <p:cNvGrpSpPr/>
          <p:nvPr/>
        </p:nvGrpSpPr>
        <p:grpSpPr>
          <a:xfrm>
            <a:off x="505655" y="1927527"/>
            <a:ext cx="5059441" cy="4654147"/>
            <a:chOff x="-73103" y="1642343"/>
            <a:chExt cx="5059441" cy="4654147"/>
          </a:xfrm>
        </p:grpSpPr>
        <p:grpSp>
          <p:nvGrpSpPr>
            <p:cNvPr id="15" name="グループ化 14">
              <a:extLst>
                <a:ext uri="{FF2B5EF4-FFF2-40B4-BE49-F238E27FC236}">
                  <a16:creationId xmlns:a16="http://schemas.microsoft.com/office/drawing/2014/main" id="{A26A57AE-1822-476C-9016-570CAE437DC2}"/>
                </a:ext>
              </a:extLst>
            </p:cNvPr>
            <p:cNvGrpSpPr/>
            <p:nvPr/>
          </p:nvGrpSpPr>
          <p:grpSpPr>
            <a:xfrm>
              <a:off x="1892692" y="1642343"/>
              <a:ext cx="1621460" cy="1274876"/>
              <a:chOff x="1894280" y="1691640"/>
              <a:chExt cx="1621460" cy="1274876"/>
            </a:xfrm>
          </p:grpSpPr>
          <p:sp>
            <p:nvSpPr>
              <p:cNvPr id="20" name="楕円 19">
                <a:extLst>
                  <a:ext uri="{FF2B5EF4-FFF2-40B4-BE49-F238E27FC236}">
                    <a16:creationId xmlns:a16="http://schemas.microsoft.com/office/drawing/2014/main" id="{2904080D-AA07-48EB-BFF2-926405132FB1}"/>
                  </a:ext>
                </a:extLst>
              </p:cNvPr>
              <p:cNvSpPr/>
              <p:nvPr/>
            </p:nvSpPr>
            <p:spPr>
              <a:xfrm>
                <a:off x="1894280" y="2108766"/>
                <a:ext cx="935990" cy="830318"/>
              </a:xfrm>
              <a:prstGeom prst="ellipse">
                <a:avLst/>
              </a:prstGeom>
              <a:solidFill>
                <a:schemeClr val="tx1"/>
              </a:solidFill>
              <a:ln w="34925" cmpd="dbl">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12">
                <a:extLst>
                  <a:ext uri="{FF2B5EF4-FFF2-40B4-BE49-F238E27FC236}">
                    <a16:creationId xmlns:a16="http://schemas.microsoft.com/office/drawing/2014/main" id="{61318BFA-E960-4D8E-BA8F-A2DB9A048215}"/>
                  </a:ext>
                </a:extLst>
              </p:cNvPr>
              <p:cNvGrpSpPr/>
              <p:nvPr/>
            </p:nvGrpSpPr>
            <p:grpSpPr>
              <a:xfrm>
                <a:off x="1918427" y="1691640"/>
                <a:ext cx="1597313" cy="1274876"/>
                <a:chOff x="1918427" y="1609344"/>
                <a:chExt cx="1597313" cy="1274876"/>
              </a:xfrm>
            </p:grpSpPr>
            <p:pic>
              <p:nvPicPr>
                <p:cNvPr id="10" name="図 9">
                  <a:extLst>
                    <a:ext uri="{FF2B5EF4-FFF2-40B4-BE49-F238E27FC236}">
                      <a16:creationId xmlns:a16="http://schemas.microsoft.com/office/drawing/2014/main" id="{6EFB72FA-3348-480A-B526-209BAAA1BCF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667" b="93778" l="18519" r="76132">
                              <a14:foregroundMark x1="46296" y1="15111" x2="46296" y2="15111"/>
                              <a14:foregroundMark x1="48971" y1="10667" x2="48971" y2="10667"/>
                              <a14:foregroundMark x1="32099" y1="75778" x2="32099" y2="75778"/>
                              <a14:foregroundMark x1="32099" y1="75778" x2="32099" y2="75778"/>
                              <a14:foregroundMark x1="30041" y1="74444" x2="37654" y2="66444"/>
                              <a14:foregroundMark x1="38066" y1="64889" x2="38066" y2="64889"/>
                              <a14:foregroundMark x1="28807" y1="83333" x2="28807" y2="83333"/>
                              <a14:foregroundMark x1="33745" y1="78444" x2="33745" y2="78444"/>
                              <a14:foregroundMark x1="38889" y1="83333" x2="38889" y2="83333"/>
                              <a14:foregroundMark x1="38889" y1="83333" x2="38889" y2="83333"/>
                              <a14:foregroundMark x1="39712" y1="80444" x2="39712" y2="80444"/>
                              <a14:foregroundMark x1="63992" y1="88222" x2="63992" y2="85778"/>
                              <a14:foregroundMark x1="63580" y1="82889" x2="63580" y2="82889"/>
                              <a14:foregroundMark x1="63580" y1="73778" x2="63580" y2="73778"/>
                              <a14:foregroundMark x1="63169" y1="70000" x2="63169" y2="70000"/>
                              <a14:foregroundMark x1="59671" y1="67333" x2="59671" y2="67333"/>
                              <a14:foregroundMark x1="59259" y1="74889" x2="59259" y2="74889"/>
                              <a14:foregroundMark x1="57613" y1="88222" x2="63580" y2="74889"/>
                              <a14:foregroundMark x1="67695" y1="74889" x2="67695" y2="74889"/>
                              <a14:foregroundMark x1="68107" y1="72444" x2="67695" y2="70000"/>
                              <a14:foregroundMark x1="59671" y1="68444" x2="59671" y2="68444"/>
                              <a14:foregroundMark x1="33745" y1="79778" x2="33745" y2="79778"/>
                              <a14:foregroundMark x1="23868" y1="78444" x2="23868" y2="78444"/>
                              <a14:foregroundMark x1="27160" y1="72444" x2="27160" y2="72444"/>
                              <a14:foregroundMark x1="30453" y1="76889" x2="30453" y2="76889"/>
                              <a14:foregroundMark x1="30453" y1="79333" x2="30453" y2="79333"/>
                              <a14:foregroundMark x1="28807" y1="77778" x2="28807" y2="77778"/>
                              <a14:foregroundMark x1="30453" y1="84444" x2="30453" y2="84444"/>
                              <a14:foregroundMark x1="34156" y1="88222" x2="34156" y2="88222"/>
                              <a14:foregroundMark x1="38477" y1="88222" x2="38477" y2="88222"/>
                              <a14:foregroundMark x1="38477" y1="88222" x2="38477" y2="88222"/>
                              <a14:foregroundMark x1="38477" y1="88222" x2="40123" y2="88222"/>
                              <a14:foregroundMark x1="44239" y1="93778" x2="44239" y2="93778"/>
                              <a14:foregroundMark x1="25926" y1="74889" x2="25926" y2="74889"/>
                              <a14:foregroundMark x1="29218" y1="71333" x2="29218" y2="71333"/>
                            </a14:backgroundRemoval>
                          </a14:imgEffect>
                        </a14:imgLayer>
                      </a14:imgProps>
                    </a:ext>
                  </a:extLst>
                </a:blip>
                <a:srcRect l="11569" t="7603" r="16638"/>
                <a:stretch/>
              </p:blipFill>
              <p:spPr>
                <a:xfrm>
                  <a:off x="1918427" y="2053902"/>
                  <a:ext cx="863159" cy="830318"/>
                </a:xfrm>
                <a:prstGeom prst="rect">
                  <a:avLst/>
                </a:prstGeom>
                <a:ln w="12700">
                  <a:noFill/>
                </a:ln>
              </p:spPr>
            </p:pic>
            <p:sp>
              <p:nvSpPr>
                <p:cNvPr id="11" name="吹き出し: 角を丸めた四角形 10">
                  <a:extLst>
                    <a:ext uri="{FF2B5EF4-FFF2-40B4-BE49-F238E27FC236}">
                      <a16:creationId xmlns:a16="http://schemas.microsoft.com/office/drawing/2014/main" id="{D899D625-DFF0-4D17-80F7-F4060D87DD2B}"/>
                    </a:ext>
                  </a:extLst>
                </p:cNvPr>
                <p:cNvSpPr/>
                <p:nvPr/>
              </p:nvSpPr>
              <p:spPr>
                <a:xfrm>
                  <a:off x="2180716" y="1609344"/>
                  <a:ext cx="1335024" cy="444558"/>
                </a:xfrm>
                <a:prstGeom prst="wedgeRoundRectCallout">
                  <a:avLst>
                    <a:gd name="adj1" fmla="val -28367"/>
                    <a:gd name="adj2" fmla="val 105694"/>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rPr>
                    <a:t>私で～す</a:t>
                  </a:r>
                </a:p>
              </p:txBody>
            </p:sp>
          </p:grpSp>
        </p:grpSp>
        <p:sp>
          <p:nvSpPr>
            <p:cNvPr id="8" name="思考の吹き出し: 雲形 7">
              <a:extLst>
                <a:ext uri="{FF2B5EF4-FFF2-40B4-BE49-F238E27FC236}">
                  <a16:creationId xmlns:a16="http://schemas.microsoft.com/office/drawing/2014/main" id="{D615A025-B2E8-4C81-91F7-9BC014AD99C5}"/>
                </a:ext>
              </a:extLst>
            </p:cNvPr>
            <p:cNvSpPr/>
            <p:nvPr/>
          </p:nvSpPr>
          <p:spPr>
            <a:xfrm>
              <a:off x="-73103" y="4357208"/>
              <a:ext cx="5059441" cy="1939282"/>
            </a:xfrm>
            <a:prstGeom prst="cloudCallout">
              <a:avLst>
                <a:gd name="adj1" fmla="val 776"/>
                <a:gd name="adj2" fmla="val -10315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rPr>
                <a:t>昨年度新入社員は</a:t>
              </a:r>
              <a:r>
                <a:rPr kumimoji="1" lang="en-US" altLang="ja-JP" b="1" dirty="0">
                  <a:solidFill>
                    <a:schemeClr val="bg1"/>
                  </a:solidFill>
                </a:rPr>
                <a:t>2</a:t>
              </a:r>
              <a:r>
                <a:rPr kumimoji="1" lang="ja-JP" altLang="en-US" b="1" dirty="0">
                  <a:solidFill>
                    <a:schemeClr val="bg1"/>
                  </a:solidFill>
                </a:rPr>
                <a:t>名共に</a:t>
              </a:r>
              <a:endParaRPr kumimoji="1" lang="en-US" altLang="ja-JP" b="1" dirty="0">
                <a:solidFill>
                  <a:schemeClr val="bg1"/>
                </a:solidFill>
              </a:endParaRPr>
            </a:p>
            <a:p>
              <a:pPr algn="ctr"/>
              <a:r>
                <a:rPr kumimoji="1" lang="ja-JP" altLang="en-US" b="1" dirty="0">
                  <a:solidFill>
                    <a:srgbClr val="FF0066"/>
                  </a:solidFill>
                </a:rPr>
                <a:t>１５０ｃｍ台と小柄である</a:t>
              </a:r>
              <a:endParaRPr kumimoji="1" lang="en-US" altLang="ja-JP" b="1" dirty="0">
                <a:solidFill>
                  <a:srgbClr val="FF0066"/>
                </a:solidFill>
              </a:endParaRPr>
            </a:p>
          </p:txBody>
        </p:sp>
      </p:grpSp>
      <p:sp>
        <p:nvSpPr>
          <p:cNvPr id="7" name="思考の吹き出し: 雲形 6">
            <a:extLst>
              <a:ext uri="{FF2B5EF4-FFF2-40B4-BE49-F238E27FC236}">
                <a16:creationId xmlns:a16="http://schemas.microsoft.com/office/drawing/2014/main" id="{FF0944D5-C15B-49E8-A1D4-593B3F59FFF3}"/>
              </a:ext>
            </a:extLst>
          </p:cNvPr>
          <p:cNvSpPr/>
          <p:nvPr/>
        </p:nvSpPr>
        <p:spPr>
          <a:xfrm>
            <a:off x="7384128" y="3907836"/>
            <a:ext cx="4687354" cy="1939282"/>
          </a:xfrm>
          <a:prstGeom prst="cloudCallout">
            <a:avLst>
              <a:gd name="adj1" fmla="val -14297"/>
              <a:gd name="adj2" fmla="val -6674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rPr>
              <a:t>一番高い人が１８５ｃｍ</a:t>
            </a:r>
            <a:endParaRPr kumimoji="1" lang="en-US" altLang="ja-JP" b="1" dirty="0">
              <a:solidFill>
                <a:schemeClr val="bg1"/>
              </a:solidFill>
            </a:endParaRPr>
          </a:p>
          <a:p>
            <a:pPr algn="ctr"/>
            <a:r>
              <a:rPr kumimoji="1" lang="ja-JP" altLang="en-US" b="1" dirty="0">
                <a:solidFill>
                  <a:schemeClr val="bg1"/>
                </a:solidFill>
              </a:rPr>
              <a:t>あり低い人が１５２ｃｍ</a:t>
            </a:r>
            <a:endParaRPr kumimoji="1" lang="en-US" altLang="ja-JP" b="1" dirty="0">
              <a:solidFill>
                <a:schemeClr val="bg1"/>
              </a:solidFill>
            </a:endParaRPr>
          </a:p>
          <a:p>
            <a:pPr algn="ctr"/>
            <a:r>
              <a:rPr kumimoji="1" lang="ja-JP" altLang="en-US" b="1" dirty="0">
                <a:solidFill>
                  <a:schemeClr val="bg1"/>
                </a:solidFill>
              </a:rPr>
              <a:t>と</a:t>
            </a:r>
            <a:r>
              <a:rPr kumimoji="1" lang="ja-JP" altLang="en-US" b="1" dirty="0">
                <a:solidFill>
                  <a:srgbClr val="FF0066"/>
                </a:solidFill>
              </a:rPr>
              <a:t>３３ｃｍの差がある</a:t>
            </a:r>
            <a:endParaRPr kumimoji="1" lang="en-US" altLang="ja-JP" b="1" dirty="0">
              <a:solidFill>
                <a:srgbClr val="FF0066"/>
              </a:solidFill>
            </a:endParaRPr>
          </a:p>
        </p:txBody>
      </p:sp>
      <p:sp>
        <p:nvSpPr>
          <p:cNvPr id="16" name="フローチャート: 処理 15">
            <a:extLst>
              <a:ext uri="{FF2B5EF4-FFF2-40B4-BE49-F238E27FC236}">
                <a16:creationId xmlns:a16="http://schemas.microsoft.com/office/drawing/2014/main" id="{CCFADE09-30D3-457A-B264-14455F1E1742}"/>
              </a:ext>
            </a:extLst>
          </p:cNvPr>
          <p:cNvSpPr/>
          <p:nvPr/>
        </p:nvSpPr>
        <p:spPr>
          <a:xfrm>
            <a:off x="4366260" y="4930473"/>
            <a:ext cx="7743218" cy="1833291"/>
          </a:xfrm>
          <a:prstGeom prst="flowChartProcess">
            <a:avLst/>
          </a:prstGeom>
          <a:solidFill>
            <a:srgbClr val="FFFFCC"/>
          </a:solidFill>
          <a:ln w="152400" cmpd="dbl">
            <a:solidFill>
              <a:srgbClr val="FF0000">
                <a:alpha val="60000"/>
              </a:srgbClr>
            </a:solidFill>
          </a:ln>
        </p:spPr>
        <p:style>
          <a:lnRef idx="1">
            <a:schemeClr val="accent3"/>
          </a:lnRef>
          <a:fillRef idx="2">
            <a:schemeClr val="accent3"/>
          </a:fillRef>
          <a:effectRef idx="1">
            <a:schemeClr val="accent3"/>
          </a:effectRef>
          <a:fontRef idx="minor">
            <a:schemeClr val="dk1"/>
          </a:fontRef>
        </p:style>
        <p:txBody>
          <a:bodyPr rtlCol="0" anchor="ctr"/>
          <a:lstStyle/>
          <a:p>
            <a:r>
              <a:rPr kumimoji="1" lang="ja-JP" altLang="en-US" b="1" dirty="0">
                <a:ln w="0"/>
                <a:solidFill>
                  <a:schemeClr val="accent1"/>
                </a:solidFill>
                <a:effectLst>
                  <a:outerShdw blurRad="38100" dist="25400" dir="5400000" algn="ctr" rotWithShape="0">
                    <a:srgbClr val="6E747A">
                      <a:alpha val="43000"/>
                    </a:srgbClr>
                  </a:outerShdw>
                </a:effectLst>
              </a:rPr>
              <a:t>以上より上司方針とも合致しているため</a:t>
            </a:r>
            <a:r>
              <a:rPr kumimoji="1" lang="en-US" altLang="ja-JP" b="1" dirty="0">
                <a:ln w="0"/>
                <a:solidFill>
                  <a:schemeClr val="accent1"/>
                </a:solidFill>
                <a:effectLst>
                  <a:outerShdw blurRad="38100" dist="25400" dir="5400000" algn="ctr" rotWithShape="0">
                    <a:srgbClr val="6E747A">
                      <a:alpha val="43000"/>
                    </a:srgbClr>
                  </a:outerShdw>
                </a:effectLst>
              </a:rPr>
              <a:t>…</a:t>
            </a:r>
          </a:p>
          <a:p>
            <a:r>
              <a:rPr kumimoji="1" lang="en-US" altLang="ja-JP" sz="2400" b="1" dirty="0">
                <a:ln w="0"/>
                <a:solidFill>
                  <a:srgbClr val="FF0066"/>
                </a:solidFill>
                <a:effectLst>
                  <a:outerShdw blurRad="38100" dist="25400" dir="5400000" algn="ctr" rotWithShape="0">
                    <a:srgbClr val="6E747A">
                      <a:alpha val="43000"/>
                    </a:srgbClr>
                  </a:outerShdw>
                </a:effectLst>
              </a:rPr>
              <a:t>『</a:t>
            </a:r>
            <a:r>
              <a:rPr kumimoji="1" lang="ja-JP" altLang="en-US" sz="2400" b="1" dirty="0">
                <a:ln w="0"/>
                <a:solidFill>
                  <a:srgbClr val="FF0066"/>
                </a:solidFill>
                <a:effectLst>
                  <a:outerShdw blurRad="38100" dist="25400" dir="5400000" algn="ctr" rotWithShape="0">
                    <a:srgbClr val="6E747A">
                      <a:alpha val="43000"/>
                    </a:srgbClr>
                  </a:outerShdw>
                </a:effectLst>
              </a:rPr>
              <a:t>ちょっと待って！</a:t>
            </a:r>
            <a:r>
              <a:rPr kumimoji="1" lang="en-US" altLang="ja-JP" sz="2400" b="1" dirty="0">
                <a:ln w="0"/>
                <a:solidFill>
                  <a:schemeClr val="accent1"/>
                </a:solidFill>
                <a:effectLst>
                  <a:outerShdw blurRad="38100" dist="25400" dir="5400000" algn="ctr" rotWithShape="0">
                    <a:srgbClr val="6E747A">
                      <a:alpha val="43000"/>
                    </a:srgbClr>
                  </a:outerShdw>
                </a:effectLst>
              </a:rPr>
              <a:t>』</a:t>
            </a:r>
            <a:r>
              <a:rPr kumimoji="1" lang="ja-JP" altLang="en-US" b="1" dirty="0">
                <a:ln w="0"/>
                <a:solidFill>
                  <a:schemeClr val="accent1"/>
                </a:solidFill>
                <a:effectLst>
                  <a:outerShdw blurRad="38100" dist="25400" dir="5400000" algn="ctr" rotWithShape="0">
                    <a:srgbClr val="6E747A">
                      <a:alpha val="43000"/>
                    </a:srgbClr>
                  </a:outerShdw>
                </a:effectLst>
              </a:rPr>
              <a:t>つらさレベルって</a:t>
            </a:r>
            <a:endParaRPr kumimoji="1" lang="en-US" altLang="ja-JP" b="1" dirty="0">
              <a:ln w="0"/>
              <a:solidFill>
                <a:schemeClr val="accent1"/>
              </a:solidFill>
              <a:effectLst>
                <a:outerShdw blurRad="38100" dist="25400" dir="5400000" algn="ctr" rotWithShape="0">
                  <a:srgbClr val="6E747A">
                    <a:alpha val="43000"/>
                  </a:srgbClr>
                </a:outerShdw>
              </a:effectLst>
            </a:endParaRPr>
          </a:p>
          <a:p>
            <a:r>
              <a:rPr kumimoji="1" lang="ja-JP" altLang="en-US" b="1" dirty="0">
                <a:ln w="0"/>
                <a:solidFill>
                  <a:schemeClr val="accent1"/>
                </a:solidFill>
                <a:effectLst>
                  <a:outerShdw blurRad="38100" dist="25400" dir="5400000" algn="ctr" rotWithShape="0">
                    <a:srgbClr val="6E747A">
                      <a:alpha val="43000"/>
                    </a:srgbClr>
                  </a:outerShdw>
                </a:effectLst>
              </a:rPr>
              <a:t>どう数値評価すればいいの？？</a:t>
            </a:r>
            <a:endParaRPr kumimoji="1" lang="en-US" altLang="ja-JP" b="1" dirty="0">
              <a:ln w="0"/>
              <a:solidFill>
                <a:schemeClr val="accent1"/>
              </a:solidFill>
              <a:effectLst>
                <a:outerShdw blurRad="38100" dist="25400" dir="5400000" algn="ctr" rotWithShape="0">
                  <a:srgbClr val="6E747A">
                    <a:alpha val="43000"/>
                  </a:srgbClr>
                </a:outerShdw>
              </a:effectLst>
            </a:endParaRPr>
          </a:p>
          <a:p>
            <a:r>
              <a:rPr kumimoji="1" lang="ja-JP" altLang="en-US" b="1" dirty="0">
                <a:ln w="0"/>
                <a:solidFill>
                  <a:schemeClr val="accent1"/>
                </a:solidFill>
                <a:effectLst>
                  <a:outerShdw blurRad="38100" dist="25400" dir="5400000" algn="ctr" rotWithShape="0">
                    <a:srgbClr val="6E747A">
                      <a:alpha val="43000"/>
                    </a:srgbClr>
                  </a:outerShdw>
                </a:effectLst>
              </a:rPr>
              <a:t>そう言えば、技術</a:t>
            </a:r>
            <a:r>
              <a:rPr kumimoji="1" lang="en-US" altLang="ja-JP" b="1" dirty="0">
                <a:ln w="0"/>
                <a:solidFill>
                  <a:schemeClr val="accent1"/>
                </a:solidFill>
                <a:effectLst>
                  <a:outerShdw blurRad="38100" dist="25400" dir="5400000" algn="ctr" rotWithShape="0">
                    <a:srgbClr val="6E747A">
                      <a:alpha val="43000"/>
                    </a:srgbClr>
                  </a:outerShdw>
                </a:effectLst>
              </a:rPr>
              <a:t>G</a:t>
            </a:r>
            <a:r>
              <a:rPr kumimoji="1" lang="ja-JP" altLang="en-US" b="1" dirty="0">
                <a:ln w="0"/>
                <a:solidFill>
                  <a:schemeClr val="accent1"/>
                </a:solidFill>
                <a:effectLst>
                  <a:outerShdw blurRad="38100" dist="25400" dir="5400000" algn="ctr" rotWithShape="0">
                    <a:srgbClr val="6E747A">
                      <a:alpha val="43000"/>
                    </a:srgbClr>
                  </a:outerShdw>
                </a:effectLst>
              </a:rPr>
              <a:t>の清水君からライン整備時に作業のつらさ指数を評価するためのアイテムを開発したって聞いたことあるよ！！</a:t>
            </a:r>
          </a:p>
        </p:txBody>
      </p:sp>
    </p:spTree>
    <p:extLst>
      <p:ext uri="{BB962C8B-B14F-4D97-AF65-F5344CB8AC3E}">
        <p14:creationId xmlns:p14="http://schemas.microsoft.com/office/powerpoint/2010/main" val="324407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3" grpId="0" animBg="1"/>
      <p:bldP spid="7" grpId="0" animBg="1"/>
      <p:bldP spid="16" grpId="0" animBg="1"/>
    </p:bldLst>
  </p:timing>
</p:sld>
</file>

<file path=ppt/theme/theme1.xml><?xml version="1.0" encoding="utf-8"?>
<a:theme xmlns:a="http://schemas.openxmlformats.org/drawingml/2006/main" name="スライス">
  <a:themeElements>
    <a:clrScheme name="スライス">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スライス">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スライス">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9766</TotalTime>
  <Words>4214</Words>
  <Application>Microsoft Office PowerPoint</Application>
  <PresentationFormat>ワイド画面</PresentationFormat>
  <Paragraphs>1126</Paragraphs>
  <Slides>43</Slides>
  <Notes>15</Notes>
  <HiddenSlides>0</HiddenSlides>
  <MMClips>0</MMClips>
  <ScaleCrop>false</ScaleCrop>
  <HeadingPairs>
    <vt:vector size="6" baseType="variant">
      <vt:variant>
        <vt:lpstr>使用されているフォント</vt:lpstr>
      </vt:variant>
      <vt:variant>
        <vt:i4>18</vt:i4>
      </vt:variant>
      <vt:variant>
        <vt:lpstr>テーマ</vt:lpstr>
      </vt:variant>
      <vt:variant>
        <vt:i4>1</vt:i4>
      </vt:variant>
      <vt:variant>
        <vt:lpstr>スライド タイトル</vt:lpstr>
      </vt:variant>
      <vt:variant>
        <vt:i4>43</vt:i4>
      </vt:variant>
    </vt:vector>
  </HeadingPairs>
  <TitlesOfParts>
    <vt:vector size="62" baseType="lpstr">
      <vt:lpstr>BIZ UDP明朝 Medium</vt:lpstr>
      <vt:lpstr>HGPｺﾞｼｯｸM</vt:lpstr>
      <vt:lpstr>HGP創英角ﾎﾟｯﾌﾟ体</vt:lpstr>
      <vt:lpstr>HGS明朝E</vt:lpstr>
      <vt:lpstr>HG丸ｺﾞｼｯｸM-PRO</vt:lpstr>
      <vt:lpstr>HG創英角ﾎﾟｯﾌﾟ体</vt:lpstr>
      <vt:lpstr>ＭＳ Ｐ明朝</vt:lpstr>
      <vt:lpstr>ＭＳ 明朝</vt:lpstr>
      <vt:lpstr>Yu Gothic UI Semibold</vt:lpstr>
      <vt:lpstr>メイリオ</vt:lpstr>
      <vt:lpstr>游ゴシック</vt:lpstr>
      <vt:lpstr>游明朝 Demibold</vt:lpstr>
      <vt:lpstr>Arial</vt:lpstr>
      <vt:lpstr>Calibri</vt:lpstr>
      <vt:lpstr>Century Gothic</vt:lpstr>
      <vt:lpstr>Franklin Gothic Book</vt:lpstr>
      <vt:lpstr>Wingdings</vt:lpstr>
      <vt:lpstr>Wingdings 3</vt:lpstr>
      <vt:lpstr>スライス</vt:lpstr>
      <vt:lpstr>PowerPoint プレゼンテーション</vt:lpstr>
      <vt:lpstr>1．会社の紹介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ご清聴ありがとうございました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丸山 兼友/MARUYAMA KANETOMO</dc:creator>
  <cp:lastModifiedBy>丸山 兼友/MARUYAMA KANETOMO</cp:lastModifiedBy>
  <cp:revision>568</cp:revision>
  <cp:lastPrinted>2024-10-19T08:03:06Z</cp:lastPrinted>
  <dcterms:created xsi:type="dcterms:W3CDTF">2023-12-06T07:03:36Z</dcterms:created>
  <dcterms:modified xsi:type="dcterms:W3CDTF">2024-12-03T16:05:47Z</dcterms:modified>
</cp:coreProperties>
</file>