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8" r:id="rId3"/>
    <p:sldId id="260" r:id="rId4"/>
    <p:sldId id="259" r:id="rId5"/>
    <p:sldId id="261" r:id="rId6"/>
    <p:sldId id="263" r:id="rId7"/>
    <p:sldId id="262" r:id="rId8"/>
    <p:sldId id="257" r:id="rId9"/>
  </p:sldIdLst>
  <p:sldSz cx="12801600" cy="9601200" type="A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967" autoAdjust="0"/>
  </p:normalViewPr>
  <p:slideViewPr>
    <p:cSldViewPr snapToGrid="0">
      <p:cViewPr varScale="1">
        <p:scale>
          <a:sx n="89" d="100"/>
          <a:sy n="89" d="100"/>
        </p:scale>
        <p:origin x="9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5:44.83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0T02:25:48.14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87FAE-2F54-407D-A86E-B339B4B47AFF}" type="datetimeFigureOut">
              <a:rPr kumimoji="1" lang="ja-JP" altLang="en-US" smtClean="0"/>
              <a:t>2025/2/2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7663-5B4E-4906-BCC5-8FFF534DBD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91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97663-5B4E-4906-BCC5-8FFF534DBDE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300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3CD-D50B-447D-83F0-E9F841140959}" type="datetimeFigureOut">
              <a:rPr kumimoji="1" lang="ja-JP" altLang="en-US" smtClean="0"/>
              <a:t>2025/2/2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3538-EAC7-4508-9C32-19E5F381AE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160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3CD-D50B-447D-83F0-E9F841140959}" type="datetimeFigureOut">
              <a:rPr kumimoji="1" lang="ja-JP" altLang="en-US" smtClean="0"/>
              <a:t>2025/2/2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3538-EAC7-4508-9C32-19E5F381AE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178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3CD-D50B-447D-83F0-E9F841140959}" type="datetimeFigureOut">
              <a:rPr kumimoji="1" lang="ja-JP" altLang="en-US" smtClean="0"/>
              <a:t>2025/2/2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3538-EAC7-4508-9C32-19E5F381AE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3014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3CD-D50B-447D-83F0-E9F841140959}" type="datetimeFigureOut">
              <a:rPr kumimoji="1" lang="ja-JP" altLang="en-US" smtClean="0"/>
              <a:t>2025/2/2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3538-EAC7-4508-9C32-19E5F381AE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93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3CD-D50B-447D-83F0-E9F841140959}" type="datetimeFigureOut">
              <a:rPr kumimoji="1" lang="ja-JP" altLang="en-US" smtClean="0"/>
              <a:t>2025/2/2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3538-EAC7-4508-9C32-19E5F381AE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19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3CD-D50B-447D-83F0-E9F841140959}" type="datetimeFigureOut">
              <a:rPr kumimoji="1" lang="ja-JP" altLang="en-US" smtClean="0"/>
              <a:t>2025/2/2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3538-EAC7-4508-9C32-19E5F381AE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489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3CD-D50B-447D-83F0-E9F841140959}" type="datetimeFigureOut">
              <a:rPr kumimoji="1" lang="ja-JP" altLang="en-US" smtClean="0"/>
              <a:t>2025/2/2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3538-EAC7-4508-9C32-19E5F381AE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159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3CD-D50B-447D-83F0-E9F841140959}" type="datetimeFigureOut">
              <a:rPr kumimoji="1" lang="ja-JP" altLang="en-US" smtClean="0"/>
              <a:t>2025/2/2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3538-EAC7-4508-9C32-19E5F381AE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66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3CD-D50B-447D-83F0-E9F841140959}" type="datetimeFigureOut">
              <a:rPr kumimoji="1" lang="ja-JP" altLang="en-US" smtClean="0"/>
              <a:t>2025/2/2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3538-EAC7-4508-9C32-19E5F381AE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402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3CD-D50B-447D-83F0-E9F841140959}" type="datetimeFigureOut">
              <a:rPr kumimoji="1" lang="ja-JP" altLang="en-US" smtClean="0"/>
              <a:t>2025/2/2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3538-EAC7-4508-9C32-19E5F381AE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532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53CD-D50B-447D-83F0-E9F841140959}" type="datetimeFigureOut">
              <a:rPr kumimoji="1" lang="ja-JP" altLang="en-US" smtClean="0"/>
              <a:t>2025/2/2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83538-EAC7-4508-9C32-19E5F381AE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95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E53CD-D50B-447D-83F0-E9F841140959}" type="datetimeFigureOut">
              <a:rPr kumimoji="1" lang="ja-JP" altLang="en-US" smtClean="0"/>
              <a:t>2025/2/2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83538-EAC7-4508-9C32-19E5F381AE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59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kumimoji="1"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kumimoji="1"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0.png"/><Relationship Id="rId7" Type="http://schemas.openxmlformats.org/officeDocument/2006/relationships/image" Target="../media/image2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customXml" Target="../ink/ink2.xml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jpe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26.png"/><Relationship Id="rId5" Type="http://schemas.openxmlformats.org/officeDocument/2006/relationships/image" Target="../media/image57.jpeg"/><Relationship Id="rId15" Type="http://schemas.openxmlformats.org/officeDocument/2006/relationships/image" Target="../media/image65.jpe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21.png"/><Relationship Id="rId1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B345884-A0EB-B5BE-AF15-D414C87F28CE}"/>
              </a:ext>
            </a:extLst>
          </p:cNvPr>
          <p:cNvSpPr/>
          <p:nvPr/>
        </p:nvSpPr>
        <p:spPr>
          <a:xfrm>
            <a:off x="2003897" y="486383"/>
            <a:ext cx="10992255" cy="1517515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25F7C9-5E53-88F0-BC9D-35067D293546}"/>
              </a:ext>
            </a:extLst>
          </p:cNvPr>
          <p:cNvSpPr txBox="1"/>
          <p:nvPr/>
        </p:nvSpPr>
        <p:spPr>
          <a:xfrm>
            <a:off x="4567954" y="425120"/>
            <a:ext cx="7183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楽・落・楽チャレンジ！</a:t>
            </a:r>
            <a:endParaRPr kumimoji="1" lang="en-US" altLang="ja-JP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BE89D8-463A-8EC1-502F-DF8053D62337}"/>
              </a:ext>
            </a:extLst>
          </p:cNvPr>
          <p:cNvSpPr txBox="1"/>
          <p:nvPr/>
        </p:nvSpPr>
        <p:spPr>
          <a:xfrm>
            <a:off x="5609177" y="1335447"/>
            <a:ext cx="6667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～作業の省力化と</a:t>
            </a:r>
            <a:r>
              <a:rPr kumimoji="1" lang="en-US" altLang="ja-JP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SDG</a:t>
            </a:r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ｓの取り組み～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8C62B09-7D68-7030-E10D-1E67190BD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13" y="659352"/>
            <a:ext cx="1047750" cy="117157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EB9F86A-F108-C853-B1F5-84DA0DCD6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0" y="53793"/>
            <a:ext cx="4914900" cy="352425"/>
          </a:xfrm>
          <a:prstGeom prst="rect">
            <a:avLst/>
          </a:prstGeom>
        </p:spPr>
      </p:pic>
      <p:sp>
        <p:nvSpPr>
          <p:cNvPr id="2" name="角丸四角形 6">
            <a:extLst>
              <a:ext uri="{FF2B5EF4-FFF2-40B4-BE49-F238E27FC236}">
                <a16:creationId xmlns:a16="http://schemas.microsoft.com/office/drawing/2014/main" id="{A13E04B3-0A3A-F01C-2C06-CA1C3A1C1A79}"/>
              </a:ext>
            </a:extLst>
          </p:cNvPr>
          <p:cNvSpPr/>
          <p:nvPr/>
        </p:nvSpPr>
        <p:spPr>
          <a:xfrm>
            <a:off x="299545" y="2102621"/>
            <a:ext cx="11976842" cy="7148686"/>
          </a:xfrm>
          <a:prstGeom prst="roundRect">
            <a:avLst>
              <a:gd name="adj" fmla="val 568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79795D15-8667-9993-03CC-EB6E78B792E5}"/>
              </a:ext>
            </a:extLst>
          </p:cNvPr>
          <p:cNvSpPr>
            <a:spLocks noGrp="1"/>
          </p:cNvSpPr>
          <p:nvPr/>
        </p:nvSpPr>
        <p:spPr>
          <a:xfrm>
            <a:off x="3110557" y="2474928"/>
            <a:ext cx="9109758" cy="831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中心品目であるリンゴ園（２０</a:t>
            </a:r>
            <a:r>
              <a:rPr kumimoji="1"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</a:t>
            </a: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）の摘果の作業時間。</a:t>
            </a:r>
            <a:endParaRPr kumimoji="1"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4E37A9CC-46CF-2763-AAF7-C36C92FDEC48}"/>
              </a:ext>
            </a:extLst>
          </p:cNvPr>
          <p:cNvSpPr>
            <a:spLocks noGrp="1"/>
          </p:cNvSpPr>
          <p:nvPr/>
        </p:nvSpPr>
        <p:spPr>
          <a:xfrm>
            <a:off x="285015" y="2503040"/>
            <a:ext cx="2769470" cy="4634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１．概要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C919F35-26C6-C741-06C6-B4CA4D320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439" y="3509212"/>
            <a:ext cx="5814330" cy="30711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3033B43-1665-5212-9B64-D35AECF85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227" y="5540811"/>
            <a:ext cx="977719" cy="98061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56466D0-E57E-8A41-6919-C4B4C0AC5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42" y="7336721"/>
            <a:ext cx="2108636" cy="165134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973B0BE-67B9-A008-A472-7B8DEF232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252" y="7387557"/>
            <a:ext cx="2175911" cy="168956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8ED7AD2-34D3-2CCB-B321-AA9D74303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1163" y="7387557"/>
            <a:ext cx="1992879" cy="173531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F872D3A-EF8C-9698-2F13-F3ADD63546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3999" y="7350225"/>
            <a:ext cx="1992879" cy="166284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05CBEAC-3801-8323-19BE-847A1885F7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1756" y="8382864"/>
            <a:ext cx="1277364" cy="41374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E754E7C-BC8B-A9CC-5821-3E58AE8174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0381" y="8394979"/>
            <a:ext cx="934443" cy="43128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06B96BA-BFAE-4324-D8A2-2FC4126151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0031" y="8394979"/>
            <a:ext cx="932823" cy="43053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E197828-E809-4794-3DB5-E31EBA7789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5184" y="8408281"/>
            <a:ext cx="960574" cy="339051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1B0E626-44E3-AB99-47BE-B217D9E14AC2}"/>
              </a:ext>
            </a:extLst>
          </p:cNvPr>
          <p:cNvSpPr txBox="1"/>
          <p:nvPr/>
        </p:nvSpPr>
        <p:spPr>
          <a:xfrm>
            <a:off x="1076830" y="4800600"/>
            <a:ext cx="52604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活動紹介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２０２３年度　　研究助成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E95AAA2-CBF5-1145-D0CA-E5883597B67B}"/>
              </a:ext>
            </a:extLst>
          </p:cNvPr>
          <p:cNvSpPr txBox="1"/>
          <p:nvPr/>
        </p:nvSpPr>
        <p:spPr>
          <a:xfrm>
            <a:off x="1395264" y="5754868"/>
            <a:ext cx="4942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OKB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アグリビジネス支援事業</a:t>
            </a:r>
          </a:p>
          <a:p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JA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農業教育支援事業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BD33512C-C8DA-84F0-96DD-25959B54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1512" y="7432740"/>
            <a:ext cx="935605" cy="93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146DF241-E18C-B0FB-5FCB-C5FE86198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2807" y="7444061"/>
            <a:ext cx="918280" cy="91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477D05D0-AF4F-F285-CEF1-8F0EB5333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8156" y="7446244"/>
            <a:ext cx="935605" cy="93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フローチャート: 代替処理 25">
            <a:extLst>
              <a:ext uri="{FF2B5EF4-FFF2-40B4-BE49-F238E27FC236}">
                <a16:creationId xmlns:a16="http://schemas.microsoft.com/office/drawing/2014/main" id="{43896484-A378-044B-8A6F-13DFEEC0330B}"/>
              </a:ext>
            </a:extLst>
          </p:cNvPr>
          <p:cNvSpPr/>
          <p:nvPr/>
        </p:nvSpPr>
        <p:spPr>
          <a:xfrm>
            <a:off x="9606790" y="8517130"/>
            <a:ext cx="1990989" cy="48851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SDG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ｓ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AE6C01C2-C35F-2BA6-263A-AAE56581F081}"/>
              </a:ext>
            </a:extLst>
          </p:cNvPr>
          <p:cNvSpPr/>
          <p:nvPr/>
        </p:nvSpPr>
        <p:spPr>
          <a:xfrm>
            <a:off x="687322" y="3121450"/>
            <a:ext cx="5724017" cy="137518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0EFA4D4-CBAA-5A80-C12A-0BF50D426AB4}"/>
              </a:ext>
            </a:extLst>
          </p:cNvPr>
          <p:cNvSpPr/>
          <p:nvPr/>
        </p:nvSpPr>
        <p:spPr>
          <a:xfrm>
            <a:off x="956253" y="3168018"/>
            <a:ext cx="5505804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2400" dirty="0">
                <a:solidFill>
                  <a:schemeClr val="bg1">
                    <a:lumMod val="9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現在の課題</a:t>
            </a:r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r>
              <a:rPr lang="ja-JP" altLang="en-US" sz="2400" dirty="0">
                <a:solidFill>
                  <a:schemeClr val="bg1">
                    <a:lumMod val="9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①摘果の作業時間の長さ</a:t>
            </a:r>
            <a:endParaRPr lang="en-US" altLang="ja-JP" sz="2400" dirty="0">
              <a:solidFill>
                <a:schemeClr val="bg1">
                  <a:lumMod val="9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>
                    <a:lumMod val="9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②規格外果実の処分・せん定枝の処分</a:t>
            </a:r>
            <a:endParaRPr kumimoji="1" lang="en-US" altLang="ja-JP" sz="2400" dirty="0">
              <a:solidFill>
                <a:schemeClr val="bg1">
                  <a:lumMod val="9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B44148C-BCDD-FB81-A575-C0F8BDAA6080}"/>
              </a:ext>
            </a:extLst>
          </p:cNvPr>
          <p:cNvSpPr txBox="1"/>
          <p:nvPr/>
        </p:nvSpPr>
        <p:spPr>
          <a:xfrm>
            <a:off x="7623039" y="330986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リンゴの作業項目別労働時間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A033C3C-5BE8-8220-E108-C2B6B83CF9F1}"/>
              </a:ext>
            </a:extLst>
          </p:cNvPr>
          <p:cNvSpPr txBox="1"/>
          <p:nvPr/>
        </p:nvSpPr>
        <p:spPr>
          <a:xfrm>
            <a:off x="3306672" y="701822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本校果樹園の不要なもの</a:t>
            </a:r>
          </a:p>
        </p:txBody>
      </p:sp>
    </p:spTree>
    <p:extLst>
      <p:ext uri="{BB962C8B-B14F-4D97-AF65-F5344CB8AC3E}">
        <p14:creationId xmlns:p14="http://schemas.microsoft.com/office/powerpoint/2010/main" val="88149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96F4CD9-7A49-F468-191B-6C72F35624E0}"/>
              </a:ext>
            </a:extLst>
          </p:cNvPr>
          <p:cNvSpPr/>
          <p:nvPr/>
        </p:nvSpPr>
        <p:spPr>
          <a:xfrm>
            <a:off x="246119" y="2284390"/>
            <a:ext cx="12309362" cy="7053247"/>
          </a:xfrm>
          <a:prstGeom prst="roundRect">
            <a:avLst>
              <a:gd name="adj" fmla="val 5533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B345884-A0EB-B5BE-AF15-D414C87F28CE}"/>
              </a:ext>
            </a:extLst>
          </p:cNvPr>
          <p:cNvSpPr/>
          <p:nvPr/>
        </p:nvSpPr>
        <p:spPr>
          <a:xfrm>
            <a:off x="-330732" y="486383"/>
            <a:ext cx="12441390" cy="1517515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0150C7-F95E-1BC9-647A-CA67BF609C7D}"/>
              </a:ext>
            </a:extLst>
          </p:cNvPr>
          <p:cNvSpPr txBox="1"/>
          <p:nvPr/>
        </p:nvSpPr>
        <p:spPr>
          <a:xfrm>
            <a:off x="1322687" y="533408"/>
            <a:ext cx="45672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ひのう</a:t>
            </a:r>
            <a:r>
              <a:rPr kumimoji="1" lang="en-US" altLang="ja-JP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project</a:t>
            </a:r>
            <a:endParaRPr kumimoji="1" lang="ja-JP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CF7B155-22D1-6542-1506-8AD756D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53793"/>
            <a:ext cx="4914900" cy="35242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FB904B-2925-829C-C45E-6DB0D6949D9B}"/>
              </a:ext>
            </a:extLst>
          </p:cNvPr>
          <p:cNvSpPr txBox="1"/>
          <p:nvPr/>
        </p:nvSpPr>
        <p:spPr>
          <a:xfrm>
            <a:off x="963169" y="1555758"/>
            <a:ext cx="1097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>
                    <a:lumMod val="9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岐阜県立飛騨高山高等学校　園芸科学科　</a:t>
            </a:r>
            <a:r>
              <a:rPr kumimoji="1" lang="en-US" altLang="ja-JP" sz="2400" dirty="0">
                <a:solidFill>
                  <a:schemeClr val="bg1">
                    <a:lumMod val="9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kumimoji="1" lang="ja-JP" altLang="en-US" sz="2400" dirty="0">
                <a:solidFill>
                  <a:schemeClr val="bg1">
                    <a:lumMod val="9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　田中　中村　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F10CA0-9020-468A-1EC5-B020F346A1D1}"/>
              </a:ext>
            </a:extLst>
          </p:cNvPr>
          <p:cNvSpPr txBox="1"/>
          <p:nvPr/>
        </p:nvSpPr>
        <p:spPr>
          <a:xfrm>
            <a:off x="548337" y="265365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２．動機・目的</a:t>
            </a: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F9931C41-551B-8B5F-B0A6-FB4CAAD0A5BB}"/>
              </a:ext>
            </a:extLst>
          </p:cNvPr>
          <p:cNvSpPr/>
          <p:nvPr/>
        </p:nvSpPr>
        <p:spPr>
          <a:xfrm>
            <a:off x="548337" y="3435977"/>
            <a:ext cx="3807898" cy="49965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Ⅰ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．作業時間の省力化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6DA5E9B-DF7C-375B-B08D-63D1A0B1D0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22" y="4152106"/>
            <a:ext cx="5542916" cy="1513085"/>
          </a:xfrm>
          <a:prstGeom prst="rect">
            <a:avLst/>
          </a:prstGeom>
        </p:spPr>
      </p:pic>
      <p:sp>
        <p:nvSpPr>
          <p:cNvPr id="12" name="テキスト ボックス 5">
            <a:extLst>
              <a:ext uri="{FF2B5EF4-FFF2-40B4-BE49-F238E27FC236}">
                <a16:creationId xmlns:a16="http://schemas.microsoft.com/office/drawing/2014/main" id="{DF1438FB-1536-D924-AD52-0FBD52AA8682}"/>
              </a:ext>
            </a:extLst>
          </p:cNvPr>
          <p:cNvSpPr txBox="1"/>
          <p:nvPr/>
        </p:nvSpPr>
        <p:spPr>
          <a:xfrm>
            <a:off x="1444466" y="4496599"/>
            <a:ext cx="5059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kumimoji="1" lang="ja-JP" altLang="en-US" sz="27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摘花剤、摘果剤を使用して</a:t>
            </a:r>
            <a:endParaRPr kumimoji="1" lang="en-US" altLang="ja-JP" sz="27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defTabSz="342900"/>
            <a:r>
              <a:rPr kumimoji="1" lang="ja-JP" altLang="en-US" sz="27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作業時間の短縮を目指す。</a:t>
            </a:r>
            <a:endParaRPr kumimoji="1" lang="en-US" altLang="ja-JP" sz="27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5" name="角丸四角形 8">
            <a:extLst>
              <a:ext uri="{FF2B5EF4-FFF2-40B4-BE49-F238E27FC236}">
                <a16:creationId xmlns:a16="http://schemas.microsoft.com/office/drawing/2014/main" id="{3607BFDC-08C8-BADD-A59B-0884776DBE0B}"/>
              </a:ext>
            </a:extLst>
          </p:cNvPr>
          <p:cNvSpPr/>
          <p:nvPr/>
        </p:nvSpPr>
        <p:spPr>
          <a:xfrm>
            <a:off x="548337" y="6384338"/>
            <a:ext cx="3302801" cy="49965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Ⅱ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．</a:t>
            </a: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SDGs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の取組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9C04F1A-AD6D-935D-BD18-F05F1C42EB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22" y="7141143"/>
            <a:ext cx="5542916" cy="1545894"/>
          </a:xfrm>
          <a:prstGeom prst="rect">
            <a:avLst/>
          </a:prstGeom>
        </p:spPr>
      </p:pic>
      <p:sp>
        <p:nvSpPr>
          <p:cNvPr id="18" name="テキスト ボックス 6">
            <a:extLst>
              <a:ext uri="{FF2B5EF4-FFF2-40B4-BE49-F238E27FC236}">
                <a16:creationId xmlns:a16="http://schemas.microsoft.com/office/drawing/2014/main" id="{F63E0F7E-C0CF-6A3E-A1CC-20D1D215094D}"/>
              </a:ext>
            </a:extLst>
          </p:cNvPr>
          <p:cNvSpPr txBox="1"/>
          <p:nvPr/>
        </p:nvSpPr>
        <p:spPr>
          <a:xfrm>
            <a:off x="1289749" y="7477769"/>
            <a:ext cx="4885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kumimoji="1" lang="ja-JP" altLang="en-US" sz="27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不用なものから宝ものを探し、商品化の検討を図る。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35821E4-2AB9-7832-7C9D-3786D90C3C45}"/>
              </a:ext>
            </a:extLst>
          </p:cNvPr>
          <p:cNvSpPr txBox="1"/>
          <p:nvPr/>
        </p:nvSpPr>
        <p:spPr>
          <a:xfrm>
            <a:off x="7789697" y="3562277"/>
            <a:ext cx="3741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kumimoji="1" lang="ja-JP" altLang="en-US" sz="2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ＪＡ農業教育支援事業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BAFA7756-96FD-4157-877F-FFA59C66B29C}"/>
              </a:ext>
            </a:extLst>
          </p:cNvPr>
          <p:cNvSpPr/>
          <p:nvPr/>
        </p:nvSpPr>
        <p:spPr>
          <a:xfrm>
            <a:off x="6942794" y="4115327"/>
            <a:ext cx="4829037" cy="773643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①　人工授粉の取組</a:t>
            </a: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B78E9540-A6D7-75C4-43C0-E6C3BCD0B64D}"/>
              </a:ext>
            </a:extLst>
          </p:cNvPr>
          <p:cNvSpPr/>
          <p:nvPr/>
        </p:nvSpPr>
        <p:spPr>
          <a:xfrm>
            <a:off x="6942794" y="5049628"/>
            <a:ext cx="4829037" cy="773643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②　摘花・摘果剤の利用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99EA184-45F6-9F93-E717-A2D5BDBEB880}"/>
              </a:ext>
            </a:extLst>
          </p:cNvPr>
          <p:cNvSpPr txBox="1"/>
          <p:nvPr/>
        </p:nvSpPr>
        <p:spPr>
          <a:xfrm>
            <a:off x="7703632" y="665316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kumimoji="1" lang="ja-JP" altLang="en-US" sz="2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ＯＫＢアグリビジネス支援事業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9F4DA143-2725-ADF3-9147-1A45FCF1C84F}"/>
              </a:ext>
            </a:extLst>
          </p:cNvPr>
          <p:cNvSpPr/>
          <p:nvPr/>
        </p:nvSpPr>
        <p:spPr>
          <a:xfrm>
            <a:off x="6920829" y="7141143"/>
            <a:ext cx="4829036" cy="773643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①　不用果実の利用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CD5A4BFF-9AFE-AD5A-B478-CA68F962C61C}"/>
              </a:ext>
            </a:extLst>
          </p:cNvPr>
          <p:cNvSpPr/>
          <p:nvPr/>
        </p:nvSpPr>
        <p:spPr>
          <a:xfrm>
            <a:off x="6920829" y="8117447"/>
            <a:ext cx="4829036" cy="773643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②　せん定枝の活用</a:t>
            </a:r>
          </a:p>
        </p:txBody>
      </p:sp>
      <p:pic>
        <p:nvPicPr>
          <p:cNvPr id="1026" name="Picture 2" descr="JAグループを知る｜JAグループ">
            <a:extLst>
              <a:ext uri="{FF2B5EF4-FFF2-40B4-BE49-F238E27FC236}">
                <a16:creationId xmlns:a16="http://schemas.microsoft.com/office/drawing/2014/main" id="{848A9F2F-9DA2-C758-91A7-4BC2DDBB4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268" y="3083147"/>
            <a:ext cx="1028364" cy="9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KBアプリ - Google Play のアプリ">
            <a:extLst>
              <a:ext uri="{FF2B5EF4-FFF2-40B4-BE49-F238E27FC236}">
                <a16:creationId xmlns:a16="http://schemas.microsoft.com/office/drawing/2014/main" id="{4CA3499B-BD69-DC03-3121-96293ED4A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85" y="6172500"/>
            <a:ext cx="923330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80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00090C0-6A22-4B2B-6C7A-531AA8A03090}"/>
              </a:ext>
            </a:extLst>
          </p:cNvPr>
          <p:cNvSpPr/>
          <p:nvPr/>
        </p:nvSpPr>
        <p:spPr>
          <a:xfrm>
            <a:off x="5856515" y="1861385"/>
            <a:ext cx="6230726" cy="292373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BABA7BD9-CBE2-1A89-D0B9-147898397406}"/>
              </a:ext>
            </a:extLst>
          </p:cNvPr>
          <p:cNvSpPr/>
          <p:nvPr/>
        </p:nvSpPr>
        <p:spPr>
          <a:xfrm>
            <a:off x="325674" y="1878372"/>
            <a:ext cx="4977845" cy="192200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25675" y="124656"/>
            <a:ext cx="5807719" cy="590656"/>
          </a:xfrm>
        </p:spPr>
        <p:txBody>
          <a:bodyPr>
            <a:normAutofit/>
          </a:bodyPr>
          <a:lstStyle/>
          <a:p>
            <a:pPr algn="l"/>
            <a:r>
              <a:rPr lang="ja-JP" altLang="en-US" sz="2585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３．材料及び方法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-1" y="1319759"/>
            <a:ext cx="11360076" cy="558614"/>
          </a:xfrm>
        </p:spPr>
        <p:txBody>
          <a:bodyPr>
            <a:noAutofit/>
          </a:bodyPr>
          <a:lstStyle/>
          <a:p>
            <a:pPr algn="l"/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（１）供試材料　　</a:t>
            </a:r>
            <a:r>
              <a:rPr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本校果樹園リンゴ品種</a:t>
            </a:r>
            <a:r>
              <a:rPr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長ふ６号（９年樹）</a:t>
            </a: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6030686" y="1952662"/>
            <a:ext cx="6579528" cy="3022331"/>
          </a:xfrm>
          <a:prstGeom prst="rect">
            <a:avLst/>
          </a:prstGeom>
        </p:spPr>
        <p:txBody>
          <a:bodyPr vert="horz" lIns="118169" tIns="59084" rIns="118169" bIns="59084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②摘花・摘果剤の利用</a:t>
            </a:r>
            <a:endParaRPr lang="en-US" altLang="ja-JP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/>
            <a:r>
              <a:rPr lang="en-US" altLang="ja-JP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摘花剤</a:t>
            </a:r>
            <a:r>
              <a:rPr lang="en-US" altLang="ja-JP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pPr algn="l"/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・エコルーキー　ギ酸カルシウム</a:t>
            </a:r>
            <a:endParaRPr lang="en-US" altLang="ja-JP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/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　　　　（濃度：</a:t>
            </a:r>
            <a: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100</a:t>
            </a:r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倍）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/>
            <a:r>
              <a:rPr lang="en-US" altLang="ja-JP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摘果剤</a:t>
            </a:r>
            <a:r>
              <a:rPr lang="en-US" altLang="ja-JP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pPr algn="l"/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・ミクロデナポン　</a:t>
            </a:r>
            <a:r>
              <a:rPr lang="en-US" altLang="ja-JP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NAC</a:t>
            </a:r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水和剤</a:t>
            </a:r>
            <a:endParaRPr lang="en-US" altLang="ja-JP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/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　　　　（濃度：</a:t>
            </a:r>
            <a: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1,200</a:t>
            </a:r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倍</a:t>
            </a:r>
            <a:r>
              <a:rPr lang="ja-JP" altLang="en-US" sz="2585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lang="en-US" altLang="ja-JP" sz="2585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/>
            <a:endParaRPr lang="ja-JP" altLang="en-US" sz="2585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1077452" y="8612223"/>
            <a:ext cx="8250807" cy="1436591"/>
          </a:xfrm>
          <a:prstGeom prst="rect">
            <a:avLst/>
          </a:prstGeom>
        </p:spPr>
        <p:txBody>
          <a:bodyPr vert="horz" lIns="118169" tIns="59084" rIns="118169" bIns="59084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2585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2585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管理</a:t>
            </a:r>
            <a:r>
              <a:rPr lang="en-US" altLang="ja-JP" sz="2585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pPr algn="l"/>
            <a:r>
              <a:rPr lang="ja-JP" altLang="en-US" sz="2585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①粗摘果　５月２５日　②仕上げ摘果　６月１６日</a:t>
            </a:r>
            <a:endParaRPr lang="en-US" altLang="ja-JP" sz="2585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820657" y="5605483"/>
            <a:ext cx="6400800" cy="15240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ja-JP" sz="2326" dirty="0"/>
          </a:p>
          <a:p>
            <a:endParaRPr lang="en-US" altLang="ja-JP" sz="2326" dirty="0"/>
          </a:p>
          <a:p>
            <a:endParaRPr lang="en-US" altLang="ja-JP" sz="2326" dirty="0"/>
          </a:p>
          <a:p>
            <a:r>
              <a:rPr lang="ja-JP" altLang="en-US" sz="2326" dirty="0"/>
              <a:t>　　</a:t>
            </a:r>
          </a:p>
        </p:txBody>
      </p:sp>
      <p:sp>
        <p:nvSpPr>
          <p:cNvPr id="20" name="サブタイトル 2">
            <a:extLst>
              <a:ext uri="{FF2B5EF4-FFF2-40B4-BE49-F238E27FC236}">
                <a16:creationId xmlns:a16="http://schemas.microsoft.com/office/drawing/2014/main" id="{75B832E2-C510-6740-E341-EF9339969D44}"/>
              </a:ext>
            </a:extLst>
          </p:cNvPr>
          <p:cNvSpPr txBox="1">
            <a:spLocks/>
          </p:cNvSpPr>
          <p:nvPr/>
        </p:nvSpPr>
        <p:spPr>
          <a:xfrm>
            <a:off x="1099456" y="6215279"/>
            <a:ext cx="10505679" cy="558614"/>
          </a:xfrm>
          <a:prstGeom prst="rect">
            <a:avLst/>
          </a:prstGeom>
        </p:spPr>
        <p:txBody>
          <a:bodyPr vert="horz" lIns="118169" tIns="59084" rIns="118169" bIns="59084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ja-JP" altLang="en-US" sz="2585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4C3DCB-4E5A-A710-D30F-F13CB523CB20}"/>
              </a:ext>
            </a:extLst>
          </p:cNvPr>
          <p:cNvSpPr txBox="1"/>
          <p:nvPr/>
        </p:nvSpPr>
        <p:spPr>
          <a:xfrm>
            <a:off x="429625" y="1884204"/>
            <a:ext cx="4873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①人工授粉の取組</a:t>
            </a:r>
            <a:endParaRPr kumimoji="1"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花粉</a:t>
            </a:r>
            <a:r>
              <a:rPr kumimoji="1"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・輸入花粉（王林　</a:t>
            </a:r>
            <a:r>
              <a:rPr kumimoji="1"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S2S7</a:t>
            </a: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kumimoji="1"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・増量剤</a:t>
            </a:r>
            <a:endParaRPr kumimoji="1"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1A2927AB-FF50-F0D6-FE9D-20276676B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234753"/>
              </p:ext>
            </p:extLst>
          </p:nvPr>
        </p:nvGraphicFramePr>
        <p:xfrm>
          <a:off x="253631" y="5595952"/>
          <a:ext cx="6190036" cy="2923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369">
                  <a:extLst>
                    <a:ext uri="{9D8B030D-6E8A-4147-A177-3AD203B41FA5}">
                      <a16:colId xmlns:a16="http://schemas.microsoft.com/office/drawing/2014/main" val="944660960"/>
                    </a:ext>
                  </a:extLst>
                </a:gridCol>
                <a:gridCol w="1559889">
                  <a:extLst>
                    <a:ext uri="{9D8B030D-6E8A-4147-A177-3AD203B41FA5}">
                      <a16:colId xmlns:a16="http://schemas.microsoft.com/office/drawing/2014/main" val="2797536890"/>
                    </a:ext>
                  </a:extLst>
                </a:gridCol>
                <a:gridCol w="1559889">
                  <a:extLst>
                    <a:ext uri="{9D8B030D-6E8A-4147-A177-3AD203B41FA5}">
                      <a16:colId xmlns:a16="http://schemas.microsoft.com/office/drawing/2014/main" val="111306121"/>
                    </a:ext>
                  </a:extLst>
                </a:gridCol>
                <a:gridCol w="1559889">
                  <a:extLst>
                    <a:ext uri="{9D8B030D-6E8A-4147-A177-3AD203B41FA5}">
                      <a16:colId xmlns:a16="http://schemas.microsoft.com/office/drawing/2014/main" val="664285718"/>
                    </a:ext>
                  </a:extLst>
                </a:gridCol>
              </a:tblGrid>
              <a:tr h="584747">
                <a:tc rowSpan="2">
                  <a:txBody>
                    <a:bodyPr/>
                    <a:lstStyle/>
                    <a:p>
                      <a:pPr algn="ctr"/>
                      <a:endParaRPr kumimoji="1" lang="en-US" altLang="ja-JP" b="0" dirty="0">
                        <a:solidFill>
                          <a:schemeClr val="tx1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b="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試験区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ja-JP" altLang="en-US" b="0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処理内容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666510"/>
                  </a:ext>
                </a:extLst>
              </a:tr>
              <a:tr h="584747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受粉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薬剤摘花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薬剤摘果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270581"/>
                  </a:ext>
                </a:extLst>
              </a:tr>
              <a:tr h="5847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処理区１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rgbClr val="FF0000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人工授粉</a:t>
                      </a:r>
                      <a:endParaRPr kumimoji="1" lang="en-US" altLang="ja-JP" dirty="0">
                        <a:solidFill>
                          <a:srgbClr val="FF0000"/>
                        </a:solidFill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あり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あり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450081"/>
                  </a:ext>
                </a:extLst>
              </a:tr>
              <a:tr h="5847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処理区２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自然交配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あり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あり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610299"/>
                  </a:ext>
                </a:extLst>
              </a:tr>
              <a:tr h="58474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無処理区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自然交配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なし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なし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54428"/>
                  </a:ext>
                </a:extLst>
              </a:tr>
            </a:tbl>
          </a:graphicData>
        </a:graphic>
      </p:graphicFrame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6C88060-52E2-5B3B-F02E-6426542680CE}"/>
              </a:ext>
            </a:extLst>
          </p:cNvPr>
          <p:cNvSpPr txBox="1"/>
          <p:nvPr/>
        </p:nvSpPr>
        <p:spPr>
          <a:xfrm>
            <a:off x="0" y="4615090"/>
            <a:ext cx="348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（２）試験区の設定</a:t>
            </a:r>
          </a:p>
        </p:txBody>
      </p:sp>
      <p:graphicFrame>
        <p:nvGraphicFramePr>
          <p:cNvPr id="19" name="表 18">
            <a:extLst>
              <a:ext uri="{FF2B5EF4-FFF2-40B4-BE49-F238E27FC236}">
                <a16:creationId xmlns:a16="http://schemas.microsoft.com/office/drawing/2014/main" id="{F5E1F2FB-7996-0770-76DD-359943A44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001677"/>
              </p:ext>
            </p:extLst>
          </p:nvPr>
        </p:nvGraphicFramePr>
        <p:xfrm>
          <a:off x="6607629" y="5965146"/>
          <a:ext cx="5940340" cy="2540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3868">
                  <a:extLst>
                    <a:ext uri="{9D8B030D-6E8A-4147-A177-3AD203B41FA5}">
                      <a16:colId xmlns:a16="http://schemas.microsoft.com/office/drawing/2014/main" val="3546746379"/>
                    </a:ext>
                  </a:extLst>
                </a:gridCol>
                <a:gridCol w="1387376">
                  <a:extLst>
                    <a:ext uri="{9D8B030D-6E8A-4147-A177-3AD203B41FA5}">
                      <a16:colId xmlns:a16="http://schemas.microsoft.com/office/drawing/2014/main" val="3971394668"/>
                    </a:ext>
                  </a:extLst>
                </a:gridCol>
                <a:gridCol w="1479096">
                  <a:extLst>
                    <a:ext uri="{9D8B030D-6E8A-4147-A177-3AD203B41FA5}">
                      <a16:colId xmlns:a16="http://schemas.microsoft.com/office/drawing/2014/main" val="1531217112"/>
                    </a:ext>
                  </a:extLst>
                </a:gridCol>
              </a:tblGrid>
              <a:tr h="472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薬品名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１回目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２回目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461814"/>
                  </a:ext>
                </a:extLst>
              </a:tr>
              <a:tr h="1021686">
                <a:tc>
                  <a:txBody>
                    <a:bodyPr/>
                    <a:lstStyle/>
                    <a:p>
                      <a:r>
                        <a:rPr kumimoji="1" lang="ja-JP" altLang="en-US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❷エコルーキー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４</a:t>
                      </a:r>
                      <a:r>
                        <a:rPr kumimoji="1" lang="en-US" altLang="ja-JP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/23</a:t>
                      </a:r>
                      <a:r>
                        <a:rPr kumimoji="1" lang="ja-JP" altLang="en-US" sz="1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（満開から</a:t>
                      </a:r>
                      <a:endParaRPr kumimoji="1" lang="en-US" altLang="ja-JP" sz="16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ja-JP" altLang="en-US" sz="1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３日）</a:t>
                      </a:r>
                      <a:endParaRPr kumimoji="1" lang="en-US" altLang="ja-JP" sz="16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4/25</a:t>
                      </a:r>
                    </a:p>
                    <a:p>
                      <a:r>
                        <a:rPr kumimoji="1" lang="ja-JP" altLang="en-US" sz="1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（満開から</a:t>
                      </a:r>
                      <a:endParaRPr kumimoji="1" lang="en-US" altLang="ja-JP" sz="16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r>
                        <a:rPr kumimoji="1" lang="ja-JP" altLang="en-US" sz="1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５日）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553064"/>
                  </a:ext>
                </a:extLst>
              </a:tr>
              <a:tr h="1043492">
                <a:tc>
                  <a:txBody>
                    <a:bodyPr/>
                    <a:lstStyle/>
                    <a:p>
                      <a:r>
                        <a:rPr kumimoji="1" lang="ja-JP" altLang="en-US" sz="28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❸ミクロデナポン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5/12</a:t>
                      </a:r>
                      <a:r>
                        <a:rPr kumimoji="1" lang="ja-JP" altLang="en-US" sz="1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（満開から</a:t>
                      </a:r>
                      <a:r>
                        <a:rPr kumimoji="1" lang="en-US" altLang="ja-JP" sz="1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22</a:t>
                      </a:r>
                      <a:r>
                        <a:rPr kumimoji="1" lang="ja-JP" altLang="en-US" sz="16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日）</a:t>
                      </a:r>
                      <a:endParaRPr kumimoji="1" lang="en-US" altLang="ja-JP" sz="16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034722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E8A733-5B78-54A5-6646-9037C8A082CA}"/>
              </a:ext>
            </a:extLst>
          </p:cNvPr>
          <p:cNvSpPr txBox="1"/>
          <p:nvPr/>
        </p:nvSpPr>
        <p:spPr>
          <a:xfrm>
            <a:off x="6600268" y="5384181"/>
            <a:ext cx="5666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❶人工授粉　４</a:t>
            </a:r>
            <a:r>
              <a:rPr kumimoji="1"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/20</a:t>
            </a: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kumimoji="1" lang="ja-JP" altLang="en-US" sz="1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満開か</a:t>
            </a:r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ら</a:t>
            </a: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０日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2B95E4-74B7-482B-D9BF-BD56AD92F142}"/>
              </a:ext>
            </a:extLst>
          </p:cNvPr>
          <p:cNvSpPr txBox="1"/>
          <p:nvPr/>
        </p:nvSpPr>
        <p:spPr>
          <a:xfrm>
            <a:off x="6400800" y="489238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（３）処理日</a:t>
            </a:r>
          </a:p>
        </p:txBody>
      </p:sp>
      <p:sp>
        <p:nvSpPr>
          <p:cNvPr id="6" name="角丸四角形 7">
            <a:extLst>
              <a:ext uri="{FF2B5EF4-FFF2-40B4-BE49-F238E27FC236}">
                <a16:creationId xmlns:a16="http://schemas.microsoft.com/office/drawing/2014/main" id="{253F0DF1-7741-B415-9574-E23772B801ED}"/>
              </a:ext>
            </a:extLst>
          </p:cNvPr>
          <p:cNvSpPr/>
          <p:nvPr/>
        </p:nvSpPr>
        <p:spPr>
          <a:xfrm>
            <a:off x="487535" y="722329"/>
            <a:ext cx="3807898" cy="49965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Ⅰ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．作業時間の省力化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549B29C-A2BA-FEFA-8B0C-57F534D88947}"/>
              </a:ext>
            </a:extLst>
          </p:cNvPr>
          <p:cNvSpPr txBox="1"/>
          <p:nvPr/>
        </p:nvSpPr>
        <p:spPr>
          <a:xfrm>
            <a:off x="1714831" y="5082263"/>
            <a:ext cx="348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表　試験区の設定</a:t>
            </a:r>
          </a:p>
        </p:txBody>
      </p:sp>
    </p:spTree>
    <p:extLst>
      <p:ext uri="{BB962C8B-B14F-4D97-AF65-F5344CB8AC3E}">
        <p14:creationId xmlns:p14="http://schemas.microsoft.com/office/powerpoint/2010/main" val="1987187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AEC8FE5C-96EC-66B7-03BA-18C56255E88C}"/>
              </a:ext>
            </a:extLst>
          </p:cNvPr>
          <p:cNvSpPr/>
          <p:nvPr/>
        </p:nvSpPr>
        <p:spPr>
          <a:xfrm>
            <a:off x="182392" y="5802322"/>
            <a:ext cx="9542522" cy="3798878"/>
          </a:xfrm>
          <a:prstGeom prst="roundRect">
            <a:avLst>
              <a:gd name="adj" fmla="val 1136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4E16744-DB29-864E-13C1-EE08935BA87A}"/>
              </a:ext>
            </a:extLst>
          </p:cNvPr>
          <p:cNvSpPr/>
          <p:nvPr/>
        </p:nvSpPr>
        <p:spPr>
          <a:xfrm>
            <a:off x="182392" y="1179368"/>
            <a:ext cx="12378745" cy="4622954"/>
          </a:xfrm>
          <a:prstGeom prst="roundRect">
            <a:avLst>
              <a:gd name="adj" fmla="val 11369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F922FC83-7D27-5D14-015F-B801B95E1B1B}"/>
                  </a:ext>
                </a:extLst>
              </p14:cNvPr>
              <p14:cNvContentPartPr/>
              <p14:nvPr/>
            </p14:nvContentPartPr>
            <p14:xfrm>
              <a:off x="2639822" y="-64813"/>
              <a:ext cx="465" cy="465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F922FC83-7D27-5D14-015F-B801B95E1B1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34242" y="-70393"/>
                <a:ext cx="11625" cy="11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インク 8">
                <a:extLst>
                  <a:ext uri="{FF2B5EF4-FFF2-40B4-BE49-F238E27FC236}">
                    <a16:creationId xmlns:a16="http://schemas.microsoft.com/office/drawing/2014/main" id="{3156459E-1938-65F4-65D7-061157341E15}"/>
                  </a:ext>
                </a:extLst>
              </p14:cNvPr>
              <p14:cNvContentPartPr/>
              <p14:nvPr/>
            </p14:nvContentPartPr>
            <p14:xfrm>
              <a:off x="2695184" y="498000"/>
              <a:ext cx="465" cy="465"/>
            </p14:xfrm>
          </p:contentPart>
        </mc:Choice>
        <mc:Fallback xmlns="">
          <p:pic>
            <p:nvPicPr>
              <p:cNvPr id="9" name="インク 8">
                <a:extLst>
                  <a:ext uri="{FF2B5EF4-FFF2-40B4-BE49-F238E27FC236}">
                    <a16:creationId xmlns:a16="http://schemas.microsoft.com/office/drawing/2014/main" id="{3156459E-1938-65F4-65D7-061157341E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89604" y="492420"/>
                <a:ext cx="11625" cy="11625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DC59CCEE-2976-816C-B674-F3734FF601E8}"/>
              </a:ext>
            </a:extLst>
          </p:cNvPr>
          <p:cNvSpPr txBox="1">
            <a:spLocks/>
          </p:cNvSpPr>
          <p:nvPr/>
        </p:nvSpPr>
        <p:spPr>
          <a:xfrm>
            <a:off x="240463" y="1264172"/>
            <a:ext cx="4088342" cy="688490"/>
          </a:xfrm>
          <a:prstGeom prst="rect">
            <a:avLst/>
          </a:prstGeom>
        </p:spPr>
        <p:txBody>
          <a:bodyPr vert="horz" lIns="118169" tIns="59084" rIns="118169" bIns="59084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585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①不要果実の利用</a:t>
            </a:r>
          </a:p>
        </p:txBody>
      </p:sp>
      <p:sp>
        <p:nvSpPr>
          <p:cNvPr id="22" name="サブタイトル 2">
            <a:extLst>
              <a:ext uri="{FF2B5EF4-FFF2-40B4-BE49-F238E27FC236}">
                <a16:creationId xmlns:a16="http://schemas.microsoft.com/office/drawing/2014/main" id="{4A97C92C-B068-FFB8-0FF1-A2848A50A713}"/>
              </a:ext>
            </a:extLst>
          </p:cNvPr>
          <p:cNvSpPr txBox="1">
            <a:spLocks/>
          </p:cNvSpPr>
          <p:nvPr/>
        </p:nvSpPr>
        <p:spPr>
          <a:xfrm>
            <a:off x="240463" y="5891236"/>
            <a:ext cx="4221286" cy="715996"/>
          </a:xfrm>
          <a:prstGeom prst="rect">
            <a:avLst/>
          </a:prstGeom>
        </p:spPr>
        <p:txBody>
          <a:bodyPr vert="horz" lIns="118169" tIns="59084" rIns="118169" bIns="59084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585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②剪定枝の利用</a:t>
            </a:r>
          </a:p>
        </p:txBody>
      </p:sp>
      <p:sp>
        <p:nvSpPr>
          <p:cNvPr id="25" name="サブタイトル 2">
            <a:extLst>
              <a:ext uri="{FF2B5EF4-FFF2-40B4-BE49-F238E27FC236}">
                <a16:creationId xmlns:a16="http://schemas.microsoft.com/office/drawing/2014/main" id="{DA1661C0-5F16-D07E-CBFE-C8726E3D7EF7}"/>
              </a:ext>
            </a:extLst>
          </p:cNvPr>
          <p:cNvSpPr txBox="1">
            <a:spLocks/>
          </p:cNvSpPr>
          <p:nvPr/>
        </p:nvSpPr>
        <p:spPr>
          <a:xfrm>
            <a:off x="555056" y="2041576"/>
            <a:ext cx="12378746" cy="4055354"/>
          </a:xfrm>
          <a:prstGeom prst="rect">
            <a:avLst/>
          </a:prstGeom>
        </p:spPr>
        <p:txBody>
          <a:bodyPr vert="horz" lIns="118169" tIns="59084" rIns="118169" bIns="59084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供試材料　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ブドウ品種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ヒムロッドシードレス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特徴：極早熟種なし種。糖度高く、食べやすい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リンゴ品種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pPr algn="l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特徴：❶酸味少なめ、優しい甘みで柔らかいまた、果汁がたくさん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　　　❷酸味少し強め、甘さ果汁は少なめ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　　　❸酸味と甘味のバランスが良い、果肉が緻密で果汁たくさん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/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設定温度・乾燥時間（合計）　ブドウ：５５℃・１２０時間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　　　　　　　リンゴ：５５℃・　２４時間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l"/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6" name="サブタイトル 2">
            <a:extLst>
              <a:ext uri="{FF2B5EF4-FFF2-40B4-BE49-F238E27FC236}">
                <a16:creationId xmlns:a16="http://schemas.microsoft.com/office/drawing/2014/main" id="{426B7BEE-20AA-71A2-4410-0AB0C07B8E4B}"/>
              </a:ext>
            </a:extLst>
          </p:cNvPr>
          <p:cNvSpPr txBox="1">
            <a:spLocks/>
          </p:cNvSpPr>
          <p:nvPr/>
        </p:nvSpPr>
        <p:spPr>
          <a:xfrm>
            <a:off x="555056" y="6470322"/>
            <a:ext cx="11508413" cy="688490"/>
          </a:xfrm>
          <a:prstGeom prst="rect">
            <a:avLst/>
          </a:prstGeom>
        </p:spPr>
        <p:txBody>
          <a:bodyPr vert="horz" lIns="118169" tIns="59084" rIns="118169" bIns="59084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供試材料　リンゴの徒長枝（剪定枝）、チッパー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5F3FF6D-B90A-077F-B9A9-B00DB2BC45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396" r="128"/>
          <a:stretch/>
        </p:blipFill>
        <p:spPr>
          <a:xfrm>
            <a:off x="4540404" y="182155"/>
            <a:ext cx="1744258" cy="1450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C8F7E66-2132-F952-AFC1-ECE13EC20F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82" t="9286" r="1320" b="9100"/>
          <a:stretch/>
        </p:blipFill>
        <p:spPr>
          <a:xfrm>
            <a:off x="6436075" y="182155"/>
            <a:ext cx="1957892" cy="1486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FF079FF-0889-F150-9A3E-F0056990F5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38" t="7868" r="913" b="10142"/>
          <a:stretch/>
        </p:blipFill>
        <p:spPr>
          <a:xfrm>
            <a:off x="8498713" y="164146"/>
            <a:ext cx="2052305" cy="1531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E665B03-4580-10CF-FFD1-CAF9B6B15C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962" t="4631" r="972" b="6678"/>
          <a:stretch/>
        </p:blipFill>
        <p:spPr>
          <a:xfrm>
            <a:off x="10600743" y="201578"/>
            <a:ext cx="1854025" cy="1531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角丸四角形 8">
            <a:extLst>
              <a:ext uri="{FF2B5EF4-FFF2-40B4-BE49-F238E27FC236}">
                <a16:creationId xmlns:a16="http://schemas.microsoft.com/office/drawing/2014/main" id="{FFBACAB7-C979-D486-B8BF-4E09543BAD7F}"/>
              </a:ext>
            </a:extLst>
          </p:cNvPr>
          <p:cNvSpPr/>
          <p:nvPr/>
        </p:nvSpPr>
        <p:spPr>
          <a:xfrm>
            <a:off x="462375" y="430352"/>
            <a:ext cx="3302801" cy="49965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Ⅱ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．</a:t>
            </a: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SDGs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の取組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11F682B6-1954-0713-84E7-93831CE6FC4E}"/>
              </a:ext>
            </a:extLst>
          </p:cNvPr>
          <p:cNvSpPr/>
          <p:nvPr/>
        </p:nvSpPr>
        <p:spPr>
          <a:xfrm>
            <a:off x="6633444" y="1479325"/>
            <a:ext cx="1492604" cy="473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❶シナノスイート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CE05F8DB-5F75-9038-A4D7-6038AAE6F885}"/>
              </a:ext>
            </a:extLst>
          </p:cNvPr>
          <p:cNvSpPr/>
          <p:nvPr/>
        </p:nvSpPr>
        <p:spPr>
          <a:xfrm>
            <a:off x="8736291" y="1458916"/>
            <a:ext cx="1492604" cy="473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❷紅　玉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92BA2C11-EDBE-5C4E-39DB-CA6FCD44171E}"/>
              </a:ext>
            </a:extLst>
          </p:cNvPr>
          <p:cNvSpPr/>
          <p:nvPr/>
        </p:nvSpPr>
        <p:spPr>
          <a:xfrm>
            <a:off x="10839138" y="1443558"/>
            <a:ext cx="1492604" cy="473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❸秋　映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D0C25786-0610-55E4-66C4-4D389B9A3D95}"/>
              </a:ext>
            </a:extLst>
          </p:cNvPr>
          <p:cNvSpPr/>
          <p:nvPr/>
        </p:nvSpPr>
        <p:spPr>
          <a:xfrm>
            <a:off x="4357730" y="1489996"/>
            <a:ext cx="1971975" cy="4733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ヒムロッドシードレス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E978FAF-2B22-3602-5EE9-1F4C952ECF8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737" y="6980624"/>
            <a:ext cx="3292923" cy="246969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30252CB-422A-D4B9-D792-14F2E0AFDC6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375" y="7292500"/>
            <a:ext cx="2861166" cy="214587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1F3F955-F289-5A7F-EBEE-3E8EF247CF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623" y="7087262"/>
            <a:ext cx="2529420" cy="2107849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17292237-272E-6563-23F3-90DE3AB88EC1}"/>
              </a:ext>
            </a:extLst>
          </p:cNvPr>
          <p:cNvSpPr/>
          <p:nvPr/>
        </p:nvSpPr>
        <p:spPr>
          <a:xfrm>
            <a:off x="989345" y="8984167"/>
            <a:ext cx="1971975" cy="47333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せん定枝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FAA68159-080C-7821-1B24-DF97D0DD6135}"/>
              </a:ext>
            </a:extLst>
          </p:cNvPr>
          <p:cNvSpPr/>
          <p:nvPr/>
        </p:nvSpPr>
        <p:spPr>
          <a:xfrm>
            <a:off x="5643071" y="8984167"/>
            <a:ext cx="1971975" cy="47333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チッパー</a:t>
            </a:r>
          </a:p>
        </p:txBody>
      </p:sp>
    </p:spTree>
    <p:extLst>
      <p:ext uri="{BB962C8B-B14F-4D97-AF65-F5344CB8AC3E}">
        <p14:creationId xmlns:p14="http://schemas.microsoft.com/office/powerpoint/2010/main" val="3282980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12982D7E-2696-0698-0E0E-22ECF96A07F6}"/>
              </a:ext>
            </a:extLst>
          </p:cNvPr>
          <p:cNvSpPr/>
          <p:nvPr/>
        </p:nvSpPr>
        <p:spPr>
          <a:xfrm>
            <a:off x="7032290" y="5535024"/>
            <a:ext cx="4581612" cy="3802614"/>
          </a:xfrm>
          <a:prstGeom prst="roundRect">
            <a:avLst>
              <a:gd name="adj" fmla="val 8463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B8098FB-8DEB-18D8-4298-B6C5FEF85D21}"/>
              </a:ext>
            </a:extLst>
          </p:cNvPr>
          <p:cNvSpPr/>
          <p:nvPr/>
        </p:nvSpPr>
        <p:spPr>
          <a:xfrm>
            <a:off x="1556221" y="5535024"/>
            <a:ext cx="4581612" cy="3802614"/>
          </a:xfrm>
          <a:prstGeom prst="roundRect">
            <a:avLst>
              <a:gd name="adj" fmla="val 8463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426F15F-CFF7-AC51-A4C6-1DE007ACCD18}"/>
              </a:ext>
            </a:extLst>
          </p:cNvPr>
          <p:cNvSpPr/>
          <p:nvPr/>
        </p:nvSpPr>
        <p:spPr>
          <a:xfrm>
            <a:off x="223003" y="841227"/>
            <a:ext cx="12385730" cy="4522203"/>
          </a:xfrm>
          <a:prstGeom prst="roundRect">
            <a:avLst>
              <a:gd name="adj" fmla="val 8756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7BCA2A9-F952-784B-160C-437D7A136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358" y="183356"/>
            <a:ext cx="2017787" cy="482642"/>
          </a:xfrm>
        </p:spPr>
        <p:txBody>
          <a:bodyPr>
            <a:normAutofit/>
          </a:bodyPr>
          <a:lstStyle/>
          <a:p>
            <a:r>
              <a:rPr lang="ja-JP" altLang="en-US" sz="2585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４．結果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A3101E2-92AC-4C96-19F3-57A4D637C381}"/>
              </a:ext>
            </a:extLst>
          </p:cNvPr>
          <p:cNvSpPr txBox="1"/>
          <p:nvPr/>
        </p:nvSpPr>
        <p:spPr>
          <a:xfrm>
            <a:off x="474681" y="1306308"/>
            <a:ext cx="3760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①摘花剤による落花率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4003F59-2740-2408-DB60-1527007F0F9B}"/>
              </a:ext>
            </a:extLst>
          </p:cNvPr>
          <p:cNvSpPr txBox="1"/>
          <p:nvPr/>
        </p:nvSpPr>
        <p:spPr>
          <a:xfrm>
            <a:off x="4566266" y="1316853"/>
            <a:ext cx="4092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②摘果剤による落果率</a:t>
            </a:r>
          </a:p>
        </p:txBody>
      </p:sp>
      <p:sp>
        <p:nvSpPr>
          <p:cNvPr id="1025" name="テキスト ボックス 1024">
            <a:extLst>
              <a:ext uri="{FF2B5EF4-FFF2-40B4-BE49-F238E27FC236}">
                <a16:creationId xmlns:a16="http://schemas.microsoft.com/office/drawing/2014/main" id="{757EE485-A4AB-0DC3-E4EC-E9EE07533CBB}"/>
              </a:ext>
            </a:extLst>
          </p:cNvPr>
          <p:cNvSpPr txBox="1"/>
          <p:nvPr/>
        </p:nvSpPr>
        <p:spPr>
          <a:xfrm>
            <a:off x="1721239" y="8695285"/>
            <a:ext cx="44165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200" dirty="0"/>
              <a:t>実験①　花柄が黄変している様子</a:t>
            </a:r>
          </a:p>
        </p:txBody>
      </p:sp>
      <p:sp>
        <p:nvSpPr>
          <p:cNvPr id="1027" name="テキスト ボックス 1026">
            <a:extLst>
              <a:ext uri="{FF2B5EF4-FFF2-40B4-BE49-F238E27FC236}">
                <a16:creationId xmlns:a16="http://schemas.microsoft.com/office/drawing/2014/main" id="{75F54451-713B-B0CA-93AA-FD00D709F4F0}"/>
              </a:ext>
            </a:extLst>
          </p:cNvPr>
          <p:cNvSpPr txBox="1"/>
          <p:nvPr/>
        </p:nvSpPr>
        <p:spPr>
          <a:xfrm>
            <a:off x="7293113" y="8695285"/>
            <a:ext cx="4728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/>
              <a:t>実験②　果柄が黄変している様子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11D57F-36A5-37CB-8EAE-BE7968DF95C0}"/>
              </a:ext>
            </a:extLst>
          </p:cNvPr>
          <p:cNvSpPr txBox="1"/>
          <p:nvPr/>
        </p:nvSpPr>
        <p:spPr>
          <a:xfrm>
            <a:off x="8947743" y="1316853"/>
            <a:ext cx="2842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③作業時間</a:t>
            </a:r>
          </a:p>
        </p:txBody>
      </p:sp>
      <p:grpSp>
        <p:nvGrpSpPr>
          <p:cNvPr id="1032" name="グループ化 1031">
            <a:extLst>
              <a:ext uri="{FF2B5EF4-FFF2-40B4-BE49-F238E27FC236}">
                <a16:creationId xmlns:a16="http://schemas.microsoft.com/office/drawing/2014/main" id="{21438B92-77D8-5CF3-9A10-AA1B5380B2C9}"/>
              </a:ext>
            </a:extLst>
          </p:cNvPr>
          <p:cNvGrpSpPr/>
          <p:nvPr/>
        </p:nvGrpSpPr>
        <p:grpSpPr>
          <a:xfrm>
            <a:off x="760459" y="1933518"/>
            <a:ext cx="3476818" cy="3111817"/>
            <a:chOff x="800815" y="2057854"/>
            <a:chExt cx="3228342" cy="2517055"/>
          </a:xfrm>
          <a:solidFill>
            <a:schemeClr val="bg1"/>
          </a:solidFill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052C2A99-0169-F427-B5F3-281B6EEC2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0815" y="2057854"/>
              <a:ext cx="3228342" cy="2517055"/>
            </a:xfrm>
            <a:prstGeom prst="rect">
              <a:avLst/>
            </a:prstGeom>
            <a:grpFill/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024F0C1-6215-A4A0-4813-259F239D4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9707" y="2512584"/>
              <a:ext cx="799698" cy="791565"/>
            </a:xfrm>
            <a:prstGeom prst="rect">
              <a:avLst/>
            </a:prstGeom>
            <a:noFill/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E534D83C-F72D-B059-6A8B-7858CC8F7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3300" y="2087002"/>
              <a:ext cx="798645" cy="792549"/>
            </a:xfrm>
            <a:prstGeom prst="rect">
              <a:avLst/>
            </a:prstGeom>
            <a:noFill/>
          </p:spPr>
        </p:pic>
      </p:grpSp>
      <p:grpSp>
        <p:nvGrpSpPr>
          <p:cNvPr id="1031" name="グループ化 1030">
            <a:extLst>
              <a:ext uri="{FF2B5EF4-FFF2-40B4-BE49-F238E27FC236}">
                <a16:creationId xmlns:a16="http://schemas.microsoft.com/office/drawing/2014/main" id="{3BDAD8FF-0645-38BA-FAA2-11D944B5C1A3}"/>
              </a:ext>
            </a:extLst>
          </p:cNvPr>
          <p:cNvGrpSpPr/>
          <p:nvPr/>
        </p:nvGrpSpPr>
        <p:grpSpPr>
          <a:xfrm>
            <a:off x="1877632" y="5535024"/>
            <a:ext cx="3967129" cy="3047790"/>
            <a:chOff x="355840" y="5449615"/>
            <a:chExt cx="3967129" cy="304779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B04E4CF7-E0F7-1118-4E95-A24F255C4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675" r="5818"/>
            <a:stretch/>
          </p:blipFill>
          <p:spPr>
            <a:xfrm>
              <a:off x="355840" y="5449615"/>
              <a:ext cx="3967129" cy="3047790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9D61FACA-36B4-3DB9-55DF-906872198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4460" y="6758228"/>
              <a:ext cx="698053" cy="755970"/>
            </a:xfrm>
            <a:prstGeom prst="rect">
              <a:avLst/>
            </a:prstGeom>
          </p:spPr>
        </p:pic>
      </p:grpSp>
      <p:grpSp>
        <p:nvGrpSpPr>
          <p:cNvPr id="1033" name="グループ化 1032">
            <a:extLst>
              <a:ext uri="{FF2B5EF4-FFF2-40B4-BE49-F238E27FC236}">
                <a16:creationId xmlns:a16="http://schemas.microsoft.com/office/drawing/2014/main" id="{C5E676C8-1399-3A38-F14C-1739B0509228}"/>
              </a:ext>
            </a:extLst>
          </p:cNvPr>
          <p:cNvGrpSpPr/>
          <p:nvPr/>
        </p:nvGrpSpPr>
        <p:grpSpPr>
          <a:xfrm>
            <a:off x="4566266" y="2011667"/>
            <a:ext cx="3998059" cy="3075782"/>
            <a:chOff x="4864383" y="2343305"/>
            <a:chExt cx="3228342" cy="2229093"/>
          </a:xfrm>
          <a:solidFill>
            <a:schemeClr val="bg1"/>
          </a:solidFill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D6AAB80C-D756-529A-849E-1F6698CF6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64383" y="2343305"/>
              <a:ext cx="3228342" cy="2229093"/>
            </a:xfrm>
            <a:prstGeom prst="rect">
              <a:avLst/>
            </a:prstGeom>
            <a:grpFill/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F531E660-CBFE-CE8A-807E-572C877F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0659" y="2394936"/>
              <a:ext cx="946726" cy="963995"/>
            </a:xfrm>
            <a:prstGeom prst="rect">
              <a:avLst/>
            </a:prstGeom>
            <a:noFill/>
          </p:spPr>
        </p:pic>
      </p:grpSp>
      <p:grpSp>
        <p:nvGrpSpPr>
          <p:cNvPr id="1030" name="グループ化 1029">
            <a:extLst>
              <a:ext uri="{FF2B5EF4-FFF2-40B4-BE49-F238E27FC236}">
                <a16:creationId xmlns:a16="http://schemas.microsoft.com/office/drawing/2014/main" id="{B76E9759-3561-2141-645E-9DC64C8ED049}"/>
              </a:ext>
            </a:extLst>
          </p:cNvPr>
          <p:cNvGrpSpPr/>
          <p:nvPr/>
        </p:nvGrpSpPr>
        <p:grpSpPr>
          <a:xfrm>
            <a:off x="7389908" y="5577871"/>
            <a:ext cx="3866377" cy="3094474"/>
            <a:chOff x="4591133" y="5449615"/>
            <a:chExt cx="3866377" cy="3094474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DBEB69AB-FA95-0B42-1A00-5ED3EBF2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91133" y="5449615"/>
              <a:ext cx="3866377" cy="3094474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2BF3815-DB79-4804-9495-9FE85792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65878" y="7036715"/>
              <a:ext cx="917951" cy="954965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E664CA2C-2DC3-D812-C472-CBD1F5375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36415" y="6828950"/>
              <a:ext cx="1563507" cy="705174"/>
            </a:xfrm>
            <a:prstGeom prst="rect">
              <a:avLst/>
            </a:prstGeom>
          </p:spPr>
        </p:pic>
      </p:grpSp>
      <p:pic>
        <p:nvPicPr>
          <p:cNvPr id="24" name="図 23">
            <a:extLst>
              <a:ext uri="{FF2B5EF4-FFF2-40B4-BE49-F238E27FC236}">
                <a16:creationId xmlns:a16="http://schemas.microsoft.com/office/drawing/2014/main" id="{7B3A7A18-F7C2-E7BF-BFBA-B727F27D4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2602" y="1899023"/>
            <a:ext cx="3476817" cy="31463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9FE0882-6D39-84B6-918B-8D1E622329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0732" y="2985000"/>
            <a:ext cx="209758" cy="779368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92E7E47B-B8E4-7710-3617-F34E623792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80432" y="2966388"/>
            <a:ext cx="212717" cy="893351"/>
          </a:xfrm>
          <a:prstGeom prst="rect">
            <a:avLst/>
          </a:prstGeom>
        </p:spPr>
      </p:pic>
      <p:pic>
        <p:nvPicPr>
          <p:cNvPr id="1026" name="図 1025">
            <a:extLst>
              <a:ext uri="{FF2B5EF4-FFF2-40B4-BE49-F238E27FC236}">
                <a16:creationId xmlns:a16="http://schemas.microsoft.com/office/drawing/2014/main" id="{E12706D7-B54E-8454-00EE-7B0B3BBB4EB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8183" t="-110962" r="20591" b="46737"/>
          <a:stretch/>
        </p:blipFill>
        <p:spPr>
          <a:xfrm flipV="1">
            <a:off x="9711994" y="2834020"/>
            <a:ext cx="2336876" cy="79415"/>
          </a:xfrm>
          <a:prstGeom prst="rect">
            <a:avLst/>
          </a:prstGeom>
        </p:spPr>
      </p:pic>
      <p:pic>
        <p:nvPicPr>
          <p:cNvPr id="1035" name="図 1034">
            <a:extLst>
              <a:ext uri="{FF2B5EF4-FFF2-40B4-BE49-F238E27FC236}">
                <a16:creationId xmlns:a16="http://schemas.microsoft.com/office/drawing/2014/main" id="{A83D404A-42CC-AD65-0AA3-2E15A97BC4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50231" y="2351271"/>
            <a:ext cx="992984" cy="32930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81ED519-972D-F401-664A-D1B3418A2A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58283" y="2355052"/>
            <a:ext cx="991019" cy="326126"/>
          </a:xfrm>
          <a:prstGeom prst="rect">
            <a:avLst/>
          </a:prstGeom>
        </p:spPr>
      </p:pic>
      <p:sp>
        <p:nvSpPr>
          <p:cNvPr id="6" name="角丸四角形 7">
            <a:extLst>
              <a:ext uri="{FF2B5EF4-FFF2-40B4-BE49-F238E27FC236}">
                <a16:creationId xmlns:a16="http://schemas.microsoft.com/office/drawing/2014/main" id="{C23A1E55-91B5-6402-EEE0-88F8B8E714BB}"/>
              </a:ext>
            </a:extLst>
          </p:cNvPr>
          <p:cNvSpPr/>
          <p:nvPr/>
        </p:nvSpPr>
        <p:spPr>
          <a:xfrm>
            <a:off x="192867" y="669633"/>
            <a:ext cx="3807898" cy="49965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Ⅰ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．作業時間の省力化</a:t>
            </a:r>
          </a:p>
        </p:txBody>
      </p:sp>
    </p:spTree>
    <p:extLst>
      <p:ext uri="{BB962C8B-B14F-4D97-AF65-F5344CB8AC3E}">
        <p14:creationId xmlns:p14="http://schemas.microsoft.com/office/powerpoint/2010/main" val="90891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7ED00-D120-A7F7-91AD-E4B4C4C57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四角形: 角を丸くする 1027">
            <a:extLst>
              <a:ext uri="{FF2B5EF4-FFF2-40B4-BE49-F238E27FC236}">
                <a16:creationId xmlns:a16="http://schemas.microsoft.com/office/drawing/2014/main" id="{39A8CBB5-007E-41AF-3AE5-618B96DD0E4E}"/>
              </a:ext>
            </a:extLst>
          </p:cNvPr>
          <p:cNvSpPr/>
          <p:nvPr/>
        </p:nvSpPr>
        <p:spPr>
          <a:xfrm>
            <a:off x="-451821" y="4970654"/>
            <a:ext cx="13030418" cy="4111800"/>
          </a:xfrm>
          <a:prstGeom prst="roundRect">
            <a:avLst>
              <a:gd name="adj" fmla="val 8756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3ED7ED6-A65A-5E88-FC4B-9E5BE6F8B4F3}"/>
              </a:ext>
            </a:extLst>
          </p:cNvPr>
          <p:cNvSpPr/>
          <p:nvPr/>
        </p:nvSpPr>
        <p:spPr>
          <a:xfrm>
            <a:off x="-451821" y="841228"/>
            <a:ext cx="13030418" cy="4111800"/>
          </a:xfrm>
          <a:prstGeom prst="roundRect">
            <a:avLst>
              <a:gd name="adj" fmla="val 8756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4C7A106-D570-0A32-32D4-C427E27F4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358" y="183356"/>
            <a:ext cx="2017787" cy="482642"/>
          </a:xfrm>
        </p:spPr>
        <p:txBody>
          <a:bodyPr>
            <a:normAutofit/>
          </a:bodyPr>
          <a:lstStyle/>
          <a:p>
            <a:r>
              <a:rPr lang="ja-JP" altLang="en-US" sz="2585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４．結果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BE17AE8-F18D-FDD4-C3B3-743A0D4D9670}"/>
              </a:ext>
            </a:extLst>
          </p:cNvPr>
          <p:cNvSpPr txBox="1"/>
          <p:nvPr/>
        </p:nvSpPr>
        <p:spPr>
          <a:xfrm>
            <a:off x="192866" y="1282750"/>
            <a:ext cx="3078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④果実重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CF810B1-D139-F663-22C7-4FB4A4CE1F6F}"/>
              </a:ext>
            </a:extLst>
          </p:cNvPr>
          <p:cNvSpPr txBox="1"/>
          <p:nvPr/>
        </p:nvSpPr>
        <p:spPr>
          <a:xfrm>
            <a:off x="4201039" y="1286262"/>
            <a:ext cx="2199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⑤種子数</a:t>
            </a:r>
          </a:p>
        </p:txBody>
      </p:sp>
      <p:sp>
        <p:nvSpPr>
          <p:cNvPr id="1025" name="テキスト ボックス 1024">
            <a:extLst>
              <a:ext uri="{FF2B5EF4-FFF2-40B4-BE49-F238E27FC236}">
                <a16:creationId xmlns:a16="http://schemas.microsoft.com/office/drawing/2014/main" id="{C2E59278-82B5-AB60-FDA1-1AAAD6026E87}"/>
              </a:ext>
            </a:extLst>
          </p:cNvPr>
          <p:cNvSpPr txBox="1"/>
          <p:nvPr/>
        </p:nvSpPr>
        <p:spPr>
          <a:xfrm>
            <a:off x="214358" y="5092171"/>
            <a:ext cx="5473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⑦人工授粉が果実に及ぼす影響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81B873-3B86-BD63-8AE2-F2739E8217CC}"/>
              </a:ext>
            </a:extLst>
          </p:cNvPr>
          <p:cNvSpPr txBox="1"/>
          <p:nvPr/>
        </p:nvSpPr>
        <p:spPr>
          <a:xfrm>
            <a:off x="8300594" y="1294458"/>
            <a:ext cx="2842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⑥蜜入り指数</a:t>
            </a:r>
          </a:p>
        </p:txBody>
      </p:sp>
      <p:sp>
        <p:nvSpPr>
          <p:cNvPr id="6" name="角丸四角形 7">
            <a:extLst>
              <a:ext uri="{FF2B5EF4-FFF2-40B4-BE49-F238E27FC236}">
                <a16:creationId xmlns:a16="http://schemas.microsoft.com/office/drawing/2014/main" id="{9012F613-AF07-B0BB-709F-B11AFEFE92F5}"/>
              </a:ext>
            </a:extLst>
          </p:cNvPr>
          <p:cNvSpPr/>
          <p:nvPr/>
        </p:nvSpPr>
        <p:spPr>
          <a:xfrm>
            <a:off x="192866" y="669633"/>
            <a:ext cx="4505951" cy="49965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Ⅰ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．作業時間の省力化❷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235B34B-3678-7D42-6D26-4F4BEB0D0857}"/>
              </a:ext>
            </a:extLst>
          </p:cNvPr>
          <p:cNvGrpSpPr/>
          <p:nvPr/>
        </p:nvGrpSpPr>
        <p:grpSpPr>
          <a:xfrm>
            <a:off x="195251" y="1843968"/>
            <a:ext cx="3807647" cy="2724758"/>
            <a:chOff x="484226" y="1699879"/>
            <a:chExt cx="3981796" cy="2806987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6056072A-8432-8B86-B488-0B368786F479}"/>
                </a:ext>
              </a:extLst>
            </p:cNvPr>
            <p:cNvSpPr/>
            <p:nvPr/>
          </p:nvSpPr>
          <p:spPr>
            <a:xfrm>
              <a:off x="484226" y="1699879"/>
              <a:ext cx="3981796" cy="27932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770CBCF-20EE-6D10-4502-84554A94D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1392" y="1837508"/>
              <a:ext cx="3738025" cy="2669358"/>
            </a:xfrm>
            <a:prstGeom prst="rect">
              <a:avLst/>
            </a:prstGeom>
          </p:spPr>
        </p:pic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D9D07297-4A5D-441B-E2A5-70349B7F07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4" t="-102253" r="17729" b="-194050"/>
          <a:stretch/>
        </p:blipFill>
        <p:spPr>
          <a:xfrm>
            <a:off x="801169" y="2337300"/>
            <a:ext cx="2728518" cy="18118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9CD8911-782F-E4DC-7EE3-5609B9C1D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704" y="2400284"/>
            <a:ext cx="338173" cy="389217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4C87246-2062-139D-62C2-74733961142F}"/>
              </a:ext>
            </a:extLst>
          </p:cNvPr>
          <p:cNvSpPr/>
          <p:nvPr/>
        </p:nvSpPr>
        <p:spPr>
          <a:xfrm>
            <a:off x="4269416" y="1821176"/>
            <a:ext cx="3727917" cy="27260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C24F806-44D3-E140-CCC0-52616B53A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584" y="1865835"/>
            <a:ext cx="3243508" cy="2644558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160EDD2-BEAD-5492-2BC7-75DE4783B398}"/>
              </a:ext>
            </a:extLst>
          </p:cNvPr>
          <p:cNvSpPr/>
          <p:nvPr/>
        </p:nvSpPr>
        <p:spPr>
          <a:xfrm>
            <a:off x="8300594" y="1802888"/>
            <a:ext cx="3974743" cy="27550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F8DC833-C74A-F352-7032-2EE7C9A55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6884" y="1993434"/>
            <a:ext cx="3614446" cy="240402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E1717516-A73E-736D-4504-D7881BEEC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6538" y="2321020"/>
            <a:ext cx="2845322" cy="19096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1B92979-2EA6-B9CD-F903-3B49AC4D0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4528" y="2410157"/>
            <a:ext cx="386527" cy="32163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98F80B0-A5F3-9E02-F518-47F69244AF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3822" y="2410157"/>
            <a:ext cx="406890" cy="1079013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FB76EF9-DC71-B160-4A29-9781244662F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6267"/>
          <a:stretch/>
        </p:blipFill>
        <p:spPr>
          <a:xfrm>
            <a:off x="396812" y="5750250"/>
            <a:ext cx="5317785" cy="223192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E75904B-1837-D339-427D-161DA1C123D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037" t="6424" r="46726" b="9558"/>
          <a:stretch/>
        </p:blipFill>
        <p:spPr>
          <a:xfrm>
            <a:off x="6463522" y="5740216"/>
            <a:ext cx="2147871" cy="225199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5C48CA7E-13D8-B5D1-0618-D617A1CBE47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493" t="5956" r="46730" b="12030"/>
          <a:stretch/>
        </p:blipFill>
        <p:spPr>
          <a:xfrm>
            <a:off x="9077898" y="5730182"/>
            <a:ext cx="2332417" cy="2251992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CCB8E03-7279-B915-5C49-3828F9AD94BE}"/>
              </a:ext>
            </a:extLst>
          </p:cNvPr>
          <p:cNvSpPr txBox="1"/>
          <p:nvPr/>
        </p:nvSpPr>
        <p:spPr>
          <a:xfrm>
            <a:off x="1663278" y="8563952"/>
            <a:ext cx="25754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/>
              <a:t>　</a:t>
            </a:r>
            <a:r>
              <a:rPr kumimoji="1" lang="ja-JP" altLang="en-US" sz="2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❶種子数の比較</a:t>
            </a: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D735FEF8-B592-68EA-F59D-A49FC182E212}"/>
              </a:ext>
            </a:extLst>
          </p:cNvPr>
          <p:cNvSpPr/>
          <p:nvPr/>
        </p:nvSpPr>
        <p:spPr>
          <a:xfrm>
            <a:off x="978946" y="7982174"/>
            <a:ext cx="1253199" cy="4733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処理区</a:t>
            </a: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E980C15A-19B3-8242-F3F3-961F0751AEE6}"/>
              </a:ext>
            </a:extLst>
          </p:cNvPr>
          <p:cNvSpPr/>
          <p:nvPr/>
        </p:nvSpPr>
        <p:spPr>
          <a:xfrm>
            <a:off x="3976507" y="7983967"/>
            <a:ext cx="1253199" cy="4733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対照区</a:t>
            </a:r>
          </a:p>
        </p:txBody>
      </p:sp>
      <p:sp>
        <p:nvSpPr>
          <p:cNvPr id="1024" name="四角形: 角を丸くする 1023">
            <a:extLst>
              <a:ext uri="{FF2B5EF4-FFF2-40B4-BE49-F238E27FC236}">
                <a16:creationId xmlns:a16="http://schemas.microsoft.com/office/drawing/2014/main" id="{5AF10C6A-F4CD-08F6-92EB-D7D750C5D6D5}"/>
              </a:ext>
            </a:extLst>
          </p:cNvPr>
          <p:cNvSpPr/>
          <p:nvPr/>
        </p:nvSpPr>
        <p:spPr>
          <a:xfrm>
            <a:off x="7035626" y="7992208"/>
            <a:ext cx="1253199" cy="4733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処理区</a:t>
            </a:r>
          </a:p>
        </p:txBody>
      </p:sp>
      <p:sp>
        <p:nvSpPr>
          <p:cNvPr id="1026" name="四角形: 角を丸くする 1025">
            <a:extLst>
              <a:ext uri="{FF2B5EF4-FFF2-40B4-BE49-F238E27FC236}">
                <a16:creationId xmlns:a16="http://schemas.microsoft.com/office/drawing/2014/main" id="{A8C9D71E-277A-9C60-019E-94ED9191F0E5}"/>
              </a:ext>
            </a:extLst>
          </p:cNvPr>
          <p:cNvSpPr/>
          <p:nvPr/>
        </p:nvSpPr>
        <p:spPr>
          <a:xfrm>
            <a:off x="9690611" y="7985760"/>
            <a:ext cx="1253199" cy="47333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対照区</a:t>
            </a:r>
          </a:p>
        </p:txBody>
      </p:sp>
      <p:sp>
        <p:nvSpPr>
          <p:cNvPr id="1027" name="テキスト ボックス 1026">
            <a:extLst>
              <a:ext uri="{FF2B5EF4-FFF2-40B4-BE49-F238E27FC236}">
                <a16:creationId xmlns:a16="http://schemas.microsoft.com/office/drawing/2014/main" id="{622DDBB1-1C56-FC5D-B1BE-C189827C21A5}"/>
              </a:ext>
            </a:extLst>
          </p:cNvPr>
          <p:cNvSpPr txBox="1"/>
          <p:nvPr/>
        </p:nvSpPr>
        <p:spPr>
          <a:xfrm>
            <a:off x="7323686" y="8510681"/>
            <a:ext cx="25754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/>
              <a:t>　</a:t>
            </a:r>
            <a:r>
              <a:rPr kumimoji="1" lang="ja-JP" altLang="en-US" sz="2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❷蜜入りの比較</a:t>
            </a:r>
          </a:p>
        </p:txBody>
      </p:sp>
    </p:spTree>
    <p:extLst>
      <p:ext uri="{BB962C8B-B14F-4D97-AF65-F5344CB8AC3E}">
        <p14:creationId xmlns:p14="http://schemas.microsoft.com/office/powerpoint/2010/main" val="639736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34EFE0F8-C710-76E8-D7C3-5467823B127F}"/>
              </a:ext>
            </a:extLst>
          </p:cNvPr>
          <p:cNvSpPr/>
          <p:nvPr/>
        </p:nvSpPr>
        <p:spPr>
          <a:xfrm>
            <a:off x="144372" y="6494352"/>
            <a:ext cx="12385730" cy="3074047"/>
          </a:xfrm>
          <a:prstGeom prst="roundRect">
            <a:avLst>
              <a:gd name="adj" fmla="val 8756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E485BE8E-1CDA-946D-929C-CAC3A3A09892}"/>
              </a:ext>
            </a:extLst>
          </p:cNvPr>
          <p:cNvSpPr/>
          <p:nvPr/>
        </p:nvSpPr>
        <p:spPr>
          <a:xfrm>
            <a:off x="195030" y="951884"/>
            <a:ext cx="12385730" cy="5413231"/>
          </a:xfrm>
          <a:prstGeom prst="roundRect">
            <a:avLst>
              <a:gd name="adj" fmla="val 8756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角丸四角形 8">
            <a:extLst>
              <a:ext uri="{FF2B5EF4-FFF2-40B4-BE49-F238E27FC236}">
                <a16:creationId xmlns:a16="http://schemas.microsoft.com/office/drawing/2014/main" id="{3A6B77F6-82DA-C54C-8F17-E53EE9614404}"/>
              </a:ext>
            </a:extLst>
          </p:cNvPr>
          <p:cNvSpPr/>
          <p:nvPr/>
        </p:nvSpPr>
        <p:spPr>
          <a:xfrm>
            <a:off x="537579" y="368746"/>
            <a:ext cx="3302801" cy="49965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Ⅱ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．</a:t>
            </a: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SDGs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の取組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5B3370E-38C7-647E-2567-9D59B2AFD7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88" r="-6"/>
          <a:stretch/>
        </p:blipFill>
        <p:spPr>
          <a:xfrm rot="5400000">
            <a:off x="803654" y="2161315"/>
            <a:ext cx="2315341" cy="165613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AD6912A-1F3C-629C-77FA-A5F45989F0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8"/>
          <a:stretch/>
        </p:blipFill>
        <p:spPr>
          <a:xfrm>
            <a:off x="4915452" y="1883004"/>
            <a:ext cx="2387292" cy="175771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A387973-B0E8-CDE8-31CB-4F1D7E7246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575" y="1889014"/>
            <a:ext cx="2387292" cy="179046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DF492E1-29B6-1030-86F4-881370A37F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8826" y="1831713"/>
            <a:ext cx="1995950" cy="231534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B2C0140-AB1F-7C84-D735-2CD4DC294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5959" y="1883004"/>
            <a:ext cx="1526634" cy="5609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3EC6A54-32D3-FDB6-1478-576F864D64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9377" y="1873247"/>
            <a:ext cx="1693497" cy="5609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748B4F9-DA66-AF12-EEBC-A3E13F25BC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255" y="4447370"/>
            <a:ext cx="2061035" cy="1784402"/>
          </a:xfrm>
          <a:prstGeom prst="rect">
            <a:avLst/>
          </a:prstGeom>
        </p:spPr>
      </p:pic>
      <p:sp>
        <p:nvSpPr>
          <p:cNvPr id="27" name="矢印: 右 26">
            <a:extLst>
              <a:ext uri="{FF2B5EF4-FFF2-40B4-BE49-F238E27FC236}">
                <a16:creationId xmlns:a16="http://schemas.microsoft.com/office/drawing/2014/main" id="{EEC79515-5BF0-9CE9-B4FC-9BD0C2EB37D1}"/>
              </a:ext>
            </a:extLst>
          </p:cNvPr>
          <p:cNvSpPr/>
          <p:nvPr/>
        </p:nvSpPr>
        <p:spPr>
          <a:xfrm>
            <a:off x="4375315" y="2625309"/>
            <a:ext cx="1177785" cy="7932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8E9C935-AFF2-07F5-EEF7-8DE894CCF208}"/>
              </a:ext>
            </a:extLst>
          </p:cNvPr>
          <p:cNvSpPr txBox="1"/>
          <p:nvPr/>
        </p:nvSpPr>
        <p:spPr>
          <a:xfrm>
            <a:off x="1129245" y="4111315"/>
            <a:ext cx="401618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❷リンゴ　〇シナノスイート</a:t>
            </a: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7BBDE00D-2F01-B286-1F3D-9348F87D17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1831" y="4457094"/>
            <a:ext cx="2453114" cy="1757720"/>
          </a:xfrm>
          <a:prstGeom prst="rect">
            <a:avLst/>
          </a:prstGeom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3E31CAB3-D4AB-BACF-C502-C71439F175EE}"/>
              </a:ext>
            </a:extLst>
          </p:cNvPr>
          <p:cNvSpPr/>
          <p:nvPr/>
        </p:nvSpPr>
        <p:spPr>
          <a:xfrm>
            <a:off x="6746893" y="2769061"/>
            <a:ext cx="1177785" cy="7932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D4AB8BDA-10D0-B505-9764-1A288D847C86}"/>
              </a:ext>
            </a:extLst>
          </p:cNvPr>
          <p:cNvSpPr/>
          <p:nvPr/>
        </p:nvSpPr>
        <p:spPr>
          <a:xfrm>
            <a:off x="3334430" y="4816562"/>
            <a:ext cx="1177785" cy="7932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7B4E523-FB60-C1EB-E682-68E46A181666}"/>
              </a:ext>
            </a:extLst>
          </p:cNvPr>
          <p:cNvSpPr txBox="1"/>
          <p:nvPr/>
        </p:nvSpPr>
        <p:spPr>
          <a:xfrm>
            <a:off x="1105208" y="1462780"/>
            <a:ext cx="7951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❶ブドウ　〇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ヒムロッドシードレス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Himrod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Seedress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Grape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）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92F9CD5-2D19-4E0B-A258-C7C2C4E21D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634" y="7357753"/>
            <a:ext cx="2529420" cy="2107849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9E15CF3-A8C2-B623-372C-49952E6B8560}"/>
              </a:ext>
            </a:extLst>
          </p:cNvPr>
          <p:cNvSpPr txBox="1"/>
          <p:nvPr/>
        </p:nvSpPr>
        <p:spPr>
          <a:xfrm>
            <a:off x="1105208" y="7048143"/>
            <a:ext cx="401618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9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❶せん定枝　</a:t>
            </a:r>
          </a:p>
        </p:txBody>
      </p:sp>
      <p:pic>
        <p:nvPicPr>
          <p:cNvPr id="15" name="コンテンツ プレースホルダー 3">
            <a:extLst>
              <a:ext uri="{FF2B5EF4-FFF2-40B4-BE49-F238E27FC236}">
                <a16:creationId xmlns:a16="http://schemas.microsoft.com/office/drawing/2014/main" id="{C24AF25B-6C1C-9536-7419-BD13BDB79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647" y="3275807"/>
            <a:ext cx="4220818" cy="3165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図 19" descr="テーブルの上にある数種類のパンフレット&#10;&#10;自動的に生成された説明">
            <a:extLst>
              <a:ext uri="{FF2B5EF4-FFF2-40B4-BE49-F238E27FC236}">
                <a16:creationId xmlns:a16="http://schemas.microsoft.com/office/drawing/2014/main" id="{B1500D52-E4B7-50D1-0DA2-B51113B66D2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612" y="6443865"/>
            <a:ext cx="3336234" cy="2502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D0B388D-FC5C-6A08-FACE-34435C904840}"/>
              </a:ext>
            </a:extLst>
          </p:cNvPr>
          <p:cNvSpPr txBox="1"/>
          <p:nvPr/>
        </p:nvSpPr>
        <p:spPr>
          <a:xfrm>
            <a:off x="360654" y="959214"/>
            <a:ext cx="34797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①不要果実の利用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9BFC0F5-E1B7-FEA4-AA52-A0E3183BC1A6}"/>
              </a:ext>
            </a:extLst>
          </p:cNvPr>
          <p:cNvSpPr txBox="1"/>
          <p:nvPr/>
        </p:nvSpPr>
        <p:spPr>
          <a:xfrm>
            <a:off x="5697358" y="4457094"/>
            <a:ext cx="140688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24</a:t>
            </a:r>
            <a:r>
              <a:rPr kumimoji="1" lang="ja-JP" altLang="en-US" sz="2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時間後</a:t>
            </a:r>
            <a:endParaRPr kumimoji="1" lang="ja-JP" altLang="en-US" sz="2100" kern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B1FE255-4313-04C4-1427-CC18E4BC2604}"/>
              </a:ext>
            </a:extLst>
          </p:cNvPr>
          <p:cNvSpPr txBox="1"/>
          <p:nvPr/>
        </p:nvSpPr>
        <p:spPr>
          <a:xfrm>
            <a:off x="360654" y="6557526"/>
            <a:ext cx="34797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②剪定枝の利用</a:t>
            </a:r>
          </a:p>
        </p:txBody>
      </p:sp>
      <p:pic>
        <p:nvPicPr>
          <p:cNvPr id="19" name="図 18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DE0D899B-77E4-123A-D4F2-526662F36FF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797" y="6466664"/>
            <a:ext cx="3196815" cy="23976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 descr="揚げ物, 食品, フルーツ, サンドイッチ が含まれている画像&#10;&#10;自動的に生成された説明">
            <a:extLst>
              <a:ext uri="{FF2B5EF4-FFF2-40B4-BE49-F238E27FC236}">
                <a16:creationId xmlns:a16="http://schemas.microsoft.com/office/drawing/2014/main" id="{06801065-5F87-5F81-3CA7-D765FFC2B7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40" y="7972975"/>
            <a:ext cx="2218172" cy="16636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E550B1EE-D093-F567-0814-2FDB17B037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11" y="7923481"/>
            <a:ext cx="2230141" cy="16726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EE2725CF-9888-346B-8290-5D573303D6BD}"/>
              </a:ext>
            </a:extLst>
          </p:cNvPr>
          <p:cNvSpPr/>
          <p:nvPr/>
        </p:nvSpPr>
        <p:spPr>
          <a:xfrm>
            <a:off x="6109098" y="8993512"/>
            <a:ext cx="1696000" cy="473337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ペット用かじり棒</a:t>
            </a: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024A6B96-1653-F194-0FF3-AC06EF52D5F1}"/>
              </a:ext>
            </a:extLst>
          </p:cNvPr>
          <p:cNvSpPr/>
          <p:nvPr/>
        </p:nvSpPr>
        <p:spPr>
          <a:xfrm>
            <a:off x="9737568" y="8981626"/>
            <a:ext cx="1935235" cy="473337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スモークウッドチップ</a:t>
            </a: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F6E672EA-E25B-8A17-9AEB-2FEF29B3AA9F}"/>
              </a:ext>
            </a:extLst>
          </p:cNvPr>
          <p:cNvSpPr/>
          <p:nvPr/>
        </p:nvSpPr>
        <p:spPr>
          <a:xfrm>
            <a:off x="10374075" y="5765517"/>
            <a:ext cx="1935235" cy="473337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ドライフルーツ</a:t>
            </a:r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65AF51A4-D1A2-FDB2-4F33-FEA8F8983A98}"/>
              </a:ext>
            </a:extLst>
          </p:cNvPr>
          <p:cNvSpPr/>
          <p:nvPr/>
        </p:nvSpPr>
        <p:spPr>
          <a:xfrm>
            <a:off x="3705333" y="7828152"/>
            <a:ext cx="1177785" cy="79327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4262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042E2FF9-1E98-460B-5B1C-BD6DA3C66304}"/>
              </a:ext>
            </a:extLst>
          </p:cNvPr>
          <p:cNvSpPr txBox="1">
            <a:spLocks/>
          </p:cNvSpPr>
          <p:nvPr/>
        </p:nvSpPr>
        <p:spPr>
          <a:xfrm>
            <a:off x="214358" y="183356"/>
            <a:ext cx="2017787" cy="482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1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585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</a:t>
            </a:r>
            <a:r>
              <a:rPr lang="ja-JP" altLang="en-US" sz="2585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．まとめ</a:t>
            </a:r>
          </a:p>
        </p:txBody>
      </p:sp>
      <p:sp>
        <p:nvSpPr>
          <p:cNvPr id="33" name="矢印: 下 32">
            <a:extLst>
              <a:ext uri="{FF2B5EF4-FFF2-40B4-BE49-F238E27FC236}">
                <a16:creationId xmlns:a16="http://schemas.microsoft.com/office/drawing/2014/main" id="{C48EBC9B-2292-EAAF-E9FD-26310DC0ED02}"/>
              </a:ext>
            </a:extLst>
          </p:cNvPr>
          <p:cNvSpPr/>
          <p:nvPr/>
        </p:nvSpPr>
        <p:spPr>
          <a:xfrm>
            <a:off x="9149966" y="3560783"/>
            <a:ext cx="858642" cy="46619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F255465A-4FF2-CE41-2EA9-04B4C4277475}"/>
              </a:ext>
            </a:extLst>
          </p:cNvPr>
          <p:cNvSpPr/>
          <p:nvPr/>
        </p:nvSpPr>
        <p:spPr>
          <a:xfrm>
            <a:off x="214360" y="1807740"/>
            <a:ext cx="6014318" cy="3721692"/>
          </a:xfrm>
          <a:prstGeom prst="roundRect">
            <a:avLst>
              <a:gd name="adj" fmla="val 9384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①摘花剤の使用により側花の落花率が高くなった。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（効果）側花：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43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％落花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②摘果剤の使用により側果の落下が高くなった。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（効果）側果：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22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％落下（受粉あり）　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　　　　　　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35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％落下（受粉ナシ）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➂作業時間を削減することができた。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（効果）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10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～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20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分削減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6" name="フローチャート: 代替処理 5">
            <a:extLst>
              <a:ext uri="{FF2B5EF4-FFF2-40B4-BE49-F238E27FC236}">
                <a16:creationId xmlns:a16="http://schemas.microsoft.com/office/drawing/2014/main" id="{477F14CB-EA04-275B-8801-A18470D58AC1}"/>
              </a:ext>
            </a:extLst>
          </p:cNvPr>
          <p:cNvSpPr/>
          <p:nvPr/>
        </p:nvSpPr>
        <p:spPr>
          <a:xfrm>
            <a:off x="233359" y="1176222"/>
            <a:ext cx="3045813" cy="55586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摘花剤・摘果剤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1318A15-6260-748D-82D0-FB1AA969B6C1}"/>
              </a:ext>
            </a:extLst>
          </p:cNvPr>
          <p:cNvSpPr/>
          <p:nvPr/>
        </p:nvSpPr>
        <p:spPr>
          <a:xfrm>
            <a:off x="6486068" y="983670"/>
            <a:ext cx="6186440" cy="25233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①人工授粉により種子数が増加した。（処理区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1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8.0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個，無処理区：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6.0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個）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→　正円形の果実が多かった。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②果実径、果実重、糖度などわずかに影響があった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。</a:t>
            </a:r>
          </a:p>
        </p:txBody>
      </p:sp>
      <p:sp>
        <p:nvSpPr>
          <p:cNvPr id="8" name="フローチャート: 代替処理 7">
            <a:extLst>
              <a:ext uri="{FF2B5EF4-FFF2-40B4-BE49-F238E27FC236}">
                <a16:creationId xmlns:a16="http://schemas.microsoft.com/office/drawing/2014/main" id="{9AFD6CF4-5F9F-DDDD-2A59-BF395BA588FD}"/>
              </a:ext>
            </a:extLst>
          </p:cNvPr>
          <p:cNvSpPr/>
          <p:nvPr/>
        </p:nvSpPr>
        <p:spPr>
          <a:xfrm>
            <a:off x="6486067" y="388067"/>
            <a:ext cx="1881562" cy="55586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人工受粉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0ABB20C-2CE1-103A-54DF-D4F6DD8D4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684" y="6090868"/>
            <a:ext cx="4686766" cy="3510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フローチャート: 代替処理 9">
            <a:extLst>
              <a:ext uri="{FF2B5EF4-FFF2-40B4-BE49-F238E27FC236}">
                <a16:creationId xmlns:a16="http://schemas.microsoft.com/office/drawing/2014/main" id="{93C30892-00DE-B3BC-34F7-3B96D99D40C4}"/>
              </a:ext>
            </a:extLst>
          </p:cNvPr>
          <p:cNvSpPr/>
          <p:nvPr/>
        </p:nvSpPr>
        <p:spPr>
          <a:xfrm>
            <a:off x="6927925" y="4038890"/>
            <a:ext cx="5744583" cy="205531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①管理作業の省力化が可能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②果実の品質向上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*正円形の果実増加　*大玉化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*糖度上昇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7B22512D-AFBE-E72C-FA13-03DB7E9E6820}"/>
              </a:ext>
            </a:extLst>
          </p:cNvPr>
          <p:cNvSpPr/>
          <p:nvPr/>
        </p:nvSpPr>
        <p:spPr>
          <a:xfrm>
            <a:off x="6288242" y="4363528"/>
            <a:ext cx="580119" cy="75303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7">
            <a:extLst>
              <a:ext uri="{FF2B5EF4-FFF2-40B4-BE49-F238E27FC236}">
                <a16:creationId xmlns:a16="http://schemas.microsoft.com/office/drawing/2014/main" id="{C7C30093-912F-FECB-F705-291B1EA21228}"/>
              </a:ext>
            </a:extLst>
          </p:cNvPr>
          <p:cNvSpPr/>
          <p:nvPr/>
        </p:nvSpPr>
        <p:spPr>
          <a:xfrm>
            <a:off x="233359" y="611045"/>
            <a:ext cx="3807898" cy="49965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Ⅰ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．作業時間の省力化</a:t>
            </a:r>
          </a:p>
        </p:txBody>
      </p:sp>
      <p:sp>
        <p:nvSpPr>
          <p:cNvPr id="13" name="角丸四角形 8">
            <a:extLst>
              <a:ext uri="{FF2B5EF4-FFF2-40B4-BE49-F238E27FC236}">
                <a16:creationId xmlns:a16="http://schemas.microsoft.com/office/drawing/2014/main" id="{82ACE438-5965-88AE-72AA-9FD41C583055}"/>
              </a:ext>
            </a:extLst>
          </p:cNvPr>
          <p:cNvSpPr/>
          <p:nvPr/>
        </p:nvSpPr>
        <p:spPr>
          <a:xfrm>
            <a:off x="233359" y="6156911"/>
            <a:ext cx="3302801" cy="49965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Ⅱ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．</a:t>
            </a: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SDGs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の取組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2A9FF221-4D35-707E-A4EB-4723161B6F4A}"/>
              </a:ext>
            </a:extLst>
          </p:cNvPr>
          <p:cNvSpPr/>
          <p:nvPr/>
        </p:nvSpPr>
        <p:spPr>
          <a:xfrm>
            <a:off x="233359" y="6762485"/>
            <a:ext cx="6186440" cy="25233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①</a:t>
            </a:r>
            <a:r>
              <a:rPr kumimoji="1" lang="ja-JP" altLang="en-US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不要な果実→ドライフルーツ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ペット用から食用まで商品化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②せん定枝→かじり棒とスモークウッドチップ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31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5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13608</TotalTime>
  <Words>807</Words>
  <Application>Microsoft Office PowerPoint</Application>
  <PresentationFormat>A3 297x420 mm</PresentationFormat>
  <Paragraphs>153</Paragraphs>
  <Slides>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6" baseType="lpstr">
      <vt:lpstr>BIZ UDPゴシック</vt:lpstr>
      <vt:lpstr>HGP創英角ｺﾞｼｯｸUB</vt:lpstr>
      <vt:lpstr>HG丸ｺﾞｼｯｸM-PRO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３．材料及び方法</vt:lpstr>
      <vt:lpstr>PowerPoint プレゼンテーション</vt:lpstr>
      <vt:lpstr>４．結果</vt:lpstr>
      <vt:lpstr>４．結果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柳原 博之</dc:creator>
  <cp:lastModifiedBy>柳原 博之</cp:lastModifiedBy>
  <cp:revision>50</cp:revision>
  <cp:lastPrinted>2025-01-28T09:27:57Z</cp:lastPrinted>
  <dcterms:created xsi:type="dcterms:W3CDTF">2022-12-27T01:05:50Z</dcterms:created>
  <dcterms:modified xsi:type="dcterms:W3CDTF">2025-02-02T05:25:18Z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24c30c7-6183-4bbf-8f5a-0619846ff2e2_Enabled">
    <vt:lpwstr>true</vt:lpwstr>
  </property>
  <property fmtid="{D5CDD505-2E9C-101B-9397-08002B2CF9AE}" pid="3" name="MSIP_Label_624c30c7-6183-4bbf-8f5a-0619846ff2e2_SetDate">
    <vt:lpwstr>2022-12-27T01:30:21Z</vt:lpwstr>
  </property>
  <property fmtid="{D5CDD505-2E9C-101B-9397-08002B2CF9AE}" pid="4" name="MSIP_Label_624c30c7-6183-4bbf-8f5a-0619846ff2e2_Method">
    <vt:lpwstr>Standard</vt:lpwstr>
  </property>
  <property fmtid="{D5CDD505-2E9C-101B-9397-08002B2CF9AE}" pid="5" name="MSIP_Label_624c30c7-6183-4bbf-8f5a-0619846ff2e2_Name">
    <vt:lpwstr>組織外公開</vt:lpwstr>
  </property>
  <property fmtid="{D5CDD505-2E9C-101B-9397-08002B2CF9AE}" pid="6" name="MSIP_Label_624c30c7-6183-4bbf-8f5a-0619846ff2e2_SiteId">
    <vt:lpwstr>2c12496b-3cf3-4d5b-b8fe-9b6a510058d9</vt:lpwstr>
  </property>
  <property fmtid="{D5CDD505-2E9C-101B-9397-08002B2CF9AE}" pid="7" name="MSIP_Label_624c30c7-6183-4bbf-8f5a-0619846ff2e2_ActionId">
    <vt:lpwstr>913f0cac-42df-480e-af8c-7b6045ee5171</vt:lpwstr>
  </property>
  <property fmtid="{D5CDD505-2E9C-101B-9397-08002B2CF9AE}" pid="8" name="MSIP_Label_624c30c7-6183-4bbf-8f5a-0619846ff2e2_ContentBits">
    <vt:lpwstr>0</vt:lpwstr>
  </property>
</Properties>
</file>