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99CC"/>
    <a:srgbClr val="FFCCFF"/>
    <a:srgbClr val="CCFFCC"/>
    <a:srgbClr val="FFFF66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66" d="100"/>
          <a:sy n="66" d="100"/>
        </p:scale>
        <p:origin x="14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52726171139626"/>
          <c:y val="8.9450793259495343E-2"/>
          <c:w val="0.67226170770639726"/>
          <c:h val="0.6735239738690990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'トライ1 (C1.5)'!$C$35</c:f>
              <c:strCache>
                <c:ptCount val="1"/>
                <c:pt idx="0">
                  <c:v>100回出現回数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'トライ1 (C1.5)'!$D$35:$I$35</c:f>
              <c:numCache>
                <c:formatCode>General</c:formatCode>
                <c:ptCount val="6"/>
                <c:pt idx="0">
                  <c:v>18</c:v>
                </c:pt>
                <c:pt idx="1">
                  <c:v>18</c:v>
                </c:pt>
                <c:pt idx="2">
                  <c:v>18</c:v>
                </c:pt>
                <c:pt idx="3">
                  <c:v>20</c:v>
                </c:pt>
                <c:pt idx="4">
                  <c:v>13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83-466C-B447-B7C366FD86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71101584"/>
        <c:axId val="1471107408"/>
      </c:barChart>
      <c:catAx>
        <c:axId val="1471101584"/>
        <c:scaling>
          <c:orientation val="minMax"/>
        </c:scaling>
        <c:delete val="0"/>
        <c:axPos val="b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71107408"/>
        <c:crosses val="autoZero"/>
        <c:auto val="1"/>
        <c:lblAlgn val="ctr"/>
        <c:lblOffset val="100"/>
        <c:noMultiLvlLbl val="0"/>
      </c:catAx>
      <c:valAx>
        <c:axId val="1471107408"/>
        <c:scaling>
          <c:orientation val="minMax"/>
          <c:max val="80"/>
          <c:min val="0"/>
        </c:scaling>
        <c:delete val="0"/>
        <c:axPos val="l"/>
        <c:majorGridlines>
          <c:spPr>
            <a:ln w="6350" cap="flat" cmpd="sng" algn="ctr">
              <a:noFill/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71101584"/>
        <c:crosses val="autoZero"/>
        <c:crossBetween val="between"/>
        <c:majorUnit val="20"/>
        <c:minorUnit val="1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64391112186907"/>
          <c:y val="0.16218580491090956"/>
          <c:w val="0.67226170770639726"/>
          <c:h val="0.60266233745502373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'トライ2 (C1.0)'!$C$35</c:f>
              <c:strCache>
                <c:ptCount val="1"/>
                <c:pt idx="0">
                  <c:v>100回出現回数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'トライ2 (C1.0)'!$D$35:$I$35</c:f>
              <c:numCache>
                <c:formatCode>General</c:formatCode>
                <c:ptCount val="6"/>
                <c:pt idx="0">
                  <c:v>16</c:v>
                </c:pt>
                <c:pt idx="1">
                  <c:v>14</c:v>
                </c:pt>
                <c:pt idx="2">
                  <c:v>16</c:v>
                </c:pt>
                <c:pt idx="3">
                  <c:v>21</c:v>
                </c:pt>
                <c:pt idx="4">
                  <c:v>18</c:v>
                </c:pt>
                <c:pt idx="5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65-4B3A-8C79-E589FC56F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71101584"/>
        <c:axId val="1471107408"/>
      </c:barChart>
      <c:catAx>
        <c:axId val="1471101584"/>
        <c:scaling>
          <c:orientation val="minMax"/>
        </c:scaling>
        <c:delete val="0"/>
        <c:axPos val="b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71107408"/>
        <c:crosses val="autoZero"/>
        <c:auto val="1"/>
        <c:lblAlgn val="ctr"/>
        <c:lblOffset val="100"/>
        <c:noMultiLvlLbl val="0"/>
      </c:catAx>
      <c:valAx>
        <c:axId val="1471107408"/>
        <c:scaling>
          <c:orientation val="minMax"/>
          <c:max val="8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71101584"/>
        <c:crosses val="autoZero"/>
        <c:crossBetween val="between"/>
        <c:majorUnit val="20"/>
        <c:minorUnit val="1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08554124841837"/>
          <c:y val="0.19686821740448129"/>
          <c:w val="0.74840659135796694"/>
          <c:h val="0.5856011791480542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B金子!$C$32</c:f>
              <c:strCache>
                <c:ptCount val="1"/>
                <c:pt idx="0">
                  <c:v>6の面5枚、角40度100回出現回数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B金子!$D$32:$I$32</c:f>
              <c:numCache>
                <c:formatCode>General</c:formatCode>
                <c:ptCount val="6"/>
                <c:pt idx="0">
                  <c:v>60</c:v>
                </c:pt>
                <c:pt idx="1">
                  <c:v>9</c:v>
                </c:pt>
                <c:pt idx="2">
                  <c:v>8</c:v>
                </c:pt>
                <c:pt idx="3">
                  <c:v>17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C1-461A-8237-69FF0E3D5A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71101584"/>
        <c:axId val="1471107408"/>
      </c:barChart>
      <c:catAx>
        <c:axId val="1471101584"/>
        <c:scaling>
          <c:orientation val="minMax"/>
        </c:scaling>
        <c:delete val="0"/>
        <c:axPos val="b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alpha val="99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71107408"/>
        <c:crosses val="autoZero"/>
        <c:auto val="1"/>
        <c:lblAlgn val="ctr"/>
        <c:lblOffset val="100"/>
        <c:noMultiLvlLbl val="0"/>
      </c:catAx>
      <c:valAx>
        <c:axId val="1471107408"/>
        <c:scaling>
          <c:orientation val="minMax"/>
          <c:max val="8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71101584"/>
        <c:crosses val="autoZero"/>
        <c:crossBetween val="between"/>
        <c:majorUnit val="20"/>
        <c:minorUnit val="1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326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205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45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87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02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917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54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257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5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18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52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B3FF5-98A1-474D-98CD-2B9B2EA99F9A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5834A-FFC9-4F09-9D7A-435909256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081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058DBD-BD63-4BE0-B88E-E0FFD5296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53" y="2579867"/>
            <a:ext cx="5292000" cy="250790"/>
          </a:xfrm>
        </p:spPr>
        <p:txBody>
          <a:bodyPr>
            <a:noAutofit/>
          </a:bodyPr>
          <a:lstStyle/>
          <a:p>
            <a:r>
              <a:rPr kumimoji="1"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〔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出目に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バラツキがない：規格内の</a:t>
            </a:r>
            <a:r>
              <a:rPr kumimoji="1"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サイコロ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〕</a:t>
            </a:r>
            <a:endParaRPr kumimoji="1"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AB1D933E-9609-4273-86A5-4258FF87C2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9515315"/>
              </p:ext>
            </p:extLst>
          </p:nvPr>
        </p:nvGraphicFramePr>
        <p:xfrm>
          <a:off x="70164" y="2868757"/>
          <a:ext cx="9000000" cy="3806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000">
                  <a:extLst>
                    <a:ext uri="{9D8B030D-6E8A-4147-A177-3AD203B41FA5}">
                      <a16:colId xmlns:a16="http://schemas.microsoft.com/office/drawing/2014/main" val="3802421379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1094458902"/>
                    </a:ext>
                  </a:extLst>
                </a:gridCol>
                <a:gridCol w="1944000">
                  <a:extLst>
                    <a:ext uri="{9D8B030D-6E8A-4147-A177-3AD203B41FA5}">
                      <a16:colId xmlns:a16="http://schemas.microsoft.com/office/drawing/2014/main" val="801787401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25787452"/>
                    </a:ext>
                  </a:extLst>
                </a:gridCol>
              </a:tblGrid>
              <a:tr h="5663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サイコロ形状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投げ方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検証データ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考察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882014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重さ均一</a:t>
                      </a:r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。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/>
                      </a:r>
                      <a:b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ノリシロを別体</a:t>
                      </a:r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で外から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/>
                      </a:r>
                      <a:b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張り付ける構造で均一化</a:t>
                      </a:r>
                      <a: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/>
                      </a:r>
                      <a:br>
                        <a:rPr kumimoji="1" lang="en-US" altLang="ja-JP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角面取り</a:t>
                      </a:r>
                      <a:r>
                        <a:rPr kumimoji="1" lang="en-US" altLang="ja-JP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C1.5</a:t>
                      </a:r>
                      <a:r>
                        <a:rPr kumimoji="1" lang="ja-JP" altLang="en-US" sz="14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㎝均一</a:t>
                      </a:r>
                      <a:endParaRPr kumimoji="1" lang="en-US" altLang="ja-JP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  <a:r>
                        <a:rPr kumimoji="1" lang="ja-JP" altLang="en-US" sz="1400" b="1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境界面取り</a:t>
                      </a:r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C0.7cm </a:t>
                      </a:r>
                      <a:r>
                        <a:rPr kumimoji="1" lang="ja-JP" altLang="en-US" sz="1400" b="1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均一</a:t>
                      </a:r>
                      <a:endParaRPr kumimoji="1" lang="en-US" altLang="ja-JP" sz="1400" b="1" dirty="0">
                        <a:solidFill>
                          <a:srgbClr val="FF000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④面大きさ均一</a:t>
                      </a:r>
                      <a:endParaRPr kumimoji="1" lang="en-US" altLang="ja-JP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⑤ノリシロは剥がれ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なし（</a:t>
                      </a:r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セロテープ補強）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スチレンボード</a:t>
                      </a:r>
                      <a:endParaRPr kumimoji="1" lang="en-US" altLang="ja-JP" sz="14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4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</a:t>
                      </a:r>
                      <a:r>
                        <a:rPr kumimoji="1" lang="ja-JP" altLang="en-US" sz="14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度傾斜板に回転させて落とす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仕様を均一にして、回転させてランダムに転がるようにすると、</a:t>
                      </a:r>
                    </a:p>
                    <a:p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すべての目が規格内に入ることを確認した</a:t>
                      </a:r>
                      <a:r>
                        <a:rPr kumimoji="1" lang="ja-JP" altLang="en-US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。</a:t>
                      </a:r>
                      <a:endParaRPr kumimoji="1" lang="en-US" altLang="ja-JP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40013"/>
                  </a:ext>
                </a:extLst>
              </a:tr>
              <a:tr h="16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①重さ均一。</a:t>
                      </a: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/>
                      </a:r>
                      <a:b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</a:t>
                      </a: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ノリシロ別体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で外から</a:t>
                      </a: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/>
                      </a:r>
                      <a:b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</a:b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張り付け均一化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②</a:t>
                      </a: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角面取り</a:t>
                      </a:r>
                      <a:r>
                        <a:rPr kumimoji="1" lang="en-US" altLang="ja-JP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C1cm </a:t>
                      </a: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均一</a:t>
                      </a:r>
                      <a:endParaRPr kumimoji="1" lang="en-US" altLang="ja-JP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③</a:t>
                      </a:r>
                      <a:r>
                        <a:rPr kumimoji="1" lang="ja-JP" alt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境界面取りなしで均一</a:t>
                      </a:r>
                      <a:endParaRPr kumimoji="1" lang="en-US" altLang="ja-JP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④面大きさ均一</a:t>
                      </a:r>
                      <a:endParaRPr kumimoji="1" lang="en-US" altLang="ja-JP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⑤ノリシロ剥がれなし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スチレンボード</a:t>
                      </a:r>
                      <a:endParaRPr kumimoji="1" lang="en-US" altLang="ja-JP" sz="14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4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</a:t>
                      </a:r>
                      <a:r>
                        <a:rPr kumimoji="1" lang="ja-JP" altLang="en-US" sz="1400" b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度傾斜板に回転させて勢いよく投げて落とす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0899784"/>
                  </a:ext>
                </a:extLst>
              </a:tr>
            </a:tbl>
          </a:graphicData>
        </a:graphic>
      </p:graphicFrame>
      <p:pic>
        <p:nvPicPr>
          <p:cNvPr id="7" name="図 6" descr="テーブル, 屋内, 座る, 木製 が含まれている画像&#10;&#10;自動的に生成された説明">
            <a:extLst>
              <a:ext uri="{FF2B5EF4-FFF2-40B4-BE49-F238E27FC236}">
                <a16:creationId xmlns:a16="http://schemas.microsoft.com/office/drawing/2014/main" id="{45CF9E07-644D-4313-96D7-B854449698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95" t="4749" r="4714" b="6870"/>
          <a:stretch/>
        </p:blipFill>
        <p:spPr>
          <a:xfrm>
            <a:off x="2949717" y="5436961"/>
            <a:ext cx="1067699" cy="1080000"/>
          </a:xfrm>
          <a:prstGeom prst="rect">
            <a:avLst/>
          </a:prstGeom>
        </p:spPr>
      </p:pic>
      <p:pic>
        <p:nvPicPr>
          <p:cNvPr id="8" name="図 7" descr="ゲームのリモコンを持っている手&#10;&#10;中程度の精度で自動的に生成された説明">
            <a:extLst>
              <a:ext uri="{FF2B5EF4-FFF2-40B4-BE49-F238E27FC236}">
                <a16:creationId xmlns:a16="http://schemas.microsoft.com/office/drawing/2014/main" id="{B2DE9F3B-22FD-4D2C-B11F-B18A348DB6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18" t="6467" b="5461"/>
          <a:stretch/>
        </p:blipFill>
        <p:spPr>
          <a:xfrm>
            <a:off x="2949717" y="3595045"/>
            <a:ext cx="1019115" cy="1080000"/>
          </a:xfrm>
          <a:prstGeom prst="rect">
            <a:avLst/>
          </a:prstGeom>
        </p:spPr>
      </p:pic>
      <p:grpSp>
        <p:nvGrpSpPr>
          <p:cNvPr id="10" name="グループ化 9"/>
          <p:cNvGrpSpPr/>
          <p:nvPr/>
        </p:nvGrpSpPr>
        <p:grpSpPr>
          <a:xfrm>
            <a:off x="5798891" y="3542584"/>
            <a:ext cx="1981200" cy="1465602"/>
            <a:chOff x="5798891" y="3631484"/>
            <a:chExt cx="1981200" cy="1465602"/>
          </a:xfrm>
        </p:grpSpPr>
        <p:graphicFrame>
          <p:nvGraphicFramePr>
            <p:cNvPr id="5" name="グラフ 4">
              <a:extLst>
                <a:ext uri="{FF2B5EF4-FFF2-40B4-BE49-F238E27FC236}">
                  <a16:creationId xmlns:a16="http://schemas.microsoft.com/office/drawing/2014/main" id="{A1008418-6F9D-4135-9CE0-8824A5217B2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21315387"/>
                </p:ext>
              </p:extLst>
            </p:nvPr>
          </p:nvGraphicFramePr>
          <p:xfrm>
            <a:off x="6168537" y="3961266"/>
            <a:ext cx="1355069" cy="11358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5338F6F5-39D9-44DB-940B-2BD6D2FABE5B}"/>
                </a:ext>
              </a:extLst>
            </p:cNvPr>
            <p:cNvCxnSpPr>
              <a:cxnSpLocks/>
            </p:cNvCxnSpPr>
            <p:nvPr/>
          </p:nvCxnSpPr>
          <p:spPr>
            <a:xfrm>
              <a:off x="6378492" y="4570297"/>
              <a:ext cx="104400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30C0B86F-B7DE-4EA2-8BD3-3EF4F320DE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78492" y="4707094"/>
              <a:ext cx="104400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B1543BE-3932-4D60-A6F7-E81D0B0B8B46}"/>
                </a:ext>
              </a:extLst>
            </p:cNvPr>
            <p:cNvSpPr txBox="1"/>
            <p:nvPr/>
          </p:nvSpPr>
          <p:spPr>
            <a:xfrm>
              <a:off x="5798891" y="3631484"/>
              <a:ext cx="198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/>
                <a:t>規格：</a:t>
              </a:r>
              <a:r>
                <a:rPr kumimoji="1" lang="en-US" altLang="ja-JP" sz="1400" dirty="0"/>
                <a:t>10.7</a:t>
              </a:r>
              <a:r>
                <a:rPr kumimoji="1" lang="ja-JP" altLang="en-US" sz="1400" dirty="0" smtClean="0"/>
                <a:t>～</a:t>
              </a:r>
              <a:r>
                <a:rPr kumimoji="1" lang="en-US" altLang="ja-JP" sz="1400" dirty="0" smtClean="0"/>
                <a:t>22.7</a:t>
              </a:r>
              <a:r>
                <a:rPr kumimoji="1" lang="ja-JP" altLang="en-US" sz="1400" dirty="0"/>
                <a:t>％</a:t>
              </a: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5798891" y="5166563"/>
            <a:ext cx="1981200" cy="1505702"/>
            <a:chOff x="5798891" y="5280863"/>
            <a:chExt cx="1981200" cy="1505702"/>
          </a:xfrm>
        </p:grpSpPr>
        <p:graphicFrame>
          <p:nvGraphicFramePr>
            <p:cNvPr id="6" name="グラフ 5">
              <a:extLst>
                <a:ext uri="{FF2B5EF4-FFF2-40B4-BE49-F238E27FC236}">
                  <a16:creationId xmlns:a16="http://schemas.microsoft.com/office/drawing/2014/main" id="{0084B5C4-4006-4535-8FB0-FA5CB42B9B2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13646953"/>
                </p:ext>
              </p:extLst>
            </p:nvPr>
          </p:nvGraphicFramePr>
          <p:xfrm>
            <a:off x="6168537" y="5533681"/>
            <a:ext cx="1355069" cy="12528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DE62F74D-588C-44B4-9B0E-EB8C0B68F1A8}"/>
                </a:ext>
              </a:extLst>
            </p:cNvPr>
            <p:cNvCxnSpPr>
              <a:cxnSpLocks/>
            </p:cNvCxnSpPr>
            <p:nvPr/>
          </p:nvCxnSpPr>
          <p:spPr>
            <a:xfrm>
              <a:off x="6378492" y="6229536"/>
              <a:ext cx="104400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A469A431-4EAF-47A4-A116-A5D91D609DF6}"/>
                </a:ext>
              </a:extLst>
            </p:cNvPr>
            <p:cNvCxnSpPr>
              <a:cxnSpLocks/>
            </p:cNvCxnSpPr>
            <p:nvPr/>
          </p:nvCxnSpPr>
          <p:spPr>
            <a:xfrm>
              <a:off x="6378492" y="6383837"/>
              <a:ext cx="104400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4A5A1973-E9D4-4602-9AFA-C3833DD130FD}"/>
                </a:ext>
              </a:extLst>
            </p:cNvPr>
            <p:cNvSpPr txBox="1"/>
            <p:nvPr/>
          </p:nvSpPr>
          <p:spPr>
            <a:xfrm>
              <a:off x="5798891" y="5280863"/>
              <a:ext cx="198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/>
                <a:t>規格：</a:t>
              </a:r>
              <a:r>
                <a:rPr kumimoji="1" lang="en-US" altLang="ja-JP" sz="1400" dirty="0"/>
                <a:t>10.7</a:t>
              </a:r>
              <a:r>
                <a:rPr kumimoji="1" lang="ja-JP" altLang="en-US" sz="1400" dirty="0"/>
                <a:t>～</a:t>
              </a:r>
              <a:r>
                <a:rPr kumimoji="1" lang="en-US" altLang="ja-JP" sz="1400" dirty="0"/>
                <a:t>22.7</a:t>
              </a:r>
              <a:r>
                <a:rPr kumimoji="1" lang="ja-JP" altLang="en-US" sz="1400" dirty="0"/>
                <a:t>％</a:t>
              </a:r>
            </a:p>
          </p:txBody>
        </p:sp>
      </p:grpSp>
      <p:sp>
        <p:nvSpPr>
          <p:cNvPr id="33" name="タイトル 1">
            <a:extLst>
              <a:ext uri="{FF2B5EF4-FFF2-40B4-BE49-F238E27FC236}">
                <a16:creationId xmlns:a16="http://schemas.microsoft.com/office/drawing/2014/main" id="{E8058DBD-BD63-4BE0-B88E-E0FFD5296FDC}"/>
              </a:ext>
            </a:extLst>
          </p:cNvPr>
          <p:cNvSpPr txBox="1">
            <a:spLocks/>
          </p:cNvSpPr>
          <p:nvPr/>
        </p:nvSpPr>
        <p:spPr>
          <a:xfrm>
            <a:off x="249553" y="106197"/>
            <a:ext cx="5292000" cy="2507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〔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出目にバラツキがある：規格外のサイコロ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〕</a:t>
            </a: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34" name="表 4">
            <a:extLst>
              <a:ext uri="{FF2B5EF4-FFF2-40B4-BE49-F238E27FC236}">
                <a16:creationId xmlns:a16="http://schemas.microsoft.com/office/drawing/2014/main" id="{AB1D933E-9609-4273-86A5-4258FF87C2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170574"/>
              </p:ext>
            </p:extLst>
          </p:nvPr>
        </p:nvGraphicFramePr>
        <p:xfrm>
          <a:off x="70164" y="395508"/>
          <a:ext cx="8999100" cy="2006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000">
                  <a:extLst>
                    <a:ext uri="{9D8B030D-6E8A-4147-A177-3AD203B41FA5}">
                      <a16:colId xmlns:a16="http://schemas.microsoft.com/office/drawing/2014/main" val="3802421379"/>
                    </a:ext>
                  </a:extLst>
                </a:gridCol>
                <a:gridCol w="1764000">
                  <a:extLst>
                    <a:ext uri="{9D8B030D-6E8A-4147-A177-3AD203B41FA5}">
                      <a16:colId xmlns:a16="http://schemas.microsoft.com/office/drawing/2014/main" val="1094458902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val="801787401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25787452"/>
                    </a:ext>
                  </a:extLst>
                </a:gridCol>
              </a:tblGrid>
              <a:tr h="5663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サイコロ形状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投げ方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検証データ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考察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882014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①面重さ偏り：</a:t>
                      </a:r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が</a:t>
                      </a:r>
                      <a:r>
                        <a:rPr kumimoji="1"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ja-JP" altLang="en-US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枚分で重い</a:t>
                      </a:r>
                      <a:endParaRPr kumimoji="1" lang="en-US" altLang="ja-JP" sz="1400" b="1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②角面取偏り（</a:t>
                      </a:r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C1.5㎝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C1cm 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  <a:endParaRPr kumimoji="1"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③境界面取偏り（</a:t>
                      </a:r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C0.7cm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～なし</a:t>
                      </a:r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  <a:endParaRPr kumimoji="1"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④面大きさ偏り（□</a:t>
                      </a:r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㎝～□</a:t>
                      </a:r>
                      <a:r>
                        <a:rPr kumimoji="1" lang="en-US" altLang="ja-JP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5㎝</a:t>
                      </a:r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  <a:endParaRPr kumimoji="1"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⑤ノリシロの部分的剥がれ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を上に持ち、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スチレンボード</a:t>
                      </a:r>
                      <a:endParaRPr kumimoji="1" lang="en-US" altLang="ja-JP" sz="1400" b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度傾斜板高さ</a:t>
                      </a:r>
                      <a:r>
                        <a:rPr kumimoji="1" lang="en-US" altLang="ja-JP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130㎝</a:t>
                      </a:r>
                      <a:r>
                        <a:rPr kumimoji="1" lang="ja-JP" altLang="en-US" sz="1400" b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から回転させずに傾斜板に落とす</a:t>
                      </a:r>
                      <a:endParaRPr kumimoji="1" lang="ja-JP" altLang="en-US" sz="1400" b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両面テープとノリの差はなし。投げる人による差はなし。</a:t>
                      </a:r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40013"/>
                  </a:ext>
                </a:extLst>
              </a:tr>
            </a:tbl>
          </a:graphicData>
        </a:graphic>
      </p:graphicFrame>
      <p:pic>
        <p:nvPicPr>
          <p:cNvPr id="36" name="図 35" descr="屋内, テーブル, 小さい, レゴ が含まれている画像&#10;&#10;自動的に生成された説明">
            <a:extLst>
              <a:ext uri="{FF2B5EF4-FFF2-40B4-BE49-F238E27FC236}">
                <a16:creationId xmlns:a16="http://schemas.microsoft.com/office/drawing/2014/main" id="{4BA1C485-4690-40E0-9302-20580B2CDAD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17" y="1112645"/>
            <a:ext cx="1069496" cy="1080000"/>
          </a:xfrm>
          <a:prstGeom prst="rect">
            <a:avLst/>
          </a:prstGeom>
        </p:spPr>
      </p:pic>
      <p:grpSp>
        <p:nvGrpSpPr>
          <p:cNvPr id="11" name="グループ化 10"/>
          <p:cNvGrpSpPr/>
          <p:nvPr/>
        </p:nvGrpSpPr>
        <p:grpSpPr>
          <a:xfrm>
            <a:off x="5798891" y="979343"/>
            <a:ext cx="1981200" cy="1445495"/>
            <a:chOff x="5798891" y="1055543"/>
            <a:chExt cx="1981200" cy="1445495"/>
          </a:xfrm>
        </p:grpSpPr>
        <p:graphicFrame>
          <p:nvGraphicFramePr>
            <p:cNvPr id="35" name="グラフ 34">
              <a:extLst>
                <a:ext uri="{FF2B5EF4-FFF2-40B4-BE49-F238E27FC236}">
                  <a16:creationId xmlns:a16="http://schemas.microsoft.com/office/drawing/2014/main" id="{00000000-0008-0000-0100-000002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89232249"/>
                </p:ext>
              </p:extLst>
            </p:nvPr>
          </p:nvGraphicFramePr>
          <p:xfrm>
            <a:off x="6168537" y="1203957"/>
            <a:ext cx="1236503" cy="1297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DE62F74D-588C-44B4-9B0E-EB8C0B68F1A8}"/>
                </a:ext>
              </a:extLst>
            </p:cNvPr>
            <p:cNvCxnSpPr>
              <a:cxnSpLocks/>
            </p:cNvCxnSpPr>
            <p:nvPr/>
          </p:nvCxnSpPr>
          <p:spPr>
            <a:xfrm>
              <a:off x="6378492" y="1963833"/>
              <a:ext cx="104400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A469A431-4EAF-47A4-A116-A5D91D609DF6}"/>
                </a:ext>
              </a:extLst>
            </p:cNvPr>
            <p:cNvCxnSpPr>
              <a:cxnSpLocks/>
            </p:cNvCxnSpPr>
            <p:nvPr/>
          </p:nvCxnSpPr>
          <p:spPr>
            <a:xfrm>
              <a:off x="6378492" y="2092734"/>
              <a:ext cx="104400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1B1543BE-3932-4D60-A6F7-E81D0B0B8B46}"/>
                </a:ext>
              </a:extLst>
            </p:cNvPr>
            <p:cNvSpPr txBox="1"/>
            <p:nvPr/>
          </p:nvSpPr>
          <p:spPr>
            <a:xfrm>
              <a:off x="5798891" y="1055543"/>
              <a:ext cx="198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/>
                <a:t>規格：</a:t>
              </a:r>
              <a:r>
                <a:rPr kumimoji="1" lang="en-US" altLang="ja-JP" sz="1400" dirty="0"/>
                <a:t>10.7</a:t>
              </a:r>
              <a:r>
                <a:rPr kumimoji="1" lang="ja-JP" altLang="en-US" sz="1400" dirty="0" smtClean="0"/>
                <a:t>～</a:t>
              </a:r>
              <a:r>
                <a:rPr kumimoji="1" lang="en-US" altLang="ja-JP" sz="1400" dirty="0" smtClean="0"/>
                <a:t>22.7</a:t>
              </a:r>
              <a:r>
                <a:rPr kumimoji="1" lang="ja-JP" altLang="en-US" sz="1400" dirty="0"/>
                <a:t>％</a:t>
              </a: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5773491" y="0"/>
            <a:ext cx="3359616" cy="369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補足</a:t>
            </a:r>
            <a:r>
              <a:rPr kumimoji="1" lang="ja-JP" altLang="en-US" sz="16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資料</a:t>
            </a:r>
            <a:r>
              <a:rPr kumimoji="1" lang="en-US" altLang="ja-JP" sz="16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</a:t>
            </a:r>
            <a:r>
              <a:rPr kumimoji="1" lang="ja-JP" altLang="en-US" sz="1600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トライアル</a:t>
            </a:r>
            <a:r>
              <a:rPr kumimoji="1" lang="ja-JP" altLang="en-US" sz="16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結果</a:t>
            </a:r>
          </a:p>
        </p:txBody>
      </p:sp>
    </p:spTree>
    <p:extLst>
      <p:ext uri="{BB962C8B-B14F-4D97-AF65-F5344CB8AC3E}">
        <p14:creationId xmlns:p14="http://schemas.microsoft.com/office/powerpoint/2010/main" val="93969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15706</TotalTime>
  <Words>261</Words>
  <Application>Microsoft Office PowerPoint</Application>
  <PresentationFormat>画面に合わせる (4:3)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〔出目にバラツキがない：規格内のサイコロ〕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サイコロゲーム テキスト変更</dc:title>
  <dc:creator>宮崎 毅</dc:creator>
  <cp:lastModifiedBy>今枝 いち子</cp:lastModifiedBy>
  <cp:revision>233</cp:revision>
  <dcterms:created xsi:type="dcterms:W3CDTF">2021-05-22T10:00:45Z</dcterms:created>
  <dcterms:modified xsi:type="dcterms:W3CDTF">2022-04-27T23:29:40Z</dcterms:modified>
</cp:coreProperties>
</file>