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2" r:id="rId2"/>
    <p:sldId id="283" r:id="rId3"/>
    <p:sldId id="292" r:id="rId4"/>
    <p:sldId id="288" r:id="rId5"/>
    <p:sldId id="289" r:id="rId6"/>
    <p:sldId id="291" r:id="rId7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35" autoAdjust="0"/>
    <p:restoredTop sz="95253" autoAdjust="0"/>
  </p:normalViewPr>
  <p:slideViewPr>
    <p:cSldViewPr>
      <p:cViewPr varScale="1">
        <p:scale>
          <a:sx n="102" d="100"/>
          <a:sy n="102" d="100"/>
        </p:scale>
        <p:origin x="40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890" y="-84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t" anchorCtr="0" compatLnSpc="1">
            <a:prstTxWarp prst="textNoShape">
              <a:avLst/>
            </a:prstTxWarp>
          </a:bodyPr>
          <a:lstStyle>
            <a:lvl1pPr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t" anchorCtr="0" compatLnSpc="1">
            <a:prstTxWarp prst="textNoShape">
              <a:avLst/>
            </a:prstTxWarp>
          </a:bodyPr>
          <a:lstStyle>
            <a:lvl1pPr algn="r"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b" anchorCtr="0" compatLnSpc="1">
            <a:prstTxWarp prst="textNoShape">
              <a:avLst/>
            </a:prstTxWarp>
          </a:bodyPr>
          <a:lstStyle>
            <a:lvl1pPr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fld id="{FCD86F5B-770A-46CA-9E0A-3227D60C91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7812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t" anchorCtr="0" compatLnSpc="1">
            <a:prstTxWarp prst="textNoShape">
              <a:avLst/>
            </a:prstTxWarp>
          </a:bodyPr>
          <a:lstStyle>
            <a:lvl1pPr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t" anchorCtr="0" compatLnSpc="1">
            <a:prstTxWarp prst="textNoShape">
              <a:avLst/>
            </a:prstTxWarp>
          </a:bodyPr>
          <a:lstStyle>
            <a:lvl1pPr algn="r"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5963" y="747713"/>
            <a:ext cx="5378450" cy="37242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7"/>
            <a:ext cx="49926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b" anchorCtr="0" compatLnSpc="1">
            <a:prstTxWarp prst="textNoShape">
              <a:avLst/>
            </a:prstTxWarp>
          </a:bodyPr>
          <a:lstStyle>
            <a:lvl1pPr defTabSz="9080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4" tIns="46845" rIns="92074" bIns="46845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fld id="{DA4CFE6A-7A4B-491C-9674-9B7C42F2D76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7886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0850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0328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5413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0498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3E00DFE-A614-42C7-A65B-76E617847E75}" type="slidenum">
              <a:rPr lang="en-US" altLang="ja-JP">
                <a:ea typeface="ＭＳ Ｐゴシック" panose="020B0600070205080204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720725"/>
            <a:ext cx="5378450" cy="3724275"/>
          </a:xfrm>
          <a:ln cap="flat"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7550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42CDBA-D372-4654-A41B-B42E0109EDD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455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B32C0-78FC-4538-972C-AF3E3F953B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076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74EFF-E1B4-4822-BB8E-411F71E1D4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84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34940-19F6-4F39-A7DD-354815BCBA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970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9D2226-FAF4-492F-8230-F0E7A4C223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840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F0FFF-9093-4396-B02B-0AF49730BE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927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785C1A-A894-4A32-B3EA-F0501B2E8A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894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6FBABB-3EE2-4AC9-8D1F-DE10D10359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894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3AF0D8-4113-46F1-9DDB-5D320E0CB04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554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CE259-4749-4119-971C-A0FB5BA68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523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C7810-9B17-4E95-A51C-C8AF62CAE1C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071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defTabSz="844550"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algn="ctr" defTabSz="844550"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algn="r" defTabSz="844550">
              <a:defRPr sz="1500"/>
            </a:lvl1pPr>
          </a:lstStyle>
          <a:p>
            <a:fld id="{1C245D50-D7CF-4A84-8709-17677E4456C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61950" indent="-361950" algn="l" defTabSz="844550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1625" algn="l" defTabSz="84455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8088" indent="-242888" algn="l" defTabSz="844550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690688" indent="-241300" algn="l" defTabSz="844550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3288" indent="-239713" algn="l" defTabSz="844550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04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876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448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020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12"/>
          <p:cNvSpPr txBox="1">
            <a:spLocks noChangeArrowheads="1"/>
          </p:cNvSpPr>
          <p:nvPr/>
        </p:nvSpPr>
        <p:spPr bwMode="auto">
          <a:xfrm>
            <a:off x="-44287" y="18224"/>
            <a:ext cx="2627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ＧＤ記録用紙（発表資料１）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150813" y="457200"/>
            <a:ext cx="9602787" cy="6207125"/>
          </a:xfrm>
          <a:prstGeom prst="roundRect">
            <a:avLst>
              <a:gd name="adj" fmla="val 1778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aphicFrame>
        <p:nvGraphicFramePr>
          <p:cNvPr id="29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550028"/>
              </p:ext>
            </p:extLst>
          </p:nvPr>
        </p:nvGraphicFramePr>
        <p:xfrm>
          <a:off x="380999" y="3263900"/>
          <a:ext cx="5386244" cy="3267076"/>
        </p:xfrm>
        <a:graphic>
          <a:graphicData uri="http://schemas.openxmlformats.org/drawingml/2006/table">
            <a:tbl>
              <a:tblPr/>
              <a:tblGrid>
                <a:gridCol w="399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5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73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役　　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氏　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会　社　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リーダー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サブリーダー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発表者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質問者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書記１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書記２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時間係・５Ｓ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８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９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0" name="Rectangle 83"/>
          <p:cNvSpPr>
            <a:spLocks noChangeArrowheads="1"/>
          </p:cNvSpPr>
          <p:nvPr/>
        </p:nvSpPr>
        <p:spPr bwMode="auto">
          <a:xfrm>
            <a:off x="380999" y="2857500"/>
            <a:ext cx="167988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/>
              <a:t>役割分担</a:t>
            </a:r>
          </a:p>
        </p:txBody>
      </p:sp>
      <p:graphicFrame>
        <p:nvGraphicFramePr>
          <p:cNvPr id="3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657777"/>
              </p:ext>
            </p:extLst>
          </p:nvPr>
        </p:nvGraphicFramePr>
        <p:xfrm>
          <a:off x="5934935" y="3244850"/>
          <a:ext cx="3696297" cy="2528888"/>
        </p:xfrm>
        <a:graphic>
          <a:graphicData uri="http://schemas.openxmlformats.org/drawingml/2006/table">
            <a:tbl>
              <a:tblPr/>
              <a:tblGrid>
                <a:gridCol w="558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21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内　　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評 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２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5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2" name="Text Box 114"/>
          <p:cNvSpPr txBox="1">
            <a:spLocks noChangeArrowheads="1"/>
          </p:cNvSpPr>
          <p:nvPr/>
        </p:nvSpPr>
        <p:spPr bwMode="auto">
          <a:xfrm>
            <a:off x="5810143" y="5842260"/>
            <a:ext cx="4039401" cy="703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★活動終了時に全員で評価を実施します</a:t>
            </a:r>
            <a:br>
              <a:rPr lang="en-US" altLang="ja-JP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</a:b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★評価は、○、△、</a:t>
            </a:r>
            <a:r>
              <a:rPr lang="en-US" altLang="ja-JP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×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等で記入</a:t>
            </a:r>
            <a:br>
              <a:rPr lang="en-US" altLang="ja-JP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</a:br>
            <a:r>
              <a:rPr lang="en-US" altLang="ja-JP" sz="1500" dirty="0">
                <a:latin typeface="HGP創英角ｺﾞｼｯｸUB" pitchFamily="50" charset="-128"/>
                <a:ea typeface="HGP創英角ｺﾞｼｯｸUB" pitchFamily="50" charset="-128"/>
              </a:rPr>
              <a:t>※</a:t>
            </a:r>
            <a:r>
              <a:rPr lang="ja-JP" altLang="en-US" sz="1500" dirty="0">
                <a:latin typeface="HGP創英角ｺﾞｼｯｸUB" pitchFamily="50" charset="-128"/>
                <a:ea typeface="HGP創英角ｺﾞｼｯｸUB" pitchFamily="50" charset="-128"/>
              </a:rPr>
              <a:t>全ての資料は大きく濃い字で書きましょう！</a:t>
            </a:r>
          </a:p>
        </p:txBody>
      </p:sp>
      <p:sp>
        <p:nvSpPr>
          <p:cNvPr id="33" name="Rectangle 115"/>
          <p:cNvSpPr>
            <a:spLocks noChangeArrowheads="1"/>
          </p:cNvSpPr>
          <p:nvPr/>
        </p:nvSpPr>
        <p:spPr bwMode="auto">
          <a:xfrm>
            <a:off x="5951455" y="2882900"/>
            <a:ext cx="2896352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グループの決め事</a:t>
            </a: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338137" y="488950"/>
            <a:ext cx="244638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600"/>
              <a:t>グループの旗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230187" y="1022350"/>
            <a:ext cx="3391145" cy="40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u="sng" dirty="0">
                <a:latin typeface="ＭＳ Ｐゴシック" panose="020B0600070205080204" pitchFamily="50" charset="-128"/>
              </a:rPr>
              <a:t>Ｄコース：　　　</a:t>
            </a:r>
            <a:r>
              <a:rPr lang="ja-JP" altLang="en-US" sz="2000" u="sng" dirty="0"/>
              <a:t>グループ</a:t>
            </a:r>
          </a:p>
        </p:txBody>
      </p:sp>
      <p:graphicFrame>
        <p:nvGraphicFramePr>
          <p:cNvPr id="36" name="Group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31335"/>
              </p:ext>
            </p:extLst>
          </p:nvPr>
        </p:nvGraphicFramePr>
        <p:xfrm>
          <a:off x="380999" y="1625600"/>
          <a:ext cx="2813599" cy="990600"/>
        </p:xfrm>
        <a:graphic>
          <a:graphicData uri="http://schemas.openxmlformats.org/drawingml/2006/table">
            <a:tbl>
              <a:tblPr/>
              <a:tblGrid>
                <a:gridCol w="281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グループのネーミング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3348936" y="765175"/>
            <a:ext cx="3475623" cy="2057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58561" y="635000"/>
            <a:ext cx="1572305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b="1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シンボルマーク</a:t>
            </a:r>
          </a:p>
        </p:txBody>
      </p:sp>
      <p:grpSp>
        <p:nvGrpSpPr>
          <p:cNvPr id="39" name="グループ化 38"/>
          <p:cNvGrpSpPr/>
          <p:nvPr/>
        </p:nvGrpSpPr>
        <p:grpSpPr>
          <a:xfrm>
            <a:off x="6946336" y="1054100"/>
            <a:ext cx="2615176" cy="1611313"/>
            <a:chOff x="6156176" y="1054100"/>
            <a:chExt cx="2786063" cy="1611313"/>
          </a:xfrm>
        </p:grpSpPr>
        <p:sp>
          <p:nvSpPr>
            <p:cNvPr id="40" name="Rectangle 15"/>
            <p:cNvSpPr>
              <a:spLocks noChangeArrowheads="1"/>
            </p:cNvSpPr>
            <p:nvPr/>
          </p:nvSpPr>
          <p:spPr bwMode="auto">
            <a:xfrm>
              <a:off x="6156176" y="2117725"/>
              <a:ext cx="2768600" cy="547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844550" eaLnBrk="0" hangingPunct="0"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defTabSz="844550" eaLnBrk="0" hangingPunct="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defTabSz="844550" eaLnBrk="0" hangingPunct="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defTabSz="844550" eaLnBrk="0" hangingPunct="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defTabSz="844550" eaLnBrk="0" hangingPunct="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ja-JP" altLang="ja-JP" sz="2400"/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6156176" y="1844675"/>
              <a:ext cx="2768600" cy="273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844550" eaLnBrk="0" hangingPunct="0"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defTabSz="844550" eaLnBrk="0" hangingPunct="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defTabSz="844550" eaLnBrk="0" hangingPunct="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defTabSz="844550" eaLnBrk="0" hangingPunct="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defTabSz="844550" eaLnBrk="0" hangingPunct="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ja-JP" altLang="en-US" sz="1200" b="1" dirty="0"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アドバイザー</a:t>
              </a:r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6173639" y="1341438"/>
              <a:ext cx="276860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844550" eaLnBrk="0" hangingPunct="0"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defTabSz="844550" eaLnBrk="0" hangingPunct="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defTabSz="844550" eaLnBrk="0" hangingPunct="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defTabSz="844550" eaLnBrk="0" hangingPunct="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defTabSz="844550" eaLnBrk="0" hangingPunct="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ja-JP" altLang="ja-JP" sz="2400"/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6156176" y="1054100"/>
              <a:ext cx="2768600" cy="273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844550" eaLnBrk="0" hangingPunct="0"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defTabSz="844550" eaLnBrk="0" hangingPunct="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defTabSz="844550" eaLnBrk="0" hangingPunct="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defTabSz="844550" eaLnBrk="0" hangingPunct="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defTabSz="844550" eaLnBrk="0" hangingPunct="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defTabSz="844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ja-JP" altLang="en-US" sz="1200" b="1" dirty="0"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チーフアドバイザー</a:t>
              </a:r>
            </a:p>
          </p:txBody>
        </p:sp>
        <p:sp>
          <p:nvSpPr>
            <p:cNvPr id="44" name="Line 19"/>
            <p:cNvSpPr>
              <a:spLocks noChangeShapeType="1"/>
            </p:cNvSpPr>
            <p:nvPr/>
          </p:nvSpPr>
          <p:spPr bwMode="auto">
            <a:xfrm>
              <a:off x="6156176" y="1054100"/>
              <a:ext cx="27686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6156176" y="1327150"/>
              <a:ext cx="276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6156176" y="1844675"/>
              <a:ext cx="276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Line 22"/>
            <p:cNvSpPr>
              <a:spLocks noChangeShapeType="1"/>
            </p:cNvSpPr>
            <p:nvPr/>
          </p:nvSpPr>
          <p:spPr bwMode="auto">
            <a:xfrm>
              <a:off x="6156176" y="2117725"/>
              <a:ext cx="276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6156176" y="2665413"/>
              <a:ext cx="27686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156176" y="1054100"/>
              <a:ext cx="0" cy="161131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8924776" y="1054100"/>
              <a:ext cx="0" cy="161131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7343204" y="624669"/>
            <a:ext cx="2146300" cy="28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年　　　　月　　　　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2044700" cy="457200"/>
          </a:xfrm>
        </p:spPr>
        <p:txBody>
          <a:bodyPr/>
          <a:lstStyle/>
          <a:p>
            <a:pPr algn="l" eaLnBrk="1" hangingPunct="1"/>
            <a:r>
              <a:rPr lang="ja-JP" altLang="en-US" sz="2000" dirty="0">
                <a:ea typeface="HGS創英角ｺﾞｼｯｸUB" panose="020B0900000000000000" pitchFamily="50" charset="-128"/>
              </a:rPr>
              <a:t>１．第１回目</a:t>
            </a:r>
            <a:endParaRPr lang="ja-JP" altLang="en-US" sz="2000" dirty="0">
              <a:solidFill>
                <a:srgbClr val="FF0000"/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68876" y="2179712"/>
            <a:ext cx="6183456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要因解析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r>
              <a:rPr lang="ja-JP" altLang="en-US" sz="1600" kern="0" dirty="0">
                <a:solidFill>
                  <a:schemeClr val="tx1"/>
                </a:solidFill>
                <a:ea typeface="HGS創英角ｺﾞｼｯｸUB" pitchFamily="50" charset="-128"/>
              </a:rPr>
              <a:t>事実を基に要因を掘り下げ、主要因を追及する</a:t>
            </a:r>
          </a:p>
        </p:txBody>
      </p:sp>
      <p:cxnSp>
        <p:nvCxnSpPr>
          <p:cNvPr id="160" name="直線矢印コネクタ 159"/>
          <p:cNvCxnSpPr/>
          <p:nvPr/>
        </p:nvCxnSpPr>
        <p:spPr bwMode="auto">
          <a:xfrm>
            <a:off x="1285752" y="4722813"/>
            <a:ext cx="7164000" cy="0"/>
          </a:xfrm>
          <a:prstGeom prst="straightConnector1">
            <a:avLst/>
          </a:prstGeom>
          <a:ln w="1143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正方形/長方形 160"/>
          <p:cNvSpPr/>
          <p:nvPr/>
        </p:nvSpPr>
        <p:spPr bwMode="auto">
          <a:xfrm>
            <a:off x="8497764" y="2996952"/>
            <a:ext cx="992308" cy="3506788"/>
          </a:xfrm>
          <a:prstGeom prst="rect">
            <a:avLst/>
          </a:prstGeom>
          <a:noFill/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2000" dirty="0"/>
          </a:p>
        </p:txBody>
      </p:sp>
      <p:cxnSp>
        <p:nvCxnSpPr>
          <p:cNvPr id="162" name="直線矢印コネクタ 161"/>
          <p:cNvCxnSpPr/>
          <p:nvPr/>
        </p:nvCxnSpPr>
        <p:spPr bwMode="auto">
          <a:xfrm>
            <a:off x="5400552" y="3179763"/>
            <a:ext cx="1187450" cy="1504950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矢印コネクタ 162"/>
          <p:cNvCxnSpPr/>
          <p:nvPr/>
        </p:nvCxnSpPr>
        <p:spPr bwMode="auto">
          <a:xfrm>
            <a:off x="2150939" y="3179763"/>
            <a:ext cx="1187450" cy="1504950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矢印コネクタ 163"/>
          <p:cNvCxnSpPr/>
          <p:nvPr/>
        </p:nvCxnSpPr>
        <p:spPr bwMode="auto">
          <a:xfrm flipV="1">
            <a:off x="4887789" y="4781550"/>
            <a:ext cx="1231900" cy="1628775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矢印コネクタ 164"/>
          <p:cNvCxnSpPr/>
          <p:nvPr/>
        </p:nvCxnSpPr>
        <p:spPr bwMode="auto">
          <a:xfrm flipV="1">
            <a:off x="1638177" y="4781550"/>
            <a:ext cx="1217612" cy="1627188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角丸四角形 165"/>
          <p:cNvSpPr/>
          <p:nvPr/>
        </p:nvSpPr>
        <p:spPr bwMode="auto">
          <a:xfrm>
            <a:off x="1213545" y="2813050"/>
            <a:ext cx="2016000" cy="396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100" dirty="0"/>
          </a:p>
        </p:txBody>
      </p:sp>
      <p:sp>
        <p:nvSpPr>
          <p:cNvPr id="167" name="角丸四角形 166"/>
          <p:cNvSpPr/>
          <p:nvPr/>
        </p:nvSpPr>
        <p:spPr bwMode="auto">
          <a:xfrm>
            <a:off x="632520" y="6319838"/>
            <a:ext cx="2016000" cy="396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600" dirty="0"/>
          </a:p>
        </p:txBody>
      </p:sp>
      <p:sp>
        <p:nvSpPr>
          <p:cNvPr id="4123" name="角丸四角形 18"/>
          <p:cNvSpPr>
            <a:spLocks noChangeArrowheads="1"/>
          </p:cNvSpPr>
          <p:nvPr/>
        </p:nvSpPr>
        <p:spPr bwMode="auto">
          <a:xfrm>
            <a:off x="4013895" y="6338888"/>
            <a:ext cx="2016000" cy="396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200" dirty="0">
              <a:latin typeface="Arial" panose="020B0604020202020204" pitchFamily="34" charset="0"/>
            </a:endParaRPr>
          </a:p>
        </p:txBody>
      </p:sp>
      <p:sp>
        <p:nvSpPr>
          <p:cNvPr id="169" name="角丸四角形 168"/>
          <p:cNvSpPr/>
          <p:nvPr/>
        </p:nvSpPr>
        <p:spPr bwMode="auto">
          <a:xfrm>
            <a:off x="4453633" y="2813050"/>
            <a:ext cx="2016000" cy="396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100" dirty="0"/>
          </a:p>
        </p:txBody>
      </p:sp>
      <p:graphicFrame>
        <p:nvGraphicFramePr>
          <p:cNvPr id="95" name="Group 3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006376"/>
              </p:ext>
            </p:extLst>
          </p:nvPr>
        </p:nvGraphicFramePr>
        <p:xfrm>
          <a:off x="1771650" y="743466"/>
          <a:ext cx="4303714" cy="1389390"/>
        </p:xfrm>
        <a:graphic>
          <a:graphicData uri="http://schemas.openxmlformats.org/drawingml/2006/table">
            <a:tbl>
              <a:tblPr/>
              <a:tblGrid>
                <a:gridCol w="733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0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2444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（条件）</a:t>
                      </a:r>
                    </a:p>
                  </a:txBody>
                  <a:tcPr marL="91467" marR="91467" marT="45725" marB="45725"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３１５ 　ﾋﾟｰｽ　－　 　２５　　分　＝　　　２９０ 　</a:t>
                      </a: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591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現状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67" marR="91467"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完成・結合ﾊﾟｽﾞﾙ合計　　　　実施時間　　　　　　　　　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　　　）ﾋﾟｰｽ　－　（　　　　）分　＝　（　　　　　）</a:t>
                      </a: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5709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目標設定</a:t>
                      </a:r>
                    </a:p>
                  </a:txBody>
                  <a:tcPr marL="91467" marR="91467" marT="45725" marB="4572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完成・結合ﾊﾟｽﾞﾙ合計　　　　完成タイム　　　　　　　　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）ﾋﾟｰｽ　－　（　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）分　＝　（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）</a:t>
                      </a: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6" name="Rectangle 2"/>
          <p:cNvSpPr txBox="1">
            <a:spLocks noChangeArrowheads="1"/>
          </p:cNvSpPr>
          <p:nvPr/>
        </p:nvSpPr>
        <p:spPr bwMode="auto">
          <a:xfrm>
            <a:off x="169863" y="980728"/>
            <a:ext cx="2027237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現状把握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b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</a:br>
            <a:br>
              <a:rPr lang="en-US" altLang="ja-JP" sz="1400" kern="0" dirty="0">
                <a:solidFill>
                  <a:schemeClr val="tx1"/>
                </a:solidFill>
                <a:ea typeface="HGS創英角ｺﾞｼｯｸUB" pitchFamily="50" charset="-128"/>
              </a:rPr>
            </a:b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目標設定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</a:p>
        </p:txBody>
      </p:sp>
      <p:sp>
        <p:nvSpPr>
          <p:cNvPr id="43" name="Text Box 112"/>
          <p:cNvSpPr txBox="1">
            <a:spLocks noChangeArrowheads="1"/>
          </p:cNvSpPr>
          <p:nvPr/>
        </p:nvSpPr>
        <p:spPr bwMode="auto">
          <a:xfrm>
            <a:off x="-65768" y="48000"/>
            <a:ext cx="2627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ＧＤ記録用紙（発表資料２）</a:t>
            </a:r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7776393" y="260648"/>
            <a:ext cx="2289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u="sng" dirty="0"/>
              <a:t>               　　　　　グループ</a:t>
            </a: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276756" y="542905"/>
            <a:ext cx="4076843" cy="2166015"/>
            <a:chOff x="6276756" y="542905"/>
            <a:chExt cx="4076843" cy="2166015"/>
          </a:xfrm>
        </p:grpSpPr>
        <p:sp>
          <p:nvSpPr>
            <p:cNvPr id="4" name="正方形/長方形 3"/>
            <p:cNvSpPr/>
            <p:nvPr/>
          </p:nvSpPr>
          <p:spPr>
            <a:xfrm>
              <a:off x="8033452" y="673102"/>
              <a:ext cx="66396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844550">
                <a:spcBef>
                  <a:spcPct val="20000"/>
                </a:spcBef>
              </a:pPr>
              <a:r>
                <a:rPr lang="ja-JP" altLang="en-US" sz="1050" b="1" dirty="0"/>
                <a:t>（グラフ）</a:t>
              </a:r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6276756" y="542905"/>
              <a:ext cx="4076843" cy="2166015"/>
              <a:chOff x="6289675" y="2542267"/>
              <a:chExt cx="3281363" cy="3004004"/>
            </a:xfrm>
          </p:grpSpPr>
          <p:grpSp>
            <p:nvGrpSpPr>
              <p:cNvPr id="48" name="Group 4"/>
              <p:cNvGrpSpPr>
                <a:grpSpLocks noChangeAspect="1"/>
              </p:cNvGrpSpPr>
              <p:nvPr/>
            </p:nvGrpSpPr>
            <p:grpSpPr bwMode="auto">
              <a:xfrm>
                <a:off x="6289675" y="2542267"/>
                <a:ext cx="3281363" cy="3004004"/>
                <a:chOff x="3911" y="449"/>
                <a:chExt cx="2067" cy="1006"/>
              </a:xfrm>
            </p:grpSpPr>
            <p:sp>
              <p:nvSpPr>
                <p:cNvPr id="51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911" y="461"/>
                  <a:ext cx="2067" cy="9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6"/>
                <p:cNvSpPr>
                  <a:spLocks noChangeArrowheads="1"/>
                </p:cNvSpPr>
                <p:nvPr/>
              </p:nvSpPr>
              <p:spPr bwMode="auto">
                <a:xfrm>
                  <a:off x="3982" y="449"/>
                  <a:ext cx="317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ja-JP" sz="1400" dirty="0">
                      <a:solidFill>
                        <a:srgbClr val="000000"/>
                      </a:solidFill>
                      <a:latin typeface="ＭＳ Ｐゴシック" panose="020B0600070205080204" pitchFamily="50" charset="-128"/>
                    </a:rPr>
                    <a:t>(点数）</a:t>
                  </a:r>
                  <a:endParaRPr kumimoji="0" lang="ja-JP" altLang="ja-JP" sz="14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Rectangle 7"/>
                <p:cNvSpPr>
                  <a:spLocks noChangeArrowheads="1"/>
                </p:cNvSpPr>
                <p:nvPr/>
              </p:nvSpPr>
              <p:spPr bwMode="auto">
                <a:xfrm>
                  <a:off x="4050" y="596"/>
                  <a:ext cx="212" cy="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en-US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290</a:t>
                  </a:r>
                  <a:endParaRPr kumimoji="0" lang="ja-JP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54" name="Rectangle 8"/>
                <p:cNvSpPr>
                  <a:spLocks noChangeArrowheads="1"/>
                </p:cNvSpPr>
                <p:nvPr/>
              </p:nvSpPr>
              <p:spPr bwMode="auto">
                <a:xfrm>
                  <a:off x="4050" y="763"/>
                  <a:ext cx="212" cy="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2</a:t>
                  </a:r>
                  <a:r>
                    <a:rPr kumimoji="0" lang="en-US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5</a:t>
                  </a:r>
                  <a:r>
                    <a:rPr kumimoji="0" lang="ja-JP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0</a:t>
                  </a:r>
                </a:p>
              </p:txBody>
            </p:sp>
            <p:sp>
              <p:nvSpPr>
                <p:cNvPr id="55" name="Rectangle 9"/>
                <p:cNvSpPr>
                  <a:spLocks noChangeArrowheads="1"/>
                </p:cNvSpPr>
                <p:nvPr/>
              </p:nvSpPr>
              <p:spPr bwMode="auto">
                <a:xfrm>
                  <a:off x="4050" y="930"/>
                  <a:ext cx="212" cy="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2</a:t>
                  </a:r>
                  <a:r>
                    <a:rPr kumimoji="0" lang="en-US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0</a:t>
                  </a:r>
                  <a:r>
                    <a:rPr kumimoji="0" lang="ja-JP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0</a:t>
                  </a:r>
                </a:p>
              </p:txBody>
            </p:sp>
            <p:sp>
              <p:nvSpPr>
                <p:cNvPr id="56" name="Rectangle 10"/>
                <p:cNvSpPr>
                  <a:spLocks noChangeArrowheads="1"/>
                </p:cNvSpPr>
                <p:nvPr/>
              </p:nvSpPr>
              <p:spPr bwMode="auto">
                <a:xfrm>
                  <a:off x="4104" y="1117"/>
                  <a:ext cx="141" cy="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en-US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5</a:t>
                  </a:r>
                  <a:r>
                    <a:rPr kumimoji="0" lang="ja-JP" altLang="ja-JP" sz="1400" b="0" dirty="0">
                      <a:solidFill>
                        <a:srgbClr val="FF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0</a:t>
                  </a:r>
                </a:p>
              </p:txBody>
            </p:sp>
            <p:sp>
              <p:nvSpPr>
                <p:cNvPr id="57" name="Rectangle 11"/>
                <p:cNvSpPr>
                  <a:spLocks noChangeArrowheads="1"/>
                </p:cNvSpPr>
                <p:nvPr/>
              </p:nvSpPr>
              <p:spPr bwMode="auto">
                <a:xfrm>
                  <a:off x="4174" y="1271"/>
                  <a:ext cx="71" cy="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ja-JP" sz="1400" b="0" dirty="0">
                      <a:solidFill>
                        <a:srgbClr val="00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0</a:t>
                  </a:r>
                  <a:endParaRPr kumimoji="0" lang="ja-JP" altLang="ja-JP" sz="1400" b="0" dirty="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58" name="Rectangle 12"/>
                <p:cNvSpPr>
                  <a:spLocks noChangeArrowheads="1"/>
                </p:cNvSpPr>
                <p:nvPr/>
              </p:nvSpPr>
              <p:spPr bwMode="auto">
                <a:xfrm>
                  <a:off x="4440" y="1358"/>
                  <a:ext cx="226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en-US" sz="1400" dirty="0">
                      <a:solidFill>
                        <a:srgbClr val="00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  <a:cs typeface="Microsoft Himalaya" panose="01010100010101010101" pitchFamily="2" charset="0"/>
                    </a:rPr>
                    <a:t>現状</a:t>
                  </a:r>
                  <a:endParaRPr kumimoji="0" lang="ja-JP" altLang="ja-JP" sz="1400" dirty="0"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endParaRPr>
                </a:p>
              </p:txBody>
            </p:sp>
            <p:sp>
              <p:nvSpPr>
                <p:cNvPr id="59" name="Rectangle 13"/>
                <p:cNvSpPr>
                  <a:spLocks noChangeArrowheads="1"/>
                </p:cNvSpPr>
                <p:nvPr/>
              </p:nvSpPr>
              <p:spPr bwMode="auto">
                <a:xfrm>
                  <a:off x="5147" y="1358"/>
                  <a:ext cx="226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kumimoji="0" lang="ja-JP" altLang="en-US" sz="1400">
                      <a:solidFill>
                        <a:srgbClr val="000000"/>
                      </a:solidFill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目標</a:t>
                  </a:r>
                  <a:endParaRPr kumimoji="0" lang="ja-JP" altLang="ja-JP" sz="140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60" name="Line 14"/>
                <p:cNvSpPr>
                  <a:spLocks noChangeShapeType="1"/>
                </p:cNvSpPr>
                <p:nvPr/>
              </p:nvSpPr>
              <p:spPr bwMode="auto">
                <a:xfrm>
                  <a:off x="4255" y="542"/>
                  <a:ext cx="0" cy="48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Rectangle 15"/>
                <p:cNvSpPr>
                  <a:spLocks noChangeArrowheads="1"/>
                </p:cNvSpPr>
                <p:nvPr/>
              </p:nvSpPr>
              <p:spPr bwMode="auto">
                <a:xfrm>
                  <a:off x="4255" y="542"/>
                  <a:ext cx="0" cy="4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en-US" sz="1000"/>
                </a:p>
              </p:txBody>
            </p:sp>
            <p:sp>
              <p:nvSpPr>
                <p:cNvPr id="62" name="Rectangle 17"/>
                <p:cNvSpPr>
                  <a:spLocks noChangeArrowheads="1"/>
                </p:cNvSpPr>
                <p:nvPr/>
              </p:nvSpPr>
              <p:spPr bwMode="auto">
                <a:xfrm>
                  <a:off x="4255" y="1107"/>
                  <a:ext cx="0" cy="246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en-US" sz="1000"/>
                </a:p>
              </p:txBody>
            </p:sp>
            <p:sp>
              <p:nvSpPr>
                <p:cNvPr id="63" name="Rectangle 19"/>
                <p:cNvSpPr>
                  <a:spLocks noChangeArrowheads="1"/>
                </p:cNvSpPr>
                <p:nvPr/>
              </p:nvSpPr>
              <p:spPr bwMode="auto">
                <a:xfrm>
                  <a:off x="4259" y="1352"/>
                  <a:ext cx="1375" cy="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en-US" sz="1000"/>
                </a:p>
              </p:txBody>
            </p:sp>
            <p:sp>
              <p:nvSpPr>
                <p:cNvPr id="64" name="Freeform 25"/>
                <p:cNvSpPr>
                  <a:spLocks/>
                </p:cNvSpPr>
                <p:nvPr/>
              </p:nvSpPr>
              <p:spPr bwMode="auto">
                <a:xfrm>
                  <a:off x="4193" y="1038"/>
                  <a:ext cx="105" cy="18"/>
                </a:xfrm>
                <a:custGeom>
                  <a:avLst/>
                  <a:gdLst>
                    <a:gd name="T0" fmla="*/ 0 w 105"/>
                    <a:gd name="T1" fmla="*/ 45 h 45"/>
                    <a:gd name="T2" fmla="*/ 37 w 105"/>
                    <a:gd name="T3" fmla="*/ 4 h 45"/>
                    <a:gd name="T4" fmla="*/ 70 w 105"/>
                    <a:gd name="T5" fmla="*/ 43 h 45"/>
                    <a:gd name="T6" fmla="*/ 105 w 105"/>
                    <a:gd name="T7" fmla="*/ 0 h 4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45">
                      <a:moveTo>
                        <a:pt x="0" y="45"/>
                      </a:moveTo>
                      <a:cubicBezTo>
                        <a:pt x="12" y="25"/>
                        <a:pt x="25" y="4"/>
                        <a:pt x="37" y="4"/>
                      </a:cubicBezTo>
                      <a:cubicBezTo>
                        <a:pt x="49" y="4"/>
                        <a:pt x="58" y="44"/>
                        <a:pt x="70" y="43"/>
                      </a:cubicBezTo>
                      <a:cubicBezTo>
                        <a:pt x="81" y="42"/>
                        <a:pt x="98" y="8"/>
                        <a:pt x="105" y="0"/>
                      </a:cubicBezTo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6"/>
                <p:cNvSpPr>
                  <a:spLocks/>
                </p:cNvSpPr>
                <p:nvPr/>
              </p:nvSpPr>
              <p:spPr bwMode="auto">
                <a:xfrm>
                  <a:off x="4193" y="1083"/>
                  <a:ext cx="105" cy="18"/>
                </a:xfrm>
                <a:custGeom>
                  <a:avLst/>
                  <a:gdLst>
                    <a:gd name="T0" fmla="*/ 0 w 105"/>
                    <a:gd name="T1" fmla="*/ 45 h 45"/>
                    <a:gd name="T2" fmla="*/ 37 w 105"/>
                    <a:gd name="T3" fmla="*/ 4 h 45"/>
                    <a:gd name="T4" fmla="*/ 70 w 105"/>
                    <a:gd name="T5" fmla="*/ 43 h 45"/>
                    <a:gd name="T6" fmla="*/ 105 w 105"/>
                    <a:gd name="T7" fmla="*/ 0 h 4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45">
                      <a:moveTo>
                        <a:pt x="0" y="45"/>
                      </a:moveTo>
                      <a:cubicBezTo>
                        <a:pt x="12" y="25"/>
                        <a:pt x="25" y="5"/>
                        <a:pt x="37" y="4"/>
                      </a:cubicBezTo>
                      <a:cubicBezTo>
                        <a:pt x="49" y="4"/>
                        <a:pt x="58" y="44"/>
                        <a:pt x="70" y="43"/>
                      </a:cubicBezTo>
                      <a:cubicBezTo>
                        <a:pt x="81" y="43"/>
                        <a:pt x="98" y="8"/>
                        <a:pt x="105" y="0"/>
                      </a:cubicBezTo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cxnSp>
            <p:nvCxnSpPr>
              <p:cNvPr id="41" name="直線コネクタ 40"/>
              <p:cNvCxnSpPr/>
              <p:nvPr/>
            </p:nvCxnSpPr>
            <p:spPr bwMode="auto">
              <a:xfrm>
                <a:off x="6835775" y="3652838"/>
                <a:ext cx="108000" cy="0"/>
              </a:xfrm>
              <a:prstGeom prst="line">
                <a:avLst/>
              </a:prstGeom>
              <a:solidFill>
                <a:srgbClr val="CCFF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直線コネクタ 44"/>
              <p:cNvCxnSpPr/>
              <p:nvPr/>
            </p:nvCxnSpPr>
            <p:spPr bwMode="auto">
              <a:xfrm>
                <a:off x="6835775" y="3126741"/>
                <a:ext cx="108000" cy="0"/>
              </a:xfrm>
              <a:prstGeom prst="line">
                <a:avLst/>
              </a:prstGeom>
              <a:solidFill>
                <a:srgbClr val="CCFF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直線コネクタ 45"/>
              <p:cNvCxnSpPr/>
              <p:nvPr/>
            </p:nvCxnSpPr>
            <p:spPr bwMode="auto">
              <a:xfrm>
                <a:off x="6835775" y="4689158"/>
                <a:ext cx="108000" cy="0"/>
              </a:xfrm>
              <a:prstGeom prst="line">
                <a:avLst/>
              </a:prstGeom>
              <a:solidFill>
                <a:srgbClr val="CCFF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直線コネクタ 46"/>
              <p:cNvCxnSpPr/>
              <p:nvPr/>
            </p:nvCxnSpPr>
            <p:spPr bwMode="auto">
              <a:xfrm>
                <a:off x="6835775" y="4178618"/>
                <a:ext cx="108000" cy="0"/>
              </a:xfrm>
              <a:prstGeom prst="line">
                <a:avLst/>
              </a:prstGeom>
              <a:solidFill>
                <a:srgbClr val="CCFF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44202"/>
            <a:ext cx="9489628" cy="615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12"/>
          <p:cNvSpPr txBox="1">
            <a:spLocks noChangeArrowheads="1"/>
          </p:cNvSpPr>
          <p:nvPr/>
        </p:nvSpPr>
        <p:spPr bwMode="auto">
          <a:xfrm>
            <a:off x="-50576" y="55657"/>
            <a:ext cx="26273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ＧＤ記録用紙（発表資料３）</a:t>
            </a:r>
          </a:p>
        </p:txBody>
      </p:sp>
      <p:sp>
        <p:nvSpPr>
          <p:cNvPr id="4" name="Text Box 61"/>
          <p:cNvSpPr txBox="1">
            <a:spLocks noChangeArrowheads="1"/>
          </p:cNvSpPr>
          <p:nvPr/>
        </p:nvSpPr>
        <p:spPr bwMode="auto">
          <a:xfrm>
            <a:off x="7776393" y="260648"/>
            <a:ext cx="2289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u="sng" dirty="0"/>
              <a:t>Ｄコース：　　　　　グループ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3721100" cy="457200"/>
          </a:xfrm>
        </p:spPr>
        <p:txBody>
          <a:bodyPr/>
          <a:lstStyle/>
          <a:p>
            <a:pPr algn="l" eaLnBrk="1" hangingPunct="1"/>
            <a:r>
              <a:rPr lang="ja-JP" altLang="en-US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２．第２回目</a:t>
            </a:r>
            <a:r>
              <a:rPr lang="en-US" altLang="ja-JP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対策の実施</a:t>
            </a:r>
            <a:r>
              <a:rPr lang="en-US" altLang="ja-JP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】</a:t>
            </a:r>
            <a:endParaRPr lang="ja-JP" altLang="en-US" sz="2000" dirty="0">
              <a:solidFill>
                <a:schemeClr val="tx1"/>
              </a:solidFill>
              <a:ea typeface="HGS創英角ｺﾞｼｯｸUB" panose="020B0900000000000000" pitchFamily="50" charset="-128"/>
            </a:endParaRPr>
          </a:p>
        </p:txBody>
      </p:sp>
      <p:graphicFrame>
        <p:nvGraphicFramePr>
          <p:cNvPr id="76830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931474"/>
              </p:ext>
            </p:extLst>
          </p:nvPr>
        </p:nvGraphicFramePr>
        <p:xfrm>
          <a:off x="344488" y="1052513"/>
          <a:ext cx="5040312" cy="703262"/>
        </p:xfrm>
        <a:graphic>
          <a:graphicData uri="http://schemas.openxmlformats.org/drawingml/2006/table">
            <a:tbl>
              <a:tblPr/>
              <a:tblGrid>
                <a:gridCol w="749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0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3262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  <a:cs typeface="Meiryo UI" pitchFamily="50" charset="-128"/>
                        </a:rPr>
                        <a:t>目標</a:t>
                      </a:r>
                    </a:p>
                  </a:txBody>
                  <a:tcPr marL="91436" marR="91436"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完成・結合ピース合計　　　完成タイム・制限時間　　　　　      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（　　　　　　）ﾋﾟｰｽ　－　（　　　　　）分　＝ （　　　　　　　）点　</a:t>
                      </a:r>
                    </a:p>
                  </a:txBody>
                  <a:tcPr marL="91436" marR="91436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6973" name="Group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058274"/>
              </p:ext>
            </p:extLst>
          </p:nvPr>
        </p:nvGraphicFramePr>
        <p:xfrm>
          <a:off x="355600" y="1916113"/>
          <a:ext cx="9245600" cy="4760912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74405"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手順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作業内容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所要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時間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役割分担と作業計画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8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2652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98" name="正方形/長方形 1"/>
          <p:cNvSpPr>
            <a:spLocks noChangeArrowheads="1"/>
          </p:cNvSpPr>
          <p:nvPr/>
        </p:nvSpPr>
        <p:spPr bwMode="auto">
          <a:xfrm>
            <a:off x="5505450" y="908050"/>
            <a:ext cx="4121150" cy="847725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dirty="0"/>
          </a:p>
        </p:txBody>
      </p:sp>
      <p:sp>
        <p:nvSpPr>
          <p:cNvPr id="6200" name="正方形/長方形 3"/>
          <p:cNvSpPr>
            <a:spLocks noChangeArrowheads="1"/>
          </p:cNvSpPr>
          <p:nvPr/>
        </p:nvSpPr>
        <p:spPr bwMode="auto">
          <a:xfrm>
            <a:off x="5535613" y="630238"/>
            <a:ext cx="13668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HGP創英角ｺﾞｼｯｸUB" pitchFamily="50" charset="-128"/>
                <a:ea typeface="HGP創英角ｺﾞｼｯｸUB" pitchFamily="50" charset="-128"/>
              </a:rPr>
              <a:t>対策内容</a:t>
            </a:r>
          </a:p>
        </p:txBody>
      </p:sp>
      <p:sp>
        <p:nvSpPr>
          <p:cNvPr id="10" name="Text Box 112"/>
          <p:cNvSpPr txBox="1">
            <a:spLocks noChangeArrowheads="1"/>
          </p:cNvSpPr>
          <p:nvPr/>
        </p:nvSpPr>
        <p:spPr bwMode="auto">
          <a:xfrm>
            <a:off x="-122584" y="55657"/>
            <a:ext cx="26273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ＧＤ記録用紙（発表資料４）</a:t>
            </a:r>
          </a:p>
        </p:txBody>
      </p:sp>
      <p:sp>
        <p:nvSpPr>
          <p:cNvPr id="8" name="Text Box 61"/>
          <p:cNvSpPr txBox="1">
            <a:spLocks noChangeArrowheads="1"/>
          </p:cNvSpPr>
          <p:nvPr/>
        </p:nvSpPr>
        <p:spPr bwMode="auto">
          <a:xfrm>
            <a:off x="7776393" y="260648"/>
            <a:ext cx="2289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u="sng" dirty="0"/>
              <a:t>Ｄコース：　　　　　グループ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7105650" cy="457200"/>
          </a:xfrm>
        </p:spPr>
        <p:txBody>
          <a:bodyPr/>
          <a:lstStyle/>
          <a:p>
            <a:pPr algn="l" eaLnBrk="1" hangingPunct="1"/>
            <a:r>
              <a:rPr lang="ja-JP" altLang="en-US" sz="2000">
                <a:ea typeface="HGS創英角ｺﾞｼｯｸUB" panose="020B0900000000000000" pitchFamily="50" charset="-128"/>
              </a:rPr>
              <a:t>３．まとめ</a:t>
            </a:r>
          </a:p>
        </p:txBody>
      </p:sp>
      <p:graphicFrame>
        <p:nvGraphicFramePr>
          <p:cNvPr id="77934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80236"/>
              </p:ext>
            </p:extLst>
          </p:nvPr>
        </p:nvGraphicFramePr>
        <p:xfrm>
          <a:off x="688975" y="1449388"/>
          <a:ext cx="4168775" cy="1475556"/>
        </p:xfrm>
        <a:graphic>
          <a:graphicData uri="http://schemas.openxmlformats.org/drawingml/2006/table">
            <a:tbl>
              <a:tblPr/>
              <a:tblGrid>
                <a:gridCol w="70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0006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完成・結合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ピース合計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所要時間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（分）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　得　　点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（点）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774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目 標</a:t>
                      </a:r>
                    </a:p>
                  </a:txBody>
                  <a:tcPr marL="91421" marR="91421"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ピース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　　　　　分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　　　　　　　　点　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776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結 果</a:t>
                      </a:r>
                    </a:p>
                  </a:txBody>
                  <a:tcPr marL="91421" marR="91421"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ピース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　　　　　分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　　　　　　　　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492125" y="836613"/>
            <a:ext cx="474821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18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【</a:t>
            </a:r>
            <a:r>
              <a:rPr lang="ja-JP" altLang="en-US" sz="18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効果の確認</a:t>
            </a:r>
            <a:r>
              <a:rPr lang="en-US" altLang="ja-JP" sz="18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】</a:t>
            </a:r>
            <a:r>
              <a:rPr lang="ja-JP" altLang="en-US" sz="18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6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対策効果を確認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92125" y="3403848"/>
            <a:ext cx="509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標準化</a:t>
            </a:r>
            <a:r>
              <a:rPr lang="en-US" altLang="ja-JP" sz="20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】</a:t>
            </a:r>
            <a:r>
              <a:rPr lang="ja-JP" altLang="en-US" sz="20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600" kern="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５Ｗ１Ｈで明確に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7169356" y="692696"/>
            <a:ext cx="6639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44550">
              <a:spcBef>
                <a:spcPct val="20000"/>
              </a:spcBef>
            </a:pPr>
            <a:r>
              <a:rPr lang="ja-JP" altLang="en-US" sz="1050" b="1" dirty="0"/>
              <a:t>（グラフ）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991669"/>
              </p:ext>
            </p:extLst>
          </p:nvPr>
        </p:nvGraphicFramePr>
        <p:xfrm>
          <a:off x="719932" y="3814763"/>
          <a:ext cx="8481540" cy="177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92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44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205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なぜ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目的）</a:t>
                      </a:r>
                    </a:p>
                  </a:txBody>
                  <a:tcPr marL="84434" marR="84434" marT="45714" marB="45714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何を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項目）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誰が（担当）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何処で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場所）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どのように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方法）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いつ（期間）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4272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ﾊﾟｽﾞﾙを早く組み立てる</a:t>
                      </a:r>
                    </a:p>
                  </a:txBody>
                  <a:tcPr marL="36000" marR="36000" marT="36000" marB="3600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" name="角丸四角形 1"/>
          <p:cNvSpPr>
            <a:spLocks noChangeArrowheads="1"/>
          </p:cNvSpPr>
          <p:nvPr/>
        </p:nvSpPr>
        <p:spPr bwMode="auto">
          <a:xfrm>
            <a:off x="920552" y="5771729"/>
            <a:ext cx="8064896" cy="60959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HGP創英角ｺﾞｼｯｸUB" pitchFamily="50" charset="-128"/>
                <a:ea typeface="HGP創英角ｺﾞｼｯｸUB" pitchFamily="50" charset="-128"/>
              </a:rPr>
              <a:t>最後に対策を標準化して、管理の定着まで行います。</a:t>
            </a:r>
            <a:endParaRPr lang="en-US" altLang="ja-JP" sz="14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HGP創英角ｺﾞｼｯｸUB" pitchFamily="50" charset="-128"/>
                <a:ea typeface="HGP創英角ｺﾞｼｯｸUB" pitchFamily="50" charset="-128"/>
              </a:rPr>
              <a:t>標準化して決めたことを、維持していくしくみ（チェック機能）まで決め、不具合が再発しないようにします。</a:t>
            </a:r>
          </a:p>
        </p:txBody>
      </p:sp>
      <p:sp>
        <p:nvSpPr>
          <p:cNvPr id="30" name="Text Box 112"/>
          <p:cNvSpPr txBox="1">
            <a:spLocks noChangeArrowheads="1"/>
          </p:cNvSpPr>
          <p:nvPr/>
        </p:nvSpPr>
        <p:spPr bwMode="auto">
          <a:xfrm>
            <a:off x="-50576" y="55657"/>
            <a:ext cx="26273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ＧＤ記録用紙（発表資料５）</a:t>
            </a:r>
          </a:p>
        </p:txBody>
      </p:sp>
      <p:sp>
        <p:nvSpPr>
          <p:cNvPr id="31" name="Text Box 61"/>
          <p:cNvSpPr txBox="1">
            <a:spLocks noChangeArrowheads="1"/>
          </p:cNvSpPr>
          <p:nvPr/>
        </p:nvSpPr>
        <p:spPr bwMode="auto">
          <a:xfrm>
            <a:off x="7776393" y="260648"/>
            <a:ext cx="2289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u="sng" dirty="0"/>
              <a:t>Ｄコース：　　　　　グループ</a:t>
            </a: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5025008" y="980728"/>
            <a:ext cx="4285912" cy="2411468"/>
            <a:chOff x="6289677" y="2542267"/>
            <a:chExt cx="3449639" cy="3344418"/>
          </a:xfrm>
        </p:grpSpPr>
        <p:grpSp>
          <p:nvGrpSpPr>
            <p:cNvPr id="34" name="Group 4"/>
            <p:cNvGrpSpPr>
              <a:grpSpLocks noChangeAspect="1"/>
            </p:cNvGrpSpPr>
            <p:nvPr/>
          </p:nvGrpSpPr>
          <p:grpSpPr bwMode="auto">
            <a:xfrm>
              <a:off x="6289677" y="2542267"/>
              <a:ext cx="3449639" cy="3344418"/>
              <a:chOff x="3911" y="449"/>
              <a:chExt cx="2173" cy="1120"/>
            </a:xfrm>
          </p:grpSpPr>
          <p:sp>
            <p:nvSpPr>
              <p:cNvPr id="4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911" y="461"/>
                <a:ext cx="2067" cy="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4007" y="449"/>
                <a:ext cx="31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ja-JP" altLang="ja-JP" sz="1400" dirty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(点数）</a:t>
                </a:r>
                <a:endParaRPr kumimoji="0" lang="ja-JP" altLang="ja-JP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4017" y="597"/>
                <a:ext cx="212" cy="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en-US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290</a:t>
                </a:r>
                <a:endParaRPr kumimoji="0" lang="ja-JP" altLang="ja-JP" sz="1400" b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45" name="Rectangle 8"/>
              <p:cNvSpPr>
                <a:spLocks noChangeArrowheads="1"/>
              </p:cNvSpPr>
              <p:nvPr/>
            </p:nvSpPr>
            <p:spPr bwMode="auto">
              <a:xfrm>
                <a:off x="4017" y="767"/>
                <a:ext cx="212" cy="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ja-JP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2</a:t>
                </a:r>
                <a:r>
                  <a:rPr kumimoji="0" lang="en-US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5</a:t>
                </a:r>
                <a:r>
                  <a:rPr kumimoji="0" lang="ja-JP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0</a:t>
                </a:r>
              </a:p>
            </p:txBody>
          </p:sp>
          <p:sp>
            <p:nvSpPr>
              <p:cNvPr id="46" name="Rectangle 9"/>
              <p:cNvSpPr>
                <a:spLocks noChangeArrowheads="1"/>
              </p:cNvSpPr>
              <p:nvPr/>
            </p:nvSpPr>
            <p:spPr bwMode="auto">
              <a:xfrm>
                <a:off x="4017" y="944"/>
                <a:ext cx="212" cy="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ja-JP" altLang="ja-JP" sz="1400" b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2</a:t>
                </a:r>
                <a:r>
                  <a:rPr kumimoji="0" lang="en-US" altLang="ja-JP" sz="1400" b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0</a:t>
                </a:r>
                <a:r>
                  <a:rPr kumimoji="0" lang="ja-JP" altLang="ja-JP" sz="1400" b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0</a:t>
                </a:r>
              </a:p>
            </p:txBody>
          </p:sp>
          <p:sp>
            <p:nvSpPr>
              <p:cNvPr id="47" name="Rectangle 10"/>
              <p:cNvSpPr>
                <a:spLocks noChangeArrowheads="1"/>
              </p:cNvSpPr>
              <p:nvPr/>
            </p:nvSpPr>
            <p:spPr bwMode="auto">
              <a:xfrm>
                <a:off x="4067" y="1116"/>
                <a:ext cx="141" cy="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en-US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5</a:t>
                </a:r>
                <a:r>
                  <a:rPr kumimoji="0" lang="ja-JP" altLang="ja-JP" sz="1400" b="0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0</a:t>
                </a:r>
              </a:p>
            </p:txBody>
          </p:sp>
          <p:sp>
            <p:nvSpPr>
              <p:cNvPr id="48" name="Rectangle 11"/>
              <p:cNvSpPr>
                <a:spLocks noChangeArrowheads="1"/>
              </p:cNvSpPr>
              <p:nvPr/>
            </p:nvSpPr>
            <p:spPr bwMode="auto">
              <a:xfrm>
                <a:off x="4122" y="1282"/>
                <a:ext cx="71" cy="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ja-JP" altLang="ja-JP" sz="1400" b="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0</a:t>
                </a:r>
                <a:endParaRPr kumimoji="0" lang="ja-JP" altLang="ja-JP" sz="1400" b="0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49" name="Rectangle 12"/>
              <p:cNvSpPr>
                <a:spLocks noChangeArrowheads="1"/>
              </p:cNvSpPr>
              <p:nvPr/>
            </p:nvSpPr>
            <p:spPr bwMode="auto">
              <a:xfrm>
                <a:off x="4440" y="1358"/>
                <a:ext cx="353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kumimoji="0" lang="ja-JP" altLang="en-US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現状</a:t>
                </a:r>
                <a:endParaRPr kumimoji="0" lang="en-US" altLang="ja-JP" sz="14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icrosoft Himalaya" panose="01010100010101010101" pitchFamily="2" charset="0"/>
                </a:endParaRP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kumimoji="0" lang="en-US" altLang="ja-JP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(</a:t>
                </a:r>
                <a:r>
                  <a:rPr kumimoji="0" lang="ja-JP" altLang="en-US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１回目</a:t>
                </a:r>
                <a:r>
                  <a:rPr kumimoji="0" lang="en-US" altLang="ja-JP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)</a:t>
                </a:r>
                <a:endParaRPr kumimoji="0" lang="ja-JP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Microsoft Himalaya" panose="01010100010101010101" pitchFamily="2" charset="0"/>
                </a:endParaRPr>
              </a:p>
            </p:txBody>
          </p:sp>
          <p:sp>
            <p:nvSpPr>
              <p:cNvPr id="50" name="Rectangle 13"/>
              <p:cNvSpPr>
                <a:spLocks noChangeArrowheads="1"/>
              </p:cNvSpPr>
              <p:nvPr/>
            </p:nvSpPr>
            <p:spPr bwMode="auto">
              <a:xfrm>
                <a:off x="5157" y="1358"/>
                <a:ext cx="22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0" lang="ja-JP" altLang="en-US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目標</a:t>
                </a:r>
                <a:endParaRPr kumimoji="0" lang="ja-JP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51" name="Line 14"/>
              <p:cNvSpPr>
                <a:spLocks noChangeShapeType="1"/>
              </p:cNvSpPr>
              <p:nvPr/>
            </p:nvSpPr>
            <p:spPr bwMode="auto">
              <a:xfrm>
                <a:off x="4255" y="542"/>
                <a:ext cx="0" cy="4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Rectangle 15"/>
              <p:cNvSpPr>
                <a:spLocks noChangeArrowheads="1"/>
              </p:cNvSpPr>
              <p:nvPr/>
            </p:nvSpPr>
            <p:spPr bwMode="auto">
              <a:xfrm>
                <a:off x="4255" y="542"/>
                <a:ext cx="0" cy="4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en-US" sz="1000"/>
              </a:p>
            </p:txBody>
          </p:sp>
          <p:sp>
            <p:nvSpPr>
              <p:cNvPr id="53" name="Rectangle 17"/>
              <p:cNvSpPr>
                <a:spLocks noChangeArrowheads="1"/>
              </p:cNvSpPr>
              <p:nvPr/>
            </p:nvSpPr>
            <p:spPr bwMode="auto">
              <a:xfrm>
                <a:off x="4255" y="1107"/>
                <a:ext cx="0" cy="24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en-US" sz="1000"/>
              </a:p>
            </p:txBody>
          </p:sp>
          <p:sp>
            <p:nvSpPr>
              <p:cNvPr id="54" name="Rectangle 19"/>
              <p:cNvSpPr>
                <a:spLocks noChangeArrowheads="1"/>
              </p:cNvSpPr>
              <p:nvPr/>
            </p:nvSpPr>
            <p:spPr bwMode="auto">
              <a:xfrm>
                <a:off x="4259" y="1352"/>
                <a:ext cx="1825" cy="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en-US" sz="1000"/>
              </a:p>
            </p:txBody>
          </p:sp>
          <p:sp>
            <p:nvSpPr>
              <p:cNvPr id="55" name="Freeform 25"/>
              <p:cNvSpPr>
                <a:spLocks/>
              </p:cNvSpPr>
              <p:nvPr/>
            </p:nvSpPr>
            <p:spPr bwMode="auto">
              <a:xfrm>
                <a:off x="4193" y="1038"/>
                <a:ext cx="105" cy="18"/>
              </a:xfrm>
              <a:custGeom>
                <a:avLst/>
                <a:gdLst>
                  <a:gd name="T0" fmla="*/ 0 w 105"/>
                  <a:gd name="T1" fmla="*/ 45 h 45"/>
                  <a:gd name="T2" fmla="*/ 37 w 105"/>
                  <a:gd name="T3" fmla="*/ 4 h 45"/>
                  <a:gd name="T4" fmla="*/ 70 w 105"/>
                  <a:gd name="T5" fmla="*/ 43 h 45"/>
                  <a:gd name="T6" fmla="*/ 105 w 105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5" h="45">
                    <a:moveTo>
                      <a:pt x="0" y="45"/>
                    </a:moveTo>
                    <a:cubicBezTo>
                      <a:pt x="12" y="25"/>
                      <a:pt x="25" y="4"/>
                      <a:pt x="37" y="4"/>
                    </a:cubicBezTo>
                    <a:cubicBezTo>
                      <a:pt x="49" y="4"/>
                      <a:pt x="58" y="44"/>
                      <a:pt x="70" y="43"/>
                    </a:cubicBezTo>
                    <a:cubicBezTo>
                      <a:pt x="81" y="42"/>
                      <a:pt x="98" y="8"/>
                      <a:pt x="105" y="0"/>
                    </a:cubicBez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Freeform 26"/>
              <p:cNvSpPr>
                <a:spLocks/>
              </p:cNvSpPr>
              <p:nvPr/>
            </p:nvSpPr>
            <p:spPr bwMode="auto">
              <a:xfrm>
                <a:off x="4193" y="1083"/>
                <a:ext cx="105" cy="18"/>
              </a:xfrm>
              <a:custGeom>
                <a:avLst/>
                <a:gdLst>
                  <a:gd name="T0" fmla="*/ 0 w 105"/>
                  <a:gd name="T1" fmla="*/ 45 h 45"/>
                  <a:gd name="T2" fmla="*/ 37 w 105"/>
                  <a:gd name="T3" fmla="*/ 4 h 45"/>
                  <a:gd name="T4" fmla="*/ 70 w 105"/>
                  <a:gd name="T5" fmla="*/ 43 h 45"/>
                  <a:gd name="T6" fmla="*/ 105 w 105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5" h="45">
                    <a:moveTo>
                      <a:pt x="0" y="45"/>
                    </a:moveTo>
                    <a:cubicBezTo>
                      <a:pt x="12" y="25"/>
                      <a:pt x="25" y="5"/>
                      <a:pt x="37" y="4"/>
                    </a:cubicBezTo>
                    <a:cubicBezTo>
                      <a:pt x="49" y="4"/>
                      <a:pt x="58" y="44"/>
                      <a:pt x="70" y="43"/>
                    </a:cubicBezTo>
                    <a:cubicBezTo>
                      <a:pt x="81" y="43"/>
                      <a:pt x="98" y="8"/>
                      <a:pt x="105" y="0"/>
                    </a:cubicBez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Rectangle 13"/>
              <p:cNvSpPr>
                <a:spLocks noChangeArrowheads="1"/>
              </p:cNvSpPr>
              <p:nvPr/>
            </p:nvSpPr>
            <p:spPr bwMode="auto">
              <a:xfrm>
                <a:off x="5716" y="1369"/>
                <a:ext cx="353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kumimoji="0" lang="ja-JP" altLang="en-US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対策後</a:t>
                </a:r>
              </a:p>
              <a:p>
                <a:pPr algn="ctr">
                  <a:spcBef>
                    <a:spcPct val="0"/>
                  </a:spcBef>
                  <a:buNone/>
                </a:pPr>
                <a:r>
                  <a:rPr kumimoji="0" lang="en-US" altLang="ja-JP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(</a:t>
                </a:r>
                <a:r>
                  <a:rPr kumimoji="0" lang="ja-JP" altLang="en-US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２回目</a:t>
                </a:r>
                <a:r>
                  <a:rPr kumimoji="0" lang="en-US" altLang="ja-JP" sz="1400" dirty="0">
                    <a:solidFill>
                      <a:srgbClr val="0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icrosoft Himalaya" panose="01010100010101010101" pitchFamily="2" charset="0"/>
                  </a:rPr>
                  <a:t>)</a:t>
                </a:r>
                <a:endParaRPr kumimoji="0" lang="ja-JP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Microsoft Himalaya" panose="01010100010101010101" pitchFamily="2" charset="0"/>
                </a:endParaRPr>
              </a:p>
            </p:txBody>
          </p:sp>
        </p:grpSp>
        <p:cxnSp>
          <p:nvCxnSpPr>
            <p:cNvPr id="35" name="直線コネクタ 34"/>
            <p:cNvCxnSpPr/>
            <p:nvPr/>
          </p:nvCxnSpPr>
          <p:spPr bwMode="auto">
            <a:xfrm>
              <a:off x="6835775" y="3652838"/>
              <a:ext cx="108000" cy="0"/>
            </a:xfrm>
            <a:prstGeom prst="line">
              <a:avLst/>
            </a:prstGeom>
            <a:solidFill>
              <a:srgbClr val="CC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直線コネクタ 38"/>
            <p:cNvCxnSpPr/>
            <p:nvPr/>
          </p:nvCxnSpPr>
          <p:spPr bwMode="auto">
            <a:xfrm>
              <a:off x="6835775" y="3126741"/>
              <a:ext cx="108000" cy="0"/>
            </a:xfrm>
            <a:prstGeom prst="line">
              <a:avLst/>
            </a:prstGeom>
            <a:solidFill>
              <a:srgbClr val="CC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直線コネクタ 39"/>
            <p:cNvCxnSpPr/>
            <p:nvPr/>
          </p:nvCxnSpPr>
          <p:spPr bwMode="auto">
            <a:xfrm>
              <a:off x="6835775" y="4689158"/>
              <a:ext cx="108000" cy="0"/>
            </a:xfrm>
            <a:prstGeom prst="line">
              <a:avLst/>
            </a:prstGeom>
            <a:solidFill>
              <a:srgbClr val="CC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直線コネクタ 40"/>
            <p:cNvCxnSpPr/>
            <p:nvPr/>
          </p:nvCxnSpPr>
          <p:spPr bwMode="auto">
            <a:xfrm>
              <a:off x="6835775" y="4178618"/>
              <a:ext cx="108000" cy="0"/>
            </a:xfrm>
            <a:prstGeom prst="line">
              <a:avLst/>
            </a:prstGeom>
            <a:solidFill>
              <a:srgbClr val="CC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正方形/長方形 1"/>
          <p:cNvSpPr>
            <a:spLocks noChangeArrowheads="1"/>
          </p:cNvSpPr>
          <p:nvPr/>
        </p:nvSpPr>
        <p:spPr bwMode="auto">
          <a:xfrm>
            <a:off x="631825" y="476250"/>
            <a:ext cx="4518025" cy="50482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初級コース研修で分かった事</a:t>
            </a:r>
          </a:p>
        </p:txBody>
      </p:sp>
      <p:sp>
        <p:nvSpPr>
          <p:cNvPr id="8196" name="正方形/長方形 2"/>
          <p:cNvSpPr>
            <a:spLocks noChangeArrowheads="1"/>
          </p:cNvSpPr>
          <p:nvPr/>
        </p:nvSpPr>
        <p:spPr bwMode="auto">
          <a:xfrm>
            <a:off x="344488" y="1341438"/>
            <a:ext cx="4537075" cy="532765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7" name="正方形/長方形 6"/>
          <p:cNvSpPr>
            <a:spLocks noChangeArrowheads="1"/>
          </p:cNvSpPr>
          <p:nvPr/>
        </p:nvSpPr>
        <p:spPr bwMode="auto">
          <a:xfrm>
            <a:off x="5033963" y="1341438"/>
            <a:ext cx="4535487" cy="533717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9" name="正方形/長方形 2"/>
          <p:cNvSpPr>
            <a:spLocks noChangeArrowheads="1"/>
          </p:cNvSpPr>
          <p:nvPr/>
        </p:nvSpPr>
        <p:spPr bwMode="auto">
          <a:xfrm>
            <a:off x="1284288" y="1196975"/>
            <a:ext cx="2657475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　　　</a:t>
            </a:r>
            <a:r>
              <a:rPr lang="ja-JP" altLang="en-US" sz="1600" dirty="0">
                <a:latin typeface="HGP創英角ｺﾞｼｯｸUB" pitchFamily="50" charset="-128"/>
                <a:ea typeface="HGP創英角ｺﾞｼｯｸUB" pitchFamily="50" charset="-128"/>
              </a:rPr>
              <a:t>学んだ事・気づいた事</a:t>
            </a:r>
          </a:p>
        </p:txBody>
      </p:sp>
      <p:sp>
        <p:nvSpPr>
          <p:cNvPr id="8200" name="正方形/長方形 7"/>
          <p:cNvSpPr>
            <a:spLocks noChangeArrowheads="1"/>
          </p:cNvSpPr>
          <p:nvPr/>
        </p:nvSpPr>
        <p:spPr bwMode="auto">
          <a:xfrm>
            <a:off x="5972175" y="1198563"/>
            <a:ext cx="2659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HGP創英角ｺﾞｼｯｸUB" pitchFamily="50" charset="-128"/>
                <a:ea typeface="HGP創英角ｺﾞｼｯｸUB" pitchFamily="50" charset="-128"/>
              </a:rPr>
              <a:t>一人ひとりの決意表明</a:t>
            </a:r>
          </a:p>
        </p:txBody>
      </p:sp>
      <p:sp>
        <p:nvSpPr>
          <p:cNvPr id="8201" name="正方形/長方形 8"/>
          <p:cNvSpPr>
            <a:spLocks noChangeArrowheads="1"/>
          </p:cNvSpPr>
          <p:nvPr/>
        </p:nvSpPr>
        <p:spPr bwMode="auto">
          <a:xfrm>
            <a:off x="415925" y="1557338"/>
            <a:ext cx="4392613" cy="10075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【</a:t>
            </a: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例</a:t>
            </a:r>
            <a:r>
              <a:rPr lang="en-US" altLang="ja-JP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】</a:t>
            </a: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◆問題解決の手順がわかった</a:t>
            </a:r>
            <a:endParaRPr lang="en-US" altLang="ja-JP" sz="14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　　◆よく使うＱＣ手法、特性要因図や系統図、</a:t>
            </a:r>
            <a:b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</a:b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　　　 マトリックス図の使い方を知った</a:t>
            </a:r>
          </a:p>
        </p:txBody>
      </p:sp>
      <p:sp>
        <p:nvSpPr>
          <p:cNvPr id="8202" name="正方形/長方形 9"/>
          <p:cNvSpPr>
            <a:spLocks noChangeArrowheads="1"/>
          </p:cNvSpPr>
          <p:nvPr/>
        </p:nvSpPr>
        <p:spPr bwMode="auto">
          <a:xfrm>
            <a:off x="5149850" y="1557338"/>
            <a:ext cx="4248150" cy="358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【</a:t>
            </a: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例</a:t>
            </a:r>
            <a:r>
              <a:rPr lang="en-US" altLang="ja-JP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】</a:t>
            </a:r>
            <a:r>
              <a:rPr lang="ja-JP" altLang="en-US" sz="14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 自ら積極的に会合へ参加し、勉強会を開きます。</a:t>
            </a:r>
          </a:p>
        </p:txBody>
      </p:sp>
      <p:sp>
        <p:nvSpPr>
          <p:cNvPr id="12" name="Text Box 112"/>
          <p:cNvSpPr txBox="1">
            <a:spLocks noChangeArrowheads="1"/>
          </p:cNvSpPr>
          <p:nvPr/>
        </p:nvSpPr>
        <p:spPr bwMode="auto">
          <a:xfrm>
            <a:off x="-87560" y="55657"/>
            <a:ext cx="26273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Times New Roman" panose="02020603050405020304" pitchFamily="18" charset="0"/>
              </a:rPr>
              <a:t>Ｄコース　ＧＤ記録用紙（発表資料６）</a:t>
            </a:r>
          </a:p>
        </p:txBody>
      </p:sp>
      <p:sp>
        <p:nvSpPr>
          <p:cNvPr id="10" name="Text Box 61"/>
          <p:cNvSpPr txBox="1">
            <a:spLocks noChangeArrowheads="1"/>
          </p:cNvSpPr>
          <p:nvPr/>
        </p:nvSpPr>
        <p:spPr bwMode="auto">
          <a:xfrm>
            <a:off x="7776393" y="285362"/>
            <a:ext cx="2289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u="sng" dirty="0"/>
              <a:t>Ｄコース：　　　　　グループ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06444" y="73820"/>
            <a:ext cx="21431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</a:rPr>
              <a:t>リーダー研修会（初級）</a:t>
            </a:r>
            <a:endParaRPr kumimoji="0" lang="ja-JP" altLang="ja-JP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Ｐ.068－74　Ｃ  紙コプターデータ用紙">
  <a:themeElements>
    <a:clrScheme name="Ｐ.068－74　Ｃ  紙コプターデータ用紙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Ｐ.068－74　Ｃ  紙コプターデータ用紙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Ｐ.068－74　Ｃ  紙コプターデータ用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Ｐ.068－74　Ｃ  紙コプターデータ用紙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D:\C. 幹事会社活動\Ｈ１８　幹事活動\11. 行事担当（リーダー中級研修会）\H17年度の資料\H17　テキスト\ﾃｷｽﾄＣ（課題達成型）\Ｐ.068－74　Ｃ  紙コプターデータ用紙.ppt</Template>
  <TotalTime>3886</TotalTime>
  <Words>556</Words>
  <Application>Microsoft Office PowerPoint</Application>
  <PresentationFormat>A4 210 x 297 mm</PresentationFormat>
  <Paragraphs>141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HGP創英角ｺﾞｼｯｸUB</vt:lpstr>
      <vt:lpstr>HGS創英角ｺﾞｼｯｸUB</vt:lpstr>
      <vt:lpstr>Meiryo UI</vt:lpstr>
      <vt:lpstr>ＭＳ Ｐゴシック</vt:lpstr>
      <vt:lpstr>Arial</vt:lpstr>
      <vt:lpstr>Times New Roman</vt:lpstr>
      <vt:lpstr>Ｐ.068－74　Ｃ  紙コプターデータ用紙</vt:lpstr>
      <vt:lpstr>PowerPoint プレゼンテーション</vt:lpstr>
      <vt:lpstr>１．第１回目</vt:lpstr>
      <vt:lpstr>PowerPoint プレゼンテーション</vt:lpstr>
      <vt:lpstr>２．第２回目【対策の実施】</vt:lpstr>
      <vt:lpstr>３．まとめ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Konica Minolta , Inc. Takaoka Akito</dc:creator>
  <cp:lastModifiedBy>井上良一</cp:lastModifiedBy>
  <cp:revision>365</cp:revision>
  <cp:lastPrinted>2024-02-29T05:00:11Z</cp:lastPrinted>
  <dcterms:created xsi:type="dcterms:W3CDTF">2006-10-26T09:17:19Z</dcterms:created>
  <dcterms:modified xsi:type="dcterms:W3CDTF">2025-01-21T06:48:57Z</dcterms:modified>
</cp:coreProperties>
</file>