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9" r:id="rId2"/>
    <p:sldId id="270" r:id="rId3"/>
    <p:sldId id="276" r:id="rId4"/>
    <p:sldId id="272" r:id="rId5"/>
    <p:sldId id="273" r:id="rId6"/>
    <p:sldId id="278" r:id="rId7"/>
    <p:sldId id="275" r:id="rId8"/>
  </p:sldIdLst>
  <p:sldSz cx="9144000" cy="6858000" type="screen4x3"/>
  <p:notesSz cx="6791325" cy="987266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162" autoAdjust="0"/>
    <p:restoredTop sz="72887" autoAdjust="0"/>
  </p:normalViewPr>
  <p:slideViewPr>
    <p:cSldViewPr>
      <p:cViewPr varScale="1">
        <p:scale>
          <a:sx n="99" d="100"/>
          <a:sy n="99" d="100"/>
        </p:scale>
        <p:origin x="1339" y="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200" d="100"/>
        <a:sy n="200" d="100"/>
      </p:scale>
      <p:origin x="0" y="6126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523103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767161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46703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68600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449511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89040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84501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515549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163418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90151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14864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AD88B72-3678-44DD-8766-3BD02389227E}" type="datetimeFigureOut">
              <a:rPr kumimoji="1" lang="ja-JP" altLang="en-US" smtClean="0"/>
              <a:t>2025/5/1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DA4419-3FFB-486E-A290-D2CAEAE9C8F1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168491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381000" y="457200"/>
            <a:ext cx="2534816" cy="457200"/>
          </a:xfrm>
        </p:spPr>
        <p:txBody>
          <a:bodyPr>
            <a:normAutofit fontScale="90000"/>
          </a:bodyPr>
          <a:lstStyle/>
          <a:p>
            <a:r>
              <a:rPr lang="ja-JP" altLang="en-US" sz="2800" dirty="0">
                <a:solidFill>
                  <a:schemeClr val="tx1"/>
                </a:solidFill>
                <a:latin typeface="HGP創英角ｺﾞｼｯｸUB" pitchFamily="50" charset="-128"/>
                <a:ea typeface="HGP創英角ｺﾞｼｯｸUB" pitchFamily="50" charset="-128"/>
              </a:rPr>
              <a:t>グループの旗</a:t>
            </a:r>
          </a:p>
        </p:txBody>
      </p:sp>
      <p:sp>
        <p:nvSpPr>
          <p:cNvPr id="20483" name="Text Box 3"/>
          <p:cNvSpPr txBox="1">
            <a:spLocks noChangeArrowheads="1"/>
          </p:cNvSpPr>
          <p:nvPr/>
        </p:nvSpPr>
        <p:spPr bwMode="auto">
          <a:xfrm>
            <a:off x="70338" y="30164"/>
            <a:ext cx="2590800" cy="274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ja-JP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D</a:t>
            </a:r>
            <a:r>
              <a:rPr lang="ja-JP" altLang="en-US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ｺｰｽＧＤ記録用紙（発表資料１）</a:t>
            </a: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282820" y="920751"/>
            <a:ext cx="3209060" cy="4071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lIns="96838" tIns="49212" rIns="96838" bIns="49212">
            <a:spAutoFit/>
          </a:bodyPr>
          <a:lstStyle>
            <a:lvl1pPr defTabSz="844550"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 defTabSz="8445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 defTabSz="84455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 defTabSz="84455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 defTabSz="84455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>
              <a:spcBef>
                <a:spcPct val="50000"/>
              </a:spcBef>
              <a:buNone/>
            </a:pPr>
            <a:r>
              <a:rPr lang="en-US" altLang="ja-JP" sz="2000" u="sng" dirty="0">
                <a:latin typeface="+mn-ea"/>
                <a:ea typeface="+mn-ea"/>
              </a:rPr>
              <a:t>D</a:t>
            </a:r>
            <a:r>
              <a:rPr lang="ja-JP" altLang="en-US" sz="2000" u="sng" dirty="0"/>
              <a:t>コース：　　　グループ　</a:t>
            </a:r>
          </a:p>
        </p:txBody>
      </p:sp>
      <p:graphicFrame>
        <p:nvGraphicFramePr>
          <p:cNvPr id="240645" name="Group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10673921"/>
              </p:ext>
            </p:extLst>
          </p:nvPr>
        </p:nvGraphicFramePr>
        <p:xfrm>
          <a:off x="353158" y="1524000"/>
          <a:ext cx="2694842" cy="1328738"/>
        </p:xfrm>
        <a:graphic>
          <a:graphicData uri="http://schemas.openxmlformats.org/drawingml/2006/table">
            <a:tbl>
              <a:tblPr/>
              <a:tblGrid>
                <a:gridCol w="269484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409575">
                <a:tc>
                  <a:txBody>
                    <a:bodyPr/>
                    <a:lstStyle/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グループのネーミング</a:t>
                      </a:r>
                    </a:p>
                  </a:txBody>
                  <a:tcPr marL="84406" marR="84406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19163">
                <a:tc>
                  <a:txBody>
                    <a:bodyPr/>
                    <a:lstStyle/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明朝" pitchFamily="18" charset="-128"/>
                      </a:endParaRPr>
                    </a:p>
                  </a:txBody>
                  <a:tcPr marL="84406" marR="84406" anchor="ctr" horzOverflow="overflow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20493" name="Rectangle 13"/>
          <p:cNvSpPr>
            <a:spLocks noChangeArrowheads="1"/>
          </p:cNvSpPr>
          <p:nvPr/>
        </p:nvSpPr>
        <p:spPr bwMode="auto">
          <a:xfrm>
            <a:off x="3217985" y="685800"/>
            <a:ext cx="2954215" cy="2166938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 wrap="none" anchor="ctr"/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endParaRPr lang="ja-JP" altLang="en-US" sz="2400" dirty="0"/>
          </a:p>
        </p:txBody>
      </p:sp>
      <p:sp>
        <p:nvSpPr>
          <p:cNvPr id="20494" name="Text Box 14"/>
          <p:cNvSpPr txBox="1">
            <a:spLocks noChangeArrowheads="1"/>
          </p:cNvSpPr>
          <p:nvPr/>
        </p:nvSpPr>
        <p:spPr bwMode="auto">
          <a:xfrm>
            <a:off x="3997569" y="546101"/>
            <a:ext cx="1336431" cy="28416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9525">
            <a:solidFill>
              <a:schemeClr val="tx1"/>
            </a:solidFill>
            <a:miter lim="800000"/>
            <a:headEnd type="none" w="sm" len="sm"/>
            <a:tailEnd type="none" w="sm" len="sm"/>
          </a:ln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200" dirty="0"/>
              <a:t>シンボルマーク</a:t>
            </a:r>
          </a:p>
        </p:txBody>
      </p:sp>
      <p:graphicFrame>
        <p:nvGraphicFramePr>
          <p:cNvPr id="240655" name="Group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2333590"/>
              </p:ext>
            </p:extLst>
          </p:nvPr>
        </p:nvGraphicFramePr>
        <p:xfrm>
          <a:off x="6397869" y="1282700"/>
          <a:ext cx="2555631" cy="1416050"/>
        </p:xfrm>
        <a:graphic>
          <a:graphicData uri="http://schemas.openxmlformats.org/drawingml/2006/table">
            <a:tbl>
              <a:tblPr/>
              <a:tblGrid>
                <a:gridCol w="255563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74443">
                <a:tc>
                  <a:txBody>
                    <a:bodyPr/>
                    <a:lstStyle/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チーフアドバイザー</a:t>
                      </a:r>
                    </a:p>
                  </a:txBody>
                  <a:tcPr marL="84406" marR="84406" marT="45741" marB="45741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12935">
                <a:tc>
                  <a:txBody>
                    <a:bodyPr/>
                    <a:lstStyle/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明朝" pitchFamily="18" charset="-128"/>
                      </a:endParaRPr>
                    </a:p>
                  </a:txBody>
                  <a:tcPr marL="84406" marR="84406" marT="45741" marB="45741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4443">
                <a:tc>
                  <a:txBody>
                    <a:bodyPr/>
                    <a:lstStyle/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ea typeface="ＭＳ Ｐゴシック" pitchFamily="50" charset="-128"/>
                        </a:rPr>
                        <a:t>アドバイザー</a:t>
                      </a:r>
                    </a:p>
                  </a:txBody>
                  <a:tcPr marL="84406" marR="84406" marT="45741" marB="45741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54229">
                <a:tc>
                  <a:txBody>
                    <a:bodyPr/>
                    <a:lstStyle/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9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ea typeface="ＭＳ Ｐ明朝" pitchFamily="18" charset="-128"/>
                      </a:endParaRPr>
                    </a:p>
                  </a:txBody>
                  <a:tcPr marL="84406" marR="84406" marT="45741" marB="45741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0564" name="Rectangle 84"/>
          <p:cNvSpPr>
            <a:spLocks noChangeArrowheads="1"/>
          </p:cNvSpPr>
          <p:nvPr/>
        </p:nvSpPr>
        <p:spPr bwMode="auto">
          <a:xfrm>
            <a:off x="353158" y="2933701"/>
            <a:ext cx="2390042" cy="373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6838" tIns="49212" rIns="96838" bIns="49212">
            <a:spAutoFit/>
          </a:bodyPr>
          <a:lstStyle>
            <a:lvl1pPr defTabSz="844550"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 defTabSz="8445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 defTabSz="84455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 defTabSz="84455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 defTabSz="84455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800" b="1" dirty="0"/>
              <a:t>メンバーと役割分担</a:t>
            </a:r>
          </a:p>
        </p:txBody>
      </p:sp>
      <p:graphicFrame>
        <p:nvGraphicFramePr>
          <p:cNvPr id="15481" name="Group 12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3603942"/>
              </p:ext>
            </p:extLst>
          </p:nvPr>
        </p:nvGraphicFramePr>
        <p:xfrm>
          <a:off x="5568462" y="3378200"/>
          <a:ext cx="3346938" cy="3022600"/>
        </p:xfrm>
        <a:graphic>
          <a:graphicData uri="http://schemas.openxmlformats.org/drawingml/2006/table">
            <a:tbl>
              <a:tblPr/>
              <a:tblGrid>
                <a:gridCol w="4000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70992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589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17500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№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内　　　容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評価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71500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１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明朝" panose="02020600040205080304" pitchFamily="18" charset="-128"/>
                        </a:rPr>
                        <a:t>みんなが積極的に発言する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33400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２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5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明朝" panose="02020600040205080304" pitchFamily="18" charset="-128"/>
                        </a:rPr>
                        <a:t>みんなで時間を守る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33400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３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33400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４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33400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５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0595" name="Text Box 115"/>
          <p:cNvSpPr txBox="1">
            <a:spLocks noChangeArrowheads="1"/>
          </p:cNvSpPr>
          <p:nvPr/>
        </p:nvSpPr>
        <p:spPr bwMode="auto">
          <a:xfrm>
            <a:off x="6438667" y="858198"/>
            <a:ext cx="2597829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r">
              <a:spcBef>
                <a:spcPct val="50000"/>
              </a:spcBef>
              <a:buNone/>
            </a:pPr>
            <a:r>
              <a:rPr lang="ja-JP" altLang="en-US" sz="1600" dirty="0"/>
              <a:t>　　　　年　　　月　　　日</a:t>
            </a:r>
          </a:p>
        </p:txBody>
      </p:sp>
      <p:sp>
        <p:nvSpPr>
          <p:cNvPr id="20596" name="Rectangle 116"/>
          <p:cNvSpPr>
            <a:spLocks noChangeArrowheads="1"/>
          </p:cNvSpPr>
          <p:nvPr/>
        </p:nvSpPr>
        <p:spPr bwMode="auto">
          <a:xfrm>
            <a:off x="5613889" y="2971801"/>
            <a:ext cx="2743200" cy="373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6838" tIns="49212" rIns="96838" bIns="49212">
            <a:spAutoFit/>
          </a:bodyPr>
          <a:lstStyle>
            <a:lvl1pPr defTabSz="844550"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 defTabSz="8445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 defTabSz="84455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 defTabSz="84455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 defTabSz="84455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defTabSz="84455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800" b="1" dirty="0"/>
              <a:t>グループの決め事</a:t>
            </a:r>
          </a:p>
        </p:txBody>
      </p:sp>
      <p:sp>
        <p:nvSpPr>
          <p:cNvPr id="20597" name="Text Box 117"/>
          <p:cNvSpPr txBox="1">
            <a:spLocks noChangeArrowheads="1"/>
          </p:cNvSpPr>
          <p:nvPr/>
        </p:nvSpPr>
        <p:spPr bwMode="auto">
          <a:xfrm>
            <a:off x="5791200" y="6445250"/>
            <a:ext cx="2819400" cy="2603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（※評価は、○、△、×等で記入する）</a:t>
            </a:r>
          </a:p>
        </p:txBody>
      </p:sp>
      <p:sp>
        <p:nvSpPr>
          <p:cNvPr id="20599" name="Text Box 28"/>
          <p:cNvSpPr txBox="1">
            <a:spLocks noChangeArrowheads="1"/>
          </p:cNvSpPr>
          <p:nvPr/>
        </p:nvSpPr>
        <p:spPr bwMode="auto">
          <a:xfrm>
            <a:off x="7164288" y="188914"/>
            <a:ext cx="1795074" cy="2923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rIns="54000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3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課題達成型入門コース</a:t>
            </a:r>
          </a:p>
        </p:txBody>
      </p:sp>
      <p:graphicFrame>
        <p:nvGraphicFramePr>
          <p:cNvPr id="17" name="Group 1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69208621"/>
              </p:ext>
            </p:extLst>
          </p:nvPr>
        </p:nvGraphicFramePr>
        <p:xfrm>
          <a:off x="353159" y="3340101"/>
          <a:ext cx="5082938" cy="3289301"/>
        </p:xfrm>
        <a:graphic>
          <a:graphicData uri="http://schemas.openxmlformats.org/drawingml/2006/table">
            <a:tbl>
              <a:tblPr/>
              <a:tblGrid>
                <a:gridCol w="3598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0789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446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7059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27025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№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役　　割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氏　名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会　社　名</a:t>
                      </a:r>
                    </a:p>
                  </a:txBody>
                  <a:tcPr marL="84406" marR="8440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27025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１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リーダー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25438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２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サブリーダー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27025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３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発表者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27025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４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質問者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27025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５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書記（１）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327025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６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書記（２）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325438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７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時間係・５Ｓ責任者</a:t>
                      </a: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327025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８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300" b="1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明朝" panose="02020600040205080304" pitchFamily="18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49250"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ctr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1" lang="ja-JP" altLang="en-US" sz="1200" b="0" i="0" u="none" strike="noStrike" cap="none" normalizeH="0" baseline="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rPr>
                        <a:t>９</a:t>
                      </a:r>
                    </a:p>
                  </a:txBody>
                  <a:tcPr marL="84406" marR="84406" anchor="ctr" horzOverflow="overflow">
                    <a:lnL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2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marL="84406" marR="84406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marL="84406" marR="8440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>
                      <a:lvl1pPr defTabSz="844550" eaLnBrk="0" hangingPunct="0">
                        <a:spcBef>
                          <a:spcPct val="20000"/>
                        </a:spcBef>
                        <a:defRPr kumimoji="1" sz="30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1pPr>
                      <a:lvl2pPr marL="742950" indent="-285750" defTabSz="844550" eaLnBrk="0" hangingPunct="0">
                        <a:spcBef>
                          <a:spcPct val="20000"/>
                        </a:spcBef>
                        <a:defRPr kumimoji="1" sz="26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2pPr>
                      <a:lvl3pPr marL="1143000" indent="-228600" defTabSz="844550" eaLnBrk="0" hangingPunct="0">
                        <a:spcBef>
                          <a:spcPct val="20000"/>
                        </a:spcBef>
                        <a:defRPr kumimoji="1" sz="22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3pPr>
                      <a:lvl4pPr marL="16002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4pPr>
                      <a:lvl5pPr marL="2057400" indent="-228600" defTabSz="844550" eaLnBrk="0" hangingPunct="0">
                        <a:spcBef>
                          <a:spcPct val="20000"/>
                        </a:spcBef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5pPr>
                      <a:lvl6pPr marL="25146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6pPr>
                      <a:lvl7pPr marL="29718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7pPr>
                      <a:lvl8pPr marL="34290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8pPr>
                      <a:lvl9pPr marL="3886200" indent="-228600" defTabSz="844550" eaLnBrk="0" fontAlgn="base" hangingPunct="0">
                        <a:spcBef>
                          <a:spcPct val="20000"/>
                        </a:spcBef>
                        <a:spcAft>
                          <a:spcPct val="0"/>
                        </a:spcAft>
                        <a:defRPr kumimoji="1" sz="1900">
                          <a:solidFill>
                            <a:schemeClr val="tx1"/>
                          </a:solidFill>
                          <a:latin typeface="Times New Roman" panose="02020603050405020304" pitchFamily="18" charset="0"/>
                          <a:ea typeface="ＭＳ Ｐゴシック" panose="020B0600070205080204" pitchFamily="50" charset="-128"/>
                        </a:defRPr>
                      </a:lvl9pPr>
                    </a:lstStyle>
                    <a:p>
                      <a:pPr marL="0" marR="0" lvl="0" indent="0" algn="l" defTabSz="844550" rtl="0" eaLnBrk="0" fontAlgn="base" latinLnBrk="0" hangingPunct="0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1" lang="ja-JP" altLang="en-US" sz="10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ＭＳ Ｐゴシック" panose="020B0600070205080204" pitchFamily="50" charset="-128"/>
                      </a:endParaRPr>
                    </a:p>
                  </a:txBody>
                  <a:tcPr marL="84406" marR="84406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801682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9" name="Text Box 27"/>
          <p:cNvSpPr txBox="1">
            <a:spLocks noChangeArrowheads="1"/>
          </p:cNvSpPr>
          <p:nvPr/>
        </p:nvSpPr>
        <p:spPr bwMode="auto">
          <a:xfrm>
            <a:off x="6660232" y="548680"/>
            <a:ext cx="231237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en-US" altLang="ja-JP" sz="1600" u="sng" dirty="0">
                <a:latin typeface="+mn-ea"/>
                <a:ea typeface="+mn-ea"/>
              </a:rPr>
              <a:t>D </a:t>
            </a:r>
            <a:r>
              <a:rPr lang="ja-JP" altLang="en-US" sz="1600" u="sng" dirty="0"/>
              <a:t>コース：　　グループ</a:t>
            </a:r>
          </a:p>
        </p:txBody>
      </p:sp>
      <p:sp>
        <p:nvSpPr>
          <p:cNvPr id="16" name="Text Box 3"/>
          <p:cNvSpPr txBox="1">
            <a:spLocks noChangeArrowheads="1"/>
          </p:cNvSpPr>
          <p:nvPr/>
        </p:nvSpPr>
        <p:spPr bwMode="auto">
          <a:xfrm>
            <a:off x="70338" y="30164"/>
            <a:ext cx="2590800" cy="274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ja-JP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D</a:t>
            </a:r>
            <a:r>
              <a:rPr lang="ja-JP" altLang="en-US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ｺｰｽＧＤ記録用紙（発表資料２）</a:t>
            </a:r>
          </a:p>
        </p:txBody>
      </p:sp>
      <p:sp>
        <p:nvSpPr>
          <p:cNvPr id="17" name="Text Box 2"/>
          <p:cNvSpPr txBox="1">
            <a:spLocks noChangeArrowheads="1"/>
          </p:cNvSpPr>
          <p:nvPr/>
        </p:nvSpPr>
        <p:spPr bwMode="auto">
          <a:xfrm>
            <a:off x="107504" y="332656"/>
            <a:ext cx="2448272" cy="40011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>
              <a:buNone/>
            </a:pPr>
            <a:r>
              <a:rPr lang="ja-JP" altLang="en-US" sz="2000" dirty="0">
                <a:latin typeface="HGP創英角ｺﾞｼｯｸUB" pitchFamily="50" charset="-128"/>
                <a:ea typeface="HGP創英角ｺﾞｼｯｸUB" pitchFamily="50" charset="-128"/>
              </a:rPr>
              <a:t>現状（力量）把握</a:t>
            </a:r>
          </a:p>
        </p:txBody>
      </p:sp>
      <p:sp>
        <p:nvSpPr>
          <p:cNvPr id="61" name="Text Box 28"/>
          <p:cNvSpPr txBox="1">
            <a:spLocks noChangeArrowheads="1"/>
          </p:cNvSpPr>
          <p:nvPr/>
        </p:nvSpPr>
        <p:spPr bwMode="auto">
          <a:xfrm>
            <a:off x="7164288" y="188914"/>
            <a:ext cx="1795074" cy="2923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rIns="54000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3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課題達成型入門コース</a:t>
            </a:r>
          </a:p>
        </p:txBody>
      </p:sp>
      <p:graphicFrame>
        <p:nvGraphicFramePr>
          <p:cNvPr id="107" name="表 10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24639541"/>
              </p:ext>
            </p:extLst>
          </p:nvPr>
        </p:nvGraphicFramePr>
        <p:xfrm>
          <a:off x="179512" y="3284985"/>
          <a:ext cx="8788152" cy="3499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2819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1206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939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8212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b="0" dirty="0">
                          <a:solidFill>
                            <a:sysClr val="windowText" lastClr="000000"/>
                          </a:solidFill>
                          <a:latin typeface="+mn-ea"/>
                          <a:ea typeface="+mn-ea"/>
                        </a:rPr>
                        <a:t>①</a:t>
                      </a:r>
                      <a:endParaRPr lang="en-US" sz="1600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・腰が　　　なって、　　　力が続かない　　・黙々と作業していた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・各自思い思いにピースを探し、パズルを組んでいた</a:t>
                      </a:r>
                    </a:p>
                    <a:p>
                      <a:pPr algn="l"/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・うまく　　　がとれず、移動や　　　　時間がある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・痛く・重く・軽く　</a:t>
                      </a:r>
                    </a:p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・忍耐　・持久</a:t>
                      </a:r>
                    </a:p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・集中　・調和</a:t>
                      </a:r>
                    </a:p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・連動　・連携</a:t>
                      </a:r>
                    </a:p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・手待ち・空白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8212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dirty="0">
                          <a:latin typeface="+mn-ea"/>
                          <a:ea typeface="+mn-ea"/>
                        </a:rPr>
                        <a:t>②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600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・作業机が　　　、ピースが取りづらい</a:t>
                      </a:r>
                    </a:p>
                    <a:p>
                      <a:pPr algn="l"/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・作業机の切れ目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段差</a:t>
                      </a:r>
                      <a:r>
                        <a:rPr kumimoji="1" lang="en-US" altLang="ja-JP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にあたって、パズルが崩れてやり直した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　　　が邪魔で移動しづらい　　　・　　　　　が逆でやりにくい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・小さく　・広く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・遠く　・狭く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・人 ・モノ・椅子</a:t>
                      </a:r>
                      <a:endParaRPr kumimoji="1" lang="en-US" altLang="ja-JP" sz="950" b="0" dirty="0">
                        <a:solidFill>
                          <a:schemeClr val="tx1"/>
                        </a:solidFill>
                        <a:latin typeface="Meiryo UI" pitchFamily="50" charset="-128"/>
                        <a:ea typeface="Meiryo UI" pitchFamily="50" charset="-128"/>
                        <a:cs typeface="Meiryo UI" pitchFamily="50" charset="-128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・体の向き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・立ち位置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82128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dirty="0">
                          <a:latin typeface="+mn-ea"/>
                          <a:ea typeface="+mn-ea"/>
                        </a:rPr>
                        <a:t>③</a:t>
                      </a:r>
                      <a:endParaRPr lang="en-US" sz="16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・ピースが色で　　　されていない</a:t>
                      </a:r>
                    </a:p>
                    <a:p>
                      <a:pPr algn="l"/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・文字や枠のピースは識別しやすいが、それ以外のピースは難しい</a:t>
                      </a:r>
                    </a:p>
                    <a:p>
                      <a:pPr algn="l"/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・ピースが裏側になっていたり、重なったりして探しづらい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・認識　・層別</a:t>
                      </a:r>
                    </a:p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・統一　・均一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69196">
                <a:tc rowSpan="2"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600" dirty="0">
                          <a:latin typeface="+mn-ea"/>
                          <a:ea typeface="+mn-ea"/>
                        </a:rPr>
                        <a:t>④その他</a:t>
                      </a:r>
                      <a:endParaRPr lang="en-US" sz="1600" b="1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・探してばかりでパズルが組めない　　・何をどうしていいかわからない</a:t>
                      </a:r>
                    </a:p>
                    <a:p>
                      <a:pPr algn="l"/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</a:t>
                      </a:r>
                      <a:r>
                        <a:rPr kumimoji="1" lang="ja-JP" altLang="en-US" sz="1600" b="0" dirty="0">
                          <a:solidFill>
                            <a:schemeClr val="bg1"/>
                          </a:solidFill>
                          <a:latin typeface="+mn-ea"/>
                          <a:ea typeface="+mn-ea"/>
                        </a:rPr>
                        <a:t>　　　　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が見づらい</a:t>
                      </a:r>
                      <a:r>
                        <a:rPr kumimoji="1" lang="ja-JP" altLang="en-US" sz="1600" b="0" dirty="0">
                          <a:solidFill>
                            <a:srgbClr val="FF0000"/>
                          </a:solidFill>
                          <a:latin typeface="+mn-ea"/>
                          <a:ea typeface="+mn-ea"/>
                        </a:rPr>
                        <a:t>　　</a:t>
                      </a:r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　　　　　　　　がわからなかった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・パズル　・文字</a:t>
                      </a:r>
                    </a:p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・見本　・手順</a:t>
                      </a:r>
                    </a:p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・完成サイズ</a:t>
                      </a:r>
                    </a:p>
                    <a:p>
                      <a:pPr algn="l"/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・時間経過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60000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/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・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l"/>
                      <a:endParaRPr kumimoji="1" lang="ja-JP" altLang="en-US" sz="950" b="0" dirty="0">
                        <a:solidFill>
                          <a:schemeClr val="tx1"/>
                        </a:solidFill>
                        <a:latin typeface="Meiryo UI" pitchFamily="50" charset="-128"/>
                        <a:ea typeface="Meiryo UI" pitchFamily="50" charset="-128"/>
                        <a:cs typeface="Meiryo UI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ys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82130684"/>
                  </a:ext>
                </a:extLst>
              </a:tr>
            </a:tbl>
          </a:graphicData>
        </a:graphic>
      </p:graphicFrame>
      <p:cxnSp>
        <p:nvCxnSpPr>
          <p:cNvPr id="108" name="直線コネクタ 107"/>
          <p:cNvCxnSpPr/>
          <p:nvPr/>
        </p:nvCxnSpPr>
        <p:spPr>
          <a:xfrm>
            <a:off x="2536726" y="3553966"/>
            <a:ext cx="374898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9" name="直線コネクタ 108"/>
          <p:cNvCxnSpPr/>
          <p:nvPr/>
        </p:nvCxnSpPr>
        <p:spPr>
          <a:xfrm>
            <a:off x="3544838" y="3559957"/>
            <a:ext cx="432048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直線コネクタ 109"/>
          <p:cNvCxnSpPr/>
          <p:nvPr/>
        </p:nvCxnSpPr>
        <p:spPr>
          <a:xfrm>
            <a:off x="2574826" y="4060543"/>
            <a:ext cx="443730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直線コネクタ 110"/>
          <p:cNvCxnSpPr/>
          <p:nvPr/>
        </p:nvCxnSpPr>
        <p:spPr>
          <a:xfrm>
            <a:off x="4437509" y="4060543"/>
            <a:ext cx="595849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直線コネクタ 111"/>
          <p:cNvCxnSpPr/>
          <p:nvPr/>
        </p:nvCxnSpPr>
        <p:spPr>
          <a:xfrm>
            <a:off x="2967447" y="4365104"/>
            <a:ext cx="374898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直線コネクタ 112"/>
          <p:cNvCxnSpPr/>
          <p:nvPr/>
        </p:nvCxnSpPr>
        <p:spPr>
          <a:xfrm>
            <a:off x="2123728" y="4869160"/>
            <a:ext cx="374898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直線コネクタ 113"/>
          <p:cNvCxnSpPr/>
          <p:nvPr/>
        </p:nvCxnSpPr>
        <p:spPr>
          <a:xfrm>
            <a:off x="4939665" y="4864976"/>
            <a:ext cx="648000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直線コネクタ 114"/>
          <p:cNvCxnSpPr/>
          <p:nvPr/>
        </p:nvCxnSpPr>
        <p:spPr>
          <a:xfrm>
            <a:off x="3251473" y="5209168"/>
            <a:ext cx="452508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直線コネクタ 115"/>
          <p:cNvCxnSpPr/>
          <p:nvPr/>
        </p:nvCxnSpPr>
        <p:spPr>
          <a:xfrm>
            <a:off x="2160687" y="6358480"/>
            <a:ext cx="409947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直線コネクタ 116"/>
          <p:cNvCxnSpPr/>
          <p:nvPr/>
        </p:nvCxnSpPr>
        <p:spPr>
          <a:xfrm>
            <a:off x="4022034" y="6358480"/>
            <a:ext cx="1044000" cy="0"/>
          </a:xfrm>
          <a:prstGeom prst="line">
            <a:avLst/>
          </a:prstGeom>
          <a:ln w="38100">
            <a:solidFill>
              <a:srgbClr val="FF0000"/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8" name="Text Box 3"/>
          <p:cNvSpPr txBox="1">
            <a:spLocks noChangeArrowheads="1"/>
          </p:cNvSpPr>
          <p:nvPr/>
        </p:nvSpPr>
        <p:spPr bwMode="auto">
          <a:xfrm>
            <a:off x="139803" y="3075310"/>
            <a:ext cx="8136904" cy="2308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>
              <a:spcBef>
                <a:spcPct val="50000"/>
              </a:spcBef>
              <a:buNone/>
            </a:pPr>
            <a:r>
              <a:rPr lang="ja-JP" altLang="en-US" sz="900" dirty="0"/>
              <a:t>◆トライアルで気づいた点を</a:t>
            </a:r>
            <a:r>
              <a:rPr lang="ja-JP" altLang="en-US" sz="900" dirty="0">
                <a:latin typeface="HGP創英角ｺﾞｼｯｸUB" pitchFamily="50" charset="-128"/>
                <a:ea typeface="HGP創英角ｺﾞｼｯｸUB" pitchFamily="50" charset="-128"/>
              </a:rPr>
              <a:t>３ゲン主義「現地・現物・現実」</a:t>
            </a:r>
            <a:r>
              <a:rPr lang="ja-JP" altLang="en-US" sz="900" dirty="0"/>
              <a:t>で３ム「ムダ・ムラ・ムリ」をブレーンストーミングする</a:t>
            </a:r>
          </a:p>
        </p:txBody>
      </p:sp>
      <p:graphicFrame>
        <p:nvGraphicFramePr>
          <p:cNvPr id="119" name="表 1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6536492"/>
              </p:ext>
            </p:extLst>
          </p:nvPr>
        </p:nvGraphicFramePr>
        <p:xfrm>
          <a:off x="1187624" y="1946796"/>
          <a:ext cx="7289800" cy="100811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4"/>
                    </a:ext>
                  </a:extLst>
                </a:gridCol>
              </a:tblGrid>
              <a:tr h="168019"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228600" indent="-228600">
                        <a:buFont typeface="+mj-lt"/>
                        <a:buAutoNum type="arabicPeriod"/>
                      </a:pPr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20" name="表 1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91482673"/>
              </p:ext>
            </p:extLst>
          </p:nvPr>
        </p:nvGraphicFramePr>
        <p:xfrm>
          <a:off x="1043608" y="2924944"/>
          <a:ext cx="8280920" cy="2880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4236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10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382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763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191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990153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288032">
                <a:tc>
                  <a:txBody>
                    <a:bodyPr/>
                    <a:lstStyle/>
                    <a:p>
                      <a:pPr algn="l"/>
                      <a:r>
                        <a:rPr 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/>
                      <a:r>
                        <a:rPr 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20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25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35  (</a:t>
                      </a:r>
                      <a:r>
                        <a:rPr lang="ja-JP" alt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分</a:t>
                      </a:r>
                      <a:r>
                        <a:rPr lang="en-US" sz="9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)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121" name="テキスト ボックス 120"/>
          <p:cNvSpPr txBox="1"/>
          <p:nvPr/>
        </p:nvSpPr>
        <p:spPr>
          <a:xfrm>
            <a:off x="6480368" y="1990462"/>
            <a:ext cx="140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　　分  </a:t>
            </a:r>
            <a:r>
              <a:rPr lang="ja-JP" altLang="en-US" dirty="0">
                <a:solidFill>
                  <a:srgbClr val="FF00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　　</a:t>
            </a:r>
            <a:r>
              <a:rPr lang="ja-JP" altLang="en-US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秒</a:t>
            </a:r>
            <a:endParaRPr lang="en-US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22" name="テキスト ボックス 121"/>
          <p:cNvSpPr txBox="1"/>
          <p:nvPr/>
        </p:nvSpPr>
        <p:spPr>
          <a:xfrm>
            <a:off x="6480368" y="2479427"/>
            <a:ext cx="140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solidFill>
                  <a:srgbClr val="FF00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　　</a:t>
            </a:r>
            <a:r>
              <a:rPr lang="ja-JP" altLang="en-US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分  </a:t>
            </a:r>
            <a:r>
              <a:rPr lang="ja-JP" altLang="en-US" dirty="0">
                <a:solidFill>
                  <a:srgbClr val="FF0000"/>
                </a:solidFill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　　</a:t>
            </a:r>
            <a:r>
              <a:rPr lang="ja-JP" altLang="en-US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秒</a:t>
            </a:r>
            <a:endParaRPr lang="en-US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grpSp>
        <p:nvGrpSpPr>
          <p:cNvPr id="123" name="グループ化 122"/>
          <p:cNvGrpSpPr/>
          <p:nvPr/>
        </p:nvGrpSpPr>
        <p:grpSpPr>
          <a:xfrm>
            <a:off x="5868144" y="1556792"/>
            <a:ext cx="2556128" cy="1404032"/>
            <a:chOff x="5457656" y="1238592"/>
            <a:chExt cx="2556128" cy="1404032"/>
          </a:xfrm>
        </p:grpSpPr>
        <p:cxnSp>
          <p:nvCxnSpPr>
            <p:cNvPr id="124" name="直線コネクタ 123"/>
            <p:cNvCxnSpPr/>
            <p:nvPr/>
          </p:nvCxnSpPr>
          <p:spPr>
            <a:xfrm flipH="1">
              <a:off x="5978822" y="1526624"/>
              <a:ext cx="0" cy="1116000"/>
            </a:xfrm>
            <a:prstGeom prst="line">
              <a:avLst/>
            </a:prstGeom>
            <a:ln w="285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5" name="テキスト ボックス 124"/>
            <p:cNvSpPr txBox="1"/>
            <p:nvPr/>
          </p:nvSpPr>
          <p:spPr>
            <a:xfrm>
              <a:off x="5457656" y="1238592"/>
              <a:ext cx="255612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rPr>
                <a:t>歴代優勝タイム ２３～２５分</a:t>
              </a:r>
              <a:endParaRPr lang="en-US" sz="12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endParaRPr>
            </a:p>
          </p:txBody>
        </p:sp>
      </p:grpSp>
      <p:grpSp>
        <p:nvGrpSpPr>
          <p:cNvPr id="126" name="グループ化 125"/>
          <p:cNvGrpSpPr/>
          <p:nvPr/>
        </p:nvGrpSpPr>
        <p:grpSpPr>
          <a:xfrm>
            <a:off x="5356468" y="1340768"/>
            <a:ext cx="2254473" cy="1608991"/>
            <a:chOff x="4932039" y="1084409"/>
            <a:chExt cx="2254473" cy="1608991"/>
          </a:xfrm>
        </p:grpSpPr>
        <p:cxnSp>
          <p:nvCxnSpPr>
            <p:cNvPr id="127" name="直線コネクタ 126"/>
            <p:cNvCxnSpPr/>
            <p:nvPr/>
          </p:nvCxnSpPr>
          <p:spPr>
            <a:xfrm>
              <a:off x="5551571" y="1597757"/>
              <a:ext cx="0" cy="1095643"/>
            </a:xfrm>
            <a:prstGeom prst="line">
              <a:avLst/>
            </a:prstGeom>
            <a:ln w="285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28" name="テキスト ボックス 127"/>
            <p:cNvSpPr txBox="1"/>
            <p:nvPr/>
          </p:nvSpPr>
          <p:spPr>
            <a:xfrm>
              <a:off x="4932039" y="1084409"/>
              <a:ext cx="225447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rPr>
                <a:t>大会記録 ２０分台</a:t>
              </a:r>
              <a:endParaRPr lang="en-US" sz="12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endParaRPr>
            </a:p>
          </p:txBody>
        </p:sp>
      </p:grpSp>
      <p:cxnSp>
        <p:nvCxnSpPr>
          <p:cNvPr id="129" name="直線矢印コネクタ 128"/>
          <p:cNvCxnSpPr/>
          <p:nvPr/>
        </p:nvCxnSpPr>
        <p:spPr>
          <a:xfrm flipH="1">
            <a:off x="4572000" y="1710100"/>
            <a:ext cx="792088" cy="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0" name="テキスト ボックス 129"/>
          <p:cNvSpPr txBox="1"/>
          <p:nvPr/>
        </p:nvSpPr>
        <p:spPr>
          <a:xfrm>
            <a:off x="1130474" y="1484784"/>
            <a:ext cx="34563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TW" altLang="en-US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記録更新（優勝）</a:t>
            </a:r>
            <a:endParaRPr lang="en-US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131" name="Rectangle 74"/>
          <p:cNvSpPr>
            <a:spLocks noChangeArrowheads="1"/>
          </p:cNvSpPr>
          <p:nvPr/>
        </p:nvSpPr>
        <p:spPr bwMode="auto">
          <a:xfrm>
            <a:off x="315908" y="2493736"/>
            <a:ext cx="736285" cy="4323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/>
            <a:r>
              <a:rPr lang="ja-JP" altLang="en-US" dirty="0"/>
              <a:t>目標</a:t>
            </a:r>
          </a:p>
        </p:txBody>
      </p:sp>
      <p:cxnSp>
        <p:nvCxnSpPr>
          <p:cNvPr id="132" name="直線コネクタ 131"/>
          <p:cNvCxnSpPr/>
          <p:nvPr/>
        </p:nvCxnSpPr>
        <p:spPr>
          <a:xfrm flipH="1">
            <a:off x="5352181" y="1412776"/>
            <a:ext cx="0" cy="1548000"/>
          </a:xfrm>
          <a:prstGeom prst="line">
            <a:avLst/>
          </a:prstGeom>
          <a:ln w="28575">
            <a:solidFill>
              <a:schemeClr val="tx1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33" name="グループ化 132"/>
          <p:cNvGrpSpPr/>
          <p:nvPr/>
        </p:nvGrpSpPr>
        <p:grpSpPr>
          <a:xfrm>
            <a:off x="107504" y="836712"/>
            <a:ext cx="6480720" cy="504056"/>
            <a:chOff x="-969440" y="836712"/>
            <a:chExt cx="6480720" cy="720080"/>
          </a:xfrm>
        </p:grpSpPr>
        <p:sp>
          <p:nvSpPr>
            <p:cNvPr id="134" name="Rectangle 74"/>
            <p:cNvSpPr>
              <a:spLocks noChangeArrowheads="1"/>
            </p:cNvSpPr>
            <p:nvPr/>
          </p:nvSpPr>
          <p:spPr bwMode="auto">
            <a:xfrm>
              <a:off x="-105344" y="980381"/>
              <a:ext cx="736285" cy="4323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 algn="ctr"/>
              <a:r>
                <a:rPr lang="ja-JP" altLang="en-US" dirty="0"/>
                <a:t>トライアルの結果</a:t>
              </a:r>
            </a:p>
          </p:txBody>
        </p:sp>
        <p:sp>
          <p:nvSpPr>
            <p:cNvPr id="135" name="Rectangle 74"/>
            <p:cNvSpPr>
              <a:spLocks noChangeArrowheads="1"/>
            </p:cNvSpPr>
            <p:nvPr/>
          </p:nvSpPr>
          <p:spPr bwMode="auto">
            <a:xfrm>
              <a:off x="2054896" y="980381"/>
              <a:ext cx="736285" cy="4323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 algn="ctr"/>
              <a:r>
                <a:rPr lang="ja-JP" altLang="en-US" dirty="0"/>
                <a:t>１５０ピース</a:t>
              </a:r>
              <a:endParaRPr lang="en-US" dirty="0"/>
            </a:p>
          </p:txBody>
        </p:sp>
        <p:sp>
          <p:nvSpPr>
            <p:cNvPr id="136" name="Rectangle 522"/>
            <p:cNvSpPr>
              <a:spLocks noChangeArrowheads="1"/>
            </p:cNvSpPr>
            <p:nvPr/>
          </p:nvSpPr>
          <p:spPr bwMode="auto">
            <a:xfrm>
              <a:off x="-969440" y="836712"/>
              <a:ext cx="2448272" cy="720080"/>
            </a:xfrm>
            <a:prstGeom prst="rect">
              <a:avLst/>
            </a:prstGeom>
            <a:noFill/>
            <a:ln w="6350" cap="rnd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en-US" dirty="0"/>
            </a:p>
          </p:txBody>
        </p:sp>
        <p:sp>
          <p:nvSpPr>
            <p:cNvPr id="137" name="Rectangle 522"/>
            <p:cNvSpPr>
              <a:spLocks noChangeArrowheads="1"/>
            </p:cNvSpPr>
            <p:nvPr/>
          </p:nvSpPr>
          <p:spPr bwMode="auto">
            <a:xfrm>
              <a:off x="1478832" y="836712"/>
              <a:ext cx="1872208" cy="720080"/>
            </a:xfrm>
            <a:prstGeom prst="rect">
              <a:avLst/>
            </a:prstGeom>
            <a:noFill/>
            <a:ln w="6350" cap="rnd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en-US" dirty="0"/>
            </a:p>
          </p:txBody>
        </p:sp>
        <p:sp>
          <p:nvSpPr>
            <p:cNvPr id="138" name="Rectangle 522"/>
            <p:cNvSpPr>
              <a:spLocks noChangeArrowheads="1"/>
            </p:cNvSpPr>
            <p:nvPr/>
          </p:nvSpPr>
          <p:spPr bwMode="auto">
            <a:xfrm>
              <a:off x="3351280" y="836712"/>
              <a:ext cx="2160000" cy="720080"/>
            </a:xfrm>
            <a:prstGeom prst="rect">
              <a:avLst/>
            </a:prstGeom>
            <a:noFill/>
            <a:ln w="38100" cap="rnd">
              <a:solidFill>
                <a:srgbClr val="FF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en-US" dirty="0"/>
            </a:p>
          </p:txBody>
        </p:sp>
      </p:grpSp>
      <p:grpSp>
        <p:nvGrpSpPr>
          <p:cNvPr id="139" name="グループ化 138"/>
          <p:cNvGrpSpPr/>
          <p:nvPr/>
        </p:nvGrpSpPr>
        <p:grpSpPr>
          <a:xfrm>
            <a:off x="323528" y="1916832"/>
            <a:ext cx="736285" cy="559723"/>
            <a:chOff x="323528" y="1916832"/>
            <a:chExt cx="736285" cy="559723"/>
          </a:xfrm>
        </p:grpSpPr>
        <p:sp>
          <p:nvSpPr>
            <p:cNvPr id="140" name="Rectangle 74"/>
            <p:cNvSpPr>
              <a:spLocks noChangeArrowheads="1"/>
            </p:cNvSpPr>
            <p:nvPr/>
          </p:nvSpPr>
          <p:spPr bwMode="auto">
            <a:xfrm>
              <a:off x="323528" y="1916832"/>
              <a:ext cx="736285" cy="4323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 algn="ctr"/>
              <a:r>
                <a:rPr lang="ja-JP" altLang="en-US" dirty="0"/>
                <a:t>ﾄﾗｲｱﾙ</a:t>
              </a:r>
            </a:p>
          </p:txBody>
        </p:sp>
        <p:sp>
          <p:nvSpPr>
            <p:cNvPr id="141" name="Rectangle 14"/>
            <p:cNvSpPr>
              <a:spLocks noChangeArrowheads="1"/>
            </p:cNvSpPr>
            <p:nvPr/>
          </p:nvSpPr>
          <p:spPr bwMode="auto">
            <a:xfrm>
              <a:off x="454631" y="2314972"/>
              <a:ext cx="495328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en-US" sz="105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rPr>
                <a:t>（１回目）</a:t>
              </a:r>
              <a:endParaRPr kumimoji="0" lang="ja-JP" altLang="ja-JP" sz="105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  <p:cxnSp>
        <p:nvCxnSpPr>
          <p:cNvPr id="142" name="直線コネクタ 141"/>
          <p:cNvCxnSpPr/>
          <p:nvPr/>
        </p:nvCxnSpPr>
        <p:spPr>
          <a:xfrm>
            <a:off x="6444208" y="2314972"/>
            <a:ext cx="1332716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直線コネクタ 142"/>
          <p:cNvCxnSpPr/>
          <p:nvPr/>
        </p:nvCxnSpPr>
        <p:spPr>
          <a:xfrm>
            <a:off x="6444208" y="2823370"/>
            <a:ext cx="1332716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直線矢印コネクタ 143"/>
          <p:cNvCxnSpPr/>
          <p:nvPr/>
        </p:nvCxnSpPr>
        <p:spPr>
          <a:xfrm flipH="1">
            <a:off x="5980962" y="1873528"/>
            <a:ext cx="396000" cy="0"/>
          </a:xfrm>
          <a:prstGeom prst="straightConnector1">
            <a:avLst/>
          </a:prstGeom>
          <a:ln w="19050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5" name="Rectangle 74"/>
          <p:cNvSpPr>
            <a:spLocks noChangeArrowheads="1"/>
          </p:cNvSpPr>
          <p:nvPr/>
        </p:nvSpPr>
        <p:spPr bwMode="auto">
          <a:xfrm>
            <a:off x="4555795" y="937280"/>
            <a:ext cx="736285" cy="30267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/>
            <a:r>
              <a:rPr lang="ja-JP" altLang="en-US" dirty="0"/>
              <a:t>　　　　　　</a:t>
            </a:r>
            <a:r>
              <a:rPr lang="ja-JP" altLang="en-US" dirty="0">
                <a:solidFill>
                  <a:schemeClr val="bg1"/>
                </a:solidFill>
              </a:rPr>
              <a:t>　　</a:t>
            </a:r>
            <a:r>
              <a:rPr lang="ja-JP" altLang="en-US" dirty="0"/>
              <a:t>分　   秒</a:t>
            </a:r>
          </a:p>
        </p:txBody>
      </p:sp>
      <p:sp>
        <p:nvSpPr>
          <p:cNvPr id="146" name="正方形/長方形 145"/>
          <p:cNvSpPr/>
          <p:nvPr/>
        </p:nvSpPr>
        <p:spPr>
          <a:xfrm>
            <a:off x="506535" y="3414486"/>
            <a:ext cx="1270800" cy="576000"/>
          </a:xfrm>
          <a:prstGeom prst="rect">
            <a:avLst/>
          </a:prstGeom>
          <a:solidFill>
            <a:schemeClr val="accent1">
              <a:lumMod val="20000"/>
              <a:lumOff val="80000"/>
              <a:alpha val="99000"/>
            </a:schemeClr>
          </a:solidFill>
          <a:ln w="38100">
            <a:solidFill>
              <a:srgbClr val="FF0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7" name="正方形/長方形 146"/>
          <p:cNvSpPr/>
          <p:nvPr/>
        </p:nvSpPr>
        <p:spPr>
          <a:xfrm>
            <a:off x="506535" y="4235085"/>
            <a:ext cx="1271668" cy="576064"/>
          </a:xfrm>
          <a:prstGeom prst="rect">
            <a:avLst/>
          </a:prstGeom>
          <a:solidFill>
            <a:schemeClr val="accent1">
              <a:lumMod val="20000"/>
              <a:lumOff val="80000"/>
              <a:alpha val="99000"/>
            </a:schemeClr>
          </a:solidFill>
          <a:ln w="38100">
            <a:solidFill>
              <a:srgbClr val="FF0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48" name="正方形/長方形 147"/>
          <p:cNvSpPr/>
          <p:nvPr/>
        </p:nvSpPr>
        <p:spPr>
          <a:xfrm>
            <a:off x="506535" y="5053965"/>
            <a:ext cx="1271668" cy="576064"/>
          </a:xfrm>
          <a:prstGeom prst="rect">
            <a:avLst/>
          </a:prstGeom>
          <a:solidFill>
            <a:schemeClr val="accent1">
              <a:lumMod val="20000"/>
              <a:lumOff val="80000"/>
              <a:alpha val="99000"/>
            </a:schemeClr>
          </a:solidFill>
          <a:ln w="38100">
            <a:solidFill>
              <a:srgbClr val="FF0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8194802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ext Box 3"/>
          <p:cNvSpPr txBox="1">
            <a:spLocks noChangeArrowheads="1"/>
          </p:cNvSpPr>
          <p:nvPr/>
        </p:nvSpPr>
        <p:spPr bwMode="auto">
          <a:xfrm>
            <a:off x="70338" y="30164"/>
            <a:ext cx="2590800" cy="274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ja-JP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D</a:t>
            </a:r>
            <a:r>
              <a:rPr lang="ja-JP" altLang="en-US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ｺｰｽＧＤ記録用紙（発表資料３）</a:t>
            </a:r>
          </a:p>
        </p:txBody>
      </p:sp>
      <p:sp>
        <p:nvSpPr>
          <p:cNvPr id="17" name="Text Box 2"/>
          <p:cNvSpPr txBox="1">
            <a:spLocks noChangeArrowheads="1"/>
          </p:cNvSpPr>
          <p:nvPr/>
        </p:nvSpPr>
        <p:spPr bwMode="auto">
          <a:xfrm>
            <a:off x="107504" y="332656"/>
            <a:ext cx="2376264" cy="40011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>
              <a:buNone/>
            </a:pPr>
            <a:r>
              <a:rPr lang="ja-JP" altLang="en-US" sz="2000" dirty="0">
                <a:latin typeface="HGP創英角ｺﾞｼｯｸUB" pitchFamily="50" charset="-128"/>
                <a:ea typeface="HGP創英角ｺﾞｼｯｸUB" pitchFamily="50" charset="-128"/>
              </a:rPr>
              <a:t>攻め所の選定</a:t>
            </a:r>
            <a:endParaRPr lang="en-US" sz="2000" dirty="0"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graphicFrame>
        <p:nvGraphicFramePr>
          <p:cNvPr id="37" name="表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45231939"/>
              </p:ext>
            </p:extLst>
          </p:nvPr>
        </p:nvGraphicFramePr>
        <p:xfrm>
          <a:off x="107504" y="908720"/>
          <a:ext cx="8943060" cy="524952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75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6550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6083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4668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5925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361589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3806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90132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436791">
                <a:tc gridSpan="2"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特性項目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ありたい姿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現在の姿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ギャップ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攻め所（候補）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期待効果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採否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84200">
                <a:tc gridSpan="2">
                  <a:txBody>
                    <a:bodyPr/>
                    <a:lstStyle/>
                    <a:p>
                      <a:pPr algn="ctr"/>
                      <a:r>
                        <a:rPr lang="ja-JP" altLang="en-US" sz="1400" b="1" dirty="0">
                          <a:effectLst/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パズルの</a:t>
                      </a:r>
                      <a:br>
                        <a:rPr lang="ja-JP" altLang="en-US" sz="1400" b="1" dirty="0">
                          <a:effectLst/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</a:br>
                      <a:r>
                        <a:rPr lang="ja-JP" altLang="en-US" sz="1400" b="1" dirty="0">
                          <a:effectLst/>
                          <a:latin typeface="Meiryo UI" pitchFamily="50" charset="-128"/>
                          <a:ea typeface="Meiryo UI" pitchFamily="50" charset="-128"/>
                          <a:cs typeface="Meiryo UI" pitchFamily="50" charset="-128"/>
                        </a:rPr>
                        <a:t>完成時間</a:t>
                      </a:r>
                      <a:endParaRPr lang="ja-JP" altLang="ja-JP" sz="1400" b="1" dirty="0">
                        <a:effectLst/>
                        <a:latin typeface="Meiryo UI" pitchFamily="50" charset="-128"/>
                        <a:ea typeface="Meiryo UI" pitchFamily="50" charset="-128"/>
                        <a:cs typeface="Meiryo UI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ja-JP" altLang="en-US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分　　秒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/150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ﾋﾟｰｽ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秒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/1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ﾋﾟｰｽ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1" lang="ja-JP" altLang="en-US" sz="11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分　　秒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/150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ﾋﾟｰｽ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　秒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/1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ﾋﾟｰｽ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1" lang="ja-JP" altLang="en-US" sz="11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+</a:t>
                      </a:r>
                      <a:r>
                        <a:rPr kumimoji="1" lang="ja-JP" altLang="en-US" sz="1100" b="0" dirty="0">
                          <a:solidFill>
                            <a:srgbClr val="FF0000"/>
                          </a:solidFill>
                          <a:latin typeface="+mn-ea"/>
                          <a:ea typeface="+mn-ea"/>
                        </a:rPr>
                        <a:t>　</a:t>
                      </a:r>
                      <a:r>
                        <a:rPr kumimoji="1" lang="ja-JP" altLang="en-US" sz="1100" b="0" dirty="0">
                          <a:solidFill>
                            <a:schemeClr val="bg1"/>
                          </a:solidFill>
                          <a:latin typeface="+mn-ea"/>
                          <a:ea typeface="+mn-ea"/>
                        </a:rPr>
                        <a:t>　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分</a:t>
                      </a:r>
                      <a:r>
                        <a:rPr kumimoji="1" lang="ja-JP" altLang="en-US" sz="1100" b="0" dirty="0">
                          <a:solidFill>
                            <a:schemeClr val="bg1"/>
                          </a:solidFill>
                          <a:latin typeface="+mn-ea"/>
                          <a:ea typeface="+mn-ea"/>
                        </a:rPr>
                        <a:t>　　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秒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/150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ﾋﾟｰｽ</a:t>
                      </a:r>
                      <a:endParaRPr kumimoji="1" lang="en-US" altLang="ja-JP" sz="11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(+</a:t>
                      </a:r>
                      <a:r>
                        <a:rPr kumimoji="1" lang="ja-JP" altLang="en-US" sz="1100" b="0" dirty="0">
                          <a:solidFill>
                            <a:schemeClr val="bg1"/>
                          </a:solidFill>
                          <a:latin typeface="+mn-ea"/>
                          <a:ea typeface="+mn-ea"/>
                        </a:rPr>
                        <a:t>　　　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秒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/1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ﾋﾟｰｽ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1" lang="ja-JP" altLang="en-US" sz="11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lToB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52000">
                <a:tc rowSpan="13"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特性を実現させるための項目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 rowSpan="3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100" dirty="0">
                          <a:latin typeface="+mn-ea"/>
                          <a:ea typeface="+mn-ea"/>
                        </a:rPr>
                        <a:t>①</a:t>
                      </a:r>
                      <a:endParaRPr lang="en-US" sz="1050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全員腰が痛くならない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4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名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en-US" altLang="ja-JP" sz="1050" b="0" dirty="0">
                          <a:solidFill>
                            <a:srgbClr val="FF0000"/>
                          </a:solidFill>
                          <a:latin typeface="+mn-ea"/>
                          <a:ea typeface="+mn-ea"/>
                        </a:rPr>
                        <a:t>7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名　腰が痛い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-4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名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腰を痛めた人数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作業時の体勢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集中力アップ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86934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連携をとり、無駄な動きがなく、効率がよい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うまく連携がとれず移動や手待ち時間が多い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移動距離：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5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～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6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歩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手待ち時間：平均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5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分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人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作業を効率化する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時間：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-3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分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回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和気藹々と作業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全員黙って作業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楽しくない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楽しく作業する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結束力の向上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66266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4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100" dirty="0">
                          <a:latin typeface="+mn-ea"/>
                          <a:ea typeface="+mn-ea"/>
                        </a:rPr>
                        <a:t>②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ja-JP" altLang="en-US" sz="1100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手が届く広さの机である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机が広く手が届かない　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(3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つ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机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作業机と作業者の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バランスが取れていない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作業机の数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配列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1" lang="ja-JP" altLang="en-US" sz="1050" b="0" u="non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2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つ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机は狭い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66266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フラットな作業場で、</a:t>
                      </a:r>
                      <a:b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ピースが崩れない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机の段差でピースが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崩れ、やり直している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2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箇所</a:t>
                      </a:r>
                      <a:r>
                        <a:rPr kumimoji="1" lang="en-US" altLang="ja-JP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机の段差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作業場を検討する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時間：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-1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分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回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4346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スペースの確保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椅子が邪魔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不必要な椅子がある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立って作業する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立つと疲れる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43467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全員が正面の立ち位置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立ち位置が逆になる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立つ位置が異なる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立ち位置を合わせる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作業効率アップ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353174">
                <a:tc v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100" dirty="0">
                          <a:latin typeface="+mn-ea"/>
                          <a:ea typeface="+mn-ea"/>
                        </a:rPr>
                        <a:t>③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ピースが色で層別して</a:t>
                      </a:r>
                      <a:b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あり、探し易い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ピースが色で層別していなくて、探し辛い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ピースを色で層別して</a:t>
                      </a:r>
                      <a:b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いない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最初にパズルの</a:t>
                      </a:r>
                    </a:p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状態を整える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時間：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-1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分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回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520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ピースが重なっていない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ピースが重なっている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ピースが重なったまま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00" b="1" u="sng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00" b="0" u="non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136259"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rowSpan="4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100" dirty="0">
                          <a:latin typeface="+mn-ea"/>
                          <a:ea typeface="+mn-ea"/>
                        </a:rPr>
                        <a:t>④その他</a:t>
                      </a:r>
                      <a:endParaRPr lang="en-US" sz="11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パズルを組む時間を確保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ピースを探してばかり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探す時間が多い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探す時間を減らす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作業の時間短縮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375938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パズルに慣れていて、組み方のコツを知っている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何をどうしたらいいのかわからない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パズルに不慣れな</a:t>
                      </a:r>
                      <a:b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メンバーがいる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パズルの知識と</a:t>
                      </a:r>
                      <a:b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スキルを向上させる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戦力アップ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800" b="0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057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bg1"/>
                          </a:solidFill>
                          <a:latin typeface="+mn-ea"/>
                          <a:ea typeface="+mn-ea"/>
                        </a:rPr>
                        <a:t>　　　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が見やすい</a:t>
                      </a: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bg1"/>
                          </a:solidFill>
                          <a:latin typeface="+mn-ea"/>
                          <a:ea typeface="+mn-ea"/>
                        </a:rPr>
                        <a:t>　　　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が小さく見づらい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bg1"/>
                          </a:solidFill>
                          <a:latin typeface="+mn-ea"/>
                          <a:ea typeface="+mn-ea"/>
                        </a:rPr>
                        <a:t>　　　  </a:t>
                      </a: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のサイズ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u="none" dirty="0">
                          <a:solidFill>
                            <a:schemeClr val="bg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　　　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を変更する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時間：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-1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分</a:t>
                      </a:r>
                      <a:r>
                        <a:rPr kumimoji="1" lang="en-US" altLang="ja-JP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回</a:t>
                      </a: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8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057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完成サイズが分かっている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9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完成サイズが分からない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完成サイズを知らない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完成サイズの認識</a:t>
                      </a:r>
                      <a:endParaRPr kumimoji="1" lang="ja-JP" altLang="en-US" sz="1050" b="1" u="non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05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イメージが湧く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05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</a:tbl>
          </a:graphicData>
        </a:graphic>
      </p:graphicFrame>
      <p:grpSp>
        <p:nvGrpSpPr>
          <p:cNvPr id="9" name="グループ化 8"/>
          <p:cNvGrpSpPr/>
          <p:nvPr/>
        </p:nvGrpSpPr>
        <p:grpSpPr>
          <a:xfrm>
            <a:off x="107504" y="6237312"/>
            <a:ext cx="1080120" cy="540000"/>
            <a:chOff x="214534" y="6021288"/>
            <a:chExt cx="1080120" cy="720080"/>
          </a:xfrm>
        </p:grpSpPr>
        <p:sp>
          <p:nvSpPr>
            <p:cNvPr id="48" name="Rectangle 74"/>
            <p:cNvSpPr>
              <a:spLocks noChangeArrowheads="1"/>
            </p:cNvSpPr>
            <p:nvPr/>
          </p:nvSpPr>
          <p:spPr bwMode="auto">
            <a:xfrm>
              <a:off x="379331" y="6165304"/>
              <a:ext cx="736285" cy="4323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 algn="ctr"/>
              <a:r>
                <a:rPr lang="ja-JP" altLang="en-US" sz="2800" dirty="0">
                  <a:latin typeface="HGP創英角ｺﾞｼｯｸUB" pitchFamily="50" charset="-128"/>
                  <a:ea typeface="HGP創英角ｺﾞｼｯｸUB" pitchFamily="50" charset="-128"/>
                </a:rPr>
                <a:t>目標</a:t>
              </a:r>
            </a:p>
          </p:txBody>
        </p:sp>
        <p:sp>
          <p:nvSpPr>
            <p:cNvPr id="50" name="Rectangle 522"/>
            <p:cNvSpPr>
              <a:spLocks noChangeArrowheads="1"/>
            </p:cNvSpPr>
            <p:nvPr/>
          </p:nvSpPr>
          <p:spPr bwMode="auto">
            <a:xfrm>
              <a:off x="214534" y="6021288"/>
              <a:ext cx="1080120" cy="720080"/>
            </a:xfrm>
            <a:prstGeom prst="rect">
              <a:avLst/>
            </a:prstGeom>
            <a:noFill/>
            <a:ln w="6350" cap="rnd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en-US" dirty="0"/>
            </a:p>
          </p:txBody>
        </p:sp>
      </p:grpSp>
      <p:sp>
        <p:nvSpPr>
          <p:cNvPr id="51" name="Rectangle 74"/>
          <p:cNvSpPr>
            <a:spLocks noChangeArrowheads="1"/>
          </p:cNvSpPr>
          <p:nvPr/>
        </p:nvSpPr>
        <p:spPr bwMode="auto">
          <a:xfrm>
            <a:off x="1008112" y="6288112"/>
            <a:ext cx="8172400" cy="4323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/>
            <a:r>
              <a:rPr lang="ja-JP" altLang="en-US" sz="2200" dirty="0">
                <a:solidFill>
                  <a:schemeClr val="bg1"/>
                </a:solidFill>
                <a:latin typeface="HGP創英角ｺﾞｼｯｸUB" pitchFamily="50" charset="-128"/>
                <a:ea typeface="HGP創英角ｺﾞｼｯｸUB" pitchFamily="50" charset="-128"/>
              </a:rPr>
              <a:t> 　 </a:t>
            </a:r>
            <a:r>
              <a:rPr lang="ja-JP" altLang="en-US" sz="2200" dirty="0">
                <a:latin typeface="HGP創英角ｺﾞｼｯｸUB" pitchFamily="50" charset="-128"/>
                <a:ea typeface="HGP創英角ｺﾞｼｯｸUB" pitchFamily="50" charset="-128"/>
              </a:rPr>
              <a:t>分　　 秒短縮し、大会記録（２０分）を更新して優勝する</a:t>
            </a:r>
            <a:endParaRPr lang="en-US" altLang="ja-JP" sz="2200" dirty="0"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52" name="Rectangle 522"/>
          <p:cNvSpPr>
            <a:spLocks noChangeArrowheads="1"/>
          </p:cNvSpPr>
          <p:nvPr/>
        </p:nvSpPr>
        <p:spPr bwMode="auto">
          <a:xfrm>
            <a:off x="1187624" y="6237312"/>
            <a:ext cx="7848872" cy="540000"/>
          </a:xfrm>
          <a:prstGeom prst="rect">
            <a:avLst/>
          </a:prstGeom>
          <a:noFill/>
          <a:ln w="38100" cap="rnd">
            <a:solidFill>
              <a:srgbClr val="FF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rot="0" vert="horz" wrap="square" lIns="91440" tIns="45720" rIns="91440" bIns="45720" anchor="t" anchorCtr="0" upright="1">
            <a:noAutofit/>
          </a:bodyPr>
          <a:lstStyle/>
          <a:p>
            <a:endParaRPr lang="en-US" dirty="0"/>
          </a:p>
        </p:txBody>
      </p:sp>
      <p:sp>
        <p:nvSpPr>
          <p:cNvPr id="18" name="Text Box 27"/>
          <p:cNvSpPr txBox="1">
            <a:spLocks noChangeArrowheads="1"/>
          </p:cNvSpPr>
          <p:nvPr/>
        </p:nvSpPr>
        <p:spPr bwMode="auto">
          <a:xfrm>
            <a:off x="6660232" y="548680"/>
            <a:ext cx="231237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en-US" altLang="ja-JP" sz="1600" u="sng" dirty="0">
                <a:latin typeface="+mn-ea"/>
                <a:ea typeface="+mn-ea"/>
              </a:rPr>
              <a:t>D </a:t>
            </a:r>
            <a:r>
              <a:rPr lang="ja-JP" altLang="en-US" sz="1600" u="sng" dirty="0"/>
              <a:t>コース：　　グループ</a:t>
            </a:r>
          </a:p>
        </p:txBody>
      </p:sp>
      <p:grpSp>
        <p:nvGrpSpPr>
          <p:cNvPr id="12" name="グループ化 11"/>
          <p:cNvGrpSpPr/>
          <p:nvPr/>
        </p:nvGrpSpPr>
        <p:grpSpPr>
          <a:xfrm>
            <a:off x="2627784" y="199673"/>
            <a:ext cx="3816424" cy="709047"/>
            <a:chOff x="-2196752" y="919753"/>
            <a:chExt cx="3816424" cy="709047"/>
          </a:xfrm>
        </p:grpSpPr>
        <p:sp>
          <p:nvSpPr>
            <p:cNvPr id="21" name="Text Box 3"/>
            <p:cNvSpPr txBox="1">
              <a:spLocks noChangeArrowheads="1"/>
            </p:cNvSpPr>
            <p:nvPr/>
          </p:nvSpPr>
          <p:spPr bwMode="auto">
            <a:xfrm>
              <a:off x="-2196752" y="919753"/>
              <a:ext cx="3528392" cy="276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kumimoji="1" sz="3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spcBef>
                  <a:spcPct val="20000"/>
                </a:spcBef>
                <a:buChar char="–"/>
                <a:defRPr kumimoji="1" sz="30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spcBef>
                  <a:spcPct val="20000"/>
                </a:spcBef>
                <a:buChar char="•"/>
                <a:defRPr kumimoji="1" sz="26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spcBef>
                  <a:spcPct val="20000"/>
                </a:spcBef>
                <a:buChar char="–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spcBef>
                  <a:spcPct val="20000"/>
                </a:spcBef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>
                <a:spcBef>
                  <a:spcPct val="50000"/>
                </a:spcBef>
                <a:buNone/>
              </a:pPr>
              <a:r>
                <a:rPr lang="en-US" altLang="ja-JP" sz="1200" dirty="0"/>
                <a:t>〔</a:t>
              </a:r>
              <a:r>
                <a:rPr lang="ja-JP" altLang="en-US" sz="1200" dirty="0"/>
                <a:t>前提条件</a:t>
              </a:r>
              <a:r>
                <a:rPr lang="en-US" altLang="ja-JP" sz="1200" dirty="0"/>
                <a:t>〕</a:t>
              </a:r>
              <a:endParaRPr lang="ja-JP" altLang="en-US" sz="1200" dirty="0"/>
            </a:p>
          </p:txBody>
        </p:sp>
        <p:sp>
          <p:nvSpPr>
            <p:cNvPr id="28" name="Text Box 3"/>
            <p:cNvSpPr txBox="1">
              <a:spLocks noChangeArrowheads="1"/>
            </p:cNvSpPr>
            <p:nvPr/>
          </p:nvSpPr>
          <p:spPr bwMode="auto">
            <a:xfrm>
              <a:off x="-2196752" y="1124744"/>
              <a:ext cx="3528392" cy="276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kumimoji="1" sz="3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spcBef>
                  <a:spcPct val="20000"/>
                </a:spcBef>
                <a:buChar char="–"/>
                <a:defRPr kumimoji="1" sz="30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spcBef>
                  <a:spcPct val="20000"/>
                </a:spcBef>
                <a:buChar char="•"/>
                <a:defRPr kumimoji="1" sz="26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spcBef>
                  <a:spcPct val="20000"/>
                </a:spcBef>
                <a:buChar char="–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spcBef>
                  <a:spcPct val="20000"/>
                </a:spcBef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>
                <a:spcBef>
                  <a:spcPct val="50000"/>
                </a:spcBef>
                <a:buNone/>
              </a:pPr>
              <a:r>
                <a:rPr lang="ja-JP" altLang="en-US" sz="1200" dirty="0"/>
                <a:t>・作業者の増員、入れ替え不可</a:t>
              </a:r>
            </a:p>
          </p:txBody>
        </p:sp>
        <p:sp>
          <p:nvSpPr>
            <p:cNvPr id="30" name="Text Box 3"/>
            <p:cNvSpPr txBox="1">
              <a:spLocks noChangeArrowheads="1"/>
            </p:cNvSpPr>
            <p:nvPr/>
          </p:nvSpPr>
          <p:spPr bwMode="auto">
            <a:xfrm>
              <a:off x="-2196752" y="1351801"/>
              <a:ext cx="3816424" cy="276999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>
              <a:spAutoFit/>
            </a:bodyPr>
            <a:lstStyle>
              <a:lvl1pPr>
                <a:spcBef>
                  <a:spcPct val="20000"/>
                </a:spcBef>
                <a:buChar char="•"/>
                <a:defRPr kumimoji="1" sz="3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spcBef>
                  <a:spcPct val="20000"/>
                </a:spcBef>
                <a:buChar char="–"/>
                <a:defRPr kumimoji="1" sz="30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spcBef>
                  <a:spcPct val="20000"/>
                </a:spcBef>
                <a:buChar char="•"/>
                <a:defRPr kumimoji="1" sz="26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spcBef>
                  <a:spcPct val="20000"/>
                </a:spcBef>
                <a:buChar char="–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spcBef>
                  <a:spcPct val="20000"/>
                </a:spcBef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20000"/>
                </a:spcBef>
                <a:spcAft>
                  <a:spcPct val="0"/>
                </a:spcAft>
                <a:buChar char="»"/>
                <a:defRPr kumimoji="1" sz="21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>
                <a:spcBef>
                  <a:spcPct val="50000"/>
                </a:spcBef>
                <a:buNone/>
              </a:pPr>
              <a:r>
                <a:rPr lang="ja-JP" altLang="en-US" sz="1200" dirty="0"/>
                <a:t>・パズルの固定やピースへのマーキング・細工は失格</a:t>
              </a:r>
            </a:p>
          </p:txBody>
        </p:sp>
      </p:grpSp>
      <p:sp>
        <p:nvSpPr>
          <p:cNvPr id="25" name="Text Box 28"/>
          <p:cNvSpPr txBox="1">
            <a:spLocks noChangeArrowheads="1"/>
          </p:cNvSpPr>
          <p:nvPr/>
        </p:nvSpPr>
        <p:spPr bwMode="auto">
          <a:xfrm>
            <a:off x="7164288" y="188914"/>
            <a:ext cx="1795074" cy="2923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rIns="54000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3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課題達成型入門コース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8460432" y="2780928"/>
            <a:ext cx="592892" cy="144016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正方形/長方形 21"/>
          <p:cNvSpPr/>
          <p:nvPr/>
        </p:nvSpPr>
        <p:spPr>
          <a:xfrm>
            <a:off x="702000" y="2053645"/>
            <a:ext cx="612636" cy="576000"/>
          </a:xfrm>
          <a:prstGeom prst="rect">
            <a:avLst/>
          </a:prstGeom>
          <a:solidFill>
            <a:schemeClr val="accent1">
              <a:lumMod val="20000"/>
              <a:lumOff val="80000"/>
              <a:alpha val="99000"/>
            </a:schemeClr>
          </a:solidFill>
          <a:ln w="38100">
            <a:solidFill>
              <a:srgbClr val="FF0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正方形/長方形 23"/>
          <p:cNvSpPr/>
          <p:nvPr/>
        </p:nvSpPr>
        <p:spPr>
          <a:xfrm>
            <a:off x="702000" y="3212976"/>
            <a:ext cx="612636" cy="576064"/>
          </a:xfrm>
          <a:prstGeom prst="rect">
            <a:avLst/>
          </a:prstGeom>
          <a:solidFill>
            <a:schemeClr val="accent1">
              <a:lumMod val="20000"/>
              <a:lumOff val="80000"/>
              <a:alpha val="99000"/>
            </a:schemeClr>
          </a:solidFill>
          <a:ln w="38100">
            <a:solidFill>
              <a:srgbClr val="FF0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正方形/長方形 26"/>
          <p:cNvSpPr/>
          <p:nvPr/>
        </p:nvSpPr>
        <p:spPr>
          <a:xfrm>
            <a:off x="702000" y="4262680"/>
            <a:ext cx="612636" cy="576000"/>
          </a:xfrm>
          <a:prstGeom prst="rect">
            <a:avLst/>
          </a:prstGeom>
          <a:solidFill>
            <a:schemeClr val="accent1">
              <a:lumMod val="20000"/>
              <a:lumOff val="80000"/>
              <a:alpha val="99000"/>
            </a:schemeClr>
          </a:solidFill>
          <a:ln w="38100">
            <a:solidFill>
              <a:srgbClr val="FF0000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3958186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8443591"/>
              </p:ext>
            </p:extLst>
          </p:nvPr>
        </p:nvGraphicFramePr>
        <p:xfrm>
          <a:off x="5328" y="1648559"/>
          <a:ext cx="4998720" cy="4937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165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</a:tblGrid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18">
                  <a:txBody>
                    <a:bodyPr/>
                    <a:lstStyle/>
                    <a:p>
                      <a:pPr marL="0" indent="0" algn="ctr"/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完成時間を　　　</a:t>
                      </a:r>
                    </a:p>
                    <a:p>
                      <a:pPr marL="0" indent="0" algn="ctr"/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分</a:t>
                      </a:r>
                      <a:b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　秒短縮させ競技会で記録更新するには</a:t>
                      </a: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300" b="0" u="none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作業を効率化する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移動や手待ち時間を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把握する</a:t>
                      </a:r>
                      <a:endParaRPr 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300" b="0" u="none" dirty="0">
                        <a:solidFill>
                          <a:schemeClr val="bg1"/>
                        </a:solidFill>
                        <a:latin typeface="HGP創英角ｺﾞｼｯｸUB" pitchFamily="50" charset="-128"/>
                        <a:ea typeface="HGP創英角ｺﾞｼｯｸUB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8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n>
                          <a:solidFill>
                            <a:schemeClr val="bg2"/>
                          </a:solidFill>
                        </a:ln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200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8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300" b="0" u="none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最初にパズルの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300" b="0" u="none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状態を整える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200" b="0" dirty="0">
                          <a:latin typeface="+mn-ea"/>
                          <a:ea typeface="+mn-ea"/>
                        </a:rPr>
                        <a:t>段取りを確認する</a:t>
                      </a:r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8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0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1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200" b="0" dirty="0">
                          <a:latin typeface="+mn-ea"/>
                          <a:ea typeface="+mn-ea"/>
                        </a:rPr>
                        <a:t>見易い見本にする</a:t>
                      </a:r>
                      <a:endParaRPr lang="en-US" sz="1200" b="0" u="none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2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7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300" b="0" u="none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見本を変更する</a:t>
                      </a:r>
                      <a:endParaRPr lang="en-US" sz="1300" b="0" u="none" dirty="0">
                        <a:solidFill>
                          <a:schemeClr val="tx1"/>
                        </a:solidFill>
                        <a:latin typeface="HGP創英角ｺﾞｼｯｸUB" pitchFamily="50" charset="-128"/>
                        <a:ea typeface="HGP創英角ｺﾞｼｯｸUB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3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7" v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4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gridSpan="8">
                  <a:txBody>
                    <a:bodyPr/>
                    <a:lstStyle/>
                    <a:p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全員が見本を理解する</a:t>
                      </a:r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rowSpan="2"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5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6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1200" b="1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8" v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 vMerge="1"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6"/>
                  </a:ext>
                </a:extLst>
              </a:tr>
              <a:tr h="273600">
                <a:tc>
                  <a:txBody>
                    <a:bodyPr/>
                    <a:lstStyle/>
                    <a:p>
                      <a:endParaRPr lang="en-US" sz="10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1200" b="1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u="none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b="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200" dirty="0"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17"/>
                  </a:ext>
                </a:extLst>
              </a:tr>
            </a:tbl>
          </a:graphicData>
        </a:graphic>
      </p:graphicFrame>
      <p:graphicFrame>
        <p:nvGraphicFramePr>
          <p:cNvPr id="29" name="表 2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0901120"/>
              </p:ext>
            </p:extLst>
          </p:nvPr>
        </p:nvGraphicFramePr>
        <p:xfrm>
          <a:off x="5004044" y="1203020"/>
          <a:ext cx="4032452" cy="53832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442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3610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432048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期待効果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採否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HGP創英角ｺﾞｼｯｸUB" pitchFamily="50" charset="-128"/>
                          <a:ea typeface="HGP創英角ｺﾞｼｯｸUB" pitchFamily="50" charset="-128"/>
                        </a:rPr>
                        <a:t>順位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5013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メンバーの適正に合わせた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訓練と役割分担をする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◎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5013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50139">
                <a:tc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50139">
                <a:tc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2400" b="0" kern="1200" dirty="0">
                        <a:solidFill>
                          <a:schemeClr val="bg1"/>
                        </a:solidFill>
                        <a:latin typeface="+mj-ea"/>
                        <a:ea typeface="+mn-ea"/>
                        <a:cs typeface="+mn-cs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5013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やり辛い作業を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洗い出し、補い合う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△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5013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スタート直後から組む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までの作戦を決める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◎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③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55013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原寸見本の有無を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/>
                      </a:r>
                      <a:br>
                        <a:rPr lang="en-US" altLang="ja-JP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</a:b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確認する</a:t>
                      </a:r>
                      <a:endParaRPr lang="en-US" sz="12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◎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①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50139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外周をトレースし、</a:t>
                      </a:r>
                      <a:br>
                        <a:rPr kumimoji="1" lang="ja-JP" altLang="en-US" sz="1200" b="0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完成図を転写する</a:t>
                      </a:r>
                      <a:endParaRPr lang="en-US" sz="12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kern="1200" dirty="0">
                          <a:solidFill>
                            <a:schemeClr val="tx1"/>
                          </a:solidFill>
                          <a:latin typeface="+mj-ea"/>
                          <a:ea typeface="+mn-ea"/>
                          <a:cs typeface="+mn-cs"/>
                        </a:rPr>
                        <a:t>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550139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スマートフォンで</a:t>
                      </a:r>
                    </a:p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写真を撮って覚える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tx1"/>
                        </a:solidFill>
                        <a:latin typeface="+mj-ea"/>
                        <a:ea typeface="+mj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sp>
        <p:nvSpPr>
          <p:cNvPr id="30" name="Text Box 2"/>
          <p:cNvSpPr txBox="1">
            <a:spLocks noChangeArrowheads="1"/>
          </p:cNvSpPr>
          <p:nvPr/>
        </p:nvSpPr>
        <p:spPr bwMode="auto">
          <a:xfrm>
            <a:off x="107504" y="332656"/>
            <a:ext cx="2268000" cy="40011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>
              <a:buNone/>
            </a:pPr>
            <a:r>
              <a:rPr lang="ja-JP" altLang="en-US" sz="2000" dirty="0">
                <a:latin typeface="HGP創英角ｺﾞｼｯｸUB" pitchFamily="50" charset="-128"/>
                <a:ea typeface="HGP創英角ｺﾞｼｯｸUB" pitchFamily="50" charset="-128"/>
              </a:rPr>
              <a:t>方策の立案</a:t>
            </a:r>
            <a:endParaRPr lang="en-US" sz="2000" dirty="0"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31" name="Text Box 3"/>
          <p:cNvSpPr txBox="1">
            <a:spLocks noChangeArrowheads="1"/>
          </p:cNvSpPr>
          <p:nvPr/>
        </p:nvSpPr>
        <p:spPr bwMode="auto">
          <a:xfrm>
            <a:off x="70338" y="30164"/>
            <a:ext cx="2590800" cy="274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>
              <a:spcBef>
                <a:spcPct val="50000"/>
              </a:spcBef>
              <a:buNone/>
            </a:pPr>
            <a:r>
              <a:rPr lang="en-US" altLang="ja-JP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D</a:t>
            </a:r>
            <a:r>
              <a:rPr lang="ja-JP" altLang="en-US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ｺｰｽＧＤ記録用紙（発表資料４）</a:t>
            </a:r>
          </a:p>
        </p:txBody>
      </p:sp>
      <p:graphicFrame>
        <p:nvGraphicFramePr>
          <p:cNvPr id="16" name="表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18328393"/>
              </p:ext>
            </p:extLst>
          </p:nvPr>
        </p:nvGraphicFramePr>
        <p:xfrm>
          <a:off x="2915816" y="1041703"/>
          <a:ext cx="1695354" cy="5140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9535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514094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ja-JP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（</a:t>
                      </a:r>
                      <a:r>
                        <a:rPr kumimoji="0" lang="en-US" altLang="en-U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二次手段</a:t>
                      </a:r>
                      <a:r>
                        <a:rPr kumimoji="0" lang="en-US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）</a:t>
                      </a:r>
                      <a:endParaRPr kumimoji="0" lang="en-US" alt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Arial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18" name="表 1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7530978"/>
              </p:ext>
            </p:extLst>
          </p:nvPr>
        </p:nvGraphicFramePr>
        <p:xfrm>
          <a:off x="755576" y="1027599"/>
          <a:ext cx="1983386" cy="518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8338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514094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ja-JP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攻め所</a:t>
                      </a:r>
                      <a:br>
                        <a:rPr kumimoji="0" lang="ja-JP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</a:br>
                      <a:r>
                        <a:rPr kumimoji="0" lang="ja-JP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（一</a:t>
                      </a:r>
                      <a:r>
                        <a:rPr kumimoji="0" lang="en-US" altLang="en-U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次手段</a:t>
                      </a:r>
                      <a:r>
                        <a:rPr kumimoji="0" lang="en-US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）</a:t>
                      </a:r>
                      <a:endParaRPr kumimoji="0" lang="en-US" alt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Arial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1" name="Text Box 3"/>
          <p:cNvSpPr txBox="1">
            <a:spLocks noChangeArrowheads="1"/>
          </p:cNvSpPr>
          <p:nvPr/>
        </p:nvSpPr>
        <p:spPr bwMode="auto">
          <a:xfrm>
            <a:off x="2483768" y="476672"/>
            <a:ext cx="266400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>
              <a:spcBef>
                <a:spcPct val="50000"/>
              </a:spcBef>
              <a:buNone/>
            </a:pPr>
            <a:r>
              <a:rPr lang="ja-JP" altLang="en-US" sz="1200" dirty="0"/>
              <a:t>◆アイデアを沢山出します</a:t>
            </a:r>
          </a:p>
        </p:txBody>
      </p:sp>
      <p:sp>
        <p:nvSpPr>
          <p:cNvPr id="12" name="Text Box 3"/>
          <p:cNvSpPr txBox="1">
            <a:spLocks noChangeArrowheads="1"/>
          </p:cNvSpPr>
          <p:nvPr/>
        </p:nvSpPr>
        <p:spPr bwMode="auto">
          <a:xfrm>
            <a:off x="6372496" y="908720"/>
            <a:ext cx="266400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r">
              <a:spcBef>
                <a:spcPct val="50000"/>
              </a:spcBef>
              <a:buNone/>
            </a:pPr>
            <a:r>
              <a:rPr lang="ja-JP" altLang="en-US" sz="1200" dirty="0">
                <a:latin typeface="+mj-ea"/>
                <a:ea typeface="+mj-ea"/>
              </a:rPr>
              <a:t>◎</a:t>
            </a:r>
            <a:r>
              <a:rPr lang="en-US" altLang="ja-JP" sz="1200" dirty="0">
                <a:latin typeface="+mj-ea"/>
                <a:ea typeface="+mj-ea"/>
              </a:rPr>
              <a:t>=</a:t>
            </a:r>
            <a:r>
              <a:rPr lang="ja-JP" altLang="en-US" sz="1200" dirty="0">
                <a:latin typeface="+mj-ea"/>
                <a:ea typeface="+mj-ea"/>
              </a:rPr>
              <a:t>大、○</a:t>
            </a:r>
            <a:r>
              <a:rPr lang="en-US" altLang="ja-JP" sz="1200" dirty="0">
                <a:latin typeface="+mj-ea"/>
                <a:ea typeface="+mj-ea"/>
              </a:rPr>
              <a:t> =</a:t>
            </a:r>
            <a:r>
              <a:rPr lang="ja-JP" altLang="en-US" sz="1200" dirty="0">
                <a:latin typeface="+mj-ea"/>
                <a:ea typeface="+mj-ea"/>
              </a:rPr>
              <a:t>有り、 △</a:t>
            </a:r>
            <a:r>
              <a:rPr lang="en-US" altLang="ja-JP" sz="1200" dirty="0">
                <a:latin typeface="+mj-ea"/>
                <a:ea typeface="+mj-ea"/>
              </a:rPr>
              <a:t> =</a:t>
            </a:r>
            <a:r>
              <a:rPr lang="ja-JP" altLang="en-US" sz="1200" dirty="0">
                <a:latin typeface="+mj-ea"/>
                <a:ea typeface="+mj-ea"/>
              </a:rPr>
              <a:t>少ない</a:t>
            </a:r>
          </a:p>
        </p:txBody>
      </p:sp>
      <p:sp>
        <p:nvSpPr>
          <p:cNvPr id="14" name="Text Box 27"/>
          <p:cNvSpPr txBox="1">
            <a:spLocks noChangeArrowheads="1"/>
          </p:cNvSpPr>
          <p:nvPr/>
        </p:nvSpPr>
        <p:spPr bwMode="auto">
          <a:xfrm>
            <a:off x="6660232" y="548680"/>
            <a:ext cx="231237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en-US" altLang="ja-JP" sz="1600" u="sng" dirty="0">
                <a:latin typeface="+mn-ea"/>
                <a:ea typeface="+mn-ea"/>
              </a:rPr>
              <a:t>D </a:t>
            </a:r>
            <a:r>
              <a:rPr lang="ja-JP" altLang="en-US" sz="1600" u="sng" dirty="0"/>
              <a:t>コース：　　グループ</a:t>
            </a:r>
          </a:p>
        </p:txBody>
      </p:sp>
      <p:graphicFrame>
        <p:nvGraphicFramePr>
          <p:cNvPr id="15" name="表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05767455"/>
              </p:ext>
            </p:extLst>
          </p:nvPr>
        </p:nvGraphicFramePr>
        <p:xfrm>
          <a:off x="5148064" y="1031665"/>
          <a:ext cx="1695354" cy="5140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9535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514094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ja-JP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（</a:t>
                      </a:r>
                      <a:r>
                        <a:rPr kumimoji="0" lang="ja-JP" altLang="en-US" sz="1400" b="0" i="0" u="none" strike="noStrike" kern="1200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j-ea"/>
                          <a:ea typeface="+mn-ea"/>
                          <a:cs typeface="Arial" pitchFamily="34" charset="0"/>
                        </a:rPr>
                        <a:t>三</a:t>
                      </a:r>
                      <a:r>
                        <a:rPr kumimoji="0" lang="en-US" altLang="en-US" sz="14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次手段</a:t>
                      </a:r>
                      <a:r>
                        <a:rPr kumimoji="0" lang="en-US" altLang="en-US" sz="14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+mn-ea"/>
                          <a:ea typeface="+mn-ea"/>
                          <a:cs typeface="Arial" pitchFamily="34" charset="0"/>
                        </a:rPr>
                        <a:t>）</a:t>
                      </a:r>
                      <a:endParaRPr kumimoji="0" lang="en-US" altLang="en-US" sz="1800" b="0" i="0" u="none" strike="noStrike" cap="none" normalizeH="0" baseline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Arial" pitchFamily="34" charset="0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2" name="正方形/長方形 1"/>
          <p:cNvSpPr/>
          <p:nvPr/>
        </p:nvSpPr>
        <p:spPr>
          <a:xfrm>
            <a:off x="1043608" y="2746800"/>
            <a:ext cx="1440160" cy="54000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7" name="正方形/長方形 16"/>
          <p:cNvSpPr/>
          <p:nvPr/>
        </p:nvSpPr>
        <p:spPr>
          <a:xfrm>
            <a:off x="2915816" y="2466000"/>
            <a:ext cx="1656184" cy="54000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正方形/長方形 18"/>
          <p:cNvSpPr/>
          <p:nvPr/>
        </p:nvSpPr>
        <p:spPr>
          <a:xfrm>
            <a:off x="2915816" y="3286800"/>
            <a:ext cx="1656184" cy="54000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正方形/長方形 19"/>
          <p:cNvSpPr/>
          <p:nvPr/>
        </p:nvSpPr>
        <p:spPr>
          <a:xfrm>
            <a:off x="5004048" y="2178000"/>
            <a:ext cx="4032448" cy="1638000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Text Box 28"/>
          <p:cNvSpPr txBox="1">
            <a:spLocks noChangeArrowheads="1"/>
          </p:cNvSpPr>
          <p:nvPr/>
        </p:nvSpPr>
        <p:spPr bwMode="auto">
          <a:xfrm>
            <a:off x="7164288" y="188914"/>
            <a:ext cx="1795074" cy="2923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rIns="54000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3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課題達成型入門コース</a:t>
            </a:r>
          </a:p>
        </p:txBody>
      </p:sp>
    </p:spTree>
    <p:extLst>
      <p:ext uri="{BB962C8B-B14F-4D97-AF65-F5344CB8AC3E}">
        <p14:creationId xmlns:p14="http://schemas.microsoft.com/office/powerpoint/2010/main" val="37865872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70338" y="30164"/>
            <a:ext cx="2590800" cy="274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ja-JP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D</a:t>
            </a:r>
            <a:r>
              <a:rPr lang="ja-JP" altLang="en-US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ｺｰｽＧＤ記録用紙（発表資料５）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107504" y="332656"/>
            <a:ext cx="2736304" cy="40011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>
              <a:buNone/>
            </a:pPr>
            <a:r>
              <a:rPr lang="ja-JP" altLang="en-US" sz="2000" dirty="0">
                <a:latin typeface="HGP創英角ｺﾞｼｯｸUB" pitchFamily="50" charset="-128"/>
                <a:ea typeface="HGP創英角ｺﾞｼｯｸUB" pitchFamily="50" charset="-128"/>
              </a:rPr>
              <a:t>成功シナリオの追究</a:t>
            </a:r>
          </a:p>
        </p:txBody>
      </p:sp>
      <p:graphicFrame>
        <p:nvGraphicFramePr>
          <p:cNvPr id="10" name="表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39128766"/>
              </p:ext>
            </p:extLst>
          </p:nvPr>
        </p:nvGraphicFramePr>
        <p:xfrm>
          <a:off x="107504" y="880747"/>
          <a:ext cx="8892006" cy="473241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3116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3630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58417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241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86409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76064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</a:tblGrid>
              <a:tr h="526171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方策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シナリオ案</a:t>
                      </a:r>
                    </a:p>
                    <a:p>
                      <a:pPr algn="ctr"/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実現に向けた具体的な実施手順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1" lang="ja-JP" altLang="en-US" sz="1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期待効果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障害悪影響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処置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前提</a:t>
                      </a:r>
                      <a:b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条件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総合</a:t>
                      </a:r>
                      <a:b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判定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20040">
                <a:tc rowSpan="2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①</a:t>
                      </a:r>
                      <a:r>
                        <a:rPr lang="ja-JP" altLang="en-US" sz="1200" dirty="0">
                          <a:latin typeface="+mn-ea"/>
                          <a:ea typeface="+mn-ea"/>
                        </a:rPr>
                        <a:t>原寸見本の</a:t>
                      </a:r>
                      <a:br>
                        <a:rPr lang="ja-JP" altLang="en-US" sz="1200" dirty="0">
                          <a:latin typeface="+mn-ea"/>
                          <a:ea typeface="+mn-ea"/>
                        </a:rPr>
                      </a:br>
                      <a:r>
                        <a:rPr lang="ja-JP" altLang="en-US" sz="1200" dirty="0">
                          <a:latin typeface="+mn-ea"/>
                          <a:ea typeface="+mn-ea"/>
                        </a:rPr>
                        <a:t>　有無を確認</a:t>
                      </a:r>
                      <a:r>
                        <a:rPr lang="ja-JP" altLang="en-US" sz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する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>
                        <a:buFontTx/>
                        <a:buNone/>
                      </a:pP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パズル完成（ピース跡有</a:t>
                      </a:r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の原寸見本をアドバイザーに</a:t>
                      </a:r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1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枚用意してもらい、その見本の上でパズルを組んでいく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見本の共有化</a:t>
                      </a:r>
                      <a:endParaRPr lang="en-US" altLang="ja-JP" sz="120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時間：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-2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分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30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秒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回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1" lang="ja-JP" altLang="en-US" sz="1200" b="0" u="non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見本を見たい時に見れない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携帯で</a:t>
                      </a:r>
                    </a:p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撮影する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6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2004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箱の拡大見本をアドバイザーに全員分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用意してもらい、パズルを組んでいく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見本の共有化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時間：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-1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分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回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原寸見本が</a:t>
                      </a:r>
                    </a:p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人数分ない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24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81902">
                <a:tc>
                  <a:txBody>
                    <a:bodyPr/>
                    <a:lstStyle/>
                    <a:p>
                      <a:pPr algn="l"/>
                      <a:r>
                        <a:rPr lang="ja-JP" altLang="en-US" sz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②メンバーの</a:t>
                      </a:r>
                      <a:br>
                        <a:rPr lang="ja-JP" altLang="en-US" sz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ja-JP" altLang="en-US" sz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適正に合わせた</a:t>
                      </a:r>
                      <a:r>
                        <a:rPr lang="ja-JP" altLang="en-US" sz="1200" baseline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</a:t>
                      </a:r>
                      <a:r>
                        <a:rPr lang="en-US" altLang="ja-JP" sz="1200" baseline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lang="en-US" altLang="ja-JP" sz="1200" baseline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ja-JP" altLang="en-US" sz="1200" baseline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</a:t>
                      </a:r>
                      <a:r>
                        <a:rPr lang="ja-JP" altLang="en-US" sz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訓練と役割分担</a:t>
                      </a:r>
                      <a:br>
                        <a:rPr lang="ja-JP" altLang="en-US" sz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lang="ja-JP" altLang="en-US" sz="12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をする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(1)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スタート前にパズルに慣れている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メンバーから、組み方のコツについて、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レクチャーを受け、組む訓練しておく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(2)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「枠」は、不慣れなメンバーが組み、</a:t>
                      </a:r>
                      <a:endParaRPr kumimoji="1" lang="en-US" altLang="ja-JP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algn="l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「空」・「地上」は、慣れているメンバー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で手分けして組む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・知識・スキル向上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  で戦力アップ</a:t>
                      </a:r>
                      <a:endParaRPr kumimoji="1" lang="ja-JP" altLang="en-US" sz="1200" b="0" u="non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algn="l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・作業の効率化</a:t>
                      </a:r>
                      <a:endParaRPr kumimoji="1" lang="en-US" altLang="ja-JP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時間：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-1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分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回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1" lang="ja-JP" altLang="en-US" sz="1200" b="0" u="non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作業の進捗で</a:t>
                      </a:r>
                    </a:p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手待ち時間が発生してしまう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声掛けをしながら、臨機応変</a:t>
                      </a:r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/>
                      </a:r>
                      <a:b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に手伝う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23938"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③スタート直後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から組むまでの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作戦を決める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(1)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箱から出したら、全員でピースの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重なりを無くしながら表向きにして、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 「枠、空、地 上」の色の層別も並行作業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　で行う</a:t>
                      </a:r>
                      <a:endParaRPr kumimoji="1" lang="en-US" altLang="ja-JP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(2)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色の層別次第、分担通り組んでいく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探す時間の短縮</a:t>
                      </a:r>
                    </a:p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時間：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-30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秒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/</a:t>
                      </a:r>
                      <a:r>
                        <a:rPr kumimoji="1" lang="ja-JP" altLang="en-US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回</a:t>
                      </a:r>
                      <a:r>
                        <a:rPr kumimoji="1" lang="en-US" altLang="ja-JP" sz="1200" b="0" u="none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kumimoji="1" lang="ja-JP" altLang="en-US" sz="1200" b="0" u="none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rgbClr val="FF0000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4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採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57200">
                <a:tc rowSpan="2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④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1200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u="none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lToBr>
                    <a:noFill/>
                  </a:tcPr>
                </a:tc>
                <a:tc vMerge="1">
                  <a:txBody>
                    <a:bodyPr/>
                    <a:lstStyle/>
                    <a:p>
                      <a:pPr algn="ctr"/>
                      <a:endParaRPr kumimoji="1" lang="ja-JP" alt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2400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45720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endParaRPr kumimoji="1" lang="ja-JP" altLang="en-US" sz="1200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dirty="0">
                        <a:solidFill>
                          <a:schemeClr val="bg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lToBr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1" lang="ja-JP" alt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grpSp>
        <p:nvGrpSpPr>
          <p:cNvPr id="31" name="グループ化 30"/>
          <p:cNvGrpSpPr/>
          <p:nvPr/>
        </p:nvGrpSpPr>
        <p:grpSpPr>
          <a:xfrm>
            <a:off x="107504" y="6237368"/>
            <a:ext cx="6480720" cy="504000"/>
            <a:chOff x="-969440" y="836712"/>
            <a:chExt cx="6480720" cy="720080"/>
          </a:xfrm>
        </p:grpSpPr>
        <p:sp>
          <p:nvSpPr>
            <p:cNvPr id="32" name="Rectangle 74"/>
            <p:cNvSpPr>
              <a:spLocks noChangeArrowheads="1"/>
            </p:cNvSpPr>
            <p:nvPr/>
          </p:nvSpPr>
          <p:spPr bwMode="auto">
            <a:xfrm>
              <a:off x="-105344" y="980381"/>
              <a:ext cx="736285" cy="4323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 algn="ctr"/>
              <a:r>
                <a:rPr lang="ja-JP" altLang="en-US" dirty="0"/>
                <a:t>競技会の結果</a:t>
              </a:r>
            </a:p>
          </p:txBody>
        </p:sp>
        <p:sp>
          <p:nvSpPr>
            <p:cNvPr id="33" name="Rectangle 74"/>
            <p:cNvSpPr>
              <a:spLocks noChangeArrowheads="1"/>
            </p:cNvSpPr>
            <p:nvPr/>
          </p:nvSpPr>
          <p:spPr bwMode="auto">
            <a:xfrm>
              <a:off x="2054896" y="980381"/>
              <a:ext cx="736285" cy="4323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 algn="ctr"/>
              <a:r>
                <a:rPr lang="ja-JP" altLang="en-US" dirty="0"/>
                <a:t>１５０ピース</a:t>
              </a:r>
              <a:endParaRPr lang="en-US" dirty="0"/>
            </a:p>
          </p:txBody>
        </p:sp>
        <p:sp>
          <p:nvSpPr>
            <p:cNvPr id="34" name="Rectangle 522"/>
            <p:cNvSpPr>
              <a:spLocks noChangeArrowheads="1"/>
            </p:cNvSpPr>
            <p:nvPr/>
          </p:nvSpPr>
          <p:spPr bwMode="auto">
            <a:xfrm>
              <a:off x="-969440" y="836712"/>
              <a:ext cx="2448272" cy="720080"/>
            </a:xfrm>
            <a:prstGeom prst="rect">
              <a:avLst/>
            </a:prstGeom>
            <a:noFill/>
            <a:ln w="6350" cap="rnd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en-US" dirty="0"/>
            </a:p>
          </p:txBody>
        </p:sp>
        <p:sp>
          <p:nvSpPr>
            <p:cNvPr id="35" name="Rectangle 74"/>
            <p:cNvSpPr>
              <a:spLocks noChangeArrowheads="1"/>
            </p:cNvSpPr>
            <p:nvPr/>
          </p:nvSpPr>
          <p:spPr bwMode="auto">
            <a:xfrm>
              <a:off x="3478851" y="980381"/>
              <a:ext cx="736285" cy="4323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 algn="ctr"/>
              <a:r>
                <a:rPr lang="ja-JP" altLang="en-US" dirty="0"/>
                <a:t>　　　　　　　　分　　秒</a:t>
              </a:r>
              <a:endParaRPr lang="en-US" dirty="0"/>
            </a:p>
          </p:txBody>
        </p:sp>
        <p:sp>
          <p:nvSpPr>
            <p:cNvPr id="36" name="Rectangle 522"/>
            <p:cNvSpPr>
              <a:spLocks noChangeArrowheads="1"/>
            </p:cNvSpPr>
            <p:nvPr/>
          </p:nvSpPr>
          <p:spPr bwMode="auto">
            <a:xfrm>
              <a:off x="1478832" y="836712"/>
              <a:ext cx="1872208" cy="720080"/>
            </a:xfrm>
            <a:prstGeom prst="rect">
              <a:avLst/>
            </a:prstGeom>
            <a:noFill/>
            <a:ln w="6350" cap="rnd">
              <a:solidFill>
                <a:srgbClr val="00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en-US" dirty="0"/>
            </a:p>
          </p:txBody>
        </p:sp>
        <p:sp>
          <p:nvSpPr>
            <p:cNvPr id="37" name="Rectangle 522"/>
            <p:cNvSpPr>
              <a:spLocks noChangeArrowheads="1"/>
            </p:cNvSpPr>
            <p:nvPr/>
          </p:nvSpPr>
          <p:spPr bwMode="auto">
            <a:xfrm>
              <a:off x="3351280" y="836712"/>
              <a:ext cx="2160000" cy="720080"/>
            </a:xfrm>
            <a:prstGeom prst="rect">
              <a:avLst/>
            </a:prstGeom>
            <a:noFill/>
            <a:ln w="38100" cap="rnd">
              <a:solidFill>
                <a:srgbClr val="FF0000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rot="0" vert="horz" wrap="square" lIns="91440" tIns="45720" rIns="91440" bIns="45720" anchor="t" anchorCtr="0" upright="1">
              <a:noAutofit/>
            </a:bodyPr>
            <a:lstStyle/>
            <a:p>
              <a:endParaRPr lang="en-US" dirty="0"/>
            </a:p>
          </p:txBody>
        </p:sp>
      </p:grpSp>
      <p:sp>
        <p:nvSpPr>
          <p:cNvPr id="38" name="Text Box 2"/>
          <p:cNvSpPr txBox="1">
            <a:spLocks noChangeArrowheads="1"/>
          </p:cNvSpPr>
          <p:nvPr/>
        </p:nvSpPr>
        <p:spPr bwMode="auto">
          <a:xfrm>
            <a:off x="179512" y="5733256"/>
            <a:ext cx="2268000" cy="40011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>
              <a:buNone/>
            </a:pPr>
            <a:r>
              <a:rPr lang="ja-JP" altLang="en-US" sz="2000" dirty="0">
                <a:latin typeface="HGP創英角ｺﾞｼｯｸUB" pitchFamily="50" charset="-128"/>
                <a:ea typeface="HGP創英角ｺﾞｼｯｸUB" pitchFamily="50" charset="-128"/>
              </a:rPr>
              <a:t>効果の確認</a:t>
            </a:r>
          </a:p>
        </p:txBody>
      </p:sp>
      <p:sp>
        <p:nvSpPr>
          <p:cNvPr id="17" name="Text Box 27"/>
          <p:cNvSpPr txBox="1">
            <a:spLocks noChangeArrowheads="1"/>
          </p:cNvSpPr>
          <p:nvPr/>
        </p:nvSpPr>
        <p:spPr bwMode="auto">
          <a:xfrm>
            <a:off x="6660232" y="548680"/>
            <a:ext cx="231237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en-US" altLang="ja-JP" sz="1600" u="sng" dirty="0">
                <a:latin typeface="+mn-ea"/>
                <a:ea typeface="+mn-ea"/>
              </a:rPr>
              <a:t>D </a:t>
            </a:r>
            <a:r>
              <a:rPr lang="ja-JP" altLang="en-US" sz="1600" u="sng" dirty="0"/>
              <a:t>コース：　　グループ</a:t>
            </a:r>
          </a:p>
        </p:txBody>
      </p:sp>
      <p:sp>
        <p:nvSpPr>
          <p:cNvPr id="18" name="Text Box 28"/>
          <p:cNvSpPr txBox="1">
            <a:spLocks noChangeArrowheads="1"/>
          </p:cNvSpPr>
          <p:nvPr/>
        </p:nvSpPr>
        <p:spPr bwMode="auto">
          <a:xfrm>
            <a:off x="7164288" y="188914"/>
            <a:ext cx="1795074" cy="2923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rIns="54000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3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課題達成型入門コース</a:t>
            </a:r>
          </a:p>
        </p:txBody>
      </p:sp>
      <p:sp>
        <p:nvSpPr>
          <p:cNvPr id="19" name="正方形/長方形 18"/>
          <p:cNvSpPr/>
          <p:nvPr/>
        </p:nvSpPr>
        <p:spPr>
          <a:xfrm>
            <a:off x="107504" y="4699000"/>
            <a:ext cx="8874000" cy="917000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6" name="Rectangle 522"/>
          <p:cNvSpPr>
            <a:spLocks noChangeArrowheads="1"/>
          </p:cNvSpPr>
          <p:nvPr/>
        </p:nvSpPr>
        <p:spPr bwMode="auto">
          <a:xfrm>
            <a:off x="4165352" y="5613158"/>
            <a:ext cx="1584176" cy="528619"/>
          </a:xfrm>
          <a:prstGeom prst="rect">
            <a:avLst/>
          </a:prstGeom>
          <a:noFill/>
          <a:ln w="38100" cap="rnd">
            <a:solidFill>
              <a:srgbClr val="FF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rot="0" vert="horz" wrap="square" lIns="91440" tIns="45720" rIns="91440" bIns="45720" anchor="t" anchorCtr="0" upright="1">
            <a:noAutofit/>
          </a:bodyPr>
          <a:lstStyle/>
          <a:p>
            <a:endParaRPr lang="en-US" dirty="0"/>
          </a:p>
        </p:txBody>
      </p:sp>
      <p:sp>
        <p:nvSpPr>
          <p:cNvPr id="20" name="Rectangle 74"/>
          <p:cNvSpPr>
            <a:spLocks noChangeArrowheads="1"/>
          </p:cNvSpPr>
          <p:nvPr/>
        </p:nvSpPr>
        <p:spPr bwMode="auto">
          <a:xfrm>
            <a:off x="4233614" y="5752292"/>
            <a:ext cx="1476000" cy="302643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/>
            <a:r>
              <a:rPr lang="ja-JP" altLang="en-US" sz="1400" dirty="0"/>
              <a:t>見込み　</a:t>
            </a:r>
            <a:r>
              <a:rPr lang="en-US" altLang="ja-JP" sz="1400" dirty="0"/>
              <a:t>-    </a:t>
            </a:r>
            <a:r>
              <a:rPr lang="ja-JP" altLang="en-US" sz="1400" dirty="0"/>
              <a:t>分</a:t>
            </a:r>
            <a:r>
              <a:rPr lang="en-US" altLang="ja-JP" sz="1400" dirty="0"/>
              <a:t>     </a:t>
            </a:r>
            <a:r>
              <a:rPr lang="ja-JP" altLang="en-US" sz="1400" dirty="0"/>
              <a:t>秒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34331489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2" name="表 4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3598705"/>
              </p:ext>
            </p:extLst>
          </p:nvPr>
        </p:nvGraphicFramePr>
        <p:xfrm>
          <a:off x="1187624" y="1556773"/>
          <a:ext cx="7289800" cy="15121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19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4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5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6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7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8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29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0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1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2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3"/>
                    </a:ext>
                  </a:extLst>
                </a:gridCol>
                <a:gridCol w="208280">
                  <a:extLst>
                    <a:ext uri="{9D8B030D-6E8A-4147-A177-3AD203B41FA5}">
                      <a16:colId xmlns:a16="http://schemas.microsoft.com/office/drawing/2014/main" val="20034"/>
                    </a:ext>
                  </a:extLst>
                </a:gridCol>
              </a:tblGrid>
              <a:tr h="168019"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>
                        <a:solidFill>
                          <a:srgbClr val="FF0000"/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68019"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00" dirty="0"/>
                    </a:p>
                  </a:txBody>
                  <a:tcPr anchor="ctr">
                    <a:lnL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B2B2B2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8" name="Text Box 3"/>
          <p:cNvSpPr txBox="1">
            <a:spLocks noChangeArrowheads="1"/>
          </p:cNvSpPr>
          <p:nvPr/>
        </p:nvSpPr>
        <p:spPr bwMode="auto">
          <a:xfrm>
            <a:off x="70338" y="30164"/>
            <a:ext cx="2590800" cy="274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ja-JP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D</a:t>
            </a:r>
            <a:r>
              <a:rPr lang="ja-JP" altLang="en-US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ｺｰｽＧＤ記録用紙（発表資料６）</a:t>
            </a:r>
          </a:p>
        </p:txBody>
      </p:sp>
      <p:sp>
        <p:nvSpPr>
          <p:cNvPr id="28" name="Text Box 2"/>
          <p:cNvSpPr txBox="1">
            <a:spLocks noChangeArrowheads="1"/>
          </p:cNvSpPr>
          <p:nvPr/>
        </p:nvSpPr>
        <p:spPr bwMode="auto">
          <a:xfrm>
            <a:off x="107504" y="332656"/>
            <a:ext cx="3024336" cy="40011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>
              <a:buNone/>
            </a:pPr>
            <a:r>
              <a:rPr lang="ja-JP" altLang="en-US" sz="2000" dirty="0">
                <a:latin typeface="HGP創英角ｺﾞｼｯｸUB" pitchFamily="50" charset="-128"/>
                <a:ea typeface="HGP創英角ｺﾞｼｯｸUB" pitchFamily="50" charset="-128"/>
              </a:rPr>
              <a:t>ジグソーパズルのまとめ</a:t>
            </a:r>
            <a:endParaRPr lang="en-US" sz="2000" dirty="0"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21" name="Text Box 3"/>
          <p:cNvSpPr txBox="1">
            <a:spLocks noChangeArrowheads="1"/>
          </p:cNvSpPr>
          <p:nvPr/>
        </p:nvSpPr>
        <p:spPr bwMode="auto">
          <a:xfrm>
            <a:off x="179512" y="836712"/>
            <a:ext cx="266400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>
              <a:spcBef>
                <a:spcPct val="50000"/>
              </a:spcBef>
              <a:buNone/>
            </a:pPr>
            <a:r>
              <a:rPr lang="ja-JP" altLang="en-US" sz="1200" dirty="0"/>
              <a:t>◆完成した時間を棒グラフで表す</a:t>
            </a:r>
          </a:p>
        </p:txBody>
      </p:sp>
      <p:sp>
        <p:nvSpPr>
          <p:cNvPr id="22" name="Text Box 2"/>
          <p:cNvSpPr txBox="1">
            <a:spLocks noChangeArrowheads="1"/>
          </p:cNvSpPr>
          <p:nvPr/>
        </p:nvSpPr>
        <p:spPr bwMode="auto">
          <a:xfrm>
            <a:off x="107504" y="3573016"/>
            <a:ext cx="3024336" cy="40011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>
              <a:buNone/>
            </a:pPr>
            <a:r>
              <a:rPr lang="ja-JP" altLang="en-US" sz="2000" dirty="0">
                <a:latin typeface="HGP創英角ｺﾞｼｯｸUB" pitchFamily="50" charset="-128"/>
                <a:ea typeface="HGP創英角ｺﾞｼｯｸUB" pitchFamily="50" charset="-128"/>
              </a:rPr>
              <a:t>標準化と管理の定着</a:t>
            </a:r>
            <a:endParaRPr lang="en-US" sz="2000" dirty="0">
              <a:latin typeface="HGP創英角ｺﾞｼｯｸUB" pitchFamily="50" charset="-128"/>
              <a:ea typeface="HGP創英角ｺﾞｼｯｸUB" pitchFamily="50" charset="-128"/>
            </a:endParaRPr>
          </a:p>
        </p:txBody>
      </p:sp>
      <p:sp>
        <p:nvSpPr>
          <p:cNvPr id="23" name="Text Box 3"/>
          <p:cNvSpPr txBox="1">
            <a:spLocks noChangeArrowheads="1"/>
          </p:cNvSpPr>
          <p:nvPr/>
        </p:nvSpPr>
        <p:spPr bwMode="auto">
          <a:xfrm>
            <a:off x="3275856" y="3717032"/>
            <a:ext cx="266400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>
              <a:spcBef>
                <a:spcPct val="50000"/>
              </a:spcBef>
              <a:buNone/>
            </a:pPr>
            <a:r>
              <a:rPr lang="ja-JP" altLang="en-US" sz="1200" dirty="0"/>
              <a:t>◆５Ｗ１Ｈで明確に記入する</a:t>
            </a:r>
          </a:p>
        </p:txBody>
      </p:sp>
      <p:graphicFrame>
        <p:nvGraphicFramePr>
          <p:cNvPr id="2" name="表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1036622"/>
              </p:ext>
            </p:extLst>
          </p:nvPr>
        </p:nvGraphicFramePr>
        <p:xfrm>
          <a:off x="108000" y="4077072"/>
          <a:ext cx="8931226" cy="26642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235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1816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7648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4902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274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93662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444049"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なぜ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目的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何を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項目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誰が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担当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何処で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場所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どのように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方法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いつ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(</a:t>
                      </a:r>
                      <a:r>
                        <a:rPr lang="ja-JP" altLang="en-US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期間</a:t>
                      </a:r>
                      <a:r>
                        <a:rPr lang="en-US" altLang="ja-JP" sz="1200" b="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)</a:t>
                      </a:r>
                      <a:endParaRPr 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44049">
                <a:tc rowSpan="5">
                  <a:txBody>
                    <a:bodyPr/>
                    <a:lstStyle/>
                    <a:p>
                      <a:pPr algn="ctr"/>
                      <a:r>
                        <a:rPr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パズルを早く</a:t>
                      </a:r>
                      <a:br>
                        <a:rPr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</a:br>
                      <a:r>
                        <a:rPr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組み立てる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 UI" pitchFamily="50" charset="-128"/>
                        </a:rPr>
                        <a:t>見本の確認</a:t>
                      </a: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リーダー</a:t>
                      </a:r>
                      <a:endParaRPr lang="en-US" sz="11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 UI" pitchFamily="50" charset="-128"/>
                        </a:rPr>
                        <a:t>研修会場</a:t>
                      </a: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lvl="0" algn="l"/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 UI" pitchFamily="50" charset="-128"/>
                        </a:rPr>
                        <a:t>パズル完成（ピース跡有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 UI" pitchFamily="50" charset="-128"/>
                        </a:rPr>
                        <a:t>)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 UI" pitchFamily="50" charset="-128"/>
                        </a:rPr>
                        <a:t>の原寸見本を</a:t>
                      </a:r>
                      <a:r>
                        <a:rPr kumimoji="1" lang="en-US" altLang="ja-JP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 UI" pitchFamily="50" charset="-128"/>
                        </a:rPr>
                        <a:t>1</a:t>
                      </a:r>
                      <a:r>
                        <a:rPr kumimoji="1"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  <a:cs typeface="Meiryo UI" pitchFamily="50" charset="-128"/>
                        </a:rPr>
                        <a:t>枚入手する</a:t>
                      </a: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ja-JP" altLang="en-US" sz="11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作業前準備</a:t>
                      </a:r>
                      <a:endParaRPr lang="en-US" sz="11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44049">
                <a:tc vMerge="1">
                  <a:txBody>
                    <a:bodyPr/>
                    <a:lstStyle/>
                    <a:p>
                      <a:pPr algn="ctr"/>
                      <a:endParaRPr lang="ja-JP" alt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 UI" pitchFamily="50" charset="-128"/>
                      </a:endParaRPr>
                    </a:p>
                  </a:txBody>
                  <a:tcPr marL="36000" marR="36000" marT="36000" marB="36000" anchor="ctr" anchorCtr="1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 UI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lvl="0" indent="0" algn="l"/>
                      <a:endParaRPr kumimoji="1" lang="ja-JP" alt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 UI" pitchFamily="50" charset="-128"/>
                      </a:endParaRP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44049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>
                        <a:tabLst/>
                      </a:pPr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lvl="0" indent="0" algn="l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44049">
                <a:tc vMerge="1">
                  <a:txBody>
                    <a:bodyPr/>
                    <a:lstStyle/>
                    <a:p>
                      <a:pPr algn="ctr"/>
                      <a:endParaRPr lang="en-US" sz="1200" b="0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 UI" pitchFamily="50" charset="-128"/>
                      </a:endParaRPr>
                    </a:p>
                  </a:txBody>
                  <a:tcPr marL="36000" marR="36000" marT="36000" marB="36000" anchor="ctr" anchorCtr="1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lvl="0" algn="l"/>
                      <a:endParaRPr kumimoji="1" lang="ja-JP" alt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 UI" pitchFamily="50" charset="-128"/>
                      </a:endParaRP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44049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 UI" pitchFamily="50" charset="-128"/>
                      </a:endParaRPr>
                    </a:p>
                  </a:txBody>
                  <a:tcPr marL="36000" marR="36000" marT="36000" marB="36000" anchor="ctr" anchorCtr="1">
                    <a:lnL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lvl="0" indent="0" algn="l"/>
                      <a:endParaRPr kumimoji="1" lang="ja-JP" alt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  <a:cs typeface="Meiryo UI" pitchFamily="50" charset="-128"/>
                      </a:endParaRPr>
                    </a:p>
                  </a:txBody>
                  <a:tcPr marL="0" marR="0" marT="0" marB="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b="0" dirty="0">
                        <a:solidFill>
                          <a:schemeClr val="bg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marL="36000" marR="36000" marT="36000" marB="36000" anchor="ctr" anchorCtr="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FF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6" name="Text Box 27"/>
          <p:cNvSpPr txBox="1">
            <a:spLocks noChangeArrowheads="1"/>
          </p:cNvSpPr>
          <p:nvPr/>
        </p:nvSpPr>
        <p:spPr bwMode="auto">
          <a:xfrm>
            <a:off x="6660232" y="548680"/>
            <a:ext cx="231237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en-US" altLang="ja-JP" sz="1600" u="sng" dirty="0">
                <a:latin typeface="+mn-ea"/>
                <a:ea typeface="+mn-ea"/>
              </a:rPr>
              <a:t>D </a:t>
            </a:r>
            <a:r>
              <a:rPr lang="ja-JP" altLang="en-US" sz="1600" u="sng" dirty="0"/>
              <a:t>コース：　　グループ</a:t>
            </a:r>
          </a:p>
        </p:txBody>
      </p:sp>
      <p:sp>
        <p:nvSpPr>
          <p:cNvPr id="40" name="Rectangle 74"/>
          <p:cNvSpPr>
            <a:spLocks noChangeArrowheads="1"/>
          </p:cNvSpPr>
          <p:nvPr/>
        </p:nvSpPr>
        <p:spPr bwMode="auto">
          <a:xfrm>
            <a:off x="323528" y="2060848"/>
            <a:ext cx="736285" cy="43239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>
            <a:lvl1pPr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kumimoji="1" sz="2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/>
            <a:r>
              <a:rPr lang="ja-JP" altLang="en-US" dirty="0"/>
              <a:t>目標</a:t>
            </a:r>
          </a:p>
        </p:txBody>
      </p:sp>
      <p:graphicFrame>
        <p:nvGraphicFramePr>
          <p:cNvPr id="44" name="表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550368"/>
              </p:ext>
            </p:extLst>
          </p:nvPr>
        </p:nvGraphicFramePr>
        <p:xfrm>
          <a:off x="1043608" y="3068960"/>
          <a:ext cx="8280920" cy="2880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4236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10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3822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7632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01917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668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990153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288032">
                <a:tc>
                  <a:txBody>
                    <a:bodyPr/>
                    <a:lstStyle/>
                    <a:p>
                      <a:pPr algn="l"/>
                      <a:r>
                        <a:rPr 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l"/>
                      <a:r>
                        <a:rPr 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10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15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20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25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30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35  (</a:t>
                      </a:r>
                      <a:r>
                        <a:rPr lang="ja-JP" alt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分</a:t>
                      </a:r>
                      <a:r>
                        <a:rPr lang="en-US" sz="1200" b="0" i="0" baseline="0" dirty="0">
                          <a:solidFill>
                            <a:schemeClr val="tx1"/>
                          </a:solidFill>
                          <a:latin typeface="+mj-ea"/>
                          <a:ea typeface="+mj-ea"/>
                        </a:rPr>
                        <a:t>)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55" name="テキスト ボックス 54"/>
          <p:cNvSpPr txBox="1"/>
          <p:nvPr/>
        </p:nvSpPr>
        <p:spPr>
          <a:xfrm>
            <a:off x="6480368" y="1628781"/>
            <a:ext cx="140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　　 分 　　秒</a:t>
            </a:r>
            <a:endParaRPr lang="en-US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6480368" y="2117746"/>
            <a:ext cx="140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　　 分 　　秒</a:t>
            </a:r>
            <a:endParaRPr lang="en-US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6480368" y="2636893"/>
            <a:ext cx="140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　　 分 　　秒</a:t>
            </a:r>
            <a:endParaRPr lang="en-US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grpSp>
        <p:nvGrpSpPr>
          <p:cNvPr id="58" name="グループ化 57"/>
          <p:cNvGrpSpPr/>
          <p:nvPr/>
        </p:nvGrpSpPr>
        <p:grpSpPr>
          <a:xfrm>
            <a:off x="5341862" y="908720"/>
            <a:ext cx="2254473" cy="2124056"/>
            <a:chOff x="4932039" y="1124552"/>
            <a:chExt cx="2254473" cy="2124056"/>
          </a:xfrm>
        </p:grpSpPr>
        <p:sp>
          <p:nvSpPr>
            <p:cNvPr id="60" name="テキスト ボックス 59"/>
            <p:cNvSpPr txBox="1"/>
            <p:nvPr/>
          </p:nvSpPr>
          <p:spPr>
            <a:xfrm>
              <a:off x="4932039" y="1124552"/>
              <a:ext cx="2254473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rPr>
                <a:t>大会記録 ２０分台</a:t>
              </a:r>
              <a:endParaRPr lang="en-US" sz="12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endParaRPr>
            </a:p>
          </p:txBody>
        </p:sp>
        <p:cxnSp>
          <p:nvCxnSpPr>
            <p:cNvPr id="59" name="直線コネクタ 58"/>
            <p:cNvCxnSpPr/>
            <p:nvPr/>
          </p:nvCxnSpPr>
          <p:spPr>
            <a:xfrm>
              <a:off x="5566177" y="1628608"/>
              <a:ext cx="0" cy="1620000"/>
            </a:xfrm>
            <a:prstGeom prst="line">
              <a:avLst/>
            </a:prstGeom>
            <a:ln w="285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1" name="グループ化 60"/>
          <p:cNvGrpSpPr/>
          <p:nvPr/>
        </p:nvGrpSpPr>
        <p:grpSpPr>
          <a:xfrm>
            <a:off x="5940152" y="1124744"/>
            <a:ext cx="2556128" cy="1908032"/>
            <a:chOff x="5529664" y="1374992"/>
            <a:chExt cx="2556128" cy="1908032"/>
          </a:xfrm>
        </p:grpSpPr>
        <p:sp>
          <p:nvSpPr>
            <p:cNvPr id="63" name="テキスト ボックス 62"/>
            <p:cNvSpPr txBox="1"/>
            <p:nvPr/>
          </p:nvSpPr>
          <p:spPr>
            <a:xfrm>
              <a:off x="5529664" y="1374992"/>
              <a:ext cx="255612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ja-JP" altLang="en-US" sz="1200" dirty="0">
                  <a:latin typeface="HGP創英角ｺﾞｼｯｸUB" panose="020B0900000000000000" pitchFamily="50" charset="-128"/>
                  <a:ea typeface="HGP創英角ｺﾞｼｯｸUB" panose="020B0900000000000000" pitchFamily="50" charset="-128"/>
                </a:rPr>
                <a:t>歴代優勝タイム ２３～２５分</a:t>
              </a:r>
              <a:endParaRPr lang="en-US" sz="1200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endParaRPr>
            </a:p>
          </p:txBody>
        </p:sp>
        <p:cxnSp>
          <p:nvCxnSpPr>
            <p:cNvPr id="62" name="直線コネクタ 61"/>
            <p:cNvCxnSpPr/>
            <p:nvPr/>
          </p:nvCxnSpPr>
          <p:spPr>
            <a:xfrm flipH="1">
              <a:off x="5978822" y="1663024"/>
              <a:ext cx="0" cy="1620000"/>
            </a:xfrm>
            <a:prstGeom prst="line">
              <a:avLst/>
            </a:prstGeom>
            <a:ln w="28575">
              <a:solidFill>
                <a:schemeClr val="tx1"/>
              </a:solidFill>
              <a:prstDash val="sysDot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64" name="直線矢印コネクタ 63"/>
          <p:cNvCxnSpPr/>
          <p:nvPr/>
        </p:nvCxnSpPr>
        <p:spPr>
          <a:xfrm flipH="1">
            <a:off x="4572000" y="1330423"/>
            <a:ext cx="792088" cy="0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テキスト ボックス 64"/>
          <p:cNvSpPr txBox="1"/>
          <p:nvPr/>
        </p:nvSpPr>
        <p:spPr>
          <a:xfrm>
            <a:off x="1130474" y="1105107"/>
            <a:ext cx="345638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TW" altLang="en-US" dirty="0">
                <a:latin typeface="HGP創英角ｺﾞｼｯｸUB" panose="020B0900000000000000" pitchFamily="50" charset="-128"/>
                <a:ea typeface="HGP創英角ｺﾞｼｯｸUB" panose="020B0900000000000000" pitchFamily="50" charset="-128"/>
              </a:rPr>
              <a:t>記録更新（優勝）</a:t>
            </a:r>
            <a:endParaRPr lang="en-US" dirty="0">
              <a:latin typeface="HGP創英角ｺﾞｼｯｸUB" panose="020B0900000000000000" pitchFamily="50" charset="-128"/>
              <a:ea typeface="HGP創英角ｺﾞｼｯｸUB" panose="020B0900000000000000" pitchFamily="50" charset="-128"/>
            </a:endParaRPr>
          </a:p>
        </p:txBody>
      </p:sp>
      <p:cxnSp>
        <p:nvCxnSpPr>
          <p:cNvPr id="7" name="直線コネクタ 6"/>
          <p:cNvCxnSpPr/>
          <p:nvPr/>
        </p:nvCxnSpPr>
        <p:spPr>
          <a:xfrm flipH="1">
            <a:off x="5352181" y="1088960"/>
            <a:ext cx="0" cy="1980000"/>
          </a:xfrm>
          <a:prstGeom prst="line">
            <a:avLst/>
          </a:prstGeom>
          <a:ln w="28575">
            <a:solidFill>
              <a:schemeClr val="tx1"/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0" name="グループ化 69"/>
          <p:cNvGrpSpPr/>
          <p:nvPr/>
        </p:nvGrpSpPr>
        <p:grpSpPr>
          <a:xfrm>
            <a:off x="323528" y="1501125"/>
            <a:ext cx="736285" cy="559723"/>
            <a:chOff x="323528" y="1916832"/>
            <a:chExt cx="736285" cy="559723"/>
          </a:xfrm>
        </p:grpSpPr>
        <p:sp>
          <p:nvSpPr>
            <p:cNvPr id="71" name="Rectangle 74"/>
            <p:cNvSpPr>
              <a:spLocks noChangeArrowheads="1"/>
            </p:cNvSpPr>
            <p:nvPr/>
          </p:nvSpPr>
          <p:spPr bwMode="auto">
            <a:xfrm>
              <a:off x="323528" y="1916832"/>
              <a:ext cx="736285" cy="4323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 algn="ctr"/>
              <a:r>
                <a:rPr lang="ja-JP" altLang="en-US" dirty="0"/>
                <a:t>ﾄﾗｲｱﾙ</a:t>
              </a:r>
            </a:p>
          </p:txBody>
        </p:sp>
        <p:sp>
          <p:nvSpPr>
            <p:cNvPr id="72" name="Rectangle 14"/>
            <p:cNvSpPr>
              <a:spLocks noChangeArrowheads="1"/>
            </p:cNvSpPr>
            <p:nvPr/>
          </p:nvSpPr>
          <p:spPr bwMode="auto">
            <a:xfrm>
              <a:off x="454631" y="2314972"/>
              <a:ext cx="495328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en-US" sz="105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rPr>
                <a:t>（１回目）</a:t>
              </a:r>
              <a:endParaRPr kumimoji="0" lang="ja-JP" altLang="ja-JP" sz="105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  <p:grpSp>
        <p:nvGrpSpPr>
          <p:cNvPr id="9" name="グループ化 8"/>
          <p:cNvGrpSpPr/>
          <p:nvPr/>
        </p:nvGrpSpPr>
        <p:grpSpPr>
          <a:xfrm>
            <a:off x="323528" y="2526438"/>
            <a:ext cx="736285" cy="576430"/>
            <a:chOff x="323528" y="2636546"/>
            <a:chExt cx="736285" cy="576430"/>
          </a:xfrm>
        </p:grpSpPr>
        <p:sp>
          <p:nvSpPr>
            <p:cNvPr id="39" name="Rectangle 74"/>
            <p:cNvSpPr>
              <a:spLocks noChangeArrowheads="1"/>
            </p:cNvSpPr>
            <p:nvPr/>
          </p:nvSpPr>
          <p:spPr bwMode="auto">
            <a:xfrm>
              <a:off x="323528" y="2636546"/>
              <a:ext cx="736285" cy="432395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chemeClr val="accent1"/>
                  </a:solidFill>
                </a14:hiddenFill>
              </a:ext>
              <a:ext uri="{91240B29-F687-4F45-9708-019B960494DF}">
                <a14:hiddenLine xmlns:a14="http://schemas.microsoft.com/office/drawing/2010/main" w="12700">
                  <a:solidFill>
                    <a:schemeClr val="tx1"/>
                  </a:solidFill>
                  <a:miter lim="800000"/>
                  <a:headEnd type="none" w="sm" len="sm"/>
                  <a:tailEnd type="none" w="sm" len="sm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>
              <a:lvl1pPr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1pPr>
              <a:lvl2pPr marL="742950" indent="-28575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2pPr>
              <a:lvl3pPr marL="11430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3pPr>
              <a:lvl4pPr marL="16002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4pPr>
              <a:lvl5pPr marL="2057400" indent="-228600"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5pPr>
              <a:lvl6pPr marL="25146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6pPr>
              <a:lvl7pPr marL="29718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7pPr>
              <a:lvl8pPr marL="34290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8pPr>
              <a:lvl9pPr marL="3886200" indent="-228600" eaLnBrk="0" fontAlgn="base" hangingPunct="0">
                <a:spcBef>
                  <a:spcPct val="0"/>
                </a:spcBef>
                <a:spcAft>
                  <a:spcPct val="0"/>
                </a:spcAft>
                <a:defRPr kumimoji="1" sz="2400">
                  <a:solidFill>
                    <a:schemeClr val="tx1"/>
                  </a:solidFill>
                  <a:latin typeface="Times New Roman" pitchFamily="18" charset="0"/>
                  <a:ea typeface="ＭＳ Ｐゴシック" pitchFamily="50" charset="-128"/>
                </a:defRPr>
              </a:lvl9pPr>
            </a:lstStyle>
            <a:p>
              <a:pPr algn="ctr"/>
              <a:r>
                <a:rPr lang="ja-JP" altLang="en-US" dirty="0"/>
                <a:t>競技会</a:t>
              </a:r>
            </a:p>
          </p:txBody>
        </p:sp>
        <p:sp>
          <p:nvSpPr>
            <p:cNvPr id="73" name="Rectangle 14"/>
            <p:cNvSpPr>
              <a:spLocks noChangeArrowheads="1"/>
            </p:cNvSpPr>
            <p:nvPr/>
          </p:nvSpPr>
          <p:spPr bwMode="auto">
            <a:xfrm>
              <a:off x="476272" y="3051393"/>
              <a:ext cx="495328" cy="16158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1pPr>
              <a:lvl2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2pPr>
              <a:lvl3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3pPr>
              <a:lvl4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4pPr>
              <a:lvl5pPr eaLnBrk="0" hangingPunct="0"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5pPr>
              <a:lvl6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6pPr>
              <a:lvl7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7pPr>
              <a:lvl8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8pPr>
              <a:lvl9pPr eaLnBrk="0" fontAlgn="base" hangingPunct="0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Arial" panose="020B0604020202020204" pitchFamily="34" charset="0"/>
                </a:defRPr>
              </a:lvl9pPr>
            </a:lstStyle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ja-JP" altLang="en-US" sz="1050" b="0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</a:rPr>
                <a:t>（２回目）</a:t>
              </a:r>
              <a:endParaRPr kumimoji="0" lang="ja-JP" altLang="ja-JP" sz="105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</p:grpSp>
      <p:cxnSp>
        <p:nvCxnSpPr>
          <p:cNvPr id="35" name="直線コネクタ 34"/>
          <p:cNvCxnSpPr/>
          <p:nvPr/>
        </p:nvCxnSpPr>
        <p:spPr>
          <a:xfrm>
            <a:off x="6444208" y="1988840"/>
            <a:ext cx="1332716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コネクタ 35"/>
          <p:cNvCxnSpPr/>
          <p:nvPr/>
        </p:nvCxnSpPr>
        <p:spPr>
          <a:xfrm>
            <a:off x="6444208" y="3004340"/>
            <a:ext cx="1332716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 Box 28"/>
          <p:cNvSpPr txBox="1">
            <a:spLocks noChangeArrowheads="1"/>
          </p:cNvSpPr>
          <p:nvPr/>
        </p:nvSpPr>
        <p:spPr bwMode="auto">
          <a:xfrm>
            <a:off x="7164288" y="188914"/>
            <a:ext cx="1795074" cy="2923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rIns="54000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3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課題達成型入門コース</a:t>
            </a:r>
          </a:p>
        </p:txBody>
      </p:sp>
      <p:cxnSp>
        <p:nvCxnSpPr>
          <p:cNvPr id="38" name="直線コネクタ 37"/>
          <p:cNvCxnSpPr/>
          <p:nvPr/>
        </p:nvCxnSpPr>
        <p:spPr>
          <a:xfrm>
            <a:off x="6444208" y="2492896"/>
            <a:ext cx="1332716" cy="0"/>
          </a:xfrm>
          <a:prstGeom prst="line">
            <a:avLst/>
          </a:prstGeom>
          <a:ln w="381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線矢印コネクタ 40"/>
          <p:cNvCxnSpPr/>
          <p:nvPr/>
        </p:nvCxnSpPr>
        <p:spPr>
          <a:xfrm flipH="1">
            <a:off x="5980962" y="1484784"/>
            <a:ext cx="396000" cy="0"/>
          </a:xfrm>
          <a:prstGeom prst="straightConnector1">
            <a:avLst/>
          </a:prstGeom>
          <a:ln w="19050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10756569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表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9043842"/>
              </p:ext>
            </p:extLst>
          </p:nvPr>
        </p:nvGraphicFramePr>
        <p:xfrm>
          <a:off x="179516" y="1340768"/>
          <a:ext cx="4320476" cy="54000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2047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60000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〔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例</a:t>
                      </a:r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〕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・課題達成型の必要性や進め方が少し理解できた</a:t>
                      </a:r>
                      <a:b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</a:b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　　　・攻め所選定シートの説明がよく分からなかった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5" name="Text Box 3"/>
          <p:cNvSpPr txBox="1">
            <a:spLocks noChangeArrowheads="1"/>
          </p:cNvSpPr>
          <p:nvPr/>
        </p:nvSpPr>
        <p:spPr bwMode="auto">
          <a:xfrm>
            <a:off x="70338" y="30164"/>
            <a:ext cx="2590800" cy="274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en-US" altLang="ja-JP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D</a:t>
            </a:r>
            <a:r>
              <a:rPr lang="ja-JP" altLang="en-US" sz="12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ｺｰｽＧＤ記録用紙（発表資料７）</a:t>
            </a:r>
          </a:p>
        </p:txBody>
      </p:sp>
      <p:sp>
        <p:nvSpPr>
          <p:cNvPr id="9" name="Text Box 2"/>
          <p:cNvSpPr txBox="1">
            <a:spLocks noChangeArrowheads="1"/>
          </p:cNvSpPr>
          <p:nvPr/>
        </p:nvSpPr>
        <p:spPr bwMode="auto">
          <a:xfrm>
            <a:off x="179512" y="548680"/>
            <a:ext cx="5472608" cy="400110"/>
          </a:xfrm>
          <a:prstGeom prst="rect">
            <a:avLst/>
          </a:prstGeom>
          <a:noFill/>
          <a:ln w="38100" cmpd="dbl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>
              <a:buNone/>
            </a:pPr>
            <a:r>
              <a:rPr lang="ja-JP" altLang="en-US" sz="2000" dirty="0">
                <a:latin typeface="HGP創英角ｺﾞｼｯｸUB" pitchFamily="50" charset="-128"/>
                <a:ea typeface="HGP創英角ｺﾞｼｯｸUB" pitchFamily="50" charset="-128"/>
              </a:rPr>
              <a:t>入門コース研修で分かった事（全員が記入）</a:t>
            </a:r>
          </a:p>
        </p:txBody>
      </p:sp>
      <p:sp>
        <p:nvSpPr>
          <p:cNvPr id="10" name="Text Box 3"/>
          <p:cNvSpPr txBox="1">
            <a:spLocks noChangeArrowheads="1"/>
          </p:cNvSpPr>
          <p:nvPr/>
        </p:nvSpPr>
        <p:spPr bwMode="auto">
          <a:xfrm>
            <a:off x="179512" y="1052736"/>
            <a:ext cx="252000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>
              <a:spcBef>
                <a:spcPct val="50000"/>
              </a:spcBef>
              <a:buNone/>
            </a:pPr>
            <a:r>
              <a:rPr lang="ja-JP" altLang="en-US" sz="1200" dirty="0"/>
              <a:t>◆学んだ事・気づいた事</a:t>
            </a:r>
          </a:p>
        </p:txBody>
      </p:sp>
      <p:graphicFrame>
        <p:nvGraphicFramePr>
          <p:cNvPr id="15" name="表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6046995"/>
              </p:ext>
            </p:extLst>
          </p:nvPr>
        </p:nvGraphicFramePr>
        <p:xfrm>
          <a:off x="4644008" y="1340768"/>
          <a:ext cx="4320476" cy="54000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2047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600004">
                <a:tc>
                  <a:txBody>
                    <a:bodyPr/>
                    <a:lstStyle/>
                    <a:p>
                      <a:pPr algn="l"/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〔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例</a:t>
                      </a:r>
                      <a:r>
                        <a:rPr kumimoji="1" lang="en-US" altLang="ja-JP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〕</a:t>
                      </a:r>
                      <a:r>
                        <a:rPr kumimoji="1" lang="ja-JP" altLang="en-US" sz="1200" b="0" dirty="0">
                          <a:solidFill>
                            <a:schemeClr val="tx1"/>
                          </a:solidFill>
                          <a:latin typeface="HG丸ｺﾞｼｯｸM-PRO" panose="020F0600000000000000" pitchFamily="50" charset="-128"/>
                          <a:ea typeface="HG丸ｺﾞｼｯｸM-PRO" panose="020F0600000000000000" pitchFamily="50" charset="-128"/>
                        </a:rPr>
                        <a:t>積極的に会合へ参加し、手法も勉強したい</a:t>
                      </a:r>
                    </a:p>
                  </a:txBody>
                  <a:tcPr anchor="ctr">
                    <a:lnL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600004">
                <a:tc>
                  <a:txBody>
                    <a:bodyPr/>
                    <a:lstStyle/>
                    <a:p>
                      <a:pPr algn="ctr"/>
                      <a:endParaRPr kumimoji="1" lang="ja-JP" altLang="en-US" sz="1400" b="0" dirty="0">
                        <a:solidFill>
                          <a:schemeClr val="tx1"/>
                        </a:solidFill>
                        <a:latin typeface="HG丸ｺﾞｼｯｸM-PRO" panose="020F0600000000000000" pitchFamily="50" charset="-128"/>
                        <a:ea typeface="HG丸ｺﾞｼｯｸM-PRO" panose="020F0600000000000000" pitchFamily="50" charset="-128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sp>
        <p:nvSpPr>
          <p:cNvPr id="11" name="Text Box 27"/>
          <p:cNvSpPr txBox="1">
            <a:spLocks noChangeArrowheads="1"/>
          </p:cNvSpPr>
          <p:nvPr/>
        </p:nvSpPr>
        <p:spPr bwMode="auto">
          <a:xfrm>
            <a:off x="6660232" y="548680"/>
            <a:ext cx="231237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r" eaLnBrk="1" hangingPunct="1">
              <a:spcBef>
                <a:spcPct val="50000"/>
              </a:spcBef>
              <a:buFontTx/>
              <a:buNone/>
            </a:pPr>
            <a:r>
              <a:rPr lang="en-US" altLang="ja-JP" sz="1600" u="sng" dirty="0">
                <a:latin typeface="+mn-ea"/>
                <a:ea typeface="+mn-ea"/>
              </a:rPr>
              <a:t>D </a:t>
            </a:r>
            <a:r>
              <a:rPr lang="ja-JP" altLang="en-US" sz="1600" u="sng" dirty="0"/>
              <a:t>コース：　　グループ</a:t>
            </a:r>
          </a:p>
        </p:txBody>
      </p:sp>
      <p:sp>
        <p:nvSpPr>
          <p:cNvPr id="13" name="Text Box 28"/>
          <p:cNvSpPr txBox="1">
            <a:spLocks noChangeArrowheads="1"/>
          </p:cNvSpPr>
          <p:nvPr/>
        </p:nvSpPr>
        <p:spPr bwMode="auto">
          <a:xfrm>
            <a:off x="7164288" y="188914"/>
            <a:ext cx="1795074" cy="292388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 rIns="54000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300" dirty="0">
                <a:latin typeface="Meiryo UI" pitchFamily="50" charset="-128"/>
                <a:ea typeface="Meiryo UI" pitchFamily="50" charset="-128"/>
                <a:cs typeface="Meiryo UI" pitchFamily="50" charset="-128"/>
              </a:rPr>
              <a:t>課題達成型入門コース</a:t>
            </a:r>
          </a:p>
        </p:txBody>
      </p:sp>
      <p:sp>
        <p:nvSpPr>
          <p:cNvPr id="14" name="Text Box 3"/>
          <p:cNvSpPr txBox="1">
            <a:spLocks noChangeArrowheads="1"/>
          </p:cNvSpPr>
          <p:nvPr/>
        </p:nvSpPr>
        <p:spPr bwMode="auto">
          <a:xfrm>
            <a:off x="4716296" y="1052736"/>
            <a:ext cx="2520000" cy="27699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spcBef>
                <a:spcPct val="20000"/>
              </a:spcBef>
              <a:buChar char="•"/>
              <a:defRPr kumimoji="1" sz="34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1pPr>
            <a:lvl2pPr marL="742950" indent="-285750">
              <a:spcBef>
                <a:spcPct val="20000"/>
              </a:spcBef>
              <a:buChar char="–"/>
              <a:defRPr kumimoji="1" sz="30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2pPr>
            <a:lvl3pPr marL="1143000" indent="-228600">
              <a:spcBef>
                <a:spcPct val="20000"/>
              </a:spcBef>
              <a:buChar char="•"/>
              <a:defRPr kumimoji="1" sz="26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3pPr>
            <a:lvl4pPr marL="1600200" indent="-228600">
              <a:spcBef>
                <a:spcPct val="20000"/>
              </a:spcBef>
              <a:buChar char="–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4pPr>
            <a:lvl5pPr marL="2057400" indent="-228600">
              <a:spcBef>
                <a:spcPct val="20000"/>
              </a:spcBef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kumimoji="1" sz="2100">
                <a:solidFill>
                  <a:schemeClr val="tx1"/>
                </a:solidFill>
                <a:latin typeface="Times New Roman" pitchFamily="18" charset="0"/>
                <a:ea typeface="ＭＳ Ｐゴシック" pitchFamily="50" charset="-128"/>
              </a:defRPr>
            </a:lvl9pPr>
          </a:lstStyle>
          <a:p>
            <a:pPr>
              <a:spcBef>
                <a:spcPct val="50000"/>
              </a:spcBef>
              <a:buNone/>
            </a:pPr>
            <a:r>
              <a:rPr lang="ja-JP" altLang="en-US" sz="1200" dirty="0"/>
              <a:t>◆一人ひとりの決意表明</a:t>
            </a:r>
          </a:p>
        </p:txBody>
      </p:sp>
    </p:spTree>
    <p:extLst>
      <p:ext uri="{BB962C8B-B14F-4D97-AF65-F5344CB8AC3E}">
        <p14:creationId xmlns:p14="http://schemas.microsoft.com/office/powerpoint/2010/main" val="41973206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 bwMode="auto">
        <a:noFill/>
        <a:ln>
          <a:noFill/>
        </a:ln>
        <a:extLst>
          <a:ext uri="{909E8E84-426E-40DD-AFC4-6F175D3DCCD1}">
            <a14:hiddenFill xmlns:a14="http://schemas.microsoft.com/office/drawing/2010/main">
              <a:solidFill>
                <a:srgbClr val="FFFFFF"/>
              </a:solidFill>
            </a14:hiddenFill>
          </a:ext>
          <a:ext uri="{91240B29-F687-4F45-9708-019B960494DF}">
            <a14:hiddenLine xmlns:a14="http://schemas.microsoft.com/office/drawing/2010/main" w="9525">
              <a:solidFill>
                <a:srgbClr val="000000"/>
              </a:solidFill>
              <a:miter lim="800000"/>
              <a:headEnd/>
              <a:tailEnd/>
            </a14:hiddenLine>
          </a:ext>
        </a:extLst>
      </a:spPr>
      <a:bodyPr wrap="square">
        <a:spAutoFit/>
      </a:bodyPr>
      <a:lstStyle>
        <a:defPPr>
          <a:spcBef>
            <a:spcPct val="50000"/>
          </a:spcBef>
          <a:buNone/>
          <a:defRPr sz="1200" dirty="0" smtClean="0">
            <a:solidFill>
              <a:srgbClr val="FF0000"/>
            </a:solidFill>
          </a:defRPr>
        </a:defPPr>
      </a:lst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3229</TotalTime>
  <Words>1832</Words>
  <Application>Microsoft Office PowerPoint</Application>
  <PresentationFormat>画面に合わせる (4:3)</PresentationFormat>
  <Paragraphs>332</Paragraphs>
  <Slides>7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7</vt:i4>
      </vt:variant>
    </vt:vector>
  </HeadingPairs>
  <TitlesOfParts>
    <vt:vector size="16" baseType="lpstr">
      <vt:lpstr>HGP創英角ｺﾞｼｯｸUB</vt:lpstr>
      <vt:lpstr>HG丸ｺﾞｼｯｸM-PRO</vt:lpstr>
      <vt:lpstr>Meiryo UI</vt:lpstr>
      <vt:lpstr>ＭＳ Ｐゴシック</vt:lpstr>
      <vt:lpstr>ＭＳ Ｐ明朝</vt:lpstr>
      <vt:lpstr>Arial</vt:lpstr>
      <vt:lpstr>Calibri</vt:lpstr>
      <vt:lpstr>Times New Roman</vt:lpstr>
      <vt:lpstr>Office ​​テーマ</vt:lpstr>
      <vt:lpstr>グループの旗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Nishida Takuma</dc:creator>
  <cp:lastModifiedBy>Windows ユーザー</cp:lastModifiedBy>
  <cp:revision>336</cp:revision>
  <cp:lastPrinted>2020-01-15T07:15:02Z</cp:lastPrinted>
  <dcterms:created xsi:type="dcterms:W3CDTF">2014-08-25T07:07:42Z</dcterms:created>
  <dcterms:modified xsi:type="dcterms:W3CDTF">2025-05-01T04:28:46Z</dcterms:modified>
</cp:coreProperties>
</file>

<file path=docProps/thumbnail.jpeg>
</file>