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2" r:id="rId2"/>
    <p:sldId id="283" r:id="rId3"/>
    <p:sldId id="292" r:id="rId4"/>
    <p:sldId id="288" r:id="rId5"/>
    <p:sldId id="289" r:id="rId6"/>
    <p:sldId id="291" r:id="rId7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35" autoAdjust="0"/>
    <p:restoredTop sz="95253" autoAdjust="0"/>
  </p:normalViewPr>
  <p:slideViewPr>
    <p:cSldViewPr>
      <p:cViewPr>
        <p:scale>
          <a:sx n="89" d="100"/>
          <a:sy n="89" d="100"/>
        </p:scale>
        <p:origin x="1526" y="4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890" y="-84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763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t" anchorCtr="0" compatLnSpc="1">
            <a:prstTxWarp prst="textNoShape">
              <a:avLst/>
            </a:prstTxWarp>
          </a:bodyPr>
          <a:lstStyle>
            <a:lvl1pPr defTabSz="9001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571" y="0"/>
            <a:ext cx="292019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t" anchorCtr="0" compatLnSpc="1">
            <a:prstTxWarp prst="textNoShape">
              <a:avLst/>
            </a:prstTxWarp>
          </a:bodyPr>
          <a:lstStyle>
            <a:lvl1pPr algn="r" defTabSz="9001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076"/>
            <a:ext cx="2921763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b" anchorCtr="0" compatLnSpc="1">
            <a:prstTxWarp prst="textNoShape">
              <a:avLst/>
            </a:prstTxWarp>
          </a:bodyPr>
          <a:lstStyle>
            <a:lvl1pPr defTabSz="9001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571" y="9373076"/>
            <a:ext cx="292019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b" anchorCtr="0" compatLnSpc="1">
            <a:prstTxWarp prst="textNoShape">
              <a:avLst/>
            </a:prstTxWarp>
          </a:bodyPr>
          <a:lstStyle>
            <a:lvl1pPr algn="r" defTabSz="900150">
              <a:defRPr sz="1200"/>
            </a:lvl1pPr>
          </a:lstStyle>
          <a:p>
            <a:fld id="{FCD86F5B-770A-46CA-9E0A-3227D60C91E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7812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763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t" anchorCtr="0" compatLnSpc="1">
            <a:prstTxWarp prst="textNoShape">
              <a:avLst/>
            </a:prstTxWarp>
          </a:bodyPr>
          <a:lstStyle>
            <a:lvl1pPr defTabSz="9001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571" y="0"/>
            <a:ext cx="292019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t" anchorCtr="0" compatLnSpc="1">
            <a:prstTxWarp prst="textNoShape">
              <a:avLst/>
            </a:prstTxWarp>
          </a:bodyPr>
          <a:lstStyle>
            <a:lvl1pPr algn="r" defTabSz="9001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1675" y="742950"/>
            <a:ext cx="5335588" cy="3695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40293" cy="4440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3076"/>
            <a:ext cx="2921763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b" anchorCtr="0" compatLnSpc="1">
            <a:prstTxWarp prst="textNoShape">
              <a:avLst/>
            </a:prstTxWarp>
          </a:bodyPr>
          <a:lstStyle>
            <a:lvl1pPr defTabSz="900185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571" y="9373076"/>
            <a:ext cx="292019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73" tIns="46437" rIns="91273" bIns="46437" numCol="1" anchor="b" anchorCtr="0" compatLnSpc="1">
            <a:prstTxWarp prst="textNoShape">
              <a:avLst/>
            </a:prstTxWarp>
          </a:bodyPr>
          <a:lstStyle>
            <a:lvl1pPr algn="r" defTabSz="900150">
              <a:defRPr sz="1200"/>
            </a:lvl1pPr>
          </a:lstStyle>
          <a:p>
            <a:fld id="{DA4CFE6A-7A4B-491C-9674-9B7C42F2D76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7886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0850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03288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54138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04988" algn="l" defTabSz="892175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77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36486" indent="-283264" defTabSz="898577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33056" indent="-226611" defTabSz="898577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586278" indent="-226611" defTabSz="898577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39501" indent="-226611" defTabSz="898577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492723" indent="-226611" defTabSz="89857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45945" indent="-226611" defTabSz="89857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399168" indent="-226611" defTabSz="89857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52390" indent="-226611" defTabSz="89857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3E00DFE-A614-42C7-A65B-76E617847E75}" type="slidenum">
              <a:rPr lang="en-US" altLang="ja-JP">
                <a:ea typeface="ＭＳ Ｐゴシック" panose="020B0600070205080204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5488" y="715963"/>
            <a:ext cx="5335587" cy="3695700"/>
          </a:xfrm>
          <a:ln cap="flat"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7550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42CDBA-D372-4654-A41B-B42E0109EDD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455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0B32C0-78FC-4538-972C-AF3E3F953B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076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74EFF-E1B4-4822-BB8E-411F71E1D4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841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34940-19F6-4F39-A7DD-354815BCBA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970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9D2226-FAF4-492F-8230-F0E7A4C223F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840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F0FFF-9093-4396-B02B-0AF49730BE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9276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785C1A-A894-4A32-B3EA-F0501B2E8A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8947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6FBABB-3EE2-4AC9-8D1F-DE10D10359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894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3AF0D8-4113-46F1-9DDB-5D320E0CB04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554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CE259-4749-4119-971C-A0FB5BA68F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523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C7810-9B17-4E95-A51C-C8AF62CAE1C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071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>
            <a:lvl1pPr defTabSz="844550">
              <a:defRPr sz="15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>
            <a:lvl1pPr algn="ctr" defTabSz="844550">
              <a:defRPr sz="15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838" tIns="49212" rIns="96838" bIns="49212" numCol="1" anchor="t" anchorCtr="0" compatLnSpc="1">
            <a:prstTxWarp prst="textNoShape">
              <a:avLst/>
            </a:prstTxWarp>
          </a:bodyPr>
          <a:lstStyle>
            <a:lvl1pPr algn="r" defTabSz="844550">
              <a:defRPr sz="1500"/>
            </a:lvl1pPr>
          </a:lstStyle>
          <a:p>
            <a:fld id="{1C245D50-D7CF-4A84-8709-17677E4456C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defTabSz="844550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defTabSz="844550" rtl="0" fontAlgn="base">
        <a:spcBef>
          <a:spcPct val="0"/>
        </a:spcBef>
        <a:spcAft>
          <a:spcPct val="0"/>
        </a:spcAft>
        <a:defRPr kumimoji="1" sz="47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61950" indent="-361950" algn="l" defTabSz="844550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1625" algn="l" defTabSz="84455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08088" indent="-242888" algn="l" defTabSz="844550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690688" indent="-241300" algn="l" defTabSz="844550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3288" indent="-239713" algn="l" defTabSz="844550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304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876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448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4002088" indent="-239713" algn="l" defTabSz="844550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38138" y="488950"/>
            <a:ext cx="22526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600"/>
              <a:t>グループの旗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467600" y="533400"/>
            <a:ext cx="2146300" cy="28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 dirty="0"/>
              <a:t>　　　　　</a:t>
            </a:r>
            <a:r>
              <a:rPr lang="ja-JP" altLang="en-US" sz="1200" dirty="0"/>
              <a:t>年</a:t>
            </a:r>
            <a:r>
              <a:rPr lang="ja-JP" altLang="en-US" sz="1200" u="sng" dirty="0"/>
              <a:t>　　　</a:t>
            </a:r>
            <a:r>
              <a:rPr lang="ja-JP" altLang="en-US" sz="1200" dirty="0"/>
              <a:t>月</a:t>
            </a:r>
            <a:r>
              <a:rPr lang="ja-JP" altLang="en-US" sz="1200" u="sng" dirty="0"/>
              <a:t>　　　</a:t>
            </a:r>
            <a:r>
              <a:rPr lang="ja-JP" altLang="en-US" sz="1200" dirty="0"/>
              <a:t>日</a:t>
            </a:r>
          </a:p>
        </p:txBody>
      </p:sp>
      <p:graphicFrame>
        <p:nvGraphicFramePr>
          <p:cNvPr id="56443" name="Group 123"/>
          <p:cNvGraphicFramePr>
            <a:graphicFrameLocks noGrp="1"/>
          </p:cNvGraphicFramePr>
          <p:nvPr/>
        </p:nvGraphicFramePr>
        <p:xfrm>
          <a:off x="381000" y="1625600"/>
          <a:ext cx="2590800" cy="990600"/>
        </p:xfrm>
        <a:graphic>
          <a:graphicData uri="http://schemas.openxmlformats.org/drawingml/2006/table">
            <a:tbl>
              <a:tblPr/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152775" y="765175"/>
            <a:ext cx="3200400" cy="20574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962400" y="635000"/>
            <a:ext cx="14478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b="1"/>
              <a:t>シンボルマーク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6807200" y="2117725"/>
            <a:ext cx="276860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FontTx/>
              <a:buNone/>
            </a:pPr>
            <a:endParaRPr lang="ja-JP" altLang="ja-JP" sz="240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6807200" y="1844675"/>
            <a:ext cx="2768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ja-JP" altLang="en-US" sz="1200" b="1"/>
              <a:t>アドバイザー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6824663" y="1341438"/>
            <a:ext cx="2768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FontTx/>
              <a:buNone/>
            </a:pPr>
            <a:endParaRPr lang="ja-JP" altLang="ja-JP" sz="2400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6807200" y="1054100"/>
            <a:ext cx="2768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ja-JP" altLang="en-US" sz="1200" b="1"/>
              <a:t>チーフアドバイザー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6807200" y="1054100"/>
            <a:ext cx="2768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6807200" y="1327150"/>
            <a:ext cx="276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6807200" y="1844675"/>
            <a:ext cx="276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6807200" y="2117725"/>
            <a:ext cx="276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6807200" y="2665413"/>
            <a:ext cx="27686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6807200" y="1054100"/>
            <a:ext cx="0" cy="161131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9575800" y="1054100"/>
            <a:ext cx="0" cy="1611313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56346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156512"/>
              </p:ext>
            </p:extLst>
          </p:nvPr>
        </p:nvGraphicFramePr>
        <p:xfrm>
          <a:off x="381000" y="3263900"/>
          <a:ext cx="5562600" cy="3267076"/>
        </p:xfrm>
        <a:graphic>
          <a:graphicData uri="http://schemas.openxmlformats.org/drawingml/2006/table">
            <a:tbl>
              <a:tblPr/>
              <a:tblGrid>
                <a:gridCol w="41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役　　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会　社　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リーダー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サブリーダー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発表者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質問者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書記</a:t>
                      </a: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書記</a:t>
                      </a: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2</a:t>
                      </a: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38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時間係・</a:t>
                      </a: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5S</a:t>
                      </a: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８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7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９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131" name="Rectangle 83"/>
          <p:cNvSpPr>
            <a:spLocks noChangeArrowheads="1"/>
          </p:cNvSpPr>
          <p:nvPr/>
        </p:nvSpPr>
        <p:spPr bwMode="auto">
          <a:xfrm>
            <a:off x="381000" y="2857500"/>
            <a:ext cx="154686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/>
              <a:t>役割分担</a:t>
            </a:r>
          </a:p>
        </p:txBody>
      </p:sp>
      <p:graphicFrame>
        <p:nvGraphicFramePr>
          <p:cNvPr id="56439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803792"/>
              </p:ext>
            </p:extLst>
          </p:nvPr>
        </p:nvGraphicFramePr>
        <p:xfrm>
          <a:off x="6154738" y="3244850"/>
          <a:ext cx="3403600" cy="2528888"/>
        </p:xfrm>
        <a:graphic>
          <a:graphicData uri="http://schemas.openxmlformats.org/drawingml/2006/table">
            <a:tbl>
              <a:tblPr/>
              <a:tblGrid>
                <a:gridCol w="514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5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21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内　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評価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13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明朝" pitchFamily="18" charset="-128"/>
                        </a:rPr>
                        <a:t>みんなが積極的に発言する。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025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明朝" pitchFamily="18" charset="-128"/>
                        </a:rPr>
                        <a:t>みんなで時間を守る。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55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62" name="Text Box 114"/>
          <p:cNvSpPr txBox="1">
            <a:spLocks noChangeArrowheads="1"/>
          </p:cNvSpPr>
          <p:nvPr/>
        </p:nvSpPr>
        <p:spPr bwMode="auto">
          <a:xfrm>
            <a:off x="6353175" y="5789614"/>
            <a:ext cx="3071922" cy="71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300" dirty="0"/>
              <a:t>★活動終了時に全員で評価を実施します。</a:t>
            </a:r>
            <a:r>
              <a:rPr lang="en-US" altLang="ja-JP" sz="1300" dirty="0"/>
              <a:t/>
            </a:r>
            <a:br>
              <a:rPr lang="en-US" altLang="ja-JP" sz="1300" dirty="0"/>
            </a:br>
            <a:r>
              <a:rPr lang="ja-JP" altLang="en-US" sz="1300" dirty="0"/>
              <a:t>★評価は、○、△、</a:t>
            </a:r>
            <a:r>
              <a:rPr lang="en-US" altLang="ja-JP" sz="1300" dirty="0"/>
              <a:t>×</a:t>
            </a:r>
            <a:r>
              <a:rPr lang="ja-JP" altLang="en-US" sz="1300" dirty="0"/>
              <a:t>等で記入。</a:t>
            </a:r>
            <a:r>
              <a:rPr lang="en-US" altLang="ja-JP" sz="1300" dirty="0"/>
              <a:t/>
            </a:r>
            <a:br>
              <a:rPr lang="en-US" altLang="ja-JP" sz="1300" dirty="0"/>
            </a:br>
            <a:r>
              <a:rPr lang="en-US" altLang="ja-JP" sz="1300" dirty="0"/>
              <a:t>※</a:t>
            </a:r>
            <a:r>
              <a:rPr lang="ja-JP" altLang="en-US" sz="1600" b="1" dirty="0"/>
              <a:t>大きく濃い字で書きましょう！</a:t>
            </a:r>
            <a:endParaRPr lang="ja-JP" altLang="en-US" sz="1300" dirty="0"/>
          </a:p>
        </p:txBody>
      </p:sp>
      <p:sp>
        <p:nvSpPr>
          <p:cNvPr id="2163" name="Rectangle 115"/>
          <p:cNvSpPr>
            <a:spLocks noChangeArrowheads="1"/>
          </p:cNvSpPr>
          <p:nvPr/>
        </p:nvSpPr>
        <p:spPr bwMode="auto">
          <a:xfrm>
            <a:off x="6172200" y="2882900"/>
            <a:ext cx="2667000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/>
              <a:t>グループの決め事</a:t>
            </a:r>
          </a:p>
        </p:txBody>
      </p:sp>
      <p:sp>
        <p:nvSpPr>
          <p:cNvPr id="2164" name="Text Box 116"/>
          <p:cNvSpPr txBox="1">
            <a:spLocks noChangeArrowheads="1"/>
          </p:cNvSpPr>
          <p:nvPr/>
        </p:nvSpPr>
        <p:spPr bwMode="auto">
          <a:xfrm>
            <a:off x="215899" y="127000"/>
            <a:ext cx="2936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Ｃコース　ＧＤ</a:t>
            </a:r>
            <a:r>
              <a:rPr lang="ja-JP" altLang="en-US" sz="1200" dirty="0"/>
              <a:t>記録用紙（発表資料１）</a:t>
            </a:r>
          </a:p>
        </p:txBody>
      </p:sp>
      <p:sp>
        <p:nvSpPr>
          <p:cNvPr id="2165" name="AutoShape 117"/>
          <p:cNvSpPr>
            <a:spLocks noChangeArrowheads="1"/>
          </p:cNvSpPr>
          <p:nvPr/>
        </p:nvSpPr>
        <p:spPr bwMode="auto">
          <a:xfrm>
            <a:off x="200025" y="476250"/>
            <a:ext cx="9448800" cy="6265863"/>
          </a:xfrm>
          <a:prstGeom prst="roundRect">
            <a:avLst>
              <a:gd name="adj" fmla="val 1778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7" name="Text Box 112"/>
          <p:cNvSpPr txBox="1">
            <a:spLocks noChangeArrowheads="1"/>
          </p:cNvSpPr>
          <p:nvPr/>
        </p:nvSpPr>
        <p:spPr bwMode="auto">
          <a:xfrm>
            <a:off x="7067800" y="53975"/>
            <a:ext cx="278606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1200" dirty="0">
                <a:latin typeface="+mj-ea"/>
                <a:ea typeface="+mj-ea"/>
              </a:rPr>
              <a:t>事務・販売・サービス入門・初級研修会</a:t>
            </a: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288088" y="1069975"/>
            <a:ext cx="2791663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u="sng" dirty="0" smtClean="0">
                <a:latin typeface="ＭＳ Ｐゴシック" panose="020B0600070205080204" pitchFamily="50" charset="-128"/>
              </a:rPr>
              <a:t>Ｃコース</a:t>
            </a:r>
            <a:r>
              <a:rPr lang="ja-JP" altLang="en-US" sz="2000" u="sng" dirty="0">
                <a:latin typeface="ＭＳ Ｐゴシック" panose="020B0600070205080204" pitchFamily="50" charset="-128"/>
              </a:rPr>
              <a:t>：　　　</a:t>
            </a:r>
            <a:r>
              <a:rPr lang="ja-JP" altLang="en-US" sz="2000" u="sng" dirty="0"/>
              <a:t>グループ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" y="355553"/>
            <a:ext cx="1819126" cy="457200"/>
          </a:xfrm>
        </p:spPr>
        <p:txBody>
          <a:bodyPr/>
          <a:lstStyle/>
          <a:p>
            <a:pPr algn="l" eaLnBrk="1" hangingPunct="1"/>
            <a:r>
              <a:rPr lang="ja-JP" altLang="en-US" sz="2000" dirty="0">
                <a:ea typeface="HGS創英角ｺﾞｼｯｸUB" panose="020B0900000000000000" pitchFamily="50" charset="-128"/>
              </a:rPr>
              <a:t>１．第１回目</a:t>
            </a:r>
            <a:endParaRPr lang="ja-JP" altLang="en-US" sz="2000" dirty="0">
              <a:solidFill>
                <a:srgbClr val="FF0000"/>
              </a:solidFill>
              <a:ea typeface="HGS創英角ｺﾞｼｯｸUB" panose="020B0900000000000000" pitchFamily="50" charset="-128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68876" y="1916113"/>
            <a:ext cx="794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要因解析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  <a:r>
              <a:rPr lang="ja-JP" altLang="en-US" sz="1600" kern="0" dirty="0">
                <a:solidFill>
                  <a:schemeClr val="tx1"/>
                </a:solidFill>
                <a:ea typeface="HGS創英角ｺﾞｼｯｸUB" pitchFamily="50" charset="-128"/>
              </a:rPr>
              <a:t>事実を基に要因を掘り下げ、主要因を追及する</a:t>
            </a:r>
          </a:p>
        </p:txBody>
      </p:sp>
      <p:cxnSp>
        <p:nvCxnSpPr>
          <p:cNvPr id="160" name="直線矢印コネクタ 159"/>
          <p:cNvCxnSpPr/>
          <p:nvPr/>
        </p:nvCxnSpPr>
        <p:spPr bwMode="auto">
          <a:xfrm>
            <a:off x="1481138" y="4722813"/>
            <a:ext cx="6437312" cy="0"/>
          </a:xfrm>
          <a:prstGeom prst="straightConnector1">
            <a:avLst/>
          </a:prstGeom>
          <a:ln w="1143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正方形/長方形 160"/>
          <p:cNvSpPr/>
          <p:nvPr/>
        </p:nvSpPr>
        <p:spPr bwMode="auto">
          <a:xfrm>
            <a:off x="7973070" y="3125788"/>
            <a:ext cx="868362" cy="3194050"/>
          </a:xfrm>
          <a:prstGeom prst="rect">
            <a:avLst/>
          </a:prstGeom>
          <a:noFill/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en-US" altLang="ja-JP" sz="2000" dirty="0"/>
              <a:t>25</a:t>
            </a:r>
            <a:r>
              <a:rPr lang="ja-JP" altLang="en-US" sz="2000" dirty="0"/>
              <a:t>分以内にパズルを完成させられない</a:t>
            </a:r>
          </a:p>
        </p:txBody>
      </p:sp>
      <p:cxnSp>
        <p:nvCxnSpPr>
          <p:cNvPr id="162" name="直線矢印コネクタ 161"/>
          <p:cNvCxnSpPr/>
          <p:nvPr/>
        </p:nvCxnSpPr>
        <p:spPr bwMode="auto">
          <a:xfrm>
            <a:off x="5595938" y="3179763"/>
            <a:ext cx="1187450" cy="1504950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線矢印コネクタ 162"/>
          <p:cNvCxnSpPr/>
          <p:nvPr/>
        </p:nvCxnSpPr>
        <p:spPr bwMode="auto">
          <a:xfrm>
            <a:off x="2346325" y="3179763"/>
            <a:ext cx="1187450" cy="1504950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矢印コネクタ 163"/>
          <p:cNvCxnSpPr/>
          <p:nvPr/>
        </p:nvCxnSpPr>
        <p:spPr bwMode="auto">
          <a:xfrm flipV="1">
            <a:off x="5083175" y="4781550"/>
            <a:ext cx="1231900" cy="1628775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線矢印コネクタ 164"/>
          <p:cNvCxnSpPr/>
          <p:nvPr/>
        </p:nvCxnSpPr>
        <p:spPr bwMode="auto">
          <a:xfrm flipV="1">
            <a:off x="1833563" y="4781550"/>
            <a:ext cx="1217612" cy="1627188"/>
          </a:xfrm>
          <a:prstGeom prst="straightConnector1">
            <a:avLst/>
          </a:prstGeom>
          <a:ln w="762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角丸四角形 165"/>
          <p:cNvSpPr/>
          <p:nvPr/>
        </p:nvSpPr>
        <p:spPr bwMode="auto">
          <a:xfrm>
            <a:off x="1730375" y="2813050"/>
            <a:ext cx="1558925" cy="3429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100" dirty="0"/>
              <a:t>組み立て方（方法）</a:t>
            </a:r>
          </a:p>
        </p:txBody>
      </p:sp>
      <p:sp>
        <p:nvSpPr>
          <p:cNvPr id="167" name="角丸四角形 166"/>
          <p:cNvSpPr/>
          <p:nvPr/>
        </p:nvSpPr>
        <p:spPr bwMode="auto">
          <a:xfrm>
            <a:off x="1149350" y="6319838"/>
            <a:ext cx="1279525" cy="3429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600"/>
              <a:t>環境</a:t>
            </a:r>
          </a:p>
        </p:txBody>
      </p:sp>
      <p:sp>
        <p:nvSpPr>
          <p:cNvPr id="4123" name="角丸四角形 18"/>
          <p:cNvSpPr>
            <a:spLocks noChangeArrowheads="1"/>
          </p:cNvSpPr>
          <p:nvPr/>
        </p:nvSpPr>
        <p:spPr bwMode="auto">
          <a:xfrm>
            <a:off x="4530725" y="6338888"/>
            <a:ext cx="1530350" cy="34131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Arial" panose="020B0604020202020204" pitchFamily="34" charset="0"/>
              </a:rPr>
              <a:t>パズル</a:t>
            </a:r>
            <a:r>
              <a:rPr lang="ja-JP" altLang="en-US" sz="1200">
                <a:latin typeface="Arial" panose="020B0604020202020204" pitchFamily="34" charset="0"/>
              </a:rPr>
              <a:t>（材料）</a:t>
            </a:r>
          </a:p>
        </p:txBody>
      </p:sp>
      <p:sp>
        <p:nvSpPr>
          <p:cNvPr id="169" name="角丸四角形 168"/>
          <p:cNvSpPr/>
          <p:nvPr/>
        </p:nvSpPr>
        <p:spPr bwMode="auto">
          <a:xfrm>
            <a:off x="4970463" y="2813050"/>
            <a:ext cx="1277937" cy="3429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100" dirty="0"/>
              <a:t>メンバー（人）</a:t>
            </a:r>
          </a:p>
        </p:txBody>
      </p:sp>
      <p:cxnSp>
        <p:nvCxnSpPr>
          <p:cNvPr id="170" name="直線矢印コネクタ 169"/>
          <p:cNvCxnSpPr/>
          <p:nvPr/>
        </p:nvCxnSpPr>
        <p:spPr bwMode="auto">
          <a:xfrm>
            <a:off x="5534025" y="4024313"/>
            <a:ext cx="711200" cy="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矢印コネクタ 170"/>
          <p:cNvCxnSpPr/>
          <p:nvPr/>
        </p:nvCxnSpPr>
        <p:spPr bwMode="auto">
          <a:xfrm>
            <a:off x="2312988" y="4065588"/>
            <a:ext cx="711200" cy="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線矢印コネクタ 171"/>
          <p:cNvCxnSpPr/>
          <p:nvPr/>
        </p:nvCxnSpPr>
        <p:spPr bwMode="auto">
          <a:xfrm>
            <a:off x="5210175" y="5245100"/>
            <a:ext cx="711200" cy="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線矢印コネクタ 172"/>
          <p:cNvCxnSpPr/>
          <p:nvPr/>
        </p:nvCxnSpPr>
        <p:spPr bwMode="auto">
          <a:xfrm>
            <a:off x="1131888" y="5632450"/>
            <a:ext cx="1279525" cy="0"/>
          </a:xfrm>
          <a:prstGeom prst="straightConnector1">
            <a:avLst/>
          </a:prstGeom>
          <a:ln w="508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矢印コネクタ 173"/>
          <p:cNvCxnSpPr/>
          <p:nvPr/>
        </p:nvCxnSpPr>
        <p:spPr bwMode="auto">
          <a:xfrm>
            <a:off x="6167438" y="3902075"/>
            <a:ext cx="708025" cy="0"/>
          </a:xfrm>
          <a:prstGeom prst="straightConnector1">
            <a:avLst/>
          </a:prstGeom>
          <a:ln w="508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矢印コネクタ 174"/>
          <p:cNvCxnSpPr/>
          <p:nvPr/>
        </p:nvCxnSpPr>
        <p:spPr bwMode="auto">
          <a:xfrm>
            <a:off x="2876550" y="3779838"/>
            <a:ext cx="763588" cy="9525"/>
          </a:xfrm>
          <a:prstGeom prst="straightConnector1">
            <a:avLst/>
          </a:prstGeom>
          <a:ln w="508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矢印コネクタ 175"/>
          <p:cNvCxnSpPr/>
          <p:nvPr/>
        </p:nvCxnSpPr>
        <p:spPr bwMode="auto">
          <a:xfrm>
            <a:off x="5516563" y="5930900"/>
            <a:ext cx="1017587" cy="0"/>
          </a:xfrm>
          <a:prstGeom prst="straightConnector1">
            <a:avLst/>
          </a:prstGeom>
          <a:ln w="508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線矢印コネクタ 176"/>
          <p:cNvCxnSpPr/>
          <p:nvPr/>
        </p:nvCxnSpPr>
        <p:spPr bwMode="auto">
          <a:xfrm>
            <a:off x="2227263" y="5930900"/>
            <a:ext cx="1298575" cy="0"/>
          </a:xfrm>
          <a:prstGeom prst="straightConnector1">
            <a:avLst/>
          </a:prstGeom>
          <a:ln w="508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3" name="テキスト ボックス 26"/>
          <p:cNvSpPr txBox="1">
            <a:spLocks noChangeArrowheads="1"/>
          </p:cNvSpPr>
          <p:nvPr/>
        </p:nvSpPr>
        <p:spPr bwMode="auto">
          <a:xfrm>
            <a:off x="752475" y="4892675"/>
            <a:ext cx="184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000">
              <a:latin typeface="Calibri" panose="020F0502020204030204" pitchFamily="34" charset="0"/>
            </a:endParaRPr>
          </a:p>
        </p:txBody>
      </p:sp>
      <p:cxnSp>
        <p:nvCxnSpPr>
          <p:cNvPr id="179" name="直線矢印コネクタ 178"/>
          <p:cNvCxnSpPr/>
          <p:nvPr/>
        </p:nvCxnSpPr>
        <p:spPr bwMode="auto">
          <a:xfrm>
            <a:off x="2273300" y="3848100"/>
            <a:ext cx="287338" cy="20478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矢印コネクタ 179"/>
          <p:cNvCxnSpPr>
            <a:cxnSpLocks noChangeAspect="1"/>
          </p:cNvCxnSpPr>
          <p:nvPr/>
        </p:nvCxnSpPr>
        <p:spPr bwMode="auto">
          <a:xfrm flipV="1">
            <a:off x="3170238" y="3244850"/>
            <a:ext cx="431800" cy="544513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線矢印コネクタ 181"/>
          <p:cNvCxnSpPr>
            <a:cxnSpLocks noChangeAspect="1"/>
          </p:cNvCxnSpPr>
          <p:nvPr/>
        </p:nvCxnSpPr>
        <p:spPr bwMode="auto">
          <a:xfrm flipV="1">
            <a:off x="6397625" y="3573463"/>
            <a:ext cx="271463" cy="346075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矢印コネクタ 182"/>
          <p:cNvCxnSpPr>
            <a:cxnSpLocks noChangeAspect="1"/>
          </p:cNvCxnSpPr>
          <p:nvPr/>
        </p:nvCxnSpPr>
        <p:spPr bwMode="auto">
          <a:xfrm flipV="1">
            <a:off x="5656263" y="4029075"/>
            <a:ext cx="220662" cy="282575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線矢印コネクタ 183"/>
          <p:cNvCxnSpPr>
            <a:cxnSpLocks noChangeAspect="1"/>
          </p:cNvCxnSpPr>
          <p:nvPr/>
        </p:nvCxnSpPr>
        <p:spPr bwMode="auto">
          <a:xfrm flipV="1">
            <a:off x="5283200" y="5264150"/>
            <a:ext cx="233363" cy="29845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線矢印コネクタ 184"/>
          <p:cNvCxnSpPr/>
          <p:nvPr/>
        </p:nvCxnSpPr>
        <p:spPr bwMode="auto">
          <a:xfrm>
            <a:off x="2555875" y="5953125"/>
            <a:ext cx="334963" cy="433388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線矢印コネクタ 185"/>
          <p:cNvCxnSpPr>
            <a:cxnSpLocks noChangeAspect="1"/>
          </p:cNvCxnSpPr>
          <p:nvPr/>
        </p:nvCxnSpPr>
        <p:spPr bwMode="auto">
          <a:xfrm flipV="1">
            <a:off x="5884863" y="5437188"/>
            <a:ext cx="382587" cy="481012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2" name="テキスト ボックス 26"/>
          <p:cNvSpPr txBox="1">
            <a:spLocks noChangeArrowheads="1"/>
          </p:cNvSpPr>
          <p:nvPr/>
        </p:nvSpPr>
        <p:spPr bwMode="auto">
          <a:xfrm>
            <a:off x="4221163" y="3848100"/>
            <a:ext cx="1857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43" name="テキスト ボックス 26"/>
          <p:cNvSpPr txBox="1">
            <a:spLocks noChangeArrowheads="1"/>
          </p:cNvSpPr>
          <p:nvPr/>
        </p:nvSpPr>
        <p:spPr bwMode="auto">
          <a:xfrm>
            <a:off x="3662363" y="3595688"/>
            <a:ext cx="1050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Calibri" panose="020F0502020204030204" pitchFamily="34" charset="0"/>
              </a:rPr>
              <a:t>作業がバラバラで</a:t>
            </a:r>
            <a:endParaRPr lang="en-US" altLang="ja-JP" sz="9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Calibri" panose="020F0502020204030204" pitchFamily="34" charset="0"/>
              </a:rPr>
              <a:t>時間が掛る</a:t>
            </a:r>
            <a:endParaRPr lang="en-US" altLang="ja-JP" sz="900">
              <a:latin typeface="Calibri" panose="020F0502020204030204" pitchFamily="34" charset="0"/>
            </a:endParaRPr>
          </a:p>
        </p:txBody>
      </p:sp>
      <p:sp>
        <p:nvSpPr>
          <p:cNvPr id="4144" name="テキスト ボックス 26"/>
          <p:cNvSpPr txBox="1">
            <a:spLocks noChangeArrowheads="1"/>
          </p:cNvSpPr>
          <p:nvPr/>
        </p:nvSpPr>
        <p:spPr bwMode="auto">
          <a:xfrm>
            <a:off x="6545263" y="5813425"/>
            <a:ext cx="1298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嵌め込み場所探しに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時間が掛る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45" name="テキスト ボックス 26"/>
          <p:cNvSpPr txBox="1">
            <a:spLocks noChangeArrowheads="1"/>
          </p:cNvSpPr>
          <p:nvPr/>
        </p:nvSpPr>
        <p:spPr bwMode="auto">
          <a:xfrm>
            <a:off x="4887913" y="5540375"/>
            <a:ext cx="660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絵柄が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似ている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46" name="テキスト ボックス 26"/>
          <p:cNvSpPr txBox="1">
            <a:spLocks noChangeArrowheads="1"/>
          </p:cNvSpPr>
          <p:nvPr/>
        </p:nvSpPr>
        <p:spPr bwMode="auto">
          <a:xfrm>
            <a:off x="4454525" y="5076825"/>
            <a:ext cx="692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探す時間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が長い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47" name="テキスト ボックス 26"/>
          <p:cNvSpPr txBox="1">
            <a:spLocks noChangeArrowheads="1"/>
          </p:cNvSpPr>
          <p:nvPr/>
        </p:nvSpPr>
        <p:spPr bwMode="auto">
          <a:xfrm>
            <a:off x="2573338" y="6386513"/>
            <a:ext cx="10477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机に段差がある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cxnSp>
        <p:nvCxnSpPr>
          <p:cNvPr id="193" name="直線矢印コネクタ 192"/>
          <p:cNvCxnSpPr/>
          <p:nvPr/>
        </p:nvCxnSpPr>
        <p:spPr bwMode="auto">
          <a:xfrm flipV="1">
            <a:off x="3419475" y="3448050"/>
            <a:ext cx="442913" cy="9525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9" name="テキスト ボックス 26"/>
          <p:cNvSpPr txBox="1">
            <a:spLocks noChangeArrowheads="1"/>
          </p:cNvSpPr>
          <p:nvPr/>
        </p:nvSpPr>
        <p:spPr bwMode="auto">
          <a:xfrm>
            <a:off x="3895725" y="3189288"/>
            <a:ext cx="890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役割・手順が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不明確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50" name="テキスト ボックス 26"/>
          <p:cNvSpPr txBox="1">
            <a:spLocks noChangeArrowheads="1"/>
          </p:cNvSpPr>
          <p:nvPr/>
        </p:nvSpPr>
        <p:spPr bwMode="auto">
          <a:xfrm>
            <a:off x="323850" y="4508500"/>
            <a:ext cx="184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000">
              <a:latin typeface="Calibri" panose="020F0502020204030204" pitchFamily="34" charset="0"/>
            </a:endParaRPr>
          </a:p>
        </p:txBody>
      </p:sp>
      <p:cxnSp>
        <p:nvCxnSpPr>
          <p:cNvPr id="196" name="直線矢印コネクタ 195"/>
          <p:cNvCxnSpPr/>
          <p:nvPr/>
        </p:nvCxnSpPr>
        <p:spPr bwMode="auto">
          <a:xfrm>
            <a:off x="1538288" y="5299075"/>
            <a:ext cx="204787" cy="306388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2" name="円/楕円 64"/>
          <p:cNvSpPr>
            <a:spLocks noChangeArrowheads="1"/>
          </p:cNvSpPr>
          <p:nvPr/>
        </p:nvSpPr>
        <p:spPr bwMode="auto">
          <a:xfrm>
            <a:off x="547688" y="2978150"/>
            <a:ext cx="927100" cy="333375"/>
          </a:xfrm>
          <a:prstGeom prst="ellipse">
            <a:avLst/>
          </a:prstGeom>
          <a:noFill/>
          <a:ln w="222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rIns="0" anchor="ctr"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Arial" panose="020B0604020202020204" pitchFamily="34" charset="0"/>
              </a:rPr>
              <a:t>主要因</a:t>
            </a:r>
          </a:p>
        </p:txBody>
      </p:sp>
      <p:sp>
        <p:nvSpPr>
          <p:cNvPr id="199" name="円/楕円 198"/>
          <p:cNvSpPr/>
          <p:nvPr/>
        </p:nvSpPr>
        <p:spPr bwMode="auto">
          <a:xfrm>
            <a:off x="3829050" y="3179763"/>
            <a:ext cx="1085850" cy="409575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en-US" altLang="ja-JP" dirty="0"/>
          </a:p>
        </p:txBody>
      </p:sp>
      <p:cxnSp>
        <p:nvCxnSpPr>
          <p:cNvPr id="200" name="直線矢印コネクタ 199"/>
          <p:cNvCxnSpPr/>
          <p:nvPr/>
        </p:nvCxnSpPr>
        <p:spPr bwMode="auto">
          <a:xfrm flipV="1">
            <a:off x="2682875" y="5300663"/>
            <a:ext cx="487363" cy="584200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 bwMode="auto">
          <a:xfrm>
            <a:off x="2976563" y="5626100"/>
            <a:ext cx="508000" cy="0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6" name="テキスト ボックス 26"/>
          <p:cNvSpPr txBox="1">
            <a:spLocks noChangeArrowheads="1"/>
          </p:cNvSpPr>
          <p:nvPr/>
        </p:nvSpPr>
        <p:spPr bwMode="auto">
          <a:xfrm>
            <a:off x="3484563" y="2847975"/>
            <a:ext cx="938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自由に作業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をしている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205" name="テキスト ボックス 26"/>
          <p:cNvSpPr txBox="1">
            <a:spLocks noChangeArrowheads="1"/>
          </p:cNvSpPr>
          <p:nvPr/>
        </p:nvSpPr>
        <p:spPr bwMode="auto">
          <a:xfrm>
            <a:off x="6991350" y="3760788"/>
            <a:ext cx="7159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050" dirty="0">
                <a:latin typeface="Calibri" pitchFamily="34" charset="0"/>
              </a:rPr>
              <a:t>ﾊﾟｽﾞﾙ</a:t>
            </a:r>
            <a:endParaRPr lang="en-US" altLang="ja-JP" sz="1050" dirty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050" dirty="0">
                <a:latin typeface="Calibri" pitchFamily="34" charset="0"/>
              </a:rPr>
              <a:t>に不慣れ</a:t>
            </a:r>
            <a:endParaRPr lang="en-US" altLang="ja-JP" sz="1050" dirty="0">
              <a:latin typeface="Calibri" pitchFamily="34" charset="0"/>
            </a:endParaRPr>
          </a:p>
        </p:txBody>
      </p:sp>
      <p:sp>
        <p:nvSpPr>
          <p:cNvPr id="207" name="テキスト ボックス 26"/>
          <p:cNvSpPr txBox="1">
            <a:spLocks noChangeArrowheads="1"/>
          </p:cNvSpPr>
          <p:nvPr/>
        </p:nvSpPr>
        <p:spPr bwMode="auto">
          <a:xfrm>
            <a:off x="4714875" y="3941763"/>
            <a:ext cx="84931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050" dirty="0">
                <a:latin typeface="Calibri" pitchFamily="34" charset="0"/>
              </a:rPr>
              <a:t>声掛け不足</a:t>
            </a:r>
            <a:endParaRPr lang="en-US" altLang="ja-JP" sz="1050" dirty="0">
              <a:latin typeface="Calibri" pitchFamily="34" charset="0"/>
            </a:endParaRPr>
          </a:p>
        </p:txBody>
      </p:sp>
      <p:sp>
        <p:nvSpPr>
          <p:cNvPr id="208" name="テキスト ボックス 26"/>
          <p:cNvSpPr txBox="1">
            <a:spLocks noChangeArrowheads="1"/>
          </p:cNvSpPr>
          <p:nvPr/>
        </p:nvSpPr>
        <p:spPr bwMode="auto">
          <a:xfrm>
            <a:off x="5178425" y="4346575"/>
            <a:ext cx="92075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050" dirty="0">
                <a:latin typeface="Calibri" pitchFamily="34" charset="0"/>
              </a:rPr>
              <a:t>遠慮している</a:t>
            </a:r>
            <a:endParaRPr lang="en-US" altLang="ja-JP" sz="1050" dirty="0">
              <a:latin typeface="Calibri" pitchFamily="34" charset="0"/>
            </a:endParaRPr>
          </a:p>
        </p:txBody>
      </p:sp>
      <p:sp>
        <p:nvSpPr>
          <p:cNvPr id="4160" name="テキスト ボックス 26"/>
          <p:cNvSpPr txBox="1">
            <a:spLocks noChangeArrowheads="1"/>
          </p:cNvSpPr>
          <p:nvPr/>
        </p:nvSpPr>
        <p:spPr bwMode="auto">
          <a:xfrm>
            <a:off x="4187825" y="2900363"/>
            <a:ext cx="938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Calibri" panose="020F0502020204030204" pitchFamily="34" charset="0"/>
              </a:rPr>
              <a:t>①</a:t>
            </a:r>
            <a:endParaRPr lang="en-US" altLang="ja-JP" sz="2000" b="1">
              <a:latin typeface="Calibri" panose="020F0502020204030204" pitchFamily="34" charset="0"/>
            </a:endParaRPr>
          </a:p>
        </p:txBody>
      </p:sp>
      <p:sp>
        <p:nvSpPr>
          <p:cNvPr id="4161" name="テキスト ボックス 26"/>
          <p:cNvSpPr txBox="1">
            <a:spLocks noChangeArrowheads="1"/>
          </p:cNvSpPr>
          <p:nvPr/>
        </p:nvSpPr>
        <p:spPr bwMode="auto">
          <a:xfrm>
            <a:off x="344488" y="5432425"/>
            <a:ext cx="895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逆向きで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作業していた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62" name="テキスト ボックス 26"/>
          <p:cNvSpPr txBox="1">
            <a:spLocks noChangeArrowheads="1"/>
          </p:cNvSpPr>
          <p:nvPr/>
        </p:nvSpPr>
        <p:spPr bwMode="auto">
          <a:xfrm>
            <a:off x="6167438" y="6173788"/>
            <a:ext cx="1003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置き場が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決まっていない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63" name="テキスト ボックス 26"/>
          <p:cNvSpPr txBox="1">
            <a:spLocks noChangeArrowheads="1"/>
          </p:cNvSpPr>
          <p:nvPr/>
        </p:nvSpPr>
        <p:spPr bwMode="auto">
          <a:xfrm>
            <a:off x="1465031" y="3932238"/>
            <a:ext cx="82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Calibri" panose="020F0502020204030204" pitchFamily="34" charset="0"/>
              </a:rPr>
              <a:t>作業範囲が</a:t>
            </a:r>
            <a:endParaRPr lang="en-US" altLang="ja-JP" sz="10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dirty="0">
                <a:latin typeface="Calibri" panose="020F0502020204030204" pitchFamily="34" charset="0"/>
              </a:rPr>
              <a:t>不明確</a:t>
            </a:r>
            <a:endParaRPr lang="en-US" altLang="ja-JP" sz="1000" dirty="0">
              <a:latin typeface="Calibri" panose="020F0502020204030204" pitchFamily="34" charset="0"/>
            </a:endParaRPr>
          </a:p>
        </p:txBody>
      </p:sp>
      <p:sp>
        <p:nvSpPr>
          <p:cNvPr id="4164" name="正方形/長方形 1"/>
          <p:cNvSpPr>
            <a:spLocks noChangeArrowheads="1"/>
          </p:cNvSpPr>
          <p:nvPr/>
        </p:nvSpPr>
        <p:spPr bwMode="auto">
          <a:xfrm>
            <a:off x="6184900" y="3232150"/>
            <a:ext cx="141446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dbl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4165" name="正方形/長方形 75"/>
          <p:cNvSpPr>
            <a:spLocks noChangeArrowheads="1"/>
          </p:cNvSpPr>
          <p:nvPr/>
        </p:nvSpPr>
        <p:spPr bwMode="auto">
          <a:xfrm>
            <a:off x="844550" y="3517900"/>
            <a:ext cx="1616075" cy="330200"/>
          </a:xfrm>
          <a:prstGeom prst="rect">
            <a:avLst/>
          </a:prstGeom>
          <a:noFill/>
          <a:ln w="57150" cmpd="thickThin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4166" name="テキスト ボックス 26"/>
          <p:cNvSpPr txBox="1">
            <a:spLocks noChangeArrowheads="1"/>
          </p:cNvSpPr>
          <p:nvPr/>
        </p:nvSpPr>
        <p:spPr bwMode="auto">
          <a:xfrm>
            <a:off x="923925" y="3573463"/>
            <a:ext cx="151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85813" indent="-301625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08088" indent="-242888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90688" indent="-2413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173288" indent="-239713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6304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0876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5448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0020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　　　　　　</a:t>
            </a:r>
            <a:r>
              <a:rPr lang="ja-JP" altLang="en-US" sz="1400" b="1">
                <a:latin typeface="Calibri" panose="020F0502020204030204" pitchFamily="34" charset="0"/>
              </a:rPr>
              <a:t>　</a:t>
            </a:r>
            <a:endParaRPr lang="en-US" altLang="ja-JP" sz="1400" b="1">
              <a:latin typeface="Calibri" panose="020F0502020204030204" pitchFamily="34" charset="0"/>
            </a:endParaRPr>
          </a:p>
        </p:txBody>
      </p:sp>
      <p:cxnSp>
        <p:nvCxnSpPr>
          <p:cNvPr id="221" name="直線矢印コネクタ 220"/>
          <p:cNvCxnSpPr/>
          <p:nvPr/>
        </p:nvCxnSpPr>
        <p:spPr bwMode="auto">
          <a:xfrm flipH="1" flipV="1">
            <a:off x="6103938" y="5984875"/>
            <a:ext cx="144462" cy="200025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 bwMode="auto">
          <a:xfrm flipV="1">
            <a:off x="6151563" y="5607050"/>
            <a:ext cx="587375" cy="7938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円/楕円 222"/>
          <p:cNvSpPr/>
          <p:nvPr/>
        </p:nvSpPr>
        <p:spPr bwMode="auto">
          <a:xfrm>
            <a:off x="6669088" y="5407025"/>
            <a:ext cx="1104900" cy="409575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altLang="ja-JP" dirty="0"/>
          </a:p>
        </p:txBody>
      </p:sp>
      <p:sp>
        <p:nvSpPr>
          <p:cNvPr id="4170" name="テキスト ボックス 26"/>
          <p:cNvSpPr txBox="1">
            <a:spLocks noChangeArrowheads="1"/>
          </p:cNvSpPr>
          <p:nvPr/>
        </p:nvSpPr>
        <p:spPr bwMode="auto">
          <a:xfrm>
            <a:off x="6865938" y="5100638"/>
            <a:ext cx="866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85813" indent="-301625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08088" indent="-242888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90688" indent="-2413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173288" indent="-239713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6304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0876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5448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0020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Calibri" panose="020F0502020204030204" pitchFamily="34" charset="0"/>
              </a:rPr>
              <a:t>②</a:t>
            </a:r>
            <a:endParaRPr lang="en-US" altLang="ja-JP" sz="2000" b="1">
              <a:latin typeface="Calibri" panose="020F0502020204030204" pitchFamily="34" charset="0"/>
            </a:endParaRPr>
          </a:p>
        </p:txBody>
      </p:sp>
      <p:sp>
        <p:nvSpPr>
          <p:cNvPr id="4171" name="テキスト ボックス 26"/>
          <p:cNvSpPr txBox="1">
            <a:spLocks noChangeArrowheads="1"/>
          </p:cNvSpPr>
          <p:nvPr/>
        </p:nvSpPr>
        <p:spPr bwMode="auto">
          <a:xfrm>
            <a:off x="6103938" y="5121275"/>
            <a:ext cx="949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85813" indent="-301625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08088" indent="-242888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90688" indent="-2413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173288" indent="-239713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6304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0876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5448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002088" indent="-239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嵌め込む場所</a:t>
            </a:r>
            <a:endParaRPr lang="en-US" altLang="ja-JP" sz="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が分からない</a:t>
            </a:r>
            <a:endParaRPr lang="en-US" altLang="ja-JP" sz="8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72" name="テキスト ボックス 26"/>
          <p:cNvSpPr txBox="1">
            <a:spLocks noChangeArrowheads="1"/>
          </p:cNvSpPr>
          <p:nvPr/>
        </p:nvSpPr>
        <p:spPr bwMode="auto">
          <a:xfrm>
            <a:off x="6770688" y="5492750"/>
            <a:ext cx="10144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見本が見にくい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73" name="テキスト ボックス 26"/>
          <p:cNvSpPr txBox="1">
            <a:spLocks noChangeArrowheads="1"/>
          </p:cNvSpPr>
          <p:nvPr/>
        </p:nvSpPr>
        <p:spPr bwMode="auto">
          <a:xfrm>
            <a:off x="3479800" y="5783263"/>
            <a:ext cx="846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パズル台が不安定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74" name="テキスト ボックス 26"/>
          <p:cNvSpPr txBox="1">
            <a:spLocks noChangeArrowheads="1"/>
          </p:cNvSpPr>
          <p:nvPr/>
        </p:nvSpPr>
        <p:spPr bwMode="auto">
          <a:xfrm>
            <a:off x="3546475" y="5375275"/>
            <a:ext cx="1027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複数の机</a:t>
            </a:r>
            <a:endParaRPr lang="en-US" altLang="ja-JP" sz="10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を合わせている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75" name="テキスト ボックス 26"/>
          <p:cNvSpPr txBox="1">
            <a:spLocks noChangeArrowheads="1"/>
          </p:cNvSpPr>
          <p:nvPr/>
        </p:nvSpPr>
        <p:spPr bwMode="auto">
          <a:xfrm>
            <a:off x="3086100" y="4976813"/>
            <a:ext cx="849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>
                <a:latin typeface="Calibri" panose="020F0502020204030204" pitchFamily="34" charset="0"/>
              </a:rPr>
              <a:t>机に段差がある</a:t>
            </a:r>
            <a:endParaRPr lang="en-US" altLang="ja-JP" sz="1000">
              <a:latin typeface="Calibri" panose="020F0502020204030204" pitchFamily="34" charset="0"/>
            </a:endParaRPr>
          </a:p>
        </p:txBody>
      </p:sp>
      <p:sp>
        <p:nvSpPr>
          <p:cNvPr id="4176" name="正方形/長方形 75"/>
          <p:cNvSpPr>
            <a:spLocks noChangeArrowheads="1"/>
          </p:cNvSpPr>
          <p:nvPr/>
        </p:nvSpPr>
        <p:spPr bwMode="auto">
          <a:xfrm>
            <a:off x="6091238" y="3219450"/>
            <a:ext cx="1616075" cy="330200"/>
          </a:xfrm>
          <a:prstGeom prst="rect">
            <a:avLst/>
          </a:prstGeom>
          <a:noFill/>
          <a:ln w="57150" cmpd="thickThin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/>
              <a:t>　　　　　　</a:t>
            </a:r>
            <a:endParaRPr lang="ja-JP" altLang="en-US" sz="1400" b="1"/>
          </a:p>
        </p:txBody>
      </p:sp>
      <p:sp>
        <p:nvSpPr>
          <p:cNvPr id="4177" name="正方形/長方形 75"/>
          <p:cNvSpPr>
            <a:spLocks noChangeArrowheads="1"/>
          </p:cNvSpPr>
          <p:nvPr/>
        </p:nvSpPr>
        <p:spPr bwMode="auto">
          <a:xfrm>
            <a:off x="730250" y="4956175"/>
            <a:ext cx="1616075" cy="330200"/>
          </a:xfrm>
          <a:prstGeom prst="rect">
            <a:avLst/>
          </a:prstGeom>
          <a:noFill/>
          <a:ln w="57150" cmpd="thickThin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/>
              <a:t>　　　　　　</a:t>
            </a:r>
            <a:endParaRPr lang="ja-JP" altLang="en-US" sz="1400" b="1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208711" y="731838"/>
            <a:ext cx="3281361" cy="1577974"/>
            <a:chOff x="3911" y="461"/>
            <a:chExt cx="2067" cy="994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911" y="461"/>
              <a:ext cx="2067" cy="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040" y="474"/>
              <a:ext cx="22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(点数）</a:t>
              </a:r>
              <a:endParaRPr kumimoji="0" lang="ja-JP" altLang="ja-JP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4131" y="636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300</a:t>
              </a:r>
              <a:endParaRPr kumimoji="0" lang="ja-JP" altLang="ja-JP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4131" y="797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290</a:t>
              </a:r>
              <a:endParaRPr kumimoji="0" lang="ja-JP" altLang="ja-JP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131" y="959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280</a:t>
              </a:r>
              <a:endParaRPr kumimoji="0" lang="ja-JP" altLang="ja-JP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131" y="1120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100</a:t>
              </a:r>
              <a:endParaRPr kumimoji="0" lang="ja-JP" altLang="ja-JP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207" y="1282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0</a:t>
              </a:r>
              <a:endParaRPr kumimoji="0" lang="ja-JP" altLang="ja-JP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532" y="1358"/>
              <a:ext cx="16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現状</a:t>
              </a:r>
              <a:endParaRPr kumimoji="0" lang="ja-JP" altLang="ja-JP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219" y="1358"/>
              <a:ext cx="16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</a:rPr>
                <a:t>目標</a:t>
              </a:r>
              <a:endParaRPr kumimoji="0" lang="ja-JP" altLang="ja-JP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255" y="542"/>
              <a:ext cx="0" cy="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255" y="542"/>
              <a:ext cx="4" cy="4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255" y="1107"/>
              <a:ext cx="0" cy="24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255" y="1107"/>
              <a:ext cx="4" cy="2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4259" y="1349"/>
              <a:ext cx="13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259" y="1349"/>
              <a:ext cx="137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193" y="1035"/>
              <a:ext cx="105" cy="45"/>
            </a:xfrm>
            <a:custGeom>
              <a:avLst/>
              <a:gdLst>
                <a:gd name="T0" fmla="*/ 0 w 105"/>
                <a:gd name="T1" fmla="*/ 45 h 45"/>
                <a:gd name="T2" fmla="*/ 37 w 105"/>
                <a:gd name="T3" fmla="*/ 4 h 45"/>
                <a:gd name="T4" fmla="*/ 70 w 105"/>
                <a:gd name="T5" fmla="*/ 43 h 45"/>
                <a:gd name="T6" fmla="*/ 105 w 105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5">
                  <a:moveTo>
                    <a:pt x="0" y="45"/>
                  </a:moveTo>
                  <a:cubicBezTo>
                    <a:pt x="12" y="25"/>
                    <a:pt x="25" y="4"/>
                    <a:pt x="37" y="4"/>
                  </a:cubicBezTo>
                  <a:cubicBezTo>
                    <a:pt x="49" y="4"/>
                    <a:pt x="58" y="44"/>
                    <a:pt x="70" y="43"/>
                  </a:cubicBezTo>
                  <a:cubicBezTo>
                    <a:pt x="81" y="42"/>
                    <a:pt x="98" y="8"/>
                    <a:pt x="105" y="0"/>
                  </a:cubicBez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193" y="1066"/>
              <a:ext cx="105" cy="45"/>
            </a:xfrm>
            <a:custGeom>
              <a:avLst/>
              <a:gdLst>
                <a:gd name="T0" fmla="*/ 0 w 105"/>
                <a:gd name="T1" fmla="*/ 45 h 45"/>
                <a:gd name="T2" fmla="*/ 37 w 105"/>
                <a:gd name="T3" fmla="*/ 4 h 45"/>
                <a:gd name="T4" fmla="*/ 70 w 105"/>
                <a:gd name="T5" fmla="*/ 43 h 45"/>
                <a:gd name="T6" fmla="*/ 105 w 105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5">
                  <a:moveTo>
                    <a:pt x="0" y="45"/>
                  </a:moveTo>
                  <a:cubicBezTo>
                    <a:pt x="12" y="25"/>
                    <a:pt x="25" y="5"/>
                    <a:pt x="37" y="4"/>
                  </a:cubicBezTo>
                  <a:cubicBezTo>
                    <a:pt x="49" y="4"/>
                    <a:pt x="58" y="44"/>
                    <a:pt x="70" y="43"/>
                  </a:cubicBezTo>
                  <a:cubicBezTo>
                    <a:pt x="81" y="43"/>
                    <a:pt x="98" y="8"/>
                    <a:pt x="105" y="0"/>
                  </a:cubicBez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193" y="1035"/>
              <a:ext cx="105" cy="45"/>
            </a:xfrm>
            <a:custGeom>
              <a:avLst/>
              <a:gdLst>
                <a:gd name="T0" fmla="*/ 0 w 105"/>
                <a:gd name="T1" fmla="*/ 45 h 45"/>
                <a:gd name="T2" fmla="*/ 37 w 105"/>
                <a:gd name="T3" fmla="*/ 4 h 45"/>
                <a:gd name="T4" fmla="*/ 70 w 105"/>
                <a:gd name="T5" fmla="*/ 43 h 45"/>
                <a:gd name="T6" fmla="*/ 105 w 105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5">
                  <a:moveTo>
                    <a:pt x="0" y="45"/>
                  </a:moveTo>
                  <a:cubicBezTo>
                    <a:pt x="12" y="25"/>
                    <a:pt x="25" y="4"/>
                    <a:pt x="37" y="4"/>
                  </a:cubicBezTo>
                  <a:cubicBezTo>
                    <a:pt x="49" y="4"/>
                    <a:pt x="58" y="44"/>
                    <a:pt x="70" y="43"/>
                  </a:cubicBezTo>
                  <a:cubicBezTo>
                    <a:pt x="81" y="42"/>
                    <a:pt x="98" y="8"/>
                    <a:pt x="105" y="0"/>
                  </a:cubicBez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193" y="1066"/>
              <a:ext cx="105" cy="45"/>
            </a:xfrm>
            <a:custGeom>
              <a:avLst/>
              <a:gdLst>
                <a:gd name="T0" fmla="*/ 0 w 105"/>
                <a:gd name="T1" fmla="*/ 45 h 45"/>
                <a:gd name="T2" fmla="*/ 37 w 105"/>
                <a:gd name="T3" fmla="*/ 4 h 45"/>
                <a:gd name="T4" fmla="*/ 70 w 105"/>
                <a:gd name="T5" fmla="*/ 43 h 45"/>
                <a:gd name="T6" fmla="*/ 105 w 105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5">
                  <a:moveTo>
                    <a:pt x="0" y="45"/>
                  </a:moveTo>
                  <a:cubicBezTo>
                    <a:pt x="12" y="25"/>
                    <a:pt x="25" y="5"/>
                    <a:pt x="37" y="4"/>
                  </a:cubicBezTo>
                  <a:cubicBezTo>
                    <a:pt x="49" y="4"/>
                    <a:pt x="58" y="44"/>
                    <a:pt x="70" y="43"/>
                  </a:cubicBezTo>
                  <a:cubicBezTo>
                    <a:pt x="81" y="43"/>
                    <a:pt x="98" y="8"/>
                    <a:pt x="105" y="0"/>
                  </a:cubicBez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 b="1"/>
            </a:p>
          </p:txBody>
        </p:sp>
      </p:grpSp>
      <p:graphicFrame>
        <p:nvGraphicFramePr>
          <p:cNvPr id="95" name="Group 3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616883"/>
              </p:ext>
            </p:extLst>
          </p:nvPr>
        </p:nvGraphicFramePr>
        <p:xfrm>
          <a:off x="1771650" y="471487"/>
          <a:ext cx="4303714" cy="1495425"/>
        </p:xfrm>
        <a:graphic>
          <a:graphicData uri="http://schemas.openxmlformats.org/drawingml/2006/table">
            <a:tbl>
              <a:tblPr/>
              <a:tblGrid>
                <a:gridCol w="733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0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86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（条件）</a:t>
                      </a:r>
                    </a:p>
                  </a:txBody>
                  <a:tcPr marL="91467" marR="91467" marT="45725" marB="45725"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３１５ 　ﾋﾟｰｽ　－　 　２５　　分　＝　　　２９０ 　</a:t>
                      </a: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点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969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現状</a:t>
                      </a:r>
                      <a:endParaRPr kumimoji="1" lang="ja-JP" altLang="en-US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完成・結合ﾊﾟｽﾞﾙ合計　　　　実施時間　　　　　　　　　　　得点</a:t>
                      </a: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　　　）ﾋﾟｰｽ　－　（　２５　）分　＝　（　　　　　）</a:t>
                      </a: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点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593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目標設定</a:t>
                      </a:r>
                    </a:p>
                  </a:txBody>
                  <a:tcPr marL="91467" marR="91467" marT="45725" marB="4572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完成・結合ﾊﾟｽﾞﾙ合計　　　　完成タイム　　　　　　　　　　　得点</a:t>
                      </a: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</a:t>
                      </a: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　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）ﾋﾟｰｽ　－　（　　</a:t>
                      </a: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）分　＝　（　</a:t>
                      </a:r>
                      <a:r>
                        <a:rPr kumimoji="1" lang="ja-JP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　</a:t>
                      </a:r>
                      <a:r>
                        <a:rPr kumimoji="1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）</a:t>
                      </a: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点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67" marR="91467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6" name="Rectangle 2"/>
          <p:cNvSpPr txBox="1">
            <a:spLocks noChangeArrowheads="1"/>
          </p:cNvSpPr>
          <p:nvPr/>
        </p:nvSpPr>
        <p:spPr bwMode="auto">
          <a:xfrm>
            <a:off x="169863" y="795040"/>
            <a:ext cx="2027237" cy="119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現状把握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  <a:b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</a:br>
            <a:r>
              <a:rPr lang="en-US" altLang="ja-JP" sz="1400" kern="0" dirty="0">
                <a:solidFill>
                  <a:schemeClr val="tx1"/>
                </a:solidFill>
                <a:ea typeface="HGS創英角ｺﾞｼｯｸUB" pitchFamily="50" charset="-128"/>
              </a:rPr>
              <a:t/>
            </a:r>
            <a:br>
              <a:rPr lang="en-US" altLang="ja-JP" sz="1400" kern="0" dirty="0">
                <a:solidFill>
                  <a:schemeClr val="tx1"/>
                </a:solidFill>
                <a:ea typeface="HGS創英角ｺﾞｼｯｸUB" pitchFamily="50" charset="-128"/>
              </a:rPr>
            </a:b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目標設定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524297" y="673102"/>
            <a:ext cx="6639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44550">
              <a:spcBef>
                <a:spcPct val="20000"/>
              </a:spcBef>
            </a:pPr>
            <a:r>
              <a:rPr lang="ja-JP" altLang="en-US" sz="1050" b="1" dirty="0"/>
              <a:t>（グラフ）</a:t>
            </a:r>
          </a:p>
        </p:txBody>
      </p:sp>
      <p:sp>
        <p:nvSpPr>
          <p:cNvPr id="92" name="Text Box 116"/>
          <p:cNvSpPr txBox="1">
            <a:spLocks noChangeArrowheads="1"/>
          </p:cNvSpPr>
          <p:nvPr/>
        </p:nvSpPr>
        <p:spPr bwMode="auto">
          <a:xfrm>
            <a:off x="117182" y="135174"/>
            <a:ext cx="2936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>
                <a:latin typeface="+mn-ea"/>
                <a:ea typeface="+mn-ea"/>
              </a:rPr>
              <a:t>Ｃコース　ＧＤ</a:t>
            </a:r>
            <a:r>
              <a:rPr lang="ja-JP" altLang="en-US" sz="1200" dirty="0">
                <a:latin typeface="+mn-ea"/>
                <a:ea typeface="+mn-ea"/>
              </a:rPr>
              <a:t>記録用紙（発表</a:t>
            </a:r>
            <a:r>
              <a:rPr lang="ja-JP" altLang="en-US" sz="1200" dirty="0" smtClean="0">
                <a:latin typeface="+mn-ea"/>
                <a:ea typeface="+mn-ea"/>
              </a:rPr>
              <a:t>資料</a:t>
            </a:r>
            <a:r>
              <a:rPr lang="en-US" altLang="ja-JP" sz="1200" dirty="0" smtClean="0">
                <a:latin typeface="+mn-ea"/>
                <a:ea typeface="+mn-ea"/>
              </a:rPr>
              <a:t>2</a:t>
            </a:r>
            <a:r>
              <a:rPr lang="ja-JP" altLang="en-US" sz="1200" dirty="0" smtClean="0">
                <a:latin typeface="+mn-ea"/>
                <a:ea typeface="+mn-ea"/>
              </a:rPr>
              <a:t>）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93" name="Text Box 112"/>
          <p:cNvSpPr txBox="1">
            <a:spLocks noChangeArrowheads="1"/>
          </p:cNvSpPr>
          <p:nvPr/>
        </p:nvSpPr>
        <p:spPr bwMode="auto">
          <a:xfrm>
            <a:off x="6969125" y="60325"/>
            <a:ext cx="293846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1200" dirty="0">
                <a:latin typeface="+mj-ea"/>
                <a:ea typeface="+mj-ea"/>
              </a:rPr>
              <a:t>事務・販売・サービス入門・初級研修会</a:t>
            </a:r>
          </a:p>
        </p:txBody>
      </p:sp>
      <p:sp>
        <p:nvSpPr>
          <p:cNvPr id="97" name="Rectangle 83"/>
          <p:cNvSpPr>
            <a:spLocks noChangeArrowheads="1"/>
          </p:cNvSpPr>
          <p:nvPr/>
        </p:nvSpPr>
        <p:spPr bwMode="auto">
          <a:xfrm>
            <a:off x="7473950" y="290513"/>
            <a:ext cx="23209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500" u="sng" dirty="0" smtClean="0">
                <a:latin typeface="Calibri" panose="020F0502020204030204" pitchFamily="34" charset="0"/>
              </a:rPr>
              <a:t>Ｃコース</a:t>
            </a:r>
            <a:r>
              <a:rPr lang="ja-JP" altLang="en-US" sz="1500" u="sng" dirty="0">
                <a:latin typeface="Calibri" panose="020F0502020204030204" pitchFamily="34" charset="0"/>
              </a:rPr>
              <a:t>：　　　　　グループ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60512" y="1747912"/>
            <a:ext cx="555501" cy="4921448"/>
          </a:xfrm>
          <a:prstGeom prst="rect">
            <a:avLst/>
          </a:prstGeom>
          <a:noFill/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en-US" altLang="ja-JP" sz="2000" dirty="0"/>
              <a:t>25</a:t>
            </a:r>
            <a:r>
              <a:rPr lang="ja-JP" altLang="en-US" sz="2000" dirty="0"/>
              <a:t>分以内にパズルを完成させるには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1981200" y="2438573"/>
            <a:ext cx="2228850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400" dirty="0"/>
              <a:t>役割・手順を決める</a:t>
            </a:r>
          </a:p>
        </p:txBody>
      </p:sp>
      <p:sp>
        <p:nvSpPr>
          <p:cNvPr id="2" name="角丸四角形 8"/>
          <p:cNvSpPr/>
          <p:nvPr/>
        </p:nvSpPr>
        <p:spPr>
          <a:xfrm>
            <a:off x="1863725" y="3972098"/>
            <a:ext cx="2346325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400" dirty="0"/>
              <a:t>見本を見やすくする</a:t>
            </a:r>
          </a:p>
        </p:txBody>
      </p:sp>
      <p:sp>
        <p:nvSpPr>
          <p:cNvPr id="3" name="角丸四角形 8"/>
          <p:cNvSpPr/>
          <p:nvPr/>
        </p:nvSpPr>
        <p:spPr>
          <a:xfrm>
            <a:off x="1981200" y="5516735"/>
            <a:ext cx="2228850" cy="47466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1200"/>
          </a:p>
        </p:txBody>
      </p:sp>
      <p:sp>
        <p:nvSpPr>
          <p:cNvPr id="5" name="角丸四角形 8"/>
          <p:cNvSpPr/>
          <p:nvPr/>
        </p:nvSpPr>
        <p:spPr>
          <a:xfrm>
            <a:off x="4705350" y="2057573"/>
            <a:ext cx="2228850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400" dirty="0"/>
              <a:t>役割・手順表を作成する</a:t>
            </a:r>
          </a:p>
        </p:txBody>
      </p:sp>
      <p:sp>
        <p:nvSpPr>
          <p:cNvPr id="6" name="角丸四角形 8"/>
          <p:cNvSpPr/>
          <p:nvPr/>
        </p:nvSpPr>
        <p:spPr>
          <a:xfrm>
            <a:off x="4705350" y="2822748"/>
            <a:ext cx="2228850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200" dirty="0"/>
              <a:t>作成時にﾘｰﾀﾞｰが指示を出す</a:t>
            </a:r>
          </a:p>
        </p:txBody>
      </p:sp>
      <p:cxnSp>
        <p:nvCxnSpPr>
          <p:cNvPr id="5128" name="AutoShape 15"/>
          <p:cNvCxnSpPr>
            <a:cxnSpLocks noChangeShapeType="1"/>
            <a:stCxn id="4" idx="3"/>
            <a:endCxn id="2" idx="1"/>
          </p:cNvCxnSpPr>
          <p:nvPr/>
        </p:nvCxnSpPr>
        <p:spPr bwMode="auto">
          <a:xfrm>
            <a:off x="1116013" y="4208636"/>
            <a:ext cx="747712" cy="793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5129" name="AutoShape 16"/>
          <p:cNvCxnSpPr>
            <a:cxnSpLocks noChangeShapeType="1"/>
            <a:stCxn id="4" idx="3"/>
            <a:endCxn id="9" idx="1"/>
          </p:cNvCxnSpPr>
          <p:nvPr/>
        </p:nvCxnSpPr>
        <p:spPr bwMode="auto">
          <a:xfrm flipV="1">
            <a:off x="1116013" y="2675904"/>
            <a:ext cx="865187" cy="153273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5130" name="AutoShape 17"/>
          <p:cNvCxnSpPr>
            <a:cxnSpLocks noChangeShapeType="1"/>
            <a:stCxn id="4" idx="3"/>
            <a:endCxn id="3" idx="1"/>
          </p:cNvCxnSpPr>
          <p:nvPr/>
        </p:nvCxnSpPr>
        <p:spPr bwMode="auto">
          <a:xfrm>
            <a:off x="1116013" y="4208636"/>
            <a:ext cx="865187" cy="154543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5131" name="AutoShape 22"/>
          <p:cNvCxnSpPr>
            <a:cxnSpLocks noChangeShapeType="1"/>
            <a:stCxn id="9" idx="3"/>
          </p:cNvCxnSpPr>
          <p:nvPr/>
        </p:nvCxnSpPr>
        <p:spPr bwMode="auto">
          <a:xfrm>
            <a:off x="4210050" y="2676698"/>
            <a:ext cx="495300" cy="384175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5132" name="AutoShape 23"/>
          <p:cNvCxnSpPr>
            <a:cxnSpLocks noChangeShapeType="1"/>
            <a:stCxn id="9" idx="3"/>
          </p:cNvCxnSpPr>
          <p:nvPr/>
        </p:nvCxnSpPr>
        <p:spPr bwMode="auto">
          <a:xfrm flipV="1">
            <a:off x="4210050" y="2295698"/>
            <a:ext cx="495300" cy="38100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7" name="角丸四角形 8"/>
          <p:cNvSpPr/>
          <p:nvPr/>
        </p:nvSpPr>
        <p:spPr>
          <a:xfrm>
            <a:off x="4705350" y="3587923"/>
            <a:ext cx="2228850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800" dirty="0"/>
              <a:t>見本の数を増やす</a:t>
            </a:r>
          </a:p>
        </p:txBody>
      </p:sp>
      <p:sp>
        <p:nvSpPr>
          <p:cNvPr id="8" name="角丸四角形 8"/>
          <p:cNvSpPr/>
          <p:nvPr/>
        </p:nvSpPr>
        <p:spPr>
          <a:xfrm>
            <a:off x="4705350" y="4353098"/>
            <a:ext cx="2228850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800" dirty="0"/>
              <a:t>見本を大きくする</a:t>
            </a:r>
            <a:endParaRPr lang="en-US" altLang="ja-JP" sz="1800" dirty="0"/>
          </a:p>
        </p:txBody>
      </p:sp>
      <p:cxnSp>
        <p:nvCxnSpPr>
          <p:cNvPr id="5135" name="AutoShape 26"/>
          <p:cNvCxnSpPr>
            <a:cxnSpLocks noChangeShapeType="1"/>
          </p:cNvCxnSpPr>
          <p:nvPr/>
        </p:nvCxnSpPr>
        <p:spPr bwMode="auto">
          <a:xfrm>
            <a:off x="4210050" y="4210223"/>
            <a:ext cx="495300" cy="38100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5136" name="AutoShape 27"/>
          <p:cNvCxnSpPr>
            <a:cxnSpLocks noChangeShapeType="1"/>
          </p:cNvCxnSpPr>
          <p:nvPr/>
        </p:nvCxnSpPr>
        <p:spPr bwMode="auto">
          <a:xfrm flipV="1">
            <a:off x="4210050" y="3826048"/>
            <a:ext cx="495300" cy="384175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" name="角丸四角形 8"/>
          <p:cNvSpPr/>
          <p:nvPr/>
        </p:nvSpPr>
        <p:spPr>
          <a:xfrm>
            <a:off x="4705350" y="5118273"/>
            <a:ext cx="2228850" cy="474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1200"/>
          </a:p>
        </p:txBody>
      </p:sp>
      <p:sp>
        <p:nvSpPr>
          <p:cNvPr id="11" name="角丸四角形 8"/>
          <p:cNvSpPr/>
          <p:nvPr/>
        </p:nvSpPr>
        <p:spPr>
          <a:xfrm>
            <a:off x="4705350" y="5885035"/>
            <a:ext cx="2228850" cy="47466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endParaRPr lang="ja-JP" altLang="en-US" sz="1200"/>
          </a:p>
        </p:txBody>
      </p:sp>
      <p:cxnSp>
        <p:nvCxnSpPr>
          <p:cNvPr id="5139" name="AutoShape 30"/>
          <p:cNvCxnSpPr>
            <a:cxnSpLocks noChangeShapeType="1"/>
          </p:cNvCxnSpPr>
          <p:nvPr/>
        </p:nvCxnSpPr>
        <p:spPr bwMode="auto">
          <a:xfrm>
            <a:off x="4210050" y="5754860"/>
            <a:ext cx="495300" cy="36830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5140" name="AutoShape 31"/>
          <p:cNvCxnSpPr>
            <a:cxnSpLocks noChangeShapeType="1"/>
          </p:cNvCxnSpPr>
          <p:nvPr/>
        </p:nvCxnSpPr>
        <p:spPr bwMode="auto">
          <a:xfrm flipV="1">
            <a:off x="4210050" y="5356398"/>
            <a:ext cx="495300" cy="39846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</p:cxnSp>
      <p:graphicFrame>
        <p:nvGraphicFramePr>
          <p:cNvPr id="38020" name="Group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518161"/>
              </p:ext>
            </p:extLst>
          </p:nvPr>
        </p:nvGraphicFramePr>
        <p:xfrm>
          <a:off x="7016750" y="1376535"/>
          <a:ext cx="2641600" cy="5156202"/>
        </p:xfrm>
        <a:graphic>
          <a:graphicData uri="http://schemas.openxmlformats.org/drawingml/2006/table">
            <a:tbl>
              <a:tblPr/>
              <a:tblGrid>
                <a:gridCol w="66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1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効果</a:t>
                      </a: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コスト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実現性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採否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採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9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否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△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否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1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◎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採</a:t>
                      </a: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6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1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7500" marR="975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8023" name="Rectangle 135"/>
          <p:cNvSpPr>
            <a:spLocks noChangeArrowheads="1"/>
          </p:cNvSpPr>
          <p:nvPr/>
        </p:nvSpPr>
        <p:spPr bwMode="auto">
          <a:xfrm>
            <a:off x="8997950" y="1376535"/>
            <a:ext cx="660400" cy="5167313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5184" name="Text Box 4"/>
          <p:cNvSpPr txBox="1">
            <a:spLocks noChangeArrowheads="1"/>
          </p:cNvSpPr>
          <p:nvPr/>
        </p:nvSpPr>
        <p:spPr bwMode="auto">
          <a:xfrm>
            <a:off x="1712640" y="553416"/>
            <a:ext cx="4822825" cy="5540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B2B2B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対策立案（たいさくりつあん）</a:t>
            </a:r>
          </a:p>
        </p:txBody>
      </p:sp>
      <p:sp>
        <p:nvSpPr>
          <p:cNvPr id="5185" name="正方形/長方形 11"/>
          <p:cNvSpPr>
            <a:spLocks noChangeArrowheads="1"/>
          </p:cNvSpPr>
          <p:nvPr/>
        </p:nvSpPr>
        <p:spPr bwMode="auto">
          <a:xfrm>
            <a:off x="2014154" y="1085229"/>
            <a:ext cx="3086794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/>
              <a:t>系統図法（対策案を出す）</a:t>
            </a:r>
          </a:p>
        </p:txBody>
      </p:sp>
      <p:sp>
        <p:nvSpPr>
          <p:cNvPr id="5186" name="正方形/長方形 26"/>
          <p:cNvSpPr>
            <a:spLocks noChangeArrowheads="1"/>
          </p:cNvSpPr>
          <p:nvPr/>
        </p:nvSpPr>
        <p:spPr bwMode="auto">
          <a:xfrm>
            <a:off x="6753225" y="825277"/>
            <a:ext cx="28987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/>
              <a:t>　　マトリックス図法（評価する）</a:t>
            </a:r>
          </a:p>
        </p:txBody>
      </p:sp>
      <p:sp>
        <p:nvSpPr>
          <p:cNvPr id="5187" name="正方形/長方形 11"/>
          <p:cNvSpPr>
            <a:spLocks noChangeArrowheads="1"/>
          </p:cNvSpPr>
          <p:nvPr/>
        </p:nvSpPr>
        <p:spPr bwMode="auto">
          <a:xfrm>
            <a:off x="1566317" y="1797050"/>
            <a:ext cx="15144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①役割・手順が不明確</a:t>
            </a:r>
          </a:p>
        </p:txBody>
      </p:sp>
      <p:sp>
        <p:nvSpPr>
          <p:cNvPr id="5188" name="正方形/長方形 27"/>
          <p:cNvSpPr>
            <a:spLocks noChangeArrowheads="1"/>
          </p:cNvSpPr>
          <p:nvPr/>
        </p:nvSpPr>
        <p:spPr bwMode="auto">
          <a:xfrm>
            <a:off x="1576388" y="3670026"/>
            <a:ext cx="1512887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②見本が見にくい</a:t>
            </a:r>
          </a:p>
        </p:txBody>
      </p:sp>
      <p:sp>
        <p:nvSpPr>
          <p:cNvPr id="5189" name="正方形/長方形 11"/>
          <p:cNvSpPr>
            <a:spLocks noChangeArrowheads="1"/>
          </p:cNvSpPr>
          <p:nvPr/>
        </p:nvSpPr>
        <p:spPr bwMode="auto">
          <a:xfrm>
            <a:off x="2578100" y="1452141"/>
            <a:ext cx="1006475" cy="320675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１次手段</a:t>
            </a:r>
          </a:p>
        </p:txBody>
      </p:sp>
      <p:sp>
        <p:nvSpPr>
          <p:cNvPr id="5190" name="正方形/長方形 11"/>
          <p:cNvSpPr>
            <a:spLocks noChangeArrowheads="1"/>
          </p:cNvSpPr>
          <p:nvPr/>
        </p:nvSpPr>
        <p:spPr bwMode="auto">
          <a:xfrm>
            <a:off x="5292725" y="1412776"/>
            <a:ext cx="1006475" cy="320675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２次手段</a:t>
            </a:r>
          </a:p>
        </p:txBody>
      </p:sp>
      <p:sp>
        <p:nvSpPr>
          <p:cNvPr id="5191" name="正方形/長方形 30"/>
          <p:cNvSpPr>
            <a:spLocks noChangeArrowheads="1"/>
          </p:cNvSpPr>
          <p:nvPr/>
        </p:nvSpPr>
        <p:spPr bwMode="auto">
          <a:xfrm>
            <a:off x="1596410" y="5118273"/>
            <a:ext cx="2558876" cy="28257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③</a:t>
            </a:r>
          </a:p>
        </p:txBody>
      </p:sp>
      <p:sp>
        <p:nvSpPr>
          <p:cNvPr id="33" name="Text Box 116"/>
          <p:cNvSpPr txBox="1">
            <a:spLocks noChangeArrowheads="1"/>
          </p:cNvSpPr>
          <p:nvPr/>
        </p:nvSpPr>
        <p:spPr bwMode="auto">
          <a:xfrm>
            <a:off x="215899" y="127000"/>
            <a:ext cx="2936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Ｃコース　ＧＤ</a:t>
            </a:r>
            <a:r>
              <a:rPr lang="ja-JP" altLang="en-US" sz="1200" dirty="0"/>
              <a:t>記録用紙（発表</a:t>
            </a:r>
            <a:r>
              <a:rPr lang="ja-JP" altLang="en-US" sz="1200" dirty="0" smtClean="0"/>
              <a:t>資料３）</a:t>
            </a:r>
            <a:endParaRPr lang="ja-JP" altLang="en-US" sz="1200" dirty="0"/>
          </a:p>
        </p:txBody>
      </p:sp>
      <p:sp>
        <p:nvSpPr>
          <p:cNvPr id="34" name="Text Box 112"/>
          <p:cNvSpPr txBox="1">
            <a:spLocks noChangeArrowheads="1"/>
          </p:cNvSpPr>
          <p:nvPr/>
        </p:nvSpPr>
        <p:spPr bwMode="auto">
          <a:xfrm>
            <a:off x="6969125" y="60325"/>
            <a:ext cx="293846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1200" dirty="0">
                <a:latin typeface="+mj-ea"/>
                <a:ea typeface="+mj-ea"/>
              </a:rPr>
              <a:t>事務・販売・サービス入門・初級研修会</a:t>
            </a:r>
          </a:p>
        </p:txBody>
      </p:sp>
      <p:sp>
        <p:nvSpPr>
          <p:cNvPr id="35" name="Rectangle 83"/>
          <p:cNvSpPr>
            <a:spLocks noChangeArrowheads="1"/>
          </p:cNvSpPr>
          <p:nvPr/>
        </p:nvSpPr>
        <p:spPr bwMode="auto">
          <a:xfrm>
            <a:off x="7473950" y="290513"/>
            <a:ext cx="23209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500" u="sng" dirty="0" smtClean="0">
                <a:latin typeface="Calibri" panose="020F0502020204030204" pitchFamily="34" charset="0"/>
              </a:rPr>
              <a:t>Ｃコース</a:t>
            </a:r>
            <a:r>
              <a:rPr lang="ja-JP" altLang="en-US" sz="1500" u="sng" dirty="0">
                <a:latin typeface="Calibri" panose="020F0502020204030204" pitchFamily="34" charset="0"/>
              </a:rPr>
              <a:t>：　　　　　グループ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3721100" cy="457200"/>
          </a:xfrm>
        </p:spPr>
        <p:txBody>
          <a:bodyPr/>
          <a:lstStyle/>
          <a:p>
            <a:pPr algn="l" eaLnBrk="1" hangingPunct="1"/>
            <a:r>
              <a:rPr lang="ja-JP" altLang="en-US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２．第２回目</a:t>
            </a:r>
            <a:r>
              <a:rPr lang="en-US" altLang="ja-JP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【</a:t>
            </a:r>
            <a:r>
              <a:rPr lang="ja-JP" altLang="en-US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対策の実施</a:t>
            </a:r>
            <a:r>
              <a:rPr lang="en-US" altLang="ja-JP" sz="2000" dirty="0">
                <a:solidFill>
                  <a:schemeClr val="tx1"/>
                </a:solidFill>
                <a:ea typeface="HGS創英角ｺﾞｼｯｸUB" panose="020B0900000000000000" pitchFamily="50" charset="-128"/>
              </a:rPr>
              <a:t>】</a:t>
            </a:r>
            <a:endParaRPr lang="ja-JP" altLang="en-US" sz="2000" dirty="0">
              <a:solidFill>
                <a:schemeClr val="tx1"/>
              </a:solidFill>
              <a:ea typeface="HGS創英角ｺﾞｼｯｸUB" panose="020B0900000000000000" pitchFamily="50" charset="-128"/>
            </a:endParaRPr>
          </a:p>
        </p:txBody>
      </p:sp>
      <p:graphicFrame>
        <p:nvGraphicFramePr>
          <p:cNvPr id="76830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0610"/>
              </p:ext>
            </p:extLst>
          </p:nvPr>
        </p:nvGraphicFramePr>
        <p:xfrm>
          <a:off x="344488" y="1052513"/>
          <a:ext cx="5040312" cy="703262"/>
        </p:xfrm>
        <a:graphic>
          <a:graphicData uri="http://schemas.openxmlformats.org/drawingml/2006/table">
            <a:tbl>
              <a:tblPr/>
              <a:tblGrid>
                <a:gridCol w="749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0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3262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目標</a:t>
                      </a:r>
                    </a:p>
                  </a:txBody>
                  <a:tcPr marL="91436" marR="91436" marT="45731" marB="4573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完成・結合ピース合計　　　完成タイム・制限時間　　　　　得点</a:t>
                      </a: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　　　）ﾋﾟｰｽ　－　（　　　　　　　）分　＝ （　　　　　　　）点　</a:t>
                      </a:r>
                    </a:p>
                  </a:txBody>
                  <a:tcPr marL="91436" marR="91436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6973" name="Group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575108"/>
              </p:ext>
            </p:extLst>
          </p:nvPr>
        </p:nvGraphicFramePr>
        <p:xfrm>
          <a:off x="355600" y="1916113"/>
          <a:ext cx="9245600" cy="4760912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74405">
                <a:tc rowSpan="2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手順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作業内容</a:t>
                      </a:r>
                    </a:p>
                  </a:txBody>
                  <a:tcPr marT="45729" marB="4572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時間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配分</a:t>
                      </a:r>
                    </a:p>
                  </a:txBody>
                  <a:tcPr marT="45729" marB="4572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役　割　分　担</a:t>
                      </a:r>
                    </a:p>
                  </a:txBody>
                  <a:tcPr marT="45729" marB="4572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85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さん</a:t>
                      </a:r>
                    </a:p>
                  </a:txBody>
                  <a:tcPr marT="45729" marB="45729" anchor="b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2652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（事前準備）　　　　　　　　　　　　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</a:rPr>
                        <a:t>①</a:t>
                      </a:r>
                      <a:r>
                        <a:rPr lang="ja-JP" altLang="en-US" sz="1100" dirty="0">
                          <a:solidFill>
                            <a:schemeClr val="tx1"/>
                          </a:solidFill>
                        </a:rPr>
                        <a:t>役割・手順表を作成する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</a:rPr>
                        <a:t>②見本を大きくする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③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（ﾊﾟｽﾞﾙ組付け）</a:t>
                      </a: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</a:t>
                      </a: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T="45729" marB="45729" horzOverflow="overflow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97" name="Text Box 157"/>
          <p:cNvSpPr txBox="1">
            <a:spLocks noChangeArrowheads="1"/>
          </p:cNvSpPr>
          <p:nvPr/>
        </p:nvSpPr>
        <p:spPr bwMode="auto">
          <a:xfrm>
            <a:off x="3509963" y="6210300"/>
            <a:ext cx="5562600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ea typeface="HGS創英角ｺﾞｼｯｸUB" panose="020B0900000000000000" pitchFamily="50" charset="-128"/>
              </a:rPr>
              <a:t>パ　ズ　ル　完　成</a:t>
            </a:r>
          </a:p>
        </p:txBody>
      </p:sp>
      <p:sp>
        <p:nvSpPr>
          <p:cNvPr id="6198" name="正方形/長方形 1"/>
          <p:cNvSpPr>
            <a:spLocks noChangeArrowheads="1"/>
          </p:cNvSpPr>
          <p:nvPr/>
        </p:nvSpPr>
        <p:spPr bwMode="auto">
          <a:xfrm>
            <a:off x="5505450" y="908050"/>
            <a:ext cx="4121150" cy="847725"/>
          </a:xfrm>
          <a:prstGeom prst="rect">
            <a:avLst/>
          </a:prstGeom>
          <a:noFill/>
          <a:ln w="254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①役割・手順表を作成する</a:t>
            </a:r>
            <a:endParaRPr lang="en-US" altLang="ja-JP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②見本を大きくする</a:t>
            </a:r>
            <a:endParaRPr lang="en-US" altLang="ja-JP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③</a:t>
            </a:r>
          </a:p>
        </p:txBody>
      </p:sp>
      <p:cxnSp>
        <p:nvCxnSpPr>
          <p:cNvPr id="6199" name="直線コネクタ 2"/>
          <p:cNvCxnSpPr>
            <a:cxnSpLocks noChangeShapeType="1"/>
          </p:cNvCxnSpPr>
          <p:nvPr/>
        </p:nvCxnSpPr>
        <p:spPr bwMode="auto">
          <a:xfrm>
            <a:off x="344488" y="3716338"/>
            <a:ext cx="9217025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00" name="正方形/長方形 3"/>
          <p:cNvSpPr>
            <a:spLocks noChangeArrowheads="1"/>
          </p:cNvSpPr>
          <p:nvPr/>
        </p:nvSpPr>
        <p:spPr bwMode="auto">
          <a:xfrm>
            <a:off x="5535613" y="630238"/>
            <a:ext cx="13668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/>
              <a:t>対策内容</a:t>
            </a:r>
          </a:p>
        </p:txBody>
      </p:sp>
      <p:sp>
        <p:nvSpPr>
          <p:cNvPr id="6201" name="正方形/長方形 4"/>
          <p:cNvSpPr>
            <a:spLocks noChangeArrowheads="1"/>
          </p:cNvSpPr>
          <p:nvPr/>
        </p:nvSpPr>
        <p:spPr bwMode="auto">
          <a:xfrm>
            <a:off x="3800475" y="2997200"/>
            <a:ext cx="4248150" cy="503238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/>
              <a:t>　　　　　　　　　全員</a:t>
            </a:r>
          </a:p>
        </p:txBody>
      </p:sp>
      <p:sp>
        <p:nvSpPr>
          <p:cNvPr id="12" name="Text Box 116"/>
          <p:cNvSpPr txBox="1">
            <a:spLocks noChangeArrowheads="1"/>
          </p:cNvSpPr>
          <p:nvPr/>
        </p:nvSpPr>
        <p:spPr bwMode="auto">
          <a:xfrm>
            <a:off x="215899" y="127000"/>
            <a:ext cx="2936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Ｃコース　ＧＤ</a:t>
            </a:r>
            <a:r>
              <a:rPr lang="ja-JP" altLang="en-US" sz="1200" dirty="0"/>
              <a:t>記録用紙（発表</a:t>
            </a:r>
            <a:r>
              <a:rPr lang="ja-JP" altLang="en-US" sz="1200" dirty="0" smtClean="0"/>
              <a:t>資料４）</a:t>
            </a:r>
            <a:endParaRPr lang="ja-JP" altLang="en-US" sz="1200" dirty="0"/>
          </a:p>
        </p:txBody>
      </p:sp>
      <p:sp>
        <p:nvSpPr>
          <p:cNvPr id="13" name="Text Box 112"/>
          <p:cNvSpPr txBox="1">
            <a:spLocks noChangeArrowheads="1"/>
          </p:cNvSpPr>
          <p:nvPr/>
        </p:nvSpPr>
        <p:spPr bwMode="auto">
          <a:xfrm>
            <a:off x="6969125" y="60325"/>
            <a:ext cx="293846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1200" dirty="0">
                <a:latin typeface="+mj-ea"/>
                <a:ea typeface="+mj-ea"/>
              </a:rPr>
              <a:t>事務・販売・サービス入門・初級研修会</a:t>
            </a:r>
          </a:p>
        </p:txBody>
      </p:sp>
      <p:sp>
        <p:nvSpPr>
          <p:cNvPr id="14" name="Rectangle 83"/>
          <p:cNvSpPr>
            <a:spLocks noChangeArrowheads="1"/>
          </p:cNvSpPr>
          <p:nvPr/>
        </p:nvSpPr>
        <p:spPr bwMode="auto">
          <a:xfrm>
            <a:off x="7473950" y="290513"/>
            <a:ext cx="23209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500" u="sng" dirty="0" smtClean="0">
                <a:latin typeface="Calibri" panose="020F0502020204030204" pitchFamily="34" charset="0"/>
              </a:rPr>
              <a:t>Ｃコース</a:t>
            </a:r>
            <a:r>
              <a:rPr lang="ja-JP" altLang="en-US" sz="1500" u="sng" dirty="0">
                <a:latin typeface="Calibri" panose="020F0502020204030204" pitchFamily="34" charset="0"/>
              </a:rPr>
              <a:t>：　　　　　グループ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7105650" cy="457200"/>
          </a:xfrm>
        </p:spPr>
        <p:txBody>
          <a:bodyPr/>
          <a:lstStyle/>
          <a:p>
            <a:pPr algn="l" eaLnBrk="1" hangingPunct="1"/>
            <a:r>
              <a:rPr lang="ja-JP" altLang="en-US" sz="2000">
                <a:ea typeface="HGS創英角ｺﾞｼｯｸUB" panose="020B0900000000000000" pitchFamily="50" charset="-128"/>
              </a:rPr>
              <a:t>３．まとめ</a:t>
            </a:r>
          </a:p>
        </p:txBody>
      </p:sp>
      <p:graphicFrame>
        <p:nvGraphicFramePr>
          <p:cNvPr id="77934" name="Group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36330"/>
              </p:ext>
            </p:extLst>
          </p:nvPr>
        </p:nvGraphicFramePr>
        <p:xfrm>
          <a:off x="688975" y="1449388"/>
          <a:ext cx="4168775" cy="1511300"/>
        </p:xfrm>
        <a:graphic>
          <a:graphicData uri="http://schemas.openxmlformats.org/drawingml/2006/table">
            <a:tbl>
              <a:tblPr/>
              <a:tblGrid>
                <a:gridCol w="70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3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0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0006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完成・結合</a:t>
                      </a:r>
                      <a:b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ピース合計</a:t>
                      </a: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所要時間</a:t>
                      </a:r>
                      <a:b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（分）</a:t>
                      </a: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得　　点</a:t>
                      </a:r>
                      <a:b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（点）</a:t>
                      </a: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774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目 標</a:t>
                      </a:r>
                    </a:p>
                  </a:txBody>
                  <a:tcPr marL="91421" marR="91421"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）ピース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）分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（　　　　）点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520"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結 果</a:t>
                      </a:r>
                    </a:p>
                  </a:txBody>
                  <a:tcPr marL="91421" marR="91421"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）ピース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　　　）分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844550">
                        <a:spcBef>
                          <a:spcPct val="20000"/>
                        </a:spcBef>
                        <a:defRPr kumimoji="1" sz="30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1pPr>
                      <a:lvl2pPr marL="484188" defTabSz="84455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2pPr>
                      <a:lvl3pPr marL="965200" defTabSz="84455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3pPr>
                      <a:lvl4pPr marL="1449388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4pPr>
                      <a:lvl5pPr marL="1933575" defTabSz="844550">
                        <a:spcBef>
                          <a:spcPct val="20000"/>
                        </a:spcBef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5pPr>
                      <a:lvl6pPr marL="23907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6pPr>
                      <a:lvl7pPr marL="28479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7pPr>
                      <a:lvl8pPr marL="33051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8pPr>
                      <a:lvl9pPr marL="3762375" defTabSz="8445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900">
                          <a:solidFill>
                            <a:schemeClr val="tx1"/>
                          </a:solidFill>
                          <a:latin typeface="Times New Roman" pitchFamily="18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（　　　　）点</a:t>
                      </a:r>
                      <a:endParaRPr kumimoji="1" lang="ja-JP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</a:endParaRPr>
                    </a:p>
                  </a:txBody>
                  <a:tcPr marL="91421" marR="91421"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492125" y="836613"/>
            <a:ext cx="474821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18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1800" kern="0" dirty="0">
                <a:solidFill>
                  <a:schemeClr val="tx1"/>
                </a:solidFill>
                <a:ea typeface="HGS創英角ｺﾞｼｯｸUB" pitchFamily="50" charset="-128"/>
              </a:rPr>
              <a:t>効果の確認</a:t>
            </a:r>
            <a:r>
              <a:rPr lang="en-US" altLang="ja-JP" sz="18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  <a:r>
              <a:rPr lang="ja-JP" altLang="en-US" sz="1600" kern="0" dirty="0">
                <a:solidFill>
                  <a:schemeClr val="tx1"/>
                </a:solidFill>
                <a:ea typeface="HGS創英角ｺﾞｼｯｸUB" pitchFamily="50" charset="-128"/>
              </a:rPr>
              <a:t>対策効果を確認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92125" y="3357563"/>
            <a:ext cx="5092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38" tIns="49212" rIns="96838" bIns="49212" anchor="ctr"/>
          <a:lstStyle>
            <a:lvl1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algn="ctr" defTabSz="844550" rtl="0" eaLnBrk="0" fontAlgn="base" hangingPunct="0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4572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9144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13716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1828800" algn="ctr" defTabSz="844550" rtl="0" fontAlgn="base">
              <a:spcBef>
                <a:spcPct val="0"/>
              </a:spcBef>
              <a:spcAft>
                <a:spcPct val="0"/>
              </a:spcAft>
              <a:defRPr kumimoji="1" sz="4700">
                <a:solidFill>
                  <a:schemeClr val="tx2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【</a:t>
            </a:r>
            <a:r>
              <a:rPr lang="ja-JP" altLang="en-US" sz="2000" kern="0" dirty="0">
                <a:solidFill>
                  <a:schemeClr val="tx1"/>
                </a:solidFill>
                <a:ea typeface="HGS創英角ｺﾞｼｯｸUB" pitchFamily="50" charset="-128"/>
              </a:rPr>
              <a:t>標準化</a:t>
            </a:r>
            <a:r>
              <a:rPr lang="en-US" altLang="ja-JP" sz="2000" kern="0" dirty="0">
                <a:solidFill>
                  <a:schemeClr val="tx1"/>
                </a:solidFill>
                <a:ea typeface="HGS創英角ｺﾞｼｯｸUB" pitchFamily="50" charset="-128"/>
              </a:rPr>
              <a:t>】</a:t>
            </a:r>
            <a:r>
              <a:rPr lang="ja-JP" altLang="en-US" sz="1600" kern="0" dirty="0">
                <a:solidFill>
                  <a:schemeClr val="tx1"/>
                </a:solidFill>
                <a:ea typeface="HGS創英角ｺﾞｼｯｸUB" pitchFamily="50" charset="-128"/>
              </a:rPr>
              <a:t>５Ｗ１Ｈで明確に</a:t>
            </a:r>
          </a:p>
        </p:txBody>
      </p:sp>
      <p:cxnSp>
        <p:nvCxnSpPr>
          <p:cNvPr id="7207" name="直線コネクタ 3"/>
          <p:cNvCxnSpPr>
            <a:cxnSpLocks noChangeShapeType="1"/>
          </p:cNvCxnSpPr>
          <p:nvPr/>
        </p:nvCxnSpPr>
        <p:spPr bwMode="auto">
          <a:xfrm>
            <a:off x="671513" y="6381750"/>
            <a:ext cx="883285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4856164" y="1155700"/>
            <a:ext cx="4816476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81589" y="1187450"/>
            <a:ext cx="2762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(点数）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240339" y="1576388"/>
            <a:ext cx="2333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240339" y="1965325"/>
            <a:ext cx="2333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290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240339" y="2355850"/>
            <a:ext cx="2333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280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240339" y="2744788"/>
            <a:ext cx="2333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100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373689" y="3133725"/>
            <a:ext cx="1079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942014" y="3316288"/>
            <a:ext cx="6139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現状</a:t>
            </a:r>
            <a:endParaRPr kumimoji="0" lang="en-US" altLang="ja-JP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（１回目）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143752" y="3316288"/>
            <a:ext cx="3334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目標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8088522" y="3316288"/>
            <a:ext cx="6139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対策後</a:t>
            </a:r>
            <a:endParaRPr kumimoji="0" lang="en-US" altLang="ja-JP" sz="13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3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（２回目）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5457827" y="1350963"/>
            <a:ext cx="0" cy="117633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457827" y="1350963"/>
            <a:ext cx="7938" cy="11763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5457827" y="2711450"/>
            <a:ext cx="0" cy="595313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5457827" y="2711450"/>
            <a:ext cx="7938" cy="595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5465764" y="3295650"/>
            <a:ext cx="360521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5465764" y="3295650"/>
            <a:ext cx="36052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1"/>
          <p:cNvSpPr>
            <a:spLocks/>
          </p:cNvSpPr>
          <p:nvPr/>
        </p:nvSpPr>
        <p:spPr bwMode="auto">
          <a:xfrm>
            <a:off x="5348289" y="2538413"/>
            <a:ext cx="184150" cy="107950"/>
          </a:xfrm>
          <a:custGeom>
            <a:avLst/>
            <a:gdLst>
              <a:gd name="T0" fmla="*/ 0 w 116"/>
              <a:gd name="T1" fmla="*/ 68 h 68"/>
              <a:gd name="T2" fmla="*/ 41 w 116"/>
              <a:gd name="T3" fmla="*/ 6 h 68"/>
              <a:gd name="T4" fmla="*/ 77 w 116"/>
              <a:gd name="T5" fmla="*/ 66 h 68"/>
              <a:gd name="T6" fmla="*/ 116 w 116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" h="68">
                <a:moveTo>
                  <a:pt x="0" y="68"/>
                </a:moveTo>
                <a:cubicBezTo>
                  <a:pt x="14" y="38"/>
                  <a:pt x="28" y="7"/>
                  <a:pt x="41" y="6"/>
                </a:cubicBezTo>
                <a:cubicBezTo>
                  <a:pt x="54" y="6"/>
                  <a:pt x="65" y="67"/>
                  <a:pt x="77" y="66"/>
                </a:cubicBezTo>
                <a:cubicBezTo>
                  <a:pt x="90" y="64"/>
                  <a:pt x="109" y="12"/>
                  <a:pt x="116" y="0"/>
                </a:cubicBezTo>
              </a:path>
            </a:pathLst>
          </a:custGeom>
          <a:noFill/>
          <a:ln w="79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2"/>
          <p:cNvSpPr>
            <a:spLocks/>
          </p:cNvSpPr>
          <p:nvPr/>
        </p:nvSpPr>
        <p:spPr bwMode="auto">
          <a:xfrm>
            <a:off x="5348289" y="2614613"/>
            <a:ext cx="184150" cy="107950"/>
          </a:xfrm>
          <a:custGeom>
            <a:avLst/>
            <a:gdLst>
              <a:gd name="T0" fmla="*/ 0 w 116"/>
              <a:gd name="T1" fmla="*/ 68 h 68"/>
              <a:gd name="T2" fmla="*/ 41 w 116"/>
              <a:gd name="T3" fmla="*/ 6 h 68"/>
              <a:gd name="T4" fmla="*/ 77 w 116"/>
              <a:gd name="T5" fmla="*/ 65 h 68"/>
              <a:gd name="T6" fmla="*/ 116 w 116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" h="68">
                <a:moveTo>
                  <a:pt x="0" y="68"/>
                </a:moveTo>
                <a:cubicBezTo>
                  <a:pt x="14" y="37"/>
                  <a:pt x="28" y="7"/>
                  <a:pt x="41" y="6"/>
                </a:cubicBezTo>
                <a:cubicBezTo>
                  <a:pt x="54" y="5"/>
                  <a:pt x="65" y="66"/>
                  <a:pt x="77" y="65"/>
                </a:cubicBezTo>
                <a:cubicBezTo>
                  <a:pt x="90" y="64"/>
                  <a:pt x="109" y="12"/>
                  <a:pt x="116" y="0"/>
                </a:cubicBezTo>
              </a:path>
            </a:pathLst>
          </a:custGeom>
          <a:noFill/>
          <a:ln w="793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6913368" y="947738"/>
            <a:ext cx="6639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844550">
              <a:spcBef>
                <a:spcPct val="20000"/>
              </a:spcBef>
            </a:pPr>
            <a:r>
              <a:rPr lang="ja-JP" altLang="en-US" sz="1050" b="1" dirty="0"/>
              <a:t>（グラフ）</a:t>
            </a:r>
          </a:p>
        </p:txBody>
      </p:sp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29085"/>
              </p:ext>
            </p:extLst>
          </p:nvPr>
        </p:nvGraphicFramePr>
        <p:xfrm>
          <a:off x="719932" y="3946525"/>
          <a:ext cx="8481540" cy="1570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1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922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44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4429"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なぜ</a:t>
                      </a: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目的）</a:t>
                      </a:r>
                    </a:p>
                  </a:txBody>
                  <a:tcPr marL="84434" marR="84434" marT="45714" marB="45714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何を</a:t>
                      </a: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項目）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誰が（担当）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何処で</a:t>
                      </a: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場所）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どのように</a:t>
                      </a:r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方法）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いつ（期間）</a:t>
                      </a:r>
                    </a:p>
                  </a:txBody>
                  <a:tcPr marL="84434" marR="84434" marT="45714" marB="45714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役割明確化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役割分担表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全員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組み付け会場</a:t>
                      </a: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個人毎に要素作業を細分化して作成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作業前準備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528"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528"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8" name="角丸四角形 1"/>
          <p:cNvSpPr>
            <a:spLocks noChangeArrowheads="1"/>
          </p:cNvSpPr>
          <p:nvPr/>
        </p:nvSpPr>
        <p:spPr bwMode="auto">
          <a:xfrm>
            <a:off x="1136576" y="5644515"/>
            <a:ext cx="8064896" cy="60959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+mn-ea"/>
                <a:ea typeface="+mn-ea"/>
              </a:rPr>
              <a:t>最後に対策を標準化して、管理の定着まで行います。</a:t>
            </a:r>
            <a:endParaRPr lang="en-US" altLang="ja-JP" sz="1400" b="1" dirty="0"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+mn-ea"/>
                <a:ea typeface="+mn-ea"/>
              </a:rPr>
              <a:t>標準化して決めたことを、維持していくしくみ（チェック機能）まで決め、不具合が再発しないようにします。</a:t>
            </a:r>
          </a:p>
        </p:txBody>
      </p:sp>
      <p:sp>
        <p:nvSpPr>
          <p:cNvPr id="30" name="Text Box 116"/>
          <p:cNvSpPr txBox="1">
            <a:spLocks noChangeArrowheads="1"/>
          </p:cNvSpPr>
          <p:nvPr/>
        </p:nvSpPr>
        <p:spPr bwMode="auto">
          <a:xfrm>
            <a:off x="215899" y="127000"/>
            <a:ext cx="2936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Ｃコース　ＧＤ</a:t>
            </a:r>
            <a:r>
              <a:rPr lang="ja-JP" altLang="en-US" sz="1200" dirty="0"/>
              <a:t>記録用紙（発表</a:t>
            </a:r>
            <a:r>
              <a:rPr lang="ja-JP" altLang="en-US" sz="1200" dirty="0" smtClean="0"/>
              <a:t>資料５）</a:t>
            </a:r>
            <a:endParaRPr lang="ja-JP" altLang="en-US" sz="1200" dirty="0"/>
          </a:p>
        </p:txBody>
      </p:sp>
      <p:sp>
        <p:nvSpPr>
          <p:cNvPr id="31" name="Text Box 112"/>
          <p:cNvSpPr txBox="1">
            <a:spLocks noChangeArrowheads="1"/>
          </p:cNvSpPr>
          <p:nvPr/>
        </p:nvSpPr>
        <p:spPr bwMode="auto">
          <a:xfrm>
            <a:off x="6969125" y="60325"/>
            <a:ext cx="293846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1200" dirty="0">
                <a:latin typeface="+mj-ea"/>
                <a:ea typeface="+mj-ea"/>
              </a:rPr>
              <a:t>事務・販売・サービス入門・初級研修会</a:t>
            </a:r>
          </a:p>
        </p:txBody>
      </p:sp>
      <p:sp>
        <p:nvSpPr>
          <p:cNvPr id="32" name="Rectangle 83"/>
          <p:cNvSpPr>
            <a:spLocks noChangeArrowheads="1"/>
          </p:cNvSpPr>
          <p:nvPr/>
        </p:nvSpPr>
        <p:spPr bwMode="auto">
          <a:xfrm>
            <a:off x="7473950" y="290513"/>
            <a:ext cx="23209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500" u="sng" dirty="0" smtClean="0">
                <a:latin typeface="Calibri" panose="020F0502020204030204" pitchFamily="34" charset="0"/>
              </a:rPr>
              <a:t>Ｃコース</a:t>
            </a:r>
            <a:r>
              <a:rPr lang="ja-JP" altLang="en-US" sz="1500" u="sng" dirty="0">
                <a:latin typeface="Calibri" panose="020F0502020204030204" pitchFamily="34" charset="0"/>
              </a:rPr>
              <a:t>：　　　　　グループ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正方形/長方形 1"/>
          <p:cNvSpPr>
            <a:spLocks noChangeArrowheads="1"/>
          </p:cNvSpPr>
          <p:nvPr/>
        </p:nvSpPr>
        <p:spPr bwMode="auto">
          <a:xfrm>
            <a:off x="631825" y="476250"/>
            <a:ext cx="4518025" cy="504825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/>
              <a:t>入門</a:t>
            </a:r>
            <a:r>
              <a:rPr lang="ja-JP" altLang="en-US" sz="2400" dirty="0" smtClean="0"/>
              <a:t>コース</a:t>
            </a:r>
            <a:r>
              <a:rPr lang="ja-JP" altLang="en-US" sz="2400" dirty="0"/>
              <a:t>研修で分かった事</a:t>
            </a:r>
          </a:p>
        </p:txBody>
      </p:sp>
      <p:sp>
        <p:nvSpPr>
          <p:cNvPr id="8196" name="正方形/長方形 2"/>
          <p:cNvSpPr>
            <a:spLocks noChangeArrowheads="1"/>
          </p:cNvSpPr>
          <p:nvPr/>
        </p:nvSpPr>
        <p:spPr bwMode="auto">
          <a:xfrm>
            <a:off x="344488" y="1341438"/>
            <a:ext cx="4537075" cy="532765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8197" name="正方形/長方形 6"/>
          <p:cNvSpPr>
            <a:spLocks noChangeArrowheads="1"/>
          </p:cNvSpPr>
          <p:nvPr/>
        </p:nvSpPr>
        <p:spPr bwMode="auto">
          <a:xfrm>
            <a:off x="5033963" y="1341438"/>
            <a:ext cx="4535487" cy="5337175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8199" name="正方形/長方形 2"/>
          <p:cNvSpPr>
            <a:spLocks noChangeArrowheads="1"/>
          </p:cNvSpPr>
          <p:nvPr/>
        </p:nvSpPr>
        <p:spPr bwMode="auto">
          <a:xfrm>
            <a:off x="1284288" y="1196975"/>
            <a:ext cx="2657475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　　　学んだ事・気づいた事</a:t>
            </a:r>
          </a:p>
        </p:txBody>
      </p:sp>
      <p:sp>
        <p:nvSpPr>
          <p:cNvPr id="8200" name="正方形/長方形 7"/>
          <p:cNvSpPr>
            <a:spLocks noChangeArrowheads="1"/>
          </p:cNvSpPr>
          <p:nvPr/>
        </p:nvSpPr>
        <p:spPr bwMode="auto">
          <a:xfrm>
            <a:off x="5972175" y="1198563"/>
            <a:ext cx="2659063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 smtClean="0">
                <a:latin typeface="ＭＳ Ｐゴシック" panose="020B0600070205080204" pitchFamily="50" charset="-128"/>
              </a:rPr>
              <a:t>一人ひとりの決意表明</a:t>
            </a:r>
            <a:endParaRPr lang="ja-JP" altLang="en-US" sz="1400" b="1" dirty="0">
              <a:latin typeface="ＭＳ Ｐゴシック" panose="020B0600070205080204" pitchFamily="50" charset="-128"/>
            </a:endParaRPr>
          </a:p>
        </p:txBody>
      </p:sp>
      <p:sp>
        <p:nvSpPr>
          <p:cNvPr id="8201" name="正方形/長方形 8"/>
          <p:cNvSpPr>
            <a:spLocks noChangeArrowheads="1"/>
          </p:cNvSpPr>
          <p:nvPr/>
        </p:nvSpPr>
        <p:spPr bwMode="auto">
          <a:xfrm>
            <a:off x="415925" y="1557338"/>
            <a:ext cx="4392613" cy="863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【</a:t>
            </a:r>
            <a:r>
              <a:rPr lang="ja-JP" altLang="en-US" sz="1400" dirty="0"/>
              <a:t>例</a:t>
            </a:r>
            <a:r>
              <a:rPr lang="en-US" altLang="ja-JP" sz="1400" dirty="0" smtClean="0"/>
              <a:t>】</a:t>
            </a:r>
            <a:r>
              <a:rPr lang="ja-JP" altLang="en-US" sz="1400" dirty="0" smtClean="0"/>
              <a:t>◆問題解決の手順がわかった</a:t>
            </a:r>
            <a:endParaRPr lang="en-US" altLang="ja-JP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　　　</a:t>
            </a:r>
            <a:r>
              <a:rPr lang="ja-JP" altLang="en-US" sz="1400" dirty="0" smtClean="0"/>
              <a:t>◆よく使うＱＣ手法、特性要因図や系統図、</a:t>
            </a:r>
            <a:r>
              <a:rPr lang="en-US" altLang="ja-JP" sz="1400" dirty="0" smtClean="0"/>
              <a:t/>
            </a:r>
            <a:br>
              <a:rPr lang="en-US" altLang="ja-JP" sz="1400" dirty="0" smtClean="0"/>
            </a:br>
            <a:r>
              <a:rPr lang="ja-JP" altLang="en-US" sz="1400" dirty="0" smtClean="0"/>
              <a:t>　　　　 マトリックス図の使い方を知った</a:t>
            </a:r>
            <a:endParaRPr lang="ja-JP" altLang="en-US" sz="1400" dirty="0"/>
          </a:p>
        </p:txBody>
      </p:sp>
      <p:sp>
        <p:nvSpPr>
          <p:cNvPr id="8202" name="正方形/長方形 9"/>
          <p:cNvSpPr>
            <a:spLocks noChangeArrowheads="1"/>
          </p:cNvSpPr>
          <p:nvPr/>
        </p:nvSpPr>
        <p:spPr bwMode="auto">
          <a:xfrm>
            <a:off x="5149850" y="1557338"/>
            <a:ext cx="4248150" cy="358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【</a:t>
            </a:r>
            <a:r>
              <a:rPr lang="ja-JP" altLang="en-US" sz="1400" dirty="0"/>
              <a:t>例</a:t>
            </a:r>
            <a:r>
              <a:rPr lang="en-US" altLang="ja-JP" sz="1400" dirty="0" smtClean="0"/>
              <a:t>】</a:t>
            </a:r>
            <a:r>
              <a:rPr lang="ja-JP" altLang="en-US" sz="1400" dirty="0" smtClean="0"/>
              <a:t>自ら積極的に会合へ参加し、勉強会を開きます。</a:t>
            </a:r>
            <a:endParaRPr lang="ja-JP" altLang="en-US" sz="1400" dirty="0"/>
          </a:p>
        </p:txBody>
      </p:sp>
      <p:sp>
        <p:nvSpPr>
          <p:cNvPr id="12" name="Text Box 116"/>
          <p:cNvSpPr txBox="1">
            <a:spLocks noChangeArrowheads="1"/>
          </p:cNvSpPr>
          <p:nvPr/>
        </p:nvSpPr>
        <p:spPr bwMode="auto">
          <a:xfrm>
            <a:off x="215899" y="127000"/>
            <a:ext cx="2936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/>
              <a:t>Ｃコース　ＧＤ</a:t>
            </a:r>
            <a:r>
              <a:rPr lang="ja-JP" altLang="en-US" sz="1200" dirty="0"/>
              <a:t>記録用紙（発表</a:t>
            </a:r>
            <a:r>
              <a:rPr lang="ja-JP" altLang="en-US" sz="1200" dirty="0" smtClean="0"/>
              <a:t>資料６）</a:t>
            </a:r>
            <a:endParaRPr lang="ja-JP" altLang="en-US" sz="1200" dirty="0"/>
          </a:p>
        </p:txBody>
      </p:sp>
      <p:sp>
        <p:nvSpPr>
          <p:cNvPr id="13" name="Text Box 112"/>
          <p:cNvSpPr txBox="1">
            <a:spLocks noChangeArrowheads="1"/>
          </p:cNvSpPr>
          <p:nvPr/>
        </p:nvSpPr>
        <p:spPr bwMode="auto">
          <a:xfrm>
            <a:off x="6965950" y="80962"/>
            <a:ext cx="2938463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ja-JP" altLang="en-US" sz="1200" dirty="0">
                <a:latin typeface="+mj-ea"/>
                <a:ea typeface="+mj-ea"/>
              </a:rPr>
              <a:t>事務・販売・サービス入門・初級研修会</a:t>
            </a:r>
          </a:p>
        </p:txBody>
      </p:sp>
      <p:sp>
        <p:nvSpPr>
          <p:cNvPr id="14" name="Rectangle 83"/>
          <p:cNvSpPr>
            <a:spLocks noChangeArrowheads="1"/>
          </p:cNvSpPr>
          <p:nvPr/>
        </p:nvSpPr>
        <p:spPr bwMode="auto">
          <a:xfrm>
            <a:off x="7470775" y="311150"/>
            <a:ext cx="23209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500" u="sng" dirty="0" smtClean="0">
                <a:latin typeface="Calibri" panose="020F0502020204030204" pitchFamily="34" charset="0"/>
              </a:rPr>
              <a:t>Ｃコース</a:t>
            </a:r>
            <a:r>
              <a:rPr lang="ja-JP" altLang="en-US" sz="1500" u="sng" dirty="0">
                <a:latin typeface="Calibri" panose="020F0502020204030204" pitchFamily="34" charset="0"/>
              </a:rPr>
              <a:t>：　　　　　グループ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Ｐ.068－74　Ｃ  紙コプターデータ用紙">
  <a:themeElements>
    <a:clrScheme name="Ｐ.068－74　Ｃ  紙コプターデータ用紙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Ｐ.068－74　Ｃ  紙コプターデータ用紙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Ｐ.068－74　Ｃ  紙コプターデータ用紙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Ｐ.068－74　Ｃ  紙コプターデータ用紙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Ｐ.068－74　Ｃ  紙コプターデータ用紙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D:\C. 幹事会社活動\Ｈ１８　幹事活動\11. 行事担当（リーダー中級研修会）\H17年度の資料\H17　テキスト\ﾃｷｽﾄＣ（課題達成型）\Ｐ.068－74　Ｃ  紙コプターデータ用紙.ppt</Template>
  <TotalTime>4070</TotalTime>
  <Words>1101</Words>
  <Application>Microsoft Office PowerPoint</Application>
  <PresentationFormat>A4 210 x 297 mm</PresentationFormat>
  <Paragraphs>235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HGP創英角ﾎﾟｯﾌﾟ体</vt:lpstr>
      <vt:lpstr>HGS創英角ｺﾞｼｯｸUB</vt:lpstr>
      <vt:lpstr>ＭＳ Ｐゴシック</vt:lpstr>
      <vt:lpstr>ＭＳ Ｐ明朝</vt:lpstr>
      <vt:lpstr>Arial</vt:lpstr>
      <vt:lpstr>Calibri</vt:lpstr>
      <vt:lpstr>Times New Roman</vt:lpstr>
      <vt:lpstr>Ｐ.068－74　Ｃ  紙コプターデータ用紙</vt:lpstr>
      <vt:lpstr>PowerPoint プレゼンテーション</vt:lpstr>
      <vt:lpstr>１．第１回目</vt:lpstr>
      <vt:lpstr>PowerPoint プレゼンテーション</vt:lpstr>
      <vt:lpstr>２．第２回目【対策の実施】</vt:lpstr>
      <vt:lpstr>３．まとめ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Konica Minolta , Inc. Takaoka Akito</dc:creator>
  <cp:lastModifiedBy>Windows ユーザー</cp:lastModifiedBy>
  <cp:revision>339</cp:revision>
  <cp:lastPrinted>2024-07-19T07:20:53Z</cp:lastPrinted>
  <dcterms:created xsi:type="dcterms:W3CDTF">2006-10-26T09:17:19Z</dcterms:created>
  <dcterms:modified xsi:type="dcterms:W3CDTF">2025-05-07T22:52:38Z</dcterms:modified>
</cp:coreProperties>
</file>