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drawings/drawing3.xml" ContentType="application/vnd.openxmlformats-officedocument.drawingml.chartshape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ppt/drawings/drawing4.xml" ContentType="application/vnd.openxmlformats-officedocument.drawingml.chartshapes+xml"/>
  <Override PartName="/ppt/notesSlides/notesSlide33.xml" ContentType="application/vnd.openxmlformats-officedocument.presentationml.notesSl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61" r:id="rId2"/>
    <p:sldId id="485" r:id="rId3"/>
    <p:sldId id="482" r:id="rId4"/>
    <p:sldId id="483" r:id="rId5"/>
    <p:sldId id="298" r:id="rId6"/>
    <p:sldId id="325" r:id="rId7"/>
    <p:sldId id="324" r:id="rId8"/>
    <p:sldId id="435" r:id="rId9"/>
    <p:sldId id="437" r:id="rId10"/>
    <p:sldId id="284" r:id="rId11"/>
    <p:sldId id="428" r:id="rId12"/>
    <p:sldId id="475" r:id="rId13"/>
    <p:sldId id="454" r:id="rId14"/>
    <p:sldId id="447" r:id="rId15"/>
    <p:sldId id="463" r:id="rId16"/>
    <p:sldId id="445" r:id="rId17"/>
    <p:sldId id="331" r:id="rId18"/>
    <p:sldId id="449" r:id="rId19"/>
    <p:sldId id="441" r:id="rId20"/>
    <p:sldId id="465" r:id="rId21"/>
    <p:sldId id="275" r:id="rId22"/>
    <p:sldId id="452" r:id="rId23"/>
    <p:sldId id="338" r:id="rId24"/>
    <p:sldId id="478" r:id="rId25"/>
    <p:sldId id="487" r:id="rId26"/>
    <p:sldId id="480" r:id="rId27"/>
    <p:sldId id="477" r:id="rId28"/>
    <p:sldId id="490" r:id="rId29"/>
    <p:sldId id="467" r:id="rId30"/>
    <p:sldId id="462" r:id="rId31"/>
    <p:sldId id="481" r:id="rId32"/>
    <p:sldId id="459" r:id="rId33"/>
    <p:sldId id="453" r:id="rId34"/>
    <p:sldId id="458" r:id="rId35"/>
    <p:sldId id="456" r:id="rId36"/>
    <p:sldId id="488" r:id="rId37"/>
    <p:sldId id="303" r:id="rId38"/>
  </p:sldIdLst>
  <p:sldSz cx="12192000" cy="6858000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山内　絵梨奈" initials="山内　絵梨奈" lastIdx="1" clrIdx="0">
    <p:extLst>
      <p:ext uri="{19B8F6BF-5375-455C-9EA6-DF929625EA0E}">
        <p15:presenceInfo xmlns:p15="http://schemas.microsoft.com/office/powerpoint/2012/main" userId="S::20065032@futabasangyo.co.jp::9547a808-1e6f-42df-9420-b10824a9fc3f" providerId="AD"/>
      </p:ext>
    </p:extLst>
  </p:cmAuthor>
  <p:cmAuthor id="2" name="亀山　猛" initials="亀山　猛" lastIdx="1" clrIdx="1">
    <p:extLst>
      <p:ext uri="{19B8F6BF-5375-455C-9EA6-DF929625EA0E}">
        <p15:presenceInfo xmlns:p15="http://schemas.microsoft.com/office/powerpoint/2012/main" userId="S::20061061@futabasangyo.co.jp::fa5d730c-a739-4cce-be4a-16a246f044c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CC"/>
    <a:srgbClr val="6699FF"/>
    <a:srgbClr val="CCFFFF"/>
    <a:srgbClr val="CCECFF"/>
    <a:srgbClr val="FFCCFF"/>
    <a:srgbClr val="FFCCCC"/>
    <a:srgbClr val="FF9999"/>
    <a:srgbClr val="FF7C8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04" autoAdjust="0"/>
    <p:restoredTop sz="95153" autoAdjust="0"/>
  </p:normalViewPr>
  <p:slideViewPr>
    <p:cSldViewPr snapToGrid="0">
      <p:cViewPr varScale="1">
        <p:scale>
          <a:sx n="84" d="100"/>
          <a:sy n="84" d="100"/>
        </p:scale>
        <p:origin x="485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sv50004\&#35069;&#36896;&#37096;\02&#31532;&#65298;&#35069;&#36896;&#37096;\&#9733;FM&#12469;&#12540;&#12463;&#12523;&#12304;&#24517;&#35201;&#12391;&#12377;&#12305;&#23567;&#20037;&#20445;\&#37096;&#21697;&#32622;&#22580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sv50004\&#35069;&#36896;&#37096;\02&#31532;&#65298;&#35069;&#36896;&#37096;\&#9733;FM&#12469;&#12540;&#12463;&#12523;&#12304;&#24517;&#35201;&#12391;&#12377;&#12305;&#23567;&#20037;&#20445;\&#37096;&#21697;&#32622;&#22580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chartUserShapes" Target="../drawings/drawing4.xml"/><Relationship Id="rId4" Type="http://schemas.openxmlformats.org/officeDocument/2006/relationships/package" Target="../embeddings/Microsoft_Excel_Worksheet4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00FF"/>
            </a:solidFill>
            <a:ln>
              <a:solidFill>
                <a:srgbClr val="0070C0"/>
              </a:solidFill>
            </a:ln>
            <a:effectLst/>
          </c:spPr>
          <c:cat>
            <c:strRef>
              <c:f>Sheet1!$A$2:$A$11</c:f>
              <c:strCache>
                <c:ptCount val="10"/>
                <c:pt idx="0">
                  <c:v>QCの基本</c:v>
                </c:pt>
                <c:pt idx="1">
                  <c:v>運営の仕方</c:v>
                </c:pt>
                <c:pt idx="2">
                  <c:v>QC手法</c:v>
                </c:pt>
                <c:pt idx="3">
                  <c:v>多能工</c:v>
                </c:pt>
                <c:pt idx="4">
                  <c:v>技能・能力</c:v>
                </c:pt>
                <c:pt idx="5">
                  <c:v>チームワーク</c:v>
                </c:pt>
                <c:pt idx="6">
                  <c:v>QC会合</c:v>
                </c:pt>
                <c:pt idx="7">
                  <c:v>他部署連携</c:v>
                </c:pt>
                <c:pt idx="8">
                  <c:v>意欲</c:v>
                </c:pt>
                <c:pt idx="9">
                  <c:v>5S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1.8</c:v>
                </c:pt>
                <c:pt idx="1">
                  <c:v>1.7</c:v>
                </c:pt>
                <c:pt idx="2">
                  <c:v>1.6</c:v>
                </c:pt>
                <c:pt idx="3">
                  <c:v>1.8</c:v>
                </c:pt>
                <c:pt idx="4">
                  <c:v>3.2</c:v>
                </c:pt>
                <c:pt idx="5">
                  <c:v>2.1</c:v>
                </c:pt>
                <c:pt idx="6">
                  <c:v>2.6</c:v>
                </c:pt>
                <c:pt idx="7">
                  <c:v>2.2999999999999998</c:v>
                </c:pt>
                <c:pt idx="8">
                  <c:v>1.9</c:v>
                </c:pt>
                <c:pt idx="9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0-4B66-9869-7E64D0419E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7260464"/>
        <c:axId val="1047256200"/>
      </c:radarChart>
      <c:catAx>
        <c:axId val="10472604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047256200"/>
        <c:crosses val="autoZero"/>
        <c:auto val="1"/>
        <c:lblAlgn val="ctr"/>
        <c:lblOffset val="100"/>
        <c:noMultiLvlLbl val="0"/>
      </c:catAx>
      <c:valAx>
        <c:axId val="1047256200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04726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241925600442398E-2"/>
          <c:y val="6.0870455919834844E-2"/>
          <c:w val="0.82063866594927437"/>
          <c:h val="0.8918665245493152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6699FF"/>
            </a:solidFill>
            <a:ln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9999"/>
              </a:solidFill>
              <a:ln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6479-4B54-A200-D0878B8743F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600" b="1" u="sng">
                      <a:solidFill>
                        <a:schemeClr val="tx1"/>
                      </a:solidFill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6479-4B54-A200-D0878B8743F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'新規シート (24)'!$C$10:$C$21</c:f>
              <c:strCache>
                <c:ptCount val="12"/>
                <c:pt idx="0">
                  <c:v>E16</c:v>
                </c:pt>
                <c:pt idx="1">
                  <c:v>P20</c:v>
                </c:pt>
                <c:pt idx="2">
                  <c:v>E10</c:v>
                </c:pt>
                <c:pt idx="3">
                  <c:v>E33</c:v>
                </c:pt>
                <c:pt idx="4">
                  <c:v>D25</c:v>
                </c:pt>
                <c:pt idx="5">
                  <c:v>D32</c:v>
                </c:pt>
                <c:pt idx="6">
                  <c:v>H03</c:v>
                </c:pt>
                <c:pt idx="7">
                  <c:v>C30</c:v>
                </c:pt>
                <c:pt idx="8">
                  <c:v>E32</c:v>
                </c:pt>
                <c:pt idx="9">
                  <c:v>C31</c:v>
                </c:pt>
                <c:pt idx="10">
                  <c:v>VA</c:v>
                </c:pt>
                <c:pt idx="11">
                  <c:v>E-8</c:v>
                </c:pt>
              </c:strCache>
            </c:strRef>
          </c:cat>
          <c:val>
            <c:numRef>
              <c:f>'新規シート (24)'!$D$10:$D$21</c:f>
              <c:numCache>
                <c:formatCode>General</c:formatCode>
                <c:ptCount val="12"/>
                <c:pt idx="0">
                  <c:v>166</c:v>
                </c:pt>
                <c:pt idx="1">
                  <c:v>35</c:v>
                </c:pt>
                <c:pt idx="2">
                  <c:v>28</c:v>
                </c:pt>
                <c:pt idx="3">
                  <c:v>27</c:v>
                </c:pt>
                <c:pt idx="4">
                  <c:v>14</c:v>
                </c:pt>
                <c:pt idx="5">
                  <c:v>14</c:v>
                </c:pt>
                <c:pt idx="6">
                  <c:v>14</c:v>
                </c:pt>
                <c:pt idx="7">
                  <c:v>12</c:v>
                </c:pt>
                <c:pt idx="8">
                  <c:v>12</c:v>
                </c:pt>
                <c:pt idx="9">
                  <c:v>6</c:v>
                </c:pt>
                <c:pt idx="10">
                  <c:v>5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9-4B54-A200-D0878B8743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7641616"/>
        <c:axId val="17638704"/>
      </c:barChart>
      <c:lineChart>
        <c:grouping val="standard"/>
        <c:varyColors val="0"/>
        <c:ser>
          <c:idx val="1"/>
          <c:order val="1"/>
          <c:spPr>
            <a:ln w="25400">
              <a:solidFill>
                <a:srgbClr val="FF0000"/>
              </a:solidFill>
              <a:prstDash val="solid"/>
            </a:ln>
          </c:spPr>
          <c:marker>
            <c:symbol val="circle"/>
            <c:size val="6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val>
            <c:numRef>
              <c:f>'新規シート (24)'!$E$9:$E$21</c:f>
              <c:numCache>
                <c:formatCode>0.0_ </c:formatCode>
                <c:ptCount val="13"/>
                <c:pt idx="0" formatCode="General">
                  <c:v>0</c:v>
                </c:pt>
                <c:pt idx="1">
                  <c:v>49.552238805970148</c:v>
                </c:pt>
                <c:pt idx="2">
                  <c:v>60</c:v>
                </c:pt>
                <c:pt idx="3">
                  <c:v>68.358208955223887</c:v>
                </c:pt>
                <c:pt idx="4">
                  <c:v>76.417910447761187</c:v>
                </c:pt>
                <c:pt idx="5">
                  <c:v>80.597014925373131</c:v>
                </c:pt>
                <c:pt idx="6">
                  <c:v>84.776119402985074</c:v>
                </c:pt>
                <c:pt idx="7">
                  <c:v>88.955223880597018</c:v>
                </c:pt>
                <c:pt idx="8" formatCode="General">
                  <c:v>92.537313432835816</c:v>
                </c:pt>
                <c:pt idx="9" formatCode="General">
                  <c:v>96.119402985074629</c:v>
                </c:pt>
                <c:pt idx="10" formatCode="General">
                  <c:v>97.910447761194035</c:v>
                </c:pt>
                <c:pt idx="11" formatCode="General">
                  <c:v>99.402985074626869</c:v>
                </c:pt>
                <c:pt idx="12" formatCode="General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79-4B54-A200-D0878B8743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35792"/>
        <c:axId val="17635376"/>
      </c:lineChart>
      <c:catAx>
        <c:axId val="17641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ja-JP"/>
          </a:p>
        </c:txPr>
        <c:crossAx val="17638704"/>
        <c:crosses val="autoZero"/>
        <c:auto val="1"/>
        <c:lblAlgn val="ctr"/>
        <c:lblOffset val="100"/>
        <c:noMultiLvlLbl val="0"/>
      </c:catAx>
      <c:valAx>
        <c:axId val="17638704"/>
        <c:scaling>
          <c:orientation val="minMax"/>
          <c:max val="335"/>
          <c:min val="0"/>
        </c:scaling>
        <c:delete val="0"/>
        <c:axPos val="l"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ja-JP"/>
                  <a:t>件数</a:t>
                </a: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>
            <a:solidFill>
              <a:srgbClr val="000000"/>
            </a:solidFill>
            <a:prstDash val="solid"/>
          </a:ln>
        </c:spPr>
        <c:crossAx val="17641616"/>
        <c:crosses val="autoZero"/>
        <c:crossBetween val="between"/>
      </c:valAx>
      <c:valAx>
        <c:axId val="17635376"/>
        <c:scaling>
          <c:orientation val="minMax"/>
          <c:max val="100"/>
        </c:scaling>
        <c:delete val="0"/>
        <c:axPos val="r"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ja-JP"/>
                  <a:t>累積比率</a:t>
                </a: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>
            <a:solidFill>
              <a:srgbClr val="000000"/>
            </a:solidFill>
            <a:prstDash val="solid"/>
          </a:ln>
        </c:spPr>
        <c:crossAx val="17635792"/>
        <c:crosses val="max"/>
        <c:crossBetween val="midCat"/>
      </c:valAx>
      <c:catAx>
        <c:axId val="17635792"/>
        <c:scaling>
          <c:orientation val="minMax"/>
        </c:scaling>
        <c:delete val="0"/>
        <c:axPos val="t"/>
        <c:majorTickMark val="none"/>
        <c:minorTickMark val="none"/>
        <c:tickLblPos val="nextTo"/>
        <c:spPr>
          <a:ln>
            <a:solidFill>
              <a:srgbClr val="000000"/>
            </a:solidFill>
            <a:prstDash val="solid"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ja-JP"/>
          </a:p>
        </c:txPr>
        <c:crossAx val="17635376"/>
        <c:crosses val="max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ln w="9525">
      <a:noFill/>
    </a:ln>
  </c:spPr>
  <c:txPr>
    <a:bodyPr/>
    <a:lstStyle/>
    <a:p>
      <a:pPr>
        <a:defRPr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96862417640465"/>
          <c:y val="4.0913302854945405E-2"/>
          <c:w val="0.77206275164719074"/>
          <c:h val="0.9057274315044200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9999"/>
            </a:solidFill>
            <a:ln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'新規シート (25)'!$C$10:$C$21</c:f>
              <c:strCache>
                <c:ptCount val="12"/>
                <c:pt idx="0">
                  <c:v>1585B447</c:v>
                </c:pt>
                <c:pt idx="1">
                  <c:v>1585A845-100</c:v>
                </c:pt>
                <c:pt idx="2">
                  <c:v>1584A846</c:v>
                </c:pt>
                <c:pt idx="3">
                  <c:v>1575A254</c:v>
                </c:pt>
                <c:pt idx="4">
                  <c:v>1584B452</c:v>
                </c:pt>
                <c:pt idx="5">
                  <c:v>208D1W080P</c:v>
                </c:pt>
                <c:pt idx="6">
                  <c:v>1585A944</c:v>
                </c:pt>
                <c:pt idx="7">
                  <c:v>1584B453</c:v>
                </c:pt>
                <c:pt idx="8">
                  <c:v>1585A951-100</c:v>
                </c:pt>
                <c:pt idx="9">
                  <c:v>1585Ａ965</c:v>
                </c:pt>
                <c:pt idx="10">
                  <c:v>1585Ａ950</c:v>
                </c:pt>
                <c:pt idx="11">
                  <c:v>1584B455</c:v>
                </c:pt>
              </c:strCache>
            </c:strRef>
          </c:cat>
          <c:val>
            <c:numRef>
              <c:f>'新規シート (25)'!$D$10:$D$21</c:f>
              <c:numCache>
                <c:formatCode>General</c:formatCode>
                <c:ptCount val="12"/>
                <c:pt idx="0">
                  <c:v>30</c:v>
                </c:pt>
                <c:pt idx="1">
                  <c:v>24</c:v>
                </c:pt>
                <c:pt idx="2">
                  <c:v>23</c:v>
                </c:pt>
                <c:pt idx="3">
                  <c:v>18</c:v>
                </c:pt>
                <c:pt idx="4">
                  <c:v>16</c:v>
                </c:pt>
                <c:pt idx="5">
                  <c:v>16</c:v>
                </c:pt>
                <c:pt idx="6">
                  <c:v>15</c:v>
                </c:pt>
                <c:pt idx="7">
                  <c:v>12</c:v>
                </c:pt>
                <c:pt idx="8">
                  <c:v>6</c:v>
                </c:pt>
                <c:pt idx="9">
                  <c:v>3</c:v>
                </c:pt>
                <c:pt idx="10">
                  <c:v>2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7-484C-8F62-7C97268F8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22395296"/>
        <c:axId val="122407776"/>
      </c:barChart>
      <c:lineChart>
        <c:grouping val="standard"/>
        <c:varyColors val="0"/>
        <c:ser>
          <c:idx val="1"/>
          <c:order val="1"/>
          <c:spPr>
            <a:ln w="25400">
              <a:solidFill>
                <a:srgbClr val="FF0000"/>
              </a:solidFill>
              <a:prstDash val="solid"/>
            </a:ln>
          </c:spPr>
          <c:marker>
            <c:symbol val="circle"/>
            <c:size val="6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val>
            <c:numRef>
              <c:f>'新規シート (25)'!$E$9:$E$21</c:f>
              <c:numCache>
                <c:formatCode>0.0_ </c:formatCode>
                <c:ptCount val="13"/>
                <c:pt idx="0" formatCode="General">
                  <c:v>0</c:v>
                </c:pt>
                <c:pt idx="1">
                  <c:v>18.072289156626507</c:v>
                </c:pt>
                <c:pt idx="2">
                  <c:v>32.53012048192771</c:v>
                </c:pt>
                <c:pt idx="3">
                  <c:v>46.385542168674696</c:v>
                </c:pt>
                <c:pt idx="4">
                  <c:v>57.2289156626506</c:v>
                </c:pt>
                <c:pt idx="5">
                  <c:v>66.867469879518069</c:v>
                </c:pt>
                <c:pt idx="6">
                  <c:v>76.506024096385545</c:v>
                </c:pt>
                <c:pt idx="7">
                  <c:v>85.5421686746988</c:v>
                </c:pt>
                <c:pt idx="8" formatCode="General">
                  <c:v>92.771084337349393</c:v>
                </c:pt>
                <c:pt idx="9" formatCode="General">
                  <c:v>96.385542168674704</c:v>
                </c:pt>
                <c:pt idx="10" formatCode="General">
                  <c:v>98.192771084337352</c:v>
                </c:pt>
                <c:pt idx="11" formatCode="General">
                  <c:v>99.397590361445779</c:v>
                </c:pt>
                <c:pt idx="12" formatCode="General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C7-484C-8F62-7C97268F8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2407777"/>
        <c:axId val="122395297"/>
      </c:lineChart>
      <c:catAx>
        <c:axId val="12239529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400"/>
            </a:pPr>
            <a:endParaRPr lang="ja-JP"/>
          </a:p>
        </c:txPr>
        <c:crossAx val="122407776"/>
        <c:crosses val="autoZero"/>
        <c:auto val="1"/>
        <c:lblAlgn val="ctr"/>
        <c:lblOffset val="100"/>
        <c:noMultiLvlLbl val="0"/>
      </c:catAx>
      <c:valAx>
        <c:axId val="122407776"/>
        <c:scaling>
          <c:orientation val="minMax"/>
          <c:max val="166"/>
          <c:min val="0"/>
        </c:scaling>
        <c:delete val="0"/>
        <c:axPos val="l"/>
        <c:title>
          <c:tx>
            <c:rich>
              <a:bodyPr rot="0" vert="wordArtVertRtl"/>
              <a:lstStyle/>
              <a:p>
                <a:pPr>
                  <a:defRPr>
                    <a:latin typeface="BIZ UDPゴシック" panose="020B0400000000000000" pitchFamily="50" charset="-128"/>
                    <a:ea typeface="BIZ UDPゴシック" panose="020B0400000000000000" pitchFamily="50" charset="-128"/>
                  </a:defRPr>
                </a:pPr>
                <a:r>
                  <a:rPr lang="ja-JP" altLang="en-US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件数</a:t>
                </a: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>
            <a:solidFill>
              <a:srgbClr val="000000"/>
            </a:solidFill>
            <a:prstDash val="solid"/>
          </a:ln>
        </c:spPr>
        <c:txPr>
          <a:bodyPr/>
          <a:lstStyle/>
          <a:p>
            <a:pPr>
              <a:defRPr sz="1050"/>
            </a:pPr>
            <a:endParaRPr lang="ja-JP"/>
          </a:p>
        </c:txPr>
        <c:crossAx val="122395296"/>
        <c:crosses val="autoZero"/>
        <c:crossBetween val="between"/>
      </c:valAx>
      <c:valAx>
        <c:axId val="122395297"/>
        <c:scaling>
          <c:orientation val="minMax"/>
          <c:max val="100"/>
        </c:scaling>
        <c:delete val="0"/>
        <c:axPos val="r"/>
        <c:title>
          <c:tx>
            <c:rich>
              <a:bodyPr rot="0" vert="wordArtVertRtl"/>
              <a:lstStyle/>
              <a:p>
                <a:pPr>
                  <a:defRPr>
                    <a:latin typeface="BIZ UDPゴシック" panose="020B0400000000000000" pitchFamily="50" charset="-128"/>
                    <a:ea typeface="BIZ UDPゴシック" panose="020B0400000000000000" pitchFamily="50" charset="-128"/>
                  </a:defRPr>
                </a:pPr>
                <a:r>
                  <a:rPr lang="ja-JP" altLang="en-US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累積比率</a:t>
                </a: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>
            <a:solidFill>
              <a:srgbClr val="000000"/>
            </a:solidFill>
            <a:prstDash val="solid"/>
          </a:ln>
        </c:spPr>
        <c:txPr>
          <a:bodyPr/>
          <a:lstStyle/>
          <a:p>
            <a:pPr>
              <a:defRPr sz="1100"/>
            </a:pPr>
            <a:endParaRPr lang="ja-JP"/>
          </a:p>
        </c:txPr>
        <c:crossAx val="122407777"/>
        <c:crosses val="max"/>
        <c:crossBetween val="midCat"/>
      </c:valAx>
      <c:catAx>
        <c:axId val="122407777"/>
        <c:scaling>
          <c:orientation val="minMax"/>
        </c:scaling>
        <c:delete val="0"/>
        <c:axPos val="t"/>
        <c:majorTickMark val="none"/>
        <c:minorTickMark val="none"/>
        <c:tickLblPos val="nextTo"/>
        <c:spPr>
          <a:ln>
            <a:solidFill>
              <a:srgbClr val="000000"/>
            </a:solidFill>
            <a:prstDash val="solid"/>
          </a:ln>
        </c:spPr>
        <c:txPr>
          <a:bodyPr/>
          <a:lstStyle/>
          <a:p>
            <a:pPr>
              <a:defRPr sz="400">
                <a:solidFill>
                  <a:srgbClr val="FFFFFF"/>
                </a:solidFill>
              </a:defRPr>
            </a:pPr>
            <a:endParaRPr lang="ja-JP"/>
          </a:p>
        </c:txPr>
        <c:crossAx val="122395297"/>
        <c:crosses val="max"/>
        <c:auto val="1"/>
        <c:lblAlgn val="ctr"/>
        <c:lblOffset val="100"/>
        <c:noMultiLvlLbl val="0"/>
      </c:cat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ln w="9525">
      <a:noFill/>
    </a:ln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907648755554296E-2"/>
          <c:y val="1.8112316327563854E-2"/>
          <c:w val="0.8961152631477165"/>
          <c:h val="0.92394871314607119"/>
        </c:manualLayout>
      </c:layout>
      <c:lineChart>
        <c:grouping val="standard"/>
        <c:varyColors val="0"/>
        <c:ser>
          <c:idx val="0"/>
          <c:order val="0"/>
          <c:tx>
            <c:strRef>
              <c:f>'三菱 トヨタ出荷量'!$C$9</c:f>
              <c:strCache>
                <c:ptCount val="1"/>
                <c:pt idx="0">
                  <c:v>トヨタ</c:v>
                </c:pt>
              </c:strCache>
            </c:strRef>
          </c:tx>
          <c:spPr>
            <a:ln w="5715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cat>
            <c:numRef>
              <c:f>'三菱 トヨタ出荷量'!$D$8:$AH$8</c:f>
              <c:numCache>
                <c:formatCode>General</c:formatCode>
                <c:ptCount val="3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</c:numCache>
            </c:numRef>
          </c:cat>
          <c:val>
            <c:numRef>
              <c:f>'三菱 トヨタ出荷量'!$D$9:$AH$9</c:f>
              <c:numCache>
                <c:formatCode>General</c:formatCode>
                <c:ptCount val="31"/>
                <c:pt idx="2">
                  <c:v>126</c:v>
                </c:pt>
                <c:pt idx="3">
                  <c:v>114</c:v>
                </c:pt>
                <c:pt idx="4">
                  <c:v>108</c:v>
                </c:pt>
                <c:pt idx="5">
                  <c:v>132</c:v>
                </c:pt>
                <c:pt idx="6">
                  <c:v>132</c:v>
                </c:pt>
                <c:pt idx="9">
                  <c:v>132</c:v>
                </c:pt>
                <c:pt idx="10">
                  <c:v>114</c:v>
                </c:pt>
                <c:pt idx="11">
                  <c:v>114</c:v>
                </c:pt>
                <c:pt idx="12">
                  <c:v>120</c:v>
                </c:pt>
                <c:pt idx="13">
                  <c:v>138</c:v>
                </c:pt>
                <c:pt idx="16">
                  <c:v>126</c:v>
                </c:pt>
                <c:pt idx="17">
                  <c:v>114</c:v>
                </c:pt>
                <c:pt idx="18">
                  <c:v>126</c:v>
                </c:pt>
                <c:pt idx="19">
                  <c:v>126</c:v>
                </c:pt>
                <c:pt idx="20">
                  <c:v>126</c:v>
                </c:pt>
                <c:pt idx="23">
                  <c:v>138</c:v>
                </c:pt>
                <c:pt idx="24">
                  <c:v>108</c:v>
                </c:pt>
                <c:pt idx="25">
                  <c:v>126</c:v>
                </c:pt>
                <c:pt idx="26">
                  <c:v>138</c:v>
                </c:pt>
                <c:pt idx="27">
                  <c:v>126</c:v>
                </c:pt>
                <c:pt idx="30">
                  <c:v>126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A2B-4FC0-8C8C-A3BD367798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95758304"/>
        <c:axId val="1195760384"/>
      </c:lineChart>
      <c:catAx>
        <c:axId val="119575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195760384"/>
        <c:crosses val="autoZero"/>
        <c:auto val="1"/>
        <c:lblAlgn val="ctr"/>
        <c:lblOffset val="100"/>
        <c:noMultiLvlLbl val="0"/>
      </c:catAx>
      <c:valAx>
        <c:axId val="1195760384"/>
        <c:scaling>
          <c:orientation val="minMax"/>
          <c:max val="180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195758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23545610884441"/>
          <c:y val="0.170137152050924"/>
          <c:w val="0.86098541258783368"/>
          <c:h val="0.74797516050757451"/>
        </c:manualLayout>
      </c:layout>
      <c:lineChart>
        <c:grouping val="standard"/>
        <c:varyColors val="0"/>
        <c:ser>
          <c:idx val="0"/>
          <c:order val="0"/>
          <c:tx>
            <c:strRef>
              <c:f>'三菱 トヨタ出荷量'!$C$10</c:f>
              <c:strCache>
                <c:ptCount val="1"/>
                <c:pt idx="0">
                  <c:v>三菱</c:v>
                </c:pt>
              </c:strCache>
            </c:strRef>
          </c:tx>
          <c:spPr>
            <a:ln w="57150" cap="rnd">
              <a:solidFill>
                <a:srgbClr val="FF0066"/>
              </a:solidFill>
              <a:round/>
            </a:ln>
            <a:effectLst/>
          </c:spPr>
          <c:marker>
            <c:symbol val="none"/>
          </c:marker>
          <c:val>
            <c:numRef>
              <c:f>'三菱 トヨタ出荷量'!$D$10:$AH$10</c:f>
              <c:numCache>
                <c:formatCode>General</c:formatCode>
                <c:ptCount val="31"/>
                <c:pt idx="2">
                  <c:v>40</c:v>
                </c:pt>
                <c:pt idx="3">
                  <c:v>70</c:v>
                </c:pt>
                <c:pt idx="4">
                  <c:v>40</c:v>
                </c:pt>
                <c:pt idx="5">
                  <c:v>60</c:v>
                </c:pt>
                <c:pt idx="6">
                  <c:v>50</c:v>
                </c:pt>
                <c:pt idx="9">
                  <c:v>60</c:v>
                </c:pt>
                <c:pt idx="10">
                  <c:v>40</c:v>
                </c:pt>
                <c:pt idx="11">
                  <c:v>30</c:v>
                </c:pt>
                <c:pt idx="12">
                  <c:v>40</c:v>
                </c:pt>
                <c:pt idx="13">
                  <c:v>70</c:v>
                </c:pt>
                <c:pt idx="16">
                  <c:v>60</c:v>
                </c:pt>
                <c:pt idx="17">
                  <c:v>60</c:v>
                </c:pt>
                <c:pt idx="18">
                  <c:v>70</c:v>
                </c:pt>
                <c:pt idx="19">
                  <c:v>70</c:v>
                </c:pt>
                <c:pt idx="20">
                  <c:v>70</c:v>
                </c:pt>
                <c:pt idx="23">
                  <c:v>80</c:v>
                </c:pt>
                <c:pt idx="24">
                  <c:v>120</c:v>
                </c:pt>
                <c:pt idx="25">
                  <c:v>160</c:v>
                </c:pt>
                <c:pt idx="26">
                  <c:v>150</c:v>
                </c:pt>
                <c:pt idx="27">
                  <c:v>120</c:v>
                </c:pt>
                <c:pt idx="30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C34-407E-B2FC-296EC53A88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96755200"/>
        <c:axId val="996778080"/>
      </c:lineChart>
      <c:catAx>
        <c:axId val="99675520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996778080"/>
        <c:crosses val="autoZero"/>
        <c:auto val="1"/>
        <c:lblAlgn val="ctr"/>
        <c:lblOffset val="100"/>
        <c:noMultiLvlLbl val="0"/>
      </c:catAx>
      <c:valAx>
        <c:axId val="996778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996755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r>
              <a:rPr lang="en-US" sz="1600" dirty="0">
                <a:solidFill>
                  <a:schemeClr val="tx1"/>
                </a:solidFill>
              </a:rPr>
              <a:t>E16</a:t>
            </a:r>
            <a:r>
              <a:rPr lang="ja-JP" altLang="en-US" sz="1600" dirty="0">
                <a:solidFill>
                  <a:schemeClr val="tx1"/>
                </a:solidFill>
              </a:rPr>
              <a:t>　ハミ出し</a:t>
            </a:r>
            <a:r>
              <a:rPr lang="ja-JP" sz="1600" dirty="0">
                <a:solidFill>
                  <a:schemeClr val="tx1"/>
                </a:solidFill>
              </a:rPr>
              <a:t>箱数</a:t>
            </a:r>
          </a:p>
        </c:rich>
      </c:tx>
      <c:layout>
        <c:manualLayout>
          <c:xMode val="edge"/>
          <c:yMode val="edge"/>
          <c:x val="0.39698082215031655"/>
          <c:y val="1.433600335742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目標設定!$M$2</c:f>
              <c:strCache>
                <c:ptCount val="1"/>
                <c:pt idx="0">
                  <c:v>数量</c:v>
                </c:pt>
              </c:strCache>
            </c:strRef>
          </c:tx>
          <c:spPr>
            <a:solidFill>
              <a:srgbClr val="3333C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61115170705963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817-4333-A5A2-FA449B9A436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800" b="1" i="0" u="none" strike="noStrike" kern="1200" baseline="0">
                      <a:solidFill>
                        <a:srgbClr val="FF0000"/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817-4333-A5A2-FA449B9A43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rgbClr val="FF0000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目標設定!$L$3:$L$4</c:f>
              <c:strCache>
                <c:ptCount val="2"/>
                <c:pt idx="0">
                  <c:v>11月</c:v>
                </c:pt>
                <c:pt idx="1">
                  <c:v>4月</c:v>
                </c:pt>
              </c:strCache>
            </c:strRef>
          </c:cat>
          <c:val>
            <c:numRef>
              <c:f>目標設定!$M$3:$M$4</c:f>
              <c:numCache>
                <c:formatCode>General</c:formatCode>
                <c:ptCount val="2"/>
                <c:pt idx="0">
                  <c:v>166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81-4A61-8044-7A08257E4F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5930040"/>
        <c:axId val="625928728"/>
      </c:barChart>
      <c:catAx>
        <c:axId val="625930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625928728"/>
        <c:crosses val="autoZero"/>
        <c:auto val="1"/>
        <c:lblAlgn val="ctr"/>
        <c:lblOffset val="100"/>
        <c:noMultiLvlLbl val="0"/>
      </c:catAx>
      <c:valAx>
        <c:axId val="625928728"/>
        <c:scaling>
          <c:orientation val="minMax"/>
          <c:max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625930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4">
    <c:autoUpdate val="0"/>
  </c:externalData>
  <c:userShapes r:id="rId5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r>
              <a:rPr lang="en-US" sz="2400" dirty="0">
                <a:solidFill>
                  <a:schemeClr val="tx1"/>
                </a:solidFill>
              </a:rPr>
              <a:t>E16</a:t>
            </a:r>
            <a:r>
              <a:rPr lang="ja-JP" altLang="en-US" sz="2400" dirty="0">
                <a:solidFill>
                  <a:schemeClr val="tx1"/>
                </a:solidFill>
              </a:rPr>
              <a:t>　ハミ出し</a:t>
            </a:r>
            <a:r>
              <a:rPr lang="ja-JP" sz="2400" dirty="0">
                <a:solidFill>
                  <a:schemeClr val="tx1"/>
                </a:solidFill>
              </a:rPr>
              <a:t>箱数</a:t>
            </a:r>
          </a:p>
        </c:rich>
      </c:tx>
      <c:layout>
        <c:manualLayout>
          <c:xMode val="edge"/>
          <c:yMode val="edge"/>
          <c:x val="0.36147658840778513"/>
          <c:y val="2.64624224760694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目標設定!$M$2</c:f>
              <c:strCache>
                <c:ptCount val="1"/>
                <c:pt idx="0">
                  <c:v>数量</c:v>
                </c:pt>
              </c:strCache>
            </c:strRef>
          </c:tx>
          <c:spPr>
            <a:solidFill>
              <a:srgbClr val="3333C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61115170705963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48-4D28-A965-A1DCF59D96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200" b="1" i="0" u="none" strike="noStrike" kern="1200" baseline="0">
                    <a:solidFill>
                      <a:srgbClr val="FF0000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目標設定!$L$3:$L$4</c:f>
              <c:strCache>
                <c:ptCount val="2"/>
                <c:pt idx="0">
                  <c:v>11月</c:v>
                </c:pt>
                <c:pt idx="1">
                  <c:v>4月</c:v>
                </c:pt>
              </c:strCache>
            </c:strRef>
          </c:cat>
          <c:val>
            <c:numRef>
              <c:f>目標設定!$M$3:$M$4</c:f>
              <c:numCache>
                <c:formatCode>General</c:formatCode>
                <c:ptCount val="2"/>
                <c:pt idx="0">
                  <c:v>166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48-4D28-A965-A1DCF59D96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5930040"/>
        <c:axId val="625928728"/>
      </c:barChart>
      <c:catAx>
        <c:axId val="625930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625928728"/>
        <c:crosses val="autoZero"/>
        <c:auto val="1"/>
        <c:lblAlgn val="ctr"/>
        <c:lblOffset val="100"/>
        <c:noMultiLvlLbl val="0"/>
      </c:catAx>
      <c:valAx>
        <c:axId val="625928728"/>
        <c:scaling>
          <c:orientation val="minMax"/>
          <c:max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625930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4">
    <c:autoUpdate val="0"/>
  </c:externalData>
  <c:userShapes r:id="rId5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FF9999"/>
            </a:solidFill>
            <a:ln>
              <a:solidFill>
                <a:schemeClr val="tx1"/>
              </a:solidFill>
            </a:ln>
            <a:effectLst/>
          </c:spPr>
          <c:cat>
            <c:strRef>
              <c:f>Sheet1!$A$2:$A$11</c:f>
              <c:strCache>
                <c:ptCount val="10"/>
                <c:pt idx="0">
                  <c:v>QCの基本</c:v>
                </c:pt>
                <c:pt idx="1">
                  <c:v>運営の仕方</c:v>
                </c:pt>
                <c:pt idx="2">
                  <c:v>QC手法</c:v>
                </c:pt>
                <c:pt idx="3">
                  <c:v>多能工</c:v>
                </c:pt>
                <c:pt idx="4">
                  <c:v>技能・能力</c:v>
                </c:pt>
                <c:pt idx="5">
                  <c:v>チームワーク</c:v>
                </c:pt>
                <c:pt idx="6">
                  <c:v>QC会合</c:v>
                </c:pt>
                <c:pt idx="7">
                  <c:v>他部署連携</c:v>
                </c:pt>
                <c:pt idx="8">
                  <c:v>意欲</c:v>
                </c:pt>
                <c:pt idx="9">
                  <c:v>5S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2.6</c:v>
                </c:pt>
                <c:pt idx="1">
                  <c:v>2.2000000000000002</c:v>
                </c:pt>
                <c:pt idx="2">
                  <c:v>2.2000000000000002</c:v>
                </c:pt>
                <c:pt idx="3">
                  <c:v>1.8</c:v>
                </c:pt>
                <c:pt idx="4">
                  <c:v>3.2</c:v>
                </c:pt>
                <c:pt idx="5">
                  <c:v>3.3</c:v>
                </c:pt>
                <c:pt idx="6">
                  <c:v>2.8</c:v>
                </c:pt>
                <c:pt idx="7">
                  <c:v>3.3</c:v>
                </c:pt>
                <c:pt idx="8">
                  <c:v>3</c:v>
                </c:pt>
                <c:pt idx="9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4E-4DDC-A37D-5F89543584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47260464"/>
        <c:axId val="1047256200"/>
      </c:radarChar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00FF">
                <a:alpha val="78824"/>
              </a:srgbClr>
            </a:solidFill>
            <a:ln>
              <a:solidFill>
                <a:schemeClr val="tx1"/>
              </a:solidFill>
            </a:ln>
            <a:effectLst/>
          </c:spPr>
          <c:cat>
            <c:strRef>
              <c:f>Sheet1!$A$2:$A$11</c:f>
              <c:strCache>
                <c:ptCount val="10"/>
                <c:pt idx="0">
                  <c:v>QCの基本</c:v>
                </c:pt>
                <c:pt idx="1">
                  <c:v>運営の仕方</c:v>
                </c:pt>
                <c:pt idx="2">
                  <c:v>QC手法</c:v>
                </c:pt>
                <c:pt idx="3">
                  <c:v>多能工</c:v>
                </c:pt>
                <c:pt idx="4">
                  <c:v>技能・能力</c:v>
                </c:pt>
                <c:pt idx="5">
                  <c:v>チームワーク</c:v>
                </c:pt>
                <c:pt idx="6">
                  <c:v>QC会合</c:v>
                </c:pt>
                <c:pt idx="7">
                  <c:v>他部署連携</c:v>
                </c:pt>
                <c:pt idx="8">
                  <c:v>意欲</c:v>
                </c:pt>
                <c:pt idx="9">
                  <c:v>5S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1.8</c:v>
                </c:pt>
                <c:pt idx="1">
                  <c:v>1.6</c:v>
                </c:pt>
                <c:pt idx="2">
                  <c:v>1.4</c:v>
                </c:pt>
                <c:pt idx="3">
                  <c:v>1.8</c:v>
                </c:pt>
                <c:pt idx="4">
                  <c:v>3.2</c:v>
                </c:pt>
                <c:pt idx="5">
                  <c:v>2.1</c:v>
                </c:pt>
                <c:pt idx="6">
                  <c:v>2.6</c:v>
                </c:pt>
                <c:pt idx="7">
                  <c:v>2.2999999999999998</c:v>
                </c:pt>
                <c:pt idx="8">
                  <c:v>1.9</c:v>
                </c:pt>
                <c:pt idx="9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0-4B66-9869-7E64D0419E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48786208"/>
        <c:axId val="1148792032"/>
      </c:radarChart>
      <c:catAx>
        <c:axId val="10472604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047256200"/>
        <c:crosses val="autoZero"/>
        <c:auto val="1"/>
        <c:lblAlgn val="ctr"/>
        <c:lblOffset val="100"/>
        <c:noMultiLvlLbl val="0"/>
      </c:catAx>
      <c:valAx>
        <c:axId val="10472562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47260464"/>
        <c:crosses val="autoZero"/>
        <c:crossBetween val="between"/>
      </c:valAx>
      <c:valAx>
        <c:axId val="11487920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48786208"/>
        <c:crosses val="autoZero"/>
        <c:crossBetween val="between"/>
      </c:valAx>
      <c:catAx>
        <c:axId val="1148786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1487920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0.60053</cdr:x>
      <cdr:y>0.18192</cdr:y>
    </cdr:from>
    <cdr:to>
      <cdr:x>0.84828</cdr:x>
      <cdr:y>0.26007</cdr:y>
    </cdr:to>
    <cdr:sp macro="" textlink="">
      <cdr:nvSpPr>
        <cdr:cNvPr id="2" name="テキスト ボックス 1">
          <a:extLst xmlns:a="http://schemas.openxmlformats.org/drawingml/2006/main">
            <a:ext uri="{FF2B5EF4-FFF2-40B4-BE49-F238E27FC236}">
              <a16:creationId xmlns:a16="http://schemas.microsoft.com/office/drawing/2014/main" id="{41C88457-29EA-4CFA-8875-57337B15E932}"/>
            </a:ext>
          </a:extLst>
        </cdr:cNvPr>
        <cdr:cNvSpPr txBox="1"/>
      </cdr:nvSpPr>
      <cdr:spPr>
        <a:xfrm xmlns:a="http://schemas.openxmlformats.org/drawingml/2006/main">
          <a:off x="3214464" y="931483"/>
          <a:ext cx="1326133" cy="40011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rPr>
            <a:t>N=335</a:t>
          </a:r>
          <a:endParaRPr lang="ja-JP" altLang="en-US" sz="2000" dirty="0">
            <a:latin typeface="BIZ UDPゴシック" panose="020B0400000000000000" pitchFamily="50" charset="-128"/>
            <a:ea typeface="BIZ UDPゴシック" panose="020B0400000000000000" pitchFamily="50" charset="-128"/>
            <a:cs typeface="Meiryo UI" panose="020B0604030504040204" pitchFamily="50" charset="-128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0.12146</cdr:x>
      <cdr:y>0.95052</cdr:y>
    </cdr:from>
    <cdr:to>
      <cdr:x>0.88241</cdr:x>
      <cdr:y>0.96973</cdr:y>
    </cdr:to>
    <cdr:sp macro="" textlink="">
      <cdr:nvSpPr>
        <cdr:cNvPr id="2" name="正方形/長方形 1">
          <a:extLst xmlns:a="http://schemas.openxmlformats.org/drawingml/2006/main">
            <a:ext uri="{FF2B5EF4-FFF2-40B4-BE49-F238E27FC236}">
              <a16:creationId xmlns:a16="http://schemas.microsoft.com/office/drawing/2014/main" id="{A5C6DC27-EFCD-46DE-866F-9064080E4624}"/>
            </a:ext>
          </a:extLst>
        </cdr:cNvPr>
        <cdr:cNvSpPr/>
      </cdr:nvSpPr>
      <cdr:spPr bwMode="auto">
        <a:xfrm xmlns:a="http://schemas.openxmlformats.org/drawingml/2006/main">
          <a:off x="691253" y="4754432"/>
          <a:ext cx="4330700" cy="9606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 w="9525" cap="flat" cmpd="sng" algn="ctr">
          <a:noFill/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ja-JP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0.37675</cdr:x>
      <cdr:y>0.29755</cdr:y>
    </cdr:from>
    <cdr:to>
      <cdr:x>0.71873</cdr:x>
      <cdr:y>0.77585</cdr:y>
    </cdr:to>
    <cdr:cxnSp macro="">
      <cdr:nvCxnSpPr>
        <cdr:cNvPr id="2" name="直線矢印コネクタ 1">
          <a:extLst xmlns:a="http://schemas.openxmlformats.org/drawingml/2006/main">
            <a:ext uri="{FF2B5EF4-FFF2-40B4-BE49-F238E27FC236}">
              <a16:creationId xmlns:a16="http://schemas.microsoft.com/office/drawing/2014/main" id="{5A832040-5BCC-4211-B7EF-044E2C34741D}"/>
            </a:ext>
          </a:extLst>
        </cdr:cNvPr>
        <cdr:cNvCxnSpPr/>
      </cdr:nvCxnSpPr>
      <cdr:spPr bwMode="auto">
        <a:xfrm xmlns:a="http://schemas.openxmlformats.org/drawingml/2006/main">
          <a:off x="2053528" y="938198"/>
          <a:ext cx="1863999" cy="1508089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76200" cap="flat" cmpd="sng" algn="ctr">
          <a:solidFill>
            <a:schemeClr val="tx1"/>
          </a:solidFill>
          <a:prstDash val="solid"/>
          <a:round/>
          <a:headEnd type="none" w="med" len="med"/>
          <a:tailEnd type="triangle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0.3836</cdr:x>
      <cdr:y>0.3079</cdr:y>
    </cdr:from>
    <cdr:to>
      <cdr:x>0.71801</cdr:x>
      <cdr:y>0.74309</cdr:y>
    </cdr:to>
    <cdr:cxnSp macro="">
      <cdr:nvCxnSpPr>
        <cdr:cNvPr id="2" name="直線矢印コネクタ 1">
          <a:extLst xmlns:a="http://schemas.openxmlformats.org/drawingml/2006/main">
            <a:ext uri="{FF2B5EF4-FFF2-40B4-BE49-F238E27FC236}">
              <a16:creationId xmlns:a16="http://schemas.microsoft.com/office/drawing/2014/main" id="{5A832040-5BCC-4211-B7EF-044E2C34741D}"/>
            </a:ext>
          </a:extLst>
        </cdr:cNvPr>
        <cdr:cNvCxnSpPr/>
      </cdr:nvCxnSpPr>
      <cdr:spPr bwMode="auto">
        <a:xfrm xmlns:a="http://schemas.openxmlformats.org/drawingml/2006/main">
          <a:off x="2438399" y="1226001"/>
          <a:ext cx="2125755" cy="1732870"/>
        </a:xfrm>
        <a:prstGeom xmlns:a="http://schemas.openxmlformats.org/drawingml/2006/main" prst="straightConnector1">
          <a:avLst/>
        </a:prstGeom>
        <a:solidFill xmlns:a="http://schemas.openxmlformats.org/drawingml/2006/main">
          <a:schemeClr val="accent1"/>
        </a:solidFill>
        <a:ln xmlns:a="http://schemas.openxmlformats.org/drawingml/2006/main" w="76200" cap="flat" cmpd="sng" algn="ctr">
          <a:solidFill>
            <a:schemeClr val="tx1"/>
          </a:solidFill>
          <a:prstDash val="solid"/>
          <a:round/>
          <a:headEnd type="none" w="med" len="med"/>
          <a:tailEnd type="triangle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099" cy="498693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40" y="1"/>
            <a:ext cx="2949099" cy="498693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0B413A8B-26E7-458F-8BE9-13516A16FC8E}" type="datetimeFigureOut">
              <a:rPr kumimoji="1" lang="ja-JP" altLang="en-US" smtClean="0"/>
              <a:t>2025/6/9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83308"/>
            <a:ext cx="5444490" cy="3913614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099" cy="49869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40" y="9440647"/>
            <a:ext cx="2949099" cy="49869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2D2366BF-3FBE-4541-A208-4FE767B7B1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9307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1pPr>
            <a:lvl2pPr marL="742870" indent="-285719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2pPr>
            <a:lvl3pPr marL="1142877" indent="-228576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3pPr>
            <a:lvl4pPr marL="1600028" indent="-228576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4pPr>
            <a:lvl5pPr marL="2057179" indent="-228576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5pPr>
            <a:lvl6pPr marL="2514330" indent="-228576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6pPr>
            <a:lvl7pPr marL="2971482" indent="-228576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7pPr>
            <a:lvl8pPr marL="3428632" indent="-228576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8pPr>
            <a:lvl9pPr marL="3885783" indent="-228576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9pPr>
          </a:lstStyle>
          <a:p>
            <a:pPr defTabSz="914302" eaLnBrk="1" hangingPunct="1">
              <a:spcBef>
                <a:spcPct val="0"/>
              </a:spcBef>
              <a:defRPr/>
            </a:pPr>
            <a:fld id="{A850FC3B-7714-473C-9E7F-E65B715513B1}" type="slidenum">
              <a:rPr lang="en-US" altLang="ja-JP">
                <a:solidFill>
                  <a:prstClr val="black"/>
                </a:solidFill>
                <a:ea typeface="ＭＳ Ｐゴシック" panose="020B0600070205080204" pitchFamily="50" charset="-128"/>
              </a:rPr>
              <a:pPr defTabSz="914302" eaLnBrk="1" hangingPunct="1">
                <a:spcBef>
                  <a:spcPct val="0"/>
                </a:spcBef>
                <a:defRPr/>
              </a:pPr>
              <a:t>1</a:t>
            </a:fld>
            <a:endParaRPr lang="en-US" altLang="ja-JP">
              <a:solidFill>
                <a:prstClr val="black"/>
              </a:solidFill>
              <a:ea typeface="ＭＳ Ｐゴシック" panose="020B0600070205080204" pitchFamily="50" charset="-128"/>
            </a:endParaRPr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824323" y="10263749"/>
            <a:ext cx="2930879" cy="53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96" tIns="47146" rIns="94296" bIns="47146" anchor="b"/>
          <a:lstStyle>
            <a:lvl1pPr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1pPr>
            <a:lvl2pPr marL="766763" indent="-29368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2pPr>
            <a:lvl3pPr marL="1179513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3pPr>
            <a:lvl4pPr marL="1651000" indent="-236538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4pPr>
            <a:lvl5pPr marL="2122488" indent="-234950" defTabSz="9413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5pPr>
            <a:lvl6pPr marL="2579688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6pPr>
            <a:lvl7pPr marL="3036888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7pPr>
            <a:lvl8pPr marL="3494088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8pPr>
            <a:lvl9pPr marL="3951288" indent="-234950" defTabSz="9413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9pPr>
          </a:lstStyle>
          <a:p>
            <a:pPr algn="r" defTabSz="941287" eaLnBrk="1" hangingPunct="1">
              <a:spcBef>
                <a:spcPct val="0"/>
              </a:spcBef>
              <a:defRPr/>
            </a:pPr>
            <a:fld id="{B2F449A6-7FA7-4FFD-AB89-53F7D752561D}" type="slidenum">
              <a:rPr lang="en-US" altLang="ja-JP">
                <a:solidFill>
                  <a:prstClr val="black"/>
                </a:solidFill>
                <a:ea typeface="ＭＳ Ｐゴシック" panose="020B0600070205080204" pitchFamily="50" charset="-128"/>
              </a:rPr>
              <a:pPr algn="r" defTabSz="941287" eaLnBrk="1" hangingPunct="1">
                <a:spcBef>
                  <a:spcPct val="0"/>
                </a:spcBef>
                <a:defRPr/>
              </a:pPr>
              <a:t>1</a:t>
            </a:fld>
            <a:endParaRPr lang="en-US" altLang="ja-JP">
              <a:solidFill>
                <a:prstClr val="black"/>
              </a:solidFill>
              <a:ea typeface="ＭＳ Ｐゴシック" panose="020B0600070205080204" pitchFamily="50" charset="-128"/>
            </a:endParaRPr>
          </a:p>
        </p:txBody>
      </p:sp>
      <p:sp>
        <p:nvSpPr>
          <p:cNvPr id="23556" name="Rectangle 7"/>
          <p:cNvSpPr txBox="1">
            <a:spLocks noGrp="1" noChangeArrowheads="1"/>
          </p:cNvSpPr>
          <p:nvPr/>
        </p:nvSpPr>
        <p:spPr bwMode="auto">
          <a:xfrm>
            <a:off x="3824323" y="10263749"/>
            <a:ext cx="2930879" cy="53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96" tIns="45048" rIns="90096" bIns="45048" anchor="b"/>
          <a:lstStyle>
            <a:lvl1pPr defTabSz="9032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1pPr>
            <a:lvl2pPr marL="766763" indent="-293688" defTabSz="9032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2pPr>
            <a:lvl3pPr marL="1179513" indent="-236538" defTabSz="9032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3pPr>
            <a:lvl4pPr marL="1651000" indent="-236538" defTabSz="9032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4pPr>
            <a:lvl5pPr marL="2122488" indent="-234950" defTabSz="90328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5pPr>
            <a:lvl6pPr marL="2579688" indent="-234950" defTabSz="9032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6pPr>
            <a:lvl7pPr marL="3036888" indent="-234950" defTabSz="9032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7pPr>
            <a:lvl8pPr marL="3494088" indent="-234950" defTabSz="9032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8pPr>
            <a:lvl9pPr marL="3951288" indent="-234950" defTabSz="90328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ＭＳ Ｐ明朝" panose="02020600040205080304" pitchFamily="18" charset="-128"/>
              </a:defRPr>
            </a:lvl9pPr>
          </a:lstStyle>
          <a:p>
            <a:pPr algn="r" defTabSz="903191" eaLnBrk="1" hangingPunct="1">
              <a:spcBef>
                <a:spcPct val="0"/>
              </a:spcBef>
              <a:defRPr/>
            </a:pPr>
            <a:fld id="{1B4F7C3A-F3B9-4D8A-A5BA-09EEAC56964F}" type="slidenum">
              <a:rPr lang="en-US" altLang="ja-JP" sz="1500">
                <a:solidFill>
                  <a:prstClr val="black"/>
                </a:solidFill>
                <a:ea typeface="ＭＳ Ｐゴシック" panose="020B0600070205080204" pitchFamily="50" charset="-128"/>
              </a:rPr>
              <a:pPr algn="r" defTabSz="903191" eaLnBrk="1" hangingPunct="1">
                <a:spcBef>
                  <a:spcPct val="0"/>
                </a:spcBef>
                <a:defRPr/>
              </a:pPr>
              <a:t>1</a:t>
            </a:fld>
            <a:endParaRPr lang="en-US" altLang="ja-JP" sz="1500">
              <a:solidFill>
                <a:prstClr val="black"/>
              </a:solidFill>
              <a:ea typeface="ＭＳ Ｐゴシック" panose="020B0600070205080204" pitchFamily="50" charset="-128"/>
            </a:endParaRPr>
          </a:p>
        </p:txBody>
      </p:sp>
      <p:sp>
        <p:nvSpPr>
          <p:cNvPr id="235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17488" y="808038"/>
            <a:ext cx="7200901" cy="4051300"/>
          </a:xfrm>
          <a:ln/>
        </p:spPr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1267" y="5131877"/>
            <a:ext cx="5414245" cy="4864409"/>
          </a:xfrm>
          <a:noFill/>
        </p:spPr>
        <p:txBody>
          <a:bodyPr lIns="90089" tIns="45044" rIns="90089" bIns="45044"/>
          <a:lstStyle/>
          <a:p>
            <a:r>
              <a:rPr kumimoji="1" lang="ja-JP" altLang="en-US" sz="1600" dirty="0"/>
              <a:t>私はフタバ産業株式会社幸田工場 </a:t>
            </a:r>
            <a:endParaRPr kumimoji="1" lang="en-US" altLang="ja-JP" sz="1600" dirty="0"/>
          </a:p>
          <a:p>
            <a:r>
              <a:rPr kumimoji="1" lang="ja-JP" altLang="en-US" sz="1600" dirty="0"/>
              <a:t>「</a:t>
            </a:r>
            <a:r>
              <a:rPr kumimoji="1" lang="en-US" altLang="ja-JP" sz="1600" dirty="0"/>
              <a:t>SP</a:t>
            </a:r>
            <a:r>
              <a:rPr kumimoji="1" lang="ja-JP" altLang="en-US" sz="1600" dirty="0"/>
              <a:t>サークル」の磯村です。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私たちが取り組みましたテーマ</a:t>
            </a:r>
            <a:endParaRPr kumimoji="1" lang="en-US" altLang="ja-JP" sz="1600" dirty="0"/>
          </a:p>
          <a:p>
            <a:r>
              <a:rPr kumimoji="1" lang="ja-JP" altLang="en-US" sz="1600" dirty="0"/>
              <a:t>「ハミ出し</a:t>
            </a:r>
            <a:r>
              <a:rPr lang="ja-JP" altLang="en-US" sz="1600" dirty="0"/>
              <a:t>在庫の削減　工務とタッグで活動推進</a:t>
            </a:r>
            <a:r>
              <a:rPr kumimoji="1" lang="ja-JP" altLang="en-US" sz="1600" dirty="0"/>
              <a:t>」</a:t>
            </a:r>
          </a:p>
          <a:p>
            <a:r>
              <a:rPr kumimoji="1" lang="ja-JP" altLang="en-US" sz="1600" dirty="0"/>
              <a:t>について発表させていただきます。</a:t>
            </a:r>
          </a:p>
          <a:p>
            <a:endParaRPr lang="ja-JP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925461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400" dirty="0"/>
              <a:t>メンバーの困り事をまとめ、</a:t>
            </a:r>
            <a:endParaRPr kumimoji="1" lang="en-US" altLang="ja-JP" sz="1400" dirty="0"/>
          </a:p>
          <a:p>
            <a:r>
              <a:rPr kumimoji="1" lang="ja-JP" altLang="en-US" sz="1400" dirty="0"/>
              <a:t>マトリックス評価を行い</a:t>
            </a:r>
            <a:endParaRPr kumimoji="1" lang="en-US" altLang="ja-JP" sz="1400" dirty="0"/>
          </a:p>
          <a:p>
            <a:r>
              <a:rPr kumimoji="1" lang="ja-JP" altLang="en-US" sz="1400" dirty="0"/>
              <a:t>順位づけを行った結果、</a:t>
            </a:r>
            <a:endParaRPr kumimoji="1" lang="en-US" altLang="ja-JP" sz="1400" dirty="0"/>
          </a:p>
          <a:p>
            <a:r>
              <a:rPr kumimoji="1" lang="ja-JP" altLang="en-US" sz="1400" dirty="0"/>
              <a:t>一番順位の高かった</a:t>
            </a:r>
            <a:endParaRPr kumimoji="1" lang="en-US" altLang="ja-JP" sz="1400" dirty="0"/>
          </a:p>
          <a:p>
            <a:r>
              <a:rPr kumimoji="1" lang="ja-JP" altLang="en-US" sz="1400" dirty="0"/>
              <a:t>「シュート外にある部品が多い」</a:t>
            </a:r>
            <a:endParaRPr kumimoji="1" lang="en-US" altLang="ja-JP" sz="1400" dirty="0"/>
          </a:p>
          <a:p>
            <a:r>
              <a:rPr kumimoji="1" lang="ja-JP" altLang="en-US" sz="1400" dirty="0"/>
              <a:t>について取り組むことに決定。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en-US" altLang="ja-JP" sz="1400" dirty="0"/>
              <a:t>7</a:t>
            </a:r>
            <a:r>
              <a:rPr kumimoji="1" lang="ja-JP" altLang="en-US" sz="1400" dirty="0"/>
              <a:t>つのムダの観点からみても</a:t>
            </a:r>
            <a:endParaRPr kumimoji="1" lang="en-US" altLang="ja-JP" sz="1400" dirty="0"/>
          </a:p>
          <a:p>
            <a:r>
              <a:rPr kumimoji="1" lang="ja-JP" altLang="en-US" sz="1400" dirty="0"/>
              <a:t>「在庫」「動作」「運搬」の</a:t>
            </a:r>
            <a:endParaRPr kumimoji="1" lang="en-US" altLang="ja-JP" sz="1400" dirty="0"/>
          </a:p>
          <a:p>
            <a:r>
              <a:rPr kumimoji="1" lang="en-US" altLang="ja-JP" sz="1400" dirty="0"/>
              <a:t>3</a:t>
            </a:r>
            <a:r>
              <a:rPr kumimoji="1" lang="ja-JP" altLang="en-US" sz="1400" dirty="0" err="1"/>
              <a:t>つの</a:t>
            </a:r>
            <a:r>
              <a:rPr kumimoji="1" lang="ja-JP" altLang="en-US" sz="1400" dirty="0"/>
              <a:t>ムダに該当し、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課方針にもある</a:t>
            </a:r>
            <a:endParaRPr kumimoji="1" lang="en-US" altLang="ja-JP" sz="1400" dirty="0"/>
          </a:p>
          <a:p>
            <a:r>
              <a:rPr kumimoji="1" lang="ja-JP" altLang="en-US" sz="1400" dirty="0"/>
              <a:t>「</a:t>
            </a:r>
            <a:r>
              <a:rPr kumimoji="1" lang="en-US" altLang="ja-JP" sz="1400" dirty="0"/>
              <a:t>4S</a:t>
            </a:r>
            <a:r>
              <a:rPr kumimoji="1" lang="ja-JP" altLang="en-US" sz="1400" dirty="0"/>
              <a:t>、</a:t>
            </a:r>
            <a:r>
              <a:rPr kumimoji="1" lang="en-US" altLang="ja-JP" sz="1400" dirty="0"/>
              <a:t>5</a:t>
            </a:r>
            <a:r>
              <a:rPr kumimoji="1" lang="ja-JP" altLang="en-US" sz="1400" dirty="0"/>
              <a:t>定の確実な推進による</a:t>
            </a:r>
            <a:endParaRPr kumimoji="1" lang="en-US" altLang="ja-JP" sz="1400" dirty="0"/>
          </a:p>
          <a:p>
            <a:r>
              <a:rPr kumimoji="1" lang="ja-JP" altLang="en-US" sz="1400" dirty="0"/>
              <a:t>正常</a:t>
            </a:r>
            <a:r>
              <a:rPr kumimoji="1" lang="en-US" altLang="ja-JP" sz="1400" dirty="0"/>
              <a:t>/</a:t>
            </a:r>
            <a:r>
              <a:rPr kumimoji="1" lang="ja-JP" altLang="en-US" sz="1400" dirty="0"/>
              <a:t>異常がわかる職場づくり」から</a:t>
            </a:r>
            <a:endParaRPr kumimoji="1" lang="en-US" altLang="ja-JP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dirty="0"/>
              <a:t>テーマを</a:t>
            </a:r>
            <a:endParaRPr kumimoji="1" lang="en-US" altLang="ja-JP" sz="14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dirty="0"/>
              <a:t>「ハミ出し在庫の削減」に決定しました。</a:t>
            </a:r>
            <a:endParaRPr kumimoji="1" lang="en-US" altLang="ja-JP" sz="1400" dirty="0"/>
          </a:p>
          <a:p>
            <a:endParaRPr kumimoji="1" lang="ja-JP" altLang="en-US" sz="1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10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75274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問題の明確化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本来は、設定してある部品棚に部品が</a:t>
            </a:r>
            <a:endParaRPr kumimoji="1" lang="en-US" altLang="ja-JP" sz="1600" dirty="0"/>
          </a:p>
          <a:p>
            <a:r>
              <a:rPr kumimoji="1" lang="ja-JP" altLang="en-US" sz="1600" dirty="0"/>
              <a:t>入らなければいけませんが</a:t>
            </a:r>
            <a:endParaRPr kumimoji="1" lang="en-US" altLang="ja-JP" sz="1600" dirty="0"/>
          </a:p>
          <a:p>
            <a:r>
              <a:rPr kumimoji="1" lang="ja-JP" altLang="en-US" sz="1600" dirty="0"/>
              <a:t>現状は、棚に入りきらない部品を</a:t>
            </a:r>
            <a:endParaRPr kumimoji="1" lang="en-US" altLang="ja-JP" sz="1600" dirty="0"/>
          </a:p>
          <a:p>
            <a:r>
              <a:rPr kumimoji="1" lang="ja-JP" altLang="en-US" sz="1600" dirty="0"/>
              <a:t>ただ、空いているスペースに置いているだけの状況でした。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9595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400" dirty="0"/>
              <a:t>「現地」「現物」「現実」を基に</a:t>
            </a:r>
            <a:endParaRPr kumimoji="1" lang="en-US" altLang="ja-JP" sz="1400" dirty="0"/>
          </a:p>
          <a:p>
            <a:r>
              <a:rPr kumimoji="1" lang="ja-JP" altLang="en-US" sz="1400" dirty="0"/>
              <a:t>現状把握を開始。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ハミ出し品箱数を調べてみると</a:t>
            </a:r>
            <a:endParaRPr kumimoji="1" lang="en-US" altLang="ja-JP" sz="1400" dirty="0"/>
          </a:p>
          <a:p>
            <a:r>
              <a:rPr kumimoji="1" lang="ja-JP" altLang="en-US" sz="1400" dirty="0"/>
              <a:t>全体で</a:t>
            </a:r>
            <a:r>
              <a:rPr kumimoji="1" lang="en-US" altLang="ja-JP" sz="1400" dirty="0"/>
              <a:t>335</a:t>
            </a:r>
            <a:r>
              <a:rPr kumimoji="1" lang="ja-JP" altLang="en-US" sz="1400" dirty="0"/>
              <a:t>箱の部品が</a:t>
            </a:r>
            <a:endParaRPr kumimoji="1" lang="en-US" altLang="ja-JP" sz="1400" dirty="0"/>
          </a:p>
          <a:p>
            <a:r>
              <a:rPr kumimoji="1" lang="ja-JP" altLang="en-US" sz="1400" dirty="0"/>
              <a:t>棚に入りきらず、溢れていました。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パレート図で表すと、</a:t>
            </a:r>
            <a:endParaRPr kumimoji="1" lang="en-US" altLang="ja-JP" sz="1400" dirty="0"/>
          </a:p>
          <a:p>
            <a:r>
              <a:rPr kumimoji="1" lang="en-US" altLang="ja-JP" sz="1400" dirty="0"/>
              <a:t>E16</a:t>
            </a:r>
            <a:r>
              <a:rPr kumimoji="1" lang="ja-JP" altLang="en-US" sz="1400" dirty="0"/>
              <a:t>ラインのものが</a:t>
            </a:r>
            <a:r>
              <a:rPr kumimoji="1" lang="en-US" altLang="ja-JP" sz="1400" dirty="0"/>
              <a:t>166</a:t>
            </a:r>
            <a:r>
              <a:rPr kumimoji="1" lang="ja-JP" altLang="en-US" sz="1400" dirty="0"/>
              <a:t>箱あり、</a:t>
            </a:r>
            <a:endParaRPr kumimoji="1" lang="en-US" altLang="ja-JP" sz="1400" dirty="0"/>
          </a:p>
          <a:p>
            <a:r>
              <a:rPr kumimoji="1" lang="ja-JP" altLang="en-US" sz="1400" dirty="0"/>
              <a:t>全体の</a:t>
            </a:r>
            <a:r>
              <a:rPr kumimoji="1" lang="en-US" altLang="ja-JP" sz="1400" dirty="0"/>
              <a:t>49</a:t>
            </a:r>
            <a:r>
              <a:rPr kumimoji="1" lang="ja-JP" altLang="en-US" sz="1400" dirty="0"/>
              <a:t>％を占めていました。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次に</a:t>
            </a:r>
            <a:r>
              <a:rPr kumimoji="1" lang="en-US" altLang="ja-JP" sz="1400" dirty="0"/>
              <a:t>E16</a:t>
            </a:r>
            <a:r>
              <a:rPr kumimoji="1" lang="ja-JP" altLang="en-US" sz="1400" dirty="0"/>
              <a:t>ラインの部品の詳細を調べると</a:t>
            </a:r>
            <a:endParaRPr kumimoji="1" lang="en-US" altLang="ja-JP" sz="1400" dirty="0"/>
          </a:p>
          <a:p>
            <a:r>
              <a:rPr kumimoji="1" lang="ja-JP" altLang="en-US" sz="1400" dirty="0"/>
              <a:t>品番も様々なものでした。</a:t>
            </a:r>
          </a:p>
          <a:p>
            <a:endParaRPr kumimoji="1" lang="ja-JP" altLang="en-US" sz="1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12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7692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sz="1600" dirty="0"/>
              <a:t>E16</a:t>
            </a:r>
            <a:r>
              <a:rPr kumimoji="1" lang="ja-JP" altLang="en-US" sz="1600" dirty="0"/>
              <a:t>ラインの</a:t>
            </a:r>
            <a:endParaRPr kumimoji="1" lang="en-US" altLang="ja-JP" sz="1600" dirty="0"/>
          </a:p>
          <a:p>
            <a:r>
              <a:rPr kumimoji="1" lang="ja-JP" altLang="en-US" sz="1600" dirty="0"/>
              <a:t>部品置場はこちらです。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部品の流れとして</a:t>
            </a:r>
            <a:endParaRPr kumimoji="1" lang="en-US" altLang="ja-JP" sz="1600" dirty="0"/>
          </a:p>
          <a:p>
            <a:r>
              <a:rPr kumimoji="1" lang="en-US" altLang="ja-JP" sz="1600" dirty="0"/>
              <a:t>E16</a:t>
            </a:r>
            <a:r>
              <a:rPr kumimoji="1" lang="ja-JP" altLang="en-US" sz="1600" dirty="0"/>
              <a:t>ラインの部品棚に入らない場合は、</a:t>
            </a:r>
            <a:endParaRPr kumimoji="1" lang="en-US" altLang="ja-JP" sz="1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dirty="0"/>
              <a:t>マップの星印の場所に置かれています。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3305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sz="1600" dirty="0"/>
              <a:t>E16</a:t>
            </a:r>
            <a:r>
              <a:rPr kumimoji="1" lang="ja-JP" altLang="en-US" sz="1600" dirty="0"/>
              <a:t>ラインのハミ出し品を細かく確認。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部品棚に入らないものを</a:t>
            </a:r>
            <a:endParaRPr kumimoji="1" lang="en-US" altLang="ja-JP" sz="1600" dirty="0"/>
          </a:p>
          <a:p>
            <a:r>
              <a:rPr kumimoji="1" lang="ja-JP" altLang="en-US" sz="1600" dirty="0"/>
              <a:t>空いているスペースに置くまでの</a:t>
            </a:r>
            <a:endParaRPr kumimoji="1" lang="en-US" altLang="ja-JP" sz="1600" dirty="0"/>
          </a:p>
          <a:p>
            <a:r>
              <a:rPr kumimoji="1" lang="ja-JP" altLang="en-US" sz="1600" dirty="0"/>
              <a:t>歩行数、移動時間、距離を調査。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いろいろな場所に置いてしまうことで、</a:t>
            </a:r>
            <a:endParaRPr kumimoji="1" lang="en-US" altLang="ja-JP" sz="1600" dirty="0"/>
          </a:p>
          <a:p>
            <a:r>
              <a:rPr kumimoji="1" lang="ja-JP" altLang="en-US" sz="1600" dirty="0"/>
              <a:t>行ったり、来たりを繰り返す</a:t>
            </a:r>
            <a:endParaRPr kumimoji="1" lang="en-US" altLang="ja-JP" sz="1600" dirty="0"/>
          </a:p>
          <a:p>
            <a:r>
              <a:rPr kumimoji="1" lang="ja-JP" altLang="en-US" sz="1600" dirty="0"/>
              <a:t>動作のムダ、運搬のムダが起こっていました。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387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部品置場について調査をすると</a:t>
            </a:r>
            <a:endParaRPr kumimoji="1" lang="en-US" altLang="ja-JP" sz="1600" dirty="0"/>
          </a:p>
          <a:p>
            <a:r>
              <a:rPr kumimoji="1" lang="ja-JP" altLang="en-US" sz="1600" dirty="0"/>
              <a:t>ハミ出し品、</a:t>
            </a:r>
            <a:endParaRPr kumimoji="1" lang="en-US" altLang="ja-JP" sz="1600" dirty="0"/>
          </a:p>
          <a:p>
            <a:r>
              <a:rPr kumimoji="1" lang="en-US" altLang="ja-JP" sz="1600" dirty="0"/>
              <a:t>12</a:t>
            </a:r>
            <a:r>
              <a:rPr kumimoji="1" lang="ja-JP" altLang="en-US" sz="1600" dirty="0"/>
              <a:t>品番中</a:t>
            </a:r>
            <a:r>
              <a:rPr kumimoji="1" lang="en-US" altLang="ja-JP" sz="1600" dirty="0"/>
              <a:t>3</a:t>
            </a:r>
            <a:r>
              <a:rPr kumimoji="1" lang="ja-JP" altLang="en-US" sz="1600" dirty="0"/>
              <a:t>品番は</a:t>
            </a:r>
            <a:endParaRPr kumimoji="1" lang="en-US" altLang="ja-JP" sz="1600" dirty="0"/>
          </a:p>
          <a:p>
            <a:r>
              <a:rPr kumimoji="1" lang="ja-JP" altLang="en-US" sz="1600" dirty="0"/>
              <a:t>日当りの生産数に対して</a:t>
            </a:r>
            <a:endParaRPr kumimoji="1" lang="en-US" altLang="ja-JP" sz="1600" dirty="0"/>
          </a:p>
          <a:p>
            <a:r>
              <a:rPr kumimoji="1" lang="ja-JP" altLang="en-US" sz="1600" dirty="0"/>
              <a:t>置場が不足していました。</a:t>
            </a:r>
            <a:endParaRPr kumimoji="1" lang="en-US" altLang="ja-JP" sz="1600" dirty="0"/>
          </a:p>
          <a:p>
            <a:endParaRPr kumimoji="1" lang="ja-JP" altLang="en-US" sz="1600" dirty="0"/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1250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400" dirty="0"/>
              <a:t>「どうしてこんなに部品が溢れているんだろう？」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メンバーで頭を悩ませているとアドバイザーの亀山組長から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「工務に部品の発注や入荷について質問してみよう。」</a:t>
            </a:r>
            <a:endParaRPr kumimoji="1" lang="en-US" altLang="ja-JP" sz="1400" dirty="0"/>
          </a:p>
          <a:p>
            <a:r>
              <a:rPr kumimoji="1" lang="ja-JP" altLang="en-US" sz="1400" dirty="0"/>
              <a:t>とアドバイスが！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そこで工務の井田さん、豊田さんと一緒に</a:t>
            </a:r>
            <a:endParaRPr kumimoji="1" lang="en-US" altLang="ja-JP" sz="1400" dirty="0"/>
          </a:p>
          <a:p>
            <a:r>
              <a:rPr kumimoji="1" lang="ja-JP" altLang="en-US" sz="1400" dirty="0"/>
              <a:t>質問、相談会の開催。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 b="0" dirty="0">
                <a:latin typeface="+mn-ea"/>
                <a:ea typeface="+mn-ea"/>
              </a:rPr>
              <a:t>早速部品の発注について質問。</a:t>
            </a:r>
            <a:endParaRPr lang="en-US" altLang="ja-JP" sz="14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400" b="0" dirty="0">
              <a:solidFill>
                <a:schemeClr val="tx1"/>
              </a:solidFill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 b="0" dirty="0">
                <a:solidFill>
                  <a:schemeClr val="tx1"/>
                </a:solidFill>
                <a:latin typeface="+mn-ea"/>
                <a:ea typeface="+mn-ea"/>
              </a:rPr>
              <a:t>「</a:t>
            </a:r>
            <a:r>
              <a:rPr lang="en-US" altLang="ja-JP" sz="1400" b="0" dirty="0">
                <a:solidFill>
                  <a:schemeClr val="tx1"/>
                </a:solidFill>
                <a:latin typeface="+mn-ea"/>
                <a:ea typeface="+mn-ea"/>
              </a:rPr>
              <a:t>E16</a:t>
            </a:r>
            <a:r>
              <a:rPr lang="ja-JP" altLang="en-US" sz="1400" b="0" dirty="0">
                <a:solidFill>
                  <a:schemeClr val="tx1"/>
                </a:solidFill>
                <a:latin typeface="+mn-ea"/>
                <a:ea typeface="+mn-ea"/>
              </a:rPr>
              <a:t>ラインの部品発注ってどうなってるの？」</a:t>
            </a:r>
            <a:endParaRPr lang="en-US" altLang="ja-JP" sz="1400" b="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4521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0" dirty="0">
                <a:latin typeface="+mn-ea"/>
                <a:ea typeface="+mn-ea"/>
              </a:rPr>
              <a:t>部品の発注方法には大きく分けて</a:t>
            </a:r>
            <a:r>
              <a:rPr lang="en-US" altLang="ja-JP" sz="1600" b="0" dirty="0">
                <a:latin typeface="+mn-ea"/>
                <a:ea typeface="+mn-ea"/>
              </a:rPr>
              <a:t>2</a:t>
            </a:r>
            <a:r>
              <a:rPr lang="ja-JP" altLang="en-US" sz="1600" b="0" dirty="0">
                <a:latin typeface="+mn-ea"/>
                <a:ea typeface="+mn-ea"/>
              </a:rPr>
              <a:t>つあります。</a:t>
            </a: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b="0" dirty="0">
                <a:latin typeface="+mn-ea"/>
                <a:ea typeface="+mn-ea"/>
              </a:rPr>
              <a:t>1</a:t>
            </a:r>
            <a:r>
              <a:rPr lang="ja-JP" altLang="en-US" sz="1600" b="0" dirty="0">
                <a:latin typeface="+mn-ea"/>
                <a:ea typeface="+mn-ea"/>
              </a:rPr>
              <a:t>つ目の発注方法は後補充発注です。</a:t>
            </a: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0" dirty="0">
                <a:latin typeface="+mn-ea"/>
                <a:ea typeface="+mn-ea"/>
              </a:rPr>
              <a:t>生産数のバラつきが少ない客先が対象で、</a:t>
            </a: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0" dirty="0">
                <a:latin typeface="+mn-ea"/>
                <a:ea typeface="+mn-ea"/>
              </a:rPr>
              <a:t>使用した部品を後日入荷させるといった方法です。</a:t>
            </a: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b="0" dirty="0">
                <a:latin typeface="+mn-ea"/>
                <a:ea typeface="+mn-ea"/>
              </a:rPr>
              <a:t>2</a:t>
            </a:r>
            <a:r>
              <a:rPr lang="ja-JP" altLang="en-US" sz="1600" b="0" dirty="0">
                <a:latin typeface="+mn-ea"/>
                <a:ea typeface="+mn-ea"/>
              </a:rPr>
              <a:t>つ目の発注方法は指示発注で</a:t>
            </a: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0" dirty="0">
                <a:latin typeface="+mn-ea"/>
                <a:ea typeface="+mn-ea"/>
              </a:rPr>
              <a:t>生産数の変動差が大きいものが対象で、</a:t>
            </a: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0" dirty="0">
                <a:latin typeface="+mn-ea"/>
                <a:ea typeface="+mn-ea"/>
              </a:rPr>
              <a:t>後補充発注では吸収しきれないため</a:t>
            </a: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0" dirty="0">
                <a:latin typeface="+mn-ea"/>
                <a:ea typeface="+mn-ea"/>
              </a:rPr>
              <a:t>事前に入荷数を決めて発注する方法です。</a:t>
            </a: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b="0" dirty="0">
                <a:latin typeface="+mn-ea"/>
                <a:ea typeface="+mn-ea"/>
              </a:rPr>
              <a:t>E16</a:t>
            </a:r>
            <a:r>
              <a:rPr lang="ja-JP" altLang="en-US" sz="1600" b="0" dirty="0">
                <a:latin typeface="+mn-ea"/>
                <a:ea typeface="+mn-ea"/>
              </a:rPr>
              <a:t>ラインは客先</a:t>
            </a:r>
            <a:r>
              <a:rPr lang="en-US" altLang="ja-JP" sz="1600" b="0" dirty="0">
                <a:latin typeface="+mn-ea"/>
                <a:ea typeface="+mn-ea"/>
              </a:rPr>
              <a:t>B</a:t>
            </a:r>
            <a:r>
              <a:rPr lang="ja-JP" altLang="en-US" sz="1600" b="0" dirty="0">
                <a:latin typeface="+mn-ea"/>
                <a:ea typeface="+mn-ea"/>
              </a:rPr>
              <a:t>であるため</a:t>
            </a:r>
            <a:endParaRPr lang="en-US" altLang="ja-JP" sz="1600" b="0" dirty="0">
              <a:latin typeface="+mn-ea"/>
              <a:ea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0" dirty="0">
                <a:latin typeface="+mn-ea"/>
                <a:ea typeface="+mn-ea"/>
              </a:rPr>
              <a:t>指示発注で行われています。</a:t>
            </a:r>
            <a:endParaRPr lang="en-US" altLang="ja-JP" sz="1600" b="0" dirty="0">
              <a:latin typeface="+mn-ea"/>
              <a:ea typeface="+mn-ea"/>
            </a:endParaRPr>
          </a:p>
          <a:p>
            <a:pPr algn="l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89014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次に指示発注の流れを</a:t>
            </a:r>
            <a:endParaRPr kumimoji="1" lang="en-US" altLang="ja-JP" sz="1600" dirty="0"/>
          </a:p>
          <a:p>
            <a:r>
              <a:rPr kumimoji="1" lang="ja-JP" altLang="en-US" sz="1600" dirty="0"/>
              <a:t>フロー図で確認。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まず、「確定情報」、「納入予定表」を</a:t>
            </a:r>
            <a:endParaRPr kumimoji="1" lang="en-US" altLang="ja-JP" sz="1600" dirty="0"/>
          </a:p>
          <a:p>
            <a:r>
              <a:rPr kumimoji="1" lang="ja-JP" altLang="en-US" sz="1600" dirty="0"/>
              <a:t>確認すると不備は見当たりませんでした。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次に工務が関わっている、</a:t>
            </a:r>
            <a:endParaRPr kumimoji="1" lang="en-US" altLang="ja-JP" sz="1600" dirty="0"/>
          </a:p>
          <a:p>
            <a:r>
              <a:rPr kumimoji="1" lang="ja-JP" altLang="en-US" sz="1600" dirty="0"/>
              <a:t>「生産計画」や「発注」について確認してみると・・・</a:t>
            </a:r>
            <a:endParaRPr kumimoji="1" lang="en-US" altLang="ja-JP" sz="1600" dirty="0"/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0796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実は・・・</a:t>
            </a:r>
            <a:endParaRPr kumimoji="1" lang="en-US" altLang="ja-JP" sz="1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指示発注の際に</a:t>
            </a:r>
            <a:r>
              <a:rPr lang="en-US" altLang="ja-JP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lang="ja-JP" altLang="en-US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つのルールが存在。</a:t>
            </a: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lang="ja-JP" altLang="en-US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つ目は、</a:t>
            </a: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予定に対しての差異があるか確認のため、</a:t>
            </a: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毎日の出荷数の確認が必要。</a:t>
            </a: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lang="ja-JP" altLang="en-US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つ目は、</a:t>
            </a: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部品欠品や過剰な在庫数を防ぐため、</a:t>
            </a: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発注のタイミングで</a:t>
            </a: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実際の在庫数の確認をする。</a:t>
            </a:r>
            <a:endParaRPr lang="en-US" altLang="ja-JP" sz="16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5962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まずはじめに会社紹介です。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愛知県岡崎市に本社があり、</a:t>
            </a:r>
            <a:endParaRPr kumimoji="1" lang="en-US" altLang="ja-JP" sz="1600" dirty="0"/>
          </a:p>
          <a:p>
            <a:r>
              <a:rPr kumimoji="1" lang="ja-JP" altLang="en-US" sz="1600" dirty="0"/>
              <a:t>国内に</a:t>
            </a:r>
            <a:r>
              <a:rPr kumimoji="1" lang="en-US" altLang="ja-JP" sz="1600" dirty="0"/>
              <a:t>11</a:t>
            </a:r>
            <a:r>
              <a:rPr kumimoji="1" lang="ja-JP" altLang="en-US" sz="1600" dirty="0"/>
              <a:t>拠点、海外に</a:t>
            </a:r>
            <a:r>
              <a:rPr kumimoji="1" lang="en-US" altLang="ja-JP" sz="1600" dirty="0"/>
              <a:t>18</a:t>
            </a:r>
            <a:r>
              <a:rPr kumimoji="1" lang="ja-JP" altLang="en-US" sz="1600" dirty="0"/>
              <a:t>拠点を構え</a:t>
            </a:r>
            <a:endParaRPr kumimoji="1" lang="en-US" altLang="ja-JP" sz="1600" dirty="0"/>
          </a:p>
          <a:p>
            <a:r>
              <a:rPr kumimoji="1" lang="ja-JP" altLang="en-US" sz="1600" dirty="0"/>
              <a:t>国内、国外に渡り、グローバルに展開、活躍をしています。</a:t>
            </a:r>
            <a:endParaRPr kumimoji="1" lang="en-US" altLang="ja-JP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07345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なぜ発注時のルールが守られていないか理由を聞くと、</a:t>
            </a:r>
            <a:endParaRPr kumimoji="1" lang="en-US" altLang="ja-JP" sz="1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出荷数の確認は</a:t>
            </a:r>
            <a:endParaRPr lang="en-US" altLang="ja-JP" sz="14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未納や欠品などの問題時にする程度。</a:t>
            </a:r>
            <a:endParaRPr lang="en-US" altLang="ja-JP" sz="14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4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在庫数の確認に関しては</a:t>
            </a:r>
            <a:endParaRPr lang="en-US" altLang="ja-JP" sz="14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ハミ出し品がいろいろな場所に置かれているため、</a:t>
            </a:r>
            <a:endParaRPr lang="en-US" altLang="ja-JP" sz="14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把握しきれないといった工務の困り事がありました。</a:t>
            </a:r>
            <a:endParaRPr lang="en-US" altLang="ja-JP" sz="14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4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そこで、自分達と工務の困り事を解決するため</a:t>
            </a:r>
            <a:endParaRPr kumimoji="1" lang="en-US" altLang="ja-JP" sz="1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タッグ結成です！</a:t>
            </a:r>
            <a:endParaRPr kumimoji="1" lang="en-US" altLang="ja-JP" sz="1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b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8111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目標を</a:t>
            </a:r>
            <a:r>
              <a:rPr kumimoji="1" lang="en-US" altLang="ja-JP" sz="1600" dirty="0"/>
              <a:t>4</a:t>
            </a:r>
            <a:r>
              <a:rPr kumimoji="1" lang="ja-JP" altLang="en-US" sz="1600" dirty="0"/>
              <a:t>月末までに</a:t>
            </a:r>
            <a:endParaRPr kumimoji="1" lang="en-US" altLang="ja-JP" sz="1600" dirty="0"/>
          </a:p>
          <a:p>
            <a:r>
              <a:rPr kumimoji="1" lang="en-US" altLang="ja-JP" sz="1600" dirty="0"/>
              <a:t>E16</a:t>
            </a:r>
            <a:r>
              <a:rPr kumimoji="1" lang="ja-JP" altLang="en-US" sz="1600" dirty="0"/>
              <a:t>ラインのハミ出し品箱数</a:t>
            </a:r>
            <a:r>
              <a:rPr kumimoji="1" lang="en-US" altLang="ja-JP" sz="1600" dirty="0"/>
              <a:t>166</a:t>
            </a:r>
            <a:r>
              <a:rPr kumimoji="1" lang="ja-JP" altLang="en-US" sz="1600" dirty="0"/>
              <a:t>箱を</a:t>
            </a:r>
            <a:endParaRPr kumimoji="1" lang="en-US" altLang="ja-JP" sz="1600" dirty="0"/>
          </a:p>
          <a:p>
            <a:r>
              <a:rPr kumimoji="1" lang="en-US" altLang="ja-JP" sz="1600" dirty="0"/>
              <a:t>0</a:t>
            </a:r>
            <a:r>
              <a:rPr kumimoji="1" lang="ja-JP" altLang="en-US" sz="1600" dirty="0"/>
              <a:t>箱に撲滅することに決定。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サークルレベルに関しては</a:t>
            </a:r>
            <a:endParaRPr kumimoji="1" lang="en-US" altLang="ja-JP" sz="1600" dirty="0"/>
          </a:p>
          <a:p>
            <a:r>
              <a:rPr kumimoji="1" lang="en-US" altLang="ja-JP" sz="1600" dirty="0"/>
              <a:t>D</a:t>
            </a:r>
            <a:r>
              <a:rPr kumimoji="1" lang="ja-JP" altLang="en-US" sz="1600" dirty="0"/>
              <a:t>ゾーンから</a:t>
            </a:r>
            <a:r>
              <a:rPr kumimoji="1" lang="en-US" altLang="ja-JP" sz="1600" dirty="0"/>
              <a:t>C</a:t>
            </a:r>
            <a:r>
              <a:rPr kumimoji="1" lang="ja-JP" altLang="en-US" sz="1600" dirty="0"/>
              <a:t>ゾーンを目指します。</a:t>
            </a:r>
            <a:endParaRPr kumimoji="1" lang="en-US" altLang="ja-JP" sz="1600" dirty="0"/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21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495416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活動計画と実績はこのようになっており、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工務課と協力して全員参加で活動を行います。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22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820817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「部品棚の外に部品が置かれている」を</a:t>
            </a:r>
            <a:endParaRPr kumimoji="1" lang="en-US" altLang="ja-JP" sz="1600" dirty="0"/>
          </a:p>
          <a:p>
            <a:r>
              <a:rPr kumimoji="1" lang="ja-JP" altLang="en-US" sz="1600" dirty="0"/>
              <a:t>特性として要因を洗い出した結果、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dirty="0"/>
              <a:t>「部品棚の間口が足りていない」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「在庫数を確認していない」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「緊急時の置場がない」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といった</a:t>
            </a:r>
            <a:r>
              <a:rPr kumimoji="1" lang="en-US" altLang="ja-JP" sz="1600" dirty="0"/>
              <a:t>3</a:t>
            </a:r>
            <a:r>
              <a:rPr kumimoji="1" lang="ja-JP" altLang="en-US" sz="1600" dirty="0"/>
              <a:t>つの要因がわかりました。</a:t>
            </a:r>
            <a:endParaRPr kumimoji="1" lang="en-US" altLang="ja-JP" sz="1600" dirty="0"/>
          </a:p>
          <a:p>
            <a:endParaRPr kumimoji="1" lang="en-US" altLang="ja-JP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23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462882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まず、部品棚の間口が足りていないという</a:t>
            </a:r>
            <a:endParaRPr kumimoji="1" lang="en-US" altLang="ja-JP" sz="1600" dirty="0"/>
          </a:p>
          <a:p>
            <a:r>
              <a:rPr kumimoji="1" lang="ja-JP" altLang="en-US" sz="1600" dirty="0"/>
              <a:t>問題に対しての対策案は</a:t>
            </a:r>
            <a:endParaRPr kumimoji="1" lang="en-US" altLang="ja-JP" sz="1600" dirty="0"/>
          </a:p>
          <a:p>
            <a:r>
              <a:rPr kumimoji="1" lang="ja-JP" altLang="en-US" sz="1600" dirty="0"/>
              <a:t>再度置場を見直し、</a:t>
            </a:r>
            <a:endParaRPr kumimoji="1" lang="en-US" altLang="ja-JP" sz="1600" dirty="0"/>
          </a:p>
          <a:p>
            <a:r>
              <a:rPr kumimoji="1" lang="ja-JP" altLang="en-US" sz="1600" dirty="0"/>
              <a:t>日当り数に見合った置場にすることに。</a:t>
            </a:r>
            <a:endParaRPr kumimoji="1" lang="en-US" altLang="ja-JP" sz="1600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24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610584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4421F-E7E7-26CF-835D-A974EA395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C7BD03D-2B91-C6B3-44A2-97AC2022C5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8C4198D-59B5-6DB0-7344-17AA049A4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在庫数を確認していない</a:t>
            </a:r>
            <a:endParaRPr kumimoji="1" lang="en-US" altLang="ja-JP" sz="1600" dirty="0"/>
          </a:p>
          <a:p>
            <a:r>
              <a:rPr kumimoji="1" lang="ja-JP" altLang="en-US" sz="1600" dirty="0"/>
              <a:t>という問題に対しては</a:t>
            </a:r>
            <a:endParaRPr kumimoji="1" lang="en-US" altLang="ja-JP" sz="1600" dirty="0"/>
          </a:p>
          <a:p>
            <a:r>
              <a:rPr kumimoji="1" lang="ja-JP" altLang="en-US" sz="1600" dirty="0"/>
              <a:t>日々、増えてしまっている部品の管理を行うため</a:t>
            </a:r>
            <a:endParaRPr kumimoji="1" lang="en-US" altLang="ja-JP" sz="1600" dirty="0"/>
          </a:p>
          <a:p>
            <a:r>
              <a:rPr kumimoji="1" lang="ja-JP" altLang="en-US" sz="1600" dirty="0"/>
              <a:t>部品のたな卸日を設定し、</a:t>
            </a:r>
            <a:endParaRPr kumimoji="1" lang="en-US" altLang="ja-JP" sz="1600" dirty="0"/>
          </a:p>
          <a:p>
            <a:r>
              <a:rPr kumimoji="1" lang="ja-JP" altLang="en-US" sz="1600" dirty="0"/>
              <a:t>部品が増え続けない様に進捗管理をすることに。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DAD138F-A9AB-D028-1826-EAFEAF6885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25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09781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緊急時の置場がないということに関しては</a:t>
            </a:r>
            <a:endParaRPr kumimoji="1" lang="en-US" altLang="ja-JP" sz="1600" dirty="0"/>
          </a:p>
          <a:p>
            <a:r>
              <a:rPr kumimoji="1" lang="ja-JP" altLang="en-US" sz="1600" dirty="0"/>
              <a:t>溢れてしまう部品が</a:t>
            </a:r>
            <a:endParaRPr kumimoji="1" lang="en-US" altLang="ja-JP" sz="1600" dirty="0"/>
          </a:p>
          <a:p>
            <a:r>
              <a:rPr kumimoji="1" lang="ja-JP" altLang="en-US" sz="1600" dirty="0"/>
              <a:t>いろいろな場所に置かれることから</a:t>
            </a:r>
            <a:endParaRPr kumimoji="1" lang="en-US" altLang="ja-JP" sz="1600" dirty="0"/>
          </a:p>
          <a:p>
            <a:r>
              <a:rPr kumimoji="1" lang="ja-JP" altLang="en-US" sz="1600" dirty="0"/>
              <a:t>緊急時の予防として、緊急時の一時置場を</a:t>
            </a:r>
            <a:endParaRPr kumimoji="1" lang="en-US" altLang="ja-JP" sz="1600" dirty="0"/>
          </a:p>
          <a:p>
            <a:r>
              <a:rPr kumimoji="1" lang="ja-JP" altLang="en-US" sz="1600" dirty="0"/>
              <a:t>決めておくことにしました。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26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670568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先程の要因から出た対策案の</a:t>
            </a:r>
            <a:endParaRPr kumimoji="1" lang="en-US" altLang="ja-JP" sz="1600" dirty="0"/>
          </a:p>
          <a:p>
            <a:r>
              <a:rPr kumimoji="1" lang="ja-JP" altLang="en-US" sz="1600" dirty="0"/>
              <a:t>マトリックス評価を行い、優先順位の高いものから順に</a:t>
            </a:r>
            <a:endParaRPr kumimoji="1" lang="en-US" altLang="ja-JP" sz="1600" dirty="0"/>
          </a:p>
          <a:p>
            <a:r>
              <a:rPr kumimoji="1" lang="ja-JP" altLang="en-US" sz="1600" dirty="0"/>
              <a:t>対策の開始です。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27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24363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対策実施</a:t>
            </a:r>
            <a:r>
              <a:rPr kumimoji="1" lang="en-US" altLang="ja-JP" sz="1600" dirty="0"/>
              <a:t>1</a:t>
            </a:r>
            <a:r>
              <a:rPr kumimoji="1" lang="ja-JP" altLang="en-US" sz="1600" dirty="0"/>
              <a:t>として</a:t>
            </a:r>
            <a:endParaRPr kumimoji="1" lang="en-US" altLang="ja-JP" sz="1600" dirty="0"/>
          </a:p>
          <a:p>
            <a:r>
              <a:rPr kumimoji="1" lang="ja-JP" altLang="en-US" sz="1600" dirty="0"/>
              <a:t>日当り数に対し不足している置場を確保するために</a:t>
            </a:r>
            <a:endParaRPr kumimoji="1" lang="en-US" altLang="ja-JP" sz="1600" dirty="0"/>
          </a:p>
          <a:p>
            <a:r>
              <a:rPr kumimoji="1" lang="ja-JP" altLang="en-US" sz="1600" dirty="0"/>
              <a:t>まず、置場にある部品の使用頻度の調査。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次に使用頻度の少ない部品を</a:t>
            </a:r>
            <a:endParaRPr kumimoji="1" lang="en-US" altLang="ja-JP" sz="1600" dirty="0"/>
          </a:p>
          <a:p>
            <a:r>
              <a:rPr kumimoji="1" lang="ja-JP" altLang="en-US" sz="1600" dirty="0"/>
              <a:t>工場にあるパーツ収容庫に移動させるための手配。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その後、部品を移動し場所空け</a:t>
            </a:r>
            <a:endParaRPr kumimoji="1" lang="en-US" altLang="ja-JP" sz="1600" dirty="0"/>
          </a:p>
          <a:p>
            <a:r>
              <a:rPr kumimoji="1" lang="ja-JP" altLang="en-US" sz="1600" dirty="0"/>
              <a:t>最後に間口の変更です。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28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43866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部品棚の間口改善として、</a:t>
            </a:r>
            <a:endParaRPr kumimoji="1" lang="en-US" altLang="ja-JP" sz="1600" dirty="0"/>
          </a:p>
          <a:p>
            <a:r>
              <a:rPr kumimoji="1" lang="en-US" altLang="ja-JP" sz="1600" dirty="0"/>
              <a:t>1</a:t>
            </a:r>
            <a:r>
              <a:rPr kumimoji="1" lang="ja-JP" altLang="en-US" sz="1600" dirty="0"/>
              <a:t>間口ずつのシュートから段積みできるシュートに</a:t>
            </a:r>
            <a:endParaRPr kumimoji="1" lang="en-US" altLang="ja-JP" sz="1600" dirty="0"/>
          </a:p>
          <a:p>
            <a:r>
              <a:rPr kumimoji="1" lang="ja-JP" altLang="en-US" sz="1600" dirty="0"/>
              <a:t>改善を行い、収容量を増やせたことで</a:t>
            </a:r>
            <a:endParaRPr kumimoji="1" lang="en-US" altLang="ja-JP" sz="1600" dirty="0"/>
          </a:p>
          <a:p>
            <a:r>
              <a:rPr kumimoji="1" lang="ja-JP" altLang="en-US" sz="1600" dirty="0"/>
              <a:t>日当り数に対しての不足分解消。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効果はハミ出し品箱数</a:t>
            </a:r>
            <a:r>
              <a:rPr kumimoji="1" lang="en-US" altLang="ja-JP" sz="1600" dirty="0"/>
              <a:t>43</a:t>
            </a:r>
            <a:r>
              <a:rPr kumimoji="1" lang="ja-JP" altLang="en-US" sz="1600" dirty="0"/>
              <a:t>箱の削減で</a:t>
            </a:r>
            <a:endParaRPr kumimoji="1" lang="en-US" altLang="ja-JP" sz="1600" dirty="0"/>
          </a:p>
          <a:p>
            <a:r>
              <a:rPr kumimoji="1" lang="ja-JP" altLang="en-US" sz="1600" dirty="0"/>
              <a:t>評価は〇です。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29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2331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フタバ産業は今年</a:t>
            </a:r>
            <a:r>
              <a:rPr kumimoji="1" lang="en-US" altLang="ja-JP" sz="1600" dirty="0"/>
              <a:t>80</a:t>
            </a:r>
            <a:r>
              <a:rPr kumimoji="1" lang="ja-JP" altLang="en-US" sz="1600" dirty="0"/>
              <a:t>周年を迎えます。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その歴史の中で培ってきた</a:t>
            </a:r>
            <a:endParaRPr kumimoji="1" lang="en-US" altLang="ja-JP" sz="1600" dirty="0"/>
          </a:p>
          <a:p>
            <a:r>
              <a:rPr kumimoji="1" lang="ja-JP" altLang="en-US" sz="1600" dirty="0"/>
              <a:t>プレス加工、溶接加工技術を軸に</a:t>
            </a:r>
            <a:endParaRPr kumimoji="1" lang="en-US" altLang="ja-JP" sz="1600" dirty="0"/>
          </a:p>
          <a:p>
            <a:r>
              <a:rPr kumimoji="1" lang="ja-JP" altLang="en-US" sz="1600" dirty="0"/>
              <a:t>自動車部品事業を発展させてきました。</a:t>
            </a:r>
            <a:endParaRPr kumimoji="1" lang="en-US" altLang="ja-JP" sz="1600" dirty="0"/>
          </a:p>
          <a:p>
            <a:r>
              <a:rPr kumimoji="1" lang="ja-JP" altLang="en-US" sz="1600" dirty="0"/>
              <a:t>その他にも</a:t>
            </a:r>
            <a:endParaRPr kumimoji="1" lang="en-US" altLang="ja-JP" sz="1600" dirty="0"/>
          </a:p>
          <a:p>
            <a:r>
              <a:rPr kumimoji="1" lang="ja-JP" altLang="en-US" sz="1600" dirty="0"/>
              <a:t>外販設備事業や農業事業も行っています。</a:t>
            </a:r>
            <a:endParaRPr kumimoji="1" lang="en-US" altLang="ja-JP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31962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400" dirty="0"/>
              <a:t>対策実施</a:t>
            </a:r>
            <a:r>
              <a:rPr kumimoji="1" lang="en-US" altLang="ja-JP" sz="1400" dirty="0"/>
              <a:t>2</a:t>
            </a:r>
            <a:r>
              <a:rPr kumimoji="1" lang="ja-JP" altLang="en-US" sz="1400" dirty="0"/>
              <a:t>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在庫数の確認ができないなら</a:t>
            </a:r>
            <a:endParaRPr kumimoji="1" lang="en-US" altLang="ja-JP" sz="1400" dirty="0"/>
          </a:p>
          <a:p>
            <a:r>
              <a:rPr kumimoji="1" lang="ja-JP" altLang="en-US" sz="1400" dirty="0"/>
              <a:t>自分達でやってみよう。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まず、在庫調査リストを作成し、</a:t>
            </a:r>
            <a:endParaRPr kumimoji="1" lang="en-US" altLang="ja-JP" sz="1400" dirty="0"/>
          </a:p>
          <a:p>
            <a:r>
              <a:rPr kumimoji="1" lang="ja-JP" altLang="en-US" sz="1400" dirty="0"/>
              <a:t>毎月</a:t>
            </a:r>
            <a:r>
              <a:rPr kumimoji="1" lang="en-US" altLang="ja-JP" sz="1400" dirty="0"/>
              <a:t>20</a:t>
            </a:r>
            <a:r>
              <a:rPr kumimoji="1" lang="ja-JP" altLang="en-US" sz="1400" dirty="0"/>
              <a:t>日にたな卸を実施。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その結果を工務に提出します。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それを基に工務で進捗管理を行い、</a:t>
            </a:r>
            <a:endParaRPr kumimoji="1" lang="en-US" altLang="ja-JP" sz="1400" dirty="0"/>
          </a:p>
          <a:p>
            <a:r>
              <a:rPr kumimoji="1" lang="ja-JP" altLang="en-US" sz="1400" dirty="0"/>
              <a:t>部品の発注を行う。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これにより在庫の進捗管理ができるようになり</a:t>
            </a:r>
            <a:endParaRPr kumimoji="1" lang="en-US" altLang="ja-JP" sz="1400" dirty="0"/>
          </a:p>
          <a:p>
            <a:r>
              <a:rPr kumimoji="1" lang="en-US" altLang="ja-JP" sz="1400" dirty="0"/>
              <a:t>123</a:t>
            </a:r>
            <a:r>
              <a:rPr kumimoji="1" lang="ja-JP" altLang="en-US" sz="1400" dirty="0"/>
              <a:t>箱の削減ができました。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評価は〇です。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30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38469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対策実施</a:t>
            </a:r>
            <a:r>
              <a:rPr kumimoji="1" lang="en-US" altLang="ja-JP" sz="1600" dirty="0"/>
              <a:t>3</a:t>
            </a:r>
            <a:r>
              <a:rPr kumimoji="1" lang="ja-JP" altLang="en-US" sz="1600" dirty="0"/>
              <a:t>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緊急時の一時置場を設定。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今までの様に空いたスペースに</a:t>
            </a:r>
            <a:endParaRPr kumimoji="1" lang="en-US" altLang="ja-JP" sz="1600" dirty="0"/>
          </a:p>
          <a:p>
            <a:r>
              <a:rPr kumimoji="1" lang="ja-JP" altLang="en-US" sz="1600" dirty="0"/>
              <a:t>ただ、置くのではなく</a:t>
            </a:r>
            <a:endParaRPr kumimoji="1" lang="en-US" altLang="ja-JP" sz="1600" dirty="0"/>
          </a:p>
          <a:p>
            <a:r>
              <a:rPr kumimoji="1" lang="ja-JP" altLang="en-US" sz="1600" dirty="0"/>
              <a:t>置場を表示し、決めておくことで</a:t>
            </a:r>
            <a:endParaRPr kumimoji="1" lang="en-US" altLang="ja-JP" sz="1600" dirty="0"/>
          </a:p>
          <a:p>
            <a:r>
              <a:rPr kumimoji="1" lang="ja-JP" altLang="en-US" sz="1600" dirty="0"/>
              <a:t>在庫量をわかるようにしました。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また、品番や数量を記入することで</a:t>
            </a:r>
            <a:endParaRPr kumimoji="1" lang="en-US" altLang="ja-JP" sz="1600" dirty="0"/>
          </a:p>
          <a:p>
            <a:r>
              <a:rPr kumimoji="1" lang="ja-JP" altLang="en-US" sz="1600" dirty="0"/>
              <a:t>在庫数を見えるようにしました。</a:t>
            </a:r>
            <a:endParaRPr kumimoji="1" lang="en-US" altLang="ja-JP" sz="1600" dirty="0"/>
          </a:p>
          <a:p>
            <a:endParaRPr kumimoji="1" lang="en-US" altLang="ja-JP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77639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効果の確認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en-US" altLang="ja-JP" sz="1600" dirty="0"/>
              <a:t>E16</a:t>
            </a:r>
            <a:r>
              <a:rPr kumimoji="1" lang="ja-JP" altLang="en-US" sz="1600" dirty="0"/>
              <a:t>ラインのハミ出し品箱数</a:t>
            </a:r>
            <a:r>
              <a:rPr kumimoji="1" lang="en-US" altLang="ja-JP" sz="1600" dirty="0"/>
              <a:t>166</a:t>
            </a:r>
            <a:r>
              <a:rPr kumimoji="1" lang="ja-JP" altLang="en-US" sz="1600" dirty="0"/>
              <a:t>箱が</a:t>
            </a:r>
            <a:endParaRPr kumimoji="1" lang="en-US" altLang="ja-JP" sz="1600" dirty="0"/>
          </a:p>
          <a:p>
            <a:r>
              <a:rPr kumimoji="1" lang="ja-JP" altLang="en-US" sz="1600" dirty="0"/>
              <a:t>「</a:t>
            </a:r>
            <a:r>
              <a:rPr kumimoji="1" lang="en-US" altLang="ja-JP" sz="1600" dirty="0"/>
              <a:t>0</a:t>
            </a:r>
            <a:r>
              <a:rPr kumimoji="1" lang="ja-JP" altLang="en-US" sz="1600" dirty="0"/>
              <a:t>」となり、目標達成。</a:t>
            </a:r>
            <a:endParaRPr kumimoji="1" lang="en-US" altLang="ja-JP" sz="1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dirty="0"/>
              <a:t>余分な移動時間がなくなったことで</a:t>
            </a:r>
            <a:endParaRPr kumimoji="1" lang="en-US" altLang="ja-JP" sz="1600" dirty="0"/>
          </a:p>
          <a:p>
            <a:r>
              <a:rPr kumimoji="1" lang="ja-JP" altLang="en-US" sz="1600" dirty="0"/>
              <a:t>工数としては日に</a:t>
            </a:r>
            <a:r>
              <a:rPr kumimoji="1" lang="en-US" altLang="ja-JP" sz="1600" dirty="0"/>
              <a:t>20</a:t>
            </a:r>
            <a:r>
              <a:rPr kumimoji="1" lang="ja-JP" altLang="en-US" sz="1600" dirty="0"/>
              <a:t>分ほどの削減ができ、</a:t>
            </a:r>
            <a:endParaRPr kumimoji="1" lang="en-US" altLang="ja-JP" sz="1600" dirty="0"/>
          </a:p>
          <a:p>
            <a:r>
              <a:rPr kumimoji="1" lang="ja-JP" altLang="en-US" sz="1600" dirty="0"/>
              <a:t>スペースに関しても</a:t>
            </a:r>
            <a:r>
              <a:rPr kumimoji="1" lang="en-US" altLang="ja-JP" sz="1600" dirty="0"/>
              <a:t>10</a:t>
            </a:r>
            <a:r>
              <a:rPr kumimoji="1" lang="ja-JP" altLang="en-US" sz="1600" dirty="0"/>
              <a:t>㎡の削減ができました。</a:t>
            </a:r>
          </a:p>
          <a:p>
            <a:endParaRPr kumimoji="1" lang="ja-JP" altLang="en-US" sz="1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32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67215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サークル能力に関しては</a:t>
            </a:r>
            <a:endParaRPr kumimoji="1" lang="en-US" altLang="ja-JP" sz="1600" dirty="0"/>
          </a:p>
          <a:p>
            <a:r>
              <a:rPr kumimoji="1" lang="ja-JP" altLang="en-US" sz="1600" dirty="0"/>
              <a:t>弱点であった「意欲」、「</a:t>
            </a:r>
            <a:r>
              <a:rPr kumimoji="1" lang="en-US" altLang="ja-JP" sz="1600" dirty="0"/>
              <a:t>5S</a:t>
            </a:r>
            <a:r>
              <a:rPr kumimoji="1" lang="ja-JP" altLang="en-US" sz="1600" dirty="0"/>
              <a:t>」、「</a:t>
            </a:r>
            <a:r>
              <a:rPr kumimoji="1" lang="en-US" altLang="ja-JP" sz="1600" dirty="0"/>
              <a:t>QC</a:t>
            </a:r>
            <a:r>
              <a:rPr kumimoji="1" lang="ja-JP" altLang="en-US" sz="1600" dirty="0"/>
              <a:t>の基本」を</a:t>
            </a:r>
            <a:endParaRPr kumimoji="1" lang="en-US" altLang="ja-JP" sz="1600" dirty="0"/>
          </a:p>
          <a:p>
            <a:r>
              <a:rPr kumimoji="1" lang="ja-JP" altLang="en-US" sz="1600" dirty="0"/>
              <a:t>今回の活動を通して向上させることができ、</a:t>
            </a:r>
            <a:endParaRPr kumimoji="1" lang="en-US" altLang="ja-JP" sz="1600" dirty="0"/>
          </a:p>
          <a:p>
            <a:r>
              <a:rPr kumimoji="1" lang="ja-JP" altLang="en-US" sz="1600" dirty="0"/>
              <a:t>サークルレベルを</a:t>
            </a:r>
            <a:r>
              <a:rPr kumimoji="1" lang="en-US" altLang="ja-JP" sz="1600" dirty="0"/>
              <a:t>D</a:t>
            </a:r>
            <a:r>
              <a:rPr kumimoji="1" lang="ja-JP" altLang="en-US" sz="1600" dirty="0"/>
              <a:t>ゾーンから</a:t>
            </a:r>
            <a:r>
              <a:rPr kumimoji="1" lang="en-US" altLang="ja-JP" sz="1600" dirty="0"/>
              <a:t>C</a:t>
            </a:r>
            <a:r>
              <a:rPr kumimoji="1" lang="ja-JP" altLang="en-US" sz="1600" dirty="0"/>
              <a:t>ゾーンへ</a:t>
            </a:r>
            <a:endParaRPr kumimoji="1" lang="en-US" altLang="ja-JP" sz="1600" dirty="0"/>
          </a:p>
          <a:p>
            <a:r>
              <a:rPr kumimoji="1" lang="ja-JP" altLang="en-US" sz="1600" dirty="0"/>
              <a:t>ランクアップすることができました。</a:t>
            </a:r>
            <a:endParaRPr kumimoji="1" lang="en-US" altLang="ja-JP" sz="1600" dirty="0"/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57935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400" dirty="0"/>
              <a:t>初のテーマリーダーを経験し、自分の成長として</a:t>
            </a:r>
            <a:endParaRPr kumimoji="1" lang="en-US" altLang="ja-JP" sz="1400" dirty="0"/>
          </a:p>
          <a:p>
            <a:r>
              <a:rPr kumimoji="1" lang="en-US" altLang="ja-JP" sz="1400" dirty="0"/>
              <a:t>QC</a:t>
            </a:r>
            <a:r>
              <a:rPr kumimoji="1" lang="ja-JP" altLang="en-US" sz="1400" dirty="0"/>
              <a:t>手法を上司や先輩にアドバイスをいただけたことで</a:t>
            </a:r>
            <a:endParaRPr kumimoji="1" lang="en-US" altLang="ja-JP" sz="1400" dirty="0"/>
          </a:p>
          <a:p>
            <a:r>
              <a:rPr kumimoji="1" lang="ja-JP" altLang="en-US" sz="1400" dirty="0"/>
              <a:t>サークルに関する視野を広げることができました。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対策実施の場面では積極的に参加することで、</a:t>
            </a:r>
            <a:endParaRPr kumimoji="1" lang="en-US" altLang="ja-JP" sz="1400" dirty="0"/>
          </a:p>
          <a:p>
            <a:r>
              <a:rPr kumimoji="1" lang="ja-JP" altLang="en-US" sz="1400" dirty="0"/>
              <a:t>問題解決に貢献することができ、</a:t>
            </a:r>
            <a:endParaRPr kumimoji="1" lang="en-US" altLang="ja-JP" sz="1400" dirty="0"/>
          </a:p>
          <a:p>
            <a:r>
              <a:rPr kumimoji="1" lang="ja-JP" altLang="en-US" sz="1400" dirty="0"/>
              <a:t>また、活動を通して、</a:t>
            </a:r>
            <a:endParaRPr kumimoji="1" lang="en-US" altLang="ja-JP" sz="1400" dirty="0"/>
          </a:p>
          <a:p>
            <a:r>
              <a:rPr kumimoji="1" lang="ja-JP" altLang="en-US" sz="1400" dirty="0"/>
              <a:t>過去からのやらされてる感満載のサークル活動とは違い、</a:t>
            </a:r>
            <a:endParaRPr kumimoji="1" lang="en-US" altLang="ja-JP" sz="1400" dirty="0"/>
          </a:p>
          <a:p>
            <a:r>
              <a:rPr kumimoji="1" lang="ja-JP" altLang="en-US" sz="1400" dirty="0"/>
              <a:t>活気あるサークル活動になりました。</a:t>
            </a:r>
            <a:endParaRPr kumimoji="1" lang="en-US" altLang="ja-JP" sz="1400" dirty="0"/>
          </a:p>
          <a:p>
            <a:endParaRPr kumimoji="1" lang="en-US" altLang="ja-JP" sz="1400" dirty="0"/>
          </a:p>
          <a:p>
            <a:r>
              <a:rPr kumimoji="1" lang="ja-JP" altLang="en-US" sz="1400" dirty="0"/>
              <a:t>この経験を踏まえ、</a:t>
            </a:r>
            <a:endParaRPr kumimoji="1" lang="en-US" altLang="ja-JP" sz="1400" dirty="0"/>
          </a:p>
          <a:p>
            <a:r>
              <a:rPr kumimoji="1" lang="ja-JP" altLang="en-US" sz="1400" dirty="0"/>
              <a:t>今後はテーマリーダーから更なる成長に向けリーダーを目指し</a:t>
            </a:r>
            <a:endParaRPr kumimoji="1" lang="en-US" altLang="ja-JP" sz="1400" dirty="0"/>
          </a:p>
          <a:p>
            <a:r>
              <a:rPr kumimoji="1" lang="ja-JP" altLang="en-US" sz="1400" dirty="0"/>
              <a:t>サークルで自分達の問題に立ち向かっていきます。</a:t>
            </a:r>
            <a:endParaRPr kumimoji="1" lang="en-US" altLang="ja-JP" sz="1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02590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標準化と管理の定着については</a:t>
            </a:r>
            <a:endParaRPr kumimoji="1" lang="en-US" altLang="ja-JP" sz="1600" dirty="0"/>
          </a:p>
          <a:p>
            <a:r>
              <a:rPr kumimoji="1" lang="en-US" altLang="ja-JP" sz="1600" dirty="0"/>
              <a:t>5W1H</a:t>
            </a:r>
            <a:r>
              <a:rPr kumimoji="1" lang="ja-JP" altLang="en-US" sz="1600" dirty="0"/>
              <a:t>で行い、</a:t>
            </a:r>
            <a:endParaRPr kumimoji="1" lang="en-US" altLang="ja-JP" sz="1600" dirty="0"/>
          </a:p>
          <a:p>
            <a:r>
              <a:rPr kumimoji="1" lang="ja-JP" altLang="en-US" sz="1600" dirty="0"/>
              <a:t>部品置場に関しては自分達で、</a:t>
            </a:r>
            <a:endParaRPr kumimoji="1" lang="en-US" altLang="ja-JP" sz="1600" dirty="0"/>
          </a:p>
          <a:p>
            <a:r>
              <a:rPr kumimoji="1" lang="ja-JP" altLang="en-US" sz="1600" dirty="0"/>
              <a:t>進捗管理などに関しては</a:t>
            </a:r>
            <a:endParaRPr kumimoji="1" lang="en-US" altLang="ja-JP" sz="1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dirty="0"/>
              <a:t>工務と後戻りしない様に管理していきます。</a:t>
            </a:r>
            <a:endParaRPr kumimoji="1" lang="en-US" altLang="ja-JP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35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295010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5D1B6-598A-B09F-E9F6-650DDA3DD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0597580-ED02-D3F8-AAAF-51000AF813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ABD3793-C176-7E21-A123-623DA505F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今回の在庫数の削減という問題は、</a:t>
            </a: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『</a:t>
            </a:r>
            <a:r>
              <a:rPr lang="ja-JP" altLang="en-US" sz="16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自分達だけ</a:t>
            </a:r>
            <a:r>
              <a:rPr lang="en-US" altLang="ja-JP" sz="16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』</a:t>
            </a:r>
            <a:r>
              <a:rPr lang="ja-JP" altLang="en-US" sz="16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『</a:t>
            </a:r>
            <a:r>
              <a:rPr lang="ja-JP" altLang="en-US" sz="16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工務だけ</a:t>
            </a:r>
            <a:r>
              <a:rPr lang="en-US" altLang="ja-JP" sz="16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』</a:t>
            </a:r>
            <a:r>
              <a:rPr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では、</a:t>
            </a: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なかなか取り除けないムダでした。</a:t>
            </a: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その身近で慢性的に起きていた</a:t>
            </a: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重要な困り事をテーマとし、</a:t>
            </a: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全員で改善したことで成果を出すことができました。</a:t>
            </a: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endParaRPr lang="en-US" altLang="ja-JP" sz="16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今後も、工程内物流と工務課で協力して</a:t>
            </a: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defTabSz="914302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様々なムダの撲滅に向けて取り組んでいきます。</a:t>
            </a: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/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3D74639-9E7F-2CFB-F862-BB4455FFC9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D23161-863C-4BFC-9ECD-B48B10604E47}" type="slidenum">
              <a:rPr kumimoji="1" lang="ja-JP" altLang="en-US" smtClean="0"/>
              <a:t>36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79577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ご清聴ありがとうございました。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5104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私たちが働く幸田工場は</a:t>
            </a:r>
            <a:endParaRPr kumimoji="1" lang="en-US" altLang="ja-JP" sz="1600" dirty="0"/>
          </a:p>
          <a:p>
            <a:r>
              <a:rPr kumimoji="1" lang="ja-JP" altLang="en-US" sz="1600" dirty="0"/>
              <a:t>第</a:t>
            </a:r>
            <a:r>
              <a:rPr kumimoji="1" lang="en-US" altLang="ja-JP" sz="1600" dirty="0"/>
              <a:t>1</a:t>
            </a:r>
            <a:r>
              <a:rPr kumimoji="1" lang="ja-JP" altLang="en-US" sz="1600" dirty="0"/>
              <a:t>号棟から</a:t>
            </a:r>
            <a:r>
              <a:rPr kumimoji="1" lang="en-US" altLang="ja-JP" sz="1600" dirty="0"/>
              <a:t>4</a:t>
            </a:r>
            <a:r>
              <a:rPr kumimoji="1" lang="ja-JP" altLang="en-US" sz="1600" dirty="0"/>
              <a:t>号棟まであり、</a:t>
            </a:r>
            <a:endParaRPr kumimoji="1" lang="en-US" altLang="ja-JP" sz="1600" dirty="0"/>
          </a:p>
          <a:p>
            <a:r>
              <a:rPr kumimoji="1" lang="ja-JP" altLang="en-US" sz="1600" dirty="0"/>
              <a:t>ボデー部品、排気系部品を</a:t>
            </a:r>
            <a:endParaRPr kumimoji="1" lang="en-US" altLang="ja-JP" sz="1600" dirty="0"/>
          </a:p>
          <a:p>
            <a:r>
              <a:rPr kumimoji="1" lang="ja-JP" altLang="en-US" sz="1600" dirty="0"/>
              <a:t>生産しています。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私たちはその中の第</a:t>
            </a:r>
            <a:r>
              <a:rPr kumimoji="1" lang="en-US" altLang="ja-JP" sz="1600" dirty="0"/>
              <a:t>2</a:t>
            </a:r>
            <a:r>
              <a:rPr kumimoji="1" lang="ja-JP" altLang="en-US" sz="1600" dirty="0"/>
              <a:t>号棟で</a:t>
            </a:r>
            <a:endParaRPr kumimoji="1" lang="en-US" altLang="ja-JP" sz="1600" dirty="0"/>
          </a:p>
          <a:p>
            <a:r>
              <a:rPr kumimoji="1" lang="ja-JP" altLang="en-US" sz="1600" dirty="0"/>
              <a:t>エキゾーストマニフォールドや</a:t>
            </a:r>
            <a:endParaRPr kumimoji="1" lang="en-US" altLang="ja-JP" sz="1600" dirty="0"/>
          </a:p>
          <a:p>
            <a:r>
              <a:rPr kumimoji="1" lang="en-US" altLang="ja-JP" sz="1600" dirty="0"/>
              <a:t>DPF</a:t>
            </a:r>
            <a:r>
              <a:rPr kumimoji="1" lang="ja-JP" altLang="en-US" sz="1600" dirty="0"/>
              <a:t>などの生産に携わっています。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4330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仕事内容についての紹介です。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私たちは工程内物流に属しており、</a:t>
            </a:r>
            <a:endParaRPr kumimoji="1" lang="en-US" altLang="ja-JP" sz="1600" dirty="0"/>
          </a:p>
          <a:p>
            <a:r>
              <a:rPr kumimoji="1" lang="ja-JP" altLang="en-US" sz="1600" dirty="0"/>
              <a:t>部品の受入や運搬を行っています。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業務の流れとしては、</a:t>
            </a:r>
            <a:endParaRPr kumimoji="1" lang="en-US" altLang="ja-JP" sz="1600" dirty="0"/>
          </a:p>
          <a:p>
            <a:r>
              <a:rPr kumimoji="1" lang="ja-JP" altLang="en-US" sz="1600" dirty="0"/>
              <a:t>まず部品の入荷確認をして</a:t>
            </a:r>
            <a:endParaRPr kumimoji="1" lang="en-US" altLang="ja-JP" sz="1600" dirty="0"/>
          </a:p>
          <a:p>
            <a:r>
              <a:rPr kumimoji="1" lang="ja-JP" altLang="en-US" sz="1600" dirty="0"/>
              <a:t>受入を行います。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次に製造ラインから要求のあった部品の集荷を行い、</a:t>
            </a:r>
            <a:endParaRPr kumimoji="1" lang="en-US" altLang="ja-JP" sz="1600" dirty="0"/>
          </a:p>
          <a:p>
            <a:r>
              <a:rPr kumimoji="1" lang="ja-JP" altLang="en-US" sz="1600" dirty="0"/>
              <a:t>その部品を製造ラインへ運搬し、投入。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その後、製造現場から出てきた完成品を</a:t>
            </a:r>
            <a:endParaRPr kumimoji="1" lang="en-US" altLang="ja-JP" sz="1600" dirty="0"/>
          </a:p>
          <a:p>
            <a:r>
              <a:rPr kumimoji="1" lang="ja-JP" altLang="en-US" sz="1600" dirty="0"/>
              <a:t>フォークリフトなどで引き取り、</a:t>
            </a:r>
            <a:endParaRPr kumimoji="1" lang="en-US" altLang="ja-JP" sz="1600" dirty="0"/>
          </a:p>
          <a:p>
            <a:r>
              <a:rPr kumimoji="1" lang="ja-JP" altLang="en-US" sz="1600" dirty="0"/>
              <a:t>ストアへ仕分け、投入する流れとなっています。</a:t>
            </a:r>
            <a:endParaRPr kumimoji="1" lang="en-US" altLang="ja-JP" sz="1600" dirty="0"/>
          </a:p>
          <a:p>
            <a:endParaRPr kumimoji="1" lang="ja-JP" altLang="en-US" sz="1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848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サークルメンバーと私の紹介。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メンバーはベテラン、中堅、若手と</a:t>
            </a:r>
            <a:endParaRPr kumimoji="1" lang="en-US" altLang="ja-JP" sz="1600" dirty="0"/>
          </a:p>
          <a:p>
            <a:r>
              <a:rPr kumimoji="1" lang="ja-JP" altLang="en-US" sz="1600" dirty="0"/>
              <a:t>年齢層も幅広く</a:t>
            </a:r>
            <a:endParaRPr kumimoji="1" lang="en-US" altLang="ja-JP" sz="1600" dirty="0"/>
          </a:p>
          <a:p>
            <a:r>
              <a:rPr kumimoji="1" lang="ja-JP" altLang="en-US" sz="1600" dirty="0"/>
              <a:t>男性だけでなく、</a:t>
            </a:r>
            <a:endParaRPr kumimoji="1" lang="en-US" altLang="ja-JP" sz="1600" dirty="0"/>
          </a:p>
          <a:p>
            <a:r>
              <a:rPr kumimoji="1" lang="ja-JP" altLang="en-US" sz="1600" dirty="0"/>
              <a:t>女性も含めた構成となっています。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私、磯村はメンバー最年少で</a:t>
            </a:r>
            <a:endParaRPr kumimoji="1" lang="en-US" altLang="ja-JP" sz="1600" dirty="0"/>
          </a:p>
          <a:p>
            <a:r>
              <a:rPr kumimoji="1" lang="ja-JP" altLang="en-US" sz="1600" dirty="0"/>
              <a:t>経験は浅いものの、</a:t>
            </a:r>
            <a:endParaRPr kumimoji="1" lang="en-US" altLang="ja-JP" sz="1600" dirty="0"/>
          </a:p>
          <a:p>
            <a:r>
              <a:rPr kumimoji="1" lang="ja-JP" altLang="en-US" sz="1600" dirty="0"/>
              <a:t>上司や先輩の方から</a:t>
            </a:r>
            <a:endParaRPr kumimoji="1" lang="en-US" altLang="ja-JP" sz="1600" dirty="0"/>
          </a:p>
          <a:p>
            <a:r>
              <a:rPr kumimoji="1" lang="ja-JP" altLang="en-US" sz="1600" dirty="0"/>
              <a:t>積極的にアドバイスをもらい</a:t>
            </a:r>
            <a:endParaRPr kumimoji="1" lang="en-US" altLang="ja-JP" sz="1600" dirty="0"/>
          </a:p>
          <a:p>
            <a:r>
              <a:rPr kumimoji="1" lang="ja-JP" altLang="en-US" sz="1600" dirty="0"/>
              <a:t>日々、仕事に励んでいます。</a:t>
            </a:r>
            <a:endParaRPr kumimoji="1" lang="en-US" altLang="ja-JP" sz="1600" dirty="0"/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6917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サークルレベルについてです。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私たちの業務は</a:t>
            </a:r>
            <a:endParaRPr kumimoji="1" lang="en-US" altLang="ja-JP" sz="1600" dirty="0"/>
          </a:p>
          <a:p>
            <a:r>
              <a:rPr kumimoji="1" lang="ja-JP" altLang="en-US" sz="1600" dirty="0"/>
              <a:t>生産や出荷に深く関係するため</a:t>
            </a:r>
            <a:endParaRPr kumimoji="1" lang="en-US" altLang="ja-JP" sz="1600" dirty="0"/>
          </a:p>
          <a:p>
            <a:r>
              <a:rPr kumimoji="1" lang="ja-JP" altLang="en-US" sz="1600" dirty="0"/>
              <a:t>製造だけでなく、工務課、物流課などの</a:t>
            </a:r>
            <a:endParaRPr kumimoji="1" lang="en-US" altLang="ja-JP" sz="1600" dirty="0"/>
          </a:p>
          <a:p>
            <a:r>
              <a:rPr kumimoji="1" lang="ja-JP" altLang="en-US" sz="1600" dirty="0"/>
              <a:t>他部署との連携が強み。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ただ、メンバー全体を通して見ると、</a:t>
            </a:r>
            <a:endParaRPr kumimoji="1" lang="en-US" altLang="ja-JP" sz="1600" dirty="0"/>
          </a:p>
          <a:p>
            <a:r>
              <a:rPr kumimoji="1" lang="ja-JP" altLang="en-US" sz="1600" dirty="0"/>
              <a:t>意欲とサークルの知識が弱点のため</a:t>
            </a:r>
            <a:endParaRPr kumimoji="1" lang="en-US" altLang="ja-JP" sz="1600" dirty="0"/>
          </a:p>
          <a:p>
            <a:r>
              <a:rPr kumimoji="1" lang="ja-JP" altLang="en-US" sz="1600" dirty="0"/>
              <a:t>現状は</a:t>
            </a:r>
            <a:r>
              <a:rPr kumimoji="1" lang="en-US" altLang="ja-JP" sz="1600" dirty="0"/>
              <a:t>D</a:t>
            </a:r>
            <a:r>
              <a:rPr kumimoji="1" lang="ja-JP" altLang="en-US" sz="1600" dirty="0"/>
              <a:t>ゾーンではありますが</a:t>
            </a:r>
            <a:endParaRPr kumimoji="1" lang="en-US" altLang="ja-JP" sz="1600" dirty="0"/>
          </a:p>
          <a:p>
            <a:r>
              <a:rPr kumimoji="1" lang="ja-JP" altLang="en-US" sz="1600" dirty="0"/>
              <a:t>まだまだ伸びしろのあるサークルです。</a:t>
            </a:r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459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今回、自分の課題として</a:t>
            </a:r>
            <a:endParaRPr kumimoji="1" lang="en-US" altLang="ja-JP" sz="1600" dirty="0"/>
          </a:p>
          <a:p>
            <a:r>
              <a:rPr kumimoji="1" lang="ja-JP" altLang="en-US" sz="1600" dirty="0"/>
              <a:t>自分の成長につなげるために</a:t>
            </a:r>
            <a:endParaRPr kumimoji="1" lang="en-US" altLang="ja-JP" sz="1600" dirty="0"/>
          </a:p>
          <a:p>
            <a:r>
              <a:rPr kumimoji="1" lang="en-US" altLang="ja-JP" sz="1600" dirty="0"/>
              <a:t>2</a:t>
            </a:r>
            <a:r>
              <a:rPr kumimoji="1" lang="ja-JP" altLang="en-US" sz="1600" dirty="0"/>
              <a:t>つの課題に挑戦。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en-US" altLang="ja-JP" sz="1600" dirty="0"/>
              <a:t>1</a:t>
            </a:r>
            <a:r>
              <a:rPr kumimoji="1" lang="ja-JP" altLang="en-US" sz="1600" dirty="0"/>
              <a:t>つ目は、</a:t>
            </a:r>
            <a:endParaRPr kumimoji="1" lang="en-US" altLang="ja-JP" sz="1600" dirty="0"/>
          </a:p>
          <a:p>
            <a:r>
              <a:rPr kumimoji="1" lang="ja-JP" altLang="en-US" sz="1600" dirty="0"/>
              <a:t>サークルの知識を向上をさせるため、</a:t>
            </a:r>
            <a:r>
              <a:rPr kumimoji="1" lang="en-US" altLang="ja-JP" sz="1600" dirty="0"/>
              <a:t>QC</a:t>
            </a:r>
            <a:r>
              <a:rPr kumimoji="1" lang="ja-JP" altLang="en-US" sz="1600" dirty="0"/>
              <a:t>の基本を学ぶ。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en-US" altLang="ja-JP" sz="1600" dirty="0">
                <a:solidFill>
                  <a:srgbClr val="FF0000"/>
                </a:solidFill>
              </a:rPr>
              <a:t>2</a:t>
            </a:r>
            <a:r>
              <a:rPr kumimoji="1" lang="ja-JP" altLang="en-US" sz="1600" dirty="0">
                <a:solidFill>
                  <a:srgbClr val="FF0000"/>
                </a:solidFill>
              </a:rPr>
              <a:t>つ目は、</a:t>
            </a:r>
            <a:endParaRPr kumimoji="1" lang="en-US" altLang="ja-JP" sz="1600" dirty="0">
              <a:solidFill>
                <a:srgbClr val="FF0000"/>
              </a:solidFill>
            </a:endParaRPr>
          </a:p>
          <a:p>
            <a:r>
              <a:rPr kumimoji="1" lang="ja-JP" altLang="en-US" sz="1600" dirty="0"/>
              <a:t>サークル活動の意欲不足解消のための、積極的な参加。</a:t>
            </a:r>
            <a:endParaRPr kumimoji="1" lang="en-US" altLang="ja-JP" sz="1600" dirty="0"/>
          </a:p>
          <a:p>
            <a:endParaRPr kumimoji="1" lang="en-US" altLang="ja-JP" sz="1600" dirty="0">
              <a:solidFill>
                <a:srgbClr val="FF0000"/>
              </a:solidFill>
            </a:endParaRPr>
          </a:p>
          <a:p>
            <a:r>
              <a:rPr kumimoji="1" lang="ja-JP" altLang="en-US" sz="1600" dirty="0"/>
              <a:t>過去のサークル活動からもやらさている感が強く</a:t>
            </a:r>
            <a:endParaRPr kumimoji="1" lang="en-US" altLang="ja-JP" sz="1600" dirty="0"/>
          </a:p>
          <a:p>
            <a:r>
              <a:rPr kumimoji="1" lang="ja-JP" altLang="en-US" sz="1600" dirty="0"/>
              <a:t>そんな活動内容も自分も変えたいという思いから</a:t>
            </a:r>
            <a:endParaRPr kumimoji="1" lang="en-US" altLang="ja-JP" sz="1600" dirty="0"/>
          </a:p>
          <a:p>
            <a:r>
              <a:rPr kumimoji="1" lang="ja-JP" altLang="en-US" sz="1600" dirty="0"/>
              <a:t>今回、自分を奮い立たせるためにテーマリーダーに自ら志願しました。</a:t>
            </a:r>
          </a:p>
          <a:p>
            <a:endParaRPr kumimoji="1" lang="ja-JP" altLang="en-US" sz="1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31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600" dirty="0"/>
              <a:t>まずは、テーマリーダー初任務として</a:t>
            </a:r>
            <a:endParaRPr kumimoji="1" lang="en-US" altLang="ja-JP" sz="1600" dirty="0"/>
          </a:p>
          <a:p>
            <a:r>
              <a:rPr kumimoji="1" lang="ja-JP" altLang="en-US" sz="1600" dirty="0"/>
              <a:t>テーマを決めるにあたり、</a:t>
            </a:r>
            <a:endParaRPr kumimoji="1" lang="en-US" altLang="ja-JP" sz="1600" dirty="0"/>
          </a:p>
          <a:p>
            <a:r>
              <a:rPr kumimoji="1" lang="ja-JP" altLang="en-US" sz="1600" dirty="0"/>
              <a:t>メンバーの身近な困り事を、</a:t>
            </a:r>
            <a:endParaRPr kumimoji="1" lang="en-US" altLang="ja-JP" sz="1600" dirty="0"/>
          </a:p>
          <a:p>
            <a:r>
              <a:rPr kumimoji="1" lang="ja-JP" altLang="en-US" sz="1600" dirty="0"/>
              <a:t>吸い上げることから始めました。</a:t>
            </a:r>
            <a:endParaRPr kumimoji="1" lang="en-US" altLang="ja-JP" sz="1600" dirty="0"/>
          </a:p>
          <a:p>
            <a:endParaRPr kumimoji="1" lang="en-US" altLang="ja-JP" sz="1600" dirty="0"/>
          </a:p>
          <a:p>
            <a:r>
              <a:rPr kumimoji="1" lang="ja-JP" altLang="en-US" sz="1600" dirty="0"/>
              <a:t>その中で出てきた困り事を見てみると、</a:t>
            </a:r>
            <a:endParaRPr kumimoji="1" lang="en-US" altLang="ja-JP" sz="1600" dirty="0"/>
          </a:p>
          <a:p>
            <a:r>
              <a:rPr kumimoji="1" lang="ja-JP" altLang="en-US" sz="1600" dirty="0"/>
              <a:t>工程内物流ならではの</a:t>
            </a:r>
            <a:endParaRPr kumimoji="1" lang="en-US" altLang="ja-JP" sz="1600" dirty="0"/>
          </a:p>
          <a:p>
            <a:r>
              <a:rPr kumimoji="1" lang="ja-JP" altLang="en-US" sz="1600" dirty="0"/>
              <a:t>部品に関する「ムダ」について</a:t>
            </a:r>
            <a:endParaRPr kumimoji="1" lang="en-US" altLang="ja-JP" sz="1600" dirty="0"/>
          </a:p>
          <a:p>
            <a:r>
              <a:rPr kumimoji="1" lang="ja-JP" altLang="en-US" sz="1600" dirty="0"/>
              <a:t>様々な意見がでてきました。</a:t>
            </a:r>
            <a:endParaRPr kumimoji="1" lang="en-US" altLang="ja-JP" sz="1600" dirty="0"/>
          </a:p>
          <a:p>
            <a:endParaRPr kumimoji="1"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2366BF-3FBE-4541-A208-4FE767B7B107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9244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06954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3259" y="131168"/>
            <a:ext cx="10805584" cy="41751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08124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86267" y="84139"/>
            <a:ext cx="8343900" cy="60420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47029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4705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642657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1_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D16C466-8B50-4B75-A576-755B83648C3E}" type="slidenum">
              <a:rPr lang="en-US" altLang="ja-JP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166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B6782-380C-4AF1-8D48-7DA5A15A021F}" type="datetimeFigureOut">
              <a:rPr kumimoji="1" lang="ja-JP" altLang="en-US" smtClean="0"/>
              <a:t>2025/6/9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9DB35-73B4-4FDC-A732-239CA550A0D1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664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3259" y="131168"/>
            <a:ext cx="10805584" cy="41751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37593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40029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3259" y="131168"/>
            <a:ext cx="10805584" cy="41751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14901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11092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3259" y="131168"/>
            <a:ext cx="10805584" cy="41751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95111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6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64997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56710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11581455" y="206375"/>
            <a:ext cx="4908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fld id="{D9B28930-363F-42E2-B0E7-0E40AEF8AF8A}" type="slidenum">
              <a:rPr lang="en-US" altLang="ja-JP" sz="1600" smtClean="0">
                <a:solidFill>
                  <a:srgbClr val="808080"/>
                </a:solidFill>
                <a:latin typeface="Tahoma" pitchFamily="34" charset="0"/>
              </a:rPr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600" dirty="0">
              <a:solidFill>
                <a:srgbClr val="808080"/>
              </a:solidFill>
              <a:latin typeface="Tahoma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gray">
          <a:xfrm>
            <a:off x="0" y="476250"/>
            <a:ext cx="12192000" cy="84138"/>
          </a:xfrm>
          <a:prstGeom prst="rect">
            <a:avLst/>
          </a:prstGeom>
          <a:gradFill rotWithShape="1">
            <a:gsLst>
              <a:gs pos="0">
                <a:srgbClr val="99CC00"/>
              </a:gs>
              <a:gs pos="100000">
                <a:srgbClr val="E5F2BE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ja-JP" altLang="ja-JP" sz="1800" dirty="0">
              <a:solidFill>
                <a:srgbClr val="000000"/>
              </a:solidFill>
            </a:endParaRPr>
          </a:p>
        </p:txBody>
      </p:sp>
      <p:grpSp>
        <p:nvGrpSpPr>
          <p:cNvPr id="1028" name="Group 11"/>
          <p:cNvGrpSpPr>
            <a:grpSpLocks/>
          </p:cNvGrpSpPr>
          <p:nvPr/>
        </p:nvGrpSpPr>
        <p:grpSpPr bwMode="auto">
          <a:xfrm>
            <a:off x="8925985" y="-4761"/>
            <a:ext cx="2686049" cy="487363"/>
            <a:chOff x="4422" y="92"/>
            <a:chExt cx="1270" cy="307"/>
          </a:xfrm>
        </p:grpSpPr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4422" y="255"/>
              <a:ext cx="127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1" tIns="45697" rIns="91391" bIns="45697" anchor="ctr"/>
            <a:lstStyle>
              <a:lvl1pPr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4163"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30188"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5813" indent="-227013"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3013" indent="-2270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0213" indent="-2270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7413" indent="-2270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4613" indent="-2270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ja-JP" sz="900" i="1" dirty="0">
                  <a:solidFill>
                    <a:srgbClr val="000000"/>
                  </a:solidFill>
                </a:rPr>
                <a:t>FUTABA INDUSTRIAL CO., LTD.</a:t>
              </a:r>
              <a:r>
                <a:rPr lang="ja-JP" altLang="en-US" sz="900" i="1" dirty="0">
                  <a:solidFill>
                    <a:srgbClr val="000000"/>
                  </a:solidFill>
                </a:rPr>
                <a:t>　</a:t>
              </a: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43" y="92"/>
              <a:ext cx="612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391" tIns="45697" rIns="91391" bIns="45697" anchor="ctr">
              <a:spAutoFit/>
            </a:bodyPr>
            <a:lstStyle>
              <a:lvl1pPr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4163"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30188"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5813" indent="-227013" eaLnBrk="0" hangingPunct="0"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3013" indent="-2270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0213" indent="-2270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7413" indent="-2270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4613" indent="-227013" eaLnBrk="0" fontAlgn="base" hangingPunct="0">
                <a:spcBef>
                  <a:spcPct val="0"/>
                </a:spcBef>
                <a:spcAft>
                  <a:spcPct val="0"/>
                </a:spcAft>
                <a:defRPr kumimoji="1" sz="1400" b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ja-JP" sz="1500" dirty="0">
                  <a:solidFill>
                    <a:srgbClr val="FF3300"/>
                  </a:solidFill>
                </a:rPr>
                <a:t>Confidential</a:t>
              </a:r>
            </a:p>
          </p:txBody>
        </p:sp>
      </p:grp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36600" y="58738"/>
            <a:ext cx="10805584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pic>
        <p:nvPicPr>
          <p:cNvPr id="1030" name="Picture 7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15889"/>
            <a:ext cx="912284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94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rgbClr val="7F7F7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rgbClr val="7F7F7F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rgbClr val="7F7F7F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rgbClr val="7F7F7F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rgbClr val="7F7F7F"/>
          </a:solidFill>
          <a:latin typeface="Arial" charset="0"/>
          <a:ea typeface="ＭＳ Ｐゴシック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2"/>
          </a:solidFill>
          <a:latin typeface="Arial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2"/>
          </a:solidFill>
          <a:latin typeface="Arial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2"/>
          </a:solidFill>
          <a:latin typeface="Arial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60.png"/><Relationship Id="rId3" Type="http://schemas.openxmlformats.org/officeDocument/2006/relationships/image" Target="../media/image3.png"/><Relationship Id="rId7" Type="http://schemas.openxmlformats.org/officeDocument/2006/relationships/image" Target="cid:19154504f7bf411f8652" TargetMode="External"/><Relationship Id="rId12" Type="http://schemas.openxmlformats.org/officeDocument/2006/relationships/image" Target="../media/image6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11" Type="http://schemas.openxmlformats.org/officeDocument/2006/relationships/image" Target="cid:1915456bbd43ebc1d661" TargetMode="External"/><Relationship Id="rId5" Type="http://schemas.openxmlformats.org/officeDocument/2006/relationships/image" Target="cid:19154502a74d41067681" TargetMode="External"/><Relationship Id="rId10" Type="http://schemas.openxmlformats.org/officeDocument/2006/relationships/image" Target="../media/image66.jpeg"/><Relationship Id="rId4" Type="http://schemas.openxmlformats.org/officeDocument/2006/relationships/image" Target="../media/image63.jpeg"/><Relationship Id="rId9" Type="http://schemas.openxmlformats.org/officeDocument/2006/relationships/image" Target="cid:19154507d90a967d364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70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1.png"/><Relationship Id="rId18" Type="http://schemas.openxmlformats.org/officeDocument/2006/relationships/image" Target="../media/image74.png"/><Relationship Id="rId3" Type="http://schemas.openxmlformats.org/officeDocument/2006/relationships/image" Target="../media/image71.png"/><Relationship Id="rId21" Type="http://schemas.openxmlformats.org/officeDocument/2006/relationships/image" Target="../media/image3.png"/><Relationship Id="rId7" Type="http://schemas.openxmlformats.org/officeDocument/2006/relationships/image" Target="../media/image43.png"/><Relationship Id="rId12" Type="http://schemas.openxmlformats.org/officeDocument/2006/relationships/image" Target="../media/image50.png"/><Relationship Id="rId17" Type="http://schemas.openxmlformats.org/officeDocument/2006/relationships/image" Target="../media/image73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72.pn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1.png"/><Relationship Id="rId5" Type="http://schemas.openxmlformats.org/officeDocument/2006/relationships/image" Target="../media/image44.png"/><Relationship Id="rId15" Type="http://schemas.openxmlformats.org/officeDocument/2006/relationships/image" Target="../media/image53.png"/><Relationship Id="rId23" Type="http://schemas.microsoft.com/office/2007/relationships/hdphoto" Target="../media/hdphoto3.wdp"/><Relationship Id="rId10" Type="http://schemas.microsoft.com/office/2007/relationships/hdphoto" Target="../media/hdphoto2.wdp"/><Relationship Id="rId19" Type="http://schemas.openxmlformats.org/officeDocument/2006/relationships/image" Target="../media/image75.png"/><Relationship Id="rId4" Type="http://schemas.microsoft.com/office/2007/relationships/hdphoto" Target="../media/hdphoto4.wdp"/><Relationship Id="rId9" Type="http://schemas.openxmlformats.org/officeDocument/2006/relationships/image" Target="../media/image49.png"/><Relationship Id="rId14" Type="http://schemas.openxmlformats.org/officeDocument/2006/relationships/image" Target="../media/image52.png"/><Relationship Id="rId22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3.png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7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microsoft.com/office/2007/relationships/hdphoto" Target="../media/hdphoto5.wdp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cid:19154507d90a967d3644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cid:19154504f7bf411f8652" TargetMode="External"/><Relationship Id="rId5" Type="http://schemas.openxmlformats.org/officeDocument/2006/relationships/image" Target="../media/image85.jpeg"/><Relationship Id="rId10" Type="http://schemas.openxmlformats.org/officeDocument/2006/relationships/image" Target="cid:1915456bbd43ebc1d661" TargetMode="External"/><Relationship Id="rId4" Type="http://schemas.openxmlformats.org/officeDocument/2006/relationships/image" Target="../media/image84.jpeg"/><Relationship Id="rId9" Type="http://schemas.openxmlformats.org/officeDocument/2006/relationships/image" Target="../media/image8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3.png"/><Relationship Id="rId7" Type="http://schemas.microsoft.com/office/2007/relationships/hdphoto" Target="../media/hdphoto6.wd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68.png"/><Relationship Id="rId4" Type="http://schemas.openxmlformats.org/officeDocument/2006/relationships/image" Target="../media/image8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cid:190e286da434f948b693" TargetMode="Externa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microsoft.com/office/2007/relationships/hdphoto" Target="../media/hdphoto7.wdp"/><Relationship Id="rId4" Type="http://schemas.openxmlformats.org/officeDocument/2006/relationships/image" Target="../media/image9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7" Type="http://schemas.openxmlformats.org/officeDocument/2006/relationships/image" Target="../media/image100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emf"/><Relationship Id="rId5" Type="http://schemas.openxmlformats.org/officeDocument/2006/relationships/image" Target="../media/image3.png"/><Relationship Id="rId4" Type="http://schemas.openxmlformats.org/officeDocument/2006/relationships/chart" Target="../charts/char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3.png"/><Relationship Id="rId18" Type="http://schemas.openxmlformats.org/officeDocument/2006/relationships/image" Target="../media/image74.png"/><Relationship Id="rId3" Type="http://schemas.openxmlformats.org/officeDocument/2006/relationships/image" Target="../media/image3.png"/><Relationship Id="rId7" Type="http://schemas.openxmlformats.org/officeDocument/2006/relationships/image" Target="../media/image48.png"/><Relationship Id="rId12" Type="http://schemas.openxmlformats.org/officeDocument/2006/relationships/image" Target="../media/image52.png"/><Relationship Id="rId17" Type="http://schemas.openxmlformats.org/officeDocument/2006/relationships/image" Target="../media/image50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51.png"/><Relationship Id="rId5" Type="http://schemas.openxmlformats.org/officeDocument/2006/relationships/image" Target="../media/image42.png"/><Relationship Id="rId15" Type="http://schemas.openxmlformats.org/officeDocument/2006/relationships/image" Target="../media/image76.png"/><Relationship Id="rId10" Type="http://schemas.openxmlformats.org/officeDocument/2006/relationships/image" Target="../media/image41.png"/><Relationship Id="rId19" Type="http://schemas.openxmlformats.org/officeDocument/2006/relationships/image" Target="../media/image40.png"/><Relationship Id="rId4" Type="http://schemas.openxmlformats.org/officeDocument/2006/relationships/image" Target="../media/image44.png"/><Relationship Id="rId9" Type="http://schemas.microsoft.com/office/2007/relationships/hdphoto" Target="../media/hdphoto2.wdp"/><Relationship Id="rId1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11.jpeg"/><Relationship Id="rId9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7" Type="http://schemas.openxmlformats.org/officeDocument/2006/relationships/image" Target="../media/image3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hart" Target="../charts/chart1.xml"/><Relationship Id="rId4" Type="http://schemas.openxmlformats.org/officeDocument/2006/relationships/image" Target="../media/image3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49.png"/><Relationship Id="rId18" Type="http://schemas.openxmlformats.org/officeDocument/2006/relationships/image" Target="../media/image53.png"/><Relationship Id="rId3" Type="http://schemas.openxmlformats.org/officeDocument/2006/relationships/image" Target="../media/image41.png"/><Relationship Id="rId21" Type="http://schemas.openxmlformats.org/officeDocument/2006/relationships/image" Target="../media/image56.png"/><Relationship Id="rId7" Type="http://schemas.openxmlformats.org/officeDocument/2006/relationships/image" Target="../media/image45.png"/><Relationship Id="rId12" Type="http://schemas.openxmlformats.org/officeDocument/2006/relationships/image" Target="../media/image48.pn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1.png"/><Relationship Id="rId20" Type="http://schemas.openxmlformats.org/officeDocument/2006/relationships/image" Target="../media/image5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3.png"/><Relationship Id="rId24" Type="http://schemas.microsoft.com/office/2007/relationships/hdphoto" Target="../media/hdphoto3.wdp"/><Relationship Id="rId5" Type="http://schemas.openxmlformats.org/officeDocument/2006/relationships/image" Target="../media/image43.png"/><Relationship Id="rId15" Type="http://schemas.openxmlformats.org/officeDocument/2006/relationships/image" Target="../media/image50.png"/><Relationship Id="rId23" Type="http://schemas.openxmlformats.org/officeDocument/2006/relationships/image" Target="../media/image58.png"/><Relationship Id="rId10" Type="http://schemas.openxmlformats.org/officeDocument/2006/relationships/image" Target="../media/image47.png"/><Relationship Id="rId19" Type="http://schemas.openxmlformats.org/officeDocument/2006/relationships/image" Target="../media/image54.emf"/><Relationship Id="rId4" Type="http://schemas.openxmlformats.org/officeDocument/2006/relationships/image" Target="../media/image42.png"/><Relationship Id="rId9" Type="http://schemas.openxmlformats.org/officeDocument/2006/relationships/image" Target="../media/image46.png"/><Relationship Id="rId14" Type="http://schemas.microsoft.com/office/2007/relationships/hdphoto" Target="../media/hdphoto2.wdp"/><Relationship Id="rId22" Type="http://schemas.openxmlformats.org/officeDocument/2006/relationships/image" Target="../media/image5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6"/>
          <p:cNvSpPr>
            <a:spLocks noChangeShapeType="1"/>
          </p:cNvSpPr>
          <p:nvPr/>
        </p:nvSpPr>
        <p:spPr bwMode="auto">
          <a:xfrm>
            <a:off x="1524000" y="1341438"/>
            <a:ext cx="9144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2052" name="Line 7"/>
          <p:cNvSpPr>
            <a:spLocks noChangeShapeType="1"/>
          </p:cNvSpPr>
          <p:nvPr/>
        </p:nvSpPr>
        <p:spPr bwMode="auto">
          <a:xfrm>
            <a:off x="2586182" y="3650818"/>
            <a:ext cx="9144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6240017" y="6055506"/>
            <a:ext cx="4300985" cy="432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ja-JP" altLang="en-US" sz="28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幸田工場第</a:t>
            </a:r>
            <a:r>
              <a:rPr lang="en-US" altLang="ja-JP" sz="28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</a:t>
            </a:r>
            <a:r>
              <a:rPr lang="ja-JP" altLang="en-US" sz="2800" dirty="0">
                <a:solidFill>
                  <a:srgbClr val="00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製造部２課</a:t>
            </a:r>
            <a:endParaRPr lang="en-US" altLang="ja-JP" sz="2800" dirty="0">
              <a:solidFill>
                <a:srgbClr val="00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89865" y="660009"/>
            <a:ext cx="828092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48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テーマ</a:t>
            </a:r>
            <a:endParaRPr lang="en-US" altLang="ja-JP" sz="48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44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endParaRPr lang="ja-JP" altLang="en-US" sz="44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013803"/>
            <a:ext cx="12192000" cy="1584325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430215" y="1135143"/>
            <a:ext cx="9331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2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ハミ出し在庫</a:t>
            </a:r>
            <a:r>
              <a:rPr kumimoji="1" lang="ja-JP" altLang="en-US" sz="72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の削減</a:t>
            </a:r>
            <a:r>
              <a:rPr lang="ja-JP" altLang="en-US" sz="48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　　　　　　　　　　　　　　　　　　　　　　</a:t>
            </a:r>
            <a:endParaRPr lang="en-US" altLang="ja-JP" sz="48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55E5223-2B71-4315-81B9-6EA6AEF406FD}"/>
              </a:ext>
            </a:extLst>
          </p:cNvPr>
          <p:cNvSpPr txBox="1"/>
          <p:nvPr/>
        </p:nvSpPr>
        <p:spPr>
          <a:xfrm>
            <a:off x="1945090" y="2352146"/>
            <a:ext cx="8172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～工務とタッグで活動推進～</a:t>
            </a:r>
            <a:endParaRPr kumimoji="1" lang="ja-JP" altLang="en-US" sz="4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Text Box 6">
            <a:extLst>
              <a:ext uri="{FF2B5EF4-FFF2-40B4-BE49-F238E27FC236}">
                <a16:creationId xmlns:a16="http://schemas.microsoft.com/office/drawing/2014/main" id="{F96B6ECA-72E0-431E-A706-67C6D73FC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22" name="Picture 8">
            <a:extLst>
              <a:ext uri="{FF2B5EF4-FFF2-40B4-BE49-F238E27FC236}">
                <a16:creationId xmlns:a16="http://schemas.microsoft.com/office/drawing/2014/main" id="{4FE924D8-E209-4007-A86B-FF3A18862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Line 9">
            <a:extLst>
              <a:ext uri="{FF2B5EF4-FFF2-40B4-BE49-F238E27FC236}">
                <a16:creationId xmlns:a16="http://schemas.microsoft.com/office/drawing/2014/main" id="{D40A0112-8A24-49E3-8E1E-575C2E7F430B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A60F777D-3988-CE16-6228-B6E6BABFB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4503" y="3604917"/>
            <a:ext cx="6284575" cy="206210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457200" indent="-457200" algn="dist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フタバ産業株式会社</a:t>
            </a:r>
            <a:endParaRPr lang="en-US" altLang="ja-JP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dist">
              <a:spcBef>
                <a:spcPct val="0"/>
              </a:spcBef>
              <a:buNone/>
            </a:pP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 幸田工場  第</a:t>
            </a:r>
            <a:r>
              <a:rPr lang="en-US" altLang="ja-JP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製造部</a:t>
            </a:r>
            <a:r>
              <a:rPr lang="en-US" altLang="ja-JP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</a:t>
            </a: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課</a:t>
            </a:r>
            <a:endParaRPr lang="en-US" altLang="ja-JP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サークル名    　 </a:t>
            </a:r>
            <a:r>
              <a:rPr lang="en-US" altLang="ja-JP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SP</a:t>
            </a: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サークル</a:t>
            </a:r>
            <a:endParaRPr lang="en-US" altLang="ja-JP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457200" indent="-457200" algn="dist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発表者 磯村 海斗</a:t>
            </a:r>
            <a:endParaRPr lang="en-US" altLang="ja-JP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B655A1-FE70-4F07-9F8D-9F7B0D368CAA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3801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2" y="11575"/>
            <a:ext cx="6345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テーマ選定の背景－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２　ムダについて考える</a:t>
            </a:r>
            <a:endParaRPr kumimoji="1" lang="en-US" altLang="ja-JP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327918"/>
              </p:ext>
            </p:extLst>
          </p:nvPr>
        </p:nvGraphicFramePr>
        <p:xfrm>
          <a:off x="166812" y="1143000"/>
          <a:ext cx="5853734" cy="4459101"/>
        </p:xfrm>
        <a:graphic>
          <a:graphicData uri="http://schemas.openxmlformats.org/drawingml/2006/table">
            <a:tbl>
              <a:tblPr/>
              <a:tblGrid>
                <a:gridCol w="2533526">
                  <a:extLst>
                    <a:ext uri="{9D8B030D-6E8A-4147-A177-3AD203B41FA5}">
                      <a16:colId xmlns:a16="http://schemas.microsoft.com/office/drawing/2014/main" val="941728393"/>
                    </a:ext>
                  </a:extLst>
                </a:gridCol>
                <a:gridCol w="472659">
                  <a:extLst>
                    <a:ext uri="{9D8B030D-6E8A-4147-A177-3AD203B41FA5}">
                      <a16:colId xmlns:a16="http://schemas.microsoft.com/office/drawing/2014/main" val="138345775"/>
                    </a:ext>
                  </a:extLst>
                </a:gridCol>
                <a:gridCol w="422691">
                  <a:extLst>
                    <a:ext uri="{9D8B030D-6E8A-4147-A177-3AD203B41FA5}">
                      <a16:colId xmlns:a16="http://schemas.microsoft.com/office/drawing/2014/main" val="1903160498"/>
                    </a:ext>
                  </a:extLst>
                </a:gridCol>
                <a:gridCol w="547687">
                  <a:extLst>
                    <a:ext uri="{9D8B030D-6E8A-4147-A177-3AD203B41FA5}">
                      <a16:colId xmlns:a16="http://schemas.microsoft.com/office/drawing/2014/main" val="3606820218"/>
                    </a:ext>
                  </a:extLst>
                </a:gridCol>
                <a:gridCol w="881063">
                  <a:extLst>
                    <a:ext uri="{9D8B030D-6E8A-4147-A177-3AD203B41FA5}">
                      <a16:colId xmlns:a16="http://schemas.microsoft.com/office/drawing/2014/main" val="155963957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3217704882"/>
                    </a:ext>
                  </a:extLst>
                </a:gridCol>
                <a:gridCol w="500808">
                  <a:extLst>
                    <a:ext uri="{9D8B030D-6E8A-4147-A177-3AD203B41FA5}">
                      <a16:colId xmlns:a16="http://schemas.microsoft.com/office/drawing/2014/main" val="1530064699"/>
                    </a:ext>
                  </a:extLst>
                </a:gridCol>
              </a:tblGrid>
              <a:tr h="8923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内容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重要性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緊急性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効果</a:t>
                      </a:r>
                      <a:endParaRPr lang="en-US" altLang="ja-JP" sz="1600" b="1" i="0" u="none" strike="noStrike" dirty="0">
                        <a:solidFill>
                          <a:srgbClr val="FFFFFF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取り組みやすさ</a:t>
                      </a:r>
                      <a:endParaRPr lang="ja-JP" alt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評価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順位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466914"/>
                  </a:ext>
                </a:extLst>
              </a:tr>
              <a:tr h="85454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棚入れ時、外まで台車を</a:t>
                      </a:r>
                      <a:br>
                        <a:rPr lang="ja-JP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</a:br>
                      <a:r>
                        <a:rPr lang="ja-JP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取りに行く手間がある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013308"/>
                  </a:ext>
                </a:extLst>
              </a:tr>
              <a:tr h="85454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シュート外にある</a:t>
                      </a:r>
                      <a:endParaRPr lang="en-US" altLang="ja-JP" sz="18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部品が多い</a:t>
                      </a:r>
                      <a:endParaRPr lang="en-US" altLang="ja-JP" sz="18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</a:t>
                      </a:r>
                      <a:endParaRPr lang="ja-JP" alt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489293"/>
                  </a:ext>
                </a:extLst>
              </a:tr>
              <a:tr h="61922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棚入れ時、台車が</a:t>
                      </a:r>
                      <a:endParaRPr lang="en-US" altLang="ja-JP" sz="18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通りにくい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5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8546981"/>
                  </a:ext>
                </a:extLst>
              </a:tr>
              <a:tr h="61922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部品置場が乱雑である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23393"/>
                  </a:ext>
                </a:extLst>
              </a:tr>
              <a:tr h="61922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トラックヤードが</a:t>
                      </a:r>
                      <a:endParaRPr lang="en-US" altLang="ja-JP" sz="18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乱れている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09079"/>
                  </a:ext>
                </a:extLst>
              </a:tr>
            </a:tbl>
          </a:graphicData>
        </a:graphic>
      </p:graphicFrame>
      <p:sp>
        <p:nvSpPr>
          <p:cNvPr id="13" name="角丸四角形 12"/>
          <p:cNvSpPr/>
          <p:nvPr/>
        </p:nvSpPr>
        <p:spPr bwMode="auto">
          <a:xfrm>
            <a:off x="153296" y="2908688"/>
            <a:ext cx="5880765" cy="816432"/>
          </a:xfrm>
          <a:prstGeom prst="roundRect">
            <a:avLst/>
          </a:prstGeom>
          <a:noFill/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328265" y="5721563"/>
            <a:ext cx="11361125" cy="708432"/>
          </a:xfrm>
          <a:prstGeom prst="roundRect">
            <a:avLst/>
          </a:prstGeom>
          <a:solidFill>
            <a:srgbClr val="FF9999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ja-JP" altLang="en-US" sz="3600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テーマ「ハミ出し在庫の削減」</a:t>
            </a:r>
            <a:endParaRPr lang="en-US" altLang="ja-JP" sz="3600" b="1" dirty="0">
              <a:solidFill>
                <a:srgbClr val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004592" y="844562"/>
            <a:ext cx="2255143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ja-JP" altLang="en-US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◎→３点　○→２点　△→１点</a:t>
            </a:r>
            <a:endParaRPr kumimoji="1" lang="ja-JP" altLang="en-US" sz="12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角丸四角形 54">
            <a:extLst>
              <a:ext uri="{FF2B5EF4-FFF2-40B4-BE49-F238E27FC236}">
                <a16:creationId xmlns:a16="http://schemas.microsoft.com/office/drawing/2014/main" id="{D89AD69D-DA6B-4B07-AEA5-CEF998CD776B}"/>
              </a:ext>
            </a:extLst>
          </p:cNvPr>
          <p:cNvSpPr/>
          <p:nvPr/>
        </p:nvSpPr>
        <p:spPr>
          <a:xfrm>
            <a:off x="162974" y="606620"/>
            <a:ext cx="3260946" cy="475883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工程内物流のムダ洗い出し</a:t>
            </a:r>
            <a:endParaRPr lang="en-US" altLang="ja-JP" sz="20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4">
            <a:grayscl/>
          </a:blip>
          <a:srcRect l="8207" t="12724" r="3825" b="1957"/>
          <a:stretch/>
        </p:blipFill>
        <p:spPr>
          <a:xfrm>
            <a:off x="6261639" y="1181036"/>
            <a:ext cx="4444461" cy="11484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角丸四角形 54">
            <a:extLst>
              <a:ext uri="{FF2B5EF4-FFF2-40B4-BE49-F238E27FC236}">
                <a16:creationId xmlns:a16="http://schemas.microsoft.com/office/drawing/2014/main" id="{216700AB-F4EB-47C3-BCB9-D1134D74F57F}"/>
              </a:ext>
            </a:extLst>
          </p:cNvPr>
          <p:cNvSpPr/>
          <p:nvPr/>
        </p:nvSpPr>
        <p:spPr>
          <a:xfrm>
            <a:off x="6259735" y="597779"/>
            <a:ext cx="2650085" cy="475883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課方針</a:t>
            </a:r>
            <a:endParaRPr lang="en-US" altLang="ja-JP" sz="20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81E2A9-3B76-4646-91EC-424D429FDA07}"/>
              </a:ext>
            </a:extLst>
          </p:cNvPr>
          <p:cNvSpPr/>
          <p:nvPr/>
        </p:nvSpPr>
        <p:spPr bwMode="auto">
          <a:xfrm>
            <a:off x="6362700" y="1755267"/>
            <a:ext cx="3057526" cy="165305"/>
          </a:xfrm>
          <a:prstGeom prst="rect">
            <a:avLst/>
          </a:prstGeom>
          <a:solidFill>
            <a:srgbClr val="FF0000">
              <a:alpha val="3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9" name="角丸四角形 54">
            <a:extLst>
              <a:ext uri="{FF2B5EF4-FFF2-40B4-BE49-F238E27FC236}">
                <a16:creationId xmlns:a16="http://schemas.microsoft.com/office/drawing/2014/main" id="{205D0511-CC05-4061-93DA-344E2CC5F3B4}"/>
              </a:ext>
            </a:extLst>
          </p:cNvPr>
          <p:cNvSpPr/>
          <p:nvPr/>
        </p:nvSpPr>
        <p:spPr>
          <a:xfrm>
            <a:off x="6259735" y="2467343"/>
            <a:ext cx="2650085" cy="475883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7</a:t>
            </a:r>
            <a:r>
              <a:rPr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つのムダ</a:t>
            </a:r>
            <a:endParaRPr lang="en-US" altLang="ja-JP" sz="20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4A1E7FC-91A6-4FEF-B3DF-875EE23B6E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736" y="3076202"/>
            <a:ext cx="5853734" cy="2544481"/>
          </a:xfrm>
          <a:prstGeom prst="rect">
            <a:avLst/>
          </a:prstGeom>
        </p:spPr>
      </p:pic>
      <p:sp>
        <p:nvSpPr>
          <p:cNvPr id="34" name="角丸四角形 12">
            <a:extLst>
              <a:ext uri="{FF2B5EF4-FFF2-40B4-BE49-F238E27FC236}">
                <a16:creationId xmlns:a16="http://schemas.microsoft.com/office/drawing/2014/main" id="{4C9C4C10-1C3C-4345-8378-9166A394B9B7}"/>
              </a:ext>
            </a:extLst>
          </p:cNvPr>
          <p:cNvSpPr/>
          <p:nvPr/>
        </p:nvSpPr>
        <p:spPr bwMode="auto">
          <a:xfrm>
            <a:off x="6273251" y="3674654"/>
            <a:ext cx="5840219" cy="357120"/>
          </a:xfrm>
          <a:prstGeom prst="roundRect">
            <a:avLst/>
          </a:prstGeom>
          <a:noFill/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5" name="角丸四角形 12">
            <a:extLst>
              <a:ext uri="{FF2B5EF4-FFF2-40B4-BE49-F238E27FC236}">
                <a16:creationId xmlns:a16="http://schemas.microsoft.com/office/drawing/2014/main" id="{C60B05EA-C58D-4E6F-A6CB-D745E2EA30F4}"/>
              </a:ext>
            </a:extLst>
          </p:cNvPr>
          <p:cNvSpPr/>
          <p:nvPr/>
        </p:nvSpPr>
        <p:spPr bwMode="auto">
          <a:xfrm>
            <a:off x="6259735" y="4939669"/>
            <a:ext cx="5840219" cy="300042"/>
          </a:xfrm>
          <a:prstGeom prst="roundRect">
            <a:avLst/>
          </a:prstGeom>
          <a:noFill/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6" name="角丸四角形 12">
            <a:extLst>
              <a:ext uri="{FF2B5EF4-FFF2-40B4-BE49-F238E27FC236}">
                <a16:creationId xmlns:a16="http://schemas.microsoft.com/office/drawing/2014/main" id="{B93C8AD9-82AB-4FAD-A04C-EB6A6AF817D0}"/>
              </a:ext>
            </a:extLst>
          </p:cNvPr>
          <p:cNvSpPr/>
          <p:nvPr/>
        </p:nvSpPr>
        <p:spPr bwMode="auto">
          <a:xfrm>
            <a:off x="6259734" y="5231136"/>
            <a:ext cx="5840219" cy="357120"/>
          </a:xfrm>
          <a:prstGeom prst="roundRect">
            <a:avLst/>
          </a:prstGeom>
          <a:noFill/>
          <a:ln w="539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6D4FA44D-99C1-4984-9778-1BCB1B930813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44117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正方形/長方形 110">
            <a:extLst>
              <a:ext uri="{FF2B5EF4-FFF2-40B4-BE49-F238E27FC236}">
                <a16:creationId xmlns:a16="http://schemas.microsoft.com/office/drawing/2014/main" id="{0ADB1D93-673B-49AC-B465-964026F67859}"/>
              </a:ext>
            </a:extLst>
          </p:cNvPr>
          <p:cNvSpPr/>
          <p:nvPr/>
        </p:nvSpPr>
        <p:spPr bwMode="auto">
          <a:xfrm>
            <a:off x="57827" y="1621089"/>
            <a:ext cx="4667374" cy="468491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02" name="正方形/長方形 201">
            <a:extLst>
              <a:ext uri="{FF2B5EF4-FFF2-40B4-BE49-F238E27FC236}">
                <a16:creationId xmlns:a16="http://schemas.microsoft.com/office/drawing/2014/main" id="{23D71C58-CC36-4144-BB34-A272E85B9B6F}"/>
              </a:ext>
            </a:extLst>
          </p:cNvPr>
          <p:cNvSpPr/>
          <p:nvPr/>
        </p:nvSpPr>
        <p:spPr bwMode="auto">
          <a:xfrm>
            <a:off x="238134" y="3785360"/>
            <a:ext cx="2034060" cy="2247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07533" y="11575"/>
            <a:ext cx="5341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問題の明確化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Line 9">
            <a:extLst>
              <a:ext uri="{FF2B5EF4-FFF2-40B4-BE49-F238E27FC236}">
                <a16:creationId xmlns:a16="http://schemas.microsoft.com/office/drawing/2014/main" id="{FCF54CDB-B2BB-4BEB-8312-6BFD0811AEA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3F94CDF8-1951-4FA0-92A8-7EF84CC4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3010CAF3-FC8A-4E28-A5A5-5846295F1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08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" name="テキスト ボックス 111">
            <a:extLst>
              <a:ext uri="{FF2B5EF4-FFF2-40B4-BE49-F238E27FC236}">
                <a16:creationId xmlns:a16="http://schemas.microsoft.com/office/drawing/2014/main" id="{00000000-0008-0000-0000-000070000000}"/>
              </a:ext>
            </a:extLst>
          </p:cNvPr>
          <p:cNvSpPr txBox="1"/>
          <p:nvPr/>
        </p:nvSpPr>
        <p:spPr>
          <a:xfrm>
            <a:off x="7844732" y="1133490"/>
            <a:ext cx="360000" cy="360000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ja-JP" altLang="en-US" sz="1100"/>
          </a:p>
        </p:txBody>
      </p:sp>
      <p:sp>
        <p:nvSpPr>
          <p:cNvPr id="124" name="テキスト ボックス 2">
            <a:extLst>
              <a:ext uri="{FF2B5EF4-FFF2-40B4-BE49-F238E27FC236}">
                <a16:creationId xmlns:a16="http://schemas.microsoft.com/office/drawing/2014/main" id="{3DF8CAA5-EDFA-4D94-91F1-A9914288D3FB}"/>
              </a:ext>
            </a:extLst>
          </p:cNvPr>
          <p:cNvSpPr txBox="1"/>
          <p:nvPr/>
        </p:nvSpPr>
        <p:spPr>
          <a:xfrm>
            <a:off x="380107" y="1866276"/>
            <a:ext cx="3446814" cy="1779234"/>
          </a:xfrm>
          <a:prstGeom prst="rect">
            <a:avLst/>
          </a:prstGeom>
          <a:solidFill>
            <a:schemeClr val="bg1"/>
          </a:solidFill>
          <a:ln w="9525" cmpd="sng">
            <a:solidFill>
              <a:sysClr val="window" lastClr="FFFFFF">
                <a:shade val="50000"/>
              </a:sysClr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5D77D754-09A3-47F1-8402-88A6C8635A71}"/>
              </a:ext>
            </a:extLst>
          </p:cNvPr>
          <p:cNvSpPr/>
          <p:nvPr/>
        </p:nvSpPr>
        <p:spPr>
          <a:xfrm>
            <a:off x="3927358" y="3454849"/>
            <a:ext cx="614330" cy="163667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0" name="正方形/長方形 149">
            <a:extLst>
              <a:ext uri="{FF2B5EF4-FFF2-40B4-BE49-F238E27FC236}">
                <a16:creationId xmlns:a16="http://schemas.microsoft.com/office/drawing/2014/main" id="{643B0FA6-9142-4D19-83EA-0FD01FBBF973}"/>
              </a:ext>
            </a:extLst>
          </p:cNvPr>
          <p:cNvSpPr/>
          <p:nvPr/>
        </p:nvSpPr>
        <p:spPr>
          <a:xfrm rot="10800000">
            <a:off x="3042952" y="1999732"/>
            <a:ext cx="471600" cy="216000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1" name="正方形/長方形 150">
            <a:extLst>
              <a:ext uri="{FF2B5EF4-FFF2-40B4-BE49-F238E27FC236}">
                <a16:creationId xmlns:a16="http://schemas.microsoft.com/office/drawing/2014/main" id="{9D773693-83FC-4590-B513-4E98BE132B24}"/>
              </a:ext>
            </a:extLst>
          </p:cNvPr>
          <p:cNvSpPr/>
          <p:nvPr/>
        </p:nvSpPr>
        <p:spPr>
          <a:xfrm>
            <a:off x="3049575" y="2248867"/>
            <a:ext cx="470330" cy="235666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8" name="正方形/長方形 157">
            <a:extLst>
              <a:ext uri="{FF2B5EF4-FFF2-40B4-BE49-F238E27FC236}">
                <a16:creationId xmlns:a16="http://schemas.microsoft.com/office/drawing/2014/main" id="{F57354A4-8BA7-4B26-890C-B49B541674DC}"/>
              </a:ext>
            </a:extLst>
          </p:cNvPr>
          <p:cNvSpPr/>
          <p:nvPr/>
        </p:nvSpPr>
        <p:spPr>
          <a:xfrm>
            <a:off x="667670" y="274381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9" name="正方形/長方形 158">
            <a:extLst>
              <a:ext uri="{FF2B5EF4-FFF2-40B4-BE49-F238E27FC236}">
                <a16:creationId xmlns:a16="http://schemas.microsoft.com/office/drawing/2014/main" id="{294B6B8B-5E60-4DE0-8EE8-3A25ED3FE748}"/>
              </a:ext>
            </a:extLst>
          </p:cNvPr>
          <p:cNvSpPr/>
          <p:nvPr/>
        </p:nvSpPr>
        <p:spPr>
          <a:xfrm>
            <a:off x="906432" y="274381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0" name="正方形/長方形 159">
            <a:extLst>
              <a:ext uri="{FF2B5EF4-FFF2-40B4-BE49-F238E27FC236}">
                <a16:creationId xmlns:a16="http://schemas.microsoft.com/office/drawing/2014/main" id="{C08DAE8B-D0CC-4D31-B357-CB80A841303C}"/>
              </a:ext>
            </a:extLst>
          </p:cNvPr>
          <p:cNvSpPr/>
          <p:nvPr/>
        </p:nvSpPr>
        <p:spPr>
          <a:xfrm>
            <a:off x="1118898" y="274381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1" name="正方形/長方形 160">
            <a:extLst>
              <a:ext uri="{FF2B5EF4-FFF2-40B4-BE49-F238E27FC236}">
                <a16:creationId xmlns:a16="http://schemas.microsoft.com/office/drawing/2014/main" id="{F4282FA7-0A27-44EF-905D-55B94E66529C}"/>
              </a:ext>
            </a:extLst>
          </p:cNvPr>
          <p:cNvSpPr/>
          <p:nvPr/>
        </p:nvSpPr>
        <p:spPr>
          <a:xfrm>
            <a:off x="1354469" y="274324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2" name="正方形/長方形 161">
            <a:extLst>
              <a:ext uri="{FF2B5EF4-FFF2-40B4-BE49-F238E27FC236}">
                <a16:creationId xmlns:a16="http://schemas.microsoft.com/office/drawing/2014/main" id="{553D2C15-5072-4096-9CA1-6505AB5AAAC3}"/>
              </a:ext>
            </a:extLst>
          </p:cNvPr>
          <p:cNvSpPr/>
          <p:nvPr/>
        </p:nvSpPr>
        <p:spPr>
          <a:xfrm>
            <a:off x="1587268" y="274324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3" name="正方形/長方形 162">
            <a:extLst>
              <a:ext uri="{FF2B5EF4-FFF2-40B4-BE49-F238E27FC236}">
                <a16:creationId xmlns:a16="http://schemas.microsoft.com/office/drawing/2014/main" id="{4AF612FA-BE10-4648-8FAA-E034B6BF550B}"/>
              </a:ext>
            </a:extLst>
          </p:cNvPr>
          <p:cNvSpPr/>
          <p:nvPr/>
        </p:nvSpPr>
        <p:spPr>
          <a:xfrm>
            <a:off x="448277" y="274381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4" name="正方形/長方形 163">
            <a:extLst>
              <a:ext uri="{FF2B5EF4-FFF2-40B4-BE49-F238E27FC236}">
                <a16:creationId xmlns:a16="http://schemas.microsoft.com/office/drawing/2014/main" id="{746BD127-E16F-4E13-80CE-4C42CE5CC410}"/>
              </a:ext>
            </a:extLst>
          </p:cNvPr>
          <p:cNvSpPr/>
          <p:nvPr/>
        </p:nvSpPr>
        <p:spPr>
          <a:xfrm rot="5400000">
            <a:off x="1268149" y="2207696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5" name="正方形/長方形 164">
            <a:extLst>
              <a:ext uri="{FF2B5EF4-FFF2-40B4-BE49-F238E27FC236}">
                <a16:creationId xmlns:a16="http://schemas.microsoft.com/office/drawing/2014/main" id="{789A41A6-5CB1-49E9-B152-02C32F23A4DD}"/>
              </a:ext>
            </a:extLst>
          </p:cNvPr>
          <p:cNvSpPr/>
          <p:nvPr/>
        </p:nvSpPr>
        <p:spPr>
          <a:xfrm rot="5400000">
            <a:off x="1420236" y="2532407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6" name="正方形/長方形 165">
            <a:extLst>
              <a:ext uri="{FF2B5EF4-FFF2-40B4-BE49-F238E27FC236}">
                <a16:creationId xmlns:a16="http://schemas.microsoft.com/office/drawing/2014/main" id="{30B2EE69-DAC8-4F75-BB73-5D8D061C1DEC}"/>
              </a:ext>
            </a:extLst>
          </p:cNvPr>
          <p:cNvSpPr/>
          <p:nvPr/>
        </p:nvSpPr>
        <p:spPr>
          <a:xfrm rot="5400000">
            <a:off x="1410588" y="2208056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7" name="正方形/長方形 166">
            <a:extLst>
              <a:ext uri="{FF2B5EF4-FFF2-40B4-BE49-F238E27FC236}">
                <a16:creationId xmlns:a16="http://schemas.microsoft.com/office/drawing/2014/main" id="{EE6066ED-F9EE-47D8-9C97-E3A7F9FF3D5E}"/>
              </a:ext>
            </a:extLst>
          </p:cNvPr>
          <p:cNvSpPr/>
          <p:nvPr/>
        </p:nvSpPr>
        <p:spPr>
          <a:xfrm rot="5400000">
            <a:off x="1569173" y="2206331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8" name="正方形/長方形 167">
            <a:extLst>
              <a:ext uri="{FF2B5EF4-FFF2-40B4-BE49-F238E27FC236}">
                <a16:creationId xmlns:a16="http://schemas.microsoft.com/office/drawing/2014/main" id="{1EB0C686-BC9F-4A01-A3EB-97FD27426905}"/>
              </a:ext>
            </a:extLst>
          </p:cNvPr>
          <p:cNvSpPr/>
          <p:nvPr/>
        </p:nvSpPr>
        <p:spPr>
          <a:xfrm rot="5400000">
            <a:off x="1565708" y="2532407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3F990E47-8722-461B-B614-47A522170F73}"/>
              </a:ext>
            </a:extLst>
          </p:cNvPr>
          <p:cNvSpPr/>
          <p:nvPr/>
        </p:nvSpPr>
        <p:spPr>
          <a:xfrm rot="5400000">
            <a:off x="1711181" y="2532407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DE0C3E02-7B18-435A-8F80-25A160553EBD}"/>
              </a:ext>
            </a:extLst>
          </p:cNvPr>
          <p:cNvSpPr/>
          <p:nvPr/>
        </p:nvSpPr>
        <p:spPr>
          <a:xfrm rot="5400000">
            <a:off x="1714647" y="2206329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1" name="正方形/長方形 170">
            <a:extLst>
              <a:ext uri="{FF2B5EF4-FFF2-40B4-BE49-F238E27FC236}">
                <a16:creationId xmlns:a16="http://schemas.microsoft.com/office/drawing/2014/main" id="{E373A502-E9CA-44A3-991A-699854281B2D}"/>
              </a:ext>
            </a:extLst>
          </p:cNvPr>
          <p:cNvSpPr/>
          <p:nvPr/>
        </p:nvSpPr>
        <p:spPr>
          <a:xfrm rot="5400000">
            <a:off x="655401" y="2206332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2" name="正方形/長方形 171">
            <a:extLst>
              <a:ext uri="{FF2B5EF4-FFF2-40B4-BE49-F238E27FC236}">
                <a16:creationId xmlns:a16="http://schemas.microsoft.com/office/drawing/2014/main" id="{799C76AF-1CE6-4888-9BE8-50FA81100C36}"/>
              </a:ext>
            </a:extLst>
          </p:cNvPr>
          <p:cNvSpPr/>
          <p:nvPr/>
        </p:nvSpPr>
        <p:spPr>
          <a:xfrm rot="5400000">
            <a:off x="807801" y="2206333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3" name="正方形/長方形 172">
            <a:extLst>
              <a:ext uri="{FF2B5EF4-FFF2-40B4-BE49-F238E27FC236}">
                <a16:creationId xmlns:a16="http://schemas.microsoft.com/office/drawing/2014/main" id="{95542DCD-99C8-4EB3-82B8-E45EDA5ADF86}"/>
              </a:ext>
            </a:extLst>
          </p:cNvPr>
          <p:cNvSpPr/>
          <p:nvPr/>
        </p:nvSpPr>
        <p:spPr>
          <a:xfrm rot="5400000">
            <a:off x="958920" y="2207298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4" name="正方形/長方形 173">
            <a:extLst>
              <a:ext uri="{FF2B5EF4-FFF2-40B4-BE49-F238E27FC236}">
                <a16:creationId xmlns:a16="http://schemas.microsoft.com/office/drawing/2014/main" id="{2A920BA8-B298-414F-A404-B6AE5571FEBA}"/>
              </a:ext>
            </a:extLst>
          </p:cNvPr>
          <p:cNvSpPr/>
          <p:nvPr/>
        </p:nvSpPr>
        <p:spPr>
          <a:xfrm rot="5400000">
            <a:off x="1112286" y="2206331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4CE51FF6-C43D-4B98-8675-4A28DBB914FC}"/>
              </a:ext>
            </a:extLst>
          </p:cNvPr>
          <p:cNvSpPr/>
          <p:nvPr/>
        </p:nvSpPr>
        <p:spPr>
          <a:xfrm rot="5400000">
            <a:off x="958920" y="253337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6" name="正方形/長方形 175">
            <a:extLst>
              <a:ext uri="{FF2B5EF4-FFF2-40B4-BE49-F238E27FC236}">
                <a16:creationId xmlns:a16="http://schemas.microsoft.com/office/drawing/2014/main" id="{1B6DDBE6-A88F-4A0F-B874-7B6C05FCCDA4}"/>
              </a:ext>
            </a:extLst>
          </p:cNvPr>
          <p:cNvSpPr/>
          <p:nvPr/>
        </p:nvSpPr>
        <p:spPr>
          <a:xfrm rot="5400000">
            <a:off x="811264" y="2532409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7" name="正方形/長方形 176">
            <a:extLst>
              <a:ext uri="{FF2B5EF4-FFF2-40B4-BE49-F238E27FC236}">
                <a16:creationId xmlns:a16="http://schemas.microsoft.com/office/drawing/2014/main" id="{97B6C5A9-BA6C-4601-8850-4102233C7B44}"/>
              </a:ext>
            </a:extLst>
          </p:cNvPr>
          <p:cNvSpPr/>
          <p:nvPr/>
        </p:nvSpPr>
        <p:spPr>
          <a:xfrm rot="5400000">
            <a:off x="1112287" y="2532408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8" name="正方形/長方形 177">
            <a:extLst>
              <a:ext uri="{FF2B5EF4-FFF2-40B4-BE49-F238E27FC236}">
                <a16:creationId xmlns:a16="http://schemas.microsoft.com/office/drawing/2014/main" id="{A1EE2625-D013-4DC3-83EF-9D96BD6E62AD}"/>
              </a:ext>
            </a:extLst>
          </p:cNvPr>
          <p:cNvSpPr/>
          <p:nvPr/>
        </p:nvSpPr>
        <p:spPr>
          <a:xfrm rot="5400000">
            <a:off x="655402" y="2532410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9" name="正方形/長方形 178">
            <a:extLst>
              <a:ext uri="{FF2B5EF4-FFF2-40B4-BE49-F238E27FC236}">
                <a16:creationId xmlns:a16="http://schemas.microsoft.com/office/drawing/2014/main" id="{596A824D-195F-480E-A1E3-8ED20F1741A7}"/>
              </a:ext>
            </a:extLst>
          </p:cNvPr>
          <p:cNvSpPr/>
          <p:nvPr/>
        </p:nvSpPr>
        <p:spPr>
          <a:xfrm rot="5400000">
            <a:off x="1268151" y="2532408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0" name="正方形/長方形 179">
            <a:extLst>
              <a:ext uri="{FF2B5EF4-FFF2-40B4-BE49-F238E27FC236}">
                <a16:creationId xmlns:a16="http://schemas.microsoft.com/office/drawing/2014/main" id="{343175E6-BC55-4511-80AB-3715C5DDFCD3}"/>
              </a:ext>
            </a:extLst>
          </p:cNvPr>
          <p:cNvSpPr/>
          <p:nvPr/>
        </p:nvSpPr>
        <p:spPr>
          <a:xfrm>
            <a:off x="2434170" y="3211752"/>
            <a:ext cx="614329" cy="327333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1" name="正方形/長方形 180">
            <a:extLst>
              <a:ext uri="{FF2B5EF4-FFF2-40B4-BE49-F238E27FC236}">
                <a16:creationId xmlns:a16="http://schemas.microsoft.com/office/drawing/2014/main" id="{C4FB86C7-A1B4-4C47-9601-271A46B15D92}"/>
              </a:ext>
            </a:extLst>
          </p:cNvPr>
          <p:cNvSpPr/>
          <p:nvPr/>
        </p:nvSpPr>
        <p:spPr>
          <a:xfrm rot="5400000">
            <a:off x="2997053" y="2774435"/>
            <a:ext cx="614329" cy="327332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wordArtVertRtl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9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6" name="正方形/長方形 205">
            <a:extLst>
              <a:ext uri="{FF2B5EF4-FFF2-40B4-BE49-F238E27FC236}">
                <a16:creationId xmlns:a16="http://schemas.microsoft.com/office/drawing/2014/main" id="{3713E3A4-626E-43D0-B30C-B1F0BC4BD44A}"/>
              </a:ext>
            </a:extLst>
          </p:cNvPr>
          <p:cNvSpPr/>
          <p:nvPr/>
        </p:nvSpPr>
        <p:spPr>
          <a:xfrm>
            <a:off x="280171" y="3899433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7" name="正方形/長方形 206">
            <a:extLst>
              <a:ext uri="{FF2B5EF4-FFF2-40B4-BE49-F238E27FC236}">
                <a16:creationId xmlns:a16="http://schemas.microsoft.com/office/drawing/2014/main" id="{81568BAB-FB3C-4899-A830-973B77BF0DBF}"/>
              </a:ext>
            </a:extLst>
          </p:cNvPr>
          <p:cNvSpPr/>
          <p:nvPr/>
        </p:nvSpPr>
        <p:spPr>
          <a:xfrm>
            <a:off x="918960" y="3899433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8" name="正方形/長方形 207">
            <a:extLst>
              <a:ext uri="{FF2B5EF4-FFF2-40B4-BE49-F238E27FC236}">
                <a16:creationId xmlns:a16="http://schemas.microsoft.com/office/drawing/2014/main" id="{042B8575-EB59-4B8F-BB96-20970AA1C240}"/>
              </a:ext>
            </a:extLst>
          </p:cNvPr>
          <p:cNvSpPr/>
          <p:nvPr/>
        </p:nvSpPr>
        <p:spPr>
          <a:xfrm>
            <a:off x="1558680" y="3899433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2" name="正方形/長方形 211">
            <a:extLst>
              <a:ext uri="{FF2B5EF4-FFF2-40B4-BE49-F238E27FC236}">
                <a16:creationId xmlns:a16="http://schemas.microsoft.com/office/drawing/2014/main" id="{49809C33-1CB2-428F-B442-05377200B3B9}"/>
              </a:ext>
            </a:extLst>
          </p:cNvPr>
          <p:cNvSpPr/>
          <p:nvPr/>
        </p:nvSpPr>
        <p:spPr>
          <a:xfrm>
            <a:off x="298511" y="4480138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3" name="正方形/長方形 212">
            <a:extLst>
              <a:ext uri="{FF2B5EF4-FFF2-40B4-BE49-F238E27FC236}">
                <a16:creationId xmlns:a16="http://schemas.microsoft.com/office/drawing/2014/main" id="{BAF15AC7-41AD-4C69-9109-1676246A8C76}"/>
              </a:ext>
            </a:extLst>
          </p:cNvPr>
          <p:cNvSpPr/>
          <p:nvPr/>
        </p:nvSpPr>
        <p:spPr>
          <a:xfrm>
            <a:off x="937300" y="4480138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3F9F6CA1-1F62-44DB-BA00-20C32DF66BBE}"/>
              </a:ext>
            </a:extLst>
          </p:cNvPr>
          <p:cNvSpPr/>
          <p:nvPr/>
        </p:nvSpPr>
        <p:spPr>
          <a:xfrm>
            <a:off x="1577020" y="4480138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5" name="正方形/長方形 214">
            <a:extLst>
              <a:ext uri="{FF2B5EF4-FFF2-40B4-BE49-F238E27FC236}">
                <a16:creationId xmlns:a16="http://schemas.microsoft.com/office/drawing/2014/main" id="{6CEFB3D9-992A-4405-82DF-F1651F1A4043}"/>
              </a:ext>
            </a:extLst>
          </p:cNvPr>
          <p:cNvSpPr/>
          <p:nvPr/>
        </p:nvSpPr>
        <p:spPr>
          <a:xfrm>
            <a:off x="304630" y="5018412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6" name="正方形/長方形 215">
            <a:extLst>
              <a:ext uri="{FF2B5EF4-FFF2-40B4-BE49-F238E27FC236}">
                <a16:creationId xmlns:a16="http://schemas.microsoft.com/office/drawing/2014/main" id="{23E61C9B-C16F-4EC8-B442-A2A11000C41F}"/>
              </a:ext>
            </a:extLst>
          </p:cNvPr>
          <p:cNvSpPr/>
          <p:nvPr/>
        </p:nvSpPr>
        <p:spPr>
          <a:xfrm>
            <a:off x="943419" y="5018412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7" name="正方形/長方形 216">
            <a:extLst>
              <a:ext uri="{FF2B5EF4-FFF2-40B4-BE49-F238E27FC236}">
                <a16:creationId xmlns:a16="http://schemas.microsoft.com/office/drawing/2014/main" id="{94DBFA7C-7158-472F-B716-7BD2169041E9}"/>
              </a:ext>
            </a:extLst>
          </p:cNvPr>
          <p:cNvSpPr/>
          <p:nvPr/>
        </p:nvSpPr>
        <p:spPr>
          <a:xfrm>
            <a:off x="1583139" y="5018412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8" name="正方形/長方形 217">
            <a:extLst>
              <a:ext uri="{FF2B5EF4-FFF2-40B4-BE49-F238E27FC236}">
                <a16:creationId xmlns:a16="http://schemas.microsoft.com/office/drawing/2014/main" id="{885B9EBA-6DAA-4B65-8C64-1982FA0E65AE}"/>
              </a:ext>
            </a:extLst>
          </p:cNvPr>
          <p:cNvSpPr/>
          <p:nvPr/>
        </p:nvSpPr>
        <p:spPr>
          <a:xfrm>
            <a:off x="306000" y="5578436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9" name="正方形/長方形 218">
            <a:extLst>
              <a:ext uri="{FF2B5EF4-FFF2-40B4-BE49-F238E27FC236}">
                <a16:creationId xmlns:a16="http://schemas.microsoft.com/office/drawing/2014/main" id="{348476DD-A655-4C2B-BCA7-D9109AD866AE}"/>
              </a:ext>
            </a:extLst>
          </p:cNvPr>
          <p:cNvSpPr/>
          <p:nvPr/>
        </p:nvSpPr>
        <p:spPr>
          <a:xfrm>
            <a:off x="944789" y="5578436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E36DEC92-145F-458D-80EF-FFD9426E2292}"/>
              </a:ext>
            </a:extLst>
          </p:cNvPr>
          <p:cNvSpPr/>
          <p:nvPr/>
        </p:nvSpPr>
        <p:spPr>
          <a:xfrm>
            <a:off x="1584509" y="5578436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5" name="正方形/長方形 254">
            <a:extLst>
              <a:ext uri="{FF2B5EF4-FFF2-40B4-BE49-F238E27FC236}">
                <a16:creationId xmlns:a16="http://schemas.microsoft.com/office/drawing/2014/main" id="{45BCB8E5-256A-4E37-870F-18B98D6BB799}"/>
              </a:ext>
            </a:extLst>
          </p:cNvPr>
          <p:cNvSpPr/>
          <p:nvPr/>
        </p:nvSpPr>
        <p:spPr bwMode="auto">
          <a:xfrm>
            <a:off x="2503723" y="3785745"/>
            <a:ext cx="2034060" cy="2247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57" name="正方形/長方形 256">
            <a:extLst>
              <a:ext uri="{FF2B5EF4-FFF2-40B4-BE49-F238E27FC236}">
                <a16:creationId xmlns:a16="http://schemas.microsoft.com/office/drawing/2014/main" id="{86C23D98-797C-4CC1-BFC2-78E20BEBAFAF}"/>
              </a:ext>
            </a:extLst>
          </p:cNvPr>
          <p:cNvSpPr/>
          <p:nvPr/>
        </p:nvSpPr>
        <p:spPr>
          <a:xfrm>
            <a:off x="2545760" y="3899818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D8ED00D9-E96E-40F4-AB27-FAC8E5D4C864}"/>
              </a:ext>
            </a:extLst>
          </p:cNvPr>
          <p:cNvSpPr/>
          <p:nvPr/>
        </p:nvSpPr>
        <p:spPr>
          <a:xfrm>
            <a:off x="3184549" y="3899818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AAE8B715-4BC4-4F5F-BEE5-E29C6E2BD9A0}"/>
              </a:ext>
            </a:extLst>
          </p:cNvPr>
          <p:cNvSpPr/>
          <p:nvPr/>
        </p:nvSpPr>
        <p:spPr>
          <a:xfrm>
            <a:off x="3824269" y="3899818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0" name="正方形/長方形 259">
            <a:extLst>
              <a:ext uri="{FF2B5EF4-FFF2-40B4-BE49-F238E27FC236}">
                <a16:creationId xmlns:a16="http://schemas.microsoft.com/office/drawing/2014/main" id="{9A92CC44-A662-4DBC-85F0-5365113EB61A}"/>
              </a:ext>
            </a:extLst>
          </p:cNvPr>
          <p:cNvSpPr/>
          <p:nvPr/>
        </p:nvSpPr>
        <p:spPr>
          <a:xfrm>
            <a:off x="2564100" y="4480523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1" name="正方形/長方形 260">
            <a:extLst>
              <a:ext uri="{FF2B5EF4-FFF2-40B4-BE49-F238E27FC236}">
                <a16:creationId xmlns:a16="http://schemas.microsoft.com/office/drawing/2014/main" id="{308E89E9-70DA-4950-92D9-7E041B8DC2EC}"/>
              </a:ext>
            </a:extLst>
          </p:cNvPr>
          <p:cNvSpPr/>
          <p:nvPr/>
        </p:nvSpPr>
        <p:spPr>
          <a:xfrm>
            <a:off x="3202889" y="4480523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2" name="正方形/長方形 261">
            <a:extLst>
              <a:ext uri="{FF2B5EF4-FFF2-40B4-BE49-F238E27FC236}">
                <a16:creationId xmlns:a16="http://schemas.microsoft.com/office/drawing/2014/main" id="{CBC70F74-B650-4C36-BB7B-67A770801EBD}"/>
              </a:ext>
            </a:extLst>
          </p:cNvPr>
          <p:cNvSpPr/>
          <p:nvPr/>
        </p:nvSpPr>
        <p:spPr>
          <a:xfrm>
            <a:off x="3842609" y="4480523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3" name="正方形/長方形 262">
            <a:extLst>
              <a:ext uri="{FF2B5EF4-FFF2-40B4-BE49-F238E27FC236}">
                <a16:creationId xmlns:a16="http://schemas.microsoft.com/office/drawing/2014/main" id="{4039DB9C-3513-4B22-B68E-A80C5ECBDD01}"/>
              </a:ext>
            </a:extLst>
          </p:cNvPr>
          <p:cNvSpPr/>
          <p:nvPr/>
        </p:nvSpPr>
        <p:spPr>
          <a:xfrm>
            <a:off x="2570219" y="5018797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4" name="正方形/長方形 263">
            <a:extLst>
              <a:ext uri="{FF2B5EF4-FFF2-40B4-BE49-F238E27FC236}">
                <a16:creationId xmlns:a16="http://schemas.microsoft.com/office/drawing/2014/main" id="{EB7132CA-3631-4F9B-B1B3-F3C3058C2DCF}"/>
              </a:ext>
            </a:extLst>
          </p:cNvPr>
          <p:cNvSpPr/>
          <p:nvPr/>
        </p:nvSpPr>
        <p:spPr>
          <a:xfrm>
            <a:off x="3209008" y="5018797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5" name="正方形/長方形 264">
            <a:extLst>
              <a:ext uri="{FF2B5EF4-FFF2-40B4-BE49-F238E27FC236}">
                <a16:creationId xmlns:a16="http://schemas.microsoft.com/office/drawing/2014/main" id="{380CE0C6-B4C6-4D93-9E9F-9AB31194BCBF}"/>
              </a:ext>
            </a:extLst>
          </p:cNvPr>
          <p:cNvSpPr/>
          <p:nvPr/>
        </p:nvSpPr>
        <p:spPr>
          <a:xfrm>
            <a:off x="3848728" y="5018797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6" name="正方形/長方形 265">
            <a:extLst>
              <a:ext uri="{FF2B5EF4-FFF2-40B4-BE49-F238E27FC236}">
                <a16:creationId xmlns:a16="http://schemas.microsoft.com/office/drawing/2014/main" id="{EC3E1416-4E45-4D21-A6C3-FACB126A1599}"/>
              </a:ext>
            </a:extLst>
          </p:cNvPr>
          <p:cNvSpPr/>
          <p:nvPr/>
        </p:nvSpPr>
        <p:spPr>
          <a:xfrm>
            <a:off x="2571589" y="5578821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7" name="正方形/長方形 266">
            <a:extLst>
              <a:ext uri="{FF2B5EF4-FFF2-40B4-BE49-F238E27FC236}">
                <a16:creationId xmlns:a16="http://schemas.microsoft.com/office/drawing/2014/main" id="{F0A814BF-C3D1-49C4-85EB-23BB1CFCCED9}"/>
              </a:ext>
            </a:extLst>
          </p:cNvPr>
          <p:cNvSpPr/>
          <p:nvPr/>
        </p:nvSpPr>
        <p:spPr>
          <a:xfrm>
            <a:off x="3210378" y="5578821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8" name="正方形/長方形 267">
            <a:extLst>
              <a:ext uri="{FF2B5EF4-FFF2-40B4-BE49-F238E27FC236}">
                <a16:creationId xmlns:a16="http://schemas.microsoft.com/office/drawing/2014/main" id="{19B6337D-2CCE-414F-A0EB-91053A50DF7B}"/>
              </a:ext>
            </a:extLst>
          </p:cNvPr>
          <p:cNvSpPr/>
          <p:nvPr/>
        </p:nvSpPr>
        <p:spPr>
          <a:xfrm>
            <a:off x="3850098" y="5578821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2" name="角丸四角形 54">
            <a:extLst>
              <a:ext uri="{FF2B5EF4-FFF2-40B4-BE49-F238E27FC236}">
                <a16:creationId xmlns:a16="http://schemas.microsoft.com/office/drawing/2014/main" id="{3C6ACD7F-A924-45BC-B897-196F5AA55C76}"/>
              </a:ext>
            </a:extLst>
          </p:cNvPr>
          <p:cNvSpPr/>
          <p:nvPr/>
        </p:nvSpPr>
        <p:spPr>
          <a:xfrm>
            <a:off x="57827" y="597931"/>
            <a:ext cx="2146139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工程内物流</a:t>
            </a:r>
            <a:r>
              <a:rPr lang="en-US" altLang="ja-JP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MAP</a:t>
            </a:r>
          </a:p>
        </p:txBody>
      </p:sp>
      <p:sp>
        <p:nvSpPr>
          <p:cNvPr id="137" name="テキスト ボックス 109">
            <a:extLst>
              <a:ext uri="{FF2B5EF4-FFF2-40B4-BE49-F238E27FC236}">
                <a16:creationId xmlns:a16="http://schemas.microsoft.com/office/drawing/2014/main" id="{946EAF24-EA75-4F28-824E-F173A79BC592}"/>
              </a:ext>
            </a:extLst>
          </p:cNvPr>
          <p:cNvSpPr txBox="1"/>
          <p:nvPr/>
        </p:nvSpPr>
        <p:spPr>
          <a:xfrm>
            <a:off x="8018222" y="1120669"/>
            <a:ext cx="1728060" cy="38139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ハミ出し</a:t>
            </a:r>
            <a:r>
              <a:rPr kumimoji="1"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品置場</a:t>
            </a:r>
            <a:endParaRPr kumimoji="1" lang="en-US" altLang="ja-JP" sz="1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016A1418-F5DC-496C-B2E0-96079A9993DA}"/>
              </a:ext>
            </a:extLst>
          </p:cNvPr>
          <p:cNvGrpSpPr/>
          <p:nvPr/>
        </p:nvGrpSpPr>
        <p:grpSpPr>
          <a:xfrm>
            <a:off x="3080906" y="567924"/>
            <a:ext cx="2100206" cy="1002908"/>
            <a:chOff x="9303773" y="3551158"/>
            <a:chExt cx="2100206" cy="1002908"/>
          </a:xfrm>
        </p:grpSpPr>
        <p:sp>
          <p:nvSpPr>
            <p:cNvPr id="104" name="テキスト ボックス 109">
              <a:extLst>
                <a:ext uri="{FF2B5EF4-FFF2-40B4-BE49-F238E27FC236}">
                  <a16:creationId xmlns:a16="http://schemas.microsoft.com/office/drawing/2014/main" id="{3E9E9C6D-69E7-4F79-AFD3-5705137E2082}"/>
                </a:ext>
              </a:extLst>
            </p:cNvPr>
            <p:cNvSpPr txBox="1"/>
            <p:nvPr/>
          </p:nvSpPr>
          <p:spPr>
            <a:xfrm>
              <a:off x="9528789" y="3551158"/>
              <a:ext cx="1875190" cy="89155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ja-JP" altLang="en-US" sz="14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部品</a:t>
              </a:r>
              <a:r>
                <a:rPr lang="ja-JP" altLang="en-US" sz="14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棚</a:t>
              </a:r>
              <a:endParaRPr kumimoji="1"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kumimoji="1" lang="ja-JP" altLang="en-US" sz="14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</a:t>
              </a:r>
              <a:r>
                <a:rPr kumimoji="1" lang="en-US" altLang="ja-JP" sz="14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B</a:t>
              </a:r>
              <a:r>
                <a:rPr lang="ja-JP" altLang="en-US" sz="14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パレット</a:t>
              </a:r>
              <a:endParaRPr kumimoji="1"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kumimoji="1" lang="ja-JP" altLang="en-US" sz="14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ブランク材</a:t>
              </a:r>
              <a:endParaRPr kumimoji="1"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06" name="正方形/長方形 105">
              <a:extLst>
                <a:ext uri="{FF2B5EF4-FFF2-40B4-BE49-F238E27FC236}">
                  <a16:creationId xmlns:a16="http://schemas.microsoft.com/office/drawing/2014/main" id="{702B9148-C0EA-4A58-922D-36FB20F26E99}"/>
                </a:ext>
              </a:extLst>
            </p:cNvPr>
            <p:cNvSpPr/>
            <p:nvPr/>
          </p:nvSpPr>
          <p:spPr>
            <a:xfrm>
              <a:off x="9363418" y="3605834"/>
              <a:ext cx="318335" cy="300273"/>
            </a:xfrm>
            <a:prstGeom prst="rect">
              <a:avLst/>
            </a:prstGeom>
            <a:solidFill>
              <a:srgbClr val="CCECFF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08" name="正方形/長方形 107">
              <a:extLst>
                <a:ext uri="{FF2B5EF4-FFF2-40B4-BE49-F238E27FC236}">
                  <a16:creationId xmlns:a16="http://schemas.microsoft.com/office/drawing/2014/main" id="{4C3832B4-8690-4CAA-9462-80B990D6C717}"/>
                </a:ext>
              </a:extLst>
            </p:cNvPr>
            <p:cNvSpPr/>
            <p:nvPr/>
          </p:nvSpPr>
          <p:spPr>
            <a:xfrm rot="5400000">
              <a:off x="9386934" y="4055860"/>
              <a:ext cx="271301" cy="153449"/>
            </a:xfrm>
            <a:prstGeom prst="rect">
              <a:avLst/>
            </a:prstGeom>
            <a:solidFill>
              <a:srgbClr val="FFFF00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09" name="正方形/長方形 108">
              <a:extLst>
                <a:ext uri="{FF2B5EF4-FFF2-40B4-BE49-F238E27FC236}">
                  <a16:creationId xmlns:a16="http://schemas.microsoft.com/office/drawing/2014/main" id="{529B4766-BC04-4A6A-910D-0253BF05A4CB}"/>
                </a:ext>
              </a:extLst>
            </p:cNvPr>
            <p:cNvSpPr/>
            <p:nvPr/>
          </p:nvSpPr>
          <p:spPr>
            <a:xfrm>
              <a:off x="9303773" y="4325742"/>
              <a:ext cx="479122" cy="228324"/>
            </a:xfrm>
            <a:prstGeom prst="rect">
              <a:avLst/>
            </a:prstGeom>
            <a:solidFill>
              <a:srgbClr val="00B050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90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AA3C98EA-038D-4846-BE8F-31A0EC4690DE}"/>
              </a:ext>
            </a:extLst>
          </p:cNvPr>
          <p:cNvSpPr/>
          <p:nvPr/>
        </p:nvSpPr>
        <p:spPr bwMode="auto">
          <a:xfrm>
            <a:off x="4813501" y="1615010"/>
            <a:ext cx="4702568" cy="46849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15" name="正方形/長方形 114">
            <a:extLst>
              <a:ext uri="{FF2B5EF4-FFF2-40B4-BE49-F238E27FC236}">
                <a16:creationId xmlns:a16="http://schemas.microsoft.com/office/drawing/2014/main" id="{2B706B60-9B14-4544-B6D4-DAF7D03C1704}"/>
              </a:ext>
            </a:extLst>
          </p:cNvPr>
          <p:cNvSpPr/>
          <p:nvPr/>
        </p:nvSpPr>
        <p:spPr bwMode="auto">
          <a:xfrm>
            <a:off x="5039146" y="3785360"/>
            <a:ext cx="2034060" cy="22479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16" name="テキスト ボックス 2">
            <a:extLst>
              <a:ext uri="{FF2B5EF4-FFF2-40B4-BE49-F238E27FC236}">
                <a16:creationId xmlns:a16="http://schemas.microsoft.com/office/drawing/2014/main" id="{130ACCDC-8776-4C68-9FED-49008F6C85C9}"/>
              </a:ext>
            </a:extLst>
          </p:cNvPr>
          <p:cNvSpPr txBox="1"/>
          <p:nvPr/>
        </p:nvSpPr>
        <p:spPr>
          <a:xfrm>
            <a:off x="5181112" y="1866276"/>
            <a:ext cx="3446814" cy="1762002"/>
          </a:xfrm>
          <a:prstGeom prst="rect">
            <a:avLst/>
          </a:prstGeom>
          <a:solidFill>
            <a:schemeClr val="bg1"/>
          </a:solidFill>
          <a:ln w="9525" cmpd="sng">
            <a:solidFill>
              <a:sysClr val="window" lastClr="FFFFFF">
                <a:shade val="50000"/>
              </a:sysClr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21" name="正方形/長方形 120">
            <a:extLst>
              <a:ext uri="{FF2B5EF4-FFF2-40B4-BE49-F238E27FC236}">
                <a16:creationId xmlns:a16="http://schemas.microsoft.com/office/drawing/2014/main" id="{D944B666-C3C2-4A9A-89B7-C846E0B6704E}"/>
              </a:ext>
            </a:extLst>
          </p:cNvPr>
          <p:cNvSpPr/>
          <p:nvPr/>
        </p:nvSpPr>
        <p:spPr>
          <a:xfrm>
            <a:off x="8728370" y="3454849"/>
            <a:ext cx="614330" cy="163667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4" name="正方形/長方形 193">
            <a:extLst>
              <a:ext uri="{FF2B5EF4-FFF2-40B4-BE49-F238E27FC236}">
                <a16:creationId xmlns:a16="http://schemas.microsoft.com/office/drawing/2014/main" id="{A0C74731-10C0-4F8E-A166-E2F464A5B674}"/>
              </a:ext>
            </a:extLst>
          </p:cNvPr>
          <p:cNvSpPr/>
          <p:nvPr/>
        </p:nvSpPr>
        <p:spPr>
          <a:xfrm>
            <a:off x="5081183" y="3899433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5" name="正方形/長方形 194">
            <a:extLst>
              <a:ext uri="{FF2B5EF4-FFF2-40B4-BE49-F238E27FC236}">
                <a16:creationId xmlns:a16="http://schemas.microsoft.com/office/drawing/2014/main" id="{92366C8E-9A91-484B-96D9-E298700CFF34}"/>
              </a:ext>
            </a:extLst>
          </p:cNvPr>
          <p:cNvSpPr/>
          <p:nvPr/>
        </p:nvSpPr>
        <p:spPr>
          <a:xfrm>
            <a:off x="5719972" y="3899433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6" name="正方形/長方形 195">
            <a:extLst>
              <a:ext uri="{FF2B5EF4-FFF2-40B4-BE49-F238E27FC236}">
                <a16:creationId xmlns:a16="http://schemas.microsoft.com/office/drawing/2014/main" id="{2290D29B-1742-4599-BA07-5D90AD5F4697}"/>
              </a:ext>
            </a:extLst>
          </p:cNvPr>
          <p:cNvSpPr/>
          <p:nvPr/>
        </p:nvSpPr>
        <p:spPr>
          <a:xfrm>
            <a:off x="6359692" y="3899433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4A96CAB6-BD03-436E-802A-4A8FDD615D99}"/>
              </a:ext>
            </a:extLst>
          </p:cNvPr>
          <p:cNvSpPr/>
          <p:nvPr/>
        </p:nvSpPr>
        <p:spPr>
          <a:xfrm>
            <a:off x="5099523" y="4480138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C2C051CD-011F-4909-B974-31BDA4D9A93A}"/>
              </a:ext>
            </a:extLst>
          </p:cNvPr>
          <p:cNvSpPr/>
          <p:nvPr/>
        </p:nvSpPr>
        <p:spPr>
          <a:xfrm>
            <a:off x="5738312" y="4480138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9" name="正方形/長方形 198">
            <a:extLst>
              <a:ext uri="{FF2B5EF4-FFF2-40B4-BE49-F238E27FC236}">
                <a16:creationId xmlns:a16="http://schemas.microsoft.com/office/drawing/2014/main" id="{80685C3F-5B24-4C1B-ADE0-1FB840EB56C8}"/>
              </a:ext>
            </a:extLst>
          </p:cNvPr>
          <p:cNvSpPr/>
          <p:nvPr/>
        </p:nvSpPr>
        <p:spPr>
          <a:xfrm>
            <a:off x="6378032" y="4480138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0" name="正方形/長方形 199">
            <a:extLst>
              <a:ext uri="{FF2B5EF4-FFF2-40B4-BE49-F238E27FC236}">
                <a16:creationId xmlns:a16="http://schemas.microsoft.com/office/drawing/2014/main" id="{25049B26-6421-4015-A5EF-2BDC412F3FFE}"/>
              </a:ext>
            </a:extLst>
          </p:cNvPr>
          <p:cNvSpPr/>
          <p:nvPr/>
        </p:nvSpPr>
        <p:spPr>
          <a:xfrm>
            <a:off x="5105642" y="5018412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1" name="正方形/長方形 200">
            <a:extLst>
              <a:ext uri="{FF2B5EF4-FFF2-40B4-BE49-F238E27FC236}">
                <a16:creationId xmlns:a16="http://schemas.microsoft.com/office/drawing/2014/main" id="{F9088250-36E4-4CCE-BD00-FE05DD80611C}"/>
              </a:ext>
            </a:extLst>
          </p:cNvPr>
          <p:cNvSpPr/>
          <p:nvPr/>
        </p:nvSpPr>
        <p:spPr>
          <a:xfrm>
            <a:off x="5744431" y="5018412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72037DF5-EFDD-4412-BAA6-4ADDD2BC716B}"/>
              </a:ext>
            </a:extLst>
          </p:cNvPr>
          <p:cNvSpPr/>
          <p:nvPr/>
        </p:nvSpPr>
        <p:spPr>
          <a:xfrm>
            <a:off x="6384151" y="5018412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4" name="正方形/長方形 203">
            <a:extLst>
              <a:ext uri="{FF2B5EF4-FFF2-40B4-BE49-F238E27FC236}">
                <a16:creationId xmlns:a16="http://schemas.microsoft.com/office/drawing/2014/main" id="{DC11436F-B2D7-490B-9FE7-98A668FA7608}"/>
              </a:ext>
            </a:extLst>
          </p:cNvPr>
          <p:cNvSpPr/>
          <p:nvPr/>
        </p:nvSpPr>
        <p:spPr>
          <a:xfrm>
            <a:off x="5107012" y="5578436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5" name="正方形/長方形 204">
            <a:extLst>
              <a:ext uri="{FF2B5EF4-FFF2-40B4-BE49-F238E27FC236}">
                <a16:creationId xmlns:a16="http://schemas.microsoft.com/office/drawing/2014/main" id="{D44F12EC-A56A-4996-A50C-F76443BCECA8}"/>
              </a:ext>
            </a:extLst>
          </p:cNvPr>
          <p:cNvSpPr/>
          <p:nvPr/>
        </p:nvSpPr>
        <p:spPr>
          <a:xfrm>
            <a:off x="5745801" y="5578436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9" name="正方形/長方形 208">
            <a:extLst>
              <a:ext uri="{FF2B5EF4-FFF2-40B4-BE49-F238E27FC236}">
                <a16:creationId xmlns:a16="http://schemas.microsoft.com/office/drawing/2014/main" id="{D81196B1-399E-4C57-BF1A-5CC0BC7C81B1}"/>
              </a:ext>
            </a:extLst>
          </p:cNvPr>
          <p:cNvSpPr/>
          <p:nvPr/>
        </p:nvSpPr>
        <p:spPr>
          <a:xfrm>
            <a:off x="6385521" y="5578436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0" name="正方形/長方形 209">
            <a:extLst>
              <a:ext uri="{FF2B5EF4-FFF2-40B4-BE49-F238E27FC236}">
                <a16:creationId xmlns:a16="http://schemas.microsoft.com/office/drawing/2014/main" id="{B7A1BDC5-8CBE-4017-8576-030D2E3E0568}"/>
              </a:ext>
            </a:extLst>
          </p:cNvPr>
          <p:cNvSpPr/>
          <p:nvPr/>
        </p:nvSpPr>
        <p:spPr bwMode="auto">
          <a:xfrm>
            <a:off x="7304735" y="3785745"/>
            <a:ext cx="2034060" cy="22479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11" name="正方形/長方形 210">
            <a:extLst>
              <a:ext uri="{FF2B5EF4-FFF2-40B4-BE49-F238E27FC236}">
                <a16:creationId xmlns:a16="http://schemas.microsoft.com/office/drawing/2014/main" id="{E2D22AC2-6AF7-4B21-ACE5-D9FD9DB5D837}"/>
              </a:ext>
            </a:extLst>
          </p:cNvPr>
          <p:cNvSpPr/>
          <p:nvPr/>
        </p:nvSpPr>
        <p:spPr>
          <a:xfrm>
            <a:off x="7346772" y="3899818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3" name="正方形/長方形 222">
            <a:extLst>
              <a:ext uri="{FF2B5EF4-FFF2-40B4-BE49-F238E27FC236}">
                <a16:creationId xmlns:a16="http://schemas.microsoft.com/office/drawing/2014/main" id="{BCEACDA7-A275-4402-BA91-4FA07F803E4D}"/>
              </a:ext>
            </a:extLst>
          </p:cNvPr>
          <p:cNvSpPr/>
          <p:nvPr/>
        </p:nvSpPr>
        <p:spPr>
          <a:xfrm>
            <a:off x="7985561" y="3899818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4" name="正方形/長方形 223">
            <a:extLst>
              <a:ext uri="{FF2B5EF4-FFF2-40B4-BE49-F238E27FC236}">
                <a16:creationId xmlns:a16="http://schemas.microsoft.com/office/drawing/2014/main" id="{165AB884-E7ED-4932-BC71-0C2E1D449194}"/>
              </a:ext>
            </a:extLst>
          </p:cNvPr>
          <p:cNvSpPr/>
          <p:nvPr/>
        </p:nvSpPr>
        <p:spPr>
          <a:xfrm>
            <a:off x="8625281" y="3899818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F1DD87AF-50B6-405E-B147-69B236DBA4BA}"/>
              </a:ext>
            </a:extLst>
          </p:cNvPr>
          <p:cNvSpPr/>
          <p:nvPr/>
        </p:nvSpPr>
        <p:spPr>
          <a:xfrm>
            <a:off x="7365112" y="4480523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6" name="正方形/長方形 225">
            <a:extLst>
              <a:ext uri="{FF2B5EF4-FFF2-40B4-BE49-F238E27FC236}">
                <a16:creationId xmlns:a16="http://schemas.microsoft.com/office/drawing/2014/main" id="{7289AF70-F4AC-4A1D-87AC-F45C82685493}"/>
              </a:ext>
            </a:extLst>
          </p:cNvPr>
          <p:cNvSpPr/>
          <p:nvPr/>
        </p:nvSpPr>
        <p:spPr>
          <a:xfrm>
            <a:off x="8003901" y="4480523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7" name="正方形/長方形 226">
            <a:extLst>
              <a:ext uri="{FF2B5EF4-FFF2-40B4-BE49-F238E27FC236}">
                <a16:creationId xmlns:a16="http://schemas.microsoft.com/office/drawing/2014/main" id="{EB5CAF41-B827-4898-B987-2F98EE50547F}"/>
              </a:ext>
            </a:extLst>
          </p:cNvPr>
          <p:cNvSpPr/>
          <p:nvPr/>
        </p:nvSpPr>
        <p:spPr>
          <a:xfrm>
            <a:off x="8643621" y="4480523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8" name="正方形/長方形 227">
            <a:extLst>
              <a:ext uri="{FF2B5EF4-FFF2-40B4-BE49-F238E27FC236}">
                <a16:creationId xmlns:a16="http://schemas.microsoft.com/office/drawing/2014/main" id="{A58C605D-71EF-444A-BD92-5B3C9EABCD8A}"/>
              </a:ext>
            </a:extLst>
          </p:cNvPr>
          <p:cNvSpPr/>
          <p:nvPr/>
        </p:nvSpPr>
        <p:spPr>
          <a:xfrm>
            <a:off x="7371231" y="5018797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8D0127C6-A873-4979-96A2-B5C0B7F72EC9}"/>
              </a:ext>
            </a:extLst>
          </p:cNvPr>
          <p:cNvSpPr/>
          <p:nvPr/>
        </p:nvSpPr>
        <p:spPr>
          <a:xfrm>
            <a:off x="8010020" y="5018797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0" name="正方形/長方形 229">
            <a:extLst>
              <a:ext uri="{FF2B5EF4-FFF2-40B4-BE49-F238E27FC236}">
                <a16:creationId xmlns:a16="http://schemas.microsoft.com/office/drawing/2014/main" id="{F382F745-3965-4012-8DDF-E524EDF6F50F}"/>
              </a:ext>
            </a:extLst>
          </p:cNvPr>
          <p:cNvSpPr/>
          <p:nvPr/>
        </p:nvSpPr>
        <p:spPr>
          <a:xfrm>
            <a:off x="8649740" y="5018797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1" name="正方形/長方形 230">
            <a:extLst>
              <a:ext uri="{FF2B5EF4-FFF2-40B4-BE49-F238E27FC236}">
                <a16:creationId xmlns:a16="http://schemas.microsoft.com/office/drawing/2014/main" id="{F8EAF614-1268-4576-A476-F91546F321CB}"/>
              </a:ext>
            </a:extLst>
          </p:cNvPr>
          <p:cNvSpPr/>
          <p:nvPr/>
        </p:nvSpPr>
        <p:spPr>
          <a:xfrm>
            <a:off x="7372601" y="5578821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2" name="正方形/長方形 231">
            <a:extLst>
              <a:ext uri="{FF2B5EF4-FFF2-40B4-BE49-F238E27FC236}">
                <a16:creationId xmlns:a16="http://schemas.microsoft.com/office/drawing/2014/main" id="{276CDABA-CDB1-4BBA-86C4-39825B2AFE94}"/>
              </a:ext>
            </a:extLst>
          </p:cNvPr>
          <p:cNvSpPr/>
          <p:nvPr/>
        </p:nvSpPr>
        <p:spPr>
          <a:xfrm>
            <a:off x="8011390" y="5578821"/>
            <a:ext cx="614329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3" name="正方形/長方形 232">
            <a:extLst>
              <a:ext uri="{FF2B5EF4-FFF2-40B4-BE49-F238E27FC236}">
                <a16:creationId xmlns:a16="http://schemas.microsoft.com/office/drawing/2014/main" id="{D55ED91F-0D73-4EB7-BFF3-CFEBB9B1F602}"/>
              </a:ext>
            </a:extLst>
          </p:cNvPr>
          <p:cNvSpPr/>
          <p:nvPr/>
        </p:nvSpPr>
        <p:spPr>
          <a:xfrm>
            <a:off x="8651110" y="5578821"/>
            <a:ext cx="614330" cy="326782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1" name="正方形/長方形 270">
            <a:extLst>
              <a:ext uri="{FF2B5EF4-FFF2-40B4-BE49-F238E27FC236}">
                <a16:creationId xmlns:a16="http://schemas.microsoft.com/office/drawing/2014/main" id="{F338C5A8-F306-44A1-B31D-749F4A7A7088}"/>
              </a:ext>
            </a:extLst>
          </p:cNvPr>
          <p:cNvSpPr/>
          <p:nvPr/>
        </p:nvSpPr>
        <p:spPr>
          <a:xfrm>
            <a:off x="4858281" y="3907185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2" name="正方形/長方形 271">
            <a:extLst>
              <a:ext uri="{FF2B5EF4-FFF2-40B4-BE49-F238E27FC236}">
                <a16:creationId xmlns:a16="http://schemas.microsoft.com/office/drawing/2014/main" id="{389F10D7-403D-452D-8073-E7387059F8DF}"/>
              </a:ext>
            </a:extLst>
          </p:cNvPr>
          <p:cNvSpPr/>
          <p:nvPr/>
        </p:nvSpPr>
        <p:spPr>
          <a:xfrm>
            <a:off x="4858281" y="4077415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3" name="正方形/長方形 272">
            <a:extLst>
              <a:ext uri="{FF2B5EF4-FFF2-40B4-BE49-F238E27FC236}">
                <a16:creationId xmlns:a16="http://schemas.microsoft.com/office/drawing/2014/main" id="{11E4CE9E-EC9C-44EB-9F05-CB12D8BE5D04}"/>
              </a:ext>
            </a:extLst>
          </p:cNvPr>
          <p:cNvSpPr/>
          <p:nvPr/>
        </p:nvSpPr>
        <p:spPr>
          <a:xfrm>
            <a:off x="4861863" y="4487917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4" name="正方形/長方形 273">
            <a:extLst>
              <a:ext uri="{FF2B5EF4-FFF2-40B4-BE49-F238E27FC236}">
                <a16:creationId xmlns:a16="http://schemas.microsoft.com/office/drawing/2014/main" id="{11EC6134-9577-47B5-AF1D-5EE5FF04C967}"/>
              </a:ext>
            </a:extLst>
          </p:cNvPr>
          <p:cNvSpPr/>
          <p:nvPr/>
        </p:nvSpPr>
        <p:spPr>
          <a:xfrm>
            <a:off x="4861863" y="4658147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5" name="正方形/長方形 274">
            <a:extLst>
              <a:ext uri="{FF2B5EF4-FFF2-40B4-BE49-F238E27FC236}">
                <a16:creationId xmlns:a16="http://schemas.microsoft.com/office/drawing/2014/main" id="{41F472B0-1F4C-4821-833B-EC9D1EDB6B89}"/>
              </a:ext>
            </a:extLst>
          </p:cNvPr>
          <p:cNvSpPr/>
          <p:nvPr/>
        </p:nvSpPr>
        <p:spPr>
          <a:xfrm>
            <a:off x="4855802" y="5026308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6" name="正方形/長方形 275">
            <a:extLst>
              <a:ext uri="{FF2B5EF4-FFF2-40B4-BE49-F238E27FC236}">
                <a16:creationId xmlns:a16="http://schemas.microsoft.com/office/drawing/2014/main" id="{0DB43594-D235-4A58-8624-BC5559E7CC06}"/>
              </a:ext>
            </a:extLst>
          </p:cNvPr>
          <p:cNvSpPr/>
          <p:nvPr/>
        </p:nvSpPr>
        <p:spPr>
          <a:xfrm>
            <a:off x="4855802" y="5196538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7" name="正方形/長方形 276">
            <a:extLst>
              <a:ext uri="{FF2B5EF4-FFF2-40B4-BE49-F238E27FC236}">
                <a16:creationId xmlns:a16="http://schemas.microsoft.com/office/drawing/2014/main" id="{71E53B66-27CD-4226-A28D-8C25FD7A3734}"/>
              </a:ext>
            </a:extLst>
          </p:cNvPr>
          <p:cNvSpPr/>
          <p:nvPr/>
        </p:nvSpPr>
        <p:spPr>
          <a:xfrm>
            <a:off x="4854194" y="5590941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8" name="正方形/長方形 277">
            <a:extLst>
              <a:ext uri="{FF2B5EF4-FFF2-40B4-BE49-F238E27FC236}">
                <a16:creationId xmlns:a16="http://schemas.microsoft.com/office/drawing/2014/main" id="{6C87E789-6E69-49EE-80EA-1D4370C15B8E}"/>
              </a:ext>
            </a:extLst>
          </p:cNvPr>
          <p:cNvSpPr/>
          <p:nvPr/>
        </p:nvSpPr>
        <p:spPr>
          <a:xfrm>
            <a:off x="4854194" y="5761171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9" name="正方形/長方形 278">
            <a:extLst>
              <a:ext uri="{FF2B5EF4-FFF2-40B4-BE49-F238E27FC236}">
                <a16:creationId xmlns:a16="http://schemas.microsoft.com/office/drawing/2014/main" id="{6D958F2E-0AE6-47BC-92A7-85058CB8E535}"/>
              </a:ext>
            </a:extLst>
          </p:cNvPr>
          <p:cNvSpPr/>
          <p:nvPr/>
        </p:nvSpPr>
        <p:spPr>
          <a:xfrm>
            <a:off x="5107457" y="5431959"/>
            <a:ext cx="1263206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0" name="テキスト ボックス 75">
            <a:extLst>
              <a:ext uri="{FF2B5EF4-FFF2-40B4-BE49-F238E27FC236}">
                <a16:creationId xmlns:a16="http://schemas.microsoft.com/office/drawing/2014/main" id="{CB4CA5F2-27E9-4A21-89D4-76135EB7CCB6}"/>
              </a:ext>
            </a:extLst>
          </p:cNvPr>
          <p:cNvSpPr txBox="1"/>
          <p:nvPr/>
        </p:nvSpPr>
        <p:spPr>
          <a:xfrm>
            <a:off x="8640571" y="2077409"/>
            <a:ext cx="540000" cy="540000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1" name="テキスト ボックス 75">
            <a:extLst>
              <a:ext uri="{FF2B5EF4-FFF2-40B4-BE49-F238E27FC236}">
                <a16:creationId xmlns:a16="http://schemas.microsoft.com/office/drawing/2014/main" id="{034AF923-18BC-4965-BC8F-9CE0B8CDF1E7}"/>
              </a:ext>
            </a:extLst>
          </p:cNvPr>
          <p:cNvSpPr txBox="1"/>
          <p:nvPr/>
        </p:nvSpPr>
        <p:spPr>
          <a:xfrm>
            <a:off x="8640571" y="2608235"/>
            <a:ext cx="540000" cy="540000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2" name="正方形/長方形 281">
            <a:extLst>
              <a:ext uri="{FF2B5EF4-FFF2-40B4-BE49-F238E27FC236}">
                <a16:creationId xmlns:a16="http://schemas.microsoft.com/office/drawing/2014/main" id="{C8F3C528-DAD3-4532-A849-C2A8069CDD6F}"/>
              </a:ext>
            </a:extLst>
          </p:cNvPr>
          <p:cNvSpPr/>
          <p:nvPr/>
        </p:nvSpPr>
        <p:spPr>
          <a:xfrm>
            <a:off x="9335590" y="3907185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3" name="正方形/長方形 282">
            <a:extLst>
              <a:ext uri="{FF2B5EF4-FFF2-40B4-BE49-F238E27FC236}">
                <a16:creationId xmlns:a16="http://schemas.microsoft.com/office/drawing/2014/main" id="{2BCC24DB-DBEF-4E19-BD5C-1EE5EC82AB5F}"/>
              </a:ext>
            </a:extLst>
          </p:cNvPr>
          <p:cNvSpPr/>
          <p:nvPr/>
        </p:nvSpPr>
        <p:spPr>
          <a:xfrm>
            <a:off x="9336134" y="4077415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4" name="正方形/長方形 283">
            <a:extLst>
              <a:ext uri="{FF2B5EF4-FFF2-40B4-BE49-F238E27FC236}">
                <a16:creationId xmlns:a16="http://schemas.microsoft.com/office/drawing/2014/main" id="{6E58D278-8E1D-45CE-BD75-7728D4C797A0}"/>
              </a:ext>
            </a:extLst>
          </p:cNvPr>
          <p:cNvSpPr/>
          <p:nvPr/>
        </p:nvSpPr>
        <p:spPr>
          <a:xfrm>
            <a:off x="9340554" y="4482529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5" name="正方形/長方形 284">
            <a:extLst>
              <a:ext uri="{FF2B5EF4-FFF2-40B4-BE49-F238E27FC236}">
                <a16:creationId xmlns:a16="http://schemas.microsoft.com/office/drawing/2014/main" id="{6D457DAF-9354-41F7-9410-910848DC5C2E}"/>
              </a:ext>
            </a:extLst>
          </p:cNvPr>
          <p:cNvSpPr/>
          <p:nvPr/>
        </p:nvSpPr>
        <p:spPr>
          <a:xfrm>
            <a:off x="9340554" y="4652759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6" name="正方形/長方形 285">
            <a:extLst>
              <a:ext uri="{FF2B5EF4-FFF2-40B4-BE49-F238E27FC236}">
                <a16:creationId xmlns:a16="http://schemas.microsoft.com/office/drawing/2014/main" id="{B00E05F6-82C6-42A8-98D5-23058D8534C3}"/>
              </a:ext>
            </a:extLst>
          </p:cNvPr>
          <p:cNvSpPr/>
          <p:nvPr/>
        </p:nvSpPr>
        <p:spPr>
          <a:xfrm>
            <a:off x="9335590" y="5027110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3" name="正方形/長方形 302">
            <a:extLst>
              <a:ext uri="{FF2B5EF4-FFF2-40B4-BE49-F238E27FC236}">
                <a16:creationId xmlns:a16="http://schemas.microsoft.com/office/drawing/2014/main" id="{E52CCAA5-A5DF-4E8E-BE13-5AC45EDAB6CB}"/>
              </a:ext>
            </a:extLst>
          </p:cNvPr>
          <p:cNvSpPr/>
          <p:nvPr/>
        </p:nvSpPr>
        <p:spPr>
          <a:xfrm>
            <a:off x="9335590" y="5197340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4" name="正方形/長方形 303">
            <a:extLst>
              <a:ext uri="{FF2B5EF4-FFF2-40B4-BE49-F238E27FC236}">
                <a16:creationId xmlns:a16="http://schemas.microsoft.com/office/drawing/2014/main" id="{33C2807A-726F-49AE-A453-FC3237365235}"/>
              </a:ext>
            </a:extLst>
          </p:cNvPr>
          <p:cNvSpPr/>
          <p:nvPr/>
        </p:nvSpPr>
        <p:spPr>
          <a:xfrm>
            <a:off x="7770849" y="5434974"/>
            <a:ext cx="1494591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69C25D9-D7C9-4589-8879-976AB2D17CC9}"/>
              </a:ext>
            </a:extLst>
          </p:cNvPr>
          <p:cNvSpPr txBox="1"/>
          <p:nvPr/>
        </p:nvSpPr>
        <p:spPr>
          <a:xfrm>
            <a:off x="182420" y="1327373"/>
            <a:ext cx="1758311" cy="400110"/>
          </a:xfrm>
          <a:prstGeom prst="rect">
            <a:avLst/>
          </a:prstGeom>
          <a:solidFill>
            <a:schemeClr val="bg1"/>
          </a:solidFill>
          <a:ln w="28575">
            <a:solidFill>
              <a:srgbClr val="3333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本来の姿</a:t>
            </a:r>
            <a:endParaRPr kumimoji="1"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221" name="テキスト ボックス 220">
            <a:extLst>
              <a:ext uri="{FF2B5EF4-FFF2-40B4-BE49-F238E27FC236}">
                <a16:creationId xmlns:a16="http://schemas.microsoft.com/office/drawing/2014/main" id="{7F3F2A4D-3CF7-4BB2-8E8A-41E796F4E279}"/>
              </a:ext>
            </a:extLst>
          </p:cNvPr>
          <p:cNvSpPr txBox="1"/>
          <p:nvPr/>
        </p:nvSpPr>
        <p:spPr>
          <a:xfrm>
            <a:off x="4964351" y="1357552"/>
            <a:ext cx="1758311" cy="40011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現状の姿</a:t>
            </a:r>
            <a:endParaRPr kumimoji="1"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pic>
        <p:nvPicPr>
          <p:cNvPr id="222" name="図 221">
            <a:extLst>
              <a:ext uri="{FF2B5EF4-FFF2-40B4-BE49-F238E27FC236}">
                <a16:creationId xmlns:a16="http://schemas.microsoft.com/office/drawing/2014/main" id="{BF4E483A-58DC-446A-9B81-2E667AD8E4E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6128" y="3551755"/>
            <a:ext cx="1991010" cy="178882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87" name="図 286">
            <a:extLst>
              <a:ext uri="{FF2B5EF4-FFF2-40B4-BE49-F238E27FC236}">
                <a16:creationId xmlns:a16="http://schemas.microsoft.com/office/drawing/2014/main" id="{5B594B73-CD81-4110-BED7-0248F7CDFBF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0430" y="1200629"/>
            <a:ext cx="1998816" cy="162061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4" name="正方形/長方形 233">
            <a:extLst>
              <a:ext uri="{FF2B5EF4-FFF2-40B4-BE49-F238E27FC236}">
                <a16:creationId xmlns:a16="http://schemas.microsoft.com/office/drawing/2014/main" id="{FDD77249-F1DE-4FE1-B385-8FBEFF9D8DDF}"/>
              </a:ext>
            </a:extLst>
          </p:cNvPr>
          <p:cNvSpPr/>
          <p:nvPr/>
        </p:nvSpPr>
        <p:spPr>
          <a:xfrm rot="10800000">
            <a:off x="7850312" y="1952593"/>
            <a:ext cx="471600" cy="216000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5" name="正方形/長方形 234">
            <a:extLst>
              <a:ext uri="{FF2B5EF4-FFF2-40B4-BE49-F238E27FC236}">
                <a16:creationId xmlns:a16="http://schemas.microsoft.com/office/drawing/2014/main" id="{A014FF40-8434-47CF-AAF2-CCB1113D8230}"/>
              </a:ext>
            </a:extLst>
          </p:cNvPr>
          <p:cNvSpPr/>
          <p:nvPr/>
        </p:nvSpPr>
        <p:spPr>
          <a:xfrm>
            <a:off x="7856935" y="2201728"/>
            <a:ext cx="470330" cy="235666"/>
          </a:xfrm>
          <a:prstGeom prst="rect">
            <a:avLst/>
          </a:prstGeom>
          <a:solidFill>
            <a:srgbClr val="CCEC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6" name="正方形/長方形 235">
            <a:extLst>
              <a:ext uri="{FF2B5EF4-FFF2-40B4-BE49-F238E27FC236}">
                <a16:creationId xmlns:a16="http://schemas.microsoft.com/office/drawing/2014/main" id="{82AA21EC-12D1-4331-81F8-E84FC8959AC4}"/>
              </a:ext>
            </a:extLst>
          </p:cNvPr>
          <p:cNvSpPr/>
          <p:nvPr/>
        </p:nvSpPr>
        <p:spPr>
          <a:xfrm>
            <a:off x="5604461" y="3454322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A09A78ED-2A00-44E6-9131-76D7299481A6}"/>
              </a:ext>
            </a:extLst>
          </p:cNvPr>
          <p:cNvSpPr/>
          <p:nvPr/>
        </p:nvSpPr>
        <p:spPr>
          <a:xfrm>
            <a:off x="5860433" y="3455518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8" name="正方形/長方形 237">
            <a:extLst>
              <a:ext uri="{FF2B5EF4-FFF2-40B4-BE49-F238E27FC236}">
                <a16:creationId xmlns:a16="http://schemas.microsoft.com/office/drawing/2014/main" id="{0FCF0A63-C8FA-4E8D-B360-D5A57D0E8379}"/>
              </a:ext>
            </a:extLst>
          </p:cNvPr>
          <p:cNvSpPr/>
          <p:nvPr/>
        </p:nvSpPr>
        <p:spPr>
          <a:xfrm>
            <a:off x="6118886" y="3455518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9" name="正方形/長方形 238">
            <a:extLst>
              <a:ext uri="{FF2B5EF4-FFF2-40B4-BE49-F238E27FC236}">
                <a16:creationId xmlns:a16="http://schemas.microsoft.com/office/drawing/2014/main" id="{A4B7B834-B834-44C5-A76F-C90B72936E59}"/>
              </a:ext>
            </a:extLst>
          </p:cNvPr>
          <p:cNvSpPr/>
          <p:nvPr/>
        </p:nvSpPr>
        <p:spPr>
          <a:xfrm>
            <a:off x="6630297" y="3455518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0" name="正方形/長方形 239">
            <a:extLst>
              <a:ext uri="{FF2B5EF4-FFF2-40B4-BE49-F238E27FC236}">
                <a16:creationId xmlns:a16="http://schemas.microsoft.com/office/drawing/2014/main" id="{5D4360D1-1DBB-4540-919E-9F97C524B9AC}"/>
              </a:ext>
            </a:extLst>
          </p:cNvPr>
          <p:cNvSpPr/>
          <p:nvPr/>
        </p:nvSpPr>
        <p:spPr>
          <a:xfrm>
            <a:off x="6374481" y="3455518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1" name="正方形/長方形 240">
            <a:extLst>
              <a:ext uri="{FF2B5EF4-FFF2-40B4-BE49-F238E27FC236}">
                <a16:creationId xmlns:a16="http://schemas.microsoft.com/office/drawing/2014/main" id="{31470677-6E49-42D7-BBC3-4E452672B2B0}"/>
              </a:ext>
            </a:extLst>
          </p:cNvPr>
          <p:cNvSpPr/>
          <p:nvPr/>
        </p:nvSpPr>
        <p:spPr>
          <a:xfrm>
            <a:off x="5351287" y="3455518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2" name="正方形/長方形 241">
            <a:extLst>
              <a:ext uri="{FF2B5EF4-FFF2-40B4-BE49-F238E27FC236}">
                <a16:creationId xmlns:a16="http://schemas.microsoft.com/office/drawing/2014/main" id="{DC9C2BEF-B3E8-4C90-A33E-87758AD7A993}"/>
              </a:ext>
            </a:extLst>
          </p:cNvPr>
          <p:cNvSpPr/>
          <p:nvPr/>
        </p:nvSpPr>
        <p:spPr>
          <a:xfrm>
            <a:off x="5475030" y="269667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3" name="正方形/長方形 242">
            <a:extLst>
              <a:ext uri="{FF2B5EF4-FFF2-40B4-BE49-F238E27FC236}">
                <a16:creationId xmlns:a16="http://schemas.microsoft.com/office/drawing/2014/main" id="{05E342AF-E96D-405D-8903-0E6BDBF00073}"/>
              </a:ext>
            </a:extLst>
          </p:cNvPr>
          <p:cNvSpPr/>
          <p:nvPr/>
        </p:nvSpPr>
        <p:spPr>
          <a:xfrm>
            <a:off x="5713792" y="269667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4" name="正方形/長方形 243">
            <a:extLst>
              <a:ext uri="{FF2B5EF4-FFF2-40B4-BE49-F238E27FC236}">
                <a16:creationId xmlns:a16="http://schemas.microsoft.com/office/drawing/2014/main" id="{7262A9D7-A836-44E5-9ED7-92DCBBA5871E}"/>
              </a:ext>
            </a:extLst>
          </p:cNvPr>
          <p:cNvSpPr/>
          <p:nvPr/>
        </p:nvSpPr>
        <p:spPr>
          <a:xfrm>
            <a:off x="5926258" y="269667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B5762088-924E-46AB-84F3-6AECE153866A}"/>
              </a:ext>
            </a:extLst>
          </p:cNvPr>
          <p:cNvSpPr/>
          <p:nvPr/>
        </p:nvSpPr>
        <p:spPr>
          <a:xfrm>
            <a:off x="6161829" y="269606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6" name="正方形/長方形 245">
            <a:extLst>
              <a:ext uri="{FF2B5EF4-FFF2-40B4-BE49-F238E27FC236}">
                <a16:creationId xmlns:a16="http://schemas.microsoft.com/office/drawing/2014/main" id="{D2014346-11EE-41CC-AA28-7147C43DBC85}"/>
              </a:ext>
            </a:extLst>
          </p:cNvPr>
          <p:cNvSpPr/>
          <p:nvPr/>
        </p:nvSpPr>
        <p:spPr>
          <a:xfrm>
            <a:off x="6399429" y="269661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7" name="正方形/長方形 246">
            <a:extLst>
              <a:ext uri="{FF2B5EF4-FFF2-40B4-BE49-F238E27FC236}">
                <a16:creationId xmlns:a16="http://schemas.microsoft.com/office/drawing/2014/main" id="{671A458B-D59B-45F8-B728-1786D421939B}"/>
              </a:ext>
            </a:extLst>
          </p:cNvPr>
          <p:cNvSpPr/>
          <p:nvPr/>
        </p:nvSpPr>
        <p:spPr>
          <a:xfrm>
            <a:off x="5255637" y="2696676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8" name="正方形/長方形 247">
            <a:extLst>
              <a:ext uri="{FF2B5EF4-FFF2-40B4-BE49-F238E27FC236}">
                <a16:creationId xmlns:a16="http://schemas.microsoft.com/office/drawing/2014/main" id="{096E2DA7-90DC-4024-B229-3FD5CAAB1FCB}"/>
              </a:ext>
            </a:extLst>
          </p:cNvPr>
          <p:cNvSpPr/>
          <p:nvPr/>
        </p:nvSpPr>
        <p:spPr>
          <a:xfrm rot="5400000">
            <a:off x="6075509" y="2160557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9" name="正方形/長方形 248">
            <a:extLst>
              <a:ext uri="{FF2B5EF4-FFF2-40B4-BE49-F238E27FC236}">
                <a16:creationId xmlns:a16="http://schemas.microsoft.com/office/drawing/2014/main" id="{5DB581AF-5502-4B2B-8057-43105B70CE03}"/>
              </a:ext>
            </a:extLst>
          </p:cNvPr>
          <p:cNvSpPr/>
          <p:nvPr/>
        </p:nvSpPr>
        <p:spPr>
          <a:xfrm rot="5400000">
            <a:off x="6227596" y="2485268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0" name="正方形/長方形 249">
            <a:extLst>
              <a:ext uri="{FF2B5EF4-FFF2-40B4-BE49-F238E27FC236}">
                <a16:creationId xmlns:a16="http://schemas.microsoft.com/office/drawing/2014/main" id="{B16E593F-4DDE-4285-8F25-2FE1BA12E357}"/>
              </a:ext>
            </a:extLst>
          </p:cNvPr>
          <p:cNvSpPr/>
          <p:nvPr/>
        </p:nvSpPr>
        <p:spPr>
          <a:xfrm rot="5400000">
            <a:off x="6217948" y="2160917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1" name="正方形/長方形 250">
            <a:extLst>
              <a:ext uri="{FF2B5EF4-FFF2-40B4-BE49-F238E27FC236}">
                <a16:creationId xmlns:a16="http://schemas.microsoft.com/office/drawing/2014/main" id="{4EFF6ED5-1CB0-4A85-9E63-235101FE5D7A}"/>
              </a:ext>
            </a:extLst>
          </p:cNvPr>
          <p:cNvSpPr/>
          <p:nvPr/>
        </p:nvSpPr>
        <p:spPr>
          <a:xfrm rot="5400000">
            <a:off x="6376533" y="2159192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2" name="正方形/長方形 251">
            <a:extLst>
              <a:ext uri="{FF2B5EF4-FFF2-40B4-BE49-F238E27FC236}">
                <a16:creationId xmlns:a16="http://schemas.microsoft.com/office/drawing/2014/main" id="{D11964A3-3DDD-48D3-ABCE-094BE1C10582}"/>
              </a:ext>
            </a:extLst>
          </p:cNvPr>
          <p:cNvSpPr/>
          <p:nvPr/>
        </p:nvSpPr>
        <p:spPr>
          <a:xfrm rot="5400000">
            <a:off x="6373068" y="2485268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3" name="正方形/長方形 252">
            <a:extLst>
              <a:ext uri="{FF2B5EF4-FFF2-40B4-BE49-F238E27FC236}">
                <a16:creationId xmlns:a16="http://schemas.microsoft.com/office/drawing/2014/main" id="{ECB89DCD-059C-41A0-AD02-0E09563D22D5}"/>
              </a:ext>
            </a:extLst>
          </p:cNvPr>
          <p:cNvSpPr/>
          <p:nvPr/>
        </p:nvSpPr>
        <p:spPr>
          <a:xfrm rot="5400000">
            <a:off x="6518541" y="2485268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4" name="正方形/長方形 253">
            <a:extLst>
              <a:ext uri="{FF2B5EF4-FFF2-40B4-BE49-F238E27FC236}">
                <a16:creationId xmlns:a16="http://schemas.microsoft.com/office/drawing/2014/main" id="{580118E6-0F0B-4A9E-94D2-6FCF48BA907A}"/>
              </a:ext>
            </a:extLst>
          </p:cNvPr>
          <p:cNvSpPr/>
          <p:nvPr/>
        </p:nvSpPr>
        <p:spPr>
          <a:xfrm rot="5400000">
            <a:off x="6522007" y="2159190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6" name="正方形/長方形 255">
            <a:extLst>
              <a:ext uri="{FF2B5EF4-FFF2-40B4-BE49-F238E27FC236}">
                <a16:creationId xmlns:a16="http://schemas.microsoft.com/office/drawing/2014/main" id="{E0AF443D-3514-434F-8601-946F212AAAD4}"/>
              </a:ext>
            </a:extLst>
          </p:cNvPr>
          <p:cNvSpPr/>
          <p:nvPr/>
        </p:nvSpPr>
        <p:spPr>
          <a:xfrm rot="5400000">
            <a:off x="5462761" y="2159193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9" name="正方形/長方形 268">
            <a:extLst>
              <a:ext uri="{FF2B5EF4-FFF2-40B4-BE49-F238E27FC236}">
                <a16:creationId xmlns:a16="http://schemas.microsoft.com/office/drawing/2014/main" id="{C30CA5F0-94A2-4158-BCFF-76555B5307A6}"/>
              </a:ext>
            </a:extLst>
          </p:cNvPr>
          <p:cNvSpPr/>
          <p:nvPr/>
        </p:nvSpPr>
        <p:spPr>
          <a:xfrm rot="5400000">
            <a:off x="5615161" y="2159194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0" name="正方形/長方形 269">
            <a:extLst>
              <a:ext uri="{FF2B5EF4-FFF2-40B4-BE49-F238E27FC236}">
                <a16:creationId xmlns:a16="http://schemas.microsoft.com/office/drawing/2014/main" id="{76AF8EED-FECA-4B95-B824-13AC8F6244F8}"/>
              </a:ext>
            </a:extLst>
          </p:cNvPr>
          <p:cNvSpPr/>
          <p:nvPr/>
        </p:nvSpPr>
        <p:spPr>
          <a:xfrm rot="5400000">
            <a:off x="5766280" y="2160159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8" name="正方形/長方形 287">
            <a:extLst>
              <a:ext uri="{FF2B5EF4-FFF2-40B4-BE49-F238E27FC236}">
                <a16:creationId xmlns:a16="http://schemas.microsoft.com/office/drawing/2014/main" id="{F392D29C-CF18-4DD7-897A-CC334D4DBFD1}"/>
              </a:ext>
            </a:extLst>
          </p:cNvPr>
          <p:cNvSpPr/>
          <p:nvPr/>
        </p:nvSpPr>
        <p:spPr>
          <a:xfrm rot="5400000">
            <a:off x="5919646" y="2159192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9" name="正方形/長方形 288">
            <a:extLst>
              <a:ext uri="{FF2B5EF4-FFF2-40B4-BE49-F238E27FC236}">
                <a16:creationId xmlns:a16="http://schemas.microsoft.com/office/drawing/2014/main" id="{5470D4B1-B1A5-456E-A515-A606CB502467}"/>
              </a:ext>
            </a:extLst>
          </p:cNvPr>
          <p:cNvSpPr/>
          <p:nvPr/>
        </p:nvSpPr>
        <p:spPr>
          <a:xfrm rot="5400000">
            <a:off x="5766280" y="2486236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0" name="正方形/長方形 289">
            <a:extLst>
              <a:ext uri="{FF2B5EF4-FFF2-40B4-BE49-F238E27FC236}">
                <a16:creationId xmlns:a16="http://schemas.microsoft.com/office/drawing/2014/main" id="{BA6CB489-FA38-4152-B817-11C80A9B435C}"/>
              </a:ext>
            </a:extLst>
          </p:cNvPr>
          <p:cNvSpPr/>
          <p:nvPr/>
        </p:nvSpPr>
        <p:spPr>
          <a:xfrm rot="5400000">
            <a:off x="5618624" y="2485270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1" name="正方形/長方形 290">
            <a:extLst>
              <a:ext uri="{FF2B5EF4-FFF2-40B4-BE49-F238E27FC236}">
                <a16:creationId xmlns:a16="http://schemas.microsoft.com/office/drawing/2014/main" id="{5F1F9A80-91A7-49EA-AE0D-3274DA2703FD}"/>
              </a:ext>
            </a:extLst>
          </p:cNvPr>
          <p:cNvSpPr/>
          <p:nvPr/>
        </p:nvSpPr>
        <p:spPr>
          <a:xfrm rot="5400000">
            <a:off x="5919647" y="2485269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2" name="正方形/長方形 291">
            <a:extLst>
              <a:ext uri="{FF2B5EF4-FFF2-40B4-BE49-F238E27FC236}">
                <a16:creationId xmlns:a16="http://schemas.microsoft.com/office/drawing/2014/main" id="{FE7C98FE-3BE2-4B2B-A565-7C5956FB388F}"/>
              </a:ext>
            </a:extLst>
          </p:cNvPr>
          <p:cNvSpPr/>
          <p:nvPr/>
        </p:nvSpPr>
        <p:spPr>
          <a:xfrm rot="5400000">
            <a:off x="5462762" y="2485271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3" name="正方形/長方形 292">
            <a:extLst>
              <a:ext uri="{FF2B5EF4-FFF2-40B4-BE49-F238E27FC236}">
                <a16:creationId xmlns:a16="http://schemas.microsoft.com/office/drawing/2014/main" id="{0CDFEA69-67E1-47C5-BBE8-4E71B2D5834B}"/>
              </a:ext>
            </a:extLst>
          </p:cNvPr>
          <p:cNvSpPr/>
          <p:nvPr/>
        </p:nvSpPr>
        <p:spPr>
          <a:xfrm rot="5400000">
            <a:off x="6075511" y="2485269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4" name="正方形/長方形 293">
            <a:extLst>
              <a:ext uri="{FF2B5EF4-FFF2-40B4-BE49-F238E27FC236}">
                <a16:creationId xmlns:a16="http://schemas.microsoft.com/office/drawing/2014/main" id="{AB6E333D-0E5A-4BE9-86EC-F18AF52C0484}"/>
              </a:ext>
            </a:extLst>
          </p:cNvPr>
          <p:cNvSpPr/>
          <p:nvPr/>
        </p:nvSpPr>
        <p:spPr>
          <a:xfrm>
            <a:off x="7241077" y="3226321"/>
            <a:ext cx="614329" cy="327333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5" name="正方形/長方形 294">
            <a:extLst>
              <a:ext uri="{FF2B5EF4-FFF2-40B4-BE49-F238E27FC236}">
                <a16:creationId xmlns:a16="http://schemas.microsoft.com/office/drawing/2014/main" id="{4900F67B-D750-4A26-A3B3-0664BD655A11}"/>
              </a:ext>
            </a:extLst>
          </p:cNvPr>
          <p:cNvSpPr/>
          <p:nvPr/>
        </p:nvSpPr>
        <p:spPr>
          <a:xfrm rot="5400000">
            <a:off x="7804413" y="2727296"/>
            <a:ext cx="614329" cy="327332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wordArtVertRtl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9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6" name="正方形/長方形 295">
            <a:extLst>
              <a:ext uri="{FF2B5EF4-FFF2-40B4-BE49-F238E27FC236}">
                <a16:creationId xmlns:a16="http://schemas.microsoft.com/office/drawing/2014/main" id="{D3AC5865-25D3-4000-9123-F13E7D22C60F}"/>
              </a:ext>
            </a:extLst>
          </p:cNvPr>
          <p:cNvSpPr/>
          <p:nvPr/>
        </p:nvSpPr>
        <p:spPr>
          <a:xfrm>
            <a:off x="6888494" y="3455518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15E37A70-DF49-4000-AE55-04F20499C28E}"/>
              </a:ext>
            </a:extLst>
          </p:cNvPr>
          <p:cNvCxnSpPr/>
          <p:nvPr/>
        </p:nvCxnSpPr>
        <p:spPr bwMode="auto">
          <a:xfrm flipH="1">
            <a:off x="8929462" y="2384546"/>
            <a:ext cx="949610" cy="12674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7" name="直線矢印コネクタ 296">
            <a:extLst>
              <a:ext uri="{FF2B5EF4-FFF2-40B4-BE49-F238E27FC236}">
                <a16:creationId xmlns:a16="http://schemas.microsoft.com/office/drawing/2014/main" id="{5E5447CE-14C9-4B5F-A5B2-054A9154F7AD}"/>
              </a:ext>
            </a:extLst>
          </p:cNvPr>
          <p:cNvCxnSpPr>
            <a:stCxn id="222" idx="1"/>
          </p:cNvCxnSpPr>
          <p:nvPr/>
        </p:nvCxnSpPr>
        <p:spPr bwMode="auto">
          <a:xfrm flipH="1">
            <a:off x="9530743" y="4446169"/>
            <a:ext cx="475385" cy="14622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8" name="直線矢印コネクタ 297">
            <a:extLst>
              <a:ext uri="{FF2B5EF4-FFF2-40B4-BE49-F238E27FC236}">
                <a16:creationId xmlns:a16="http://schemas.microsoft.com/office/drawing/2014/main" id="{E58CEE14-ECFB-4ACD-AB85-18199078D617}"/>
              </a:ext>
            </a:extLst>
          </p:cNvPr>
          <p:cNvCxnSpPr/>
          <p:nvPr/>
        </p:nvCxnSpPr>
        <p:spPr bwMode="auto">
          <a:xfrm flipH="1">
            <a:off x="9558370" y="5050316"/>
            <a:ext cx="475385" cy="14622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9" name="直線矢印コネクタ 298">
            <a:extLst>
              <a:ext uri="{FF2B5EF4-FFF2-40B4-BE49-F238E27FC236}">
                <a16:creationId xmlns:a16="http://schemas.microsoft.com/office/drawing/2014/main" id="{43AC86C0-C660-47A4-B119-103DFAE7A0A7}"/>
              </a:ext>
            </a:extLst>
          </p:cNvPr>
          <p:cNvCxnSpPr/>
          <p:nvPr/>
        </p:nvCxnSpPr>
        <p:spPr bwMode="auto">
          <a:xfrm flipH="1" flipV="1">
            <a:off x="9504022" y="4034436"/>
            <a:ext cx="506408" cy="4297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0" name="正方形/長方形 299">
            <a:extLst>
              <a:ext uri="{FF2B5EF4-FFF2-40B4-BE49-F238E27FC236}">
                <a16:creationId xmlns:a16="http://schemas.microsoft.com/office/drawing/2014/main" id="{9C90929E-A36B-432C-A4C3-9F8873C74E64}"/>
              </a:ext>
            </a:extLst>
          </p:cNvPr>
          <p:cNvSpPr/>
          <p:nvPr/>
        </p:nvSpPr>
        <p:spPr>
          <a:xfrm>
            <a:off x="749177" y="3463287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1" name="正方形/長方形 300">
            <a:extLst>
              <a:ext uri="{FF2B5EF4-FFF2-40B4-BE49-F238E27FC236}">
                <a16:creationId xmlns:a16="http://schemas.microsoft.com/office/drawing/2014/main" id="{094B012C-E936-426A-8E2D-F2A5C1EFA81F}"/>
              </a:ext>
            </a:extLst>
          </p:cNvPr>
          <p:cNvSpPr/>
          <p:nvPr/>
        </p:nvSpPr>
        <p:spPr>
          <a:xfrm>
            <a:off x="1005149" y="3464483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2" name="正方形/長方形 301">
            <a:extLst>
              <a:ext uri="{FF2B5EF4-FFF2-40B4-BE49-F238E27FC236}">
                <a16:creationId xmlns:a16="http://schemas.microsoft.com/office/drawing/2014/main" id="{56EDE1EF-FDFC-4340-8515-9C7C682CC64B}"/>
              </a:ext>
            </a:extLst>
          </p:cNvPr>
          <p:cNvSpPr/>
          <p:nvPr/>
        </p:nvSpPr>
        <p:spPr>
          <a:xfrm>
            <a:off x="1263602" y="3464483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5" name="正方形/長方形 304">
            <a:extLst>
              <a:ext uri="{FF2B5EF4-FFF2-40B4-BE49-F238E27FC236}">
                <a16:creationId xmlns:a16="http://schemas.microsoft.com/office/drawing/2014/main" id="{34264A5E-D2E2-4D85-871D-ABE740875F74}"/>
              </a:ext>
            </a:extLst>
          </p:cNvPr>
          <p:cNvSpPr/>
          <p:nvPr/>
        </p:nvSpPr>
        <p:spPr>
          <a:xfrm>
            <a:off x="1775013" y="3464483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6" name="正方形/長方形 305">
            <a:extLst>
              <a:ext uri="{FF2B5EF4-FFF2-40B4-BE49-F238E27FC236}">
                <a16:creationId xmlns:a16="http://schemas.microsoft.com/office/drawing/2014/main" id="{85F503DF-6D23-4E95-B72C-5558AA7FB0F6}"/>
              </a:ext>
            </a:extLst>
          </p:cNvPr>
          <p:cNvSpPr/>
          <p:nvPr/>
        </p:nvSpPr>
        <p:spPr>
          <a:xfrm>
            <a:off x="1519197" y="3464483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7" name="正方形/長方形 306">
            <a:extLst>
              <a:ext uri="{FF2B5EF4-FFF2-40B4-BE49-F238E27FC236}">
                <a16:creationId xmlns:a16="http://schemas.microsoft.com/office/drawing/2014/main" id="{C627B4C4-42C1-4328-9491-D85AC866D1FE}"/>
              </a:ext>
            </a:extLst>
          </p:cNvPr>
          <p:cNvSpPr/>
          <p:nvPr/>
        </p:nvSpPr>
        <p:spPr>
          <a:xfrm>
            <a:off x="496003" y="3464483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8" name="正方形/長方形 307">
            <a:extLst>
              <a:ext uri="{FF2B5EF4-FFF2-40B4-BE49-F238E27FC236}">
                <a16:creationId xmlns:a16="http://schemas.microsoft.com/office/drawing/2014/main" id="{4A173DA1-5F51-41AA-9CF4-182292EB1772}"/>
              </a:ext>
            </a:extLst>
          </p:cNvPr>
          <p:cNvSpPr/>
          <p:nvPr/>
        </p:nvSpPr>
        <p:spPr>
          <a:xfrm>
            <a:off x="2033210" y="3464483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2" name="正方形/長方形 181">
            <a:extLst>
              <a:ext uri="{FF2B5EF4-FFF2-40B4-BE49-F238E27FC236}">
                <a16:creationId xmlns:a16="http://schemas.microsoft.com/office/drawing/2014/main" id="{4EDB48AB-63D8-4B0A-A662-141EA92462AE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8419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3" y="11575"/>
            <a:ext cx="5341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現状把握－１　　ハミ出し品の調査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599602" y="1130378"/>
            <a:ext cx="4422771" cy="470141"/>
          </a:xfrm>
          <a:prstGeom prst="roundRect">
            <a:avLst/>
          </a:prstGeom>
          <a:solidFill>
            <a:srgbClr val="6699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ライン別ハミ出し品箱数の調査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2" name="角丸四角形 21"/>
          <p:cNvSpPr/>
          <p:nvPr/>
        </p:nvSpPr>
        <p:spPr bwMode="auto">
          <a:xfrm>
            <a:off x="6880592" y="1128241"/>
            <a:ext cx="3856365" cy="470141"/>
          </a:xfrm>
          <a:prstGeom prst="roundRect">
            <a:avLst/>
          </a:prstGeom>
          <a:solidFill>
            <a:srgbClr val="6699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E16</a:t>
            </a: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品番別の箱数調査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E501A78-3341-4D55-A016-654EC69AAC69}"/>
              </a:ext>
            </a:extLst>
          </p:cNvPr>
          <p:cNvSpPr txBox="1"/>
          <p:nvPr/>
        </p:nvSpPr>
        <p:spPr>
          <a:xfrm>
            <a:off x="6198676" y="1596832"/>
            <a:ext cx="513597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箱）</a:t>
            </a:r>
          </a:p>
        </p:txBody>
      </p:sp>
      <p:graphicFrame>
        <p:nvGraphicFramePr>
          <p:cNvPr id="20" name="Q1Chart1">
            <a:extLst>
              <a:ext uri="{FF2B5EF4-FFF2-40B4-BE49-F238E27FC236}">
                <a16:creationId xmlns:a16="http://schemas.microsoft.com/office/drawing/2014/main" id="{2A7EA316-BABC-4579-95E1-E4AF88FF57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5325768"/>
              </p:ext>
            </p:extLst>
          </p:nvPr>
        </p:nvGraphicFramePr>
        <p:xfrm>
          <a:off x="210697" y="1581172"/>
          <a:ext cx="5352720" cy="4889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6890E28-0400-460A-A66D-F2C7DE8B685A}"/>
              </a:ext>
            </a:extLst>
          </p:cNvPr>
          <p:cNvSpPr txBox="1"/>
          <p:nvPr/>
        </p:nvSpPr>
        <p:spPr>
          <a:xfrm>
            <a:off x="5018487" y="1560574"/>
            <a:ext cx="513597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％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）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05FB721-D9A9-49A8-B8B9-CB71954F0925}"/>
              </a:ext>
            </a:extLst>
          </p:cNvPr>
          <p:cNvSpPr txBox="1"/>
          <p:nvPr/>
        </p:nvSpPr>
        <p:spPr>
          <a:xfrm>
            <a:off x="141204" y="1612816"/>
            <a:ext cx="5135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箱）</a:t>
            </a:r>
          </a:p>
        </p:txBody>
      </p:sp>
      <p:graphicFrame>
        <p:nvGraphicFramePr>
          <p:cNvPr id="29" name="Q1Chart1">
            <a:extLst>
              <a:ext uri="{FF2B5EF4-FFF2-40B4-BE49-F238E27FC236}">
                <a16:creationId xmlns:a16="http://schemas.microsoft.com/office/drawing/2014/main" id="{83665949-BAEA-4B73-A561-8DEBD1E763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4713068"/>
              </p:ext>
            </p:extLst>
          </p:nvPr>
        </p:nvGraphicFramePr>
        <p:xfrm>
          <a:off x="6014347" y="1691380"/>
          <a:ext cx="5691171" cy="4779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0F60927-9D65-4BB8-B5F9-713D6020275F}"/>
              </a:ext>
            </a:extLst>
          </p:cNvPr>
          <p:cNvSpPr txBox="1"/>
          <p:nvPr/>
        </p:nvSpPr>
        <p:spPr>
          <a:xfrm>
            <a:off x="11023602" y="1482011"/>
            <a:ext cx="513597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％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）</a:t>
            </a:r>
          </a:p>
        </p:txBody>
      </p:sp>
      <p:sp>
        <p:nvSpPr>
          <p:cNvPr id="4" name="吹き出し: 四角形 3">
            <a:extLst>
              <a:ext uri="{FF2B5EF4-FFF2-40B4-BE49-F238E27FC236}">
                <a16:creationId xmlns:a16="http://schemas.microsoft.com/office/drawing/2014/main" id="{BAFCF4AE-420A-4636-9CAF-40E283B94B7D}"/>
              </a:ext>
            </a:extLst>
          </p:cNvPr>
          <p:cNvSpPr/>
          <p:nvPr/>
        </p:nvSpPr>
        <p:spPr bwMode="auto">
          <a:xfrm>
            <a:off x="1643638" y="4152609"/>
            <a:ext cx="1380020" cy="687833"/>
          </a:xfrm>
          <a:prstGeom prst="wedgeRectCallout">
            <a:avLst>
              <a:gd name="adj1" fmla="val -95066"/>
              <a:gd name="adj2" fmla="val -58314"/>
            </a:avLst>
          </a:prstGeom>
          <a:solidFill>
            <a:srgbClr val="FF99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49.6</a:t>
            </a:r>
            <a:r>
              <a:rPr kumimoji="1" lang="ja-JP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％</a:t>
            </a:r>
            <a:endParaRPr kumimoji="1" lang="en-US" altLang="ja-JP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F8567B1-7D52-484C-A2D8-3468193DAA91}"/>
              </a:ext>
            </a:extLst>
          </p:cNvPr>
          <p:cNvSpPr txBox="1"/>
          <p:nvPr/>
        </p:nvSpPr>
        <p:spPr>
          <a:xfrm>
            <a:off x="9610165" y="2348853"/>
            <a:ext cx="129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N=166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222D595-AFE2-4C97-B58E-9CB020287B2A}"/>
              </a:ext>
            </a:extLst>
          </p:cNvPr>
          <p:cNvSpPr txBox="1"/>
          <p:nvPr/>
        </p:nvSpPr>
        <p:spPr>
          <a:xfrm>
            <a:off x="6574107" y="6224721"/>
            <a:ext cx="5302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</a:t>
            </a:r>
            <a:endParaRPr kumimoji="1" lang="en-US" altLang="ja-JP" sz="7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C82FED4-5DED-4E21-A28D-7417ADD63306}"/>
              </a:ext>
            </a:extLst>
          </p:cNvPr>
          <p:cNvSpPr txBox="1"/>
          <p:nvPr/>
        </p:nvSpPr>
        <p:spPr>
          <a:xfrm>
            <a:off x="6961716" y="6230511"/>
            <a:ext cx="51064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</a:t>
            </a:r>
            <a:endParaRPr kumimoji="1" lang="en-US" altLang="ja-JP" sz="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D09A7A4-7133-44F9-9F09-237F7DDDF4A7}"/>
              </a:ext>
            </a:extLst>
          </p:cNvPr>
          <p:cNvSpPr txBox="1"/>
          <p:nvPr/>
        </p:nvSpPr>
        <p:spPr>
          <a:xfrm>
            <a:off x="9526317" y="6224491"/>
            <a:ext cx="51064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</a:t>
            </a:r>
            <a:endParaRPr kumimoji="1" lang="en-US" altLang="ja-JP" sz="6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BE4C4E6E-8D26-4F0E-BB8B-A096E95E0F6D}"/>
              </a:ext>
            </a:extLst>
          </p:cNvPr>
          <p:cNvSpPr txBox="1"/>
          <p:nvPr/>
        </p:nvSpPr>
        <p:spPr>
          <a:xfrm>
            <a:off x="7313789" y="6224721"/>
            <a:ext cx="5302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</a:t>
            </a:r>
            <a:endParaRPr kumimoji="1" lang="en-US" altLang="ja-JP" sz="7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61721CC-DF5B-4187-99F9-37B7968F4238}"/>
              </a:ext>
            </a:extLst>
          </p:cNvPr>
          <p:cNvSpPr txBox="1"/>
          <p:nvPr/>
        </p:nvSpPr>
        <p:spPr>
          <a:xfrm>
            <a:off x="7675217" y="6227102"/>
            <a:ext cx="5302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</a:t>
            </a:r>
            <a:endParaRPr kumimoji="1" lang="en-US" altLang="ja-JP" sz="7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FA9BC32-8E02-40E9-A8B7-36627766CA71}"/>
              </a:ext>
            </a:extLst>
          </p:cNvPr>
          <p:cNvSpPr txBox="1"/>
          <p:nvPr/>
        </p:nvSpPr>
        <p:spPr>
          <a:xfrm>
            <a:off x="8050212" y="6230511"/>
            <a:ext cx="5302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4178463-92FA-4A92-A16A-977E68D6E1AD}"/>
              </a:ext>
            </a:extLst>
          </p:cNvPr>
          <p:cNvSpPr txBox="1"/>
          <p:nvPr/>
        </p:nvSpPr>
        <p:spPr>
          <a:xfrm>
            <a:off x="8447770" y="6235019"/>
            <a:ext cx="51064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F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722F53FD-588E-4B4F-B755-189818712721}"/>
              </a:ext>
            </a:extLst>
          </p:cNvPr>
          <p:cNvSpPr txBox="1"/>
          <p:nvPr/>
        </p:nvSpPr>
        <p:spPr>
          <a:xfrm>
            <a:off x="8789648" y="6229830"/>
            <a:ext cx="5302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</a:t>
            </a:r>
            <a:endParaRPr kumimoji="1" lang="en-US" altLang="ja-JP" sz="7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0617D05B-5659-4126-B486-FD14221501ED}"/>
              </a:ext>
            </a:extLst>
          </p:cNvPr>
          <p:cNvSpPr txBox="1"/>
          <p:nvPr/>
        </p:nvSpPr>
        <p:spPr>
          <a:xfrm>
            <a:off x="9155754" y="6227101"/>
            <a:ext cx="5302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</a:t>
            </a:r>
            <a:endParaRPr kumimoji="1" lang="en-US" altLang="ja-JP" sz="7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78E5BE90-240D-45A3-BDDB-7C4208619A6E}"/>
              </a:ext>
            </a:extLst>
          </p:cNvPr>
          <p:cNvSpPr txBox="1"/>
          <p:nvPr/>
        </p:nvSpPr>
        <p:spPr>
          <a:xfrm>
            <a:off x="9890904" y="6224721"/>
            <a:ext cx="5302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J</a:t>
            </a:r>
            <a:endParaRPr kumimoji="1" lang="en-US" altLang="ja-JP" sz="7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AC20021B-E2DD-4206-BC1C-1D95DD30CC7C}"/>
              </a:ext>
            </a:extLst>
          </p:cNvPr>
          <p:cNvSpPr txBox="1"/>
          <p:nvPr/>
        </p:nvSpPr>
        <p:spPr>
          <a:xfrm>
            <a:off x="10257493" y="6224491"/>
            <a:ext cx="5302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</a:t>
            </a:r>
            <a:endParaRPr kumimoji="1" lang="en-US" altLang="ja-JP" sz="7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48C4867A-05BD-4BC5-9CE8-D6FE82B610F5}"/>
              </a:ext>
            </a:extLst>
          </p:cNvPr>
          <p:cNvSpPr txBox="1"/>
          <p:nvPr/>
        </p:nvSpPr>
        <p:spPr>
          <a:xfrm>
            <a:off x="10626054" y="6224490"/>
            <a:ext cx="5302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</a:t>
            </a:r>
            <a:endParaRPr kumimoji="1" lang="en-US" altLang="ja-JP" sz="7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84786B4C-9D9A-4438-9E04-060EE167DC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0" t="24916" r="8227" b="62701"/>
          <a:stretch/>
        </p:blipFill>
        <p:spPr>
          <a:xfrm>
            <a:off x="95375" y="622588"/>
            <a:ext cx="6721214" cy="440080"/>
          </a:xfrm>
          <a:prstGeom prst="rect">
            <a:avLst/>
          </a:prstGeom>
        </p:spPr>
      </p:pic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75FEF076-5F05-405E-8530-D635F0527265}"/>
              </a:ext>
            </a:extLst>
          </p:cNvPr>
          <p:cNvSpPr/>
          <p:nvPr/>
        </p:nvSpPr>
        <p:spPr bwMode="auto">
          <a:xfrm>
            <a:off x="69878" y="592822"/>
            <a:ext cx="6721213" cy="45599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0D4C4EDF-6493-4C69-8252-994FFCD50ABE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1231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9">
            <a:extLst>
              <a:ext uri="{FF2B5EF4-FFF2-40B4-BE49-F238E27FC236}">
                <a16:creationId xmlns:a16="http://schemas.microsoft.com/office/drawing/2014/main" id="{FCF54CDB-B2BB-4BEB-8312-6BFD0811AEA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3F94CDF8-1951-4FA0-92A8-7EF84CC4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3010CAF3-FC8A-4E28-A5A5-5846295F1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E627794D-CD4F-4B75-A85A-20BB5ACCA7BD}"/>
              </a:ext>
            </a:extLst>
          </p:cNvPr>
          <p:cNvSpPr/>
          <p:nvPr/>
        </p:nvSpPr>
        <p:spPr bwMode="auto">
          <a:xfrm>
            <a:off x="4273547" y="1076186"/>
            <a:ext cx="7846343" cy="53798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AF781505-1EED-47CE-AD2C-2883FB33D2F3}"/>
              </a:ext>
            </a:extLst>
          </p:cNvPr>
          <p:cNvSpPr/>
          <p:nvPr/>
        </p:nvSpPr>
        <p:spPr bwMode="auto">
          <a:xfrm>
            <a:off x="4767478" y="3631600"/>
            <a:ext cx="2200689" cy="251882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35" name="テキスト ボックス 2">
            <a:extLst>
              <a:ext uri="{FF2B5EF4-FFF2-40B4-BE49-F238E27FC236}">
                <a16:creationId xmlns:a16="http://schemas.microsoft.com/office/drawing/2014/main" id="{E5611A7C-B322-4DE3-8493-645BE78B2F3C}"/>
              </a:ext>
            </a:extLst>
          </p:cNvPr>
          <p:cNvSpPr txBox="1"/>
          <p:nvPr/>
        </p:nvSpPr>
        <p:spPr>
          <a:xfrm>
            <a:off x="4921074" y="1481219"/>
            <a:ext cx="3729175" cy="1974367"/>
          </a:xfrm>
          <a:prstGeom prst="rect">
            <a:avLst/>
          </a:prstGeom>
          <a:solidFill>
            <a:schemeClr val="bg1"/>
          </a:solidFill>
          <a:ln w="9525" cmpd="sng">
            <a:solidFill>
              <a:sysClr val="window" lastClr="FFFFFF">
                <a:shade val="50000"/>
              </a:sysClr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6" name="正方形/長方形 135">
            <a:extLst>
              <a:ext uri="{FF2B5EF4-FFF2-40B4-BE49-F238E27FC236}">
                <a16:creationId xmlns:a16="http://schemas.microsoft.com/office/drawing/2014/main" id="{59872FE6-ED4E-4688-94F4-E6CCCC0E377B}"/>
              </a:ext>
            </a:extLst>
          </p:cNvPr>
          <p:cNvSpPr/>
          <p:nvPr/>
        </p:nvSpPr>
        <p:spPr>
          <a:xfrm>
            <a:off x="8758921" y="3261254"/>
            <a:ext cx="664656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0" name="正方形/長方形 139">
            <a:extLst>
              <a:ext uri="{FF2B5EF4-FFF2-40B4-BE49-F238E27FC236}">
                <a16:creationId xmlns:a16="http://schemas.microsoft.com/office/drawing/2014/main" id="{4DC7CE3F-65F0-494F-890F-EC1FF7634091}"/>
              </a:ext>
            </a:extLst>
          </p:cNvPr>
          <p:cNvSpPr/>
          <p:nvPr/>
        </p:nvSpPr>
        <p:spPr>
          <a:xfrm rot="5400000">
            <a:off x="7982455" y="2874050"/>
            <a:ext cx="366781" cy="19474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1" name="正方形/長方形 140">
            <a:extLst>
              <a:ext uri="{FF2B5EF4-FFF2-40B4-BE49-F238E27FC236}">
                <a16:creationId xmlns:a16="http://schemas.microsoft.com/office/drawing/2014/main" id="{7043A3E9-F5A0-4AD7-8204-BA82B615503E}"/>
              </a:ext>
            </a:extLst>
          </p:cNvPr>
          <p:cNvSpPr/>
          <p:nvPr/>
        </p:nvSpPr>
        <p:spPr>
          <a:xfrm>
            <a:off x="7429139" y="3187511"/>
            <a:ext cx="508859" cy="26407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2" name="正方形/長方形 141">
            <a:extLst>
              <a:ext uri="{FF2B5EF4-FFF2-40B4-BE49-F238E27FC236}">
                <a16:creationId xmlns:a16="http://schemas.microsoft.com/office/drawing/2014/main" id="{0F5A38E8-947C-4BD4-8AC2-7E0D73556D6B}"/>
              </a:ext>
            </a:extLst>
          </p:cNvPr>
          <p:cNvSpPr/>
          <p:nvPr/>
        </p:nvSpPr>
        <p:spPr>
          <a:xfrm>
            <a:off x="5183389" y="3335271"/>
            <a:ext cx="469909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34BD1AA9-715F-4586-97BF-EB7E27BE60A5}"/>
              </a:ext>
            </a:extLst>
          </p:cNvPr>
          <p:cNvSpPr/>
          <p:nvPr/>
        </p:nvSpPr>
        <p:spPr>
          <a:xfrm>
            <a:off x="5679648" y="3335271"/>
            <a:ext cx="194745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C7FF6408-03FC-4F4C-B7DF-886ACFC95482}"/>
              </a:ext>
            </a:extLst>
          </p:cNvPr>
          <p:cNvSpPr/>
          <p:nvPr/>
        </p:nvSpPr>
        <p:spPr>
          <a:xfrm>
            <a:off x="5904491" y="3269016"/>
            <a:ext cx="469910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D2E0B170-828A-4649-A7B4-BC240AC2ACE6}"/>
              </a:ext>
            </a:extLst>
          </p:cNvPr>
          <p:cNvSpPr/>
          <p:nvPr/>
        </p:nvSpPr>
        <p:spPr>
          <a:xfrm>
            <a:off x="6621844" y="3335273"/>
            <a:ext cx="194745" cy="12101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6" name="正方形/長方形 145">
            <a:extLst>
              <a:ext uri="{FF2B5EF4-FFF2-40B4-BE49-F238E27FC236}">
                <a16:creationId xmlns:a16="http://schemas.microsoft.com/office/drawing/2014/main" id="{752C9F88-438E-448B-BF4A-4F443B60264B}"/>
              </a:ext>
            </a:extLst>
          </p:cNvPr>
          <p:cNvSpPr/>
          <p:nvPr/>
        </p:nvSpPr>
        <p:spPr>
          <a:xfrm>
            <a:off x="6400751" y="3335273"/>
            <a:ext cx="194745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7" name="正方形/長方形 146">
            <a:extLst>
              <a:ext uri="{FF2B5EF4-FFF2-40B4-BE49-F238E27FC236}">
                <a16:creationId xmlns:a16="http://schemas.microsoft.com/office/drawing/2014/main" id="{10BB2160-A1A5-4441-81FB-9C150F5767C1}"/>
              </a:ext>
            </a:extLst>
          </p:cNvPr>
          <p:cNvSpPr/>
          <p:nvPr/>
        </p:nvSpPr>
        <p:spPr>
          <a:xfrm>
            <a:off x="4962294" y="3269015"/>
            <a:ext cx="194745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8" name="正方形/長方形 147">
            <a:extLst>
              <a:ext uri="{FF2B5EF4-FFF2-40B4-BE49-F238E27FC236}">
                <a16:creationId xmlns:a16="http://schemas.microsoft.com/office/drawing/2014/main" id="{9A05315D-316B-4D3A-BDC8-9368E3F66850}"/>
              </a:ext>
            </a:extLst>
          </p:cNvPr>
          <p:cNvSpPr/>
          <p:nvPr/>
        </p:nvSpPr>
        <p:spPr>
          <a:xfrm>
            <a:off x="5194631" y="2464522"/>
            <a:ext cx="469909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4" name="正方形/長方形 183">
            <a:extLst>
              <a:ext uri="{FF2B5EF4-FFF2-40B4-BE49-F238E27FC236}">
                <a16:creationId xmlns:a16="http://schemas.microsoft.com/office/drawing/2014/main" id="{ACEB28C0-47F4-4F01-B461-9ADE1DBDA7E6}"/>
              </a:ext>
            </a:extLst>
          </p:cNvPr>
          <p:cNvSpPr/>
          <p:nvPr/>
        </p:nvSpPr>
        <p:spPr>
          <a:xfrm>
            <a:off x="5690891" y="2464522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5" name="正方形/長方形 184">
            <a:extLst>
              <a:ext uri="{FF2B5EF4-FFF2-40B4-BE49-F238E27FC236}">
                <a16:creationId xmlns:a16="http://schemas.microsoft.com/office/drawing/2014/main" id="{91CA1E41-926A-4F3B-B2EC-6C9740E08D2D}"/>
              </a:ext>
            </a:extLst>
          </p:cNvPr>
          <p:cNvSpPr/>
          <p:nvPr/>
        </p:nvSpPr>
        <p:spPr>
          <a:xfrm>
            <a:off x="5908238" y="2464522"/>
            <a:ext cx="469910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6" name="正方形/長方形 185">
            <a:extLst>
              <a:ext uri="{FF2B5EF4-FFF2-40B4-BE49-F238E27FC236}">
                <a16:creationId xmlns:a16="http://schemas.microsoft.com/office/drawing/2014/main" id="{E927965A-F2CF-49EB-A1F3-D84C3D3C53BC}"/>
              </a:ext>
            </a:extLst>
          </p:cNvPr>
          <p:cNvSpPr/>
          <p:nvPr/>
        </p:nvSpPr>
        <p:spPr>
          <a:xfrm>
            <a:off x="6404499" y="2464522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id="{F54E1350-D2F7-4DC8-869F-613BA6CCE6ED}"/>
              </a:ext>
            </a:extLst>
          </p:cNvPr>
          <p:cNvSpPr/>
          <p:nvPr/>
        </p:nvSpPr>
        <p:spPr>
          <a:xfrm>
            <a:off x="6625593" y="2464522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8" name="正方形/長方形 187">
            <a:extLst>
              <a:ext uri="{FF2B5EF4-FFF2-40B4-BE49-F238E27FC236}">
                <a16:creationId xmlns:a16="http://schemas.microsoft.com/office/drawing/2014/main" id="{37535307-14D6-47A7-94BE-BBA65314E2B7}"/>
              </a:ext>
            </a:extLst>
          </p:cNvPr>
          <p:cNvSpPr/>
          <p:nvPr/>
        </p:nvSpPr>
        <p:spPr>
          <a:xfrm>
            <a:off x="4969789" y="2464523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9" name="正方形/長方形 188">
            <a:extLst>
              <a:ext uri="{FF2B5EF4-FFF2-40B4-BE49-F238E27FC236}">
                <a16:creationId xmlns:a16="http://schemas.microsoft.com/office/drawing/2014/main" id="{3FEC55A1-0DE5-4162-A078-C612AF0EE85E}"/>
              </a:ext>
            </a:extLst>
          </p:cNvPr>
          <p:cNvSpPr/>
          <p:nvPr/>
        </p:nvSpPr>
        <p:spPr>
          <a:xfrm rot="5400000">
            <a:off x="5877322" y="1865873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0" name="正方形/長方形 189">
            <a:extLst>
              <a:ext uri="{FF2B5EF4-FFF2-40B4-BE49-F238E27FC236}">
                <a16:creationId xmlns:a16="http://schemas.microsoft.com/office/drawing/2014/main" id="{64F7B6EB-EA6C-4347-B276-29F84D8B9318}"/>
              </a:ext>
            </a:extLst>
          </p:cNvPr>
          <p:cNvSpPr/>
          <p:nvPr/>
        </p:nvSpPr>
        <p:spPr>
          <a:xfrm rot="5400000">
            <a:off x="6317373" y="2229720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1" name="正方形/長方形 190">
            <a:extLst>
              <a:ext uri="{FF2B5EF4-FFF2-40B4-BE49-F238E27FC236}">
                <a16:creationId xmlns:a16="http://schemas.microsoft.com/office/drawing/2014/main" id="{34963029-1540-4430-A691-29D946FCDE37}"/>
              </a:ext>
            </a:extLst>
          </p:cNvPr>
          <p:cNvSpPr/>
          <p:nvPr/>
        </p:nvSpPr>
        <p:spPr>
          <a:xfrm rot="5400000">
            <a:off x="6321119" y="1864343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2" name="正方形/長方形 191">
            <a:extLst>
              <a:ext uri="{FF2B5EF4-FFF2-40B4-BE49-F238E27FC236}">
                <a16:creationId xmlns:a16="http://schemas.microsoft.com/office/drawing/2014/main" id="{D2A59FE6-45CE-4A9D-8EFD-1DDEF281A9DB}"/>
              </a:ext>
            </a:extLst>
          </p:cNvPr>
          <p:cNvSpPr/>
          <p:nvPr/>
        </p:nvSpPr>
        <p:spPr>
          <a:xfrm rot="5400000">
            <a:off x="6478509" y="1864343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3" name="正方形/長方形 192">
            <a:extLst>
              <a:ext uri="{FF2B5EF4-FFF2-40B4-BE49-F238E27FC236}">
                <a16:creationId xmlns:a16="http://schemas.microsoft.com/office/drawing/2014/main" id="{5C1D07B1-A17D-46B7-997C-35B61691D780}"/>
              </a:ext>
            </a:extLst>
          </p:cNvPr>
          <p:cNvSpPr/>
          <p:nvPr/>
        </p:nvSpPr>
        <p:spPr>
          <a:xfrm rot="5400000">
            <a:off x="6474762" y="2229720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4" name="正方形/長方形 193">
            <a:extLst>
              <a:ext uri="{FF2B5EF4-FFF2-40B4-BE49-F238E27FC236}">
                <a16:creationId xmlns:a16="http://schemas.microsoft.com/office/drawing/2014/main" id="{018519B5-2C18-4C92-814A-6FBF379ADD12}"/>
              </a:ext>
            </a:extLst>
          </p:cNvPr>
          <p:cNvSpPr/>
          <p:nvPr/>
        </p:nvSpPr>
        <p:spPr>
          <a:xfrm rot="5400000">
            <a:off x="6632152" y="2229720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5" name="正方形/長方形 194">
            <a:extLst>
              <a:ext uri="{FF2B5EF4-FFF2-40B4-BE49-F238E27FC236}">
                <a16:creationId xmlns:a16="http://schemas.microsoft.com/office/drawing/2014/main" id="{789436D9-10F3-46CA-AF42-847E9A921C6C}"/>
              </a:ext>
            </a:extLst>
          </p:cNvPr>
          <p:cNvSpPr/>
          <p:nvPr/>
        </p:nvSpPr>
        <p:spPr>
          <a:xfrm rot="5400000">
            <a:off x="6635900" y="1864341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6" name="正方形/長方形 195">
            <a:extLst>
              <a:ext uri="{FF2B5EF4-FFF2-40B4-BE49-F238E27FC236}">
                <a16:creationId xmlns:a16="http://schemas.microsoft.com/office/drawing/2014/main" id="{0F0CDAD5-83A0-4C3E-BCEF-1FD8A9EDFE8A}"/>
              </a:ext>
            </a:extLst>
          </p:cNvPr>
          <p:cNvSpPr/>
          <p:nvPr/>
        </p:nvSpPr>
        <p:spPr>
          <a:xfrm rot="5400000">
            <a:off x="4938876" y="1864345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F53CC7BE-4209-4D42-95E0-79509D725192}"/>
              </a:ext>
            </a:extLst>
          </p:cNvPr>
          <p:cNvSpPr/>
          <p:nvPr/>
        </p:nvSpPr>
        <p:spPr>
          <a:xfrm rot="5400000">
            <a:off x="5103760" y="1864346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9" name="正方形/長方形 198">
            <a:extLst>
              <a:ext uri="{FF2B5EF4-FFF2-40B4-BE49-F238E27FC236}">
                <a16:creationId xmlns:a16="http://schemas.microsoft.com/office/drawing/2014/main" id="{3B634082-D348-4B70-A9B9-011E2B051A96}"/>
              </a:ext>
            </a:extLst>
          </p:cNvPr>
          <p:cNvSpPr/>
          <p:nvPr/>
        </p:nvSpPr>
        <p:spPr>
          <a:xfrm rot="5400000">
            <a:off x="5406226" y="1726762"/>
            <a:ext cx="264070" cy="39201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1" name="正方形/長方形 200">
            <a:extLst>
              <a:ext uri="{FF2B5EF4-FFF2-40B4-BE49-F238E27FC236}">
                <a16:creationId xmlns:a16="http://schemas.microsoft.com/office/drawing/2014/main" id="{C8DC6A1D-5C65-4B9A-B8F7-3D586E81A191}"/>
              </a:ext>
            </a:extLst>
          </p:cNvPr>
          <p:cNvSpPr/>
          <p:nvPr/>
        </p:nvSpPr>
        <p:spPr>
          <a:xfrm rot="5400000">
            <a:off x="5708691" y="1864343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7B1D2B5F-A270-4712-BBE3-DD3BFB8D5FF2}"/>
              </a:ext>
            </a:extLst>
          </p:cNvPr>
          <p:cNvSpPr/>
          <p:nvPr/>
        </p:nvSpPr>
        <p:spPr>
          <a:xfrm rot="5400000">
            <a:off x="5406227" y="2092140"/>
            <a:ext cx="264068" cy="39201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9" name="正方形/長方形 208">
            <a:extLst>
              <a:ext uri="{FF2B5EF4-FFF2-40B4-BE49-F238E27FC236}">
                <a16:creationId xmlns:a16="http://schemas.microsoft.com/office/drawing/2014/main" id="{0AF06083-66CA-4D42-B974-0BC4D34B7447}"/>
              </a:ext>
            </a:extLst>
          </p:cNvPr>
          <p:cNvSpPr/>
          <p:nvPr/>
        </p:nvSpPr>
        <p:spPr>
          <a:xfrm rot="5400000">
            <a:off x="5107507" y="2229722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0" name="正方形/長方形 209">
            <a:extLst>
              <a:ext uri="{FF2B5EF4-FFF2-40B4-BE49-F238E27FC236}">
                <a16:creationId xmlns:a16="http://schemas.microsoft.com/office/drawing/2014/main" id="{03D75CE3-94B4-4300-8F1C-C0ECA9524644}"/>
              </a:ext>
            </a:extLst>
          </p:cNvPr>
          <p:cNvSpPr/>
          <p:nvPr/>
        </p:nvSpPr>
        <p:spPr>
          <a:xfrm rot="5400000">
            <a:off x="5708692" y="2229721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1" name="正方形/長方形 210">
            <a:extLst>
              <a:ext uri="{FF2B5EF4-FFF2-40B4-BE49-F238E27FC236}">
                <a16:creationId xmlns:a16="http://schemas.microsoft.com/office/drawing/2014/main" id="{5FD5CF4B-FF40-4C71-AE35-0C65C03A4B9B}"/>
              </a:ext>
            </a:extLst>
          </p:cNvPr>
          <p:cNvSpPr/>
          <p:nvPr/>
        </p:nvSpPr>
        <p:spPr>
          <a:xfrm rot="5400000">
            <a:off x="4938877" y="2229723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F7532239-0830-47DA-8930-58C2F56BBA4A}"/>
              </a:ext>
            </a:extLst>
          </p:cNvPr>
          <p:cNvSpPr/>
          <p:nvPr/>
        </p:nvSpPr>
        <p:spPr>
          <a:xfrm rot="5400000">
            <a:off x="5877324" y="2229721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0" name="正方形/長方形 229">
            <a:extLst>
              <a:ext uri="{FF2B5EF4-FFF2-40B4-BE49-F238E27FC236}">
                <a16:creationId xmlns:a16="http://schemas.microsoft.com/office/drawing/2014/main" id="{362FB1F6-9952-4281-93A9-726DBE04A384}"/>
              </a:ext>
            </a:extLst>
          </p:cNvPr>
          <p:cNvSpPr/>
          <p:nvPr/>
        </p:nvSpPr>
        <p:spPr>
          <a:xfrm>
            <a:off x="7970368" y="2383023"/>
            <a:ext cx="664654" cy="36678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1" name="正方形/長方形 230">
            <a:extLst>
              <a:ext uri="{FF2B5EF4-FFF2-40B4-BE49-F238E27FC236}">
                <a16:creationId xmlns:a16="http://schemas.microsoft.com/office/drawing/2014/main" id="{57691368-CD77-4544-8990-387527FFFF2B}"/>
              </a:ext>
            </a:extLst>
          </p:cNvPr>
          <p:cNvSpPr/>
          <p:nvPr/>
        </p:nvSpPr>
        <p:spPr>
          <a:xfrm>
            <a:off x="7974115" y="1978839"/>
            <a:ext cx="664654" cy="36678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wordArtVertRtl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9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2" name="正方形/長方形 231">
            <a:extLst>
              <a:ext uri="{FF2B5EF4-FFF2-40B4-BE49-F238E27FC236}">
                <a16:creationId xmlns:a16="http://schemas.microsoft.com/office/drawing/2014/main" id="{F39E57C8-0CD0-4562-B344-22A470CFAE4C}"/>
              </a:ext>
            </a:extLst>
          </p:cNvPr>
          <p:cNvSpPr/>
          <p:nvPr/>
        </p:nvSpPr>
        <p:spPr>
          <a:xfrm>
            <a:off x="7125601" y="3335271"/>
            <a:ext cx="194745" cy="12101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3" name="正方形/長方形 232">
            <a:extLst>
              <a:ext uri="{FF2B5EF4-FFF2-40B4-BE49-F238E27FC236}">
                <a16:creationId xmlns:a16="http://schemas.microsoft.com/office/drawing/2014/main" id="{A2C6FC0F-8120-42A1-A173-CEAFAB1C662F}"/>
              </a:ext>
            </a:extLst>
          </p:cNvPr>
          <p:cNvSpPr/>
          <p:nvPr/>
        </p:nvSpPr>
        <p:spPr>
          <a:xfrm>
            <a:off x="4566700" y="3759421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4" name="テキスト ボックス 75">
            <a:extLst>
              <a:ext uri="{FF2B5EF4-FFF2-40B4-BE49-F238E27FC236}">
                <a16:creationId xmlns:a16="http://schemas.microsoft.com/office/drawing/2014/main" id="{D6472F39-03D7-484F-8AFB-DCECECADFB4F}"/>
              </a:ext>
            </a:extLst>
          </p:cNvPr>
          <p:cNvSpPr txBox="1"/>
          <p:nvPr/>
        </p:nvSpPr>
        <p:spPr>
          <a:xfrm>
            <a:off x="8713953" y="1559119"/>
            <a:ext cx="747334" cy="786505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5" name="正方形/長方形 234">
            <a:extLst>
              <a:ext uri="{FF2B5EF4-FFF2-40B4-BE49-F238E27FC236}">
                <a16:creationId xmlns:a16="http://schemas.microsoft.com/office/drawing/2014/main" id="{90A3335B-2E08-4250-AC86-EA470717F78F}"/>
              </a:ext>
            </a:extLst>
          </p:cNvPr>
          <p:cNvSpPr/>
          <p:nvPr/>
        </p:nvSpPr>
        <p:spPr>
          <a:xfrm>
            <a:off x="4812958" y="375942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6" name="正方形/長方形 235">
            <a:extLst>
              <a:ext uri="{FF2B5EF4-FFF2-40B4-BE49-F238E27FC236}">
                <a16:creationId xmlns:a16="http://schemas.microsoft.com/office/drawing/2014/main" id="{15F49E2C-AF90-4700-8CDC-0BE1DEE0B6B1}"/>
              </a:ext>
            </a:extLst>
          </p:cNvPr>
          <p:cNvSpPr/>
          <p:nvPr/>
        </p:nvSpPr>
        <p:spPr>
          <a:xfrm>
            <a:off x="5504077" y="3759421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59888CCA-DD71-42CA-948C-C8AAB2B6322C}"/>
              </a:ext>
            </a:extLst>
          </p:cNvPr>
          <p:cNvSpPr/>
          <p:nvPr/>
        </p:nvSpPr>
        <p:spPr>
          <a:xfrm>
            <a:off x="6196202" y="375942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8" name="正方形/長方形 237">
            <a:extLst>
              <a:ext uri="{FF2B5EF4-FFF2-40B4-BE49-F238E27FC236}">
                <a16:creationId xmlns:a16="http://schemas.microsoft.com/office/drawing/2014/main" id="{EBDAA6A7-1185-4335-A5AA-B7B1E6E3642C}"/>
              </a:ext>
            </a:extLst>
          </p:cNvPr>
          <p:cNvSpPr/>
          <p:nvPr/>
        </p:nvSpPr>
        <p:spPr>
          <a:xfrm>
            <a:off x="4832801" y="4410116"/>
            <a:ext cx="664656" cy="3661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9" name="正方形/長方形 238">
            <a:extLst>
              <a:ext uri="{FF2B5EF4-FFF2-40B4-BE49-F238E27FC236}">
                <a16:creationId xmlns:a16="http://schemas.microsoft.com/office/drawing/2014/main" id="{66158B43-199E-4537-B428-D79A2E4B6E9D}"/>
              </a:ext>
            </a:extLst>
          </p:cNvPr>
          <p:cNvSpPr/>
          <p:nvPr/>
        </p:nvSpPr>
        <p:spPr>
          <a:xfrm>
            <a:off x="5523919" y="4410116"/>
            <a:ext cx="664654" cy="3661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0" name="正方形/長方形 239">
            <a:extLst>
              <a:ext uri="{FF2B5EF4-FFF2-40B4-BE49-F238E27FC236}">
                <a16:creationId xmlns:a16="http://schemas.microsoft.com/office/drawing/2014/main" id="{D3DB350A-40E1-402E-B276-488ED758C931}"/>
              </a:ext>
            </a:extLst>
          </p:cNvPr>
          <p:cNvSpPr/>
          <p:nvPr/>
        </p:nvSpPr>
        <p:spPr>
          <a:xfrm>
            <a:off x="6216044" y="4410116"/>
            <a:ext cx="664656" cy="3661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1" name="正方形/長方形 240">
            <a:extLst>
              <a:ext uri="{FF2B5EF4-FFF2-40B4-BE49-F238E27FC236}">
                <a16:creationId xmlns:a16="http://schemas.microsoft.com/office/drawing/2014/main" id="{D5E4666D-C1C7-42BB-8F92-5E751FF274C4}"/>
              </a:ext>
            </a:extLst>
          </p:cNvPr>
          <p:cNvSpPr/>
          <p:nvPr/>
        </p:nvSpPr>
        <p:spPr>
          <a:xfrm>
            <a:off x="4839421" y="5013265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2" name="正方形/長方形 241">
            <a:extLst>
              <a:ext uri="{FF2B5EF4-FFF2-40B4-BE49-F238E27FC236}">
                <a16:creationId xmlns:a16="http://schemas.microsoft.com/office/drawing/2014/main" id="{545B5049-A76A-4551-AD32-8DA83C513591}"/>
              </a:ext>
            </a:extLst>
          </p:cNvPr>
          <p:cNvSpPr/>
          <p:nvPr/>
        </p:nvSpPr>
        <p:spPr>
          <a:xfrm>
            <a:off x="5530539" y="5013265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3" name="正方形/長方形 242">
            <a:extLst>
              <a:ext uri="{FF2B5EF4-FFF2-40B4-BE49-F238E27FC236}">
                <a16:creationId xmlns:a16="http://schemas.microsoft.com/office/drawing/2014/main" id="{A553ABA7-431F-46EB-9ECD-053C93A1673E}"/>
              </a:ext>
            </a:extLst>
          </p:cNvPr>
          <p:cNvSpPr/>
          <p:nvPr/>
        </p:nvSpPr>
        <p:spPr>
          <a:xfrm>
            <a:off x="6222665" y="5013265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4" name="正方形/長方形 243">
            <a:extLst>
              <a:ext uri="{FF2B5EF4-FFF2-40B4-BE49-F238E27FC236}">
                <a16:creationId xmlns:a16="http://schemas.microsoft.com/office/drawing/2014/main" id="{FABBE0C8-0FD8-447B-894C-A7D1EC561332}"/>
              </a:ext>
            </a:extLst>
          </p:cNvPr>
          <p:cNvSpPr/>
          <p:nvPr/>
        </p:nvSpPr>
        <p:spPr>
          <a:xfrm>
            <a:off x="4840903" y="5640786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FDB55197-FCEF-41E8-AFEB-643B3E506BBF}"/>
              </a:ext>
            </a:extLst>
          </p:cNvPr>
          <p:cNvSpPr/>
          <p:nvPr/>
        </p:nvSpPr>
        <p:spPr>
          <a:xfrm>
            <a:off x="5532022" y="5640786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6" name="正方形/長方形 245">
            <a:extLst>
              <a:ext uri="{FF2B5EF4-FFF2-40B4-BE49-F238E27FC236}">
                <a16:creationId xmlns:a16="http://schemas.microsoft.com/office/drawing/2014/main" id="{6914EF55-C1E1-4CC2-AED9-77B0A5382035}"/>
              </a:ext>
            </a:extLst>
          </p:cNvPr>
          <p:cNvSpPr/>
          <p:nvPr/>
        </p:nvSpPr>
        <p:spPr>
          <a:xfrm>
            <a:off x="6224147" y="5640786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7" name="星 5 116">
            <a:extLst>
              <a:ext uri="{FF2B5EF4-FFF2-40B4-BE49-F238E27FC236}">
                <a16:creationId xmlns:a16="http://schemas.microsoft.com/office/drawing/2014/main" id="{C01A2089-CCEA-44B1-8F7C-7C690D0EEC7C}"/>
              </a:ext>
            </a:extLst>
          </p:cNvPr>
          <p:cNvSpPr/>
          <p:nvPr/>
        </p:nvSpPr>
        <p:spPr>
          <a:xfrm>
            <a:off x="4559300" y="3710349"/>
            <a:ext cx="216000" cy="216000"/>
          </a:xfrm>
          <a:prstGeom prst="star5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8" name="正方形/長方形 247">
            <a:extLst>
              <a:ext uri="{FF2B5EF4-FFF2-40B4-BE49-F238E27FC236}">
                <a16:creationId xmlns:a16="http://schemas.microsoft.com/office/drawing/2014/main" id="{B30FCEBF-F94A-40C7-98BE-9939014025C3}"/>
              </a:ext>
            </a:extLst>
          </p:cNvPr>
          <p:cNvSpPr/>
          <p:nvPr/>
        </p:nvSpPr>
        <p:spPr>
          <a:xfrm>
            <a:off x="4566700" y="3950168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9" name="正方形/長方形 248">
            <a:extLst>
              <a:ext uri="{FF2B5EF4-FFF2-40B4-BE49-F238E27FC236}">
                <a16:creationId xmlns:a16="http://schemas.microsoft.com/office/drawing/2014/main" id="{F4274381-6432-4D3B-AC10-66594794EAF0}"/>
              </a:ext>
            </a:extLst>
          </p:cNvPr>
          <p:cNvSpPr/>
          <p:nvPr/>
        </p:nvSpPr>
        <p:spPr>
          <a:xfrm>
            <a:off x="4568221" y="4425806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0" name="正方形/長方形 249">
            <a:extLst>
              <a:ext uri="{FF2B5EF4-FFF2-40B4-BE49-F238E27FC236}">
                <a16:creationId xmlns:a16="http://schemas.microsoft.com/office/drawing/2014/main" id="{EBD2BABF-E0DD-4FB8-8B22-56BE92E5CCC4}"/>
              </a:ext>
            </a:extLst>
          </p:cNvPr>
          <p:cNvSpPr/>
          <p:nvPr/>
        </p:nvSpPr>
        <p:spPr>
          <a:xfrm>
            <a:off x="4568221" y="4616553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1" name="正方形/長方形 250">
            <a:extLst>
              <a:ext uri="{FF2B5EF4-FFF2-40B4-BE49-F238E27FC236}">
                <a16:creationId xmlns:a16="http://schemas.microsoft.com/office/drawing/2014/main" id="{759AFF64-4F62-402B-A867-E35CACC15F5C}"/>
              </a:ext>
            </a:extLst>
          </p:cNvPr>
          <p:cNvSpPr/>
          <p:nvPr/>
        </p:nvSpPr>
        <p:spPr>
          <a:xfrm>
            <a:off x="4571590" y="5017104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2" name="正方形/長方形 251">
            <a:extLst>
              <a:ext uri="{FF2B5EF4-FFF2-40B4-BE49-F238E27FC236}">
                <a16:creationId xmlns:a16="http://schemas.microsoft.com/office/drawing/2014/main" id="{60BD8F31-EC5A-46A2-B15B-3310C3880BC5}"/>
              </a:ext>
            </a:extLst>
          </p:cNvPr>
          <p:cNvSpPr/>
          <p:nvPr/>
        </p:nvSpPr>
        <p:spPr>
          <a:xfrm>
            <a:off x="4571590" y="5207851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3" name="正方形/長方形 252">
            <a:extLst>
              <a:ext uri="{FF2B5EF4-FFF2-40B4-BE49-F238E27FC236}">
                <a16:creationId xmlns:a16="http://schemas.microsoft.com/office/drawing/2014/main" id="{5F15DCAD-2CEF-482C-8DBD-3DF369DE8B5D}"/>
              </a:ext>
            </a:extLst>
          </p:cNvPr>
          <p:cNvSpPr/>
          <p:nvPr/>
        </p:nvSpPr>
        <p:spPr>
          <a:xfrm>
            <a:off x="4568938" y="5644887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4" name="正方形/長方形 253">
            <a:extLst>
              <a:ext uri="{FF2B5EF4-FFF2-40B4-BE49-F238E27FC236}">
                <a16:creationId xmlns:a16="http://schemas.microsoft.com/office/drawing/2014/main" id="{02EDD004-C0EC-4E32-BFFC-13F00AD887A9}"/>
              </a:ext>
            </a:extLst>
          </p:cNvPr>
          <p:cNvSpPr/>
          <p:nvPr/>
        </p:nvSpPr>
        <p:spPr>
          <a:xfrm>
            <a:off x="4568938" y="5835634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6" name="正方形/長方形 255">
            <a:extLst>
              <a:ext uri="{FF2B5EF4-FFF2-40B4-BE49-F238E27FC236}">
                <a16:creationId xmlns:a16="http://schemas.microsoft.com/office/drawing/2014/main" id="{CE710CA4-63E0-47D9-9B06-F5BEEECD3AF4}"/>
              </a:ext>
            </a:extLst>
          </p:cNvPr>
          <p:cNvSpPr/>
          <p:nvPr/>
        </p:nvSpPr>
        <p:spPr>
          <a:xfrm>
            <a:off x="4839421" y="5481913"/>
            <a:ext cx="1366687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9" name="正方形/長方形 268">
            <a:extLst>
              <a:ext uri="{FF2B5EF4-FFF2-40B4-BE49-F238E27FC236}">
                <a16:creationId xmlns:a16="http://schemas.microsoft.com/office/drawing/2014/main" id="{AE831B18-3357-4453-8601-9025BAA34E58}"/>
              </a:ext>
            </a:extLst>
          </p:cNvPr>
          <p:cNvSpPr/>
          <p:nvPr/>
        </p:nvSpPr>
        <p:spPr bwMode="auto">
          <a:xfrm>
            <a:off x="7218662" y="3632031"/>
            <a:ext cx="2200689" cy="251882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70" name="正方形/長方形 269">
            <a:extLst>
              <a:ext uri="{FF2B5EF4-FFF2-40B4-BE49-F238E27FC236}">
                <a16:creationId xmlns:a16="http://schemas.microsoft.com/office/drawing/2014/main" id="{F0145E02-129D-483B-9D9D-3C7477F088D6}"/>
              </a:ext>
            </a:extLst>
          </p:cNvPr>
          <p:cNvSpPr/>
          <p:nvPr/>
        </p:nvSpPr>
        <p:spPr>
          <a:xfrm>
            <a:off x="7264143" y="3759853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1" name="正方形/長方形 270">
            <a:extLst>
              <a:ext uri="{FF2B5EF4-FFF2-40B4-BE49-F238E27FC236}">
                <a16:creationId xmlns:a16="http://schemas.microsoft.com/office/drawing/2014/main" id="{59777C45-0EFB-4208-BF06-EED63BA261C7}"/>
              </a:ext>
            </a:extLst>
          </p:cNvPr>
          <p:cNvSpPr/>
          <p:nvPr/>
        </p:nvSpPr>
        <p:spPr>
          <a:xfrm>
            <a:off x="7955261" y="3759853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2" name="正方形/長方形 271">
            <a:extLst>
              <a:ext uri="{FF2B5EF4-FFF2-40B4-BE49-F238E27FC236}">
                <a16:creationId xmlns:a16="http://schemas.microsoft.com/office/drawing/2014/main" id="{F1F4E1AB-E154-48DA-925E-4C2C93D8F86E}"/>
              </a:ext>
            </a:extLst>
          </p:cNvPr>
          <p:cNvSpPr/>
          <p:nvPr/>
        </p:nvSpPr>
        <p:spPr>
          <a:xfrm>
            <a:off x="8647387" y="3759853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3" name="正方形/長方形 272">
            <a:extLst>
              <a:ext uri="{FF2B5EF4-FFF2-40B4-BE49-F238E27FC236}">
                <a16:creationId xmlns:a16="http://schemas.microsoft.com/office/drawing/2014/main" id="{9858B28C-3549-4579-A580-F352B47EE8D4}"/>
              </a:ext>
            </a:extLst>
          </p:cNvPr>
          <p:cNvSpPr/>
          <p:nvPr/>
        </p:nvSpPr>
        <p:spPr>
          <a:xfrm>
            <a:off x="7283985" y="441054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4" name="正方形/長方形 273">
            <a:extLst>
              <a:ext uri="{FF2B5EF4-FFF2-40B4-BE49-F238E27FC236}">
                <a16:creationId xmlns:a16="http://schemas.microsoft.com/office/drawing/2014/main" id="{8AA5C88F-395B-48CE-A8F7-3A6727D764F7}"/>
              </a:ext>
            </a:extLst>
          </p:cNvPr>
          <p:cNvSpPr/>
          <p:nvPr/>
        </p:nvSpPr>
        <p:spPr>
          <a:xfrm>
            <a:off x="7975104" y="4410547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5" name="正方形/長方形 274">
            <a:extLst>
              <a:ext uri="{FF2B5EF4-FFF2-40B4-BE49-F238E27FC236}">
                <a16:creationId xmlns:a16="http://schemas.microsoft.com/office/drawing/2014/main" id="{59DD42D4-5776-4FA9-BFD0-5E19F2909AAF}"/>
              </a:ext>
            </a:extLst>
          </p:cNvPr>
          <p:cNvSpPr/>
          <p:nvPr/>
        </p:nvSpPr>
        <p:spPr>
          <a:xfrm>
            <a:off x="8667229" y="441054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6" name="正方形/長方形 275">
            <a:extLst>
              <a:ext uri="{FF2B5EF4-FFF2-40B4-BE49-F238E27FC236}">
                <a16:creationId xmlns:a16="http://schemas.microsoft.com/office/drawing/2014/main" id="{0EB33D22-2E63-4F8E-B560-EBFEE0D7AE9F}"/>
              </a:ext>
            </a:extLst>
          </p:cNvPr>
          <p:cNvSpPr/>
          <p:nvPr/>
        </p:nvSpPr>
        <p:spPr>
          <a:xfrm>
            <a:off x="7290606" y="5013696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7" name="正方形/長方形 276">
            <a:extLst>
              <a:ext uri="{FF2B5EF4-FFF2-40B4-BE49-F238E27FC236}">
                <a16:creationId xmlns:a16="http://schemas.microsoft.com/office/drawing/2014/main" id="{86CA77C9-E778-45D6-8106-DD8DBD5BE635}"/>
              </a:ext>
            </a:extLst>
          </p:cNvPr>
          <p:cNvSpPr/>
          <p:nvPr/>
        </p:nvSpPr>
        <p:spPr>
          <a:xfrm>
            <a:off x="7981724" y="5013696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8" name="正方形/長方形 277">
            <a:extLst>
              <a:ext uri="{FF2B5EF4-FFF2-40B4-BE49-F238E27FC236}">
                <a16:creationId xmlns:a16="http://schemas.microsoft.com/office/drawing/2014/main" id="{4B5803A8-30EB-4416-A2CF-CE01B3F48BE1}"/>
              </a:ext>
            </a:extLst>
          </p:cNvPr>
          <p:cNvSpPr/>
          <p:nvPr/>
        </p:nvSpPr>
        <p:spPr>
          <a:xfrm>
            <a:off x="8673849" y="5013696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6" name="正方形/長方形 285">
            <a:extLst>
              <a:ext uri="{FF2B5EF4-FFF2-40B4-BE49-F238E27FC236}">
                <a16:creationId xmlns:a16="http://schemas.microsoft.com/office/drawing/2014/main" id="{DBC6722E-C8C4-44F5-84A7-88D7DA98B718}"/>
              </a:ext>
            </a:extLst>
          </p:cNvPr>
          <p:cNvSpPr/>
          <p:nvPr/>
        </p:nvSpPr>
        <p:spPr>
          <a:xfrm>
            <a:off x="7292088" y="564121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3" name="正方形/長方形 302">
            <a:extLst>
              <a:ext uri="{FF2B5EF4-FFF2-40B4-BE49-F238E27FC236}">
                <a16:creationId xmlns:a16="http://schemas.microsoft.com/office/drawing/2014/main" id="{B3FB35B8-503E-4527-A1CA-99A4F6DB82E0}"/>
              </a:ext>
            </a:extLst>
          </p:cNvPr>
          <p:cNvSpPr/>
          <p:nvPr/>
        </p:nvSpPr>
        <p:spPr>
          <a:xfrm>
            <a:off x="7983206" y="5641217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4" name="正方形/長方形 303">
            <a:extLst>
              <a:ext uri="{FF2B5EF4-FFF2-40B4-BE49-F238E27FC236}">
                <a16:creationId xmlns:a16="http://schemas.microsoft.com/office/drawing/2014/main" id="{FADB7958-3812-4FA7-AD81-18183D9218EC}"/>
              </a:ext>
            </a:extLst>
          </p:cNvPr>
          <p:cNvSpPr/>
          <p:nvPr/>
        </p:nvSpPr>
        <p:spPr>
          <a:xfrm>
            <a:off x="8675332" y="564121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12" name="正方形/長方形 311">
            <a:extLst>
              <a:ext uri="{FF2B5EF4-FFF2-40B4-BE49-F238E27FC236}">
                <a16:creationId xmlns:a16="http://schemas.microsoft.com/office/drawing/2014/main" id="{479509CF-9613-4951-AB64-2FA71F88C475}"/>
              </a:ext>
            </a:extLst>
          </p:cNvPr>
          <p:cNvSpPr/>
          <p:nvPr/>
        </p:nvSpPr>
        <p:spPr>
          <a:xfrm>
            <a:off x="7725256" y="5481912"/>
            <a:ext cx="1617027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13" name="正方形/長方形 312">
            <a:extLst>
              <a:ext uri="{FF2B5EF4-FFF2-40B4-BE49-F238E27FC236}">
                <a16:creationId xmlns:a16="http://schemas.microsoft.com/office/drawing/2014/main" id="{AF3B90DB-6DE7-4804-A5BD-527FD59AB3CC}"/>
              </a:ext>
            </a:extLst>
          </p:cNvPr>
          <p:cNvSpPr/>
          <p:nvPr/>
        </p:nvSpPr>
        <p:spPr>
          <a:xfrm>
            <a:off x="9420494" y="3767662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14" name="正方形/長方形 313">
            <a:extLst>
              <a:ext uri="{FF2B5EF4-FFF2-40B4-BE49-F238E27FC236}">
                <a16:creationId xmlns:a16="http://schemas.microsoft.com/office/drawing/2014/main" id="{C04DD680-8317-453A-8634-6AB5887171BE}"/>
              </a:ext>
            </a:extLst>
          </p:cNvPr>
          <p:cNvSpPr/>
          <p:nvPr/>
        </p:nvSpPr>
        <p:spPr>
          <a:xfrm>
            <a:off x="9421082" y="3958409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15" name="正方形/長方形 314">
            <a:extLst>
              <a:ext uri="{FF2B5EF4-FFF2-40B4-BE49-F238E27FC236}">
                <a16:creationId xmlns:a16="http://schemas.microsoft.com/office/drawing/2014/main" id="{383D9ECC-9AC1-4FE7-B164-215FF0B6A8C2}"/>
              </a:ext>
            </a:extLst>
          </p:cNvPr>
          <p:cNvSpPr/>
          <p:nvPr/>
        </p:nvSpPr>
        <p:spPr>
          <a:xfrm>
            <a:off x="9414671" y="4434047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16" name="正方形/長方形 315">
            <a:extLst>
              <a:ext uri="{FF2B5EF4-FFF2-40B4-BE49-F238E27FC236}">
                <a16:creationId xmlns:a16="http://schemas.microsoft.com/office/drawing/2014/main" id="{16457267-B48D-47F0-A462-C96F534E2CF2}"/>
              </a:ext>
            </a:extLst>
          </p:cNvPr>
          <p:cNvSpPr/>
          <p:nvPr/>
        </p:nvSpPr>
        <p:spPr>
          <a:xfrm>
            <a:off x="9414671" y="4624794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17" name="正方形/長方形 316">
            <a:extLst>
              <a:ext uri="{FF2B5EF4-FFF2-40B4-BE49-F238E27FC236}">
                <a16:creationId xmlns:a16="http://schemas.microsoft.com/office/drawing/2014/main" id="{0A37ECF2-FA4B-45EC-96C2-F0305B136C34}"/>
              </a:ext>
            </a:extLst>
          </p:cNvPr>
          <p:cNvSpPr/>
          <p:nvPr/>
        </p:nvSpPr>
        <p:spPr>
          <a:xfrm>
            <a:off x="9418040" y="5025344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18" name="正方形/長方形 317">
            <a:extLst>
              <a:ext uri="{FF2B5EF4-FFF2-40B4-BE49-F238E27FC236}">
                <a16:creationId xmlns:a16="http://schemas.microsoft.com/office/drawing/2014/main" id="{08ABA8E7-680E-4003-A10E-17E604610BB8}"/>
              </a:ext>
            </a:extLst>
          </p:cNvPr>
          <p:cNvSpPr/>
          <p:nvPr/>
        </p:nvSpPr>
        <p:spPr>
          <a:xfrm>
            <a:off x="9418040" y="5216091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43" name="テキスト ボックス 75">
            <a:extLst>
              <a:ext uri="{FF2B5EF4-FFF2-40B4-BE49-F238E27FC236}">
                <a16:creationId xmlns:a16="http://schemas.microsoft.com/office/drawing/2014/main" id="{763261CE-935F-44A3-B33B-398402479556}"/>
              </a:ext>
            </a:extLst>
          </p:cNvPr>
          <p:cNvSpPr txBox="1"/>
          <p:nvPr/>
        </p:nvSpPr>
        <p:spPr>
          <a:xfrm>
            <a:off x="8713835" y="2349652"/>
            <a:ext cx="747334" cy="786505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48" name="星 5 116">
            <a:extLst>
              <a:ext uri="{FF2B5EF4-FFF2-40B4-BE49-F238E27FC236}">
                <a16:creationId xmlns:a16="http://schemas.microsoft.com/office/drawing/2014/main" id="{B5BAE005-FD9D-4D4A-84FD-0C47AD9BCF25}"/>
              </a:ext>
            </a:extLst>
          </p:cNvPr>
          <p:cNvSpPr/>
          <p:nvPr/>
        </p:nvSpPr>
        <p:spPr>
          <a:xfrm>
            <a:off x="4558418" y="3941548"/>
            <a:ext cx="216000" cy="2160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49" name="星 5 116">
            <a:extLst>
              <a:ext uri="{FF2B5EF4-FFF2-40B4-BE49-F238E27FC236}">
                <a16:creationId xmlns:a16="http://schemas.microsoft.com/office/drawing/2014/main" id="{C1F88C2F-33CD-41F7-8BF0-BD6F26561FB6}"/>
              </a:ext>
            </a:extLst>
          </p:cNvPr>
          <p:cNvSpPr/>
          <p:nvPr/>
        </p:nvSpPr>
        <p:spPr>
          <a:xfrm>
            <a:off x="4557349" y="4375011"/>
            <a:ext cx="216000" cy="2160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0" name="星 5 116">
            <a:extLst>
              <a:ext uri="{FF2B5EF4-FFF2-40B4-BE49-F238E27FC236}">
                <a16:creationId xmlns:a16="http://schemas.microsoft.com/office/drawing/2014/main" id="{7B178FBB-54A6-4DCE-B8BC-1181B56643AB}"/>
              </a:ext>
            </a:extLst>
          </p:cNvPr>
          <p:cNvSpPr/>
          <p:nvPr/>
        </p:nvSpPr>
        <p:spPr>
          <a:xfrm>
            <a:off x="4555494" y="4592474"/>
            <a:ext cx="216000" cy="2160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1" name="星 5 116">
            <a:extLst>
              <a:ext uri="{FF2B5EF4-FFF2-40B4-BE49-F238E27FC236}">
                <a16:creationId xmlns:a16="http://schemas.microsoft.com/office/drawing/2014/main" id="{1035BDA6-F6A7-423B-BE73-42E9707C9A66}"/>
              </a:ext>
            </a:extLst>
          </p:cNvPr>
          <p:cNvSpPr/>
          <p:nvPr/>
        </p:nvSpPr>
        <p:spPr>
          <a:xfrm>
            <a:off x="4558505" y="4962748"/>
            <a:ext cx="216000" cy="2160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2" name="星 5 116">
            <a:extLst>
              <a:ext uri="{FF2B5EF4-FFF2-40B4-BE49-F238E27FC236}">
                <a16:creationId xmlns:a16="http://schemas.microsoft.com/office/drawing/2014/main" id="{37ED47A7-5641-4BE3-B175-29D1F6765968}"/>
              </a:ext>
            </a:extLst>
          </p:cNvPr>
          <p:cNvSpPr/>
          <p:nvPr/>
        </p:nvSpPr>
        <p:spPr>
          <a:xfrm>
            <a:off x="8985019" y="1844799"/>
            <a:ext cx="194745" cy="201694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9" name="テキスト ボックス 148"/>
          <p:cNvSpPr txBox="1"/>
          <p:nvPr/>
        </p:nvSpPr>
        <p:spPr>
          <a:xfrm>
            <a:off x="982882" y="6275"/>
            <a:ext cx="5565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現状把握－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　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E16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ラインの部品棚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pic>
        <p:nvPicPr>
          <p:cNvPr id="150" name="図 149" descr="cid:19154502a74d41067681"/>
          <p:cNvPicPr>
            <a:picLocks noChangeAspect="1" noChangeArrowheads="1"/>
          </p:cNvPicPr>
          <p:nvPr/>
        </p:nvPicPr>
        <p:blipFill rotWithShape="1"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3"/>
          <a:stretch>
            <a:fillRect/>
          </a:stretch>
        </p:blipFill>
        <p:spPr bwMode="auto">
          <a:xfrm rot="5400000">
            <a:off x="10230640" y="1181127"/>
            <a:ext cx="1604463" cy="17220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図 150" descr="cid:19154504f7bf411f8652"/>
          <p:cNvPicPr>
            <a:picLocks noChangeAspect="1" noChangeArrowheads="1"/>
          </p:cNvPicPr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63431" y="2045956"/>
            <a:ext cx="1902146" cy="125708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図 151" descr="cid:19154507d90a967d3644"/>
          <p:cNvPicPr>
            <a:picLocks noChangeAspect="1" noChangeArrowheads="1"/>
          </p:cNvPicPr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1473" y="2002656"/>
            <a:ext cx="1885381" cy="136044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図 152" descr="cid:1915456bbd43ebc1d661"/>
          <p:cNvPicPr>
            <a:picLocks noChangeAspect="1" noChangeArrowheads="1"/>
          </p:cNvPicPr>
          <p:nvPr/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31125" y="1989963"/>
            <a:ext cx="1898018" cy="136044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線コネクタ 12"/>
          <p:cNvCxnSpPr>
            <a:cxnSpLocks/>
            <a:stCxn id="151" idx="3"/>
            <a:endCxn id="240" idx="0"/>
          </p:cNvCxnSpPr>
          <p:nvPr/>
        </p:nvCxnSpPr>
        <p:spPr bwMode="auto">
          <a:xfrm>
            <a:off x="3814504" y="3625571"/>
            <a:ext cx="2733868" cy="7845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4" name="直線コネクタ 153"/>
          <p:cNvCxnSpPr>
            <a:cxnSpLocks/>
            <a:stCxn id="152" idx="3"/>
            <a:endCxn id="238" idx="1"/>
          </p:cNvCxnSpPr>
          <p:nvPr/>
        </p:nvCxnSpPr>
        <p:spPr bwMode="auto">
          <a:xfrm>
            <a:off x="911217" y="3625568"/>
            <a:ext cx="3921584" cy="9676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5" name="直線コネクタ 154"/>
          <p:cNvCxnSpPr>
            <a:cxnSpLocks/>
            <a:stCxn id="153" idx="3"/>
            <a:endCxn id="239" idx="0"/>
          </p:cNvCxnSpPr>
          <p:nvPr/>
        </p:nvCxnSpPr>
        <p:spPr bwMode="auto">
          <a:xfrm>
            <a:off x="2380134" y="3619193"/>
            <a:ext cx="3476112" cy="79092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6" name="直線コネクタ 155"/>
          <p:cNvCxnSpPr>
            <a:cxnSpLocks/>
          </p:cNvCxnSpPr>
          <p:nvPr/>
        </p:nvCxnSpPr>
        <p:spPr bwMode="auto">
          <a:xfrm flipH="1">
            <a:off x="9156429" y="1956605"/>
            <a:ext cx="1047358" cy="334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8" name="直線コネクタ 157"/>
          <p:cNvCxnSpPr/>
          <p:nvPr/>
        </p:nvCxnSpPr>
        <p:spPr bwMode="auto">
          <a:xfrm flipV="1">
            <a:off x="1947856" y="5097808"/>
            <a:ext cx="2598546" cy="26384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9" name="角丸四角形 54">
            <a:extLst>
              <a:ext uri="{FF2B5EF4-FFF2-40B4-BE49-F238E27FC236}">
                <a16:creationId xmlns:a16="http://schemas.microsoft.com/office/drawing/2014/main" id="{A6D9BB5C-9F12-454E-BBF2-C5187830BF08}"/>
              </a:ext>
            </a:extLst>
          </p:cNvPr>
          <p:cNvSpPr/>
          <p:nvPr/>
        </p:nvSpPr>
        <p:spPr>
          <a:xfrm>
            <a:off x="69879" y="1228325"/>
            <a:ext cx="1777262" cy="461422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E16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部品置場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157" name="図 15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11" y="4529225"/>
            <a:ext cx="2171400" cy="17605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8BBFB0EC-19C3-4BCC-969C-7B80FAB0606B}"/>
              </a:ext>
            </a:extLst>
          </p:cNvPr>
          <p:cNvGrpSpPr/>
          <p:nvPr/>
        </p:nvGrpSpPr>
        <p:grpSpPr>
          <a:xfrm>
            <a:off x="10198809" y="5071613"/>
            <a:ext cx="1890143" cy="1269828"/>
            <a:chOff x="12977443" y="3331486"/>
            <a:chExt cx="1890143" cy="1269828"/>
          </a:xfrm>
        </p:grpSpPr>
        <p:sp>
          <p:nvSpPr>
            <p:cNvPr id="117" name="テキスト ボックス 109">
              <a:extLst>
                <a:ext uri="{FF2B5EF4-FFF2-40B4-BE49-F238E27FC236}">
                  <a16:creationId xmlns:a16="http://schemas.microsoft.com/office/drawing/2014/main" id="{00000000-0008-0000-0000-00006E000000}"/>
                </a:ext>
              </a:extLst>
            </p:cNvPr>
            <p:cNvSpPr txBox="1"/>
            <p:nvPr/>
          </p:nvSpPr>
          <p:spPr>
            <a:xfrm>
              <a:off x="13147546" y="4216361"/>
              <a:ext cx="1720040" cy="384953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ja-JP" altLang="en-US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</a:t>
              </a:r>
              <a:r>
                <a:rPr kumimoji="1" lang="en-US" altLang="ja-JP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E16</a:t>
              </a:r>
              <a:r>
                <a:rPr kumimoji="1" lang="ja-JP" altLang="en-US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部品</a:t>
              </a:r>
              <a:r>
                <a:rPr lang="ja-JP" altLang="en-US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棚</a:t>
              </a:r>
              <a:endPara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18" name="テキスト ボックス 111">
              <a:extLst>
                <a:ext uri="{FF2B5EF4-FFF2-40B4-BE49-F238E27FC236}">
                  <a16:creationId xmlns:a16="http://schemas.microsoft.com/office/drawing/2014/main" id="{00000000-0008-0000-0000-000070000000}"/>
                </a:ext>
              </a:extLst>
            </p:cNvPr>
            <p:cNvSpPr txBox="1"/>
            <p:nvPr/>
          </p:nvSpPr>
          <p:spPr>
            <a:xfrm>
              <a:off x="12984557" y="3829122"/>
              <a:ext cx="288000" cy="288000"/>
            </a:xfrm>
            <a:prstGeom prst="rect">
              <a:avLst/>
            </a:prstGeom>
            <a:solidFill>
              <a:srgbClr val="FF0000"/>
            </a:solidFill>
            <a:ln w="19050" cmpd="sng">
              <a:solidFill>
                <a:sysClr val="windowText" lastClr="00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kumimoji="1" lang="ja-JP" altLang="en-US" sz="1100" dirty="0"/>
            </a:p>
          </p:txBody>
        </p:sp>
        <p:sp>
          <p:nvSpPr>
            <p:cNvPr id="119" name="正方形/長方形 118">
              <a:extLst>
                <a:ext uri="{FF2B5EF4-FFF2-40B4-BE49-F238E27FC236}">
                  <a16:creationId xmlns:a16="http://schemas.microsoft.com/office/drawing/2014/main" id="{00000000-0008-0000-0000-000077000000}"/>
                </a:ext>
              </a:extLst>
            </p:cNvPr>
            <p:cNvSpPr/>
            <p:nvPr/>
          </p:nvSpPr>
          <p:spPr>
            <a:xfrm>
              <a:off x="12984557" y="4243939"/>
              <a:ext cx="288000" cy="288000"/>
            </a:xfrm>
            <a:prstGeom prst="rect">
              <a:avLst/>
            </a:prstGeom>
            <a:solidFill>
              <a:srgbClr val="CCFFFF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  <p:sp>
          <p:nvSpPr>
            <p:cNvPr id="120" name="星 5 121">
              <a:extLst>
                <a:ext uri="{FF2B5EF4-FFF2-40B4-BE49-F238E27FC236}">
                  <a16:creationId xmlns:a16="http://schemas.microsoft.com/office/drawing/2014/main" id="{00000000-0008-0000-0000-00007A000000}"/>
                </a:ext>
              </a:extLst>
            </p:cNvPr>
            <p:cNvSpPr/>
            <p:nvPr/>
          </p:nvSpPr>
          <p:spPr>
            <a:xfrm>
              <a:off x="12977443" y="3389941"/>
              <a:ext cx="288000" cy="288000"/>
            </a:xfrm>
            <a:prstGeom prst="star5">
              <a:avLst/>
            </a:prstGeom>
            <a:solidFill>
              <a:srgbClr val="FFFF00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 dirty="0"/>
            </a:p>
          </p:txBody>
        </p:sp>
        <p:sp>
          <p:nvSpPr>
            <p:cNvPr id="137" name="テキスト ボックス 109">
              <a:extLst>
                <a:ext uri="{FF2B5EF4-FFF2-40B4-BE49-F238E27FC236}">
                  <a16:creationId xmlns:a16="http://schemas.microsoft.com/office/drawing/2014/main" id="{946EAF24-EA75-4F28-824E-F173A79BC592}"/>
                </a:ext>
              </a:extLst>
            </p:cNvPr>
            <p:cNvSpPr txBox="1"/>
            <p:nvPr/>
          </p:nvSpPr>
          <p:spPr>
            <a:xfrm>
              <a:off x="13150410" y="3789323"/>
              <a:ext cx="1636931" cy="38495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ja-JP" altLang="en-US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</a:t>
              </a:r>
              <a:r>
                <a:rPr lang="ja-JP" altLang="en-US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ハミ出し</a:t>
              </a:r>
              <a:r>
                <a:rPr kumimoji="1" lang="ja-JP" altLang="en-US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品置場</a:t>
              </a:r>
              <a:endPara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38" name="テキスト ボックス 109">
              <a:extLst>
                <a:ext uri="{FF2B5EF4-FFF2-40B4-BE49-F238E27FC236}">
                  <a16:creationId xmlns:a16="http://schemas.microsoft.com/office/drawing/2014/main" id="{A4976428-C52D-4B3D-8861-69DE0600EE46}"/>
                </a:ext>
              </a:extLst>
            </p:cNvPr>
            <p:cNvSpPr txBox="1"/>
            <p:nvPr/>
          </p:nvSpPr>
          <p:spPr>
            <a:xfrm>
              <a:off x="13147546" y="3331486"/>
              <a:ext cx="1639796" cy="358315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ja-JP" altLang="en-US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</a:t>
              </a:r>
              <a:r>
                <a:rPr kumimoji="1" lang="en-US" altLang="ja-JP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E16</a:t>
              </a:r>
              <a:r>
                <a:rPr kumimoji="1" lang="ja-JP" altLang="en-US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のハミ出し</a:t>
              </a:r>
              <a:r>
                <a:rPr lang="ja-JP" altLang="en-US" sz="12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品</a:t>
              </a:r>
              <a:endPara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AF31449D-32CD-4DBB-91B9-3C3459A5C905}"/>
              </a:ext>
            </a:extLst>
          </p:cNvPr>
          <p:cNvSpPr txBox="1"/>
          <p:nvPr/>
        </p:nvSpPr>
        <p:spPr>
          <a:xfrm>
            <a:off x="5192867" y="4468580"/>
            <a:ext cx="1384922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E16</a:t>
            </a:r>
            <a:r>
              <a:rPr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 </a:t>
            </a:r>
            <a:r>
              <a:rPr kumimoji="1"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部品棚</a:t>
            </a:r>
          </a:p>
        </p:txBody>
      </p:sp>
      <p:pic>
        <p:nvPicPr>
          <p:cNvPr id="114" name="図 113">
            <a:extLst>
              <a:ext uri="{FF2B5EF4-FFF2-40B4-BE49-F238E27FC236}">
                <a16:creationId xmlns:a16="http://schemas.microsoft.com/office/drawing/2014/main" id="{E3772B76-D834-4C37-ABB3-C61B3821B6B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0" t="24916" r="8227" b="62701"/>
          <a:stretch/>
        </p:blipFill>
        <p:spPr>
          <a:xfrm>
            <a:off x="95375" y="622588"/>
            <a:ext cx="6721214" cy="44008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8805DDA-F8F7-40FB-8A22-22FBCA3CDD85}"/>
              </a:ext>
            </a:extLst>
          </p:cNvPr>
          <p:cNvSpPr/>
          <p:nvPr/>
        </p:nvSpPr>
        <p:spPr bwMode="auto">
          <a:xfrm>
            <a:off x="69878" y="592822"/>
            <a:ext cx="6721213" cy="45599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13" name="正方形/長方形 112">
            <a:extLst>
              <a:ext uri="{FF2B5EF4-FFF2-40B4-BE49-F238E27FC236}">
                <a16:creationId xmlns:a16="http://schemas.microsoft.com/office/drawing/2014/main" id="{160DF3B4-0783-4AEA-BADE-C7E2E98C768E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892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E627794D-CD4F-4B75-A85A-20BB5ACCA7BD}"/>
              </a:ext>
            </a:extLst>
          </p:cNvPr>
          <p:cNvSpPr/>
          <p:nvPr/>
        </p:nvSpPr>
        <p:spPr bwMode="auto">
          <a:xfrm>
            <a:off x="115941" y="1562337"/>
            <a:ext cx="7540321" cy="489371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" name="Line 9">
            <a:extLst>
              <a:ext uri="{FF2B5EF4-FFF2-40B4-BE49-F238E27FC236}">
                <a16:creationId xmlns:a16="http://schemas.microsoft.com/office/drawing/2014/main" id="{FCF54CDB-B2BB-4BEB-8312-6BFD0811AEA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3F94CDF8-1951-4FA0-92A8-7EF84CC4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3010CAF3-FC8A-4E28-A5A5-5846295F1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59CA4DCB-77B2-48F6-9597-C13A50C0CC4E}"/>
              </a:ext>
            </a:extLst>
          </p:cNvPr>
          <p:cNvGrpSpPr/>
          <p:nvPr/>
        </p:nvGrpSpPr>
        <p:grpSpPr>
          <a:xfrm>
            <a:off x="5536344" y="5357246"/>
            <a:ext cx="2078140" cy="1028323"/>
            <a:chOff x="5646502" y="5072238"/>
            <a:chExt cx="2078140" cy="102832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6110AF1C-BA84-4EBA-BB03-A305DDC471D3}"/>
                </a:ext>
              </a:extLst>
            </p:cNvPr>
            <p:cNvSpPr/>
            <p:nvPr/>
          </p:nvSpPr>
          <p:spPr bwMode="auto">
            <a:xfrm>
              <a:off x="5646502" y="5072238"/>
              <a:ext cx="1999224" cy="102832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8BBFB0EC-19C3-4BCC-969C-7B80FAB0606B}"/>
                </a:ext>
              </a:extLst>
            </p:cNvPr>
            <p:cNvGrpSpPr/>
            <p:nvPr/>
          </p:nvGrpSpPr>
          <p:grpSpPr>
            <a:xfrm>
              <a:off x="5767540" y="5241887"/>
              <a:ext cx="1957102" cy="752137"/>
              <a:chOff x="12758903" y="3776242"/>
              <a:chExt cx="1957102" cy="752137"/>
            </a:xfrm>
          </p:grpSpPr>
          <p:sp>
            <p:nvSpPr>
              <p:cNvPr id="117" name="テキスト ボックス 109">
                <a:extLst>
                  <a:ext uri="{FF2B5EF4-FFF2-40B4-BE49-F238E27FC236}">
                    <a16:creationId xmlns:a16="http://schemas.microsoft.com/office/drawing/2014/main" id="{00000000-0008-0000-0000-00006E000000}"/>
                  </a:ext>
                </a:extLst>
              </p:cNvPr>
              <p:cNvSpPr txBox="1"/>
              <p:nvPr/>
            </p:nvSpPr>
            <p:spPr>
              <a:xfrm>
                <a:off x="13150005" y="3776242"/>
                <a:ext cx="1489542" cy="384953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t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1" lang="ja-JP" altLang="en-US" sz="1100" b="1" dirty="0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　　</a:t>
                </a:r>
                <a:r>
                  <a:rPr kumimoji="1" lang="en-US" altLang="ja-JP" sz="1100" b="1" dirty="0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E16</a:t>
                </a:r>
                <a:r>
                  <a:rPr kumimoji="1" lang="ja-JP" altLang="en-US" sz="1100" b="1" dirty="0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部品</a:t>
                </a:r>
                <a:r>
                  <a:rPr lang="ja-JP" altLang="en-US" b="1" dirty="0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棚</a:t>
                </a:r>
                <a:endParaRPr kumimoji="1" lang="en-US" altLang="ja-JP" sz="11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  <p:sp>
            <p:nvSpPr>
              <p:cNvPr id="118" name="テキスト ボックス 111">
                <a:extLst>
                  <a:ext uri="{FF2B5EF4-FFF2-40B4-BE49-F238E27FC236}">
                    <a16:creationId xmlns:a16="http://schemas.microsoft.com/office/drawing/2014/main" id="{00000000-0008-0000-0000-000070000000}"/>
                  </a:ext>
                </a:extLst>
              </p:cNvPr>
              <p:cNvSpPr txBox="1"/>
              <p:nvPr/>
            </p:nvSpPr>
            <p:spPr>
              <a:xfrm>
                <a:off x="12768368" y="4213083"/>
                <a:ext cx="544404" cy="288000"/>
              </a:xfrm>
              <a:prstGeom prst="rect">
                <a:avLst/>
              </a:prstGeom>
              <a:solidFill>
                <a:srgbClr val="FF0000"/>
              </a:solidFill>
              <a:ln w="19050" cmpd="sng">
                <a:solidFill>
                  <a:sysClr val="windowText" lastClr="000000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kumimoji="1" lang="en-US" altLang="ja-JP" sz="1100" b="1" dirty="0"/>
                  <a:t>A</a:t>
                </a:r>
                <a:r>
                  <a:rPr kumimoji="1" lang="ja-JP" altLang="en-US" sz="1100" b="1" dirty="0"/>
                  <a:t>～</a:t>
                </a:r>
                <a:r>
                  <a:rPr kumimoji="1" lang="en-US" altLang="ja-JP" sz="1100" b="1" dirty="0"/>
                  <a:t>F</a:t>
                </a:r>
                <a:endParaRPr kumimoji="1" lang="ja-JP" altLang="en-US" sz="1100" b="1" dirty="0"/>
              </a:p>
            </p:txBody>
          </p:sp>
          <p:sp>
            <p:nvSpPr>
              <p:cNvPr id="119" name="正方形/長方形 118">
                <a:extLst>
                  <a:ext uri="{FF2B5EF4-FFF2-40B4-BE49-F238E27FC236}">
                    <a16:creationId xmlns:a16="http://schemas.microsoft.com/office/drawing/2014/main" id="{00000000-0008-0000-0000-000077000000}"/>
                  </a:ext>
                </a:extLst>
              </p:cNvPr>
              <p:cNvSpPr/>
              <p:nvPr/>
            </p:nvSpPr>
            <p:spPr>
              <a:xfrm>
                <a:off x="12758903" y="3802481"/>
                <a:ext cx="554624" cy="288000"/>
              </a:xfrm>
              <a:prstGeom prst="rect">
                <a:avLst/>
              </a:prstGeom>
              <a:solidFill>
                <a:srgbClr val="CCFFFF"/>
              </a:solidFill>
              <a:ln>
                <a:solidFill>
                  <a:sysClr val="windowText" lastClr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kumimoji="1" lang="ja-JP" altLang="en-US" sz="1100" b="1"/>
              </a:p>
            </p:txBody>
          </p:sp>
          <p:sp>
            <p:nvSpPr>
              <p:cNvPr id="138" name="テキスト ボックス 109">
                <a:extLst>
                  <a:ext uri="{FF2B5EF4-FFF2-40B4-BE49-F238E27FC236}">
                    <a16:creationId xmlns:a16="http://schemas.microsoft.com/office/drawing/2014/main" id="{A4976428-C52D-4B3D-8861-69DE0600EE46}"/>
                  </a:ext>
                </a:extLst>
              </p:cNvPr>
              <p:cNvSpPr txBox="1"/>
              <p:nvPr/>
            </p:nvSpPr>
            <p:spPr>
              <a:xfrm>
                <a:off x="13094373" y="4144016"/>
                <a:ext cx="1621632" cy="384363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kumimoji="1" lang="ja-JP" altLang="en-US" sz="1100" b="1" dirty="0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　　</a:t>
                </a:r>
                <a:r>
                  <a:rPr kumimoji="1" lang="en-US" altLang="ja-JP" sz="1100" b="1" dirty="0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E16</a:t>
                </a:r>
                <a:r>
                  <a:rPr kumimoji="1" lang="ja-JP" altLang="en-US" sz="1100" b="1" dirty="0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ハミ出し</a:t>
                </a:r>
                <a:r>
                  <a:rPr lang="ja-JP" altLang="en-US" b="1" dirty="0"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品置場</a:t>
                </a:r>
                <a:endParaRPr kumimoji="1" lang="en-US" altLang="ja-JP" sz="11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</p:grpSp>
      </p:grpSp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AF781505-1EED-47CE-AD2C-2883FB33D2F3}"/>
              </a:ext>
            </a:extLst>
          </p:cNvPr>
          <p:cNvSpPr/>
          <p:nvPr/>
        </p:nvSpPr>
        <p:spPr bwMode="auto">
          <a:xfrm>
            <a:off x="638087" y="3810334"/>
            <a:ext cx="2200689" cy="251882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35" name="テキスト ボックス 2">
            <a:extLst>
              <a:ext uri="{FF2B5EF4-FFF2-40B4-BE49-F238E27FC236}">
                <a16:creationId xmlns:a16="http://schemas.microsoft.com/office/drawing/2014/main" id="{E5611A7C-B322-4DE3-8493-645BE78B2F3C}"/>
              </a:ext>
            </a:extLst>
          </p:cNvPr>
          <p:cNvSpPr txBox="1"/>
          <p:nvPr/>
        </p:nvSpPr>
        <p:spPr>
          <a:xfrm>
            <a:off x="791683" y="1659953"/>
            <a:ext cx="3729175" cy="1974367"/>
          </a:xfrm>
          <a:prstGeom prst="rect">
            <a:avLst/>
          </a:prstGeom>
          <a:solidFill>
            <a:schemeClr val="bg1"/>
          </a:solidFill>
          <a:ln w="9525" cmpd="sng">
            <a:solidFill>
              <a:sysClr val="window" lastClr="FFFFFF">
                <a:shade val="50000"/>
              </a:sysClr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6" name="正方形/長方形 135">
            <a:extLst>
              <a:ext uri="{FF2B5EF4-FFF2-40B4-BE49-F238E27FC236}">
                <a16:creationId xmlns:a16="http://schemas.microsoft.com/office/drawing/2014/main" id="{59872FE6-ED4E-4688-94F4-E6CCCC0E377B}"/>
              </a:ext>
            </a:extLst>
          </p:cNvPr>
          <p:cNvSpPr/>
          <p:nvPr/>
        </p:nvSpPr>
        <p:spPr>
          <a:xfrm>
            <a:off x="4629530" y="3439988"/>
            <a:ext cx="664656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0" name="正方形/長方形 139">
            <a:extLst>
              <a:ext uri="{FF2B5EF4-FFF2-40B4-BE49-F238E27FC236}">
                <a16:creationId xmlns:a16="http://schemas.microsoft.com/office/drawing/2014/main" id="{4DC7CE3F-65F0-494F-890F-EC1FF7634091}"/>
              </a:ext>
            </a:extLst>
          </p:cNvPr>
          <p:cNvSpPr/>
          <p:nvPr/>
        </p:nvSpPr>
        <p:spPr>
          <a:xfrm rot="5400000">
            <a:off x="3853064" y="3052784"/>
            <a:ext cx="366781" cy="19474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1" name="正方形/長方形 140">
            <a:extLst>
              <a:ext uri="{FF2B5EF4-FFF2-40B4-BE49-F238E27FC236}">
                <a16:creationId xmlns:a16="http://schemas.microsoft.com/office/drawing/2014/main" id="{7043A3E9-F5A0-4AD7-8204-BA82B615503E}"/>
              </a:ext>
            </a:extLst>
          </p:cNvPr>
          <p:cNvSpPr/>
          <p:nvPr/>
        </p:nvSpPr>
        <p:spPr>
          <a:xfrm>
            <a:off x="3299748" y="3366245"/>
            <a:ext cx="508859" cy="26407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2" name="正方形/長方形 141">
            <a:extLst>
              <a:ext uri="{FF2B5EF4-FFF2-40B4-BE49-F238E27FC236}">
                <a16:creationId xmlns:a16="http://schemas.microsoft.com/office/drawing/2014/main" id="{0F5A38E8-947C-4BD4-8AC2-7E0D73556D6B}"/>
              </a:ext>
            </a:extLst>
          </p:cNvPr>
          <p:cNvSpPr/>
          <p:nvPr/>
        </p:nvSpPr>
        <p:spPr>
          <a:xfrm>
            <a:off x="1053998" y="3514005"/>
            <a:ext cx="469909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34BD1AA9-715F-4586-97BF-EB7E27BE60A5}"/>
              </a:ext>
            </a:extLst>
          </p:cNvPr>
          <p:cNvSpPr/>
          <p:nvPr/>
        </p:nvSpPr>
        <p:spPr>
          <a:xfrm>
            <a:off x="1550257" y="3514005"/>
            <a:ext cx="194745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C7FF6408-03FC-4F4C-B7DF-886ACFC95482}"/>
              </a:ext>
            </a:extLst>
          </p:cNvPr>
          <p:cNvSpPr/>
          <p:nvPr/>
        </p:nvSpPr>
        <p:spPr>
          <a:xfrm>
            <a:off x="1775100" y="3447750"/>
            <a:ext cx="469910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5" name="正方形/長方形 144">
            <a:extLst>
              <a:ext uri="{FF2B5EF4-FFF2-40B4-BE49-F238E27FC236}">
                <a16:creationId xmlns:a16="http://schemas.microsoft.com/office/drawing/2014/main" id="{D2E0B170-828A-4649-A7B4-BC240AC2ACE6}"/>
              </a:ext>
            </a:extLst>
          </p:cNvPr>
          <p:cNvSpPr/>
          <p:nvPr/>
        </p:nvSpPr>
        <p:spPr>
          <a:xfrm>
            <a:off x="2492453" y="3514007"/>
            <a:ext cx="194745" cy="12101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6" name="正方形/長方形 145">
            <a:extLst>
              <a:ext uri="{FF2B5EF4-FFF2-40B4-BE49-F238E27FC236}">
                <a16:creationId xmlns:a16="http://schemas.microsoft.com/office/drawing/2014/main" id="{752C9F88-438E-448B-BF4A-4F443B60264B}"/>
              </a:ext>
            </a:extLst>
          </p:cNvPr>
          <p:cNvSpPr/>
          <p:nvPr/>
        </p:nvSpPr>
        <p:spPr>
          <a:xfrm>
            <a:off x="2271360" y="3514007"/>
            <a:ext cx="194745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7" name="正方形/長方形 146">
            <a:extLst>
              <a:ext uri="{FF2B5EF4-FFF2-40B4-BE49-F238E27FC236}">
                <a16:creationId xmlns:a16="http://schemas.microsoft.com/office/drawing/2014/main" id="{10BB2160-A1A5-4441-81FB-9C150F5767C1}"/>
              </a:ext>
            </a:extLst>
          </p:cNvPr>
          <p:cNvSpPr/>
          <p:nvPr/>
        </p:nvSpPr>
        <p:spPr>
          <a:xfrm>
            <a:off x="832903" y="3447749"/>
            <a:ext cx="194745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8" name="正方形/長方形 147">
            <a:extLst>
              <a:ext uri="{FF2B5EF4-FFF2-40B4-BE49-F238E27FC236}">
                <a16:creationId xmlns:a16="http://schemas.microsoft.com/office/drawing/2014/main" id="{9A05315D-316B-4D3A-BDC8-9368E3F66850}"/>
              </a:ext>
            </a:extLst>
          </p:cNvPr>
          <p:cNvSpPr/>
          <p:nvPr/>
        </p:nvSpPr>
        <p:spPr>
          <a:xfrm>
            <a:off x="1065240" y="2643256"/>
            <a:ext cx="469909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4" name="正方形/長方形 183">
            <a:extLst>
              <a:ext uri="{FF2B5EF4-FFF2-40B4-BE49-F238E27FC236}">
                <a16:creationId xmlns:a16="http://schemas.microsoft.com/office/drawing/2014/main" id="{ACEB28C0-47F4-4F01-B461-9ADE1DBDA7E6}"/>
              </a:ext>
            </a:extLst>
          </p:cNvPr>
          <p:cNvSpPr/>
          <p:nvPr/>
        </p:nvSpPr>
        <p:spPr>
          <a:xfrm>
            <a:off x="1561500" y="2643256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5" name="正方形/長方形 184">
            <a:extLst>
              <a:ext uri="{FF2B5EF4-FFF2-40B4-BE49-F238E27FC236}">
                <a16:creationId xmlns:a16="http://schemas.microsoft.com/office/drawing/2014/main" id="{91CA1E41-926A-4F3B-B2EC-6C9740E08D2D}"/>
              </a:ext>
            </a:extLst>
          </p:cNvPr>
          <p:cNvSpPr/>
          <p:nvPr/>
        </p:nvSpPr>
        <p:spPr>
          <a:xfrm>
            <a:off x="1778847" y="2643256"/>
            <a:ext cx="469910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6" name="正方形/長方形 185">
            <a:extLst>
              <a:ext uri="{FF2B5EF4-FFF2-40B4-BE49-F238E27FC236}">
                <a16:creationId xmlns:a16="http://schemas.microsoft.com/office/drawing/2014/main" id="{E927965A-F2CF-49EB-A1F3-D84C3D3C53BC}"/>
              </a:ext>
            </a:extLst>
          </p:cNvPr>
          <p:cNvSpPr/>
          <p:nvPr/>
        </p:nvSpPr>
        <p:spPr>
          <a:xfrm>
            <a:off x="2275108" y="2643256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id="{F54E1350-D2F7-4DC8-869F-613BA6CCE6ED}"/>
              </a:ext>
            </a:extLst>
          </p:cNvPr>
          <p:cNvSpPr/>
          <p:nvPr/>
        </p:nvSpPr>
        <p:spPr>
          <a:xfrm>
            <a:off x="2496202" y="2643256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8" name="正方形/長方形 187">
            <a:extLst>
              <a:ext uri="{FF2B5EF4-FFF2-40B4-BE49-F238E27FC236}">
                <a16:creationId xmlns:a16="http://schemas.microsoft.com/office/drawing/2014/main" id="{37535307-14D6-47A7-94BE-BBA65314E2B7}"/>
              </a:ext>
            </a:extLst>
          </p:cNvPr>
          <p:cNvSpPr/>
          <p:nvPr/>
        </p:nvSpPr>
        <p:spPr>
          <a:xfrm>
            <a:off x="840398" y="2643257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9" name="正方形/長方形 188">
            <a:extLst>
              <a:ext uri="{FF2B5EF4-FFF2-40B4-BE49-F238E27FC236}">
                <a16:creationId xmlns:a16="http://schemas.microsoft.com/office/drawing/2014/main" id="{3FEC55A1-0DE5-4162-A078-C612AF0EE85E}"/>
              </a:ext>
            </a:extLst>
          </p:cNvPr>
          <p:cNvSpPr/>
          <p:nvPr/>
        </p:nvSpPr>
        <p:spPr>
          <a:xfrm rot="5400000">
            <a:off x="1747931" y="2044607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0" name="正方形/長方形 189">
            <a:extLst>
              <a:ext uri="{FF2B5EF4-FFF2-40B4-BE49-F238E27FC236}">
                <a16:creationId xmlns:a16="http://schemas.microsoft.com/office/drawing/2014/main" id="{64F7B6EB-EA6C-4347-B276-29F84D8B9318}"/>
              </a:ext>
            </a:extLst>
          </p:cNvPr>
          <p:cNvSpPr/>
          <p:nvPr/>
        </p:nvSpPr>
        <p:spPr>
          <a:xfrm rot="5400000">
            <a:off x="2187982" y="2408454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1" name="正方形/長方形 190">
            <a:extLst>
              <a:ext uri="{FF2B5EF4-FFF2-40B4-BE49-F238E27FC236}">
                <a16:creationId xmlns:a16="http://schemas.microsoft.com/office/drawing/2014/main" id="{34963029-1540-4430-A691-29D946FCDE37}"/>
              </a:ext>
            </a:extLst>
          </p:cNvPr>
          <p:cNvSpPr/>
          <p:nvPr/>
        </p:nvSpPr>
        <p:spPr>
          <a:xfrm rot="5400000">
            <a:off x="2191728" y="2043077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2" name="正方形/長方形 191">
            <a:extLst>
              <a:ext uri="{FF2B5EF4-FFF2-40B4-BE49-F238E27FC236}">
                <a16:creationId xmlns:a16="http://schemas.microsoft.com/office/drawing/2014/main" id="{D2A59FE6-45CE-4A9D-8EFD-1DDEF281A9DB}"/>
              </a:ext>
            </a:extLst>
          </p:cNvPr>
          <p:cNvSpPr/>
          <p:nvPr/>
        </p:nvSpPr>
        <p:spPr>
          <a:xfrm rot="5400000">
            <a:off x="2349118" y="2043077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3" name="正方形/長方形 192">
            <a:extLst>
              <a:ext uri="{FF2B5EF4-FFF2-40B4-BE49-F238E27FC236}">
                <a16:creationId xmlns:a16="http://schemas.microsoft.com/office/drawing/2014/main" id="{5C1D07B1-A17D-46B7-997C-35B61691D780}"/>
              </a:ext>
            </a:extLst>
          </p:cNvPr>
          <p:cNvSpPr/>
          <p:nvPr/>
        </p:nvSpPr>
        <p:spPr>
          <a:xfrm rot="5400000">
            <a:off x="2345371" y="2408454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4" name="正方形/長方形 193">
            <a:extLst>
              <a:ext uri="{FF2B5EF4-FFF2-40B4-BE49-F238E27FC236}">
                <a16:creationId xmlns:a16="http://schemas.microsoft.com/office/drawing/2014/main" id="{018519B5-2C18-4C92-814A-6FBF379ADD12}"/>
              </a:ext>
            </a:extLst>
          </p:cNvPr>
          <p:cNvSpPr/>
          <p:nvPr/>
        </p:nvSpPr>
        <p:spPr>
          <a:xfrm rot="5400000">
            <a:off x="2502761" y="2408454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5" name="正方形/長方形 194">
            <a:extLst>
              <a:ext uri="{FF2B5EF4-FFF2-40B4-BE49-F238E27FC236}">
                <a16:creationId xmlns:a16="http://schemas.microsoft.com/office/drawing/2014/main" id="{789436D9-10F3-46CA-AF42-847E9A921C6C}"/>
              </a:ext>
            </a:extLst>
          </p:cNvPr>
          <p:cNvSpPr/>
          <p:nvPr/>
        </p:nvSpPr>
        <p:spPr>
          <a:xfrm rot="5400000">
            <a:off x="2506509" y="2043075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6" name="正方形/長方形 195">
            <a:extLst>
              <a:ext uri="{FF2B5EF4-FFF2-40B4-BE49-F238E27FC236}">
                <a16:creationId xmlns:a16="http://schemas.microsoft.com/office/drawing/2014/main" id="{0F0CDAD5-83A0-4C3E-BCEF-1FD8A9EDFE8A}"/>
              </a:ext>
            </a:extLst>
          </p:cNvPr>
          <p:cNvSpPr/>
          <p:nvPr/>
        </p:nvSpPr>
        <p:spPr>
          <a:xfrm rot="5400000">
            <a:off x="809485" y="2043079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F53CC7BE-4209-4D42-95E0-79509D725192}"/>
              </a:ext>
            </a:extLst>
          </p:cNvPr>
          <p:cNvSpPr/>
          <p:nvPr/>
        </p:nvSpPr>
        <p:spPr>
          <a:xfrm rot="5400000">
            <a:off x="974369" y="2043080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99" name="正方形/長方形 198">
            <a:extLst>
              <a:ext uri="{FF2B5EF4-FFF2-40B4-BE49-F238E27FC236}">
                <a16:creationId xmlns:a16="http://schemas.microsoft.com/office/drawing/2014/main" id="{3B634082-D348-4B70-A9B9-011E2B051A96}"/>
              </a:ext>
            </a:extLst>
          </p:cNvPr>
          <p:cNvSpPr/>
          <p:nvPr/>
        </p:nvSpPr>
        <p:spPr>
          <a:xfrm rot="5400000">
            <a:off x="1276835" y="1905496"/>
            <a:ext cx="264070" cy="39201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1" name="正方形/長方形 200">
            <a:extLst>
              <a:ext uri="{FF2B5EF4-FFF2-40B4-BE49-F238E27FC236}">
                <a16:creationId xmlns:a16="http://schemas.microsoft.com/office/drawing/2014/main" id="{C8DC6A1D-5C65-4B9A-B8F7-3D586E81A191}"/>
              </a:ext>
            </a:extLst>
          </p:cNvPr>
          <p:cNvSpPr/>
          <p:nvPr/>
        </p:nvSpPr>
        <p:spPr>
          <a:xfrm rot="5400000">
            <a:off x="1579300" y="2043077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7B1D2B5F-A270-4712-BBE3-DD3BFB8D5FF2}"/>
              </a:ext>
            </a:extLst>
          </p:cNvPr>
          <p:cNvSpPr/>
          <p:nvPr/>
        </p:nvSpPr>
        <p:spPr>
          <a:xfrm rot="5400000">
            <a:off x="1276836" y="2270874"/>
            <a:ext cx="264068" cy="39201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9" name="正方形/長方形 208">
            <a:extLst>
              <a:ext uri="{FF2B5EF4-FFF2-40B4-BE49-F238E27FC236}">
                <a16:creationId xmlns:a16="http://schemas.microsoft.com/office/drawing/2014/main" id="{0AF06083-66CA-4D42-B974-0BC4D34B7447}"/>
              </a:ext>
            </a:extLst>
          </p:cNvPr>
          <p:cNvSpPr/>
          <p:nvPr/>
        </p:nvSpPr>
        <p:spPr>
          <a:xfrm rot="5400000">
            <a:off x="978116" y="2408456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0" name="正方形/長方形 209">
            <a:extLst>
              <a:ext uri="{FF2B5EF4-FFF2-40B4-BE49-F238E27FC236}">
                <a16:creationId xmlns:a16="http://schemas.microsoft.com/office/drawing/2014/main" id="{03D75CE3-94B4-4300-8F1C-C0ECA9524644}"/>
              </a:ext>
            </a:extLst>
          </p:cNvPr>
          <p:cNvSpPr/>
          <p:nvPr/>
        </p:nvSpPr>
        <p:spPr>
          <a:xfrm rot="5400000">
            <a:off x="1579301" y="2408455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1" name="正方形/長方形 210">
            <a:extLst>
              <a:ext uri="{FF2B5EF4-FFF2-40B4-BE49-F238E27FC236}">
                <a16:creationId xmlns:a16="http://schemas.microsoft.com/office/drawing/2014/main" id="{5FD5CF4B-FF40-4C71-AE35-0C65C03A4B9B}"/>
              </a:ext>
            </a:extLst>
          </p:cNvPr>
          <p:cNvSpPr/>
          <p:nvPr/>
        </p:nvSpPr>
        <p:spPr>
          <a:xfrm rot="5400000">
            <a:off x="809486" y="2408457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F7532239-0830-47DA-8930-58C2F56BBA4A}"/>
              </a:ext>
            </a:extLst>
          </p:cNvPr>
          <p:cNvSpPr/>
          <p:nvPr/>
        </p:nvSpPr>
        <p:spPr>
          <a:xfrm rot="5400000">
            <a:off x="1747933" y="2408455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0" name="正方形/長方形 229">
            <a:extLst>
              <a:ext uri="{FF2B5EF4-FFF2-40B4-BE49-F238E27FC236}">
                <a16:creationId xmlns:a16="http://schemas.microsoft.com/office/drawing/2014/main" id="{362FB1F6-9952-4281-93A9-726DBE04A384}"/>
              </a:ext>
            </a:extLst>
          </p:cNvPr>
          <p:cNvSpPr/>
          <p:nvPr/>
        </p:nvSpPr>
        <p:spPr>
          <a:xfrm>
            <a:off x="3840977" y="2561757"/>
            <a:ext cx="664654" cy="36678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1" name="正方形/長方形 230">
            <a:extLst>
              <a:ext uri="{FF2B5EF4-FFF2-40B4-BE49-F238E27FC236}">
                <a16:creationId xmlns:a16="http://schemas.microsoft.com/office/drawing/2014/main" id="{57691368-CD77-4544-8990-387527FFFF2B}"/>
              </a:ext>
            </a:extLst>
          </p:cNvPr>
          <p:cNvSpPr/>
          <p:nvPr/>
        </p:nvSpPr>
        <p:spPr>
          <a:xfrm>
            <a:off x="3844724" y="2157573"/>
            <a:ext cx="664654" cy="36678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wordArtVertRtl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9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2" name="正方形/長方形 231">
            <a:extLst>
              <a:ext uri="{FF2B5EF4-FFF2-40B4-BE49-F238E27FC236}">
                <a16:creationId xmlns:a16="http://schemas.microsoft.com/office/drawing/2014/main" id="{F39E57C8-0CD0-4562-B344-22A470CFAE4C}"/>
              </a:ext>
            </a:extLst>
          </p:cNvPr>
          <p:cNvSpPr/>
          <p:nvPr/>
        </p:nvSpPr>
        <p:spPr>
          <a:xfrm>
            <a:off x="2996210" y="3514005"/>
            <a:ext cx="194745" cy="12101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3" name="正方形/長方形 232">
            <a:extLst>
              <a:ext uri="{FF2B5EF4-FFF2-40B4-BE49-F238E27FC236}">
                <a16:creationId xmlns:a16="http://schemas.microsoft.com/office/drawing/2014/main" id="{A2C6FC0F-8120-42A1-A173-CEAFAB1C662F}"/>
              </a:ext>
            </a:extLst>
          </p:cNvPr>
          <p:cNvSpPr/>
          <p:nvPr/>
        </p:nvSpPr>
        <p:spPr>
          <a:xfrm>
            <a:off x="265206" y="3938155"/>
            <a:ext cx="360000" cy="162000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34" name="テキスト ボックス 75">
            <a:extLst>
              <a:ext uri="{FF2B5EF4-FFF2-40B4-BE49-F238E27FC236}">
                <a16:creationId xmlns:a16="http://schemas.microsoft.com/office/drawing/2014/main" id="{D6472F39-03D7-484F-8AFB-DCECECADFB4F}"/>
              </a:ext>
            </a:extLst>
          </p:cNvPr>
          <p:cNvSpPr txBox="1"/>
          <p:nvPr/>
        </p:nvSpPr>
        <p:spPr>
          <a:xfrm>
            <a:off x="4584562" y="1737853"/>
            <a:ext cx="747334" cy="786505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  <a:endParaRPr kumimoji="1" lang="ja-JP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35" name="正方形/長方形 234">
            <a:extLst>
              <a:ext uri="{FF2B5EF4-FFF2-40B4-BE49-F238E27FC236}">
                <a16:creationId xmlns:a16="http://schemas.microsoft.com/office/drawing/2014/main" id="{90A3335B-2E08-4250-AC86-EA470717F78F}"/>
              </a:ext>
            </a:extLst>
          </p:cNvPr>
          <p:cNvSpPr/>
          <p:nvPr/>
        </p:nvSpPr>
        <p:spPr>
          <a:xfrm>
            <a:off x="683567" y="3938155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6" name="正方形/長方形 235">
            <a:extLst>
              <a:ext uri="{FF2B5EF4-FFF2-40B4-BE49-F238E27FC236}">
                <a16:creationId xmlns:a16="http://schemas.microsoft.com/office/drawing/2014/main" id="{15F49E2C-AF90-4700-8CDC-0BE1DEE0B6B1}"/>
              </a:ext>
            </a:extLst>
          </p:cNvPr>
          <p:cNvSpPr/>
          <p:nvPr/>
        </p:nvSpPr>
        <p:spPr>
          <a:xfrm>
            <a:off x="1374686" y="3938155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59888CCA-DD71-42CA-948C-C8AAB2B6322C}"/>
              </a:ext>
            </a:extLst>
          </p:cNvPr>
          <p:cNvSpPr/>
          <p:nvPr/>
        </p:nvSpPr>
        <p:spPr>
          <a:xfrm>
            <a:off x="2066811" y="3938155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8" name="正方形/長方形 237">
            <a:extLst>
              <a:ext uri="{FF2B5EF4-FFF2-40B4-BE49-F238E27FC236}">
                <a16:creationId xmlns:a16="http://schemas.microsoft.com/office/drawing/2014/main" id="{EBDAA6A7-1185-4335-A5AA-B7B1E6E3642C}"/>
              </a:ext>
            </a:extLst>
          </p:cNvPr>
          <p:cNvSpPr/>
          <p:nvPr/>
        </p:nvSpPr>
        <p:spPr>
          <a:xfrm>
            <a:off x="703410" y="4588850"/>
            <a:ext cx="664656" cy="3661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9" name="正方形/長方形 238">
            <a:extLst>
              <a:ext uri="{FF2B5EF4-FFF2-40B4-BE49-F238E27FC236}">
                <a16:creationId xmlns:a16="http://schemas.microsoft.com/office/drawing/2014/main" id="{66158B43-199E-4537-B428-D79A2E4B6E9D}"/>
              </a:ext>
            </a:extLst>
          </p:cNvPr>
          <p:cNvSpPr/>
          <p:nvPr/>
        </p:nvSpPr>
        <p:spPr>
          <a:xfrm>
            <a:off x="1394528" y="4588850"/>
            <a:ext cx="664654" cy="3661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0" name="正方形/長方形 239">
            <a:extLst>
              <a:ext uri="{FF2B5EF4-FFF2-40B4-BE49-F238E27FC236}">
                <a16:creationId xmlns:a16="http://schemas.microsoft.com/office/drawing/2014/main" id="{D3DB350A-40E1-402E-B276-488ED758C931}"/>
              </a:ext>
            </a:extLst>
          </p:cNvPr>
          <p:cNvSpPr/>
          <p:nvPr/>
        </p:nvSpPr>
        <p:spPr>
          <a:xfrm>
            <a:off x="2086653" y="4588850"/>
            <a:ext cx="664656" cy="3661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1" name="正方形/長方形 240">
            <a:extLst>
              <a:ext uri="{FF2B5EF4-FFF2-40B4-BE49-F238E27FC236}">
                <a16:creationId xmlns:a16="http://schemas.microsoft.com/office/drawing/2014/main" id="{D5E4666D-C1C7-42BB-8F92-5E751FF274C4}"/>
              </a:ext>
            </a:extLst>
          </p:cNvPr>
          <p:cNvSpPr/>
          <p:nvPr/>
        </p:nvSpPr>
        <p:spPr>
          <a:xfrm>
            <a:off x="710030" y="5191999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2" name="正方形/長方形 241">
            <a:extLst>
              <a:ext uri="{FF2B5EF4-FFF2-40B4-BE49-F238E27FC236}">
                <a16:creationId xmlns:a16="http://schemas.microsoft.com/office/drawing/2014/main" id="{545B5049-A76A-4551-AD32-8DA83C513591}"/>
              </a:ext>
            </a:extLst>
          </p:cNvPr>
          <p:cNvSpPr/>
          <p:nvPr/>
        </p:nvSpPr>
        <p:spPr>
          <a:xfrm>
            <a:off x="1401148" y="5191999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3" name="正方形/長方形 242">
            <a:extLst>
              <a:ext uri="{FF2B5EF4-FFF2-40B4-BE49-F238E27FC236}">
                <a16:creationId xmlns:a16="http://schemas.microsoft.com/office/drawing/2014/main" id="{A553ABA7-431F-46EB-9ECD-053C93A1673E}"/>
              </a:ext>
            </a:extLst>
          </p:cNvPr>
          <p:cNvSpPr/>
          <p:nvPr/>
        </p:nvSpPr>
        <p:spPr>
          <a:xfrm>
            <a:off x="2093274" y="5191999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4" name="正方形/長方形 243">
            <a:extLst>
              <a:ext uri="{FF2B5EF4-FFF2-40B4-BE49-F238E27FC236}">
                <a16:creationId xmlns:a16="http://schemas.microsoft.com/office/drawing/2014/main" id="{FABBE0C8-0FD8-447B-894C-A7D1EC561332}"/>
              </a:ext>
            </a:extLst>
          </p:cNvPr>
          <p:cNvSpPr/>
          <p:nvPr/>
        </p:nvSpPr>
        <p:spPr>
          <a:xfrm>
            <a:off x="711512" y="581952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FDB55197-FCEF-41E8-AFEB-643B3E506BBF}"/>
              </a:ext>
            </a:extLst>
          </p:cNvPr>
          <p:cNvSpPr/>
          <p:nvPr/>
        </p:nvSpPr>
        <p:spPr>
          <a:xfrm>
            <a:off x="1402631" y="5819520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6" name="正方形/長方形 245">
            <a:extLst>
              <a:ext uri="{FF2B5EF4-FFF2-40B4-BE49-F238E27FC236}">
                <a16:creationId xmlns:a16="http://schemas.microsoft.com/office/drawing/2014/main" id="{6914EF55-C1E1-4CC2-AED9-77B0A5382035}"/>
              </a:ext>
            </a:extLst>
          </p:cNvPr>
          <p:cNvSpPr/>
          <p:nvPr/>
        </p:nvSpPr>
        <p:spPr>
          <a:xfrm>
            <a:off x="2094756" y="581952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8" name="正方形/長方形 247">
            <a:extLst>
              <a:ext uri="{FF2B5EF4-FFF2-40B4-BE49-F238E27FC236}">
                <a16:creationId xmlns:a16="http://schemas.microsoft.com/office/drawing/2014/main" id="{B30FCEBF-F94A-40C7-98BE-9939014025C3}"/>
              </a:ext>
            </a:extLst>
          </p:cNvPr>
          <p:cNvSpPr/>
          <p:nvPr/>
        </p:nvSpPr>
        <p:spPr>
          <a:xfrm>
            <a:off x="265206" y="4140697"/>
            <a:ext cx="360000" cy="162000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49" name="正方形/長方形 248">
            <a:extLst>
              <a:ext uri="{FF2B5EF4-FFF2-40B4-BE49-F238E27FC236}">
                <a16:creationId xmlns:a16="http://schemas.microsoft.com/office/drawing/2014/main" id="{F4274381-6432-4D3B-AC10-66594794EAF0}"/>
              </a:ext>
            </a:extLst>
          </p:cNvPr>
          <p:cNvSpPr/>
          <p:nvPr/>
        </p:nvSpPr>
        <p:spPr>
          <a:xfrm>
            <a:off x="265206" y="4604540"/>
            <a:ext cx="360000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D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50" name="正方形/長方形 249">
            <a:extLst>
              <a:ext uri="{FF2B5EF4-FFF2-40B4-BE49-F238E27FC236}">
                <a16:creationId xmlns:a16="http://schemas.microsoft.com/office/drawing/2014/main" id="{EBD2BABF-E0DD-4FB8-8B22-56BE92E5CCC4}"/>
              </a:ext>
            </a:extLst>
          </p:cNvPr>
          <p:cNvSpPr/>
          <p:nvPr/>
        </p:nvSpPr>
        <p:spPr>
          <a:xfrm>
            <a:off x="265206" y="4795287"/>
            <a:ext cx="360000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</a:t>
            </a:r>
            <a:endParaRPr kumimoji="1" lang="ja-JP" altLang="en-US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51" name="正方形/長方形 250">
            <a:extLst>
              <a:ext uri="{FF2B5EF4-FFF2-40B4-BE49-F238E27FC236}">
                <a16:creationId xmlns:a16="http://schemas.microsoft.com/office/drawing/2014/main" id="{759AFF64-4F62-402B-A867-E35CACC15F5C}"/>
              </a:ext>
            </a:extLst>
          </p:cNvPr>
          <p:cNvSpPr/>
          <p:nvPr/>
        </p:nvSpPr>
        <p:spPr>
          <a:xfrm>
            <a:off x="268575" y="5195838"/>
            <a:ext cx="360000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F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69" name="正方形/長方形 268">
            <a:extLst>
              <a:ext uri="{FF2B5EF4-FFF2-40B4-BE49-F238E27FC236}">
                <a16:creationId xmlns:a16="http://schemas.microsoft.com/office/drawing/2014/main" id="{AE831B18-3357-4453-8601-9025BAA34E58}"/>
              </a:ext>
            </a:extLst>
          </p:cNvPr>
          <p:cNvSpPr/>
          <p:nvPr/>
        </p:nvSpPr>
        <p:spPr bwMode="auto">
          <a:xfrm>
            <a:off x="3089271" y="3810765"/>
            <a:ext cx="2200689" cy="251882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70" name="正方形/長方形 269">
            <a:extLst>
              <a:ext uri="{FF2B5EF4-FFF2-40B4-BE49-F238E27FC236}">
                <a16:creationId xmlns:a16="http://schemas.microsoft.com/office/drawing/2014/main" id="{F0145E02-129D-483B-9D9D-3C7477F088D6}"/>
              </a:ext>
            </a:extLst>
          </p:cNvPr>
          <p:cNvSpPr/>
          <p:nvPr/>
        </p:nvSpPr>
        <p:spPr>
          <a:xfrm>
            <a:off x="3134752" y="393858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1" name="正方形/長方形 270">
            <a:extLst>
              <a:ext uri="{FF2B5EF4-FFF2-40B4-BE49-F238E27FC236}">
                <a16:creationId xmlns:a16="http://schemas.microsoft.com/office/drawing/2014/main" id="{59777C45-0EFB-4208-BF06-EED63BA261C7}"/>
              </a:ext>
            </a:extLst>
          </p:cNvPr>
          <p:cNvSpPr/>
          <p:nvPr/>
        </p:nvSpPr>
        <p:spPr>
          <a:xfrm>
            <a:off x="3825870" y="3938587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2" name="正方形/長方形 271">
            <a:extLst>
              <a:ext uri="{FF2B5EF4-FFF2-40B4-BE49-F238E27FC236}">
                <a16:creationId xmlns:a16="http://schemas.microsoft.com/office/drawing/2014/main" id="{F1F4E1AB-E154-48DA-925E-4C2C93D8F86E}"/>
              </a:ext>
            </a:extLst>
          </p:cNvPr>
          <p:cNvSpPr/>
          <p:nvPr/>
        </p:nvSpPr>
        <p:spPr>
          <a:xfrm>
            <a:off x="4517996" y="393858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3" name="正方形/長方形 272">
            <a:extLst>
              <a:ext uri="{FF2B5EF4-FFF2-40B4-BE49-F238E27FC236}">
                <a16:creationId xmlns:a16="http://schemas.microsoft.com/office/drawing/2014/main" id="{9858B28C-3549-4579-A580-F352B47EE8D4}"/>
              </a:ext>
            </a:extLst>
          </p:cNvPr>
          <p:cNvSpPr/>
          <p:nvPr/>
        </p:nvSpPr>
        <p:spPr>
          <a:xfrm>
            <a:off x="3154594" y="458928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4" name="正方形/長方形 273">
            <a:extLst>
              <a:ext uri="{FF2B5EF4-FFF2-40B4-BE49-F238E27FC236}">
                <a16:creationId xmlns:a16="http://schemas.microsoft.com/office/drawing/2014/main" id="{8AA5C88F-395B-48CE-A8F7-3A6727D764F7}"/>
              </a:ext>
            </a:extLst>
          </p:cNvPr>
          <p:cNvSpPr/>
          <p:nvPr/>
        </p:nvSpPr>
        <p:spPr>
          <a:xfrm>
            <a:off x="3845713" y="4589281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5" name="正方形/長方形 274">
            <a:extLst>
              <a:ext uri="{FF2B5EF4-FFF2-40B4-BE49-F238E27FC236}">
                <a16:creationId xmlns:a16="http://schemas.microsoft.com/office/drawing/2014/main" id="{59DD42D4-5776-4FA9-BFD0-5E19F2909AAF}"/>
              </a:ext>
            </a:extLst>
          </p:cNvPr>
          <p:cNvSpPr/>
          <p:nvPr/>
        </p:nvSpPr>
        <p:spPr>
          <a:xfrm>
            <a:off x="4537838" y="458928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6" name="正方形/長方形 275">
            <a:extLst>
              <a:ext uri="{FF2B5EF4-FFF2-40B4-BE49-F238E27FC236}">
                <a16:creationId xmlns:a16="http://schemas.microsoft.com/office/drawing/2014/main" id="{0EB33D22-2E63-4F8E-B560-EBFEE0D7AE9F}"/>
              </a:ext>
            </a:extLst>
          </p:cNvPr>
          <p:cNvSpPr/>
          <p:nvPr/>
        </p:nvSpPr>
        <p:spPr>
          <a:xfrm>
            <a:off x="3161215" y="519243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7" name="正方形/長方形 276">
            <a:extLst>
              <a:ext uri="{FF2B5EF4-FFF2-40B4-BE49-F238E27FC236}">
                <a16:creationId xmlns:a16="http://schemas.microsoft.com/office/drawing/2014/main" id="{86CA77C9-E778-45D6-8106-DD8DBD5BE635}"/>
              </a:ext>
            </a:extLst>
          </p:cNvPr>
          <p:cNvSpPr/>
          <p:nvPr/>
        </p:nvSpPr>
        <p:spPr>
          <a:xfrm>
            <a:off x="3852333" y="5192430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8" name="正方形/長方形 277">
            <a:extLst>
              <a:ext uri="{FF2B5EF4-FFF2-40B4-BE49-F238E27FC236}">
                <a16:creationId xmlns:a16="http://schemas.microsoft.com/office/drawing/2014/main" id="{4B5803A8-30EB-4416-A2CF-CE01B3F48BE1}"/>
              </a:ext>
            </a:extLst>
          </p:cNvPr>
          <p:cNvSpPr/>
          <p:nvPr/>
        </p:nvSpPr>
        <p:spPr>
          <a:xfrm>
            <a:off x="4544458" y="519243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6" name="正方形/長方形 285">
            <a:extLst>
              <a:ext uri="{FF2B5EF4-FFF2-40B4-BE49-F238E27FC236}">
                <a16:creationId xmlns:a16="http://schemas.microsoft.com/office/drawing/2014/main" id="{DBC6722E-C8C4-44F5-84A7-88D7DA98B718}"/>
              </a:ext>
            </a:extLst>
          </p:cNvPr>
          <p:cNvSpPr/>
          <p:nvPr/>
        </p:nvSpPr>
        <p:spPr>
          <a:xfrm>
            <a:off x="3162697" y="581995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3" name="正方形/長方形 302">
            <a:extLst>
              <a:ext uri="{FF2B5EF4-FFF2-40B4-BE49-F238E27FC236}">
                <a16:creationId xmlns:a16="http://schemas.microsoft.com/office/drawing/2014/main" id="{B3FB35B8-503E-4527-A1CA-99A4F6DB82E0}"/>
              </a:ext>
            </a:extLst>
          </p:cNvPr>
          <p:cNvSpPr/>
          <p:nvPr/>
        </p:nvSpPr>
        <p:spPr>
          <a:xfrm>
            <a:off x="3853815" y="5819951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4" name="正方形/長方形 303">
            <a:extLst>
              <a:ext uri="{FF2B5EF4-FFF2-40B4-BE49-F238E27FC236}">
                <a16:creationId xmlns:a16="http://schemas.microsoft.com/office/drawing/2014/main" id="{FADB7958-3812-4FA7-AD81-18183D9218EC}"/>
              </a:ext>
            </a:extLst>
          </p:cNvPr>
          <p:cNvSpPr/>
          <p:nvPr/>
        </p:nvSpPr>
        <p:spPr>
          <a:xfrm>
            <a:off x="4545941" y="581995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cxnSp>
        <p:nvCxnSpPr>
          <p:cNvPr id="344" name="直線矢印コネクタ 343">
            <a:extLst>
              <a:ext uri="{FF2B5EF4-FFF2-40B4-BE49-F238E27FC236}">
                <a16:creationId xmlns:a16="http://schemas.microsoft.com/office/drawing/2014/main" id="{587CB56E-8037-47A9-A230-EAE4B8854CB2}"/>
              </a:ext>
            </a:extLst>
          </p:cNvPr>
          <p:cNvCxnSpPr>
            <a:cxnSpLocks/>
          </p:cNvCxnSpPr>
          <p:nvPr/>
        </p:nvCxnSpPr>
        <p:spPr bwMode="auto">
          <a:xfrm>
            <a:off x="784399" y="4409782"/>
            <a:ext cx="212400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33CC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5" name="直線矢印コネクタ 344">
            <a:extLst>
              <a:ext uri="{FF2B5EF4-FFF2-40B4-BE49-F238E27FC236}">
                <a16:creationId xmlns:a16="http://schemas.microsoft.com/office/drawing/2014/main" id="{1DBE935F-0399-4D5A-97A7-65C4DAA8E127}"/>
              </a:ext>
            </a:extLst>
          </p:cNvPr>
          <p:cNvCxnSpPr>
            <a:cxnSpLocks/>
          </p:cNvCxnSpPr>
          <p:nvPr/>
        </p:nvCxnSpPr>
        <p:spPr bwMode="auto">
          <a:xfrm flipV="1">
            <a:off x="2908399" y="3687840"/>
            <a:ext cx="0" cy="6120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33CC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6" name="直線矢印コネクタ 345">
            <a:extLst>
              <a:ext uri="{FF2B5EF4-FFF2-40B4-BE49-F238E27FC236}">
                <a16:creationId xmlns:a16="http://schemas.microsoft.com/office/drawing/2014/main" id="{84D64F14-DB46-495E-AA3D-646F024FBCF1}"/>
              </a:ext>
            </a:extLst>
          </p:cNvPr>
          <p:cNvCxnSpPr>
            <a:cxnSpLocks/>
          </p:cNvCxnSpPr>
          <p:nvPr/>
        </p:nvCxnSpPr>
        <p:spPr bwMode="auto">
          <a:xfrm>
            <a:off x="2996210" y="3698127"/>
            <a:ext cx="253169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33CC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7" name="直線矢印コネクタ 346">
            <a:extLst>
              <a:ext uri="{FF2B5EF4-FFF2-40B4-BE49-F238E27FC236}">
                <a16:creationId xmlns:a16="http://schemas.microsoft.com/office/drawing/2014/main" id="{07A29B56-9C4B-4505-A3D4-BC85EC031D30}"/>
              </a:ext>
            </a:extLst>
          </p:cNvPr>
          <p:cNvCxnSpPr>
            <a:cxnSpLocks/>
          </p:cNvCxnSpPr>
          <p:nvPr/>
        </p:nvCxnSpPr>
        <p:spPr bwMode="auto">
          <a:xfrm flipV="1">
            <a:off x="5464785" y="1969463"/>
            <a:ext cx="0" cy="157321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33CC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67" name="表 166">
            <a:extLst>
              <a:ext uri="{FF2B5EF4-FFF2-40B4-BE49-F238E27FC236}">
                <a16:creationId xmlns:a16="http://schemas.microsoft.com/office/drawing/2014/main" id="{15FF80CD-1FFB-4E0D-AA7B-83F0908B50D0}"/>
              </a:ext>
            </a:extLst>
          </p:cNvPr>
          <p:cNvGraphicFramePr>
            <a:graphicFrameLocks noGrp="1"/>
          </p:cNvGraphicFramePr>
          <p:nvPr/>
        </p:nvGraphicFramePr>
        <p:xfrm>
          <a:off x="7828977" y="3801330"/>
          <a:ext cx="2916528" cy="162147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724598">
                  <a:extLst>
                    <a:ext uri="{9D8B030D-6E8A-4147-A177-3AD203B41FA5}">
                      <a16:colId xmlns:a16="http://schemas.microsoft.com/office/drawing/2014/main" val="891586052"/>
                    </a:ext>
                  </a:extLst>
                </a:gridCol>
                <a:gridCol w="1191930">
                  <a:extLst>
                    <a:ext uri="{9D8B030D-6E8A-4147-A177-3AD203B41FA5}">
                      <a16:colId xmlns:a16="http://schemas.microsoft.com/office/drawing/2014/main" val="3488398103"/>
                    </a:ext>
                  </a:extLst>
                </a:gridCol>
              </a:tblGrid>
              <a:tr h="52698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面積</a:t>
                      </a:r>
                      <a:endParaRPr lang="en-US" alt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873061"/>
                  </a:ext>
                </a:extLst>
              </a:tr>
              <a:tr h="52698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全体の</a:t>
                      </a:r>
                      <a:endParaRPr lang="en-US" altLang="ja-JP" sz="1600" b="1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余剰品スペース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32㎡</a:t>
                      </a:r>
                      <a:endParaRPr lang="en-US" alt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0690300"/>
                  </a:ext>
                </a:extLst>
              </a:tr>
              <a:tr h="5675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E16</a:t>
                      </a:r>
                    </a:p>
                    <a:p>
                      <a:pPr algn="ctr" fontAlgn="ctr"/>
                      <a:r>
                        <a:rPr lang="ja-JP" altLang="en-US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余剰品置場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11㎡</a:t>
                      </a:r>
                      <a:endParaRPr lang="en-US" alt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8463408"/>
                  </a:ext>
                </a:extLst>
              </a:tr>
            </a:tbl>
          </a:graphicData>
        </a:graphic>
      </p:graphicFrame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C798229D-D3A0-4FC0-85B6-7BC89366A63C}"/>
              </a:ext>
            </a:extLst>
          </p:cNvPr>
          <p:cNvSpPr txBox="1"/>
          <p:nvPr/>
        </p:nvSpPr>
        <p:spPr>
          <a:xfrm>
            <a:off x="766307" y="6275"/>
            <a:ext cx="7062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現状把握－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　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E16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ラインのハミ出し品の現状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3" name="矢印: 左カーブ 2">
            <a:extLst>
              <a:ext uri="{FF2B5EF4-FFF2-40B4-BE49-F238E27FC236}">
                <a16:creationId xmlns:a16="http://schemas.microsoft.com/office/drawing/2014/main" id="{4EB31481-8E18-4DC0-BA07-F4F07F22B46A}"/>
              </a:ext>
            </a:extLst>
          </p:cNvPr>
          <p:cNvSpPr/>
          <p:nvPr/>
        </p:nvSpPr>
        <p:spPr bwMode="auto">
          <a:xfrm>
            <a:off x="10453688" y="4538917"/>
            <a:ext cx="444065" cy="725536"/>
          </a:xfrm>
          <a:prstGeom prst="curvedLeftArrow">
            <a:avLst/>
          </a:prstGeom>
          <a:solidFill>
            <a:srgbClr val="33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1CC2E13-0CF9-4098-8C30-12600F340543}"/>
              </a:ext>
            </a:extLst>
          </p:cNvPr>
          <p:cNvSpPr txBox="1"/>
          <p:nvPr/>
        </p:nvSpPr>
        <p:spPr>
          <a:xfrm>
            <a:off x="10864047" y="3900970"/>
            <a:ext cx="1416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全体の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分の</a:t>
            </a:r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使用している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1" name="角丸四角形 54">
            <a:extLst>
              <a:ext uri="{FF2B5EF4-FFF2-40B4-BE49-F238E27FC236}">
                <a16:creationId xmlns:a16="http://schemas.microsoft.com/office/drawing/2014/main" id="{43094035-83E9-43FE-A457-8BD7C5811ED8}"/>
              </a:ext>
            </a:extLst>
          </p:cNvPr>
          <p:cNvSpPr/>
          <p:nvPr/>
        </p:nvSpPr>
        <p:spPr>
          <a:xfrm>
            <a:off x="7802559" y="667823"/>
            <a:ext cx="1738115" cy="47720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調査結果</a:t>
            </a:r>
            <a:endParaRPr lang="en-US" altLang="ja-JP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09D2F2D-E4F4-4F24-9E8D-86EF3C85C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2930" y="4732365"/>
            <a:ext cx="1246873" cy="1492225"/>
          </a:xfrm>
          <a:prstGeom prst="rect">
            <a:avLst/>
          </a:prstGeom>
        </p:spPr>
      </p:pic>
      <p:sp>
        <p:nvSpPr>
          <p:cNvPr id="154" name="吹き出し: 角を丸めた四角形 153">
            <a:extLst>
              <a:ext uri="{FF2B5EF4-FFF2-40B4-BE49-F238E27FC236}">
                <a16:creationId xmlns:a16="http://schemas.microsoft.com/office/drawing/2014/main" id="{B3953D1A-03DD-4717-97CC-99B66B011FDE}"/>
              </a:ext>
            </a:extLst>
          </p:cNvPr>
          <p:cNvSpPr/>
          <p:nvPr/>
        </p:nvSpPr>
        <p:spPr bwMode="auto">
          <a:xfrm>
            <a:off x="7812992" y="5669357"/>
            <a:ext cx="3205022" cy="744803"/>
          </a:xfrm>
          <a:prstGeom prst="wedgeRoundRectCallout">
            <a:avLst>
              <a:gd name="adj1" fmla="val 60030"/>
              <a:gd name="adj2" fmla="val -24868"/>
              <a:gd name="adj3" fmla="val 16667"/>
            </a:avLst>
          </a:prstGeom>
          <a:solidFill>
            <a:srgbClr val="FF999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行ったり来たりを</a:t>
            </a:r>
            <a:endParaRPr lang="en-US" altLang="ja-JP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繰り返している</a:t>
            </a:r>
            <a:endParaRPr lang="en-US" altLang="ja-JP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155" name="表 154">
            <a:extLst>
              <a:ext uri="{FF2B5EF4-FFF2-40B4-BE49-F238E27FC236}">
                <a16:creationId xmlns:a16="http://schemas.microsoft.com/office/drawing/2014/main" id="{00DE28BA-BADF-4A7D-B456-3492F8C6CE54}"/>
              </a:ext>
            </a:extLst>
          </p:cNvPr>
          <p:cNvGraphicFramePr>
            <a:graphicFrameLocks noGrp="1"/>
          </p:cNvGraphicFramePr>
          <p:nvPr/>
        </p:nvGraphicFramePr>
        <p:xfrm>
          <a:off x="7802559" y="1210025"/>
          <a:ext cx="4283194" cy="232025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60416">
                  <a:extLst>
                    <a:ext uri="{9D8B030D-6E8A-4147-A177-3AD203B41FA5}">
                      <a16:colId xmlns:a16="http://schemas.microsoft.com/office/drawing/2014/main" val="956984180"/>
                    </a:ext>
                  </a:extLst>
                </a:gridCol>
                <a:gridCol w="1132568">
                  <a:extLst>
                    <a:ext uri="{9D8B030D-6E8A-4147-A177-3AD203B41FA5}">
                      <a16:colId xmlns:a16="http://schemas.microsoft.com/office/drawing/2014/main" val="1790602201"/>
                    </a:ext>
                  </a:extLst>
                </a:gridCol>
                <a:gridCol w="1190171">
                  <a:extLst>
                    <a:ext uri="{9D8B030D-6E8A-4147-A177-3AD203B41FA5}">
                      <a16:colId xmlns:a16="http://schemas.microsoft.com/office/drawing/2014/main" val="167437598"/>
                    </a:ext>
                  </a:extLst>
                </a:gridCol>
                <a:gridCol w="1200039">
                  <a:extLst>
                    <a:ext uri="{9D8B030D-6E8A-4147-A177-3AD203B41FA5}">
                      <a16:colId xmlns:a16="http://schemas.microsoft.com/office/drawing/2014/main" val="114910723"/>
                    </a:ext>
                  </a:extLst>
                </a:gridCol>
              </a:tblGrid>
              <a:tr h="49713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歩行数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移動時間（</a:t>
                      </a:r>
                      <a:r>
                        <a:rPr lang="en-US" altLang="ja-JP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S</a:t>
                      </a:r>
                      <a:r>
                        <a:rPr lang="ja-JP" altLang="en-US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）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距離（ｍ）</a:t>
                      </a:r>
                      <a:endParaRPr lang="ja-JP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1301266"/>
                  </a:ext>
                </a:extLst>
              </a:tr>
              <a:tr h="3038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  <a:endParaRPr lang="zh-TW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34</a:t>
                      </a:r>
                      <a:r>
                        <a:rPr lang="ja-JP" altLang="en-US" sz="14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50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１７～</a:t>
                      </a:r>
                      <a:r>
                        <a:rPr lang="en-US" sz="14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21</a:t>
                      </a:r>
                      <a:r>
                        <a:rPr lang="ja-JP" altLang="en-US" sz="14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sz="14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62081871"/>
                  </a:ext>
                </a:extLst>
              </a:tr>
              <a:tr h="3038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5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3564195"/>
                  </a:ext>
                </a:extLst>
              </a:tr>
              <a:tr h="3038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endParaRPr lang="zh-TW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7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7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1963117"/>
                  </a:ext>
                </a:extLst>
              </a:tr>
              <a:tr h="3038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endParaRPr lang="zh-TW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7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7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5946993"/>
                  </a:ext>
                </a:extLst>
              </a:tr>
              <a:tr h="3038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E</a:t>
                      </a:r>
                      <a:endParaRPr lang="zh-TW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9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9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23201"/>
                  </a:ext>
                </a:extLst>
              </a:tr>
              <a:tr h="30385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F</a:t>
                      </a:r>
                      <a:endParaRPr lang="zh-TW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6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14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14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14</a:t>
                      </a:r>
                      <a:r>
                        <a:rPr lang="ja-JP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～</a:t>
                      </a:r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5047962"/>
                  </a:ext>
                </a:extLst>
              </a:tr>
            </a:tbl>
          </a:graphicData>
        </a:graphic>
      </p:graphicFrame>
      <p:cxnSp>
        <p:nvCxnSpPr>
          <p:cNvPr id="156" name="直線矢印コネクタ 155">
            <a:extLst>
              <a:ext uri="{FF2B5EF4-FFF2-40B4-BE49-F238E27FC236}">
                <a16:creationId xmlns:a16="http://schemas.microsoft.com/office/drawing/2014/main" id="{6CD6A44B-507A-48D6-8EB5-5F859C586D2C}"/>
              </a:ext>
            </a:extLst>
          </p:cNvPr>
          <p:cNvCxnSpPr>
            <a:cxnSpLocks/>
          </p:cNvCxnSpPr>
          <p:nvPr/>
        </p:nvCxnSpPr>
        <p:spPr bwMode="auto">
          <a:xfrm flipH="1">
            <a:off x="786776" y="4499850"/>
            <a:ext cx="205200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33CC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7" name="直線矢印コネクタ 156">
            <a:extLst>
              <a:ext uri="{FF2B5EF4-FFF2-40B4-BE49-F238E27FC236}">
                <a16:creationId xmlns:a16="http://schemas.microsoft.com/office/drawing/2014/main" id="{1E78CBD9-73EC-4FC4-84D8-91CBD99C00F1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049622" y="3810334"/>
            <a:ext cx="242486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33CC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8" name="直線矢印コネクタ 157">
            <a:extLst>
              <a:ext uri="{FF2B5EF4-FFF2-40B4-BE49-F238E27FC236}">
                <a16:creationId xmlns:a16="http://schemas.microsoft.com/office/drawing/2014/main" id="{B829F245-14F7-4BF3-83BD-F163A8C7983D}"/>
              </a:ext>
            </a:extLst>
          </p:cNvPr>
          <p:cNvCxnSpPr>
            <a:cxnSpLocks/>
          </p:cNvCxnSpPr>
          <p:nvPr/>
        </p:nvCxnSpPr>
        <p:spPr bwMode="auto">
          <a:xfrm>
            <a:off x="5636756" y="2016824"/>
            <a:ext cx="0" cy="179351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33CC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9" name="直線矢印コネクタ 158">
            <a:extLst>
              <a:ext uri="{FF2B5EF4-FFF2-40B4-BE49-F238E27FC236}">
                <a16:creationId xmlns:a16="http://schemas.microsoft.com/office/drawing/2014/main" id="{D3932334-D362-4670-BF34-6D87B9D61D19}"/>
              </a:ext>
            </a:extLst>
          </p:cNvPr>
          <p:cNvCxnSpPr>
            <a:cxnSpLocks/>
          </p:cNvCxnSpPr>
          <p:nvPr/>
        </p:nvCxnSpPr>
        <p:spPr bwMode="auto">
          <a:xfrm flipH="1">
            <a:off x="2992288" y="3789767"/>
            <a:ext cx="6044" cy="7920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33CC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3F2B22B-7D11-495B-AE45-0379B345531F}"/>
              </a:ext>
            </a:extLst>
          </p:cNvPr>
          <p:cNvSpPr txBox="1"/>
          <p:nvPr/>
        </p:nvSpPr>
        <p:spPr>
          <a:xfrm>
            <a:off x="1056201" y="4638990"/>
            <a:ext cx="1384922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E16</a:t>
            </a:r>
            <a:r>
              <a:rPr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 </a:t>
            </a:r>
            <a:r>
              <a:rPr kumimoji="1"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</a:t>
            </a:r>
            <a:r>
              <a:rPr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棚</a:t>
            </a:r>
            <a:endParaRPr kumimoji="1" lang="ja-JP" altLang="en-US" sz="105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98" name="角丸四角形 54">
            <a:extLst>
              <a:ext uri="{FF2B5EF4-FFF2-40B4-BE49-F238E27FC236}">
                <a16:creationId xmlns:a16="http://schemas.microsoft.com/office/drawing/2014/main" id="{158AF0DC-A96F-4C4C-93CA-0C81620E58CA}"/>
              </a:ext>
            </a:extLst>
          </p:cNvPr>
          <p:cNvSpPr/>
          <p:nvPr/>
        </p:nvSpPr>
        <p:spPr>
          <a:xfrm>
            <a:off x="115941" y="1371590"/>
            <a:ext cx="2101969" cy="461665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E16</a:t>
            </a:r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置場調査</a:t>
            </a:r>
            <a:endParaRPr lang="en-US" altLang="ja-JP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99" name="図 98">
            <a:extLst>
              <a:ext uri="{FF2B5EF4-FFF2-40B4-BE49-F238E27FC236}">
                <a16:creationId xmlns:a16="http://schemas.microsoft.com/office/drawing/2014/main" id="{8AD9B91F-44BF-44AD-875B-FE49837D7C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8" t="71298" r="22401" b="421"/>
          <a:stretch/>
        </p:blipFill>
        <p:spPr>
          <a:xfrm>
            <a:off x="122260" y="595319"/>
            <a:ext cx="4007572" cy="719595"/>
          </a:xfrm>
          <a:prstGeom prst="rect">
            <a:avLst/>
          </a:prstGeom>
        </p:spPr>
      </p:pic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4F22099C-A897-4187-85E0-7D83B30471B2}"/>
              </a:ext>
            </a:extLst>
          </p:cNvPr>
          <p:cNvSpPr/>
          <p:nvPr/>
        </p:nvSpPr>
        <p:spPr bwMode="auto">
          <a:xfrm>
            <a:off x="122259" y="592822"/>
            <a:ext cx="4007573" cy="695651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D54DDA77-DEED-4741-A28D-789FA937F640}"/>
              </a:ext>
            </a:extLst>
          </p:cNvPr>
          <p:cNvSpPr txBox="1"/>
          <p:nvPr/>
        </p:nvSpPr>
        <p:spPr>
          <a:xfrm>
            <a:off x="11233736" y="6075606"/>
            <a:ext cx="81767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9DAA1C2F-616E-4674-866E-6BC77E83A27B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8431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5556" y="2041497"/>
            <a:ext cx="4223757" cy="323438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テキスト ボックス 1"/>
          <p:cNvSpPr txBox="1"/>
          <p:nvPr/>
        </p:nvSpPr>
        <p:spPr>
          <a:xfrm>
            <a:off x="1007532" y="11575"/>
            <a:ext cx="6112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現状把握－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E16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ラインの部品置場の現状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945438"/>
              </p:ext>
            </p:extLst>
          </p:nvPr>
        </p:nvGraphicFramePr>
        <p:xfrm>
          <a:off x="161969" y="1829519"/>
          <a:ext cx="6958694" cy="3558212"/>
        </p:xfrm>
        <a:graphic>
          <a:graphicData uri="http://schemas.openxmlformats.org/drawingml/2006/table">
            <a:tbl>
              <a:tblPr/>
              <a:tblGrid>
                <a:gridCol w="2221441">
                  <a:extLst>
                    <a:ext uri="{9D8B030D-6E8A-4147-A177-3AD203B41FA5}">
                      <a16:colId xmlns:a16="http://schemas.microsoft.com/office/drawing/2014/main" val="1755907053"/>
                    </a:ext>
                  </a:extLst>
                </a:gridCol>
                <a:gridCol w="1652530">
                  <a:extLst>
                    <a:ext uri="{9D8B030D-6E8A-4147-A177-3AD203B41FA5}">
                      <a16:colId xmlns:a16="http://schemas.microsoft.com/office/drawing/2014/main" val="3200757998"/>
                    </a:ext>
                  </a:extLst>
                </a:gridCol>
                <a:gridCol w="1784733">
                  <a:extLst>
                    <a:ext uri="{9D8B030D-6E8A-4147-A177-3AD203B41FA5}">
                      <a16:colId xmlns:a16="http://schemas.microsoft.com/office/drawing/2014/main" val="236852323"/>
                    </a:ext>
                  </a:extLst>
                </a:gridCol>
                <a:gridCol w="1299990">
                  <a:extLst>
                    <a:ext uri="{9D8B030D-6E8A-4147-A177-3AD203B41FA5}">
                      <a16:colId xmlns:a16="http://schemas.microsoft.com/office/drawing/2014/main" val="3024806223"/>
                    </a:ext>
                  </a:extLst>
                </a:gridCol>
              </a:tblGrid>
              <a:tr h="675497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現状 </a:t>
                      </a:r>
                      <a:r>
                        <a:rPr lang="en-US" altLang="ja-JP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(</a:t>
                      </a:r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箱数</a:t>
                      </a:r>
                      <a:r>
                        <a:rPr lang="en-US" altLang="ja-JP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必要数 </a:t>
                      </a:r>
                      <a:r>
                        <a:rPr lang="en-US" altLang="ja-JP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(</a:t>
                      </a:r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箱数</a:t>
                      </a:r>
                      <a:r>
                        <a:rPr lang="en-US" altLang="ja-JP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不足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7351241"/>
                  </a:ext>
                </a:extLst>
              </a:tr>
              <a:tr h="96090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40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90417"/>
                  </a:ext>
                </a:extLst>
              </a:tr>
              <a:tr h="96090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40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528202"/>
                  </a:ext>
                </a:extLst>
              </a:tr>
              <a:tr h="96090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40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763318"/>
                  </a:ext>
                </a:extLst>
              </a:tr>
            </a:tbl>
          </a:graphicData>
        </a:graphic>
      </p:graphicFrame>
      <p:sp>
        <p:nvSpPr>
          <p:cNvPr id="7" name="角丸四角形 6"/>
          <p:cNvSpPr/>
          <p:nvPr/>
        </p:nvSpPr>
        <p:spPr bwMode="auto">
          <a:xfrm>
            <a:off x="152026" y="1261120"/>
            <a:ext cx="2889703" cy="470141"/>
          </a:xfrm>
          <a:prstGeom prst="roundRect">
            <a:avLst/>
          </a:prstGeom>
          <a:solidFill>
            <a:srgbClr val="6699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置場不足調査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161969" y="5511651"/>
            <a:ext cx="11457344" cy="860239"/>
          </a:xfrm>
          <a:prstGeom prst="round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必要な置場が不足している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爆発 1 11"/>
          <p:cNvSpPr/>
          <p:nvPr/>
        </p:nvSpPr>
        <p:spPr bwMode="auto">
          <a:xfrm>
            <a:off x="9414136" y="3452281"/>
            <a:ext cx="2615895" cy="1772033"/>
          </a:xfrm>
          <a:prstGeom prst="irregularSeal1">
            <a:avLst/>
          </a:prstGeom>
          <a:solidFill>
            <a:srgbClr val="FF00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高積み</a:t>
            </a:r>
            <a:endParaRPr kumimoji="1" lang="en-US" altLang="ja-JP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発生！</a:t>
            </a:r>
          </a:p>
        </p:txBody>
      </p:sp>
      <p:sp>
        <p:nvSpPr>
          <p:cNvPr id="8" name="Line 9">
            <a:extLst>
              <a:ext uri="{FF2B5EF4-FFF2-40B4-BE49-F238E27FC236}">
                <a16:creationId xmlns:a16="http://schemas.microsoft.com/office/drawing/2014/main" id="{1B6C7E07-FF05-47B7-9FAB-B785D6DCF5C8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7ECE0F38-3EE6-422C-A9C4-0779D0976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11" name="Picture 8">
            <a:extLst>
              <a:ext uri="{FF2B5EF4-FFF2-40B4-BE49-F238E27FC236}">
                <a16:creationId xmlns:a16="http://schemas.microsoft.com/office/drawing/2014/main" id="{196037A7-75D8-4A0A-B3FB-DB06E944D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38AC6CC0-0D47-4F98-A432-64606F16F7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4636" y="602714"/>
            <a:ext cx="4767485" cy="1493649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204D6596-8CB5-4B91-A726-A35163FF63E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0" t="24916" r="8227" b="62701"/>
          <a:stretch/>
        </p:blipFill>
        <p:spPr>
          <a:xfrm>
            <a:off x="178505" y="622588"/>
            <a:ext cx="6721214" cy="440080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A5B1F44-8009-4C1A-B836-F61131638E7B}"/>
              </a:ext>
            </a:extLst>
          </p:cNvPr>
          <p:cNvSpPr/>
          <p:nvPr/>
        </p:nvSpPr>
        <p:spPr bwMode="auto">
          <a:xfrm>
            <a:off x="153008" y="592822"/>
            <a:ext cx="6721213" cy="45599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3381379-BF3F-431D-9CC7-92ACA0F233AE}"/>
              </a:ext>
            </a:extLst>
          </p:cNvPr>
          <p:cNvSpPr txBox="1"/>
          <p:nvPr/>
        </p:nvSpPr>
        <p:spPr>
          <a:xfrm>
            <a:off x="11304451" y="1927086"/>
            <a:ext cx="81767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4B56855-3DEF-452D-81F8-625DD56E7C04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7014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>
            <a:extLst>
              <a:ext uri="{FF2B5EF4-FFF2-40B4-BE49-F238E27FC236}">
                <a16:creationId xmlns:a16="http://schemas.microsoft.com/office/drawing/2014/main" id="{6F360A32-CF56-4DE4-A5F8-FEA866CAC4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34" b="89812" l="10000" r="90000">
                        <a14:foregroundMark x1="23030" y1="15013" x2="26364" y2="25737"/>
                        <a14:foregroundMark x1="24848" y1="7239" x2="25455" y2="6434"/>
                        <a14:foregroundMark x1="27576" y1="7775" x2="27576" y2="7775"/>
                        <a14:foregroundMark x1="30606" y1="7775" x2="30606" y2="7775"/>
                        <a14:foregroundMark x1="13636" y1="14745" x2="13636" y2="14745"/>
                        <a14:foregroundMark x1="15758" y1="16890" x2="16667" y2="27614"/>
                        <a14:foregroundMark x1="21212" y1="28686" x2="26061" y2="31635"/>
                        <a14:foregroundMark x1="20000" y1="30027" x2="22424" y2="46113"/>
                        <a14:foregroundMark x1="22424" y1="46113" x2="31212" y2="60858"/>
                        <a14:foregroundMark x1="31212" y1="60858" x2="33138" y2="62373"/>
                        <a14:foregroundMark x1="30606" y1="28150" x2="34848" y2="41555"/>
                        <a14:foregroundMark x1="34848" y1="41555" x2="39091" y2="47453"/>
                        <a14:foregroundMark x1="23636" y1="47989" x2="28788" y2="62466"/>
                        <a14:foregroundMark x1="28788" y1="62466" x2="32424" y2="64343"/>
                        <a14:foregroundMark x1="39394" y1="46381" x2="33939" y2="37265"/>
                        <a14:foregroundMark x1="24545" y1="55496" x2="20606" y2="42359"/>
                        <a14:foregroundMark x1="20606" y1="42359" x2="21515" y2="37802"/>
                        <a14:foregroundMark x1="14545" y1="13673" x2="16667" y2="24397"/>
                        <a14:foregroundMark x1="16364" y1="13673" x2="19091" y2="17158"/>
                        <a14:foregroundMark x1="19697" y1="8847" x2="19697" y2="13405"/>
                        <a14:foregroundMark x1="23030" y1="8579" x2="21515" y2="15550"/>
                        <a14:foregroundMark x1="29394" y1="7775" x2="36667" y2="19839"/>
                        <a14:foregroundMark x1="36667" y1="19839" x2="18788" y2="26005"/>
                        <a14:foregroundMark x1="18788" y1="26005" x2="20000" y2="9115"/>
                        <a14:foregroundMark x1="20000" y1="9115" x2="28788" y2="7775"/>
                        <a14:foregroundMark x1="18788" y1="9115" x2="19091" y2="10992"/>
                        <a14:foregroundMark x1="23636" y1="6166" x2="23939" y2="6971"/>
                        <a14:foregroundMark x1="28788" y1="6971" x2="29091" y2="6971"/>
                        <a14:foregroundMark x1="35152" y1="14209" x2="36667" y2="17962"/>
                        <a14:foregroundMark x1="36364" y1="19839" x2="31515" y2="27614"/>
                        <a14:foregroundMark x1="36364" y1="13941" x2="36970" y2="16890"/>
                        <a14:foregroundMark x1="36364" y1="20912" x2="33333" y2="26810"/>
                        <a14:foregroundMark x1="16061" y1="13137" x2="14242" y2="13137"/>
                        <a14:foregroundMark x1="14545" y1="16086" x2="20303" y2="29491"/>
                        <a14:foregroundMark x1="14545" y1="16890" x2="15758" y2="26005"/>
                        <a14:foregroundMark x1="13333" y1="17426" x2="14545" y2="26542"/>
                        <a14:foregroundMark x1="15152" y1="12869" x2="15455" y2="12869"/>
                        <a14:foregroundMark x1="24545" y1="55496" x2="27879" y2="60322"/>
                        <a14:backgroundMark x1="45758" y1="50670" x2="42424" y2="82038"/>
                        <a14:backgroundMark x1="58788" y1="50670" x2="55455" y2="83914"/>
                        <a14:backgroundMark x1="55455" y1="83914" x2="55455" y2="82306"/>
                        <a14:backgroundMark x1="73636" y1="51743" x2="67879" y2="79893"/>
                        <a14:backgroundMark x1="80303" y1="57641" x2="83333" y2="86059"/>
                        <a14:backgroundMark x1="76364" y1="50670" x2="68788" y2="80965"/>
                        <a14:backgroundMark x1="68788" y1="80965" x2="68788" y2="82038"/>
                        <a14:backgroundMark x1="68788" y1="57641" x2="63636" y2="78016"/>
                        <a14:backgroundMark x1="77576" y1="59249" x2="79091" y2="85255"/>
                        <a14:backgroundMark x1="42121" y1="51743" x2="40606" y2="62735"/>
                        <a14:backgroundMark x1="50303" y1="58981" x2="50909" y2="78820"/>
                        <a14:backgroundMark x1="52424" y1="50134" x2="51818" y2="58981"/>
                        <a14:backgroundMark x1="38788" y1="59786" x2="37879" y2="65147"/>
                      </a14:backgroundRemoval>
                    </a14:imgEffect>
                  </a14:imgLayer>
                </a14:imgProps>
              </a:ext>
            </a:extLst>
          </a:blip>
          <a:srcRect l="11150" t="2500" r="60053" b="34867"/>
          <a:stretch/>
        </p:blipFill>
        <p:spPr>
          <a:xfrm>
            <a:off x="4142416" y="5544992"/>
            <a:ext cx="434342" cy="1009619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88EBA0E5-2767-4F78-86C8-81C23DFD61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34" b="89812" l="10000" r="90000">
                        <a14:foregroundMark x1="23030" y1="15013" x2="26364" y2="25737"/>
                        <a14:foregroundMark x1="24848" y1="7239" x2="25455" y2="6434"/>
                        <a14:foregroundMark x1="27576" y1="7775" x2="27576" y2="7775"/>
                        <a14:foregroundMark x1="30606" y1="7775" x2="30606" y2="7775"/>
                        <a14:foregroundMark x1="13636" y1="14745" x2="13636" y2="14745"/>
                        <a14:foregroundMark x1="15758" y1="16890" x2="16667" y2="27614"/>
                        <a14:foregroundMark x1="21212" y1="28686" x2="26061" y2="31635"/>
                        <a14:foregroundMark x1="20000" y1="30027" x2="22424" y2="46113"/>
                        <a14:foregroundMark x1="22424" y1="46113" x2="31212" y2="60858"/>
                        <a14:foregroundMark x1="31212" y1="60858" x2="33138" y2="62373"/>
                        <a14:foregroundMark x1="30606" y1="28150" x2="34848" y2="41555"/>
                        <a14:foregroundMark x1="34848" y1="41555" x2="39091" y2="47453"/>
                        <a14:foregroundMark x1="23636" y1="47989" x2="28788" y2="62466"/>
                        <a14:foregroundMark x1="28788" y1="62466" x2="32424" y2="64343"/>
                        <a14:foregroundMark x1="39394" y1="46381" x2="33939" y2="37265"/>
                        <a14:foregroundMark x1="24545" y1="55496" x2="20606" y2="42359"/>
                        <a14:foregroundMark x1="20606" y1="42359" x2="21515" y2="37802"/>
                        <a14:foregroundMark x1="14545" y1="13673" x2="16667" y2="24397"/>
                        <a14:foregroundMark x1="16364" y1="13673" x2="19091" y2="17158"/>
                        <a14:foregroundMark x1="19697" y1="8847" x2="19697" y2="13405"/>
                        <a14:foregroundMark x1="23030" y1="8579" x2="21515" y2="15550"/>
                        <a14:foregroundMark x1="29394" y1="7775" x2="36667" y2="19839"/>
                        <a14:foregroundMark x1="36667" y1="19839" x2="18788" y2="26005"/>
                        <a14:foregroundMark x1="18788" y1="26005" x2="20000" y2="9115"/>
                        <a14:foregroundMark x1="20000" y1="9115" x2="28788" y2="7775"/>
                        <a14:foregroundMark x1="18788" y1="9115" x2="19091" y2="10992"/>
                        <a14:foregroundMark x1="23636" y1="6166" x2="23939" y2="6971"/>
                        <a14:foregroundMark x1="28788" y1="6971" x2="29091" y2="6971"/>
                        <a14:foregroundMark x1="35152" y1="14209" x2="36667" y2="17962"/>
                        <a14:foregroundMark x1="36364" y1="19839" x2="31515" y2="27614"/>
                        <a14:foregroundMark x1="36364" y1="13941" x2="36970" y2="16890"/>
                        <a14:foregroundMark x1="36364" y1="20912" x2="33333" y2="26810"/>
                        <a14:foregroundMark x1="16061" y1="13137" x2="14242" y2="13137"/>
                        <a14:foregroundMark x1="14545" y1="16086" x2="20303" y2="29491"/>
                        <a14:foregroundMark x1="14545" y1="16890" x2="15758" y2="26005"/>
                        <a14:foregroundMark x1="13333" y1="17426" x2="14545" y2="26542"/>
                        <a14:foregroundMark x1="15152" y1="12869" x2="15455" y2="12869"/>
                        <a14:foregroundMark x1="24545" y1="55496" x2="27879" y2="60322"/>
                        <a14:backgroundMark x1="45758" y1="50670" x2="42424" y2="82038"/>
                        <a14:backgroundMark x1="58788" y1="50670" x2="55455" y2="83914"/>
                        <a14:backgroundMark x1="55455" y1="83914" x2="55455" y2="82306"/>
                        <a14:backgroundMark x1="73636" y1="51743" x2="67879" y2="79893"/>
                        <a14:backgroundMark x1="80303" y1="57641" x2="83333" y2="86059"/>
                        <a14:backgroundMark x1="76364" y1="50670" x2="68788" y2="80965"/>
                        <a14:backgroundMark x1="68788" y1="80965" x2="68788" y2="82038"/>
                        <a14:backgroundMark x1="68788" y1="57641" x2="63636" y2="78016"/>
                        <a14:backgroundMark x1="77576" y1="59249" x2="79091" y2="85255"/>
                        <a14:backgroundMark x1="42121" y1="51743" x2="40606" y2="62735"/>
                        <a14:backgroundMark x1="50303" y1="58981" x2="50909" y2="78820"/>
                        <a14:backgroundMark x1="52424" y1="50134" x2="51818" y2="58981"/>
                        <a14:backgroundMark x1="38788" y1="59786" x2="37879" y2="65147"/>
                      </a14:backgroundRemoval>
                    </a14:imgEffect>
                  </a14:imgLayer>
                </a14:imgProps>
              </a:ext>
            </a:extLst>
          </a:blip>
          <a:srcRect l="11150" t="2500" r="60053" b="34867"/>
          <a:stretch/>
        </p:blipFill>
        <p:spPr>
          <a:xfrm>
            <a:off x="4643666" y="4307091"/>
            <a:ext cx="434342" cy="1184359"/>
          </a:xfrm>
          <a:prstGeom prst="rect">
            <a:avLst/>
          </a:prstGeom>
        </p:spPr>
      </p:pic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0C1FEF72-8532-43AB-A48F-1BE39531F4C4}"/>
              </a:ext>
            </a:extLst>
          </p:cNvPr>
          <p:cNvGrpSpPr/>
          <p:nvPr/>
        </p:nvGrpSpPr>
        <p:grpSpPr>
          <a:xfrm>
            <a:off x="9505005" y="3370256"/>
            <a:ext cx="1475529" cy="1703395"/>
            <a:chOff x="57827" y="11181905"/>
            <a:chExt cx="3719356" cy="4330138"/>
          </a:xfrm>
        </p:grpSpPr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AFCF0D90-8351-40F4-AE82-92A5E0F58D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" t="7923" r="-371" b="-7923"/>
            <a:stretch/>
          </p:blipFill>
          <p:spPr>
            <a:xfrm>
              <a:off x="57827" y="11429986"/>
              <a:ext cx="3719356" cy="3725604"/>
            </a:xfrm>
            <a:prstGeom prst="rect">
              <a:avLst/>
            </a:prstGeom>
          </p:spPr>
        </p:pic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F3FEDF97-5C23-4EF8-BD01-6E9F71451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2553" y="11181905"/>
              <a:ext cx="3207884" cy="1793141"/>
            </a:xfrm>
            <a:prstGeom prst="rect">
              <a:avLst/>
            </a:prstGeom>
          </p:spPr>
        </p:pic>
        <p:pic>
          <p:nvPicPr>
            <p:cNvPr id="35" name="図 34">
              <a:extLst>
                <a:ext uri="{FF2B5EF4-FFF2-40B4-BE49-F238E27FC236}">
                  <a16:creationId xmlns:a16="http://schemas.microsoft.com/office/drawing/2014/main" id="{9C18FB89-3CE5-4774-B1A1-5E499F93F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0216" y="14486317"/>
              <a:ext cx="2774680" cy="1025726"/>
            </a:xfrm>
            <a:prstGeom prst="rect">
              <a:avLst/>
            </a:prstGeom>
          </p:spPr>
        </p:pic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20F77903-9CC9-4202-8438-46F038511068}"/>
              </a:ext>
            </a:extLst>
          </p:cNvPr>
          <p:cNvGrpSpPr/>
          <p:nvPr/>
        </p:nvGrpSpPr>
        <p:grpSpPr>
          <a:xfrm>
            <a:off x="5895684" y="3242796"/>
            <a:ext cx="1637636" cy="1806174"/>
            <a:chOff x="7967663" y="16635368"/>
            <a:chExt cx="3810000" cy="4363756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59E76941-5778-4C01-8EB9-C25C13541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7663" y="16635368"/>
              <a:ext cx="3810000" cy="3810000"/>
            </a:xfrm>
            <a:prstGeom prst="rect">
              <a:avLst/>
            </a:prstGeom>
          </p:spPr>
        </p:pic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0B78E5E7-3DA2-491E-9E27-BA7CAD4019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63617" y="16672789"/>
              <a:ext cx="3262313" cy="1901597"/>
            </a:xfrm>
            <a:prstGeom prst="rect">
              <a:avLst/>
            </a:prstGeom>
          </p:spPr>
        </p:pic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5EDB39F0-DC6F-410F-AD69-A6075411E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61074" y="19973397"/>
              <a:ext cx="2774681" cy="1025727"/>
            </a:xfrm>
            <a:prstGeom prst="rect">
              <a:avLst/>
            </a:prstGeom>
          </p:spPr>
        </p:pic>
      </p:grp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381F25A9-E29A-49EC-9DA3-CAEA61BF1FAC}"/>
              </a:ext>
            </a:extLst>
          </p:cNvPr>
          <p:cNvGrpSpPr/>
          <p:nvPr/>
        </p:nvGrpSpPr>
        <p:grpSpPr>
          <a:xfrm>
            <a:off x="10551669" y="3851482"/>
            <a:ext cx="1329329" cy="1608773"/>
            <a:chOff x="8338457" y="11090056"/>
            <a:chExt cx="3207885" cy="4657391"/>
          </a:xfrm>
        </p:grpSpPr>
        <p:pic>
          <p:nvPicPr>
            <p:cNvPr id="41" name="図 40">
              <a:extLst>
                <a:ext uri="{FF2B5EF4-FFF2-40B4-BE49-F238E27FC236}">
                  <a16:creationId xmlns:a16="http://schemas.microsoft.com/office/drawing/2014/main" id="{54BA0C03-BD96-4534-94AE-4A8A398C29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481" b="91827" l="1558" r="90966">
                          <a14:foregroundMark x1="58879" y1="9375" x2="10915" y2="22389"/>
                          <a14:foregroundMark x1="59502" y1="5769" x2="71963" y2="19712"/>
                          <a14:foregroundMark x1="71963" y1="19712" x2="86916" y2="56250"/>
                          <a14:foregroundMark x1="76947" y1="43990" x2="58567" y2="42308"/>
                          <a14:foregroundMark x1="22741" y1="42308" x2="37383" y2="41106"/>
                          <a14:foregroundMark x1="48910" y1="1202" x2="39252" y2="481"/>
                          <a14:foregroundMark x1="38318" y1="90625" x2="53583" y2="91827"/>
                          <a14:foregroundMark x1="90966" y1="55529" x2="90966" y2="58413"/>
                          <a14:backgroundMark x1="2804" y1="24279" x2="5919" y2="23558"/>
                          <a14:backgroundMark x1="6542" y1="23317" x2="6542" y2="23317"/>
                          <a14:backgroundMark x1="6854" y1="23317" x2="6854" y2="23317"/>
                          <a14:backgroundMark x1="6854" y1="23317" x2="6854" y2="23317"/>
                          <a14:backgroundMark x1="6854" y1="23317" x2="2181" y2="25481"/>
                          <a14:backgroundMark x1="8723" y1="21394" x2="8100" y2="22115"/>
                          <a14:backgroundMark x1="6854" y1="22356" x2="7788" y2="235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0921" y="11402060"/>
              <a:ext cx="3081339" cy="3852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図 41">
              <a:extLst>
                <a:ext uri="{FF2B5EF4-FFF2-40B4-BE49-F238E27FC236}">
                  <a16:creationId xmlns:a16="http://schemas.microsoft.com/office/drawing/2014/main" id="{20D7B5E3-4165-4A41-AC32-DD89E6AE7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38457" y="11090056"/>
              <a:ext cx="3207885" cy="1949625"/>
            </a:xfrm>
            <a:prstGeom prst="rect">
              <a:avLst/>
            </a:prstGeom>
          </p:spPr>
        </p:pic>
        <p:pic>
          <p:nvPicPr>
            <p:cNvPr id="43" name="図 42">
              <a:extLst>
                <a:ext uri="{FF2B5EF4-FFF2-40B4-BE49-F238E27FC236}">
                  <a16:creationId xmlns:a16="http://schemas.microsoft.com/office/drawing/2014/main" id="{9A35287B-F127-4FDA-ADCE-08E12BADAF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46646" y="14711515"/>
              <a:ext cx="2775858" cy="1035932"/>
            </a:xfrm>
            <a:prstGeom prst="rect">
              <a:avLst/>
            </a:prstGeom>
          </p:spPr>
        </p:pic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81C09BBC-13A6-4D9D-BCF8-927D5338BDA9}"/>
              </a:ext>
            </a:extLst>
          </p:cNvPr>
          <p:cNvGrpSpPr/>
          <p:nvPr/>
        </p:nvGrpSpPr>
        <p:grpSpPr>
          <a:xfrm>
            <a:off x="8296429" y="3069149"/>
            <a:ext cx="1636133" cy="1717878"/>
            <a:chOff x="8086725" y="541119"/>
            <a:chExt cx="3810000" cy="4343066"/>
          </a:xfrm>
        </p:grpSpPr>
        <p:pic>
          <p:nvPicPr>
            <p:cNvPr id="45" name="図 44">
              <a:extLst>
                <a:ext uri="{FF2B5EF4-FFF2-40B4-BE49-F238E27FC236}">
                  <a16:creationId xmlns:a16="http://schemas.microsoft.com/office/drawing/2014/main" id="{A3B9B8E3-206C-49CD-BEFB-7F47170AC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6725" y="585743"/>
              <a:ext cx="3810000" cy="3810000"/>
            </a:xfrm>
            <a:prstGeom prst="rect">
              <a:avLst/>
            </a:prstGeom>
          </p:spPr>
        </p:pic>
        <p:pic>
          <p:nvPicPr>
            <p:cNvPr id="46" name="図 45">
              <a:extLst>
                <a:ext uri="{FF2B5EF4-FFF2-40B4-BE49-F238E27FC236}">
                  <a16:creationId xmlns:a16="http://schemas.microsoft.com/office/drawing/2014/main" id="{E4D16D42-A4FD-41C6-BB47-2BA5CC620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43219" y="541119"/>
              <a:ext cx="3291569" cy="1949625"/>
            </a:xfrm>
            <a:prstGeom prst="rect">
              <a:avLst/>
            </a:prstGeom>
          </p:spPr>
        </p:pic>
        <p:pic>
          <p:nvPicPr>
            <p:cNvPr id="47" name="図 46">
              <a:extLst>
                <a:ext uri="{FF2B5EF4-FFF2-40B4-BE49-F238E27FC236}">
                  <a16:creationId xmlns:a16="http://schemas.microsoft.com/office/drawing/2014/main" id="{C2877D0E-182B-4A7F-9253-276BD65CD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89509" y="3848253"/>
              <a:ext cx="2775858" cy="1035932"/>
            </a:xfrm>
            <a:prstGeom prst="rect">
              <a:avLst/>
            </a:prstGeom>
          </p:spPr>
        </p:pic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25E9E5CD-5FBB-46B3-A82A-9E1685D9688E}"/>
              </a:ext>
            </a:extLst>
          </p:cNvPr>
          <p:cNvGrpSpPr/>
          <p:nvPr/>
        </p:nvGrpSpPr>
        <p:grpSpPr>
          <a:xfrm>
            <a:off x="7054211" y="3055003"/>
            <a:ext cx="1647295" cy="1684470"/>
            <a:chOff x="15373351" y="0"/>
            <a:chExt cx="3810000" cy="4463770"/>
          </a:xfrm>
        </p:grpSpPr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492300B6-A16B-4286-B8E5-DE97644A2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351" y="85680"/>
              <a:ext cx="3810000" cy="3810000"/>
            </a:xfrm>
            <a:prstGeom prst="rect">
              <a:avLst/>
            </a:prstGeom>
          </p:spPr>
        </p:pic>
        <p:pic>
          <p:nvPicPr>
            <p:cNvPr id="50" name="図 49">
              <a:extLst>
                <a:ext uri="{FF2B5EF4-FFF2-40B4-BE49-F238E27FC236}">
                  <a16:creationId xmlns:a16="http://schemas.microsoft.com/office/drawing/2014/main" id="{CCE71CA8-B9D2-468B-AD63-1CB8BBB28E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643803" y="0"/>
              <a:ext cx="3291569" cy="1949625"/>
            </a:xfrm>
            <a:prstGeom prst="rect">
              <a:avLst/>
            </a:prstGeom>
          </p:spPr>
        </p:pic>
        <p:pic>
          <p:nvPicPr>
            <p:cNvPr id="51" name="図 50">
              <a:extLst>
                <a:ext uri="{FF2B5EF4-FFF2-40B4-BE49-F238E27FC236}">
                  <a16:creationId xmlns:a16="http://schemas.microsoft.com/office/drawing/2014/main" id="{448B1920-DB2E-4DCB-942E-220F6044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883524" y="3427838"/>
              <a:ext cx="2775858" cy="1035932"/>
            </a:xfrm>
            <a:prstGeom prst="rect">
              <a:avLst/>
            </a:prstGeom>
          </p:spPr>
        </p:pic>
      </p:grpSp>
      <p:pic>
        <p:nvPicPr>
          <p:cNvPr id="52" name="図 51">
            <a:extLst>
              <a:ext uri="{FF2B5EF4-FFF2-40B4-BE49-F238E27FC236}">
                <a16:creationId xmlns:a16="http://schemas.microsoft.com/office/drawing/2014/main" id="{8DBB0ECA-CF02-4A73-992A-DB7A15FDF3C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12377" y="4938370"/>
            <a:ext cx="1477114" cy="1608773"/>
          </a:xfrm>
          <a:prstGeom prst="rect">
            <a:avLst/>
          </a:prstGeom>
        </p:spPr>
      </p:pic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977F6F07-BD16-4E73-8955-872256FA9B91}"/>
              </a:ext>
            </a:extLst>
          </p:cNvPr>
          <p:cNvGrpSpPr/>
          <p:nvPr/>
        </p:nvGrpSpPr>
        <p:grpSpPr>
          <a:xfrm>
            <a:off x="4728668" y="3849474"/>
            <a:ext cx="1721191" cy="1695519"/>
            <a:chOff x="8134351" y="5798919"/>
            <a:chExt cx="3810000" cy="4424028"/>
          </a:xfrm>
        </p:grpSpPr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3F8E127E-E643-47AA-9BDD-08E78AE76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4351" y="5848305"/>
              <a:ext cx="3810000" cy="3810000"/>
            </a:xfrm>
            <a:prstGeom prst="rect">
              <a:avLst/>
            </a:prstGeom>
          </p:spPr>
        </p:pic>
        <p:pic>
          <p:nvPicPr>
            <p:cNvPr id="55" name="図 54">
              <a:extLst>
                <a:ext uri="{FF2B5EF4-FFF2-40B4-BE49-F238E27FC236}">
                  <a16:creationId xmlns:a16="http://schemas.microsoft.com/office/drawing/2014/main" id="{13261EC3-F5B3-4709-BC80-FDD072A6A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19419" y="5798919"/>
              <a:ext cx="3272518" cy="1949625"/>
            </a:xfrm>
            <a:prstGeom prst="rect">
              <a:avLst/>
            </a:prstGeom>
          </p:spPr>
        </p:pic>
        <p:pic>
          <p:nvPicPr>
            <p:cNvPr id="56" name="図 55">
              <a:extLst>
                <a:ext uri="{FF2B5EF4-FFF2-40B4-BE49-F238E27FC236}">
                  <a16:creationId xmlns:a16="http://schemas.microsoft.com/office/drawing/2014/main" id="{7B4E0D35-1157-49B2-A09A-4C7B628F5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56184" y="9187015"/>
              <a:ext cx="2775858" cy="1035932"/>
            </a:xfrm>
            <a:prstGeom prst="rect">
              <a:avLst/>
            </a:prstGeom>
          </p:spPr>
        </p:pic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5D8C1465-DDCD-41A9-B003-BEDCE8BEF37F}"/>
              </a:ext>
            </a:extLst>
          </p:cNvPr>
          <p:cNvGrpSpPr/>
          <p:nvPr/>
        </p:nvGrpSpPr>
        <p:grpSpPr>
          <a:xfrm>
            <a:off x="4214354" y="4777857"/>
            <a:ext cx="1706274" cy="1756986"/>
            <a:chOff x="0" y="17223876"/>
            <a:chExt cx="3820205" cy="4360355"/>
          </a:xfrm>
        </p:grpSpPr>
        <p:pic>
          <p:nvPicPr>
            <p:cNvPr id="58" name="図 57">
              <a:extLst>
                <a:ext uri="{FF2B5EF4-FFF2-40B4-BE49-F238E27FC236}">
                  <a16:creationId xmlns:a16="http://schemas.microsoft.com/office/drawing/2014/main" id="{AD349AFF-3D80-4A0E-AE5D-474FABBC4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223876"/>
              <a:ext cx="3820205" cy="3810000"/>
            </a:xfrm>
            <a:prstGeom prst="rect">
              <a:avLst/>
            </a:prstGeom>
          </p:spPr>
        </p:pic>
        <p:pic>
          <p:nvPicPr>
            <p:cNvPr id="59" name="図 58">
              <a:extLst>
                <a:ext uri="{FF2B5EF4-FFF2-40B4-BE49-F238E27FC236}">
                  <a16:creationId xmlns:a16="http://schemas.microsoft.com/office/drawing/2014/main" id="{C0723128-424A-4CB6-A4C6-B0DAC376C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1617" y="17376557"/>
              <a:ext cx="3020785" cy="1782936"/>
            </a:xfrm>
            <a:prstGeom prst="rect">
              <a:avLst/>
            </a:prstGeom>
          </p:spPr>
        </p:pic>
        <p:pic>
          <p:nvPicPr>
            <p:cNvPr id="60" name="図 59">
              <a:extLst>
                <a:ext uri="{FF2B5EF4-FFF2-40B4-BE49-F238E27FC236}">
                  <a16:creationId xmlns:a16="http://schemas.microsoft.com/office/drawing/2014/main" id="{A62B8119-7E72-4B00-9DF5-65C3E6E7D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3823" y="20558505"/>
              <a:ext cx="2774680" cy="1025726"/>
            </a:xfrm>
            <a:prstGeom prst="rect">
              <a:avLst/>
            </a:prstGeom>
          </p:spPr>
        </p:pic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AC2112F-4B21-4F7A-8F5C-BDB558615512}"/>
              </a:ext>
            </a:extLst>
          </p:cNvPr>
          <p:cNvSpPr txBox="1"/>
          <p:nvPr/>
        </p:nvSpPr>
        <p:spPr>
          <a:xfrm>
            <a:off x="982883" y="6275"/>
            <a:ext cx="5341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現状把握－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5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　工務と一緒に相談会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BB154441-052F-4AA1-9259-46998755085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25395" y="1149417"/>
            <a:ext cx="1697596" cy="2155662"/>
          </a:xfrm>
          <a:prstGeom prst="rect">
            <a:avLst/>
          </a:prstGeom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AB4C9EEE-3C4A-47F2-8C72-E6B785B2AB51}"/>
              </a:ext>
            </a:extLst>
          </p:cNvPr>
          <p:cNvGrpSpPr/>
          <p:nvPr/>
        </p:nvGrpSpPr>
        <p:grpSpPr>
          <a:xfrm>
            <a:off x="5630599" y="969647"/>
            <a:ext cx="6547824" cy="2295695"/>
            <a:chOff x="5855948" y="420906"/>
            <a:chExt cx="6547824" cy="2295695"/>
          </a:xfrm>
        </p:grpSpPr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8EB20151-5E66-4B91-89C5-02A35DDD8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407165" y="503561"/>
              <a:ext cx="3437263" cy="2213040"/>
            </a:xfrm>
            <a:prstGeom prst="rect">
              <a:avLst/>
            </a:prstGeom>
          </p:spPr>
        </p:pic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937E8445-CDDF-4D6F-AEB3-4BF137471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855948" y="503561"/>
              <a:ext cx="1813373" cy="2100461"/>
            </a:xfrm>
            <a:prstGeom prst="rect">
              <a:avLst/>
            </a:prstGeom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41461F98-D9A9-4424-A8D9-7B9C6D383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0590398" y="420906"/>
              <a:ext cx="1813374" cy="2202162"/>
            </a:xfrm>
            <a:prstGeom prst="rect">
              <a:avLst/>
            </a:prstGeom>
          </p:spPr>
        </p:pic>
      </p:grpSp>
      <p:pic>
        <p:nvPicPr>
          <p:cNvPr id="13" name="図 12">
            <a:extLst>
              <a:ext uri="{FF2B5EF4-FFF2-40B4-BE49-F238E27FC236}">
                <a16:creationId xmlns:a16="http://schemas.microsoft.com/office/drawing/2014/main" id="{A694CB4D-C91F-4623-93D3-B819A3785BB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172640" y="4059056"/>
            <a:ext cx="1697596" cy="1934099"/>
          </a:xfrm>
          <a:prstGeom prst="rect">
            <a:avLst/>
          </a:prstGeom>
        </p:spPr>
      </p:pic>
      <p:sp>
        <p:nvSpPr>
          <p:cNvPr id="14" name="Line 9">
            <a:extLst>
              <a:ext uri="{FF2B5EF4-FFF2-40B4-BE49-F238E27FC236}">
                <a16:creationId xmlns:a16="http://schemas.microsoft.com/office/drawing/2014/main" id="{E9C4982F-18C6-468E-A99F-63A15B988D49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22" name="吹き出し: 角を丸めた四角形 21">
            <a:extLst>
              <a:ext uri="{FF2B5EF4-FFF2-40B4-BE49-F238E27FC236}">
                <a16:creationId xmlns:a16="http://schemas.microsoft.com/office/drawing/2014/main" id="{1DD915CE-64ED-437F-8012-62492A2769C1}"/>
              </a:ext>
            </a:extLst>
          </p:cNvPr>
          <p:cNvSpPr/>
          <p:nvPr/>
        </p:nvSpPr>
        <p:spPr bwMode="auto">
          <a:xfrm>
            <a:off x="51931" y="2442511"/>
            <a:ext cx="3205022" cy="1288578"/>
          </a:xfrm>
          <a:prstGeom prst="wedgeRoundRectCallout">
            <a:avLst>
              <a:gd name="adj1" fmla="val 67407"/>
              <a:gd name="adj2" fmla="val -30373"/>
              <a:gd name="adj3" fmla="val 16667"/>
            </a:avLst>
          </a:prstGeom>
          <a:solidFill>
            <a:srgbClr val="FF999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どうやって部品の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発注や入荷を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しているの？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3" name="吹き出し: 角を丸めた四角形 22">
            <a:extLst>
              <a:ext uri="{FF2B5EF4-FFF2-40B4-BE49-F238E27FC236}">
                <a16:creationId xmlns:a16="http://schemas.microsoft.com/office/drawing/2014/main" id="{0155FEDD-02F3-47FC-91F7-5D27F69B3D06}"/>
              </a:ext>
            </a:extLst>
          </p:cNvPr>
          <p:cNvSpPr/>
          <p:nvPr/>
        </p:nvSpPr>
        <p:spPr bwMode="auto">
          <a:xfrm>
            <a:off x="1647245" y="4031282"/>
            <a:ext cx="2850869" cy="1371296"/>
          </a:xfrm>
          <a:prstGeom prst="wedgeRoundRectCallout">
            <a:avLst>
              <a:gd name="adj1" fmla="val -66051"/>
              <a:gd name="adj2" fmla="val 48699"/>
              <a:gd name="adj3" fmla="val 16667"/>
            </a:avLst>
          </a:prstGeom>
          <a:solidFill>
            <a:srgbClr val="6699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それなら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工務を呼んで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質問してみる？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5" name="角丸四角形 12">
            <a:extLst>
              <a:ext uri="{FF2B5EF4-FFF2-40B4-BE49-F238E27FC236}">
                <a16:creationId xmlns:a16="http://schemas.microsoft.com/office/drawing/2014/main" id="{22E16244-747D-430F-8A7F-D53002D94BBA}"/>
              </a:ext>
            </a:extLst>
          </p:cNvPr>
          <p:cNvSpPr/>
          <p:nvPr/>
        </p:nvSpPr>
        <p:spPr bwMode="auto">
          <a:xfrm>
            <a:off x="5654245" y="574032"/>
            <a:ext cx="3164078" cy="470141"/>
          </a:xfrm>
          <a:prstGeom prst="roundRect">
            <a:avLst/>
          </a:prstGeom>
          <a:solidFill>
            <a:srgbClr val="CCEC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質問・相談会開催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F91C8AF2-B1B2-4AB1-98F6-B9BFC343F7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34" b="89812" l="10000" r="90000">
                        <a14:foregroundMark x1="23030" y1="15013" x2="26364" y2="25737"/>
                        <a14:foregroundMark x1="24848" y1="7239" x2="25455" y2="6434"/>
                        <a14:foregroundMark x1="27576" y1="7775" x2="27576" y2="7775"/>
                        <a14:foregroundMark x1="30606" y1="7775" x2="30606" y2="7775"/>
                        <a14:foregroundMark x1="13636" y1="14745" x2="13636" y2="14745"/>
                        <a14:foregroundMark x1="15758" y1="16890" x2="16667" y2="27614"/>
                        <a14:foregroundMark x1="21212" y1="28686" x2="26061" y2="31635"/>
                        <a14:foregroundMark x1="20000" y1="30027" x2="22424" y2="46113"/>
                        <a14:foregroundMark x1="22424" y1="46113" x2="31212" y2="60858"/>
                        <a14:foregroundMark x1="31212" y1="60858" x2="33138" y2="62373"/>
                        <a14:foregroundMark x1="30606" y1="28150" x2="34848" y2="41555"/>
                        <a14:foregroundMark x1="34848" y1="41555" x2="39091" y2="47453"/>
                        <a14:foregroundMark x1="23636" y1="47989" x2="28788" y2="62466"/>
                        <a14:foregroundMark x1="28788" y1="62466" x2="32424" y2="64343"/>
                        <a14:foregroundMark x1="39394" y1="46381" x2="33939" y2="37265"/>
                        <a14:foregroundMark x1="24545" y1="55496" x2="20606" y2="42359"/>
                        <a14:foregroundMark x1="20606" y1="42359" x2="21515" y2="37802"/>
                        <a14:foregroundMark x1="14545" y1="13673" x2="16667" y2="24397"/>
                        <a14:foregroundMark x1="16364" y1="13673" x2="19091" y2="17158"/>
                        <a14:foregroundMark x1="19697" y1="8847" x2="19697" y2="13405"/>
                        <a14:foregroundMark x1="23030" y1="8579" x2="21515" y2="15550"/>
                        <a14:foregroundMark x1="29394" y1="7775" x2="36667" y2="19839"/>
                        <a14:foregroundMark x1="36667" y1="19839" x2="18788" y2="26005"/>
                        <a14:foregroundMark x1="18788" y1="26005" x2="20000" y2="9115"/>
                        <a14:foregroundMark x1="20000" y1="9115" x2="28788" y2="7775"/>
                        <a14:foregroundMark x1="18788" y1="9115" x2="19091" y2="10992"/>
                        <a14:foregroundMark x1="23636" y1="6166" x2="23939" y2="6971"/>
                        <a14:foregroundMark x1="28788" y1="6971" x2="29091" y2="6971"/>
                        <a14:foregroundMark x1="35152" y1="14209" x2="36667" y2="17962"/>
                        <a14:foregroundMark x1="36364" y1="19839" x2="31515" y2="27614"/>
                        <a14:foregroundMark x1="36364" y1="13941" x2="36970" y2="16890"/>
                        <a14:foregroundMark x1="36364" y1="20912" x2="33333" y2="26810"/>
                        <a14:foregroundMark x1="16061" y1="13137" x2="14242" y2="13137"/>
                        <a14:foregroundMark x1="14545" y1="16086" x2="20303" y2="29491"/>
                        <a14:foregroundMark x1="14545" y1="16890" x2="15758" y2="26005"/>
                        <a14:foregroundMark x1="13333" y1="17426" x2="14545" y2="26542"/>
                        <a14:foregroundMark x1="15152" y1="12869" x2="15455" y2="12869"/>
                        <a14:foregroundMark x1="24545" y1="55496" x2="27879" y2="60322"/>
                        <a14:backgroundMark x1="45758" y1="50670" x2="42424" y2="82038"/>
                        <a14:backgroundMark x1="58788" y1="50670" x2="55455" y2="83914"/>
                        <a14:backgroundMark x1="55455" y1="83914" x2="55455" y2="82306"/>
                        <a14:backgroundMark x1="73636" y1="51743" x2="67879" y2="79893"/>
                        <a14:backgroundMark x1="80303" y1="57641" x2="83333" y2="86059"/>
                        <a14:backgroundMark x1="76364" y1="50670" x2="68788" y2="80965"/>
                        <a14:backgroundMark x1="68788" y1="80965" x2="68788" y2="82038"/>
                        <a14:backgroundMark x1="68788" y1="57641" x2="63636" y2="78016"/>
                        <a14:backgroundMark x1="77576" y1="59249" x2="79091" y2="85255"/>
                        <a14:backgroundMark x1="42121" y1="51743" x2="40606" y2="62735"/>
                        <a14:backgroundMark x1="50303" y1="58981" x2="50909" y2="78820"/>
                        <a14:backgroundMark x1="52424" y1="50134" x2="51818" y2="58981"/>
                        <a14:backgroundMark x1="38788" y1="59786" x2="37879" y2="65147"/>
                      </a14:backgroundRemoval>
                    </a14:imgEffect>
                  </a14:imgLayer>
                </a14:imgProps>
              </a:ext>
            </a:extLst>
          </a:blip>
          <a:srcRect l="11150" t="2500" r="60053" b="34867"/>
          <a:stretch/>
        </p:blipFill>
        <p:spPr>
          <a:xfrm>
            <a:off x="10358965" y="4461078"/>
            <a:ext cx="414027" cy="1031020"/>
          </a:xfrm>
          <a:prstGeom prst="rect">
            <a:avLst/>
          </a:prstGeom>
        </p:spPr>
      </p:pic>
      <p:sp>
        <p:nvSpPr>
          <p:cNvPr id="62" name="Text Box 6">
            <a:extLst>
              <a:ext uri="{FF2B5EF4-FFF2-40B4-BE49-F238E27FC236}">
                <a16:creationId xmlns:a16="http://schemas.microsoft.com/office/drawing/2014/main" id="{5A07DA80-1114-4F22-A365-AD33EA07C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63" name="Picture 8">
            <a:extLst>
              <a:ext uri="{FF2B5EF4-FFF2-40B4-BE49-F238E27FC236}">
                <a16:creationId xmlns:a16="http://schemas.microsoft.com/office/drawing/2014/main" id="{BDCC5D74-18BD-46DC-B8AF-C6969DFC5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A79AC76-CA43-448B-9BA8-E5E4E76C9D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34" b="89812" l="10000" r="90000">
                        <a14:foregroundMark x1="23030" y1="15013" x2="26364" y2="25737"/>
                        <a14:foregroundMark x1="24848" y1="7239" x2="25455" y2="6434"/>
                        <a14:foregroundMark x1="27576" y1="7775" x2="27576" y2="7775"/>
                        <a14:foregroundMark x1="30606" y1="7775" x2="30606" y2="7775"/>
                        <a14:foregroundMark x1="13636" y1="14745" x2="13636" y2="14745"/>
                        <a14:foregroundMark x1="15758" y1="16890" x2="16667" y2="27614"/>
                        <a14:foregroundMark x1="21212" y1="28686" x2="26061" y2="31635"/>
                        <a14:foregroundMark x1="20000" y1="30027" x2="22424" y2="46113"/>
                        <a14:foregroundMark x1="22424" y1="46113" x2="31212" y2="60858"/>
                        <a14:foregroundMark x1="31212" y1="60858" x2="33138" y2="62373"/>
                        <a14:foregroundMark x1="30606" y1="28150" x2="34848" y2="41555"/>
                        <a14:foregroundMark x1="34848" y1="41555" x2="39091" y2="47453"/>
                        <a14:foregroundMark x1="23636" y1="47989" x2="28788" y2="62466"/>
                        <a14:foregroundMark x1="28788" y1="62466" x2="32424" y2="64343"/>
                        <a14:foregroundMark x1="39394" y1="46381" x2="33939" y2="37265"/>
                        <a14:foregroundMark x1="24545" y1="55496" x2="20606" y2="42359"/>
                        <a14:foregroundMark x1="20606" y1="42359" x2="21515" y2="37802"/>
                        <a14:foregroundMark x1="14545" y1="13673" x2="16667" y2="24397"/>
                        <a14:foregroundMark x1="16364" y1="13673" x2="19091" y2="17158"/>
                        <a14:foregroundMark x1="19697" y1="8847" x2="19697" y2="13405"/>
                        <a14:foregroundMark x1="23030" y1="8579" x2="21515" y2="15550"/>
                        <a14:foregroundMark x1="29394" y1="7775" x2="36667" y2="19839"/>
                        <a14:foregroundMark x1="36667" y1="19839" x2="18788" y2="26005"/>
                        <a14:foregroundMark x1="18788" y1="26005" x2="20000" y2="9115"/>
                        <a14:foregroundMark x1="20000" y1="9115" x2="28788" y2="7775"/>
                        <a14:foregroundMark x1="18788" y1="9115" x2="19091" y2="10992"/>
                        <a14:foregroundMark x1="23636" y1="6166" x2="23939" y2="6971"/>
                        <a14:foregroundMark x1="28788" y1="6971" x2="29091" y2="6971"/>
                        <a14:foregroundMark x1="35152" y1="14209" x2="36667" y2="17962"/>
                        <a14:foregroundMark x1="36364" y1="19839" x2="31515" y2="27614"/>
                        <a14:foregroundMark x1="36364" y1="13941" x2="36970" y2="16890"/>
                        <a14:foregroundMark x1="36364" y1="20912" x2="33333" y2="26810"/>
                        <a14:foregroundMark x1="16061" y1="13137" x2="14242" y2="13137"/>
                        <a14:foregroundMark x1="14545" y1="16086" x2="20303" y2="29491"/>
                        <a14:foregroundMark x1="14545" y1="16890" x2="15758" y2="26005"/>
                        <a14:foregroundMark x1="13333" y1="17426" x2="14545" y2="26542"/>
                        <a14:foregroundMark x1="15152" y1="12869" x2="15455" y2="12869"/>
                        <a14:foregroundMark x1="24545" y1="55496" x2="27879" y2="60322"/>
                        <a14:backgroundMark x1="45758" y1="50670" x2="42424" y2="82038"/>
                        <a14:backgroundMark x1="58788" y1="50670" x2="55455" y2="83914"/>
                        <a14:backgroundMark x1="55455" y1="83914" x2="55455" y2="82306"/>
                        <a14:backgroundMark x1="73636" y1="51743" x2="67879" y2="79893"/>
                        <a14:backgroundMark x1="80303" y1="57641" x2="83333" y2="86059"/>
                        <a14:backgroundMark x1="76364" y1="50670" x2="68788" y2="80965"/>
                        <a14:backgroundMark x1="68788" y1="80965" x2="68788" y2="82038"/>
                        <a14:backgroundMark x1="68788" y1="57641" x2="63636" y2="78016"/>
                        <a14:backgroundMark x1="77576" y1="59249" x2="79091" y2="85255"/>
                        <a14:backgroundMark x1="42121" y1="51743" x2="40606" y2="62735"/>
                        <a14:backgroundMark x1="50303" y1="58981" x2="50909" y2="78820"/>
                        <a14:backgroundMark x1="52424" y1="50134" x2="51818" y2="58981"/>
                        <a14:backgroundMark x1="38788" y1="59786" x2="37879" y2="65147"/>
                      </a14:backgroundRemoval>
                    </a14:imgEffect>
                  </a14:imgLayer>
                </a14:imgProps>
              </a:ext>
            </a:extLst>
          </a:blip>
          <a:srcRect l="11150" t="2500" r="60053" b="34867"/>
          <a:stretch/>
        </p:blipFill>
        <p:spPr>
          <a:xfrm>
            <a:off x="10739561" y="5400226"/>
            <a:ext cx="398875" cy="1165104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EAAD8539-B25A-41A3-BED9-45188C9FA2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34" b="89812" l="10000" r="90000">
                        <a14:foregroundMark x1="23030" y1="15013" x2="26364" y2="25737"/>
                        <a14:foregroundMark x1="24848" y1="7239" x2="25455" y2="6434"/>
                        <a14:foregroundMark x1="27576" y1="7775" x2="27576" y2="7775"/>
                        <a14:foregroundMark x1="30606" y1="7775" x2="30606" y2="7775"/>
                        <a14:foregroundMark x1="13636" y1="14745" x2="13636" y2="14745"/>
                        <a14:foregroundMark x1="15758" y1="16890" x2="16667" y2="27614"/>
                        <a14:foregroundMark x1="21212" y1="28686" x2="26061" y2="31635"/>
                        <a14:foregroundMark x1="20000" y1="30027" x2="22424" y2="46113"/>
                        <a14:foregroundMark x1="22424" y1="46113" x2="31212" y2="60858"/>
                        <a14:foregroundMark x1="31212" y1="60858" x2="33138" y2="62373"/>
                        <a14:foregroundMark x1="30606" y1="28150" x2="34848" y2="41555"/>
                        <a14:foregroundMark x1="34848" y1="41555" x2="39091" y2="47453"/>
                        <a14:foregroundMark x1="23636" y1="47989" x2="28788" y2="62466"/>
                        <a14:foregroundMark x1="28788" y1="62466" x2="32424" y2="64343"/>
                        <a14:foregroundMark x1="39394" y1="46381" x2="33939" y2="37265"/>
                        <a14:foregroundMark x1="24545" y1="55496" x2="20606" y2="42359"/>
                        <a14:foregroundMark x1="20606" y1="42359" x2="21515" y2="37802"/>
                        <a14:foregroundMark x1="14545" y1="13673" x2="16667" y2="24397"/>
                        <a14:foregroundMark x1="16364" y1="13673" x2="19091" y2="17158"/>
                        <a14:foregroundMark x1="19697" y1="8847" x2="19697" y2="13405"/>
                        <a14:foregroundMark x1="23030" y1="8579" x2="21515" y2="15550"/>
                        <a14:foregroundMark x1="29394" y1="7775" x2="36667" y2="19839"/>
                        <a14:foregroundMark x1="36667" y1="19839" x2="18788" y2="26005"/>
                        <a14:foregroundMark x1="18788" y1="26005" x2="20000" y2="9115"/>
                        <a14:foregroundMark x1="20000" y1="9115" x2="28788" y2="7775"/>
                        <a14:foregroundMark x1="18788" y1="9115" x2="19091" y2="10992"/>
                        <a14:foregroundMark x1="23636" y1="6166" x2="23939" y2="6971"/>
                        <a14:foregroundMark x1="28788" y1="6971" x2="29091" y2="6971"/>
                        <a14:foregroundMark x1="35152" y1="14209" x2="36667" y2="17962"/>
                        <a14:foregroundMark x1="36364" y1="19839" x2="31515" y2="27614"/>
                        <a14:foregroundMark x1="36364" y1="13941" x2="36970" y2="16890"/>
                        <a14:foregroundMark x1="36364" y1="20912" x2="33333" y2="26810"/>
                        <a14:foregroundMark x1="16061" y1="13137" x2="14242" y2="13137"/>
                        <a14:foregroundMark x1="14545" y1="16086" x2="20303" y2="29491"/>
                        <a14:foregroundMark x1="14545" y1="16890" x2="15758" y2="26005"/>
                        <a14:foregroundMark x1="13333" y1="17426" x2="14545" y2="26542"/>
                        <a14:foregroundMark x1="15152" y1="12869" x2="15455" y2="12869"/>
                        <a14:foregroundMark x1="24545" y1="55496" x2="27879" y2="60322"/>
                        <a14:backgroundMark x1="45758" y1="50670" x2="42424" y2="82038"/>
                        <a14:backgroundMark x1="58788" y1="50670" x2="55455" y2="83914"/>
                        <a14:backgroundMark x1="55455" y1="83914" x2="55455" y2="82306"/>
                        <a14:backgroundMark x1="73636" y1="51743" x2="67879" y2="79893"/>
                        <a14:backgroundMark x1="80303" y1="57641" x2="83333" y2="86059"/>
                        <a14:backgroundMark x1="76364" y1="50670" x2="68788" y2="80965"/>
                        <a14:backgroundMark x1="68788" y1="80965" x2="68788" y2="82038"/>
                        <a14:backgroundMark x1="68788" y1="57641" x2="63636" y2="78016"/>
                        <a14:backgroundMark x1="77576" y1="59249" x2="79091" y2="85255"/>
                        <a14:backgroundMark x1="42121" y1="51743" x2="40606" y2="62735"/>
                        <a14:backgroundMark x1="50303" y1="58981" x2="50909" y2="78820"/>
                        <a14:backgroundMark x1="52424" y1="50134" x2="51818" y2="58981"/>
                        <a14:backgroundMark x1="38788" y1="59786" x2="37879" y2="65147"/>
                      </a14:backgroundRemoval>
                    </a14:imgEffect>
                  </a14:imgLayer>
                </a14:imgProps>
              </a:ext>
            </a:extLst>
          </a:blip>
          <a:srcRect l="11150" t="2500" r="60053" b="34867"/>
          <a:stretch/>
        </p:blipFill>
        <p:spPr>
          <a:xfrm>
            <a:off x="9426236" y="3759221"/>
            <a:ext cx="438549" cy="1297813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740B119B-0BB2-46A8-960C-D92B507424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34" b="89812" l="10000" r="90000">
                        <a14:foregroundMark x1="23030" y1="15013" x2="26364" y2="25737"/>
                        <a14:foregroundMark x1="24848" y1="7239" x2="25455" y2="6434"/>
                        <a14:foregroundMark x1="27576" y1="7775" x2="27576" y2="7775"/>
                        <a14:foregroundMark x1="30606" y1="7775" x2="30606" y2="7775"/>
                        <a14:foregroundMark x1="13636" y1="14745" x2="13636" y2="14745"/>
                        <a14:foregroundMark x1="15758" y1="16890" x2="16667" y2="27614"/>
                        <a14:foregroundMark x1="21212" y1="28686" x2="26061" y2="31635"/>
                        <a14:foregroundMark x1="20000" y1="30027" x2="22424" y2="46113"/>
                        <a14:foregroundMark x1="22424" y1="46113" x2="31212" y2="60858"/>
                        <a14:foregroundMark x1="31212" y1="60858" x2="33138" y2="62373"/>
                        <a14:foregroundMark x1="30606" y1="28150" x2="34848" y2="41555"/>
                        <a14:foregroundMark x1="34848" y1="41555" x2="39091" y2="47453"/>
                        <a14:foregroundMark x1="23636" y1="47989" x2="28788" y2="62466"/>
                        <a14:foregroundMark x1="28788" y1="62466" x2="32424" y2="64343"/>
                        <a14:foregroundMark x1="39394" y1="46381" x2="33939" y2="37265"/>
                        <a14:foregroundMark x1="24545" y1="55496" x2="20606" y2="42359"/>
                        <a14:foregroundMark x1="20606" y1="42359" x2="21515" y2="37802"/>
                        <a14:foregroundMark x1="14545" y1="13673" x2="16667" y2="24397"/>
                        <a14:foregroundMark x1="16364" y1="13673" x2="19091" y2="17158"/>
                        <a14:foregroundMark x1="19697" y1="8847" x2="19697" y2="13405"/>
                        <a14:foregroundMark x1="23030" y1="8579" x2="21515" y2="15550"/>
                        <a14:foregroundMark x1="29394" y1="7775" x2="36667" y2="19839"/>
                        <a14:foregroundMark x1="36667" y1="19839" x2="18788" y2="26005"/>
                        <a14:foregroundMark x1="18788" y1="26005" x2="20000" y2="9115"/>
                        <a14:foregroundMark x1="20000" y1="9115" x2="28788" y2="7775"/>
                        <a14:foregroundMark x1="18788" y1="9115" x2="19091" y2="10992"/>
                        <a14:foregroundMark x1="23636" y1="6166" x2="23939" y2="6971"/>
                        <a14:foregroundMark x1="28788" y1="6971" x2="29091" y2="6971"/>
                        <a14:foregroundMark x1="35152" y1="14209" x2="36667" y2="17962"/>
                        <a14:foregroundMark x1="36364" y1="19839" x2="31515" y2="27614"/>
                        <a14:foregroundMark x1="36364" y1="13941" x2="36970" y2="16890"/>
                        <a14:foregroundMark x1="36364" y1="20912" x2="33333" y2="26810"/>
                        <a14:foregroundMark x1="16061" y1="13137" x2="14242" y2="13137"/>
                        <a14:foregroundMark x1="14545" y1="16086" x2="20303" y2="29491"/>
                        <a14:foregroundMark x1="14545" y1="16890" x2="15758" y2="26005"/>
                        <a14:foregroundMark x1="13333" y1="17426" x2="14545" y2="26542"/>
                        <a14:foregroundMark x1="15152" y1="12869" x2="15455" y2="12869"/>
                        <a14:foregroundMark x1="24545" y1="55496" x2="27879" y2="60322"/>
                        <a14:backgroundMark x1="45758" y1="50670" x2="42424" y2="82038"/>
                        <a14:backgroundMark x1="58788" y1="50670" x2="55455" y2="83914"/>
                        <a14:backgroundMark x1="55455" y1="83914" x2="55455" y2="82306"/>
                        <a14:backgroundMark x1="73636" y1="51743" x2="67879" y2="79893"/>
                        <a14:backgroundMark x1="80303" y1="57641" x2="83333" y2="86059"/>
                        <a14:backgroundMark x1="76364" y1="50670" x2="68788" y2="80965"/>
                        <a14:backgroundMark x1="68788" y1="80965" x2="68788" y2="82038"/>
                        <a14:backgroundMark x1="68788" y1="57641" x2="63636" y2="78016"/>
                        <a14:backgroundMark x1="77576" y1="59249" x2="79091" y2="85255"/>
                        <a14:backgroundMark x1="42121" y1="51743" x2="40606" y2="62735"/>
                        <a14:backgroundMark x1="50303" y1="58981" x2="50909" y2="78820"/>
                        <a14:backgroundMark x1="52424" y1="50134" x2="51818" y2="58981"/>
                        <a14:backgroundMark x1="38788" y1="59786" x2="37879" y2="65147"/>
                      </a14:backgroundRemoval>
                    </a14:imgEffect>
                  </a14:imgLayer>
                </a14:imgProps>
              </a:ext>
            </a:extLst>
          </a:blip>
          <a:srcRect l="11150" t="2500" r="60053" b="34867"/>
          <a:stretch/>
        </p:blipFill>
        <p:spPr>
          <a:xfrm>
            <a:off x="8266331" y="3429784"/>
            <a:ext cx="434329" cy="14999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AB4C7DE4-1210-4556-AEF1-2052939319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34" b="89812" l="10000" r="90000">
                        <a14:foregroundMark x1="23030" y1="15013" x2="26364" y2="25737"/>
                        <a14:foregroundMark x1="24848" y1="7239" x2="25455" y2="6434"/>
                        <a14:foregroundMark x1="27576" y1="7775" x2="27576" y2="7775"/>
                        <a14:foregroundMark x1="30606" y1="7775" x2="30606" y2="7775"/>
                        <a14:foregroundMark x1="13636" y1="14745" x2="13636" y2="14745"/>
                        <a14:foregroundMark x1="15758" y1="16890" x2="16667" y2="27614"/>
                        <a14:foregroundMark x1="21212" y1="28686" x2="26061" y2="31635"/>
                        <a14:foregroundMark x1="20000" y1="30027" x2="22424" y2="46113"/>
                        <a14:foregroundMark x1="22424" y1="46113" x2="31212" y2="60858"/>
                        <a14:foregroundMark x1="31212" y1="60858" x2="33138" y2="62373"/>
                        <a14:foregroundMark x1="30606" y1="28150" x2="34848" y2="41555"/>
                        <a14:foregroundMark x1="34848" y1="41555" x2="39091" y2="47453"/>
                        <a14:foregroundMark x1="23636" y1="47989" x2="28788" y2="62466"/>
                        <a14:foregroundMark x1="28788" y1="62466" x2="32424" y2="64343"/>
                        <a14:foregroundMark x1="39394" y1="46381" x2="33939" y2="37265"/>
                        <a14:foregroundMark x1="24545" y1="55496" x2="20606" y2="42359"/>
                        <a14:foregroundMark x1="20606" y1="42359" x2="21515" y2="37802"/>
                        <a14:foregroundMark x1="14545" y1="13673" x2="16667" y2="24397"/>
                        <a14:foregroundMark x1="16364" y1="13673" x2="19091" y2="17158"/>
                        <a14:foregroundMark x1="19697" y1="8847" x2="19697" y2="13405"/>
                        <a14:foregroundMark x1="23030" y1="8579" x2="21515" y2="15550"/>
                        <a14:foregroundMark x1="29394" y1="7775" x2="36667" y2="19839"/>
                        <a14:foregroundMark x1="36667" y1="19839" x2="18788" y2="26005"/>
                        <a14:foregroundMark x1="18788" y1="26005" x2="20000" y2="9115"/>
                        <a14:foregroundMark x1="20000" y1="9115" x2="28788" y2="7775"/>
                        <a14:foregroundMark x1="18788" y1="9115" x2="19091" y2="10992"/>
                        <a14:foregroundMark x1="23636" y1="6166" x2="23939" y2="6971"/>
                        <a14:foregroundMark x1="28788" y1="6971" x2="29091" y2="6971"/>
                        <a14:foregroundMark x1="35152" y1="14209" x2="36667" y2="17962"/>
                        <a14:foregroundMark x1="36364" y1="19839" x2="31515" y2="27614"/>
                        <a14:foregroundMark x1="36364" y1="13941" x2="36970" y2="16890"/>
                        <a14:foregroundMark x1="36364" y1="20912" x2="33333" y2="26810"/>
                        <a14:foregroundMark x1="16061" y1="13137" x2="14242" y2="13137"/>
                        <a14:foregroundMark x1="14545" y1="16086" x2="20303" y2="29491"/>
                        <a14:foregroundMark x1="14545" y1="16890" x2="15758" y2="26005"/>
                        <a14:foregroundMark x1="13333" y1="17426" x2="14545" y2="26542"/>
                        <a14:foregroundMark x1="15152" y1="12869" x2="15455" y2="12869"/>
                        <a14:foregroundMark x1="24545" y1="55496" x2="27879" y2="60322"/>
                        <a14:backgroundMark x1="45758" y1="50670" x2="42424" y2="82038"/>
                        <a14:backgroundMark x1="58788" y1="50670" x2="55455" y2="83914"/>
                        <a14:backgroundMark x1="55455" y1="83914" x2="55455" y2="82306"/>
                        <a14:backgroundMark x1="73636" y1="51743" x2="67879" y2="79893"/>
                        <a14:backgroundMark x1="80303" y1="57641" x2="83333" y2="86059"/>
                        <a14:backgroundMark x1="76364" y1="50670" x2="68788" y2="80965"/>
                        <a14:backgroundMark x1="68788" y1="80965" x2="68788" y2="82038"/>
                        <a14:backgroundMark x1="68788" y1="57641" x2="63636" y2="78016"/>
                        <a14:backgroundMark x1="77576" y1="59249" x2="79091" y2="85255"/>
                        <a14:backgroundMark x1="42121" y1="51743" x2="40606" y2="62735"/>
                        <a14:backgroundMark x1="50303" y1="58981" x2="50909" y2="78820"/>
                        <a14:backgroundMark x1="52424" y1="50134" x2="51818" y2="58981"/>
                        <a14:backgroundMark x1="38788" y1="59786" x2="37879" y2="65147"/>
                      </a14:backgroundRemoval>
                    </a14:imgEffect>
                  </a14:imgLayer>
                </a14:imgProps>
              </a:ext>
            </a:extLst>
          </a:blip>
          <a:srcRect l="11150" t="2500" r="60053" b="34867"/>
          <a:stretch/>
        </p:blipFill>
        <p:spPr>
          <a:xfrm>
            <a:off x="5788108" y="3672079"/>
            <a:ext cx="465407" cy="1402972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4B852A9F-B654-4104-8082-E936C88B62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34" b="89812" l="10000" r="90000">
                        <a14:foregroundMark x1="23030" y1="15013" x2="26364" y2="25737"/>
                        <a14:foregroundMark x1="24848" y1="7239" x2="25455" y2="6434"/>
                        <a14:foregroundMark x1="27576" y1="7775" x2="27576" y2="7775"/>
                        <a14:foregroundMark x1="30606" y1="7775" x2="30606" y2="7775"/>
                        <a14:foregroundMark x1="13636" y1="14745" x2="13636" y2="14745"/>
                        <a14:foregroundMark x1="15758" y1="16890" x2="16667" y2="27614"/>
                        <a14:foregroundMark x1="21212" y1="28686" x2="26061" y2="31635"/>
                        <a14:foregroundMark x1="20000" y1="30027" x2="22424" y2="46113"/>
                        <a14:foregroundMark x1="22424" y1="46113" x2="31212" y2="60858"/>
                        <a14:foregroundMark x1="31212" y1="60858" x2="33138" y2="62373"/>
                        <a14:foregroundMark x1="30606" y1="28150" x2="34848" y2="41555"/>
                        <a14:foregroundMark x1="34848" y1="41555" x2="39091" y2="47453"/>
                        <a14:foregroundMark x1="23636" y1="47989" x2="28788" y2="62466"/>
                        <a14:foregroundMark x1="28788" y1="62466" x2="32424" y2="64343"/>
                        <a14:foregroundMark x1="39394" y1="46381" x2="33939" y2="37265"/>
                        <a14:foregroundMark x1="24545" y1="55496" x2="20606" y2="42359"/>
                        <a14:foregroundMark x1="20606" y1="42359" x2="21515" y2="37802"/>
                        <a14:foregroundMark x1="14545" y1="13673" x2="16667" y2="24397"/>
                        <a14:foregroundMark x1="16364" y1="13673" x2="19091" y2="17158"/>
                        <a14:foregroundMark x1="19697" y1="8847" x2="19697" y2="13405"/>
                        <a14:foregroundMark x1="23030" y1="8579" x2="21515" y2="15550"/>
                        <a14:foregroundMark x1="29394" y1="7775" x2="36667" y2="19839"/>
                        <a14:foregroundMark x1="36667" y1="19839" x2="18788" y2="26005"/>
                        <a14:foregroundMark x1="18788" y1="26005" x2="20000" y2="9115"/>
                        <a14:foregroundMark x1="20000" y1="9115" x2="28788" y2="7775"/>
                        <a14:foregroundMark x1="18788" y1="9115" x2="19091" y2="10992"/>
                        <a14:foregroundMark x1="23636" y1="6166" x2="23939" y2="6971"/>
                        <a14:foregroundMark x1="28788" y1="6971" x2="29091" y2="6971"/>
                        <a14:foregroundMark x1="35152" y1="14209" x2="36667" y2="17962"/>
                        <a14:foregroundMark x1="36364" y1="19839" x2="31515" y2="27614"/>
                        <a14:foregroundMark x1="36364" y1="13941" x2="36970" y2="16890"/>
                        <a14:foregroundMark x1="36364" y1="20912" x2="33333" y2="26810"/>
                        <a14:foregroundMark x1="16061" y1="13137" x2="14242" y2="13137"/>
                        <a14:foregroundMark x1="14545" y1="16086" x2="20303" y2="29491"/>
                        <a14:foregroundMark x1="14545" y1="16890" x2="15758" y2="26005"/>
                        <a14:foregroundMark x1="13333" y1="17426" x2="14545" y2="26542"/>
                        <a14:foregroundMark x1="15152" y1="12869" x2="15455" y2="12869"/>
                        <a14:foregroundMark x1="24545" y1="55496" x2="27879" y2="60322"/>
                        <a14:backgroundMark x1="45758" y1="50670" x2="42424" y2="82038"/>
                        <a14:backgroundMark x1="58788" y1="50670" x2="55455" y2="83914"/>
                        <a14:backgroundMark x1="55455" y1="83914" x2="55455" y2="82306"/>
                        <a14:backgroundMark x1="73636" y1="51743" x2="67879" y2="79893"/>
                        <a14:backgroundMark x1="80303" y1="57641" x2="83333" y2="86059"/>
                        <a14:backgroundMark x1="76364" y1="50670" x2="68788" y2="80965"/>
                        <a14:backgroundMark x1="68788" y1="80965" x2="68788" y2="82038"/>
                        <a14:backgroundMark x1="68788" y1="57641" x2="63636" y2="78016"/>
                        <a14:backgroundMark x1="77576" y1="59249" x2="79091" y2="85255"/>
                        <a14:backgroundMark x1="42121" y1="51743" x2="40606" y2="62735"/>
                        <a14:backgroundMark x1="50303" y1="58981" x2="50909" y2="78820"/>
                        <a14:backgroundMark x1="52424" y1="50134" x2="51818" y2="58981"/>
                        <a14:backgroundMark x1="38788" y1="59786" x2="37879" y2="65147"/>
                      </a14:backgroundRemoval>
                    </a14:imgEffect>
                  </a14:imgLayer>
                </a14:imgProps>
              </a:ext>
            </a:extLst>
          </a:blip>
          <a:srcRect l="11150" t="2500" r="60053" b="34867"/>
          <a:stretch/>
        </p:blipFill>
        <p:spPr>
          <a:xfrm>
            <a:off x="6999673" y="3451440"/>
            <a:ext cx="465407" cy="1402972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96DBD1C-4080-48B5-841A-43120BE966ED}"/>
              </a:ext>
            </a:extLst>
          </p:cNvPr>
          <p:cNvSpPr txBox="1"/>
          <p:nvPr/>
        </p:nvSpPr>
        <p:spPr>
          <a:xfrm>
            <a:off x="7629892" y="1696885"/>
            <a:ext cx="242627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u="sng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部品の発注</a:t>
            </a:r>
            <a:endParaRPr kumimoji="1" lang="en-US" altLang="ja-JP" sz="2400" b="1" u="sng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2400" b="1" u="sng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入荷について</a:t>
            </a:r>
          </a:p>
        </p:txBody>
      </p:sp>
      <p:sp>
        <p:nvSpPr>
          <p:cNvPr id="66" name="吹き出し: 角を丸めた四角形 65">
            <a:extLst>
              <a:ext uri="{FF2B5EF4-FFF2-40B4-BE49-F238E27FC236}">
                <a16:creationId xmlns:a16="http://schemas.microsoft.com/office/drawing/2014/main" id="{40F00C77-B98C-4E40-8F59-E5C2F0EC941D}"/>
              </a:ext>
            </a:extLst>
          </p:cNvPr>
          <p:cNvSpPr/>
          <p:nvPr/>
        </p:nvSpPr>
        <p:spPr bwMode="auto">
          <a:xfrm>
            <a:off x="51931" y="1052302"/>
            <a:ext cx="3167726" cy="960011"/>
          </a:xfrm>
          <a:prstGeom prst="wedgeRoundRectCallout">
            <a:avLst>
              <a:gd name="adj1" fmla="val 65702"/>
              <a:gd name="adj2" fmla="val 21438"/>
              <a:gd name="adj3" fmla="val 16667"/>
            </a:avLst>
          </a:prstGeom>
          <a:solidFill>
            <a:srgbClr val="FF999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なんで部品が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溢れちゃうの？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部分円 4">
            <a:extLst>
              <a:ext uri="{FF2B5EF4-FFF2-40B4-BE49-F238E27FC236}">
                <a16:creationId xmlns:a16="http://schemas.microsoft.com/office/drawing/2014/main" id="{B9EAF56B-B7C3-4F04-AD69-DF49BB43CB56}"/>
              </a:ext>
            </a:extLst>
          </p:cNvPr>
          <p:cNvSpPr/>
          <p:nvPr/>
        </p:nvSpPr>
        <p:spPr bwMode="auto">
          <a:xfrm rot="5400000">
            <a:off x="6210104" y="3743019"/>
            <a:ext cx="4042043" cy="5585763"/>
          </a:xfrm>
          <a:prstGeom prst="pie">
            <a:avLst>
              <a:gd name="adj1" fmla="val 5389691"/>
              <a:gd name="adj2" fmla="val 16189133"/>
            </a:avLst>
          </a:prstGeom>
          <a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9A2F59F-0C52-40A7-BDA0-5563B3267273}"/>
              </a:ext>
            </a:extLst>
          </p:cNvPr>
          <p:cNvSpPr txBox="1"/>
          <p:nvPr/>
        </p:nvSpPr>
        <p:spPr>
          <a:xfrm>
            <a:off x="7455747" y="4434515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井田 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F022F8A5-3303-4333-8F32-BF4CB3B3FD99}"/>
              </a:ext>
            </a:extLst>
          </p:cNvPr>
          <p:cNvSpPr txBox="1"/>
          <p:nvPr/>
        </p:nvSpPr>
        <p:spPr>
          <a:xfrm>
            <a:off x="5227059" y="6105248"/>
            <a:ext cx="105380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本田 和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EAD20F74-5207-4B51-AC3B-15A495CA8775}"/>
              </a:ext>
            </a:extLst>
          </p:cNvPr>
          <p:cNvSpPr txBox="1"/>
          <p:nvPr/>
        </p:nvSpPr>
        <p:spPr>
          <a:xfrm>
            <a:off x="9970082" y="5237701"/>
            <a:ext cx="105380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本田 晶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4420F510-6699-4424-B921-1D554A09EFDE}"/>
              </a:ext>
            </a:extLst>
          </p:cNvPr>
          <p:cNvSpPr txBox="1"/>
          <p:nvPr/>
        </p:nvSpPr>
        <p:spPr>
          <a:xfrm>
            <a:off x="8685643" y="4482326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坂部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7422EA33-C97B-46A2-B1CC-860B3A7F70AB}"/>
              </a:ext>
            </a:extLst>
          </p:cNvPr>
          <p:cNvSpPr txBox="1"/>
          <p:nvPr/>
        </p:nvSpPr>
        <p:spPr>
          <a:xfrm>
            <a:off x="792600" y="5782723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亀山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E9730A73-13B4-4347-AFF0-5B819F5B688D}"/>
              </a:ext>
            </a:extLst>
          </p:cNvPr>
          <p:cNvSpPr txBox="1"/>
          <p:nvPr/>
        </p:nvSpPr>
        <p:spPr>
          <a:xfrm>
            <a:off x="5644202" y="5200171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佐藤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142E28E7-8480-4CCC-B523-3426EA0982FD}"/>
              </a:ext>
            </a:extLst>
          </p:cNvPr>
          <p:cNvSpPr txBox="1"/>
          <p:nvPr/>
        </p:nvSpPr>
        <p:spPr>
          <a:xfrm>
            <a:off x="6442452" y="4718320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中嶋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16D49583-F067-4384-9573-2B5177031510}"/>
              </a:ext>
            </a:extLst>
          </p:cNvPr>
          <p:cNvSpPr txBox="1"/>
          <p:nvPr/>
        </p:nvSpPr>
        <p:spPr>
          <a:xfrm>
            <a:off x="9589248" y="4785617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中川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C5D05BDF-1C18-4BFE-8D37-1BD691FA3904}"/>
              </a:ext>
            </a:extLst>
          </p:cNvPr>
          <p:cNvSpPr txBox="1"/>
          <p:nvPr/>
        </p:nvSpPr>
        <p:spPr>
          <a:xfrm>
            <a:off x="4355508" y="3001108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C35C07F7-2D11-4AE3-B3BA-9921102B698A}"/>
              </a:ext>
            </a:extLst>
          </p:cNvPr>
          <p:cNvSpPr txBox="1"/>
          <p:nvPr/>
        </p:nvSpPr>
        <p:spPr>
          <a:xfrm>
            <a:off x="10541202" y="6147033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溝口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2162D67A-07C9-4197-B04A-F0BEF859D994}"/>
              </a:ext>
            </a:extLst>
          </p:cNvPr>
          <p:cNvSpPr txBox="1"/>
          <p:nvPr/>
        </p:nvSpPr>
        <p:spPr>
          <a:xfrm>
            <a:off x="5544015" y="2785158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井田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5BE46198-C426-4A15-9196-B0734C7D32C9}"/>
              </a:ext>
            </a:extLst>
          </p:cNvPr>
          <p:cNvSpPr txBox="1"/>
          <p:nvPr/>
        </p:nvSpPr>
        <p:spPr>
          <a:xfrm>
            <a:off x="11340271" y="2865232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豊田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63689F3B-8D65-4698-B227-B53787E695A3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5123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56BB6A01-D929-4A07-B9E6-3E289411F18B}"/>
              </a:ext>
            </a:extLst>
          </p:cNvPr>
          <p:cNvSpPr/>
          <p:nvPr/>
        </p:nvSpPr>
        <p:spPr bwMode="auto">
          <a:xfrm>
            <a:off x="6136048" y="1432078"/>
            <a:ext cx="5986071" cy="489210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4D081432-C599-459A-8FDE-A713E7FC8D86}"/>
              </a:ext>
            </a:extLst>
          </p:cNvPr>
          <p:cNvSpPr/>
          <p:nvPr/>
        </p:nvSpPr>
        <p:spPr bwMode="auto">
          <a:xfrm>
            <a:off x="69879" y="1443536"/>
            <a:ext cx="5778817" cy="48806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936657" y="0"/>
            <a:ext cx="5924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現状把握－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6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　発注方法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角丸四角形 9">
            <a:extLst>
              <a:ext uri="{FF2B5EF4-FFF2-40B4-BE49-F238E27FC236}">
                <a16:creationId xmlns:a16="http://schemas.microsoft.com/office/drawing/2014/main" id="{3C9CB61D-3C46-450C-9DFE-CD7A93858AC1}"/>
              </a:ext>
            </a:extLst>
          </p:cNvPr>
          <p:cNvSpPr/>
          <p:nvPr/>
        </p:nvSpPr>
        <p:spPr bwMode="auto">
          <a:xfrm>
            <a:off x="1025358" y="1829119"/>
            <a:ext cx="1479179" cy="518953"/>
          </a:xfrm>
          <a:prstGeom prst="roundRect">
            <a:avLst/>
          </a:prstGeom>
          <a:solidFill>
            <a:srgbClr val="6699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客先</a:t>
            </a:r>
            <a:r>
              <a:rPr lang="en-US" altLang="ja-JP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</a:t>
            </a:r>
          </a:p>
        </p:txBody>
      </p:sp>
      <p:sp>
        <p:nvSpPr>
          <p:cNvPr id="12" name="角丸四角形 9">
            <a:extLst>
              <a:ext uri="{FF2B5EF4-FFF2-40B4-BE49-F238E27FC236}">
                <a16:creationId xmlns:a16="http://schemas.microsoft.com/office/drawing/2014/main" id="{127BA856-6F50-4465-8083-9AA9FECDD8C3}"/>
              </a:ext>
            </a:extLst>
          </p:cNvPr>
          <p:cNvSpPr/>
          <p:nvPr/>
        </p:nvSpPr>
        <p:spPr bwMode="auto">
          <a:xfrm>
            <a:off x="7148834" y="1788392"/>
            <a:ext cx="1491484" cy="533906"/>
          </a:xfrm>
          <a:prstGeom prst="roundRect">
            <a:avLst/>
          </a:prstGeom>
          <a:solidFill>
            <a:srgbClr val="FF99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客先</a:t>
            </a:r>
            <a:r>
              <a:rPr lang="en-US" altLang="ja-JP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</a:t>
            </a:r>
          </a:p>
        </p:txBody>
      </p:sp>
      <p:graphicFrame>
        <p:nvGraphicFramePr>
          <p:cNvPr id="14" name="グラフ 13">
            <a:extLst>
              <a:ext uri="{FF2B5EF4-FFF2-40B4-BE49-F238E27FC236}">
                <a16:creationId xmlns:a16="http://schemas.microsoft.com/office/drawing/2014/main" id="{13CB4763-284C-4DEA-8471-12C598A603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2630085"/>
              </p:ext>
            </p:extLst>
          </p:nvPr>
        </p:nvGraphicFramePr>
        <p:xfrm>
          <a:off x="246901" y="2558583"/>
          <a:ext cx="5377816" cy="3689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グラフ 14">
            <a:extLst>
              <a:ext uri="{FF2B5EF4-FFF2-40B4-BE49-F238E27FC236}">
                <a16:creationId xmlns:a16="http://schemas.microsoft.com/office/drawing/2014/main" id="{F0013CCB-7B3D-4C9D-B4EC-A70ADC79D1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3498301"/>
              </p:ext>
            </p:extLst>
          </p:nvPr>
        </p:nvGraphicFramePr>
        <p:xfrm>
          <a:off x="6055953" y="1802803"/>
          <a:ext cx="5778818" cy="4562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5B34E6B1-BC43-4912-BC75-743B63328912}"/>
              </a:ext>
            </a:extLst>
          </p:cNvPr>
          <p:cNvCxnSpPr/>
          <p:nvPr/>
        </p:nvCxnSpPr>
        <p:spPr bwMode="auto">
          <a:xfrm>
            <a:off x="701040" y="3379410"/>
            <a:ext cx="4731571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11BEAEF3-076A-4CC5-BC9D-2CE81AC6787B}"/>
              </a:ext>
            </a:extLst>
          </p:cNvPr>
          <p:cNvCxnSpPr/>
          <p:nvPr/>
        </p:nvCxnSpPr>
        <p:spPr bwMode="auto">
          <a:xfrm>
            <a:off x="701040" y="4008178"/>
            <a:ext cx="4731571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9141AAB3-8CC1-4C82-8CDA-BD123CF17482}"/>
              </a:ext>
            </a:extLst>
          </p:cNvPr>
          <p:cNvCxnSpPr/>
          <p:nvPr/>
        </p:nvCxnSpPr>
        <p:spPr bwMode="auto">
          <a:xfrm>
            <a:off x="6779546" y="2935598"/>
            <a:ext cx="49320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05D199FF-4541-4BFE-9089-4ECAC5F4A372}"/>
              </a:ext>
            </a:extLst>
          </p:cNvPr>
          <p:cNvCxnSpPr/>
          <p:nvPr/>
        </p:nvCxnSpPr>
        <p:spPr bwMode="auto">
          <a:xfrm>
            <a:off x="6779546" y="5454340"/>
            <a:ext cx="49320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矢印: 上下 23">
            <a:extLst>
              <a:ext uri="{FF2B5EF4-FFF2-40B4-BE49-F238E27FC236}">
                <a16:creationId xmlns:a16="http://schemas.microsoft.com/office/drawing/2014/main" id="{29A38514-46A1-465B-96CD-779B15261743}"/>
              </a:ext>
            </a:extLst>
          </p:cNvPr>
          <p:cNvSpPr/>
          <p:nvPr/>
        </p:nvSpPr>
        <p:spPr bwMode="auto">
          <a:xfrm>
            <a:off x="2759575" y="3379410"/>
            <a:ext cx="264083" cy="628768"/>
          </a:xfrm>
          <a:prstGeom prst="up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5" name="矢印: 上下 24">
            <a:extLst>
              <a:ext uri="{FF2B5EF4-FFF2-40B4-BE49-F238E27FC236}">
                <a16:creationId xmlns:a16="http://schemas.microsoft.com/office/drawing/2014/main" id="{DCC194C9-F90B-4F8B-B10F-AB8F46959037}"/>
              </a:ext>
            </a:extLst>
          </p:cNvPr>
          <p:cNvSpPr/>
          <p:nvPr/>
        </p:nvSpPr>
        <p:spPr bwMode="auto">
          <a:xfrm>
            <a:off x="9051843" y="2935598"/>
            <a:ext cx="335363" cy="2490322"/>
          </a:xfrm>
          <a:prstGeom prst="upDown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6" name="Text Box 6">
            <a:extLst>
              <a:ext uri="{FF2B5EF4-FFF2-40B4-BE49-F238E27FC236}">
                <a16:creationId xmlns:a16="http://schemas.microsoft.com/office/drawing/2014/main" id="{845E01CB-9612-4F68-806B-97438C286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27" name="Picture 8">
            <a:extLst>
              <a:ext uri="{FF2B5EF4-FFF2-40B4-BE49-F238E27FC236}">
                <a16:creationId xmlns:a16="http://schemas.microsoft.com/office/drawing/2014/main" id="{A8274DB1-F354-4AB6-9268-5A8356C9A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Line 9">
            <a:extLst>
              <a:ext uri="{FF2B5EF4-FFF2-40B4-BE49-F238E27FC236}">
                <a16:creationId xmlns:a16="http://schemas.microsoft.com/office/drawing/2014/main" id="{B8C77A14-7F72-48C0-87E8-794157BD0977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0B0AFAB-DC76-4D37-9CE1-51C78D34E442}"/>
              </a:ext>
            </a:extLst>
          </p:cNvPr>
          <p:cNvSpPr txBox="1"/>
          <p:nvPr/>
        </p:nvSpPr>
        <p:spPr>
          <a:xfrm>
            <a:off x="2625027" y="1852605"/>
            <a:ext cx="2748270" cy="461665"/>
          </a:xfrm>
          <a:prstGeom prst="rect">
            <a:avLst/>
          </a:prstGeom>
          <a:solidFill>
            <a:srgbClr val="6699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安定した出荷台数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B9AA24A-267E-41DA-BB7F-AD04D9F55E0C}"/>
              </a:ext>
            </a:extLst>
          </p:cNvPr>
          <p:cNvSpPr txBox="1"/>
          <p:nvPr/>
        </p:nvSpPr>
        <p:spPr>
          <a:xfrm>
            <a:off x="8789148" y="1837928"/>
            <a:ext cx="2748270" cy="461665"/>
          </a:xfrm>
          <a:prstGeom prst="rect">
            <a:avLst/>
          </a:prstGeom>
          <a:solidFill>
            <a:srgbClr val="FF9999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変動差が大きい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E481126-53FF-4B99-9369-050AF001A441}"/>
              </a:ext>
            </a:extLst>
          </p:cNvPr>
          <p:cNvSpPr txBox="1"/>
          <p:nvPr/>
        </p:nvSpPr>
        <p:spPr>
          <a:xfrm>
            <a:off x="122771" y="2279041"/>
            <a:ext cx="715365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台数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）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31F27D7-3523-4F84-A9D2-52AB283783EB}"/>
              </a:ext>
            </a:extLst>
          </p:cNvPr>
          <p:cNvSpPr txBox="1"/>
          <p:nvPr/>
        </p:nvSpPr>
        <p:spPr>
          <a:xfrm>
            <a:off x="6146117" y="2213637"/>
            <a:ext cx="715365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台数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）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E9C997A-DA89-4624-8487-1DAB4B3DE8B8}"/>
              </a:ext>
            </a:extLst>
          </p:cNvPr>
          <p:cNvSpPr/>
          <p:nvPr/>
        </p:nvSpPr>
        <p:spPr bwMode="auto">
          <a:xfrm>
            <a:off x="1417605" y="1202909"/>
            <a:ext cx="3036408" cy="46166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後補充</a:t>
            </a: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発注</a:t>
            </a:r>
            <a:endParaRPr kumimoji="1" lang="ja-JP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BA1DE52E-32DD-457F-A132-AAF21134784E}"/>
              </a:ext>
            </a:extLst>
          </p:cNvPr>
          <p:cNvSpPr/>
          <p:nvPr/>
        </p:nvSpPr>
        <p:spPr bwMode="auto">
          <a:xfrm>
            <a:off x="7339821" y="1196639"/>
            <a:ext cx="3036408" cy="461665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指示発注</a:t>
            </a:r>
            <a:endParaRPr kumimoji="1" lang="ja-JP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26DE3F1-50FB-4FE7-9B4D-3F70C7BE2736}"/>
              </a:ext>
            </a:extLst>
          </p:cNvPr>
          <p:cNvSpPr txBox="1"/>
          <p:nvPr/>
        </p:nvSpPr>
        <p:spPr>
          <a:xfrm>
            <a:off x="11587416" y="5978270"/>
            <a:ext cx="715365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日）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EEF6C01-F5A6-40CE-BC8D-35E317A0AB12}"/>
              </a:ext>
            </a:extLst>
          </p:cNvPr>
          <p:cNvSpPr txBox="1"/>
          <p:nvPr/>
        </p:nvSpPr>
        <p:spPr>
          <a:xfrm>
            <a:off x="5296851" y="5968476"/>
            <a:ext cx="715365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日）</a:t>
            </a: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7DE18F2B-0C84-4BB1-9428-5E6E53A9DD3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0" t="24916" r="8227" b="62701"/>
          <a:stretch/>
        </p:blipFill>
        <p:spPr>
          <a:xfrm>
            <a:off x="95375" y="622588"/>
            <a:ext cx="6721214" cy="440080"/>
          </a:xfrm>
          <a:prstGeom prst="rect">
            <a:avLst/>
          </a:prstGeom>
        </p:spPr>
      </p:pic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0982D285-4F24-4B42-96D3-9CA5DDACE662}"/>
              </a:ext>
            </a:extLst>
          </p:cNvPr>
          <p:cNvSpPr/>
          <p:nvPr/>
        </p:nvSpPr>
        <p:spPr bwMode="auto">
          <a:xfrm>
            <a:off x="69878" y="592822"/>
            <a:ext cx="6721213" cy="45599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FDBD8CD-38E1-62D1-A17B-3D574BB775FB}"/>
              </a:ext>
            </a:extLst>
          </p:cNvPr>
          <p:cNvSpPr txBox="1"/>
          <p:nvPr/>
        </p:nvSpPr>
        <p:spPr>
          <a:xfrm>
            <a:off x="2726095" y="5223507"/>
            <a:ext cx="2748270" cy="461665"/>
          </a:xfrm>
          <a:prstGeom prst="rect">
            <a:avLst/>
          </a:prstGeom>
          <a:solidFill>
            <a:srgbClr val="6699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使った分だけ発注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0B9D702-7606-9130-05CD-631DD1974FD2}"/>
              </a:ext>
            </a:extLst>
          </p:cNvPr>
          <p:cNvSpPr txBox="1"/>
          <p:nvPr/>
        </p:nvSpPr>
        <p:spPr>
          <a:xfrm>
            <a:off x="9674557" y="5199694"/>
            <a:ext cx="2447561" cy="461665"/>
          </a:xfrm>
          <a:prstGeom prst="rect">
            <a:avLst/>
          </a:prstGeom>
          <a:solidFill>
            <a:srgbClr val="FF9999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事前に計画発注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45A07828-F845-4932-90BB-7D5F00043966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3582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EF3515DA-C81E-42C3-B179-E42BA48E2D3F}"/>
              </a:ext>
            </a:extLst>
          </p:cNvPr>
          <p:cNvSpPr/>
          <p:nvPr/>
        </p:nvSpPr>
        <p:spPr bwMode="auto">
          <a:xfrm>
            <a:off x="2477013" y="861569"/>
            <a:ext cx="2415315" cy="558416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02273FE-413F-4712-801C-0725098456F5}"/>
              </a:ext>
            </a:extLst>
          </p:cNvPr>
          <p:cNvSpPr/>
          <p:nvPr/>
        </p:nvSpPr>
        <p:spPr bwMode="auto">
          <a:xfrm>
            <a:off x="4891646" y="861570"/>
            <a:ext cx="2415315" cy="558416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F67255C1-4749-4AC2-A6F4-3887E1B375A5}"/>
              </a:ext>
            </a:extLst>
          </p:cNvPr>
          <p:cNvSpPr/>
          <p:nvPr/>
        </p:nvSpPr>
        <p:spPr bwMode="auto">
          <a:xfrm>
            <a:off x="7296612" y="861138"/>
            <a:ext cx="2415315" cy="558459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FAECA203-147F-4D0F-8FDF-572A4BF017B3}"/>
              </a:ext>
            </a:extLst>
          </p:cNvPr>
          <p:cNvSpPr/>
          <p:nvPr/>
        </p:nvSpPr>
        <p:spPr bwMode="auto">
          <a:xfrm>
            <a:off x="9709909" y="861138"/>
            <a:ext cx="2415315" cy="558459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1EB81B5-C255-4971-937A-03908A87F610}"/>
              </a:ext>
            </a:extLst>
          </p:cNvPr>
          <p:cNvSpPr/>
          <p:nvPr/>
        </p:nvSpPr>
        <p:spPr bwMode="auto">
          <a:xfrm>
            <a:off x="61357" y="861137"/>
            <a:ext cx="2415315" cy="558459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7628823" y="-583646"/>
            <a:ext cx="0" cy="6840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 rot="5400000">
            <a:off x="1102204" y="1250683"/>
            <a:ext cx="324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9943817" y="4384354"/>
            <a:ext cx="0" cy="1368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 rot="5400000">
            <a:off x="10526243" y="5158354"/>
            <a:ext cx="180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 rot="5400000">
            <a:off x="968877" y="5587745"/>
            <a:ext cx="216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5724315" y="817745"/>
            <a:ext cx="0" cy="9324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8549581" y="4666827"/>
            <a:ext cx="0" cy="2160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 rot="5400000">
            <a:off x="9828537" y="4042354"/>
            <a:ext cx="2412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7698231" y="3807136"/>
            <a:ext cx="0" cy="1728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2765086" y="663824"/>
            <a:ext cx="0" cy="1908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テキスト ボックス 48"/>
          <p:cNvSpPr txBox="1"/>
          <p:nvPr/>
        </p:nvSpPr>
        <p:spPr>
          <a:xfrm>
            <a:off x="513217" y="676553"/>
            <a:ext cx="1448834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客先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003381" y="685941"/>
            <a:ext cx="1371785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工務</a:t>
            </a:r>
            <a:endParaRPr kumimoji="1" lang="ja-JP" altLang="en-US" sz="20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10400601" y="683012"/>
            <a:ext cx="1175597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製造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7657739" y="685941"/>
            <a:ext cx="1633367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工程内物流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5547726" y="683012"/>
            <a:ext cx="1175597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仕入先</a:t>
            </a: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2731101" y="1910341"/>
            <a:ext cx="196441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納入予定表</a:t>
            </a: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2810241" y="2625479"/>
            <a:ext cx="1795601" cy="400110"/>
          </a:xfrm>
          <a:prstGeom prst="rect">
            <a:avLst/>
          </a:prstGeom>
          <a:solidFill>
            <a:srgbClr val="FF7C8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生産計画</a:t>
            </a: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5441609" y="4485930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納入</a:t>
            </a: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7855785" y="4882827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受入</a:t>
            </a: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10326156" y="5255773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生産</a:t>
            </a: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382058" y="5698079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製品納入</a:t>
            </a: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541120" y="1411356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確定情報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441609" y="3767098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受注</a:t>
            </a:r>
            <a:endParaRPr kumimoji="1"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6140120" y="4167208"/>
            <a:ext cx="0" cy="31872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3715444" y="3022630"/>
            <a:ext cx="0" cy="3150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3707055" y="1605252"/>
            <a:ext cx="0" cy="29251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3707055" y="2310451"/>
            <a:ext cx="0" cy="31206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テキスト ボックス 34"/>
          <p:cNvSpPr txBox="1"/>
          <p:nvPr/>
        </p:nvSpPr>
        <p:spPr>
          <a:xfrm>
            <a:off x="1007532" y="11575"/>
            <a:ext cx="4425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現状把握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-7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　指示発注の流れ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Line 9">
            <a:extLst>
              <a:ext uri="{FF2B5EF4-FFF2-40B4-BE49-F238E27FC236}">
                <a16:creationId xmlns:a16="http://schemas.microsoft.com/office/drawing/2014/main" id="{9BCD52FE-C76E-4302-A5D9-1F33DFB0A369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25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42" name="Text Box 6">
            <a:extLst>
              <a:ext uri="{FF2B5EF4-FFF2-40B4-BE49-F238E27FC236}">
                <a16:creationId xmlns:a16="http://schemas.microsoft.com/office/drawing/2014/main" id="{B2F73A9B-C1E6-4EEC-8E19-9232FD8F3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43" name="Picture 8">
            <a:extLst>
              <a:ext uri="{FF2B5EF4-FFF2-40B4-BE49-F238E27FC236}">
                <a16:creationId xmlns:a16="http://schemas.microsoft.com/office/drawing/2014/main" id="{81882F8B-F8B2-4BC6-812A-71A7AC2C9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16C42157-E302-445C-A3CF-9E58015AFB30}"/>
              </a:ext>
            </a:extLst>
          </p:cNvPr>
          <p:cNvCxnSpPr>
            <a:endCxn id="20" idx="0"/>
          </p:cNvCxnSpPr>
          <p:nvPr/>
        </p:nvCxnSpPr>
        <p:spPr bwMode="auto">
          <a:xfrm>
            <a:off x="6140120" y="3531150"/>
            <a:ext cx="3505" cy="2359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FE6B5F46-B1EC-4989-B076-77D42016984D}"/>
              </a:ext>
            </a:extLst>
          </p:cNvPr>
          <p:cNvCxnSpPr/>
          <p:nvPr/>
        </p:nvCxnSpPr>
        <p:spPr bwMode="auto">
          <a:xfrm rot="5400000">
            <a:off x="5117625" y="2519436"/>
            <a:ext cx="0" cy="2052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テキスト ボックス 56"/>
          <p:cNvSpPr txBox="1"/>
          <p:nvPr/>
        </p:nvSpPr>
        <p:spPr>
          <a:xfrm>
            <a:off x="3005040" y="3337658"/>
            <a:ext cx="1404032" cy="400110"/>
          </a:xfrm>
          <a:prstGeom prst="rect">
            <a:avLst/>
          </a:prstGeom>
          <a:solidFill>
            <a:srgbClr val="FF7C8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発注</a:t>
            </a:r>
          </a:p>
        </p:txBody>
      </p:sp>
      <p:pic>
        <p:nvPicPr>
          <p:cNvPr id="1026" name="Picture 2" descr="人差し指：注目ポイント｜無料イラスト素材【ボンボンイラスト】">
            <a:extLst>
              <a:ext uri="{FF2B5EF4-FFF2-40B4-BE49-F238E27FC236}">
                <a16:creationId xmlns:a16="http://schemas.microsoft.com/office/drawing/2014/main" id="{D0727BB8-2E0E-4701-B719-3AE78A9BC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33" b="90000" l="10000" r="90000">
                        <a14:foregroundMark x1="47111" y1="8333" x2="64333" y2="79778"/>
                        <a14:foregroundMark x1="67333" y1="60889" x2="61556" y2="82556"/>
                        <a14:foregroundMark x1="61556" y1="82556" x2="60667" y2="84111"/>
                        <a14:foregroundMark x1="58111" y1="85778" x2="35333" y2="69778"/>
                        <a14:foregroundMark x1="35333" y1="69778" x2="30111" y2="63222"/>
                        <a14:foregroundMark x1="45000" y1="48333" x2="46667" y2="60444"/>
                        <a14:foregroundMark x1="56556" y1="63444" x2="48889" y2="63444"/>
                        <a14:foregroundMark x1="43000" y1="45333" x2="37667" y2="60667"/>
                        <a14:foregroundMark x1="37667" y1="60667" x2="38333" y2="63444"/>
                        <a14:foregroundMark x1="33556" y1="55000" x2="36778" y2="66444"/>
                        <a14:foregroundMark x1="27556" y1="61667" x2="33111" y2="7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7205">
            <a:off x="3992713" y="3348883"/>
            <a:ext cx="1291952" cy="129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人差し指：注目ポイント｜無料イラスト素材【ボンボンイラスト】">
            <a:extLst>
              <a:ext uri="{FF2B5EF4-FFF2-40B4-BE49-F238E27FC236}">
                <a16:creationId xmlns:a16="http://schemas.microsoft.com/office/drawing/2014/main" id="{E36FA193-7E1B-4D82-9E08-D51D85364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33" b="90000" l="10000" r="90000">
                        <a14:foregroundMark x1="47111" y1="8333" x2="64333" y2="79778"/>
                        <a14:foregroundMark x1="67333" y1="60889" x2="61556" y2="82556"/>
                        <a14:foregroundMark x1="61556" y1="82556" x2="60667" y2="84111"/>
                        <a14:foregroundMark x1="58111" y1="85778" x2="35333" y2="69778"/>
                        <a14:foregroundMark x1="35333" y1="69778" x2="30111" y2="63222"/>
                        <a14:foregroundMark x1="45000" y1="48333" x2="46667" y2="60444"/>
                        <a14:foregroundMark x1="56556" y1="63444" x2="48889" y2="63444"/>
                        <a14:foregroundMark x1="43000" y1="45333" x2="37667" y2="60667"/>
                        <a14:foregroundMark x1="37667" y1="60667" x2="38333" y2="63444"/>
                        <a14:foregroundMark x1="33556" y1="55000" x2="36778" y2="66444"/>
                        <a14:foregroundMark x1="27556" y1="61667" x2="33111" y2="7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7205">
            <a:off x="4155992" y="2524096"/>
            <a:ext cx="1291952" cy="129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D1857C1A-B9AE-4014-8327-8EBEF6111EDA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2582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EF3515DA-C81E-42C3-B179-E42BA48E2D3F}"/>
              </a:ext>
            </a:extLst>
          </p:cNvPr>
          <p:cNvSpPr/>
          <p:nvPr/>
        </p:nvSpPr>
        <p:spPr bwMode="auto">
          <a:xfrm>
            <a:off x="2477013" y="861569"/>
            <a:ext cx="2415315" cy="558416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02273FE-413F-4712-801C-0725098456F5}"/>
              </a:ext>
            </a:extLst>
          </p:cNvPr>
          <p:cNvSpPr/>
          <p:nvPr/>
        </p:nvSpPr>
        <p:spPr bwMode="auto">
          <a:xfrm>
            <a:off x="4891646" y="861570"/>
            <a:ext cx="2415315" cy="558416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F67255C1-4749-4AC2-A6F4-3887E1B375A5}"/>
              </a:ext>
            </a:extLst>
          </p:cNvPr>
          <p:cNvSpPr/>
          <p:nvPr/>
        </p:nvSpPr>
        <p:spPr bwMode="auto">
          <a:xfrm>
            <a:off x="7296612" y="861138"/>
            <a:ext cx="2415315" cy="558459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FAECA203-147F-4D0F-8FDF-572A4BF017B3}"/>
              </a:ext>
            </a:extLst>
          </p:cNvPr>
          <p:cNvSpPr/>
          <p:nvPr/>
        </p:nvSpPr>
        <p:spPr bwMode="auto">
          <a:xfrm>
            <a:off x="9709909" y="861138"/>
            <a:ext cx="2415315" cy="558459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1EB81B5-C255-4971-937A-03908A87F610}"/>
              </a:ext>
            </a:extLst>
          </p:cNvPr>
          <p:cNvSpPr/>
          <p:nvPr/>
        </p:nvSpPr>
        <p:spPr bwMode="auto">
          <a:xfrm>
            <a:off x="61357" y="861137"/>
            <a:ext cx="2415315" cy="558459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7628823" y="-583646"/>
            <a:ext cx="0" cy="6840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 rot="5400000">
            <a:off x="1102204" y="1250683"/>
            <a:ext cx="324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9943817" y="4384354"/>
            <a:ext cx="0" cy="1368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 rot="5400000">
            <a:off x="10526243" y="5158354"/>
            <a:ext cx="180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 rot="5400000">
            <a:off x="968877" y="5587745"/>
            <a:ext cx="216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5724315" y="817745"/>
            <a:ext cx="0" cy="9324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8549581" y="4666827"/>
            <a:ext cx="0" cy="2160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 rot="5400000">
            <a:off x="9828537" y="4042354"/>
            <a:ext cx="2412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7698231" y="3807136"/>
            <a:ext cx="0" cy="1728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4263D7FF-8816-465C-BBEE-FD0DF7DA7114}"/>
              </a:ext>
            </a:extLst>
          </p:cNvPr>
          <p:cNvCxnSpPr/>
          <p:nvPr/>
        </p:nvCxnSpPr>
        <p:spPr bwMode="auto">
          <a:xfrm rot="5400000">
            <a:off x="2765086" y="663824"/>
            <a:ext cx="0" cy="1908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テキスト ボックス 48"/>
          <p:cNvSpPr txBox="1"/>
          <p:nvPr/>
        </p:nvSpPr>
        <p:spPr>
          <a:xfrm>
            <a:off x="513217" y="676553"/>
            <a:ext cx="1448834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客先</a:t>
            </a: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003381" y="685941"/>
            <a:ext cx="1371785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工務</a:t>
            </a:r>
            <a:endParaRPr kumimoji="1" lang="ja-JP" altLang="en-US" sz="20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10400601" y="683012"/>
            <a:ext cx="1175597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製造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7657739" y="685941"/>
            <a:ext cx="1633367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工程内物流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5547726" y="683012"/>
            <a:ext cx="1175597" cy="40011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仕入先</a:t>
            </a: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2731101" y="1910341"/>
            <a:ext cx="196441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納入予定表</a:t>
            </a: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2810241" y="2625479"/>
            <a:ext cx="1795601" cy="400110"/>
          </a:xfrm>
          <a:prstGeom prst="rect">
            <a:avLst/>
          </a:prstGeom>
          <a:solidFill>
            <a:srgbClr val="FF7C8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生産計画</a:t>
            </a: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5441609" y="4485930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納入</a:t>
            </a: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7855785" y="4882827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受入</a:t>
            </a: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10326156" y="5255773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生産</a:t>
            </a: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382058" y="5698079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製品納入</a:t>
            </a: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541120" y="1411356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確定情報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441609" y="3767098"/>
            <a:ext cx="1404032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受注</a:t>
            </a:r>
            <a:endParaRPr kumimoji="1"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6140120" y="4167208"/>
            <a:ext cx="0" cy="31872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3715444" y="3022630"/>
            <a:ext cx="0" cy="3150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3707055" y="1605252"/>
            <a:ext cx="0" cy="29251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CAB030C9-D0B2-458B-9A66-4EF1986A8FD2}"/>
              </a:ext>
            </a:extLst>
          </p:cNvPr>
          <p:cNvCxnSpPr/>
          <p:nvPr/>
        </p:nvCxnSpPr>
        <p:spPr bwMode="auto">
          <a:xfrm>
            <a:off x="3707055" y="2310451"/>
            <a:ext cx="0" cy="31206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テキスト ボックス 34"/>
          <p:cNvSpPr txBox="1"/>
          <p:nvPr/>
        </p:nvSpPr>
        <p:spPr>
          <a:xfrm>
            <a:off x="1007532" y="11575"/>
            <a:ext cx="4425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現状把握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-7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　指示発注の流れ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Line 9">
            <a:extLst>
              <a:ext uri="{FF2B5EF4-FFF2-40B4-BE49-F238E27FC236}">
                <a16:creationId xmlns:a16="http://schemas.microsoft.com/office/drawing/2014/main" id="{9BCD52FE-C76E-4302-A5D9-1F33DFB0A369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25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42" name="Text Box 6">
            <a:extLst>
              <a:ext uri="{FF2B5EF4-FFF2-40B4-BE49-F238E27FC236}">
                <a16:creationId xmlns:a16="http://schemas.microsoft.com/office/drawing/2014/main" id="{B2F73A9B-C1E6-4EEC-8E19-9232FD8F3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43" name="Picture 8">
            <a:extLst>
              <a:ext uri="{FF2B5EF4-FFF2-40B4-BE49-F238E27FC236}">
                <a16:creationId xmlns:a16="http://schemas.microsoft.com/office/drawing/2014/main" id="{81882F8B-F8B2-4BC6-812A-71A7AC2C9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16C42157-E302-445C-A3CF-9E58015AFB30}"/>
              </a:ext>
            </a:extLst>
          </p:cNvPr>
          <p:cNvCxnSpPr>
            <a:endCxn id="20" idx="0"/>
          </p:cNvCxnSpPr>
          <p:nvPr/>
        </p:nvCxnSpPr>
        <p:spPr bwMode="auto">
          <a:xfrm>
            <a:off x="6140120" y="3531150"/>
            <a:ext cx="3505" cy="23594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FE6B5F46-B1EC-4989-B076-77D42016984D}"/>
              </a:ext>
            </a:extLst>
          </p:cNvPr>
          <p:cNvCxnSpPr/>
          <p:nvPr/>
        </p:nvCxnSpPr>
        <p:spPr bwMode="auto">
          <a:xfrm rot="5400000">
            <a:off x="5117625" y="2519436"/>
            <a:ext cx="0" cy="2052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7" name="テキスト ボックス 56"/>
          <p:cNvSpPr txBox="1"/>
          <p:nvPr/>
        </p:nvSpPr>
        <p:spPr>
          <a:xfrm>
            <a:off x="3005040" y="3337658"/>
            <a:ext cx="1404032" cy="400110"/>
          </a:xfrm>
          <a:prstGeom prst="rect">
            <a:avLst/>
          </a:prstGeom>
          <a:solidFill>
            <a:srgbClr val="FF7C8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発注</a:t>
            </a:r>
          </a:p>
        </p:txBody>
      </p:sp>
      <p:pic>
        <p:nvPicPr>
          <p:cNvPr id="1026" name="Picture 2" descr="人差し指：注目ポイント｜無料イラスト素材【ボンボンイラスト】">
            <a:extLst>
              <a:ext uri="{FF2B5EF4-FFF2-40B4-BE49-F238E27FC236}">
                <a16:creationId xmlns:a16="http://schemas.microsoft.com/office/drawing/2014/main" id="{D0727BB8-2E0E-4701-B719-3AE78A9BC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33" b="90000" l="10000" r="90000">
                        <a14:foregroundMark x1="47111" y1="8333" x2="64333" y2="79778"/>
                        <a14:foregroundMark x1="67333" y1="60889" x2="61556" y2="82556"/>
                        <a14:foregroundMark x1="61556" y1="82556" x2="60667" y2="84111"/>
                        <a14:foregroundMark x1="58111" y1="85778" x2="35333" y2="69778"/>
                        <a14:foregroundMark x1="35333" y1="69778" x2="30111" y2="63222"/>
                        <a14:foregroundMark x1="45000" y1="48333" x2="46667" y2="60444"/>
                        <a14:foregroundMark x1="56556" y1="63444" x2="48889" y2="63444"/>
                        <a14:foregroundMark x1="43000" y1="45333" x2="37667" y2="60667"/>
                        <a14:foregroundMark x1="37667" y1="60667" x2="38333" y2="63444"/>
                        <a14:foregroundMark x1="33556" y1="55000" x2="36778" y2="66444"/>
                        <a14:foregroundMark x1="27556" y1="61667" x2="33111" y2="7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7205">
            <a:off x="3992713" y="3348883"/>
            <a:ext cx="1291952" cy="129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人差し指：注目ポイント｜無料イラスト素材【ボンボンイラスト】">
            <a:extLst>
              <a:ext uri="{FF2B5EF4-FFF2-40B4-BE49-F238E27FC236}">
                <a16:creationId xmlns:a16="http://schemas.microsoft.com/office/drawing/2014/main" id="{E36FA193-7E1B-4D82-9E08-D51D85364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33" b="90000" l="10000" r="90000">
                        <a14:foregroundMark x1="47111" y1="8333" x2="64333" y2="79778"/>
                        <a14:foregroundMark x1="67333" y1="60889" x2="61556" y2="82556"/>
                        <a14:foregroundMark x1="61556" y1="82556" x2="60667" y2="84111"/>
                        <a14:foregroundMark x1="58111" y1="85778" x2="35333" y2="69778"/>
                        <a14:foregroundMark x1="35333" y1="69778" x2="30111" y2="63222"/>
                        <a14:foregroundMark x1="45000" y1="48333" x2="46667" y2="60444"/>
                        <a14:foregroundMark x1="56556" y1="63444" x2="48889" y2="63444"/>
                        <a14:foregroundMark x1="43000" y1="45333" x2="37667" y2="60667"/>
                        <a14:foregroundMark x1="37667" y1="60667" x2="38333" y2="63444"/>
                        <a14:foregroundMark x1="33556" y1="55000" x2="36778" y2="66444"/>
                        <a14:foregroundMark x1="27556" y1="61667" x2="33111" y2="72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7205">
            <a:off x="4155992" y="2524096"/>
            <a:ext cx="1291952" cy="129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429343D-B704-456E-9735-B69E2A6AEC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57" y="3337658"/>
            <a:ext cx="12063867" cy="3048264"/>
          </a:xfrm>
          <a:prstGeom prst="rect">
            <a:avLst/>
          </a:prstGeom>
        </p:spPr>
      </p:pic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F1EE8890-4398-4AA0-835D-8833067520D0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2617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B753348-3918-4F01-B5AF-EB64D91A5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599" y="670029"/>
            <a:ext cx="6165273" cy="4884259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FC58C7AA-65A4-4D72-BE85-46CF4CC3E1C2}"/>
              </a:ext>
            </a:extLst>
          </p:cNvPr>
          <p:cNvGrpSpPr/>
          <p:nvPr/>
        </p:nvGrpSpPr>
        <p:grpSpPr>
          <a:xfrm>
            <a:off x="512696" y="1042162"/>
            <a:ext cx="3389736" cy="2899738"/>
            <a:chOff x="1814945" y="1551709"/>
            <a:chExt cx="4627419" cy="4170217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988C0EFE-EFFF-4C69-8EA5-BC4F998B493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37" t="10960" r="6122" b="10060"/>
            <a:stretch/>
          </p:blipFill>
          <p:spPr bwMode="auto">
            <a:xfrm>
              <a:off x="1814945" y="1551709"/>
              <a:ext cx="4627419" cy="4170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楕円 6">
              <a:extLst>
                <a:ext uri="{FF2B5EF4-FFF2-40B4-BE49-F238E27FC236}">
                  <a16:creationId xmlns:a16="http://schemas.microsoft.com/office/drawing/2014/main" id="{504B8223-4E9B-4246-A019-25ACD0C6DAB1}"/>
                </a:ext>
              </a:extLst>
            </p:cNvPr>
            <p:cNvSpPr/>
            <p:nvPr/>
          </p:nvSpPr>
          <p:spPr bwMode="auto">
            <a:xfrm>
              <a:off x="3505200" y="3934689"/>
              <a:ext cx="249382" cy="242455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A88EE479-53D5-460B-8E18-553B33F2A84D}"/>
              </a:ext>
            </a:extLst>
          </p:cNvPr>
          <p:cNvSpPr/>
          <p:nvPr/>
        </p:nvSpPr>
        <p:spPr bwMode="auto">
          <a:xfrm>
            <a:off x="346363" y="4118938"/>
            <a:ext cx="4059401" cy="2569509"/>
          </a:xfrm>
          <a:prstGeom prst="wedgeRectCallout">
            <a:avLst>
              <a:gd name="adj1" fmla="val -13243"/>
              <a:gd name="adj2" fmla="val -99748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CD242DE-4ED7-43BA-93CF-139804B08778}"/>
              </a:ext>
            </a:extLst>
          </p:cNvPr>
          <p:cNvGrpSpPr/>
          <p:nvPr/>
        </p:nvGrpSpPr>
        <p:grpSpPr>
          <a:xfrm>
            <a:off x="437392" y="4194385"/>
            <a:ext cx="3871371" cy="2386525"/>
            <a:chOff x="535909" y="4226200"/>
            <a:chExt cx="3333270" cy="2112636"/>
          </a:xfrm>
        </p:grpSpPr>
        <p:pic>
          <p:nvPicPr>
            <p:cNvPr id="3074" name="Picture 2" descr="本社・岡崎工場">
              <a:extLst>
                <a:ext uri="{FF2B5EF4-FFF2-40B4-BE49-F238E27FC236}">
                  <a16:creationId xmlns:a16="http://schemas.microsoft.com/office/drawing/2014/main" id="{21839CF1-D1EF-4FE3-8657-3B2A83BFFE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909" y="4226200"/>
              <a:ext cx="3333270" cy="21126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角丸四角形 54">
              <a:extLst>
                <a:ext uri="{FF2B5EF4-FFF2-40B4-BE49-F238E27FC236}">
                  <a16:creationId xmlns:a16="http://schemas.microsoft.com/office/drawing/2014/main" id="{78EA6DEB-65D9-4DF1-BCA7-AF7EEB76C706}"/>
                </a:ext>
              </a:extLst>
            </p:cNvPr>
            <p:cNvSpPr/>
            <p:nvPr/>
          </p:nvSpPr>
          <p:spPr>
            <a:xfrm>
              <a:off x="549764" y="4238693"/>
              <a:ext cx="1674058" cy="306000"/>
            </a:xfrm>
            <a:prstGeom prst="roundRect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本社 岡崎工場</a:t>
              </a:r>
              <a:endParaRPr lang="en-US" altLang="ja-JP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pic>
        <p:nvPicPr>
          <p:cNvPr id="2050" name="Picture 2" descr="フタバ産業株式会社">
            <a:extLst>
              <a:ext uri="{FF2B5EF4-FFF2-40B4-BE49-F238E27FC236}">
                <a16:creationId xmlns:a16="http://schemas.microsoft.com/office/drawing/2014/main" id="{313CC74B-0D45-4B7C-AE31-533D79EBB6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85" b="38930"/>
          <a:stretch/>
        </p:blipFill>
        <p:spPr bwMode="auto">
          <a:xfrm>
            <a:off x="74463" y="616398"/>
            <a:ext cx="2237118" cy="63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6C58347B-D4CC-4603-90DD-E86EDA544E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160" y="4091228"/>
            <a:ext cx="5846618" cy="2569509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0F5561E-AD3D-4FD7-82CB-5591AB871201}"/>
              </a:ext>
            </a:extLst>
          </p:cNvPr>
          <p:cNvSpPr txBox="1"/>
          <p:nvPr/>
        </p:nvSpPr>
        <p:spPr>
          <a:xfrm>
            <a:off x="1007532" y="11575"/>
            <a:ext cx="2866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会社</a:t>
            </a:r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紹介</a:t>
            </a:r>
            <a:endParaRPr kumimoji="1" lang="en-US" altLang="ja-JP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9BFA615-33D5-4CD1-A46B-14E48283F3AD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8719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60F09EA-2A2E-49FC-A826-62E3FC249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8618" y="4811035"/>
            <a:ext cx="4737554" cy="1688499"/>
          </a:xfrm>
          <a:prstGeom prst="rect">
            <a:avLst/>
          </a:prstGeom>
        </p:spPr>
      </p:pic>
      <p:sp>
        <p:nvSpPr>
          <p:cNvPr id="4" name="Line 9">
            <a:extLst>
              <a:ext uri="{FF2B5EF4-FFF2-40B4-BE49-F238E27FC236}">
                <a16:creationId xmlns:a16="http://schemas.microsoft.com/office/drawing/2014/main" id="{BD6AEE1D-8FEF-4213-9CBC-07CCC4EF91A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25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E42C10F8-8EEA-4824-B02A-F821A32C2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686A5BDE-AD6B-431B-97A1-925A931B6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0C282DE-3D22-458A-A50A-8B77A8F24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9370" y="586655"/>
            <a:ext cx="1576552" cy="159938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EE9489C-6A63-4059-A374-307AA493CF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32552" y="1330672"/>
            <a:ext cx="1638418" cy="181521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7657168-F054-4283-8539-80C330A360B8}"/>
              </a:ext>
            </a:extLst>
          </p:cNvPr>
          <p:cNvSpPr/>
          <p:nvPr/>
        </p:nvSpPr>
        <p:spPr bwMode="auto">
          <a:xfrm>
            <a:off x="144157" y="1237667"/>
            <a:ext cx="5609616" cy="51456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6F82F13-749B-4D6A-B73B-351D1C9D76EC}"/>
              </a:ext>
            </a:extLst>
          </p:cNvPr>
          <p:cNvSpPr/>
          <p:nvPr/>
        </p:nvSpPr>
        <p:spPr bwMode="auto">
          <a:xfrm>
            <a:off x="638087" y="3581734"/>
            <a:ext cx="2200689" cy="251882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1" name="テキスト ボックス 2">
            <a:extLst>
              <a:ext uri="{FF2B5EF4-FFF2-40B4-BE49-F238E27FC236}">
                <a16:creationId xmlns:a16="http://schemas.microsoft.com/office/drawing/2014/main" id="{D1B4D232-15E0-4220-8881-8C80C514F8ED}"/>
              </a:ext>
            </a:extLst>
          </p:cNvPr>
          <p:cNvSpPr txBox="1"/>
          <p:nvPr/>
        </p:nvSpPr>
        <p:spPr>
          <a:xfrm>
            <a:off x="791683" y="1431353"/>
            <a:ext cx="3729175" cy="1974367"/>
          </a:xfrm>
          <a:prstGeom prst="rect">
            <a:avLst/>
          </a:prstGeom>
          <a:solidFill>
            <a:schemeClr val="bg1"/>
          </a:solidFill>
          <a:ln w="9525" cmpd="sng">
            <a:solidFill>
              <a:sysClr val="window" lastClr="FFFFFF">
                <a:shade val="50000"/>
              </a:sysClr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48CA8B48-B468-4729-9DEC-50173A6BA4BB}"/>
              </a:ext>
            </a:extLst>
          </p:cNvPr>
          <p:cNvSpPr/>
          <p:nvPr/>
        </p:nvSpPr>
        <p:spPr>
          <a:xfrm>
            <a:off x="4629530" y="3211388"/>
            <a:ext cx="664656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55795436-F15F-440F-924D-A183190104D7}"/>
              </a:ext>
            </a:extLst>
          </p:cNvPr>
          <p:cNvSpPr/>
          <p:nvPr/>
        </p:nvSpPr>
        <p:spPr>
          <a:xfrm rot="5400000">
            <a:off x="3853064" y="2824184"/>
            <a:ext cx="366781" cy="19474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BFFAD54-3221-4AC8-9095-4E1667CC5BC4}"/>
              </a:ext>
            </a:extLst>
          </p:cNvPr>
          <p:cNvSpPr/>
          <p:nvPr/>
        </p:nvSpPr>
        <p:spPr>
          <a:xfrm>
            <a:off x="3299748" y="3137645"/>
            <a:ext cx="508859" cy="26407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6106B27-4DAC-45AE-9C7F-CFBB5CC02C0F}"/>
              </a:ext>
            </a:extLst>
          </p:cNvPr>
          <p:cNvSpPr/>
          <p:nvPr/>
        </p:nvSpPr>
        <p:spPr>
          <a:xfrm>
            <a:off x="1053998" y="3285405"/>
            <a:ext cx="469909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7101626E-70D4-4073-9556-EB976368C64A}"/>
              </a:ext>
            </a:extLst>
          </p:cNvPr>
          <p:cNvSpPr/>
          <p:nvPr/>
        </p:nvSpPr>
        <p:spPr>
          <a:xfrm>
            <a:off x="1550257" y="3285405"/>
            <a:ext cx="194745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D067E024-53D1-4558-B5B1-66FB8329373A}"/>
              </a:ext>
            </a:extLst>
          </p:cNvPr>
          <p:cNvSpPr/>
          <p:nvPr/>
        </p:nvSpPr>
        <p:spPr>
          <a:xfrm>
            <a:off x="1775100" y="3219150"/>
            <a:ext cx="469910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AF7983C-0B28-4144-8A19-9451EB12B11F}"/>
              </a:ext>
            </a:extLst>
          </p:cNvPr>
          <p:cNvSpPr/>
          <p:nvPr/>
        </p:nvSpPr>
        <p:spPr>
          <a:xfrm>
            <a:off x="2492453" y="3285407"/>
            <a:ext cx="194745" cy="12101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FE8A44FD-AB4E-4DD9-929A-B04C59C0F6E1}"/>
              </a:ext>
            </a:extLst>
          </p:cNvPr>
          <p:cNvSpPr/>
          <p:nvPr/>
        </p:nvSpPr>
        <p:spPr>
          <a:xfrm>
            <a:off x="2271360" y="3285407"/>
            <a:ext cx="194745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0460230D-68AF-4F98-AE66-6BD0E1A7D40C}"/>
              </a:ext>
            </a:extLst>
          </p:cNvPr>
          <p:cNvSpPr/>
          <p:nvPr/>
        </p:nvSpPr>
        <p:spPr>
          <a:xfrm>
            <a:off x="832903" y="3219149"/>
            <a:ext cx="194745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ECB0B3DC-C6A9-4251-B4D4-CDD0F2DF49F8}"/>
              </a:ext>
            </a:extLst>
          </p:cNvPr>
          <p:cNvSpPr/>
          <p:nvPr/>
        </p:nvSpPr>
        <p:spPr>
          <a:xfrm>
            <a:off x="1065240" y="2414656"/>
            <a:ext cx="469909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0E871440-7C28-443F-B971-14ECDAAEE5BC}"/>
              </a:ext>
            </a:extLst>
          </p:cNvPr>
          <p:cNvSpPr/>
          <p:nvPr/>
        </p:nvSpPr>
        <p:spPr>
          <a:xfrm>
            <a:off x="1561500" y="2414656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36E9AC55-B46A-4EF6-BFB5-18917E7466F0}"/>
              </a:ext>
            </a:extLst>
          </p:cNvPr>
          <p:cNvSpPr/>
          <p:nvPr/>
        </p:nvSpPr>
        <p:spPr>
          <a:xfrm>
            <a:off x="1778847" y="2414656"/>
            <a:ext cx="469910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E872992-519D-445C-8AB8-86F4900A8F0C}"/>
              </a:ext>
            </a:extLst>
          </p:cNvPr>
          <p:cNvSpPr/>
          <p:nvPr/>
        </p:nvSpPr>
        <p:spPr>
          <a:xfrm>
            <a:off x="2275108" y="2414656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3C4DDF32-E03E-493B-A40B-96900110C6AC}"/>
              </a:ext>
            </a:extLst>
          </p:cNvPr>
          <p:cNvSpPr/>
          <p:nvPr/>
        </p:nvSpPr>
        <p:spPr>
          <a:xfrm>
            <a:off x="2496202" y="2414656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7D7DB0F0-112F-4822-9F5D-FE286E9A3C12}"/>
              </a:ext>
            </a:extLst>
          </p:cNvPr>
          <p:cNvSpPr/>
          <p:nvPr/>
        </p:nvSpPr>
        <p:spPr>
          <a:xfrm>
            <a:off x="840398" y="2414657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B15778B-7F1C-4E79-B3B2-A1579D183F6C}"/>
              </a:ext>
            </a:extLst>
          </p:cNvPr>
          <p:cNvSpPr/>
          <p:nvPr/>
        </p:nvSpPr>
        <p:spPr>
          <a:xfrm rot="5400000">
            <a:off x="1747931" y="1816007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6BB4DC6D-F4A0-4033-A85F-DDC68B555154}"/>
              </a:ext>
            </a:extLst>
          </p:cNvPr>
          <p:cNvSpPr/>
          <p:nvPr/>
        </p:nvSpPr>
        <p:spPr>
          <a:xfrm rot="5400000">
            <a:off x="2187982" y="2179854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52C70506-7484-4AEC-9B96-E4E07933DC1F}"/>
              </a:ext>
            </a:extLst>
          </p:cNvPr>
          <p:cNvSpPr/>
          <p:nvPr/>
        </p:nvSpPr>
        <p:spPr>
          <a:xfrm rot="5400000">
            <a:off x="2191728" y="1814477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A34520B-59C6-4819-85D9-FC377CC53D34}"/>
              </a:ext>
            </a:extLst>
          </p:cNvPr>
          <p:cNvSpPr/>
          <p:nvPr/>
        </p:nvSpPr>
        <p:spPr>
          <a:xfrm rot="5400000">
            <a:off x="2349118" y="1814477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FA89F528-C4D3-4310-9B1E-FFE8A6D441A8}"/>
              </a:ext>
            </a:extLst>
          </p:cNvPr>
          <p:cNvSpPr/>
          <p:nvPr/>
        </p:nvSpPr>
        <p:spPr>
          <a:xfrm rot="5400000">
            <a:off x="2345371" y="2179854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A4C90C6F-AAAB-444B-8BBC-66326242670C}"/>
              </a:ext>
            </a:extLst>
          </p:cNvPr>
          <p:cNvSpPr/>
          <p:nvPr/>
        </p:nvSpPr>
        <p:spPr>
          <a:xfrm rot="5400000">
            <a:off x="2502761" y="2179854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A74F321-FEB5-48AB-ACC8-315B6638D70F}"/>
              </a:ext>
            </a:extLst>
          </p:cNvPr>
          <p:cNvSpPr/>
          <p:nvPr/>
        </p:nvSpPr>
        <p:spPr>
          <a:xfrm rot="5400000">
            <a:off x="2506509" y="1814475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38595A21-C752-4CC9-8881-00EE4C174CFA}"/>
              </a:ext>
            </a:extLst>
          </p:cNvPr>
          <p:cNvSpPr/>
          <p:nvPr/>
        </p:nvSpPr>
        <p:spPr>
          <a:xfrm rot="5400000">
            <a:off x="809485" y="1814479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3A9E344-848E-4F8F-8646-A9D4CE3EA6E1}"/>
              </a:ext>
            </a:extLst>
          </p:cNvPr>
          <p:cNvSpPr/>
          <p:nvPr/>
        </p:nvSpPr>
        <p:spPr>
          <a:xfrm rot="5400000">
            <a:off x="974369" y="1814480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1C81C82B-E7B2-42B3-9894-33EDCE6A81F0}"/>
              </a:ext>
            </a:extLst>
          </p:cNvPr>
          <p:cNvSpPr/>
          <p:nvPr/>
        </p:nvSpPr>
        <p:spPr>
          <a:xfrm rot="5400000">
            <a:off x="1276835" y="1676896"/>
            <a:ext cx="264070" cy="39201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56B16A48-865B-4799-9363-71A20988D6B2}"/>
              </a:ext>
            </a:extLst>
          </p:cNvPr>
          <p:cNvSpPr/>
          <p:nvPr/>
        </p:nvSpPr>
        <p:spPr>
          <a:xfrm rot="5400000">
            <a:off x="1579300" y="1814477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F6CC0E8B-C07E-427F-A8C7-DB93D8496955}"/>
              </a:ext>
            </a:extLst>
          </p:cNvPr>
          <p:cNvSpPr/>
          <p:nvPr/>
        </p:nvSpPr>
        <p:spPr>
          <a:xfrm rot="5400000">
            <a:off x="1276836" y="2042274"/>
            <a:ext cx="264068" cy="39201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4BF2E602-15D1-4486-940F-E5DF0EA3E826}"/>
              </a:ext>
            </a:extLst>
          </p:cNvPr>
          <p:cNvSpPr/>
          <p:nvPr/>
        </p:nvSpPr>
        <p:spPr>
          <a:xfrm rot="5400000">
            <a:off x="978116" y="2179856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32C26B1-A679-49CB-986B-0A3420117ED6}"/>
              </a:ext>
            </a:extLst>
          </p:cNvPr>
          <p:cNvSpPr/>
          <p:nvPr/>
        </p:nvSpPr>
        <p:spPr>
          <a:xfrm rot="5400000">
            <a:off x="1579301" y="2179855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F5FF1BEC-360A-44B8-84B4-D070F32440B2}"/>
              </a:ext>
            </a:extLst>
          </p:cNvPr>
          <p:cNvSpPr/>
          <p:nvPr/>
        </p:nvSpPr>
        <p:spPr>
          <a:xfrm rot="5400000">
            <a:off x="809486" y="2179857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F2094135-9247-49B0-B3A8-F8561AC11111}"/>
              </a:ext>
            </a:extLst>
          </p:cNvPr>
          <p:cNvSpPr/>
          <p:nvPr/>
        </p:nvSpPr>
        <p:spPr>
          <a:xfrm rot="5400000">
            <a:off x="1747933" y="2179855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5B203A52-A1D4-4271-99B3-B52113418C39}"/>
              </a:ext>
            </a:extLst>
          </p:cNvPr>
          <p:cNvSpPr/>
          <p:nvPr/>
        </p:nvSpPr>
        <p:spPr>
          <a:xfrm>
            <a:off x="3840977" y="2333157"/>
            <a:ext cx="664654" cy="36678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60C327F8-03EB-4359-95C1-E0CB5E277627}"/>
              </a:ext>
            </a:extLst>
          </p:cNvPr>
          <p:cNvSpPr/>
          <p:nvPr/>
        </p:nvSpPr>
        <p:spPr>
          <a:xfrm>
            <a:off x="3844724" y="1928973"/>
            <a:ext cx="664654" cy="36678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wordArtVertRtl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9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2E6921B9-F30A-4DDF-A5F9-89A972B1494E}"/>
              </a:ext>
            </a:extLst>
          </p:cNvPr>
          <p:cNvSpPr/>
          <p:nvPr/>
        </p:nvSpPr>
        <p:spPr>
          <a:xfrm>
            <a:off x="2996210" y="3285405"/>
            <a:ext cx="194745" cy="12101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7995AA10-6DAE-44C5-B81B-557B4746E5E5}"/>
              </a:ext>
            </a:extLst>
          </p:cNvPr>
          <p:cNvSpPr/>
          <p:nvPr/>
        </p:nvSpPr>
        <p:spPr>
          <a:xfrm>
            <a:off x="437309" y="3709555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7" name="テキスト ボックス 75">
            <a:extLst>
              <a:ext uri="{FF2B5EF4-FFF2-40B4-BE49-F238E27FC236}">
                <a16:creationId xmlns:a16="http://schemas.microsoft.com/office/drawing/2014/main" id="{90270177-0FDC-4C4F-B82D-DBB96460B35E}"/>
              </a:ext>
            </a:extLst>
          </p:cNvPr>
          <p:cNvSpPr txBox="1"/>
          <p:nvPr/>
        </p:nvSpPr>
        <p:spPr>
          <a:xfrm>
            <a:off x="4584562" y="1509253"/>
            <a:ext cx="747334" cy="786505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8A82F458-5D93-49C5-8151-8705EE552DA3}"/>
              </a:ext>
            </a:extLst>
          </p:cNvPr>
          <p:cNvSpPr/>
          <p:nvPr/>
        </p:nvSpPr>
        <p:spPr>
          <a:xfrm>
            <a:off x="683567" y="3709555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D7D1E586-C6EB-4CB7-A48D-B3B19416CCBE}"/>
              </a:ext>
            </a:extLst>
          </p:cNvPr>
          <p:cNvSpPr/>
          <p:nvPr/>
        </p:nvSpPr>
        <p:spPr>
          <a:xfrm>
            <a:off x="1374686" y="3709555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C7EB7B86-6958-460A-B450-27A5ACD450FD}"/>
              </a:ext>
            </a:extLst>
          </p:cNvPr>
          <p:cNvSpPr/>
          <p:nvPr/>
        </p:nvSpPr>
        <p:spPr>
          <a:xfrm>
            <a:off x="2066811" y="3709555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8C17BEE6-2170-47D0-8E5B-102E94829058}"/>
              </a:ext>
            </a:extLst>
          </p:cNvPr>
          <p:cNvSpPr/>
          <p:nvPr/>
        </p:nvSpPr>
        <p:spPr>
          <a:xfrm>
            <a:off x="703410" y="436025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9C9491F0-5931-48E0-B35A-C0FA6894F66C}"/>
              </a:ext>
            </a:extLst>
          </p:cNvPr>
          <p:cNvSpPr/>
          <p:nvPr/>
        </p:nvSpPr>
        <p:spPr>
          <a:xfrm>
            <a:off x="1394528" y="4360250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5417B506-B4E8-4978-B12E-5D50EB67E95E}"/>
              </a:ext>
            </a:extLst>
          </p:cNvPr>
          <p:cNvSpPr/>
          <p:nvPr/>
        </p:nvSpPr>
        <p:spPr>
          <a:xfrm>
            <a:off x="2086653" y="436025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3A932AE0-4BE6-4ACE-9661-1D467CBC228A}"/>
              </a:ext>
            </a:extLst>
          </p:cNvPr>
          <p:cNvSpPr/>
          <p:nvPr/>
        </p:nvSpPr>
        <p:spPr>
          <a:xfrm>
            <a:off x="710030" y="4963399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77172044-3E49-43EC-9929-1A0942EC6FC7}"/>
              </a:ext>
            </a:extLst>
          </p:cNvPr>
          <p:cNvSpPr/>
          <p:nvPr/>
        </p:nvSpPr>
        <p:spPr>
          <a:xfrm>
            <a:off x="1401148" y="4963399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A948DCB9-93A2-49A0-8ED4-77A42AE597FF}"/>
              </a:ext>
            </a:extLst>
          </p:cNvPr>
          <p:cNvSpPr/>
          <p:nvPr/>
        </p:nvSpPr>
        <p:spPr>
          <a:xfrm>
            <a:off x="2093274" y="4963399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ECEF4FAC-04AE-45A5-A2D7-CEB5840E2777}"/>
              </a:ext>
            </a:extLst>
          </p:cNvPr>
          <p:cNvSpPr/>
          <p:nvPr/>
        </p:nvSpPr>
        <p:spPr>
          <a:xfrm>
            <a:off x="711512" y="559092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F211F038-38CF-4701-919C-C6F9EDAAD740}"/>
              </a:ext>
            </a:extLst>
          </p:cNvPr>
          <p:cNvSpPr/>
          <p:nvPr/>
        </p:nvSpPr>
        <p:spPr>
          <a:xfrm>
            <a:off x="1402631" y="5590920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5FA85221-6DB8-4FF2-94F3-CB7564E69B22}"/>
              </a:ext>
            </a:extLst>
          </p:cNvPr>
          <p:cNvSpPr/>
          <p:nvPr/>
        </p:nvSpPr>
        <p:spPr>
          <a:xfrm>
            <a:off x="2094756" y="559092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DE58DCB6-FD51-4CF5-BA6B-AC3F5BC907C7}"/>
              </a:ext>
            </a:extLst>
          </p:cNvPr>
          <p:cNvSpPr/>
          <p:nvPr/>
        </p:nvSpPr>
        <p:spPr>
          <a:xfrm>
            <a:off x="437309" y="3900302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C414CEA-20F6-414E-BAB3-46A028E517E1}"/>
              </a:ext>
            </a:extLst>
          </p:cNvPr>
          <p:cNvSpPr/>
          <p:nvPr/>
        </p:nvSpPr>
        <p:spPr>
          <a:xfrm>
            <a:off x="438830" y="4375940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5DEC1999-8084-49CE-BDC7-E76CAEEEA311}"/>
              </a:ext>
            </a:extLst>
          </p:cNvPr>
          <p:cNvSpPr/>
          <p:nvPr/>
        </p:nvSpPr>
        <p:spPr>
          <a:xfrm>
            <a:off x="438830" y="4566687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72A2D21B-E3B4-43D8-80BE-BBBFD1061ABE}"/>
              </a:ext>
            </a:extLst>
          </p:cNvPr>
          <p:cNvSpPr/>
          <p:nvPr/>
        </p:nvSpPr>
        <p:spPr>
          <a:xfrm>
            <a:off x="442199" y="4967238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A2EBE717-D545-4F59-81AA-71B824F3D792}"/>
              </a:ext>
            </a:extLst>
          </p:cNvPr>
          <p:cNvSpPr/>
          <p:nvPr/>
        </p:nvSpPr>
        <p:spPr>
          <a:xfrm>
            <a:off x="442199" y="5157985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3F020938-B7C8-4756-A00F-5DF0FF332DF6}"/>
              </a:ext>
            </a:extLst>
          </p:cNvPr>
          <p:cNvSpPr/>
          <p:nvPr/>
        </p:nvSpPr>
        <p:spPr>
          <a:xfrm>
            <a:off x="439547" y="5595021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AEB38AD0-13E9-4FCA-9CE5-27BBF8B87A8B}"/>
              </a:ext>
            </a:extLst>
          </p:cNvPr>
          <p:cNvSpPr/>
          <p:nvPr/>
        </p:nvSpPr>
        <p:spPr>
          <a:xfrm>
            <a:off x="439547" y="5785768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FFC5CECC-4286-4D28-A84C-E448CF3A5D90}"/>
              </a:ext>
            </a:extLst>
          </p:cNvPr>
          <p:cNvSpPr/>
          <p:nvPr/>
        </p:nvSpPr>
        <p:spPr>
          <a:xfrm>
            <a:off x="710030" y="5432047"/>
            <a:ext cx="1366687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56094F17-4A51-4569-ADA1-7B3B75B9344C}"/>
              </a:ext>
            </a:extLst>
          </p:cNvPr>
          <p:cNvSpPr/>
          <p:nvPr/>
        </p:nvSpPr>
        <p:spPr bwMode="auto">
          <a:xfrm>
            <a:off x="3089271" y="3582165"/>
            <a:ext cx="2200689" cy="251882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A76E1C98-D007-490F-AA1C-6BA7F8341AFB}"/>
              </a:ext>
            </a:extLst>
          </p:cNvPr>
          <p:cNvSpPr/>
          <p:nvPr/>
        </p:nvSpPr>
        <p:spPr>
          <a:xfrm>
            <a:off x="3134752" y="370998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30829F4D-789E-4054-AB1E-779AB516844E}"/>
              </a:ext>
            </a:extLst>
          </p:cNvPr>
          <p:cNvSpPr/>
          <p:nvPr/>
        </p:nvSpPr>
        <p:spPr>
          <a:xfrm>
            <a:off x="3825870" y="3709987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8C2E437F-920D-4FF9-AD34-7DCBC791CFA2}"/>
              </a:ext>
            </a:extLst>
          </p:cNvPr>
          <p:cNvSpPr/>
          <p:nvPr/>
        </p:nvSpPr>
        <p:spPr>
          <a:xfrm>
            <a:off x="4517996" y="370998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6C797C5E-E537-46F8-A25C-0924EF5DFAEA}"/>
              </a:ext>
            </a:extLst>
          </p:cNvPr>
          <p:cNvSpPr/>
          <p:nvPr/>
        </p:nvSpPr>
        <p:spPr>
          <a:xfrm>
            <a:off x="3154594" y="436068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CA65FF85-9391-42E7-ABC0-C0DDDE287AF7}"/>
              </a:ext>
            </a:extLst>
          </p:cNvPr>
          <p:cNvSpPr/>
          <p:nvPr/>
        </p:nvSpPr>
        <p:spPr>
          <a:xfrm>
            <a:off x="3845713" y="4360681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2D58C37A-2C27-4106-BA45-472139F1248F}"/>
              </a:ext>
            </a:extLst>
          </p:cNvPr>
          <p:cNvSpPr/>
          <p:nvPr/>
        </p:nvSpPr>
        <p:spPr>
          <a:xfrm>
            <a:off x="4537838" y="436068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6D9D3659-D541-40FC-9A93-EE8674819EAF}"/>
              </a:ext>
            </a:extLst>
          </p:cNvPr>
          <p:cNvSpPr/>
          <p:nvPr/>
        </p:nvSpPr>
        <p:spPr>
          <a:xfrm>
            <a:off x="3161215" y="496383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CADA43CF-3141-4F38-8B33-5E9715F27BFE}"/>
              </a:ext>
            </a:extLst>
          </p:cNvPr>
          <p:cNvSpPr/>
          <p:nvPr/>
        </p:nvSpPr>
        <p:spPr>
          <a:xfrm>
            <a:off x="3852333" y="4963830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D9E5C19D-CAB7-41E1-83B2-ADA049C332FB}"/>
              </a:ext>
            </a:extLst>
          </p:cNvPr>
          <p:cNvSpPr/>
          <p:nvPr/>
        </p:nvSpPr>
        <p:spPr>
          <a:xfrm>
            <a:off x="4544458" y="4963830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5592D47C-9B7E-45EA-91A4-6BDBB7077D3B}"/>
              </a:ext>
            </a:extLst>
          </p:cNvPr>
          <p:cNvSpPr/>
          <p:nvPr/>
        </p:nvSpPr>
        <p:spPr>
          <a:xfrm>
            <a:off x="3162697" y="559135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ABE39B9E-1EA2-43F7-A8DF-EAEE25C0F4E5}"/>
              </a:ext>
            </a:extLst>
          </p:cNvPr>
          <p:cNvSpPr/>
          <p:nvPr/>
        </p:nvSpPr>
        <p:spPr>
          <a:xfrm>
            <a:off x="3853815" y="5591351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004D5941-DAD1-4A7A-AE56-043B3781B535}"/>
              </a:ext>
            </a:extLst>
          </p:cNvPr>
          <p:cNvSpPr/>
          <p:nvPr/>
        </p:nvSpPr>
        <p:spPr>
          <a:xfrm>
            <a:off x="4545941" y="559135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7A69BCE4-D3E7-41FA-924A-43B183479537}"/>
              </a:ext>
            </a:extLst>
          </p:cNvPr>
          <p:cNvSpPr/>
          <p:nvPr/>
        </p:nvSpPr>
        <p:spPr>
          <a:xfrm>
            <a:off x="3595865" y="5432046"/>
            <a:ext cx="1617027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BB97049E-56B2-489C-A24D-46366F2AAA8C}"/>
              </a:ext>
            </a:extLst>
          </p:cNvPr>
          <p:cNvSpPr/>
          <p:nvPr/>
        </p:nvSpPr>
        <p:spPr>
          <a:xfrm>
            <a:off x="5291103" y="3717796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C7E1E0B9-5057-4E85-8D5E-64CB11CFFA4C}"/>
              </a:ext>
            </a:extLst>
          </p:cNvPr>
          <p:cNvSpPr/>
          <p:nvPr/>
        </p:nvSpPr>
        <p:spPr>
          <a:xfrm>
            <a:off x="5291691" y="3908543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7347EA08-EF83-44C9-BE7A-D0277C8B56C1}"/>
              </a:ext>
            </a:extLst>
          </p:cNvPr>
          <p:cNvSpPr/>
          <p:nvPr/>
        </p:nvSpPr>
        <p:spPr>
          <a:xfrm>
            <a:off x="5285280" y="4384181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EFBC9B0C-B137-4D0C-ADF6-4015BEE9E055}"/>
              </a:ext>
            </a:extLst>
          </p:cNvPr>
          <p:cNvSpPr/>
          <p:nvPr/>
        </p:nvSpPr>
        <p:spPr>
          <a:xfrm>
            <a:off x="5285280" y="4574928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22491920-43D5-4F4F-9C2F-44F8F55D7D47}"/>
              </a:ext>
            </a:extLst>
          </p:cNvPr>
          <p:cNvSpPr/>
          <p:nvPr/>
        </p:nvSpPr>
        <p:spPr>
          <a:xfrm>
            <a:off x="5288649" y="4975478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B10DA809-83CF-4CB3-BD28-6524066DC17D}"/>
              </a:ext>
            </a:extLst>
          </p:cNvPr>
          <p:cNvSpPr/>
          <p:nvPr/>
        </p:nvSpPr>
        <p:spPr>
          <a:xfrm>
            <a:off x="5288649" y="5166225"/>
            <a:ext cx="194745" cy="161408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23" name="テキスト ボックス 75">
            <a:extLst>
              <a:ext uri="{FF2B5EF4-FFF2-40B4-BE49-F238E27FC236}">
                <a16:creationId xmlns:a16="http://schemas.microsoft.com/office/drawing/2014/main" id="{1B54BD4E-1221-4FA2-8BED-91C2621B0E88}"/>
              </a:ext>
            </a:extLst>
          </p:cNvPr>
          <p:cNvSpPr txBox="1"/>
          <p:nvPr/>
        </p:nvSpPr>
        <p:spPr>
          <a:xfrm>
            <a:off x="4584444" y="2299786"/>
            <a:ext cx="747334" cy="786505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6" name="テキスト ボックス 111">
            <a:extLst>
              <a:ext uri="{FF2B5EF4-FFF2-40B4-BE49-F238E27FC236}">
                <a16:creationId xmlns:a16="http://schemas.microsoft.com/office/drawing/2014/main" id="{C7E09906-9CBE-481E-8BA9-EB2889EF5A2E}"/>
              </a:ext>
            </a:extLst>
          </p:cNvPr>
          <p:cNvSpPr txBox="1"/>
          <p:nvPr/>
        </p:nvSpPr>
        <p:spPr>
          <a:xfrm>
            <a:off x="4392022" y="862969"/>
            <a:ext cx="288000" cy="288000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ja-JP" altLang="en-US" sz="1100"/>
          </a:p>
        </p:txBody>
      </p:sp>
      <p:sp>
        <p:nvSpPr>
          <p:cNvPr id="137" name="テキスト ボックス 109">
            <a:extLst>
              <a:ext uri="{FF2B5EF4-FFF2-40B4-BE49-F238E27FC236}">
                <a16:creationId xmlns:a16="http://schemas.microsoft.com/office/drawing/2014/main" id="{743BF773-DEB9-428E-980D-A271ED787009}"/>
              </a:ext>
            </a:extLst>
          </p:cNvPr>
          <p:cNvSpPr txBox="1"/>
          <p:nvPr/>
        </p:nvSpPr>
        <p:spPr>
          <a:xfrm>
            <a:off x="4521798" y="850466"/>
            <a:ext cx="1321708" cy="38057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ハミ出し品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置場</a:t>
            </a:r>
            <a:endParaRPr kumimoji="1" lang="en-US" altLang="ja-JP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46E5C5AE-1D65-45D7-A05C-AE60A7ABC9CF}"/>
              </a:ext>
            </a:extLst>
          </p:cNvPr>
          <p:cNvSpPr txBox="1"/>
          <p:nvPr/>
        </p:nvSpPr>
        <p:spPr>
          <a:xfrm>
            <a:off x="1007532" y="11575"/>
            <a:ext cx="4425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現状把握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-8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　工務の困りごと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39" name="角丸四角形 54">
            <a:extLst>
              <a:ext uri="{FF2B5EF4-FFF2-40B4-BE49-F238E27FC236}">
                <a16:creationId xmlns:a16="http://schemas.microsoft.com/office/drawing/2014/main" id="{1AD5D42C-2ABB-407D-BFC3-C317D36C887E}"/>
              </a:ext>
            </a:extLst>
          </p:cNvPr>
          <p:cNvSpPr/>
          <p:nvPr/>
        </p:nvSpPr>
        <p:spPr>
          <a:xfrm>
            <a:off x="140898" y="1071191"/>
            <a:ext cx="2146139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工程内物流</a:t>
            </a:r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MAP</a:t>
            </a:r>
          </a:p>
        </p:txBody>
      </p:sp>
      <p:sp>
        <p:nvSpPr>
          <p:cNvPr id="142" name="吹き出し: 角を丸めた四角形 141">
            <a:extLst>
              <a:ext uri="{FF2B5EF4-FFF2-40B4-BE49-F238E27FC236}">
                <a16:creationId xmlns:a16="http://schemas.microsoft.com/office/drawing/2014/main" id="{CDB3F324-E8EC-41E5-B4DB-DB79A6613B97}"/>
              </a:ext>
            </a:extLst>
          </p:cNvPr>
          <p:cNvSpPr/>
          <p:nvPr/>
        </p:nvSpPr>
        <p:spPr bwMode="auto">
          <a:xfrm>
            <a:off x="6044386" y="1028484"/>
            <a:ext cx="3205022" cy="782171"/>
          </a:xfrm>
          <a:prstGeom prst="wedgeRoundRectCallout">
            <a:avLst>
              <a:gd name="adj1" fmla="val 59403"/>
              <a:gd name="adj2" fmla="val 21438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把握しきれない・・・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3" name="吹き出し: 角を丸めた四角形 142">
            <a:extLst>
              <a:ext uri="{FF2B5EF4-FFF2-40B4-BE49-F238E27FC236}">
                <a16:creationId xmlns:a16="http://schemas.microsoft.com/office/drawing/2014/main" id="{6261DC47-56C6-4F2C-A304-01F4AF0D087B}"/>
              </a:ext>
            </a:extLst>
          </p:cNvPr>
          <p:cNvSpPr/>
          <p:nvPr/>
        </p:nvSpPr>
        <p:spPr bwMode="auto">
          <a:xfrm>
            <a:off x="6992358" y="2921556"/>
            <a:ext cx="3205022" cy="928560"/>
          </a:xfrm>
          <a:prstGeom prst="wedgeRoundRectCallout">
            <a:avLst>
              <a:gd name="adj1" fmla="val 65095"/>
              <a:gd name="adj2" fmla="val -46625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どこに置いてあるか分からない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18300B8C-A190-4F2D-9E0D-65E64F08D893}"/>
              </a:ext>
            </a:extLst>
          </p:cNvPr>
          <p:cNvSpPr txBox="1"/>
          <p:nvPr/>
        </p:nvSpPr>
        <p:spPr>
          <a:xfrm rot="231530">
            <a:off x="6623385" y="4763207"/>
            <a:ext cx="4785982" cy="142111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ja-JP" altLang="en-US" sz="88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工程内物流</a:t>
            </a:r>
            <a:r>
              <a:rPr kumimoji="1" lang="ja-JP" altLang="en-US" sz="88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と工務でタッグ！</a:t>
            </a:r>
            <a:endParaRPr kumimoji="1" lang="en-US" altLang="ja-JP" sz="8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kumimoji="1" lang="ja-JP" altLang="en-US" sz="8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4" name="吹き出し: 角を丸めた四角形 123">
            <a:extLst>
              <a:ext uri="{FF2B5EF4-FFF2-40B4-BE49-F238E27FC236}">
                <a16:creationId xmlns:a16="http://schemas.microsoft.com/office/drawing/2014/main" id="{5FB744A2-0833-433D-A240-5F1DEA87C3FE}"/>
              </a:ext>
            </a:extLst>
          </p:cNvPr>
          <p:cNvSpPr/>
          <p:nvPr/>
        </p:nvSpPr>
        <p:spPr bwMode="auto">
          <a:xfrm>
            <a:off x="6023324" y="1931221"/>
            <a:ext cx="3205022" cy="894339"/>
          </a:xfrm>
          <a:prstGeom prst="wedgeRoundRectCallout">
            <a:avLst>
              <a:gd name="adj1" fmla="val 63184"/>
              <a:gd name="adj2" fmla="val 8762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突発停止での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溢れ部品が心配だな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100" name="図 99">
            <a:extLst>
              <a:ext uri="{FF2B5EF4-FFF2-40B4-BE49-F238E27FC236}">
                <a16:creationId xmlns:a16="http://schemas.microsoft.com/office/drawing/2014/main" id="{2E3A6C97-AF26-40D9-86B5-6CF11153C0B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8" t="71298" r="22401" b="14639"/>
          <a:stretch/>
        </p:blipFill>
        <p:spPr>
          <a:xfrm>
            <a:off x="149970" y="595320"/>
            <a:ext cx="4007572" cy="357820"/>
          </a:xfrm>
          <a:prstGeom prst="rect">
            <a:avLst/>
          </a:prstGeom>
        </p:spPr>
      </p:pic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50C98EA2-8035-4636-9F08-A21D2272802D}"/>
              </a:ext>
            </a:extLst>
          </p:cNvPr>
          <p:cNvSpPr/>
          <p:nvPr/>
        </p:nvSpPr>
        <p:spPr bwMode="auto">
          <a:xfrm>
            <a:off x="149969" y="592823"/>
            <a:ext cx="4007573" cy="37588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FC0F2439-061B-43AA-A724-A242650F2143}"/>
              </a:ext>
            </a:extLst>
          </p:cNvPr>
          <p:cNvSpPr txBox="1"/>
          <p:nvPr/>
        </p:nvSpPr>
        <p:spPr>
          <a:xfrm>
            <a:off x="9926263" y="2032480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井田</a:t>
            </a: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414EF1FB-D03B-4878-9E21-18BBA1C5B5A6}"/>
              </a:ext>
            </a:extLst>
          </p:cNvPr>
          <p:cNvSpPr txBox="1"/>
          <p:nvPr/>
        </p:nvSpPr>
        <p:spPr>
          <a:xfrm>
            <a:off x="11283241" y="3023719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豊田</a:t>
            </a:r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7189431F-8BFF-4CC5-9DD1-8EA1A9CCC438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70980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2638E890-58A2-4669-B7B6-01F196297521}"/>
              </a:ext>
            </a:extLst>
          </p:cNvPr>
          <p:cNvGrpSpPr/>
          <p:nvPr/>
        </p:nvGrpSpPr>
        <p:grpSpPr>
          <a:xfrm>
            <a:off x="6749323" y="1199521"/>
            <a:ext cx="5322164" cy="3896986"/>
            <a:chOff x="3490596" y="634762"/>
            <a:chExt cx="3492112" cy="2882691"/>
          </a:xfrm>
        </p:grpSpPr>
        <p:pic>
          <p:nvPicPr>
            <p:cNvPr id="45" name="Picture 582">
              <a:extLst>
                <a:ext uri="{FF2B5EF4-FFF2-40B4-BE49-F238E27FC236}">
                  <a16:creationId xmlns:a16="http://schemas.microsoft.com/office/drawing/2014/main" id="{9071FC18-5AEF-40F4-A07F-CEB85B60EFF0}"/>
                </a:ext>
              </a:extLst>
            </p:cNvPr>
            <p:cNvPicPr>
              <a:picLocks noChangeAspect="1" noChangeArrowheads="1"/>
              <a:extLst>
                <a:ext uri="{84589F7E-364E-4C9E-8A38-B11213B215E9}">
                  <a14:cameraTool xmlns:a14="http://schemas.microsoft.com/office/drawing/2010/main" cellRange="$P$187:$AR$214"/>
                </a:ext>
              </a:extLst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061" r="545" b="5044"/>
            <a:stretch/>
          </p:blipFill>
          <p:spPr bwMode="auto">
            <a:xfrm>
              <a:off x="3796552" y="634762"/>
              <a:ext cx="3186156" cy="27524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9"/>
            </a:solidFill>
            <a:ln w="9525" algn="ctr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6" name="角丸四角形 49">
              <a:extLst>
                <a:ext uri="{FF2B5EF4-FFF2-40B4-BE49-F238E27FC236}">
                  <a16:creationId xmlns:a16="http://schemas.microsoft.com/office/drawing/2014/main" id="{353171D1-9BAE-4090-9BA8-4244EEEB1FC2}"/>
                </a:ext>
              </a:extLst>
            </p:cNvPr>
            <p:cNvSpPr/>
            <p:nvPr/>
          </p:nvSpPr>
          <p:spPr>
            <a:xfrm>
              <a:off x="3490596" y="820620"/>
              <a:ext cx="389735" cy="2459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2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Ｙ　軸</a:t>
              </a:r>
              <a:r>
                <a:rPr lang="ja-JP" altLang="en-US" sz="12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</a:t>
              </a:r>
              <a:r>
                <a:rPr kumimoji="1" lang="ja-JP" altLang="en-US" sz="12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</a:t>
              </a:r>
              <a:r>
                <a:rPr lang="ja-JP" altLang="en-US" sz="12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るく働きがいのある</a:t>
              </a:r>
              <a:r>
                <a:rPr kumimoji="1" lang="ja-JP" altLang="en-US" sz="12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職場</a:t>
              </a:r>
            </a:p>
          </p:txBody>
        </p:sp>
        <p:sp>
          <p:nvSpPr>
            <p:cNvPr id="47" name="角丸四角形 51">
              <a:extLst>
                <a:ext uri="{FF2B5EF4-FFF2-40B4-BE49-F238E27FC236}">
                  <a16:creationId xmlns:a16="http://schemas.microsoft.com/office/drawing/2014/main" id="{4670B057-A24D-422E-82D9-7B3E411B31B0}"/>
                </a:ext>
              </a:extLst>
            </p:cNvPr>
            <p:cNvSpPr/>
            <p:nvPr/>
          </p:nvSpPr>
          <p:spPr>
            <a:xfrm>
              <a:off x="4321717" y="3251497"/>
              <a:ext cx="2332625" cy="26595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2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Ｘ軸　サークルの能力</a:t>
              </a:r>
            </a:p>
          </p:txBody>
        </p:sp>
      </p:grpSp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目標設定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833950"/>
              </p:ext>
            </p:extLst>
          </p:nvPr>
        </p:nvGraphicFramePr>
        <p:xfrm>
          <a:off x="116362" y="1289187"/>
          <a:ext cx="6391828" cy="1883015"/>
        </p:xfrm>
        <a:graphic>
          <a:graphicData uri="http://schemas.openxmlformats.org/drawingml/2006/table">
            <a:tbl>
              <a:tblPr/>
              <a:tblGrid>
                <a:gridCol w="2189896">
                  <a:extLst>
                    <a:ext uri="{9D8B030D-6E8A-4147-A177-3AD203B41FA5}">
                      <a16:colId xmlns:a16="http://schemas.microsoft.com/office/drawing/2014/main" val="909617068"/>
                    </a:ext>
                  </a:extLst>
                </a:gridCol>
                <a:gridCol w="1426464">
                  <a:extLst>
                    <a:ext uri="{9D8B030D-6E8A-4147-A177-3AD203B41FA5}">
                      <a16:colId xmlns:a16="http://schemas.microsoft.com/office/drawing/2014/main" val="4150641140"/>
                    </a:ext>
                  </a:extLst>
                </a:gridCol>
                <a:gridCol w="1335024">
                  <a:extLst>
                    <a:ext uri="{9D8B030D-6E8A-4147-A177-3AD203B41FA5}">
                      <a16:colId xmlns:a16="http://schemas.microsoft.com/office/drawing/2014/main" val="3053098077"/>
                    </a:ext>
                  </a:extLst>
                </a:gridCol>
                <a:gridCol w="1440444">
                  <a:extLst>
                    <a:ext uri="{9D8B030D-6E8A-4147-A177-3AD203B41FA5}">
                      <a16:colId xmlns:a16="http://schemas.microsoft.com/office/drawing/2014/main" val="4029422803"/>
                    </a:ext>
                  </a:extLst>
                </a:gridCol>
              </a:tblGrid>
              <a:tr h="4366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なにを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いつまでに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どうする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509795"/>
                  </a:ext>
                </a:extLst>
              </a:tr>
              <a:tr h="436641">
                <a:tc vMerge="1">
                  <a:txBody>
                    <a:bodyPr/>
                    <a:lstStyle/>
                    <a:p>
                      <a:pPr algn="ctr" fontAlgn="ctr"/>
                      <a:endParaRPr lang="ja-JP" alt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ja-JP" alt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現状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目標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801034"/>
                  </a:ext>
                </a:extLst>
              </a:tr>
              <a:tr h="100973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E16</a:t>
                      </a:r>
                      <a:r>
                        <a:rPr lang="ja-JP" altLang="en-US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ハミ出し</a:t>
                      </a:r>
                      <a:endParaRPr lang="en-US" altLang="ja-JP" sz="2400" b="1" i="0" u="none" strike="noStrike" dirty="0">
                        <a:solidFill>
                          <a:schemeClr val="tx1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箱数</a:t>
                      </a:r>
                      <a:endParaRPr lang="en-US" altLang="ja-JP" sz="2400" b="1" i="0" u="none" strike="noStrike" dirty="0">
                        <a:solidFill>
                          <a:schemeClr val="tx1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</a:t>
                      </a:r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月末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166</a:t>
                      </a:r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箱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0</a:t>
                      </a:r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箱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826078"/>
                  </a:ext>
                </a:extLst>
              </a:tr>
            </a:tbl>
          </a:graphicData>
        </a:graphic>
      </p:graphicFrame>
      <p:sp>
        <p:nvSpPr>
          <p:cNvPr id="37" name="円/楕円 68"/>
          <p:cNvSpPr/>
          <p:nvPr/>
        </p:nvSpPr>
        <p:spPr>
          <a:xfrm>
            <a:off x="8690122" y="3880062"/>
            <a:ext cx="306621" cy="31894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8" name="円/楕円 68"/>
          <p:cNvSpPr/>
          <p:nvPr/>
        </p:nvSpPr>
        <p:spPr>
          <a:xfrm>
            <a:off x="8890565" y="3067960"/>
            <a:ext cx="306621" cy="303522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39" name="直線矢印コネクタ 38"/>
          <p:cNvCxnSpPr/>
          <p:nvPr/>
        </p:nvCxnSpPr>
        <p:spPr bwMode="auto">
          <a:xfrm flipV="1">
            <a:off x="8916175" y="3409911"/>
            <a:ext cx="72231" cy="451063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角丸四角形 39"/>
          <p:cNvSpPr/>
          <p:nvPr/>
        </p:nvSpPr>
        <p:spPr bwMode="auto">
          <a:xfrm>
            <a:off x="6951519" y="5260380"/>
            <a:ext cx="5119968" cy="1096780"/>
          </a:xfrm>
          <a:prstGeom prst="roundRect">
            <a:avLst/>
          </a:prstGeom>
          <a:solidFill>
            <a:srgbClr val="FF7C8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E16</a:t>
            </a: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のハミ出し品を撲滅！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サークルレベル</a:t>
            </a:r>
            <a:r>
              <a:rPr lang="en-US" altLang="ja-JP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</a:t>
            </a: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ゾーンへ！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42" name="グラフ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4351751"/>
              </p:ext>
            </p:extLst>
          </p:nvPr>
        </p:nvGraphicFramePr>
        <p:xfrm>
          <a:off x="334433" y="3265200"/>
          <a:ext cx="5703142" cy="3316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A4F3F121-3574-4225-91DC-6B4D12879A82}"/>
              </a:ext>
            </a:extLst>
          </p:cNvPr>
          <p:cNvSpPr txBox="1"/>
          <p:nvPr/>
        </p:nvSpPr>
        <p:spPr>
          <a:xfrm>
            <a:off x="298345" y="3364088"/>
            <a:ext cx="559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kumimoji="1"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箱）</a:t>
            </a:r>
          </a:p>
        </p:txBody>
      </p:sp>
      <p:sp>
        <p:nvSpPr>
          <p:cNvPr id="48" name="角丸四角形 54">
            <a:extLst>
              <a:ext uri="{FF2B5EF4-FFF2-40B4-BE49-F238E27FC236}">
                <a16:creationId xmlns:a16="http://schemas.microsoft.com/office/drawing/2014/main" id="{E37E3FB8-9071-4EFB-8B7A-8FB7846F9EA9}"/>
              </a:ext>
            </a:extLst>
          </p:cNvPr>
          <p:cNvSpPr/>
          <p:nvPr/>
        </p:nvSpPr>
        <p:spPr>
          <a:xfrm>
            <a:off x="6792831" y="660664"/>
            <a:ext cx="3868201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サークルレベル評価　</a:t>
            </a:r>
            <a:r>
              <a:rPr lang="en-US" altLang="ja-JP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11</a:t>
            </a:r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kumimoji="1" lang="ja-JP" altLang="en-US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9" name="角丸四角形 54">
            <a:extLst>
              <a:ext uri="{FF2B5EF4-FFF2-40B4-BE49-F238E27FC236}">
                <a16:creationId xmlns:a16="http://schemas.microsoft.com/office/drawing/2014/main" id="{E5254007-5EFC-4B5A-9EC7-8E2AFA18F44F}"/>
              </a:ext>
            </a:extLst>
          </p:cNvPr>
          <p:cNvSpPr/>
          <p:nvPr/>
        </p:nvSpPr>
        <p:spPr>
          <a:xfrm>
            <a:off x="116362" y="611178"/>
            <a:ext cx="1188391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目標</a:t>
            </a: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1FD8FCE4-1E3E-4EE9-85FB-1B4C5975BC8A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4309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活動計画と実績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26B0A842-CBAE-446B-969B-AAB3C5AD8123}"/>
              </a:ext>
            </a:extLst>
          </p:cNvPr>
          <p:cNvGrpSpPr/>
          <p:nvPr/>
        </p:nvGrpSpPr>
        <p:grpSpPr>
          <a:xfrm>
            <a:off x="6742043" y="544661"/>
            <a:ext cx="2906780" cy="418478"/>
            <a:chOff x="6742043" y="668486"/>
            <a:chExt cx="2906780" cy="418478"/>
          </a:xfrm>
        </p:grpSpPr>
        <p:cxnSp>
          <p:nvCxnSpPr>
            <p:cNvPr id="48" name="直線矢印コネクタ 47"/>
            <p:cNvCxnSpPr/>
            <p:nvPr/>
          </p:nvCxnSpPr>
          <p:spPr bwMode="auto">
            <a:xfrm>
              <a:off x="8195433" y="918272"/>
              <a:ext cx="648000" cy="1"/>
            </a:xfrm>
            <a:prstGeom prst="straightConnector1">
              <a:avLst/>
            </a:prstGeom>
            <a:solidFill>
              <a:schemeClr val="accent1"/>
            </a:solidFill>
            <a:ln w="444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直線矢印コネクタ 48"/>
            <p:cNvCxnSpPr/>
            <p:nvPr/>
          </p:nvCxnSpPr>
          <p:spPr bwMode="auto">
            <a:xfrm>
              <a:off x="6742043" y="916491"/>
              <a:ext cx="648000" cy="0"/>
            </a:xfrm>
            <a:prstGeom prst="straightConnector1">
              <a:avLst/>
            </a:prstGeom>
            <a:solidFill>
              <a:schemeClr val="accent1"/>
            </a:solidFill>
            <a:ln w="4445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554EC5BB-AAC8-4DE2-9478-1843DB82D125}"/>
                </a:ext>
              </a:extLst>
            </p:cNvPr>
            <p:cNvSpPr txBox="1"/>
            <p:nvPr/>
          </p:nvSpPr>
          <p:spPr>
            <a:xfrm>
              <a:off x="7390043" y="686854"/>
              <a:ext cx="8053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計画</a:t>
              </a:r>
            </a:p>
          </p:txBody>
        </p:sp>
        <p:sp>
          <p:nvSpPr>
            <p:cNvPr id="36" name="テキスト ボックス 35">
              <a:extLst>
                <a:ext uri="{FF2B5EF4-FFF2-40B4-BE49-F238E27FC236}">
                  <a16:creationId xmlns:a16="http://schemas.microsoft.com/office/drawing/2014/main" id="{EBF53DD9-F8B3-4762-89BC-BEC1EAAB6951}"/>
                </a:ext>
              </a:extLst>
            </p:cNvPr>
            <p:cNvSpPr txBox="1"/>
            <p:nvPr/>
          </p:nvSpPr>
          <p:spPr>
            <a:xfrm>
              <a:off x="8843433" y="668486"/>
              <a:ext cx="8053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実績</a:t>
              </a:r>
              <a:endPara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endParaRPr>
            </a:p>
          </p:txBody>
        </p:sp>
      </p:grpSp>
      <p:sp>
        <p:nvSpPr>
          <p:cNvPr id="37" name="角丸四角形 45">
            <a:extLst>
              <a:ext uri="{FF2B5EF4-FFF2-40B4-BE49-F238E27FC236}">
                <a16:creationId xmlns:a16="http://schemas.microsoft.com/office/drawing/2014/main" id="{CB5A7229-402F-4B75-B5A9-48C5E3551EE1}"/>
              </a:ext>
            </a:extLst>
          </p:cNvPr>
          <p:cNvSpPr/>
          <p:nvPr/>
        </p:nvSpPr>
        <p:spPr bwMode="auto">
          <a:xfrm>
            <a:off x="379047" y="5867399"/>
            <a:ext cx="11433905" cy="613867"/>
          </a:xfrm>
          <a:prstGeom prst="roundRect">
            <a:avLst/>
          </a:prstGeom>
          <a:solidFill>
            <a:srgbClr val="FF7C8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工務課にも協力をしてもらい</a:t>
            </a: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全員参加でやりきる！</a:t>
            </a:r>
            <a:endParaRPr kumimoji="1" lang="en-US" altLang="ja-JP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A8C33FE-0AF5-4674-86B6-7FE4481CCD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33" y="1012003"/>
            <a:ext cx="9381067" cy="469680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A030877-9161-4D02-8B55-25E80BDD81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8823" y="3033304"/>
            <a:ext cx="2397417" cy="2789961"/>
          </a:xfrm>
          <a:prstGeom prst="rect">
            <a:avLst/>
          </a:prstGeom>
        </p:spPr>
      </p:pic>
      <p:sp>
        <p:nvSpPr>
          <p:cNvPr id="41" name="角丸四角形吹き出し 10">
            <a:extLst>
              <a:ext uri="{FF2B5EF4-FFF2-40B4-BE49-F238E27FC236}">
                <a16:creationId xmlns:a16="http://schemas.microsoft.com/office/drawing/2014/main" id="{676D0135-4A74-484B-9E29-196B1764284F}"/>
              </a:ext>
            </a:extLst>
          </p:cNvPr>
          <p:cNvSpPr/>
          <p:nvPr/>
        </p:nvSpPr>
        <p:spPr bwMode="auto">
          <a:xfrm>
            <a:off x="9785418" y="1472063"/>
            <a:ext cx="2124225" cy="1344524"/>
          </a:xfrm>
          <a:prstGeom prst="wedgeRoundRectCallout">
            <a:avLst>
              <a:gd name="adj1" fmla="val -9146"/>
              <a:gd name="adj2" fmla="val 86579"/>
              <a:gd name="adj3" fmla="val 16667"/>
            </a:avLst>
          </a:prstGeom>
          <a:solidFill>
            <a:srgbClr val="CCEC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b="1" i="0" u="none" strike="noStrike" cap="none" normalizeH="0" baseline="0" dirty="0">
                <a:ln>
                  <a:noFill/>
                </a:ln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QC</a:t>
            </a:r>
            <a:r>
              <a:rPr kumimoji="1" lang="ja-JP" altLang="en-US" b="1" i="0" u="none" strike="noStrike" cap="none" normalizeH="0" baseline="0" dirty="0">
                <a:ln>
                  <a:noFill/>
                </a:ln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の知識を</a:t>
            </a:r>
            <a:endParaRPr kumimoji="1" lang="en-US" altLang="ja-JP" b="1" i="0" u="none" strike="noStrike" cap="none" normalizeH="0" baseline="0" dirty="0">
              <a:ln>
                <a:noFill/>
              </a:ln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b="1" i="0" u="none" strike="noStrike" cap="none" normalizeH="0" baseline="0" dirty="0">
                <a:ln>
                  <a:noFill/>
                </a:ln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取り入れながら</a:t>
            </a:r>
            <a:endParaRPr kumimoji="1" lang="en-US" altLang="ja-JP" b="1" i="0" u="none" strike="noStrike" cap="none" normalizeH="0" baseline="0" dirty="0">
              <a:ln>
                <a:noFill/>
              </a:ln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b="1" i="0" u="none" strike="noStrike" cap="none" normalizeH="0" baseline="0" dirty="0">
                <a:ln>
                  <a:noFill/>
                </a:ln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がんばるぞ～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0E3B4A6-BB2E-4EE6-8A73-E8110E0D7D83}"/>
              </a:ext>
            </a:extLst>
          </p:cNvPr>
          <p:cNvSpPr txBox="1"/>
          <p:nvPr/>
        </p:nvSpPr>
        <p:spPr>
          <a:xfrm>
            <a:off x="11344834" y="4228229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EFA72C6-DD85-43A5-818A-92CEDCFC1DD3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6695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要因解析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49054DA8-EA00-4F4A-8F70-9BD3D4DCF337}"/>
              </a:ext>
            </a:extLst>
          </p:cNvPr>
          <p:cNvSpPr txBox="1"/>
          <p:nvPr/>
        </p:nvSpPr>
        <p:spPr>
          <a:xfrm>
            <a:off x="11435218" y="1309869"/>
            <a:ext cx="603529" cy="4990919"/>
          </a:xfrm>
          <a:prstGeom prst="rect">
            <a:avLst/>
          </a:prstGeom>
          <a:solidFill>
            <a:srgbClr val="6699FF"/>
          </a:solidFill>
          <a:ln w="28575">
            <a:solidFill>
              <a:schemeClr val="tx1"/>
            </a:solidFill>
          </a:ln>
        </p:spPr>
        <p:txBody>
          <a:bodyPr vert="eaVert" wrap="square" rtlCol="0">
            <a:noAutofit/>
          </a:bodyPr>
          <a:lstStyle/>
          <a:p>
            <a:pPr algn="dist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部品棚の外に部品が置かれている</a:t>
            </a:r>
            <a:endParaRPr kumimoji="1" lang="ja-JP" altLang="en-US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CFDE6A43-40AD-46EF-9A24-80E47727F8B6}"/>
              </a:ext>
            </a:extLst>
          </p:cNvPr>
          <p:cNvSpPr txBox="1"/>
          <p:nvPr/>
        </p:nvSpPr>
        <p:spPr>
          <a:xfrm>
            <a:off x="5508348" y="4403868"/>
            <a:ext cx="1349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異常だと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思っていない</a:t>
            </a:r>
          </a:p>
        </p:txBody>
      </p:sp>
      <p:cxnSp>
        <p:nvCxnSpPr>
          <p:cNvPr id="91" name="直線矢印コネクタ 90">
            <a:extLst>
              <a:ext uri="{FF2B5EF4-FFF2-40B4-BE49-F238E27FC236}">
                <a16:creationId xmlns:a16="http://schemas.microsoft.com/office/drawing/2014/main" id="{F085548A-1871-4918-B62E-668CBDF76CE9}"/>
              </a:ext>
            </a:extLst>
          </p:cNvPr>
          <p:cNvCxnSpPr>
            <a:cxnSpLocks/>
          </p:cNvCxnSpPr>
          <p:nvPr/>
        </p:nvCxnSpPr>
        <p:spPr>
          <a:xfrm>
            <a:off x="612352" y="3676112"/>
            <a:ext cx="10706226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869B1F01-62CF-48CD-92EA-A0CD716CBE63}"/>
              </a:ext>
            </a:extLst>
          </p:cNvPr>
          <p:cNvSpPr txBox="1"/>
          <p:nvPr/>
        </p:nvSpPr>
        <p:spPr>
          <a:xfrm>
            <a:off x="8936400" y="1032590"/>
            <a:ext cx="1156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作業者の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教育不足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93" name="直線矢印コネクタ 92">
            <a:extLst>
              <a:ext uri="{FF2B5EF4-FFF2-40B4-BE49-F238E27FC236}">
                <a16:creationId xmlns:a16="http://schemas.microsoft.com/office/drawing/2014/main" id="{B188A468-07ED-40A1-8448-CFB43FD60DC7}"/>
              </a:ext>
            </a:extLst>
          </p:cNvPr>
          <p:cNvCxnSpPr/>
          <p:nvPr/>
        </p:nvCxnSpPr>
        <p:spPr bwMode="auto">
          <a:xfrm flipH="1">
            <a:off x="8490686" y="2709357"/>
            <a:ext cx="1368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EDE2B468-0CD7-4362-80C6-6C7317CE0A74}"/>
              </a:ext>
            </a:extLst>
          </p:cNvPr>
          <p:cNvSpPr txBox="1"/>
          <p:nvPr/>
        </p:nvSpPr>
        <p:spPr>
          <a:xfrm>
            <a:off x="9743989" y="2539006"/>
            <a:ext cx="1574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空いている場所に置いている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CDE9C42C-0690-45D7-9E92-D656CC7D100F}"/>
              </a:ext>
            </a:extLst>
          </p:cNvPr>
          <p:cNvSpPr txBox="1"/>
          <p:nvPr/>
        </p:nvSpPr>
        <p:spPr>
          <a:xfrm>
            <a:off x="9087595" y="3086762"/>
            <a:ext cx="1574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余剰品置場のが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近い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96" name="直線矢印コネクタ 95">
            <a:extLst>
              <a:ext uri="{FF2B5EF4-FFF2-40B4-BE49-F238E27FC236}">
                <a16:creationId xmlns:a16="http://schemas.microsoft.com/office/drawing/2014/main" id="{50C7A0F6-3EFF-4AEB-AE62-D2A4C6F14A81}"/>
              </a:ext>
            </a:extLst>
          </p:cNvPr>
          <p:cNvCxnSpPr/>
          <p:nvPr/>
        </p:nvCxnSpPr>
        <p:spPr bwMode="auto">
          <a:xfrm>
            <a:off x="2188583" y="2349213"/>
            <a:ext cx="1188000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1F0FB509-ECB3-442B-9208-2043C229D364}"/>
              </a:ext>
            </a:extLst>
          </p:cNvPr>
          <p:cNvSpPr txBox="1"/>
          <p:nvPr/>
        </p:nvSpPr>
        <p:spPr>
          <a:xfrm>
            <a:off x="927049" y="2191855"/>
            <a:ext cx="1574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置場がない</a:t>
            </a:r>
          </a:p>
        </p:txBody>
      </p:sp>
      <p:cxnSp>
        <p:nvCxnSpPr>
          <p:cNvPr id="99" name="直線矢印コネクタ 98">
            <a:extLst>
              <a:ext uri="{FF2B5EF4-FFF2-40B4-BE49-F238E27FC236}">
                <a16:creationId xmlns:a16="http://schemas.microsoft.com/office/drawing/2014/main" id="{902ED6EE-E016-4449-9E73-4F89F6ADECC4}"/>
              </a:ext>
            </a:extLst>
          </p:cNvPr>
          <p:cNvCxnSpPr/>
          <p:nvPr/>
        </p:nvCxnSpPr>
        <p:spPr bwMode="auto">
          <a:xfrm flipH="1">
            <a:off x="2144678" y="5476418"/>
            <a:ext cx="936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5F9533A9-6C77-455C-913F-2D231929764E}"/>
              </a:ext>
            </a:extLst>
          </p:cNvPr>
          <p:cNvSpPr txBox="1"/>
          <p:nvPr/>
        </p:nvSpPr>
        <p:spPr>
          <a:xfrm>
            <a:off x="3149343" y="3802870"/>
            <a:ext cx="1790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生産数以上に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入荷される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01" name="直線矢印コネクタ 100">
            <a:extLst>
              <a:ext uri="{FF2B5EF4-FFF2-40B4-BE49-F238E27FC236}">
                <a16:creationId xmlns:a16="http://schemas.microsoft.com/office/drawing/2014/main" id="{36F99A5D-E4C2-46FE-BD2D-577B5BEA8B12}"/>
              </a:ext>
            </a:extLst>
          </p:cNvPr>
          <p:cNvCxnSpPr/>
          <p:nvPr/>
        </p:nvCxnSpPr>
        <p:spPr bwMode="auto">
          <a:xfrm flipH="1">
            <a:off x="3670373" y="2725762"/>
            <a:ext cx="79423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978EF80A-9031-4EEB-B1FB-36D1FB29DF89}"/>
              </a:ext>
            </a:extLst>
          </p:cNvPr>
          <p:cNvSpPr txBox="1"/>
          <p:nvPr/>
        </p:nvSpPr>
        <p:spPr>
          <a:xfrm>
            <a:off x="4114086" y="2576058"/>
            <a:ext cx="1790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棚に入らない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1BF7689F-B83D-4329-8059-CF44C274D698}"/>
              </a:ext>
            </a:extLst>
          </p:cNvPr>
          <p:cNvSpPr txBox="1"/>
          <p:nvPr/>
        </p:nvSpPr>
        <p:spPr>
          <a:xfrm>
            <a:off x="2956744" y="5291015"/>
            <a:ext cx="1387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部品量が多い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B24B2023-BA4C-47EA-951B-F1A5E799DE1E}"/>
              </a:ext>
            </a:extLst>
          </p:cNvPr>
          <p:cNvSpPr txBox="1"/>
          <p:nvPr/>
        </p:nvSpPr>
        <p:spPr>
          <a:xfrm>
            <a:off x="4253557" y="2081699"/>
            <a:ext cx="2291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部品棚の間口が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足りていない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06" name="直線矢印コネクタ 105">
            <a:extLst>
              <a:ext uri="{FF2B5EF4-FFF2-40B4-BE49-F238E27FC236}">
                <a16:creationId xmlns:a16="http://schemas.microsoft.com/office/drawing/2014/main" id="{E91A340C-167D-4959-B6FB-760CD3E36016}"/>
              </a:ext>
            </a:extLst>
          </p:cNvPr>
          <p:cNvCxnSpPr/>
          <p:nvPr/>
        </p:nvCxnSpPr>
        <p:spPr bwMode="auto">
          <a:xfrm>
            <a:off x="7531785" y="2240975"/>
            <a:ext cx="720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D15ECD70-8D67-462B-9BFE-662171CAB421}"/>
              </a:ext>
            </a:extLst>
          </p:cNvPr>
          <p:cNvSpPr txBox="1"/>
          <p:nvPr/>
        </p:nvSpPr>
        <p:spPr>
          <a:xfrm>
            <a:off x="6313254" y="1907908"/>
            <a:ext cx="1541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作業者の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経験が浅い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08" name="直線矢印コネクタ 107">
            <a:extLst>
              <a:ext uri="{FF2B5EF4-FFF2-40B4-BE49-F238E27FC236}">
                <a16:creationId xmlns:a16="http://schemas.microsoft.com/office/drawing/2014/main" id="{4E5706D1-1608-4951-AD9C-EC6DA52ABE62}"/>
              </a:ext>
            </a:extLst>
          </p:cNvPr>
          <p:cNvCxnSpPr/>
          <p:nvPr/>
        </p:nvCxnSpPr>
        <p:spPr bwMode="auto">
          <a:xfrm flipV="1">
            <a:off x="7268387" y="2251401"/>
            <a:ext cx="710158" cy="723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EE1D6EE0-D56A-4430-9F71-E714E240F9E9}"/>
              </a:ext>
            </a:extLst>
          </p:cNvPr>
          <p:cNvSpPr txBox="1"/>
          <p:nvPr/>
        </p:nvSpPr>
        <p:spPr>
          <a:xfrm>
            <a:off x="5837790" y="2427593"/>
            <a:ext cx="1574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置き場所が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分からない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10" name="直線矢印コネクタ 109">
            <a:extLst>
              <a:ext uri="{FF2B5EF4-FFF2-40B4-BE49-F238E27FC236}">
                <a16:creationId xmlns:a16="http://schemas.microsoft.com/office/drawing/2014/main" id="{806180D0-5EF3-477D-B794-11E177436751}"/>
              </a:ext>
            </a:extLst>
          </p:cNvPr>
          <p:cNvCxnSpPr/>
          <p:nvPr/>
        </p:nvCxnSpPr>
        <p:spPr bwMode="auto">
          <a:xfrm flipV="1">
            <a:off x="1892233" y="4600267"/>
            <a:ext cx="684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1" name="テキスト ボックス 110">
            <a:extLst>
              <a:ext uri="{FF2B5EF4-FFF2-40B4-BE49-F238E27FC236}">
                <a16:creationId xmlns:a16="http://schemas.microsoft.com/office/drawing/2014/main" id="{854A4EEF-6740-426A-ABB3-A90B1970FE29}"/>
              </a:ext>
            </a:extLst>
          </p:cNvPr>
          <p:cNvSpPr txBox="1"/>
          <p:nvPr/>
        </p:nvSpPr>
        <p:spPr>
          <a:xfrm>
            <a:off x="630921" y="4377094"/>
            <a:ext cx="139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在庫数を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確認していない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13" name="直線矢印コネクタ 112">
            <a:extLst>
              <a:ext uri="{FF2B5EF4-FFF2-40B4-BE49-F238E27FC236}">
                <a16:creationId xmlns:a16="http://schemas.microsoft.com/office/drawing/2014/main" id="{177DD610-BA21-4281-AB9C-34C12966DC4E}"/>
              </a:ext>
            </a:extLst>
          </p:cNvPr>
          <p:cNvCxnSpPr/>
          <p:nvPr/>
        </p:nvCxnSpPr>
        <p:spPr bwMode="auto">
          <a:xfrm flipH="1" flipV="1">
            <a:off x="7751298" y="4728994"/>
            <a:ext cx="747567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06FC324E-BDA4-4105-A1EE-5C289BC4C8D4}"/>
              </a:ext>
            </a:extLst>
          </p:cNvPr>
          <p:cNvSpPr txBox="1"/>
          <p:nvPr/>
        </p:nvSpPr>
        <p:spPr>
          <a:xfrm>
            <a:off x="1151150" y="1902538"/>
            <a:ext cx="14637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置場が遠い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15" name="直線矢印コネクタ 114">
            <a:extLst>
              <a:ext uri="{FF2B5EF4-FFF2-40B4-BE49-F238E27FC236}">
                <a16:creationId xmlns:a16="http://schemas.microsoft.com/office/drawing/2014/main" id="{48D79937-737C-45F9-9DF2-F3BA36C68998}"/>
              </a:ext>
            </a:extLst>
          </p:cNvPr>
          <p:cNvCxnSpPr/>
          <p:nvPr/>
        </p:nvCxnSpPr>
        <p:spPr bwMode="auto">
          <a:xfrm flipV="1">
            <a:off x="6487707" y="5144471"/>
            <a:ext cx="972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9B59C971-BF5F-4513-8126-B7717CC9D211}"/>
              </a:ext>
            </a:extLst>
          </p:cNvPr>
          <p:cNvSpPr txBox="1"/>
          <p:nvPr/>
        </p:nvSpPr>
        <p:spPr>
          <a:xfrm>
            <a:off x="5519766" y="4933707"/>
            <a:ext cx="1153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常に部品が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溢れている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F443F32B-D6A8-4E3E-B29D-DE75CDE0714D}"/>
              </a:ext>
            </a:extLst>
          </p:cNvPr>
          <p:cNvSpPr txBox="1"/>
          <p:nvPr/>
        </p:nvSpPr>
        <p:spPr>
          <a:xfrm>
            <a:off x="6072012" y="3723229"/>
            <a:ext cx="1465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余剰品を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見ていない</a:t>
            </a:r>
          </a:p>
        </p:txBody>
      </p:sp>
      <p:cxnSp>
        <p:nvCxnSpPr>
          <p:cNvPr id="118" name="直線矢印コネクタ 117">
            <a:extLst>
              <a:ext uri="{FF2B5EF4-FFF2-40B4-BE49-F238E27FC236}">
                <a16:creationId xmlns:a16="http://schemas.microsoft.com/office/drawing/2014/main" id="{3FF1B9F4-5C1F-44BD-AEFB-3772D554F505}"/>
              </a:ext>
            </a:extLst>
          </p:cNvPr>
          <p:cNvCxnSpPr/>
          <p:nvPr/>
        </p:nvCxnSpPr>
        <p:spPr bwMode="auto">
          <a:xfrm flipV="1">
            <a:off x="6621587" y="4587327"/>
            <a:ext cx="381942" cy="4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3" name="テキスト ボックス 122">
            <a:extLst>
              <a:ext uri="{FF2B5EF4-FFF2-40B4-BE49-F238E27FC236}">
                <a16:creationId xmlns:a16="http://schemas.microsoft.com/office/drawing/2014/main" id="{920674FE-A187-409B-B608-368377C6D206}"/>
              </a:ext>
            </a:extLst>
          </p:cNvPr>
          <p:cNvSpPr txBox="1"/>
          <p:nvPr/>
        </p:nvSpPr>
        <p:spPr>
          <a:xfrm>
            <a:off x="1857379" y="2869235"/>
            <a:ext cx="14854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通路が狭い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4" name="テキスト ボックス 123">
            <a:extLst>
              <a:ext uri="{FF2B5EF4-FFF2-40B4-BE49-F238E27FC236}">
                <a16:creationId xmlns:a16="http://schemas.microsoft.com/office/drawing/2014/main" id="{50F39DF2-C27B-40DB-B085-A478DA0F05E2}"/>
              </a:ext>
            </a:extLst>
          </p:cNvPr>
          <p:cNvSpPr txBox="1"/>
          <p:nvPr/>
        </p:nvSpPr>
        <p:spPr>
          <a:xfrm>
            <a:off x="8455482" y="4632810"/>
            <a:ext cx="23532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余剰品がバラバラに置いてある</a:t>
            </a: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99835442-75E1-4428-956C-FC70FA3F7C2C}"/>
              </a:ext>
            </a:extLst>
          </p:cNvPr>
          <p:cNvSpPr txBox="1"/>
          <p:nvPr/>
        </p:nvSpPr>
        <p:spPr>
          <a:xfrm>
            <a:off x="8432700" y="3735265"/>
            <a:ext cx="23372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余剰品置場が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決まっていない</a:t>
            </a:r>
          </a:p>
        </p:txBody>
      </p:sp>
      <p:grpSp>
        <p:nvGrpSpPr>
          <p:cNvPr id="127" name="グループ化 126">
            <a:extLst>
              <a:ext uri="{FF2B5EF4-FFF2-40B4-BE49-F238E27FC236}">
                <a16:creationId xmlns:a16="http://schemas.microsoft.com/office/drawing/2014/main" id="{70BB18C6-48A5-44F2-9EDD-47282ECE728A}"/>
              </a:ext>
            </a:extLst>
          </p:cNvPr>
          <p:cNvGrpSpPr/>
          <p:nvPr/>
        </p:nvGrpSpPr>
        <p:grpSpPr>
          <a:xfrm>
            <a:off x="4169209" y="1735859"/>
            <a:ext cx="1989229" cy="835077"/>
            <a:chOff x="2861569" y="1483198"/>
            <a:chExt cx="1232369" cy="835077"/>
          </a:xfrm>
        </p:grpSpPr>
        <p:sp>
          <p:nvSpPr>
            <p:cNvPr id="128" name="角丸四角形 86">
              <a:extLst>
                <a:ext uri="{FF2B5EF4-FFF2-40B4-BE49-F238E27FC236}">
                  <a16:creationId xmlns:a16="http://schemas.microsoft.com/office/drawing/2014/main" id="{1012C827-C3B0-4D2F-9B5C-7C53A31BBE9B}"/>
                </a:ext>
              </a:extLst>
            </p:cNvPr>
            <p:cNvSpPr/>
            <p:nvPr/>
          </p:nvSpPr>
          <p:spPr bwMode="auto">
            <a:xfrm>
              <a:off x="3098746" y="1863168"/>
              <a:ext cx="995192" cy="455107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29" name="テキスト ボックス 128">
              <a:extLst>
                <a:ext uri="{FF2B5EF4-FFF2-40B4-BE49-F238E27FC236}">
                  <a16:creationId xmlns:a16="http://schemas.microsoft.com/office/drawing/2014/main" id="{8EE10850-C757-4B6E-86DC-51DA9D77D41B}"/>
                </a:ext>
              </a:extLst>
            </p:cNvPr>
            <p:cNvSpPr txBox="1"/>
            <p:nvPr/>
          </p:nvSpPr>
          <p:spPr>
            <a:xfrm>
              <a:off x="2861569" y="1483198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solidFill>
                    <a:srgbClr val="FF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①</a:t>
              </a:r>
            </a:p>
          </p:txBody>
        </p:sp>
      </p:grpSp>
      <p:grpSp>
        <p:nvGrpSpPr>
          <p:cNvPr id="130" name="グループ化 129">
            <a:extLst>
              <a:ext uri="{FF2B5EF4-FFF2-40B4-BE49-F238E27FC236}">
                <a16:creationId xmlns:a16="http://schemas.microsoft.com/office/drawing/2014/main" id="{0729436A-FC70-445F-BF83-1283F643A406}"/>
              </a:ext>
            </a:extLst>
          </p:cNvPr>
          <p:cNvGrpSpPr/>
          <p:nvPr/>
        </p:nvGrpSpPr>
        <p:grpSpPr>
          <a:xfrm>
            <a:off x="221926" y="4089379"/>
            <a:ext cx="1700340" cy="817580"/>
            <a:chOff x="1057167" y="2780344"/>
            <a:chExt cx="1700340" cy="817580"/>
          </a:xfrm>
        </p:grpSpPr>
        <p:sp>
          <p:nvSpPr>
            <p:cNvPr id="131" name="角丸四角形 83">
              <a:extLst>
                <a:ext uri="{FF2B5EF4-FFF2-40B4-BE49-F238E27FC236}">
                  <a16:creationId xmlns:a16="http://schemas.microsoft.com/office/drawing/2014/main" id="{9006A5EA-6E3E-4577-9568-24BAF7D101C5}"/>
                </a:ext>
              </a:extLst>
            </p:cNvPr>
            <p:cNvSpPr/>
            <p:nvPr/>
          </p:nvSpPr>
          <p:spPr bwMode="auto">
            <a:xfrm>
              <a:off x="1547330" y="3045503"/>
              <a:ext cx="1210177" cy="552421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32" name="テキスト ボックス 131">
              <a:extLst>
                <a:ext uri="{FF2B5EF4-FFF2-40B4-BE49-F238E27FC236}">
                  <a16:creationId xmlns:a16="http://schemas.microsoft.com/office/drawing/2014/main" id="{B3ED495A-E1EF-4313-8266-DBA9EAE96928}"/>
                </a:ext>
              </a:extLst>
            </p:cNvPr>
            <p:cNvSpPr txBox="1"/>
            <p:nvPr/>
          </p:nvSpPr>
          <p:spPr>
            <a:xfrm>
              <a:off x="1057167" y="2780344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000" b="1" dirty="0">
                  <a:solidFill>
                    <a:srgbClr val="FF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②</a:t>
              </a:r>
              <a:endParaRPr kumimoji="1" lang="ja-JP" altLang="en-US" sz="20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endParaRPr>
            </a:p>
          </p:txBody>
        </p:sp>
      </p:grpSp>
      <p:cxnSp>
        <p:nvCxnSpPr>
          <p:cNvPr id="139" name="直線矢印コネクタ 138">
            <a:extLst>
              <a:ext uri="{FF2B5EF4-FFF2-40B4-BE49-F238E27FC236}">
                <a16:creationId xmlns:a16="http://schemas.microsoft.com/office/drawing/2014/main" id="{E46DE7CD-CD28-4D2A-87FB-0B593111F483}"/>
              </a:ext>
            </a:extLst>
          </p:cNvPr>
          <p:cNvCxnSpPr/>
          <p:nvPr/>
        </p:nvCxnSpPr>
        <p:spPr bwMode="auto">
          <a:xfrm rot="3600000">
            <a:off x="6853325" y="2356207"/>
            <a:ext cx="3024000" cy="0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直線矢印コネクタ 139">
            <a:extLst>
              <a:ext uri="{FF2B5EF4-FFF2-40B4-BE49-F238E27FC236}">
                <a16:creationId xmlns:a16="http://schemas.microsoft.com/office/drawing/2014/main" id="{F4CA5E16-B2E5-40FF-8E04-151C5E191127}"/>
              </a:ext>
            </a:extLst>
          </p:cNvPr>
          <p:cNvCxnSpPr/>
          <p:nvPr/>
        </p:nvCxnSpPr>
        <p:spPr bwMode="auto">
          <a:xfrm rot="18000000" flipH="1">
            <a:off x="8412051" y="2132584"/>
            <a:ext cx="1332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1" name="直線矢印コネクタ 140">
            <a:extLst>
              <a:ext uri="{FF2B5EF4-FFF2-40B4-BE49-F238E27FC236}">
                <a16:creationId xmlns:a16="http://schemas.microsoft.com/office/drawing/2014/main" id="{7667C336-FFED-4F21-8769-084BCE49FDD9}"/>
              </a:ext>
            </a:extLst>
          </p:cNvPr>
          <p:cNvCxnSpPr/>
          <p:nvPr/>
        </p:nvCxnSpPr>
        <p:spPr bwMode="auto">
          <a:xfrm rot="3600000" flipH="1">
            <a:off x="9075686" y="2916486"/>
            <a:ext cx="396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2" name="直線矢印コネクタ 141">
            <a:extLst>
              <a:ext uri="{FF2B5EF4-FFF2-40B4-BE49-F238E27FC236}">
                <a16:creationId xmlns:a16="http://schemas.microsoft.com/office/drawing/2014/main" id="{0568F2D7-DDB5-42F7-9749-7CE8FA879584}"/>
              </a:ext>
            </a:extLst>
          </p:cNvPr>
          <p:cNvCxnSpPr/>
          <p:nvPr/>
        </p:nvCxnSpPr>
        <p:spPr bwMode="auto">
          <a:xfrm rot="18000000" flipV="1">
            <a:off x="6361197" y="4816469"/>
            <a:ext cx="2592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3" name="直線矢印コネクタ 142">
            <a:extLst>
              <a:ext uri="{FF2B5EF4-FFF2-40B4-BE49-F238E27FC236}">
                <a16:creationId xmlns:a16="http://schemas.microsoft.com/office/drawing/2014/main" id="{E9E2473E-4FFD-419F-A38D-F3BD80AB7964}"/>
              </a:ext>
            </a:extLst>
          </p:cNvPr>
          <p:cNvCxnSpPr/>
          <p:nvPr/>
        </p:nvCxnSpPr>
        <p:spPr bwMode="auto">
          <a:xfrm rot="3600000" flipV="1">
            <a:off x="6531356" y="4670814"/>
            <a:ext cx="1044000" cy="4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5" name="直線矢印コネクタ 144">
            <a:extLst>
              <a:ext uri="{FF2B5EF4-FFF2-40B4-BE49-F238E27FC236}">
                <a16:creationId xmlns:a16="http://schemas.microsoft.com/office/drawing/2014/main" id="{E0A8258E-7220-4F6B-A4CA-CA7CBBEE42CB}"/>
              </a:ext>
            </a:extLst>
          </p:cNvPr>
          <p:cNvCxnSpPr/>
          <p:nvPr/>
        </p:nvCxnSpPr>
        <p:spPr bwMode="auto">
          <a:xfrm rot="18000000" flipH="1">
            <a:off x="8030512" y="4388632"/>
            <a:ext cx="756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6" name="直線矢印コネクタ 145">
            <a:extLst>
              <a:ext uri="{FF2B5EF4-FFF2-40B4-BE49-F238E27FC236}">
                <a16:creationId xmlns:a16="http://schemas.microsoft.com/office/drawing/2014/main" id="{236DAF54-FF54-4DE6-8BD0-DC12657074B5}"/>
              </a:ext>
            </a:extLst>
          </p:cNvPr>
          <p:cNvCxnSpPr/>
          <p:nvPr/>
        </p:nvCxnSpPr>
        <p:spPr bwMode="auto">
          <a:xfrm rot="18000000" flipH="1">
            <a:off x="3649687" y="2326343"/>
            <a:ext cx="936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8" name="直線矢印コネクタ 147">
            <a:extLst>
              <a:ext uri="{FF2B5EF4-FFF2-40B4-BE49-F238E27FC236}">
                <a16:creationId xmlns:a16="http://schemas.microsoft.com/office/drawing/2014/main" id="{112E4CBD-DD11-4794-99C7-10820C18E2C5}"/>
              </a:ext>
            </a:extLst>
          </p:cNvPr>
          <p:cNvCxnSpPr/>
          <p:nvPr/>
        </p:nvCxnSpPr>
        <p:spPr bwMode="auto">
          <a:xfrm rot="3600000">
            <a:off x="2056142" y="2429935"/>
            <a:ext cx="2844000" cy="0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直線矢印コネクタ 148">
            <a:extLst>
              <a:ext uri="{FF2B5EF4-FFF2-40B4-BE49-F238E27FC236}">
                <a16:creationId xmlns:a16="http://schemas.microsoft.com/office/drawing/2014/main" id="{FB3A3628-8186-4E80-8CFA-2D8843A952F9}"/>
              </a:ext>
            </a:extLst>
          </p:cNvPr>
          <p:cNvCxnSpPr/>
          <p:nvPr/>
        </p:nvCxnSpPr>
        <p:spPr bwMode="auto">
          <a:xfrm flipV="1">
            <a:off x="2738495" y="2370653"/>
            <a:ext cx="414160" cy="4837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0" name="直線矢印コネクタ 149">
            <a:extLst>
              <a:ext uri="{FF2B5EF4-FFF2-40B4-BE49-F238E27FC236}">
                <a16:creationId xmlns:a16="http://schemas.microsoft.com/office/drawing/2014/main" id="{389769E0-E883-4FEC-AEBF-87573A8FC6F3}"/>
              </a:ext>
            </a:extLst>
          </p:cNvPr>
          <p:cNvCxnSpPr/>
          <p:nvPr/>
        </p:nvCxnSpPr>
        <p:spPr bwMode="auto">
          <a:xfrm rot="3600000">
            <a:off x="2526393" y="2055962"/>
            <a:ext cx="684000" cy="0"/>
          </a:xfrm>
          <a:prstGeom prst="straightConnector1">
            <a:avLst/>
          </a:prstGeom>
          <a:ln w="9525"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2" name="直線矢印コネクタ 151">
            <a:extLst>
              <a:ext uri="{FF2B5EF4-FFF2-40B4-BE49-F238E27FC236}">
                <a16:creationId xmlns:a16="http://schemas.microsoft.com/office/drawing/2014/main" id="{912B1066-1FC1-4FAA-8067-04DD152531B7}"/>
              </a:ext>
            </a:extLst>
          </p:cNvPr>
          <p:cNvCxnSpPr/>
          <p:nvPr/>
        </p:nvCxnSpPr>
        <p:spPr bwMode="auto">
          <a:xfrm rot="18000000" flipV="1">
            <a:off x="1205342" y="4816469"/>
            <a:ext cx="259200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3" name="直線矢印コネクタ 152">
            <a:extLst>
              <a:ext uri="{FF2B5EF4-FFF2-40B4-BE49-F238E27FC236}">
                <a16:creationId xmlns:a16="http://schemas.microsoft.com/office/drawing/2014/main" id="{EAAB9973-FB64-4111-BDE8-EEA30F98D47C}"/>
              </a:ext>
            </a:extLst>
          </p:cNvPr>
          <p:cNvCxnSpPr/>
          <p:nvPr/>
        </p:nvCxnSpPr>
        <p:spPr bwMode="auto">
          <a:xfrm rot="3600000">
            <a:off x="2037348" y="4422571"/>
            <a:ext cx="432000" cy="0"/>
          </a:xfrm>
          <a:prstGeom prst="straightConnector1">
            <a:avLst/>
          </a:prstGeom>
          <a:ln w="9525"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直線矢印コネクタ 154">
            <a:extLst>
              <a:ext uri="{FF2B5EF4-FFF2-40B4-BE49-F238E27FC236}">
                <a16:creationId xmlns:a16="http://schemas.microsoft.com/office/drawing/2014/main" id="{B0043349-F46E-413D-8650-483959FF61FF}"/>
              </a:ext>
            </a:extLst>
          </p:cNvPr>
          <p:cNvCxnSpPr/>
          <p:nvPr/>
        </p:nvCxnSpPr>
        <p:spPr bwMode="auto">
          <a:xfrm rot="18000000" flipH="1">
            <a:off x="2258047" y="4887778"/>
            <a:ext cx="1332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2492F45-7585-4170-BE79-E8013BA4615D}"/>
              </a:ext>
            </a:extLst>
          </p:cNvPr>
          <p:cNvSpPr txBox="1"/>
          <p:nvPr/>
        </p:nvSpPr>
        <p:spPr>
          <a:xfrm>
            <a:off x="6946197" y="627314"/>
            <a:ext cx="1422000" cy="523220"/>
          </a:xfrm>
          <a:prstGeom prst="rect">
            <a:avLst/>
          </a:prstGeom>
          <a:solidFill>
            <a:srgbClr val="FF7C8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人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9D8E208B-9D89-46E4-9E3B-D5D92952C7AD}"/>
              </a:ext>
            </a:extLst>
          </p:cNvPr>
          <p:cNvSpPr txBox="1"/>
          <p:nvPr/>
        </p:nvSpPr>
        <p:spPr>
          <a:xfrm>
            <a:off x="1885577" y="685783"/>
            <a:ext cx="1422000" cy="523220"/>
          </a:xfrm>
          <a:prstGeom prst="rect">
            <a:avLst/>
          </a:prstGeom>
          <a:solidFill>
            <a:srgbClr val="FF7C8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設備</a:t>
            </a:r>
            <a:endParaRPr kumimoji="1" lang="ja-JP" altLang="en-US" sz="2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57" name="直線矢印コネクタ 156">
            <a:extLst>
              <a:ext uri="{FF2B5EF4-FFF2-40B4-BE49-F238E27FC236}">
                <a16:creationId xmlns:a16="http://schemas.microsoft.com/office/drawing/2014/main" id="{39E4B57D-CDCB-4DBF-823E-4E408621A524}"/>
              </a:ext>
            </a:extLst>
          </p:cNvPr>
          <p:cNvCxnSpPr/>
          <p:nvPr/>
        </p:nvCxnSpPr>
        <p:spPr bwMode="auto">
          <a:xfrm flipH="1">
            <a:off x="4123249" y="2308333"/>
            <a:ext cx="396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8" name="テキスト ボックス 157">
            <a:extLst>
              <a:ext uri="{FF2B5EF4-FFF2-40B4-BE49-F238E27FC236}">
                <a16:creationId xmlns:a16="http://schemas.microsoft.com/office/drawing/2014/main" id="{69878427-A063-42B7-9E42-38B147E5B25D}"/>
              </a:ext>
            </a:extLst>
          </p:cNvPr>
          <p:cNvSpPr txBox="1"/>
          <p:nvPr/>
        </p:nvSpPr>
        <p:spPr>
          <a:xfrm>
            <a:off x="3887752" y="1353026"/>
            <a:ext cx="1374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置場の管理が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されていない</a:t>
            </a:r>
          </a:p>
        </p:txBody>
      </p:sp>
      <p:sp>
        <p:nvSpPr>
          <p:cNvPr id="159" name="テキスト ボックス 158">
            <a:extLst>
              <a:ext uri="{FF2B5EF4-FFF2-40B4-BE49-F238E27FC236}">
                <a16:creationId xmlns:a16="http://schemas.microsoft.com/office/drawing/2014/main" id="{D30FCCE1-76CE-4AA9-A9DD-B8B42D279D2B}"/>
              </a:ext>
            </a:extLst>
          </p:cNvPr>
          <p:cNvSpPr txBox="1"/>
          <p:nvPr/>
        </p:nvSpPr>
        <p:spPr>
          <a:xfrm>
            <a:off x="877204" y="2548870"/>
            <a:ext cx="1485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置場が把握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できていない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0" name="テキスト ボックス 159">
            <a:extLst>
              <a:ext uri="{FF2B5EF4-FFF2-40B4-BE49-F238E27FC236}">
                <a16:creationId xmlns:a16="http://schemas.microsoft.com/office/drawing/2014/main" id="{9265517E-A206-47C1-90A7-7413B1EC28B3}"/>
              </a:ext>
            </a:extLst>
          </p:cNvPr>
          <p:cNvSpPr txBox="1"/>
          <p:nvPr/>
        </p:nvSpPr>
        <p:spPr>
          <a:xfrm>
            <a:off x="1003285" y="5943948"/>
            <a:ext cx="1422000" cy="523220"/>
          </a:xfrm>
          <a:prstGeom prst="rect">
            <a:avLst/>
          </a:prstGeom>
          <a:solidFill>
            <a:srgbClr val="FF7C8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方法</a:t>
            </a:r>
          </a:p>
        </p:txBody>
      </p:sp>
      <p:sp>
        <p:nvSpPr>
          <p:cNvPr id="161" name="テキスト ボックス 160">
            <a:extLst>
              <a:ext uri="{FF2B5EF4-FFF2-40B4-BE49-F238E27FC236}">
                <a16:creationId xmlns:a16="http://schemas.microsoft.com/office/drawing/2014/main" id="{7B786945-2F33-4D5F-BB93-38DC18DC920A}"/>
              </a:ext>
            </a:extLst>
          </p:cNvPr>
          <p:cNvSpPr txBox="1"/>
          <p:nvPr/>
        </p:nvSpPr>
        <p:spPr>
          <a:xfrm>
            <a:off x="3432832" y="4738576"/>
            <a:ext cx="1387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確定内示を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見ていない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62" name="直線矢印コネクタ 161">
            <a:extLst>
              <a:ext uri="{FF2B5EF4-FFF2-40B4-BE49-F238E27FC236}">
                <a16:creationId xmlns:a16="http://schemas.microsoft.com/office/drawing/2014/main" id="{ED1D5C40-B99C-4A25-A216-0C2002456CEA}"/>
              </a:ext>
            </a:extLst>
          </p:cNvPr>
          <p:cNvCxnSpPr/>
          <p:nvPr/>
        </p:nvCxnSpPr>
        <p:spPr bwMode="auto">
          <a:xfrm flipH="1">
            <a:off x="2840454" y="5000186"/>
            <a:ext cx="80446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3" name="テキスト ボックス 162">
            <a:extLst>
              <a:ext uri="{FF2B5EF4-FFF2-40B4-BE49-F238E27FC236}">
                <a16:creationId xmlns:a16="http://schemas.microsoft.com/office/drawing/2014/main" id="{334A38CA-CDA0-4194-B4E9-CBAF0191DA4C}"/>
              </a:ext>
            </a:extLst>
          </p:cNvPr>
          <p:cNvSpPr txBox="1"/>
          <p:nvPr/>
        </p:nvSpPr>
        <p:spPr>
          <a:xfrm>
            <a:off x="3789613" y="4232853"/>
            <a:ext cx="1387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進捗管理が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されていない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64" name="直線矢印コネクタ 163">
            <a:extLst>
              <a:ext uri="{FF2B5EF4-FFF2-40B4-BE49-F238E27FC236}">
                <a16:creationId xmlns:a16="http://schemas.microsoft.com/office/drawing/2014/main" id="{AC21188E-301F-42D0-8418-83CB3718A4EC}"/>
              </a:ext>
            </a:extLst>
          </p:cNvPr>
          <p:cNvCxnSpPr/>
          <p:nvPr/>
        </p:nvCxnSpPr>
        <p:spPr bwMode="auto">
          <a:xfrm flipH="1">
            <a:off x="3149086" y="4503549"/>
            <a:ext cx="80446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5" name="直線矢印コネクタ 164">
            <a:extLst>
              <a:ext uri="{FF2B5EF4-FFF2-40B4-BE49-F238E27FC236}">
                <a16:creationId xmlns:a16="http://schemas.microsoft.com/office/drawing/2014/main" id="{BC725536-6C02-4DB2-B747-FA839E313714}"/>
              </a:ext>
            </a:extLst>
          </p:cNvPr>
          <p:cNvCxnSpPr/>
          <p:nvPr/>
        </p:nvCxnSpPr>
        <p:spPr bwMode="auto">
          <a:xfrm>
            <a:off x="7056824" y="2634085"/>
            <a:ext cx="52130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6" name="テキスト ボックス 165">
            <a:extLst>
              <a:ext uri="{FF2B5EF4-FFF2-40B4-BE49-F238E27FC236}">
                <a16:creationId xmlns:a16="http://schemas.microsoft.com/office/drawing/2014/main" id="{AAED93C1-6B30-4831-B734-A0836B024150}"/>
              </a:ext>
            </a:extLst>
          </p:cNvPr>
          <p:cNvSpPr txBox="1"/>
          <p:nvPr/>
        </p:nvSpPr>
        <p:spPr>
          <a:xfrm>
            <a:off x="6658454" y="2975201"/>
            <a:ext cx="1574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自己判断で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置いている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7" name="テキスト ボックス 166">
            <a:extLst>
              <a:ext uri="{FF2B5EF4-FFF2-40B4-BE49-F238E27FC236}">
                <a16:creationId xmlns:a16="http://schemas.microsoft.com/office/drawing/2014/main" id="{226B964F-30AC-40C9-9436-F9257DB1E1BF}"/>
              </a:ext>
            </a:extLst>
          </p:cNvPr>
          <p:cNvSpPr txBox="1"/>
          <p:nvPr/>
        </p:nvSpPr>
        <p:spPr>
          <a:xfrm>
            <a:off x="6593035" y="5933493"/>
            <a:ext cx="1422000" cy="523220"/>
          </a:xfrm>
          <a:prstGeom prst="rect">
            <a:avLst/>
          </a:prstGeom>
          <a:solidFill>
            <a:srgbClr val="FF7C8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環境</a:t>
            </a:r>
            <a:endParaRPr kumimoji="1" lang="ja-JP" altLang="en-US" sz="2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68" name="直線矢印コネクタ 167">
            <a:extLst>
              <a:ext uri="{FF2B5EF4-FFF2-40B4-BE49-F238E27FC236}">
                <a16:creationId xmlns:a16="http://schemas.microsoft.com/office/drawing/2014/main" id="{7B49CD6D-9596-4407-A44B-CDCC28F9FB57}"/>
              </a:ext>
            </a:extLst>
          </p:cNvPr>
          <p:cNvCxnSpPr/>
          <p:nvPr/>
        </p:nvCxnSpPr>
        <p:spPr bwMode="auto">
          <a:xfrm flipH="1">
            <a:off x="8448223" y="4289750"/>
            <a:ext cx="972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C8805EB3-F73D-428B-A0D1-565EC0A0DCFE}"/>
              </a:ext>
            </a:extLst>
          </p:cNvPr>
          <p:cNvSpPr txBox="1"/>
          <p:nvPr/>
        </p:nvSpPr>
        <p:spPr>
          <a:xfrm>
            <a:off x="9444989" y="4063424"/>
            <a:ext cx="2130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余剰品が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通路に溢れている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12427AD7-447A-42BE-9E7E-3E7AE31B9881}"/>
              </a:ext>
            </a:extLst>
          </p:cNvPr>
          <p:cNvSpPr txBox="1"/>
          <p:nvPr/>
        </p:nvSpPr>
        <p:spPr>
          <a:xfrm>
            <a:off x="1325391" y="3728886"/>
            <a:ext cx="1440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空いている場所に置いている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173F570-B6DE-4CA9-8D48-D240B6268E74}"/>
              </a:ext>
            </a:extLst>
          </p:cNvPr>
          <p:cNvSpPr txBox="1"/>
          <p:nvPr/>
        </p:nvSpPr>
        <p:spPr>
          <a:xfrm>
            <a:off x="1617051" y="1309869"/>
            <a:ext cx="1463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往復作業を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している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72" name="直線矢印コネクタ 171">
            <a:extLst>
              <a:ext uri="{FF2B5EF4-FFF2-40B4-BE49-F238E27FC236}">
                <a16:creationId xmlns:a16="http://schemas.microsoft.com/office/drawing/2014/main" id="{8580BAEF-C5BE-45A4-A996-07C331A86031}"/>
              </a:ext>
            </a:extLst>
          </p:cNvPr>
          <p:cNvCxnSpPr/>
          <p:nvPr/>
        </p:nvCxnSpPr>
        <p:spPr bwMode="auto">
          <a:xfrm flipV="1">
            <a:off x="2331112" y="2048043"/>
            <a:ext cx="504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3" name="テキスト ボックス 172">
            <a:extLst>
              <a:ext uri="{FF2B5EF4-FFF2-40B4-BE49-F238E27FC236}">
                <a16:creationId xmlns:a16="http://schemas.microsoft.com/office/drawing/2014/main" id="{C05D4051-2B3F-4D1C-8405-FB31B909D37F}"/>
              </a:ext>
            </a:extLst>
          </p:cNvPr>
          <p:cNvSpPr txBox="1"/>
          <p:nvPr/>
        </p:nvSpPr>
        <p:spPr>
          <a:xfrm>
            <a:off x="9711598" y="1542005"/>
            <a:ext cx="1156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知識が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あまりない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74" name="直線矢印コネクタ 173">
            <a:extLst>
              <a:ext uri="{FF2B5EF4-FFF2-40B4-BE49-F238E27FC236}">
                <a16:creationId xmlns:a16="http://schemas.microsoft.com/office/drawing/2014/main" id="{92D18B7B-059B-40ED-A28C-A5A804C33483}"/>
              </a:ext>
            </a:extLst>
          </p:cNvPr>
          <p:cNvCxnSpPr/>
          <p:nvPr/>
        </p:nvCxnSpPr>
        <p:spPr bwMode="auto">
          <a:xfrm flipH="1">
            <a:off x="9296157" y="1772706"/>
            <a:ext cx="612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5" name="直線矢印コネクタ 174">
            <a:extLst>
              <a:ext uri="{FF2B5EF4-FFF2-40B4-BE49-F238E27FC236}">
                <a16:creationId xmlns:a16="http://schemas.microsoft.com/office/drawing/2014/main" id="{00B30C6D-4E2A-4311-BF76-FB75AB3907EB}"/>
              </a:ext>
            </a:extLst>
          </p:cNvPr>
          <p:cNvCxnSpPr/>
          <p:nvPr/>
        </p:nvCxnSpPr>
        <p:spPr bwMode="auto">
          <a:xfrm rot="3600000" flipH="1">
            <a:off x="9403359" y="1974682"/>
            <a:ext cx="396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ACFA25D2-B41B-4EF5-B062-89C2BA4A2828}"/>
              </a:ext>
            </a:extLst>
          </p:cNvPr>
          <p:cNvSpPr txBox="1"/>
          <p:nvPr/>
        </p:nvSpPr>
        <p:spPr>
          <a:xfrm>
            <a:off x="9646865" y="2000071"/>
            <a:ext cx="1380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作業者によって不慣れである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AC0F1AB1-28B8-43C2-9910-8DAC8855C3FC}"/>
              </a:ext>
            </a:extLst>
          </p:cNvPr>
          <p:cNvSpPr txBox="1"/>
          <p:nvPr/>
        </p:nvSpPr>
        <p:spPr>
          <a:xfrm>
            <a:off x="396186" y="4894944"/>
            <a:ext cx="1485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往復作業を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している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03" name="直線矢印コネクタ 102">
            <a:extLst>
              <a:ext uri="{FF2B5EF4-FFF2-40B4-BE49-F238E27FC236}">
                <a16:creationId xmlns:a16="http://schemas.microsoft.com/office/drawing/2014/main" id="{7080B1F4-1ABC-400A-AABC-581B4F60A8C0}"/>
              </a:ext>
            </a:extLst>
          </p:cNvPr>
          <p:cNvCxnSpPr/>
          <p:nvPr/>
        </p:nvCxnSpPr>
        <p:spPr bwMode="auto">
          <a:xfrm flipV="1">
            <a:off x="1639350" y="5108045"/>
            <a:ext cx="684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54C563AA-9E4B-44D0-AD50-02D97589238F}"/>
              </a:ext>
            </a:extLst>
          </p:cNvPr>
          <p:cNvSpPr txBox="1"/>
          <p:nvPr/>
        </p:nvSpPr>
        <p:spPr>
          <a:xfrm>
            <a:off x="10059599" y="1074541"/>
            <a:ext cx="14656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教育時間がない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19" name="直線矢印コネクタ 118">
            <a:extLst>
              <a:ext uri="{FF2B5EF4-FFF2-40B4-BE49-F238E27FC236}">
                <a16:creationId xmlns:a16="http://schemas.microsoft.com/office/drawing/2014/main" id="{2FD8B720-6E9E-4221-9CD5-3D8614EEF782}"/>
              </a:ext>
            </a:extLst>
          </p:cNvPr>
          <p:cNvCxnSpPr>
            <a:stCxn id="92" idx="3"/>
          </p:cNvCxnSpPr>
          <p:nvPr/>
        </p:nvCxnSpPr>
        <p:spPr bwMode="auto">
          <a:xfrm flipH="1">
            <a:off x="9775024" y="1294200"/>
            <a:ext cx="317775" cy="44019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0" name="直線矢印コネクタ 119">
            <a:extLst>
              <a:ext uri="{FF2B5EF4-FFF2-40B4-BE49-F238E27FC236}">
                <a16:creationId xmlns:a16="http://schemas.microsoft.com/office/drawing/2014/main" id="{C7876147-9CCF-4BC0-A2FF-6AA6AEB2F009}"/>
              </a:ext>
            </a:extLst>
          </p:cNvPr>
          <p:cNvCxnSpPr/>
          <p:nvPr/>
        </p:nvCxnSpPr>
        <p:spPr bwMode="auto">
          <a:xfrm flipV="1">
            <a:off x="2316565" y="2700298"/>
            <a:ext cx="504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CB2D2EAB-29EF-4C2C-B599-69D7CDB1ED5E}"/>
              </a:ext>
            </a:extLst>
          </p:cNvPr>
          <p:cNvSpPr txBox="1"/>
          <p:nvPr/>
        </p:nvSpPr>
        <p:spPr>
          <a:xfrm>
            <a:off x="290204" y="5432040"/>
            <a:ext cx="1985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部品の出し入れが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多い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22" name="直線矢印コネクタ 121">
            <a:extLst>
              <a:ext uri="{FF2B5EF4-FFF2-40B4-BE49-F238E27FC236}">
                <a16:creationId xmlns:a16="http://schemas.microsoft.com/office/drawing/2014/main" id="{F9B44A82-F0AB-4229-B3C4-C8F723C98BF5}"/>
              </a:ext>
            </a:extLst>
          </p:cNvPr>
          <p:cNvCxnSpPr/>
          <p:nvPr/>
        </p:nvCxnSpPr>
        <p:spPr bwMode="auto">
          <a:xfrm flipV="1">
            <a:off x="1649689" y="5121922"/>
            <a:ext cx="291953" cy="35449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5" name="直線矢印コネクタ 124">
            <a:extLst>
              <a:ext uri="{FF2B5EF4-FFF2-40B4-BE49-F238E27FC236}">
                <a16:creationId xmlns:a16="http://schemas.microsoft.com/office/drawing/2014/main" id="{AE8DC517-AC6B-4DA0-AFA8-D10AA04171A3}"/>
              </a:ext>
            </a:extLst>
          </p:cNvPr>
          <p:cNvCxnSpPr/>
          <p:nvPr/>
        </p:nvCxnSpPr>
        <p:spPr bwMode="auto">
          <a:xfrm rot="3600000">
            <a:off x="7399671" y="1978381"/>
            <a:ext cx="576000" cy="0"/>
          </a:xfrm>
          <a:prstGeom prst="straightConnector1">
            <a:avLst/>
          </a:prstGeom>
          <a:ln w="9525"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F4F24F5E-A635-4CF5-A2F3-C11C8A83C807}"/>
              </a:ext>
            </a:extLst>
          </p:cNvPr>
          <p:cNvSpPr txBox="1"/>
          <p:nvPr/>
        </p:nvSpPr>
        <p:spPr>
          <a:xfrm>
            <a:off x="6467601" y="1237522"/>
            <a:ext cx="1541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作業時間の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速度が違う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1" name="テキスト ボックス 150">
            <a:extLst>
              <a:ext uri="{FF2B5EF4-FFF2-40B4-BE49-F238E27FC236}">
                <a16:creationId xmlns:a16="http://schemas.microsoft.com/office/drawing/2014/main" id="{8F8F3FBE-FF15-4030-A9D7-53C7C9497E01}"/>
              </a:ext>
            </a:extLst>
          </p:cNvPr>
          <p:cNvSpPr txBox="1"/>
          <p:nvPr/>
        </p:nvSpPr>
        <p:spPr>
          <a:xfrm>
            <a:off x="5121258" y="5616779"/>
            <a:ext cx="19896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緊急時の置き場がない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54" name="直線矢印コネクタ 153">
            <a:extLst>
              <a:ext uri="{FF2B5EF4-FFF2-40B4-BE49-F238E27FC236}">
                <a16:creationId xmlns:a16="http://schemas.microsoft.com/office/drawing/2014/main" id="{65378B48-C84E-4B7C-B1EB-F16E2305E33F}"/>
              </a:ext>
            </a:extLst>
          </p:cNvPr>
          <p:cNvCxnSpPr/>
          <p:nvPr/>
        </p:nvCxnSpPr>
        <p:spPr bwMode="auto">
          <a:xfrm flipV="1">
            <a:off x="6658454" y="5153916"/>
            <a:ext cx="347909" cy="39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33" name="グループ化 132">
            <a:extLst>
              <a:ext uri="{FF2B5EF4-FFF2-40B4-BE49-F238E27FC236}">
                <a16:creationId xmlns:a16="http://schemas.microsoft.com/office/drawing/2014/main" id="{C42F0D3C-E833-451E-93D1-AEA937335692}"/>
              </a:ext>
            </a:extLst>
          </p:cNvPr>
          <p:cNvGrpSpPr/>
          <p:nvPr/>
        </p:nvGrpSpPr>
        <p:grpSpPr>
          <a:xfrm>
            <a:off x="4930892" y="5186811"/>
            <a:ext cx="1970200" cy="768448"/>
            <a:chOff x="3423798" y="6887108"/>
            <a:chExt cx="1771844" cy="886719"/>
          </a:xfrm>
        </p:grpSpPr>
        <p:sp>
          <p:nvSpPr>
            <p:cNvPr id="134" name="角丸四角形 73">
              <a:extLst>
                <a:ext uri="{FF2B5EF4-FFF2-40B4-BE49-F238E27FC236}">
                  <a16:creationId xmlns:a16="http://schemas.microsoft.com/office/drawing/2014/main" id="{F214001E-B547-4AED-9B99-243B8F920135}"/>
                </a:ext>
              </a:extLst>
            </p:cNvPr>
            <p:cNvSpPr/>
            <p:nvPr/>
          </p:nvSpPr>
          <p:spPr bwMode="auto">
            <a:xfrm>
              <a:off x="3621883" y="7330329"/>
              <a:ext cx="1573759" cy="443498"/>
            </a:xfrm>
            <a:prstGeom prst="round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35" name="テキスト ボックス 134">
              <a:extLst>
                <a:ext uri="{FF2B5EF4-FFF2-40B4-BE49-F238E27FC236}">
                  <a16:creationId xmlns:a16="http://schemas.microsoft.com/office/drawing/2014/main" id="{62AFD751-083D-49DC-960C-4D285D08B2FB}"/>
                </a:ext>
              </a:extLst>
            </p:cNvPr>
            <p:cNvSpPr txBox="1"/>
            <p:nvPr/>
          </p:nvSpPr>
          <p:spPr>
            <a:xfrm>
              <a:off x="3423798" y="6887108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000" b="1" dirty="0">
                  <a:solidFill>
                    <a:srgbClr val="FF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③</a:t>
              </a:r>
              <a:endParaRPr kumimoji="1" lang="ja-JP" altLang="en-US" sz="20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endParaRPr>
            </a:p>
          </p:txBody>
        </p:sp>
      </p:grpSp>
      <p:cxnSp>
        <p:nvCxnSpPr>
          <p:cNvPr id="136" name="直線矢印コネクタ 135">
            <a:extLst>
              <a:ext uri="{FF2B5EF4-FFF2-40B4-BE49-F238E27FC236}">
                <a16:creationId xmlns:a16="http://schemas.microsoft.com/office/drawing/2014/main" id="{6E9A44F7-B457-47D0-AEE1-9C03C4F352CE}"/>
              </a:ext>
            </a:extLst>
          </p:cNvPr>
          <p:cNvCxnSpPr/>
          <p:nvPr/>
        </p:nvCxnSpPr>
        <p:spPr bwMode="auto">
          <a:xfrm flipH="1">
            <a:off x="7501747" y="5208092"/>
            <a:ext cx="65984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92829BEB-0289-44D6-99AA-43598B035187}"/>
              </a:ext>
            </a:extLst>
          </p:cNvPr>
          <p:cNvSpPr txBox="1"/>
          <p:nvPr/>
        </p:nvSpPr>
        <p:spPr>
          <a:xfrm>
            <a:off x="8071449" y="5524848"/>
            <a:ext cx="1863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指示発注の為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変動差が大きい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47166981-52A5-4156-ABCA-44E2FB06667A}"/>
              </a:ext>
            </a:extLst>
          </p:cNvPr>
          <p:cNvSpPr txBox="1"/>
          <p:nvPr/>
        </p:nvSpPr>
        <p:spPr>
          <a:xfrm>
            <a:off x="8170172" y="5055950"/>
            <a:ext cx="2450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部品棚からはみ出している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47" name="直線矢印コネクタ 146">
            <a:extLst>
              <a:ext uri="{FF2B5EF4-FFF2-40B4-BE49-F238E27FC236}">
                <a16:creationId xmlns:a16="http://schemas.microsoft.com/office/drawing/2014/main" id="{87E5200D-6E61-4A30-B019-4CDFAA796992}"/>
              </a:ext>
            </a:extLst>
          </p:cNvPr>
          <p:cNvCxnSpPr/>
          <p:nvPr/>
        </p:nvCxnSpPr>
        <p:spPr bwMode="auto">
          <a:xfrm flipH="1" flipV="1">
            <a:off x="7850139" y="5213458"/>
            <a:ext cx="274942" cy="2980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6" name="正方形/長方形 155">
            <a:extLst>
              <a:ext uri="{FF2B5EF4-FFF2-40B4-BE49-F238E27FC236}">
                <a16:creationId xmlns:a16="http://schemas.microsoft.com/office/drawing/2014/main" id="{38DCC140-3E46-41F0-A5E3-2F75B9A5503A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34211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4C255C4-5549-4E66-8D05-C3E47679DDB2}"/>
              </a:ext>
            </a:extLst>
          </p:cNvPr>
          <p:cNvSpPr/>
          <p:nvPr/>
        </p:nvSpPr>
        <p:spPr bwMode="auto">
          <a:xfrm>
            <a:off x="69879" y="1252865"/>
            <a:ext cx="5273488" cy="519278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要因の検証－１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12796E0-9E01-4138-B0D3-C366E410ADE9}"/>
              </a:ext>
            </a:extLst>
          </p:cNvPr>
          <p:cNvSpPr txBox="1"/>
          <p:nvPr/>
        </p:nvSpPr>
        <p:spPr>
          <a:xfrm>
            <a:off x="48037" y="594442"/>
            <a:ext cx="4368209" cy="400110"/>
          </a:xfrm>
          <a:prstGeom prst="rect">
            <a:avLst/>
          </a:prstGeom>
          <a:solidFill>
            <a:srgbClr val="FF7C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要因</a:t>
            </a:r>
            <a:r>
              <a: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1.</a:t>
            </a: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部品棚の間口が足りていない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Line 9">
            <a:extLst>
              <a:ext uri="{FF2B5EF4-FFF2-40B4-BE49-F238E27FC236}">
                <a16:creationId xmlns:a16="http://schemas.microsoft.com/office/drawing/2014/main" id="{FEFCA498-2319-4D97-8AA1-D4016FF7D780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5C49109E-891A-4B4F-8559-666899B21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18" name="Picture 8">
            <a:extLst>
              <a:ext uri="{FF2B5EF4-FFF2-40B4-BE49-F238E27FC236}">
                <a16:creationId xmlns:a16="http://schemas.microsoft.com/office/drawing/2014/main" id="{4287D9E3-87C9-4E11-9D2E-B5B345C63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639F9DC-A113-4F71-96EA-B9DEE876BA91}"/>
              </a:ext>
            </a:extLst>
          </p:cNvPr>
          <p:cNvSpPr/>
          <p:nvPr/>
        </p:nvSpPr>
        <p:spPr bwMode="auto">
          <a:xfrm>
            <a:off x="563810" y="3621200"/>
            <a:ext cx="2200689" cy="251882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1" name="テキスト ボックス 2">
            <a:extLst>
              <a:ext uri="{FF2B5EF4-FFF2-40B4-BE49-F238E27FC236}">
                <a16:creationId xmlns:a16="http://schemas.microsoft.com/office/drawing/2014/main" id="{168DCEA1-5A01-477E-9E33-856A91A1FBE7}"/>
              </a:ext>
            </a:extLst>
          </p:cNvPr>
          <p:cNvSpPr txBox="1"/>
          <p:nvPr/>
        </p:nvSpPr>
        <p:spPr>
          <a:xfrm>
            <a:off x="717406" y="1470819"/>
            <a:ext cx="3729175" cy="1974367"/>
          </a:xfrm>
          <a:prstGeom prst="rect">
            <a:avLst/>
          </a:prstGeom>
          <a:solidFill>
            <a:schemeClr val="bg1"/>
          </a:solidFill>
          <a:ln w="9525" cmpd="sng">
            <a:solidFill>
              <a:sysClr val="window" lastClr="FFFFFF">
                <a:shade val="50000"/>
              </a:sysClr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CC7FF80B-149F-48EE-BF6C-3015CD2ABF8B}"/>
              </a:ext>
            </a:extLst>
          </p:cNvPr>
          <p:cNvSpPr/>
          <p:nvPr/>
        </p:nvSpPr>
        <p:spPr>
          <a:xfrm>
            <a:off x="4555253" y="3250854"/>
            <a:ext cx="664656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81E3036F-D5A8-47CD-B8A3-E79ACD4FF888}"/>
              </a:ext>
            </a:extLst>
          </p:cNvPr>
          <p:cNvSpPr/>
          <p:nvPr/>
        </p:nvSpPr>
        <p:spPr>
          <a:xfrm rot="5400000">
            <a:off x="3778787" y="2863650"/>
            <a:ext cx="366781" cy="19474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5C2F37DB-33F8-432C-8BF1-F892DACAE52C}"/>
              </a:ext>
            </a:extLst>
          </p:cNvPr>
          <p:cNvSpPr/>
          <p:nvPr/>
        </p:nvSpPr>
        <p:spPr>
          <a:xfrm>
            <a:off x="3225471" y="3177111"/>
            <a:ext cx="508859" cy="26407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B8111B2A-01DC-4382-A6CB-8A14A9333624}"/>
              </a:ext>
            </a:extLst>
          </p:cNvPr>
          <p:cNvSpPr/>
          <p:nvPr/>
        </p:nvSpPr>
        <p:spPr>
          <a:xfrm>
            <a:off x="979721" y="3324871"/>
            <a:ext cx="469909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759854B7-8EAB-4B0B-9B30-27DBC478ACCE}"/>
              </a:ext>
            </a:extLst>
          </p:cNvPr>
          <p:cNvSpPr/>
          <p:nvPr/>
        </p:nvSpPr>
        <p:spPr>
          <a:xfrm>
            <a:off x="1475980" y="3324871"/>
            <a:ext cx="194745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44F0BF95-6DAC-45D6-B5E5-A8C50D490052}"/>
              </a:ext>
            </a:extLst>
          </p:cNvPr>
          <p:cNvSpPr/>
          <p:nvPr/>
        </p:nvSpPr>
        <p:spPr>
          <a:xfrm>
            <a:off x="1700823" y="3258616"/>
            <a:ext cx="469910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29F857D0-90DA-473D-8299-842EB1A209CA}"/>
              </a:ext>
            </a:extLst>
          </p:cNvPr>
          <p:cNvSpPr/>
          <p:nvPr/>
        </p:nvSpPr>
        <p:spPr>
          <a:xfrm>
            <a:off x="2418176" y="3324873"/>
            <a:ext cx="194745" cy="12101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582A797-CDF7-47D5-A12A-7FACEA3BCFCF}"/>
              </a:ext>
            </a:extLst>
          </p:cNvPr>
          <p:cNvSpPr/>
          <p:nvPr/>
        </p:nvSpPr>
        <p:spPr>
          <a:xfrm>
            <a:off x="2197083" y="3324873"/>
            <a:ext cx="194745" cy="12101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8B851920-53D0-4C65-A95F-33F22F3A2358}"/>
              </a:ext>
            </a:extLst>
          </p:cNvPr>
          <p:cNvSpPr/>
          <p:nvPr/>
        </p:nvSpPr>
        <p:spPr>
          <a:xfrm>
            <a:off x="758626" y="3258615"/>
            <a:ext cx="194745" cy="18339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8E5DCBDD-8CAB-4613-A886-B21429B106D0}"/>
              </a:ext>
            </a:extLst>
          </p:cNvPr>
          <p:cNvSpPr/>
          <p:nvPr/>
        </p:nvSpPr>
        <p:spPr>
          <a:xfrm>
            <a:off x="990963" y="2454122"/>
            <a:ext cx="469909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8D28F6FC-0FB5-4658-9CDF-77F187E0C481}"/>
              </a:ext>
            </a:extLst>
          </p:cNvPr>
          <p:cNvSpPr/>
          <p:nvPr/>
        </p:nvSpPr>
        <p:spPr>
          <a:xfrm>
            <a:off x="1487223" y="2454122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5FF70C2-5584-4AD1-88EF-951E6CDFE31F}"/>
              </a:ext>
            </a:extLst>
          </p:cNvPr>
          <p:cNvSpPr/>
          <p:nvPr/>
        </p:nvSpPr>
        <p:spPr>
          <a:xfrm>
            <a:off x="1704570" y="2454122"/>
            <a:ext cx="469910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74CDE934-8BCB-41A9-9B33-8C758BFD2A8B}"/>
              </a:ext>
            </a:extLst>
          </p:cNvPr>
          <p:cNvSpPr/>
          <p:nvPr/>
        </p:nvSpPr>
        <p:spPr>
          <a:xfrm>
            <a:off x="2200831" y="2454122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EC4DE3B6-7065-4620-A9B5-835C9438E3D4}"/>
              </a:ext>
            </a:extLst>
          </p:cNvPr>
          <p:cNvSpPr/>
          <p:nvPr/>
        </p:nvSpPr>
        <p:spPr>
          <a:xfrm>
            <a:off x="2421925" y="2454122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672BE997-9565-4456-8B23-E43D336E6F4E}"/>
              </a:ext>
            </a:extLst>
          </p:cNvPr>
          <p:cNvSpPr/>
          <p:nvPr/>
        </p:nvSpPr>
        <p:spPr>
          <a:xfrm>
            <a:off x="766121" y="2454123"/>
            <a:ext cx="194745" cy="18339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1C4FC9E9-8066-4EC7-B1B3-82B3021403A7}"/>
              </a:ext>
            </a:extLst>
          </p:cNvPr>
          <p:cNvSpPr/>
          <p:nvPr/>
        </p:nvSpPr>
        <p:spPr>
          <a:xfrm rot="5400000">
            <a:off x="1673654" y="1855473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8EBFDC63-DA4C-4F9B-8386-4AD169F127D5}"/>
              </a:ext>
            </a:extLst>
          </p:cNvPr>
          <p:cNvSpPr/>
          <p:nvPr/>
        </p:nvSpPr>
        <p:spPr>
          <a:xfrm rot="5400000">
            <a:off x="2113705" y="2219320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CB4FE540-1F67-4FB1-AC28-F750966CFA5B}"/>
              </a:ext>
            </a:extLst>
          </p:cNvPr>
          <p:cNvSpPr/>
          <p:nvPr/>
        </p:nvSpPr>
        <p:spPr>
          <a:xfrm rot="5400000">
            <a:off x="2117451" y="1853943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A555695F-62BA-4B85-8DD8-1EAF5BC04A55}"/>
              </a:ext>
            </a:extLst>
          </p:cNvPr>
          <p:cNvSpPr/>
          <p:nvPr/>
        </p:nvSpPr>
        <p:spPr>
          <a:xfrm rot="5400000">
            <a:off x="2274841" y="1853943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19C4E87C-B246-4906-80DB-42D430400CA8}"/>
              </a:ext>
            </a:extLst>
          </p:cNvPr>
          <p:cNvSpPr/>
          <p:nvPr/>
        </p:nvSpPr>
        <p:spPr>
          <a:xfrm rot="5400000">
            <a:off x="2271094" y="2219320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0BB4B2E6-DF2B-4A34-913F-C7EC2E812C9B}"/>
              </a:ext>
            </a:extLst>
          </p:cNvPr>
          <p:cNvSpPr/>
          <p:nvPr/>
        </p:nvSpPr>
        <p:spPr>
          <a:xfrm rot="5400000">
            <a:off x="2428484" y="2219320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76F4D96-1C09-4ABF-9565-5B5A37FEF71F}"/>
              </a:ext>
            </a:extLst>
          </p:cNvPr>
          <p:cNvSpPr/>
          <p:nvPr/>
        </p:nvSpPr>
        <p:spPr>
          <a:xfrm rot="5400000">
            <a:off x="2432232" y="1853941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C0DF5AC-211C-4974-9F9D-6289460FD746}"/>
              </a:ext>
            </a:extLst>
          </p:cNvPr>
          <p:cNvSpPr/>
          <p:nvPr/>
        </p:nvSpPr>
        <p:spPr>
          <a:xfrm rot="5400000">
            <a:off x="735208" y="1853945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BB5ACA2F-B1BA-47ED-92C2-F3ED1481D1EE}"/>
              </a:ext>
            </a:extLst>
          </p:cNvPr>
          <p:cNvSpPr/>
          <p:nvPr/>
        </p:nvSpPr>
        <p:spPr>
          <a:xfrm rot="5400000">
            <a:off x="900092" y="1853946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6B009BC2-04EF-492D-8FB4-8EBBB7B26FD5}"/>
              </a:ext>
            </a:extLst>
          </p:cNvPr>
          <p:cNvSpPr/>
          <p:nvPr/>
        </p:nvSpPr>
        <p:spPr>
          <a:xfrm rot="5400000">
            <a:off x="1202558" y="1716362"/>
            <a:ext cx="264070" cy="39201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2B620153-1CCE-4806-B56C-DA217D9AEE17}"/>
              </a:ext>
            </a:extLst>
          </p:cNvPr>
          <p:cNvSpPr/>
          <p:nvPr/>
        </p:nvSpPr>
        <p:spPr>
          <a:xfrm rot="5400000">
            <a:off x="1505023" y="1853943"/>
            <a:ext cx="264070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A55EFFF4-8506-40D2-B66B-0BFD87003FDF}"/>
              </a:ext>
            </a:extLst>
          </p:cNvPr>
          <p:cNvSpPr/>
          <p:nvPr/>
        </p:nvSpPr>
        <p:spPr>
          <a:xfrm rot="5400000">
            <a:off x="1202559" y="2081740"/>
            <a:ext cx="264068" cy="39201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95B558D9-A051-4C5F-BA4F-041DE2216A7B}"/>
              </a:ext>
            </a:extLst>
          </p:cNvPr>
          <p:cNvSpPr/>
          <p:nvPr/>
        </p:nvSpPr>
        <p:spPr>
          <a:xfrm rot="5400000">
            <a:off x="903839" y="2219322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CFCB75AD-749A-4E21-B115-A77C20622E32}"/>
              </a:ext>
            </a:extLst>
          </p:cNvPr>
          <p:cNvSpPr/>
          <p:nvPr/>
        </p:nvSpPr>
        <p:spPr>
          <a:xfrm rot="5400000">
            <a:off x="1505024" y="2219321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3EE0E4F9-3487-4F41-8AA1-4F384BAF19EE}"/>
              </a:ext>
            </a:extLst>
          </p:cNvPr>
          <p:cNvSpPr/>
          <p:nvPr/>
        </p:nvSpPr>
        <p:spPr>
          <a:xfrm rot="5400000">
            <a:off x="735209" y="2219323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DB34A105-5A94-4A59-AB92-F876EF312006}"/>
              </a:ext>
            </a:extLst>
          </p:cNvPr>
          <p:cNvSpPr/>
          <p:nvPr/>
        </p:nvSpPr>
        <p:spPr>
          <a:xfrm rot="5400000">
            <a:off x="1673656" y="2219321"/>
            <a:ext cx="264068" cy="11684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873B3D59-B16B-4E3D-8A26-24BC3BC10D1F}"/>
              </a:ext>
            </a:extLst>
          </p:cNvPr>
          <p:cNvSpPr/>
          <p:nvPr/>
        </p:nvSpPr>
        <p:spPr>
          <a:xfrm>
            <a:off x="3766700" y="2372623"/>
            <a:ext cx="664654" cy="36678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1AAD45CE-D923-47A0-B9F7-B40C657A0181}"/>
              </a:ext>
            </a:extLst>
          </p:cNvPr>
          <p:cNvSpPr/>
          <p:nvPr/>
        </p:nvSpPr>
        <p:spPr>
          <a:xfrm>
            <a:off x="3770447" y="1968439"/>
            <a:ext cx="664654" cy="36678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wordArtVertRtl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9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80A4EA3C-BF15-4B3F-A458-D331ED83C9EB}"/>
              </a:ext>
            </a:extLst>
          </p:cNvPr>
          <p:cNvSpPr/>
          <p:nvPr/>
        </p:nvSpPr>
        <p:spPr>
          <a:xfrm>
            <a:off x="2921933" y="3324871"/>
            <a:ext cx="194745" cy="12101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472B5AAF-9AED-48E7-8D51-5F103FFA1F00}"/>
              </a:ext>
            </a:extLst>
          </p:cNvPr>
          <p:cNvSpPr/>
          <p:nvPr/>
        </p:nvSpPr>
        <p:spPr>
          <a:xfrm>
            <a:off x="609290" y="374902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BB61A514-F8EF-4222-A0C6-0409CADA9CE2}"/>
              </a:ext>
            </a:extLst>
          </p:cNvPr>
          <p:cNvSpPr/>
          <p:nvPr/>
        </p:nvSpPr>
        <p:spPr>
          <a:xfrm>
            <a:off x="1300409" y="3749021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3371BDE4-2B82-43F9-A23A-5B8267442D16}"/>
              </a:ext>
            </a:extLst>
          </p:cNvPr>
          <p:cNvSpPr/>
          <p:nvPr/>
        </p:nvSpPr>
        <p:spPr>
          <a:xfrm>
            <a:off x="1992534" y="3749021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09FB7027-B1D8-4F5B-9753-0589BC834B12}"/>
              </a:ext>
            </a:extLst>
          </p:cNvPr>
          <p:cNvSpPr/>
          <p:nvPr/>
        </p:nvSpPr>
        <p:spPr>
          <a:xfrm>
            <a:off x="629133" y="4399716"/>
            <a:ext cx="664656" cy="3661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295F6F2B-6676-4285-9C05-145D11A0CD7B}"/>
              </a:ext>
            </a:extLst>
          </p:cNvPr>
          <p:cNvSpPr/>
          <p:nvPr/>
        </p:nvSpPr>
        <p:spPr>
          <a:xfrm>
            <a:off x="1320251" y="4399716"/>
            <a:ext cx="664654" cy="3661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3A6EB849-C082-4DDD-A6E0-1C389F5FCE70}"/>
              </a:ext>
            </a:extLst>
          </p:cNvPr>
          <p:cNvSpPr/>
          <p:nvPr/>
        </p:nvSpPr>
        <p:spPr>
          <a:xfrm>
            <a:off x="2012376" y="4399716"/>
            <a:ext cx="664656" cy="3661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7131EA73-C25D-4117-B3D6-264B7680197C}"/>
              </a:ext>
            </a:extLst>
          </p:cNvPr>
          <p:cNvSpPr/>
          <p:nvPr/>
        </p:nvSpPr>
        <p:spPr>
          <a:xfrm>
            <a:off x="635753" y="5002865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0864AAFE-844F-403F-84A4-397747F25931}"/>
              </a:ext>
            </a:extLst>
          </p:cNvPr>
          <p:cNvSpPr/>
          <p:nvPr/>
        </p:nvSpPr>
        <p:spPr>
          <a:xfrm>
            <a:off x="1326871" y="5002865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77F9869B-BF85-4096-AE82-B8833DBE38C9}"/>
              </a:ext>
            </a:extLst>
          </p:cNvPr>
          <p:cNvSpPr/>
          <p:nvPr/>
        </p:nvSpPr>
        <p:spPr>
          <a:xfrm>
            <a:off x="2018997" y="5002865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CDFA11A6-AFF1-412D-A69F-6E96414568EE}"/>
              </a:ext>
            </a:extLst>
          </p:cNvPr>
          <p:cNvSpPr/>
          <p:nvPr/>
        </p:nvSpPr>
        <p:spPr>
          <a:xfrm>
            <a:off x="637235" y="5630386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6EF75EA8-2D10-4F39-B3D9-DFAF10711865}"/>
              </a:ext>
            </a:extLst>
          </p:cNvPr>
          <p:cNvSpPr/>
          <p:nvPr/>
        </p:nvSpPr>
        <p:spPr>
          <a:xfrm>
            <a:off x="1328354" y="5630386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9959C02B-6C8D-49CB-8CED-79716167C2AB}"/>
              </a:ext>
            </a:extLst>
          </p:cNvPr>
          <p:cNvSpPr/>
          <p:nvPr/>
        </p:nvSpPr>
        <p:spPr>
          <a:xfrm>
            <a:off x="2020479" y="5630386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43084374-18D8-4A3E-8185-017CC0AF4DE1}"/>
              </a:ext>
            </a:extLst>
          </p:cNvPr>
          <p:cNvSpPr/>
          <p:nvPr/>
        </p:nvSpPr>
        <p:spPr bwMode="auto">
          <a:xfrm>
            <a:off x="3014994" y="3621631"/>
            <a:ext cx="2200689" cy="251882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2FD5761E-15CF-4ED1-945A-C99E41B63B88}"/>
              </a:ext>
            </a:extLst>
          </p:cNvPr>
          <p:cNvSpPr/>
          <p:nvPr/>
        </p:nvSpPr>
        <p:spPr>
          <a:xfrm>
            <a:off x="3060475" y="3749453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756720E2-A021-42C0-BD61-C87DE31C7650}"/>
              </a:ext>
            </a:extLst>
          </p:cNvPr>
          <p:cNvSpPr/>
          <p:nvPr/>
        </p:nvSpPr>
        <p:spPr>
          <a:xfrm>
            <a:off x="3751593" y="3749453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1C47C7AA-7A47-49C2-86C1-47B47B6096F8}"/>
              </a:ext>
            </a:extLst>
          </p:cNvPr>
          <p:cNvSpPr/>
          <p:nvPr/>
        </p:nvSpPr>
        <p:spPr>
          <a:xfrm>
            <a:off x="4443719" y="3749453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EFB21C23-C2A5-4725-830B-32C802FD74B4}"/>
              </a:ext>
            </a:extLst>
          </p:cNvPr>
          <p:cNvSpPr/>
          <p:nvPr/>
        </p:nvSpPr>
        <p:spPr>
          <a:xfrm>
            <a:off x="3080317" y="440014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06A4D196-6AA1-4C15-BD22-1F88D343FD96}"/>
              </a:ext>
            </a:extLst>
          </p:cNvPr>
          <p:cNvSpPr/>
          <p:nvPr/>
        </p:nvSpPr>
        <p:spPr>
          <a:xfrm>
            <a:off x="3771436" y="4400147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2FC838E6-B8C4-45AF-A250-CF9E6FB043BE}"/>
              </a:ext>
            </a:extLst>
          </p:cNvPr>
          <p:cNvSpPr/>
          <p:nvPr/>
        </p:nvSpPr>
        <p:spPr>
          <a:xfrm>
            <a:off x="4463561" y="440014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B5FFFFB4-9097-403E-AD4B-9AECDEEF40C2}"/>
              </a:ext>
            </a:extLst>
          </p:cNvPr>
          <p:cNvSpPr/>
          <p:nvPr/>
        </p:nvSpPr>
        <p:spPr>
          <a:xfrm>
            <a:off x="3086938" y="5003296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9D9FB9A8-97F8-422F-82F6-AFDE85691305}"/>
              </a:ext>
            </a:extLst>
          </p:cNvPr>
          <p:cNvSpPr/>
          <p:nvPr/>
        </p:nvSpPr>
        <p:spPr>
          <a:xfrm>
            <a:off x="3778056" y="5003296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7576BE5F-713D-47B2-A059-B66E731709BD}"/>
              </a:ext>
            </a:extLst>
          </p:cNvPr>
          <p:cNvSpPr/>
          <p:nvPr/>
        </p:nvSpPr>
        <p:spPr>
          <a:xfrm>
            <a:off x="4470181" y="5003296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EFDC6209-A509-485E-A1BF-ABCD32B2EC8F}"/>
              </a:ext>
            </a:extLst>
          </p:cNvPr>
          <p:cNvSpPr/>
          <p:nvPr/>
        </p:nvSpPr>
        <p:spPr>
          <a:xfrm>
            <a:off x="3088420" y="563081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E7FDC78F-566F-455D-A531-C867F08624CB}"/>
              </a:ext>
            </a:extLst>
          </p:cNvPr>
          <p:cNvSpPr/>
          <p:nvPr/>
        </p:nvSpPr>
        <p:spPr>
          <a:xfrm>
            <a:off x="3779538" y="5630817"/>
            <a:ext cx="664654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EFA72EA3-4582-4A4E-B7D9-9B6738C3392F}"/>
              </a:ext>
            </a:extLst>
          </p:cNvPr>
          <p:cNvSpPr/>
          <p:nvPr/>
        </p:nvSpPr>
        <p:spPr>
          <a:xfrm>
            <a:off x="4471664" y="5630817"/>
            <a:ext cx="664656" cy="36616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21" name="角丸四角形 54">
            <a:extLst>
              <a:ext uri="{FF2B5EF4-FFF2-40B4-BE49-F238E27FC236}">
                <a16:creationId xmlns:a16="http://schemas.microsoft.com/office/drawing/2014/main" id="{F2BCA5E3-B806-4502-B776-FD60B2E7C4B1}"/>
              </a:ext>
            </a:extLst>
          </p:cNvPr>
          <p:cNvSpPr/>
          <p:nvPr/>
        </p:nvSpPr>
        <p:spPr>
          <a:xfrm>
            <a:off x="86851" y="1093441"/>
            <a:ext cx="1777262" cy="461422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E16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部品置場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9B09310D-A6C5-4FFC-8395-0EDC9B1B9B59}"/>
              </a:ext>
            </a:extLst>
          </p:cNvPr>
          <p:cNvSpPr txBox="1"/>
          <p:nvPr/>
        </p:nvSpPr>
        <p:spPr>
          <a:xfrm>
            <a:off x="989199" y="4458180"/>
            <a:ext cx="1384922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E16</a:t>
            </a:r>
            <a:r>
              <a:rPr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 </a:t>
            </a:r>
            <a:r>
              <a:rPr kumimoji="1"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部品棚</a:t>
            </a:r>
          </a:p>
        </p:txBody>
      </p:sp>
      <p:graphicFrame>
        <p:nvGraphicFramePr>
          <p:cNvPr id="132" name="表 131">
            <a:extLst>
              <a:ext uri="{FF2B5EF4-FFF2-40B4-BE49-F238E27FC236}">
                <a16:creationId xmlns:a16="http://schemas.microsoft.com/office/drawing/2014/main" id="{DD573983-3DA1-4F77-80B0-A413ADD822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11174"/>
              </p:ext>
            </p:extLst>
          </p:nvPr>
        </p:nvGraphicFramePr>
        <p:xfrm>
          <a:off x="5837298" y="3969942"/>
          <a:ext cx="6098977" cy="2451007"/>
        </p:xfrm>
        <a:graphic>
          <a:graphicData uri="http://schemas.openxmlformats.org/drawingml/2006/table">
            <a:tbl>
              <a:tblPr/>
              <a:tblGrid>
                <a:gridCol w="1987568">
                  <a:extLst>
                    <a:ext uri="{9D8B030D-6E8A-4147-A177-3AD203B41FA5}">
                      <a16:colId xmlns:a16="http://schemas.microsoft.com/office/drawing/2014/main" val="1755907053"/>
                    </a:ext>
                  </a:extLst>
                </a:gridCol>
                <a:gridCol w="1521521">
                  <a:extLst>
                    <a:ext uri="{9D8B030D-6E8A-4147-A177-3AD203B41FA5}">
                      <a16:colId xmlns:a16="http://schemas.microsoft.com/office/drawing/2014/main" val="3200757998"/>
                    </a:ext>
                  </a:extLst>
                </a:gridCol>
                <a:gridCol w="1706747">
                  <a:extLst>
                    <a:ext uri="{9D8B030D-6E8A-4147-A177-3AD203B41FA5}">
                      <a16:colId xmlns:a16="http://schemas.microsoft.com/office/drawing/2014/main" val="236852323"/>
                    </a:ext>
                  </a:extLst>
                </a:gridCol>
                <a:gridCol w="883141">
                  <a:extLst>
                    <a:ext uri="{9D8B030D-6E8A-4147-A177-3AD203B41FA5}">
                      <a16:colId xmlns:a16="http://schemas.microsoft.com/office/drawing/2014/main" val="3024806223"/>
                    </a:ext>
                  </a:extLst>
                </a:gridCol>
              </a:tblGrid>
              <a:tr h="61402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現状 </a:t>
                      </a:r>
                      <a:r>
                        <a:rPr lang="en-US" altLang="ja-JP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(</a:t>
                      </a:r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箱数</a:t>
                      </a:r>
                      <a:r>
                        <a:rPr lang="en-US" altLang="ja-JP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必要数 </a:t>
                      </a:r>
                      <a:r>
                        <a:rPr lang="en-US" altLang="ja-JP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(</a:t>
                      </a:r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箱数</a:t>
                      </a:r>
                      <a:r>
                        <a:rPr lang="en-US" altLang="ja-JP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不足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7351241"/>
                  </a:ext>
                </a:extLst>
              </a:tr>
              <a:tr h="53988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32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90417"/>
                  </a:ext>
                </a:extLst>
              </a:tr>
              <a:tr h="71798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32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528202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32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763318"/>
                  </a:ext>
                </a:extLst>
              </a:tr>
            </a:tbl>
          </a:graphicData>
        </a:graphic>
      </p:graphicFrame>
      <p:pic>
        <p:nvPicPr>
          <p:cNvPr id="133" name="図 132">
            <a:extLst>
              <a:ext uri="{FF2B5EF4-FFF2-40B4-BE49-F238E27FC236}">
                <a16:creationId xmlns:a16="http://schemas.microsoft.com/office/drawing/2014/main" id="{58091DCF-C159-412E-BDFD-4D2E98EE04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2197" y="1010943"/>
            <a:ext cx="3227223" cy="26304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4" name="角丸四角形 17">
            <a:extLst>
              <a:ext uri="{FF2B5EF4-FFF2-40B4-BE49-F238E27FC236}">
                <a16:creationId xmlns:a16="http://schemas.microsoft.com/office/drawing/2014/main" id="{C1F0B15E-9EB3-4C5F-B99D-4466B4A1CD5C}"/>
              </a:ext>
            </a:extLst>
          </p:cNvPr>
          <p:cNvSpPr/>
          <p:nvPr/>
        </p:nvSpPr>
        <p:spPr>
          <a:xfrm>
            <a:off x="8050599" y="680753"/>
            <a:ext cx="2870418" cy="572112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台車の上に大量の部品</a:t>
            </a:r>
            <a:endParaRPr kumimoji="1" lang="ja-JP" altLang="en-US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55C341A4-EA9E-4CFD-BD8F-69F7E8028061}"/>
              </a:ext>
            </a:extLst>
          </p:cNvPr>
          <p:cNvSpPr/>
          <p:nvPr/>
        </p:nvSpPr>
        <p:spPr bwMode="auto">
          <a:xfrm>
            <a:off x="1743517" y="1441018"/>
            <a:ext cx="4971983" cy="2214743"/>
          </a:xfrm>
          <a:prstGeom prst="wedgeRoundRectCallout">
            <a:avLst>
              <a:gd name="adj1" fmla="val -38127"/>
              <a:gd name="adj2" fmla="val 82128"/>
              <a:gd name="adj3" fmla="val 16667"/>
            </a:avLst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113" name="図 112" descr="cid:19154504f7bf411f8652">
            <a:extLst>
              <a:ext uri="{FF2B5EF4-FFF2-40B4-BE49-F238E27FC236}">
                <a16:creationId xmlns:a16="http://schemas.microsoft.com/office/drawing/2014/main" id="{AF99FF71-4846-45F5-B94F-F90454011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98660" y="1809292"/>
            <a:ext cx="1986200" cy="145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図 113" descr="cid:19154507d90a967d3644">
            <a:extLst>
              <a:ext uri="{FF2B5EF4-FFF2-40B4-BE49-F238E27FC236}">
                <a16:creationId xmlns:a16="http://schemas.microsoft.com/office/drawing/2014/main" id="{C7E21497-B44F-406D-AC7C-13D1B85086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51261" y="1764462"/>
            <a:ext cx="1991028" cy="152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図 114" descr="cid:1915456bbd43ebc1d661">
            <a:extLst>
              <a:ext uri="{FF2B5EF4-FFF2-40B4-BE49-F238E27FC236}">
                <a16:creationId xmlns:a16="http://schemas.microsoft.com/office/drawing/2014/main" id="{0543AFF5-4975-46A3-A527-98F1C23D5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35350" y="1779139"/>
            <a:ext cx="1989547" cy="150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D21024F4-F440-409A-838B-65759B9BBAC5}"/>
              </a:ext>
            </a:extLst>
          </p:cNvPr>
          <p:cNvSpPr/>
          <p:nvPr/>
        </p:nvSpPr>
        <p:spPr bwMode="auto">
          <a:xfrm>
            <a:off x="6910466" y="2335223"/>
            <a:ext cx="622884" cy="66281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2348ABCD-0873-43E8-9569-E65A2D9FC4CC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93020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F581A-37BB-C054-C01D-7FE4B8238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>
            <a:extLst>
              <a:ext uri="{FF2B5EF4-FFF2-40B4-BE49-F238E27FC236}">
                <a16:creationId xmlns:a16="http://schemas.microsoft.com/office/drawing/2014/main" id="{D4EB3B9E-FBD0-8C21-31D5-A3014BA1E7C3}"/>
              </a:ext>
            </a:extLst>
          </p:cNvPr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B7ED6D35-9090-586F-7BC6-2311A639D2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>
              <a:extLst>
                <a:ext uri="{FF2B5EF4-FFF2-40B4-BE49-F238E27FC236}">
                  <a16:creationId xmlns:a16="http://schemas.microsoft.com/office/drawing/2014/main" id="{1456F555-697A-9933-CC9A-BFE234648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19C50413-78B0-443C-8D74-A8C83CE4BE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>
              <a:extLst>
                <a:ext uri="{FF2B5EF4-FFF2-40B4-BE49-F238E27FC236}">
                  <a16:creationId xmlns:a16="http://schemas.microsoft.com/office/drawing/2014/main" id="{5DD34679-9F41-B3E0-6E30-6CEC526DE9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>
              <a:extLst>
                <a:ext uri="{FF2B5EF4-FFF2-40B4-BE49-F238E27FC236}">
                  <a16:creationId xmlns:a16="http://schemas.microsoft.com/office/drawing/2014/main" id="{3C721605-1130-0506-4DF2-46E7CC40471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>
              <a:extLst>
                <a:ext uri="{FF2B5EF4-FFF2-40B4-BE49-F238E27FC236}">
                  <a16:creationId xmlns:a16="http://schemas.microsoft.com/office/drawing/2014/main" id="{26FF2DE8-FB5B-5BDF-1581-D244017D0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E1B179A-DD21-C5B1-8EC1-5CFD6C10AC8D}"/>
              </a:ext>
            </a:extLst>
          </p:cNvPr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要因の検証－</a:t>
            </a:r>
            <a:r>
              <a:rPr kumimoji="1" lang="en-US" altLang="ja-JP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2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6A2434D-1F34-AB5E-6166-23078C46060D}"/>
              </a:ext>
            </a:extLst>
          </p:cNvPr>
          <p:cNvSpPr txBox="1"/>
          <p:nvPr/>
        </p:nvSpPr>
        <p:spPr>
          <a:xfrm>
            <a:off x="48037" y="594442"/>
            <a:ext cx="3816767" cy="400110"/>
          </a:xfrm>
          <a:prstGeom prst="rect">
            <a:avLst/>
          </a:prstGeom>
          <a:solidFill>
            <a:srgbClr val="FF7C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要因</a:t>
            </a:r>
            <a:r>
              <a: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2.</a:t>
            </a: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在庫数を確認していない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Line 9">
            <a:extLst>
              <a:ext uri="{FF2B5EF4-FFF2-40B4-BE49-F238E27FC236}">
                <a16:creationId xmlns:a16="http://schemas.microsoft.com/office/drawing/2014/main" id="{C8C520AE-858E-0D4F-6DA9-58C6E9B787AC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B8B94366-19C2-6C35-9621-871E371AE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18" name="Picture 8">
            <a:extLst>
              <a:ext uri="{FF2B5EF4-FFF2-40B4-BE49-F238E27FC236}">
                <a16:creationId xmlns:a16="http://schemas.microsoft.com/office/drawing/2014/main" id="{4E10C2DB-C187-8FFD-C51E-7492CC083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0" name="グループ化 99">
            <a:extLst>
              <a:ext uri="{FF2B5EF4-FFF2-40B4-BE49-F238E27FC236}">
                <a16:creationId xmlns:a16="http://schemas.microsoft.com/office/drawing/2014/main" id="{89B15421-BF40-E9F5-E497-B68F8F61D8FD}"/>
              </a:ext>
            </a:extLst>
          </p:cNvPr>
          <p:cNvGrpSpPr/>
          <p:nvPr/>
        </p:nvGrpSpPr>
        <p:grpSpPr>
          <a:xfrm>
            <a:off x="4263986" y="671111"/>
            <a:ext cx="3555283" cy="886683"/>
            <a:chOff x="440946" y="1576792"/>
            <a:chExt cx="3933698" cy="1224864"/>
          </a:xfrm>
        </p:grpSpPr>
        <p:sp>
          <p:nvSpPr>
            <p:cNvPr id="103" name="テキスト ボックス 102">
              <a:extLst>
                <a:ext uri="{FF2B5EF4-FFF2-40B4-BE49-F238E27FC236}">
                  <a16:creationId xmlns:a16="http://schemas.microsoft.com/office/drawing/2014/main" id="{42B044D4-6E93-83CD-741E-D402A01F2E9A}"/>
                </a:ext>
              </a:extLst>
            </p:cNvPr>
            <p:cNvSpPr txBox="1"/>
            <p:nvPr/>
          </p:nvSpPr>
          <p:spPr>
            <a:xfrm>
              <a:off x="2546772" y="1830262"/>
              <a:ext cx="1827872" cy="922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3600" b="1" dirty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生産分</a:t>
              </a:r>
            </a:p>
          </p:txBody>
        </p:sp>
        <p:pic>
          <p:nvPicPr>
            <p:cNvPr id="101" name="Picture 6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2F0DE83F-7B54-C80A-0D9D-58AFC59239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88" t="19911"/>
            <a:stretch/>
          </p:blipFill>
          <p:spPr bwMode="auto">
            <a:xfrm>
              <a:off x="440946" y="1576792"/>
              <a:ext cx="1407428" cy="1224864"/>
            </a:xfrm>
            <a:prstGeom prst="rect">
              <a:avLst/>
            </a:prstGeom>
            <a:solidFill>
              <a:srgbClr val="FFFFFF"/>
            </a:solidFill>
          </p:spPr>
        </p:pic>
        <p:sp>
          <p:nvSpPr>
            <p:cNvPr id="102" name="等号 3">
              <a:extLst>
                <a:ext uri="{FF2B5EF4-FFF2-40B4-BE49-F238E27FC236}">
                  <a16:creationId xmlns:a16="http://schemas.microsoft.com/office/drawing/2014/main" id="{7F2D61C2-EBF9-B4AE-7E07-C1A7699DEE24}"/>
                </a:ext>
              </a:extLst>
            </p:cNvPr>
            <p:cNvSpPr/>
            <p:nvPr/>
          </p:nvSpPr>
          <p:spPr bwMode="auto">
            <a:xfrm>
              <a:off x="1747565" y="1820883"/>
              <a:ext cx="1024586" cy="914400"/>
            </a:xfrm>
            <a:prstGeom prst="mathEqual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111" name="角丸四角形 21">
            <a:extLst>
              <a:ext uri="{FF2B5EF4-FFF2-40B4-BE49-F238E27FC236}">
                <a16:creationId xmlns:a16="http://schemas.microsoft.com/office/drawing/2014/main" id="{46C75C10-189E-430C-7C6F-0914E09C2E98}"/>
              </a:ext>
            </a:extLst>
          </p:cNvPr>
          <p:cNvSpPr/>
          <p:nvPr/>
        </p:nvSpPr>
        <p:spPr bwMode="auto">
          <a:xfrm>
            <a:off x="8594441" y="1886083"/>
            <a:ext cx="3474857" cy="2841945"/>
          </a:xfrm>
          <a:prstGeom prst="roundRect">
            <a:avLst/>
          </a:prstGeom>
          <a:solidFill>
            <a:srgbClr val="6699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客先稼働の変化に対し、指示で購入する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部品の在庫数が反映されておらず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部品が日々</a:t>
            </a:r>
            <a:endParaRPr lang="en-US" altLang="ja-JP" sz="3200" b="1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増えている</a:t>
            </a:r>
            <a:endParaRPr lang="en-US" altLang="ja-JP" sz="3200" b="1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7752CB4C-E267-B23F-B8CE-14DA44565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4092" y="4449818"/>
            <a:ext cx="1690591" cy="2023255"/>
          </a:xfrm>
          <a:prstGeom prst="rect">
            <a:avLst/>
          </a:prstGeom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F8D8E5D-FE2C-466B-92C4-6B89885C2195}"/>
              </a:ext>
            </a:extLst>
          </p:cNvPr>
          <p:cNvGrpSpPr/>
          <p:nvPr/>
        </p:nvGrpSpPr>
        <p:grpSpPr>
          <a:xfrm>
            <a:off x="0" y="4214073"/>
            <a:ext cx="10111922" cy="2264466"/>
            <a:chOff x="163347" y="3832182"/>
            <a:chExt cx="10043995" cy="2708494"/>
          </a:xfrm>
        </p:grpSpPr>
        <p:pic>
          <p:nvPicPr>
            <p:cNvPr id="99" name="Picture 2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7F6056C0-DAC9-C733-9132-01A9FA671F0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641"/>
            <a:stretch/>
          </p:blipFill>
          <p:spPr bwMode="auto">
            <a:xfrm>
              <a:off x="163347" y="4568049"/>
              <a:ext cx="1814156" cy="1324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" name="テキスト ボックス 103">
              <a:extLst>
                <a:ext uri="{FF2B5EF4-FFF2-40B4-BE49-F238E27FC236}">
                  <a16:creationId xmlns:a16="http://schemas.microsoft.com/office/drawing/2014/main" id="{DA3CC840-32BD-8E19-AE04-A0F36E7B5979}"/>
                </a:ext>
              </a:extLst>
            </p:cNvPr>
            <p:cNvSpPr txBox="1"/>
            <p:nvPr/>
          </p:nvSpPr>
          <p:spPr>
            <a:xfrm>
              <a:off x="319735" y="3832182"/>
              <a:ext cx="1546308" cy="712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生産</a:t>
              </a:r>
              <a:endParaRPr kumimoji="1"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開始時</a:t>
              </a:r>
              <a:endParaRPr kumimoji="1"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06" name="等号 33">
              <a:extLst>
                <a:ext uri="{FF2B5EF4-FFF2-40B4-BE49-F238E27FC236}">
                  <a16:creationId xmlns:a16="http://schemas.microsoft.com/office/drawing/2014/main" id="{0C9C6957-3922-042C-93B8-65AE29CCB0E8}"/>
                </a:ext>
              </a:extLst>
            </p:cNvPr>
            <p:cNvSpPr/>
            <p:nvPr/>
          </p:nvSpPr>
          <p:spPr bwMode="auto">
            <a:xfrm>
              <a:off x="5893346" y="4822535"/>
              <a:ext cx="914400" cy="914400"/>
            </a:xfrm>
            <a:prstGeom prst="mathEqual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pic>
          <p:nvPicPr>
            <p:cNvPr id="107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1C86525B-1865-1EB4-11D0-651197A3C5F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641" b="94141" l="9914" r="89224">
                          <a14:foregroundMark x1="40517" y1="94141" x2="68103" y2="93750"/>
                          <a14:foregroundMark x1="88793" y1="33203" x2="88793" y2="33203"/>
                          <a14:foregroundMark x1="17241" y1="44141" x2="17241" y2="44141"/>
                          <a14:foregroundMark x1="15086" y1="6641" x2="15086" y2="6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301"/>
            <a:stretch/>
          </p:blipFill>
          <p:spPr bwMode="auto">
            <a:xfrm>
              <a:off x="4285621" y="4568049"/>
              <a:ext cx="1690591" cy="1288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9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65FFCB60-B673-F578-AD5C-33633E04BE2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302"/>
            <a:stretch/>
          </p:blipFill>
          <p:spPr bwMode="auto">
            <a:xfrm>
              <a:off x="6840418" y="4663738"/>
              <a:ext cx="1690590" cy="1288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" name="テキスト ボックス 109">
              <a:extLst>
                <a:ext uri="{FF2B5EF4-FFF2-40B4-BE49-F238E27FC236}">
                  <a16:creationId xmlns:a16="http://schemas.microsoft.com/office/drawing/2014/main" id="{4BF24E71-8BA6-DFDB-59C5-5A51E376E32D}"/>
                </a:ext>
              </a:extLst>
            </p:cNvPr>
            <p:cNvSpPr txBox="1"/>
            <p:nvPr/>
          </p:nvSpPr>
          <p:spPr>
            <a:xfrm>
              <a:off x="7081330" y="3909661"/>
              <a:ext cx="1259325" cy="712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生産</a:t>
              </a:r>
              <a:endParaRPr kumimoji="1"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終了時</a:t>
              </a:r>
            </a:p>
          </p:txBody>
        </p: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2B21732A-18F5-97C2-2695-B12515C1432E}"/>
                </a:ext>
              </a:extLst>
            </p:cNvPr>
            <p:cNvSpPr txBox="1"/>
            <p:nvPr/>
          </p:nvSpPr>
          <p:spPr>
            <a:xfrm>
              <a:off x="8435767" y="4905735"/>
              <a:ext cx="1771575" cy="40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solidFill>
                    <a:srgbClr val="FF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余剰在庫</a:t>
              </a:r>
            </a:p>
          </p:txBody>
        </p:sp>
        <p:pic>
          <p:nvPicPr>
            <p:cNvPr id="116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12F03FD4-6BC4-6AF4-BD69-0B42E752113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353"/>
            <a:stretch/>
          </p:blipFill>
          <p:spPr bwMode="auto">
            <a:xfrm>
              <a:off x="2248013" y="4612878"/>
              <a:ext cx="1665595" cy="1268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" name="加算 4">
              <a:extLst>
                <a:ext uri="{FF2B5EF4-FFF2-40B4-BE49-F238E27FC236}">
                  <a16:creationId xmlns:a16="http://schemas.microsoft.com/office/drawing/2014/main" id="{E29A43F5-A96D-6C04-08C5-568C0AC5CC82}"/>
                </a:ext>
              </a:extLst>
            </p:cNvPr>
            <p:cNvSpPr/>
            <p:nvPr/>
          </p:nvSpPr>
          <p:spPr bwMode="auto">
            <a:xfrm>
              <a:off x="3717841" y="4845704"/>
              <a:ext cx="914400" cy="914400"/>
            </a:xfrm>
            <a:prstGeom prst="mathPlus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20" name="減算 6">
              <a:extLst>
                <a:ext uri="{FF2B5EF4-FFF2-40B4-BE49-F238E27FC236}">
                  <a16:creationId xmlns:a16="http://schemas.microsoft.com/office/drawing/2014/main" id="{6452BBF3-84F9-E3A1-4772-C41A4D7ECF99}"/>
                </a:ext>
              </a:extLst>
            </p:cNvPr>
            <p:cNvSpPr/>
            <p:nvPr/>
          </p:nvSpPr>
          <p:spPr bwMode="auto">
            <a:xfrm>
              <a:off x="1617146" y="4742726"/>
              <a:ext cx="927558" cy="1015268"/>
            </a:xfrm>
            <a:prstGeom prst="mathMinus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pic>
          <p:nvPicPr>
            <p:cNvPr id="125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ABF412CC-CCFB-8861-E199-4AFE380236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641" b="94141" l="9914" r="89224">
                          <a14:foregroundMark x1="40517" y1="94141" x2="68103" y2="93750"/>
                          <a14:foregroundMark x1="88793" y1="33203" x2="88793" y2="33203"/>
                          <a14:foregroundMark x1="17241" y1="44141" x2="17241" y2="44141"/>
                          <a14:foregroundMark x1="15086" y1="6641" x2="15086" y2="6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0496" y="5336963"/>
              <a:ext cx="927559" cy="865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6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AA088EE9-A1AC-9B8E-3E6F-B3588A9EAE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641" b="94141" l="9914" r="89224">
                          <a14:foregroundMark x1="40517" y1="94141" x2="68103" y2="93750"/>
                          <a14:foregroundMark x1="88793" y1="33203" x2="88793" y2="33203"/>
                          <a14:foregroundMark x1="17241" y1="44141" x2="17241" y2="44141"/>
                          <a14:foregroundMark x1="15086" y1="6641" x2="15086" y2="6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6061" y="5278576"/>
              <a:ext cx="927559" cy="865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7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3ED4ACEE-83E1-B8E2-ADAB-F7C022F119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641" b="94141" l="9914" r="89224">
                          <a14:foregroundMark x1="40517" y1="94141" x2="68103" y2="93750"/>
                          <a14:foregroundMark x1="88793" y1="33203" x2="88793" y2="33203"/>
                          <a14:foregroundMark x1="17241" y1="44141" x2="17241" y2="44141"/>
                          <a14:foregroundMark x1="15086" y1="6641" x2="15086" y2="6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6579" y="5277699"/>
              <a:ext cx="927559" cy="865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0D473E8A-C06B-993E-3DE3-C6288DAEEE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641" b="94141" l="9914" r="89224">
                          <a14:foregroundMark x1="40517" y1="94141" x2="68103" y2="93750"/>
                          <a14:foregroundMark x1="88793" y1="33203" x2="88793" y2="33203"/>
                          <a14:foregroundMark x1="17241" y1="44141" x2="17241" y2="44141"/>
                          <a14:foregroundMark x1="15086" y1="6641" x2="15086" y2="6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7656" y="5290928"/>
              <a:ext cx="927559" cy="865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51A38E1E-E4A7-17BD-034D-DA7657EBF099}"/>
                </a:ext>
              </a:extLst>
            </p:cNvPr>
            <p:cNvSpPr txBox="1"/>
            <p:nvPr/>
          </p:nvSpPr>
          <p:spPr>
            <a:xfrm>
              <a:off x="954909" y="6137808"/>
              <a:ext cx="1425856" cy="40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solidFill>
                    <a:srgbClr val="FF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安全在庫</a:t>
              </a:r>
            </a:p>
          </p:txBody>
        </p:sp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FDEDD4D0-2960-A6A4-666C-BC09E2ED7EE7}"/>
                </a:ext>
              </a:extLst>
            </p:cNvPr>
            <p:cNvSpPr txBox="1"/>
            <p:nvPr/>
          </p:nvSpPr>
          <p:spPr>
            <a:xfrm>
              <a:off x="2472669" y="4122315"/>
              <a:ext cx="1266795" cy="40286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生産</a:t>
              </a:r>
            </a:p>
          </p:txBody>
        </p:sp>
        <p:sp>
          <p:nvSpPr>
            <p:cNvPr id="105" name="テキスト ボックス 104">
              <a:extLst>
                <a:ext uri="{FF2B5EF4-FFF2-40B4-BE49-F238E27FC236}">
                  <a16:creationId xmlns:a16="http://schemas.microsoft.com/office/drawing/2014/main" id="{F0029A97-C618-DDD9-D2C3-17A2E10830C6}"/>
                </a:ext>
              </a:extLst>
            </p:cNvPr>
            <p:cNvSpPr txBox="1"/>
            <p:nvPr/>
          </p:nvSpPr>
          <p:spPr>
            <a:xfrm>
              <a:off x="4398690" y="4088242"/>
              <a:ext cx="1464452" cy="40286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部品</a:t>
              </a:r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入荷</a:t>
              </a:r>
            </a:p>
          </p:txBody>
        </p:sp>
      </p:grp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EFB378C5-FD14-4FD8-8E84-6226A78F2A9B}"/>
              </a:ext>
            </a:extLst>
          </p:cNvPr>
          <p:cNvGrpSpPr/>
          <p:nvPr/>
        </p:nvGrpSpPr>
        <p:grpSpPr>
          <a:xfrm>
            <a:off x="104277" y="1576387"/>
            <a:ext cx="8326454" cy="2166070"/>
            <a:chOff x="163347" y="3832182"/>
            <a:chExt cx="8520791" cy="2708494"/>
          </a:xfrm>
        </p:grpSpPr>
        <p:pic>
          <p:nvPicPr>
            <p:cNvPr id="59" name="Picture 2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DC8ED56B-C20F-4831-BFDB-B0658B8DE7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641"/>
            <a:stretch/>
          </p:blipFill>
          <p:spPr bwMode="auto">
            <a:xfrm>
              <a:off x="163347" y="4568049"/>
              <a:ext cx="1814156" cy="1324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E61EDA38-E6A2-4BC7-8BCC-B7FA687FE7B9}"/>
                </a:ext>
              </a:extLst>
            </p:cNvPr>
            <p:cNvSpPr txBox="1"/>
            <p:nvPr/>
          </p:nvSpPr>
          <p:spPr>
            <a:xfrm>
              <a:off x="319735" y="3832182"/>
              <a:ext cx="1546308" cy="712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生産</a:t>
              </a:r>
              <a:endParaRPr kumimoji="1"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開始時</a:t>
              </a:r>
              <a:endParaRPr kumimoji="1"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61" name="等号 33">
              <a:extLst>
                <a:ext uri="{FF2B5EF4-FFF2-40B4-BE49-F238E27FC236}">
                  <a16:creationId xmlns:a16="http://schemas.microsoft.com/office/drawing/2014/main" id="{A050AE90-9A07-47C0-874F-8625A3AD8A77}"/>
                </a:ext>
              </a:extLst>
            </p:cNvPr>
            <p:cNvSpPr/>
            <p:nvPr/>
          </p:nvSpPr>
          <p:spPr bwMode="auto">
            <a:xfrm>
              <a:off x="5893346" y="4822535"/>
              <a:ext cx="914400" cy="914400"/>
            </a:xfrm>
            <a:prstGeom prst="mathEqual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pic>
          <p:nvPicPr>
            <p:cNvPr id="62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BA4DEE24-0341-471C-8123-7D32D635BB0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641" b="94141" l="9914" r="89224">
                          <a14:foregroundMark x1="40517" y1="94141" x2="68103" y2="93750"/>
                          <a14:foregroundMark x1="88793" y1="33203" x2="88793" y2="33203"/>
                          <a14:foregroundMark x1="17241" y1="44141" x2="17241" y2="44141"/>
                          <a14:foregroundMark x1="15086" y1="6641" x2="15086" y2="6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301"/>
            <a:stretch/>
          </p:blipFill>
          <p:spPr bwMode="auto">
            <a:xfrm>
              <a:off x="4285621" y="4568049"/>
              <a:ext cx="1690591" cy="1288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9DCA3854-3F4A-4D7C-B0B5-8700D3E9C9C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302"/>
            <a:stretch/>
          </p:blipFill>
          <p:spPr bwMode="auto">
            <a:xfrm>
              <a:off x="6840418" y="4663738"/>
              <a:ext cx="1690590" cy="1288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38DE300C-0498-4F0E-B0F4-F6F71C793972}"/>
                </a:ext>
              </a:extLst>
            </p:cNvPr>
            <p:cNvSpPr txBox="1"/>
            <p:nvPr/>
          </p:nvSpPr>
          <p:spPr>
            <a:xfrm>
              <a:off x="7081330" y="3909661"/>
              <a:ext cx="1259325" cy="712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生産</a:t>
              </a:r>
              <a:endParaRPr kumimoji="1"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終了時</a:t>
              </a:r>
            </a:p>
          </p:txBody>
        </p:sp>
        <p:pic>
          <p:nvPicPr>
            <p:cNvPr id="66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0F88F4FE-0AF0-4F03-8BF1-E6C8EACFFF3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353"/>
            <a:stretch/>
          </p:blipFill>
          <p:spPr bwMode="auto">
            <a:xfrm>
              <a:off x="2248013" y="4612878"/>
              <a:ext cx="1665595" cy="1268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加算 4">
              <a:extLst>
                <a:ext uri="{FF2B5EF4-FFF2-40B4-BE49-F238E27FC236}">
                  <a16:creationId xmlns:a16="http://schemas.microsoft.com/office/drawing/2014/main" id="{D94A4CF9-8FA3-4E2D-936F-AB821909697F}"/>
                </a:ext>
              </a:extLst>
            </p:cNvPr>
            <p:cNvSpPr/>
            <p:nvPr/>
          </p:nvSpPr>
          <p:spPr bwMode="auto">
            <a:xfrm>
              <a:off x="3717841" y="4845704"/>
              <a:ext cx="914400" cy="914400"/>
            </a:xfrm>
            <a:prstGeom prst="mathPlus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68" name="減算 6">
              <a:extLst>
                <a:ext uri="{FF2B5EF4-FFF2-40B4-BE49-F238E27FC236}">
                  <a16:creationId xmlns:a16="http://schemas.microsoft.com/office/drawing/2014/main" id="{058944FA-E0B7-4AAA-9020-30E25E7A2E1A}"/>
                </a:ext>
              </a:extLst>
            </p:cNvPr>
            <p:cNvSpPr/>
            <p:nvPr/>
          </p:nvSpPr>
          <p:spPr bwMode="auto">
            <a:xfrm>
              <a:off x="1617146" y="4742726"/>
              <a:ext cx="927558" cy="1015268"/>
            </a:xfrm>
            <a:prstGeom prst="mathMinus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pic>
          <p:nvPicPr>
            <p:cNvPr id="69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5772521E-FD83-48EC-9950-A88624BAE1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641" b="94141" l="9914" r="89224">
                          <a14:foregroundMark x1="40517" y1="94141" x2="68103" y2="93750"/>
                          <a14:foregroundMark x1="88793" y1="33203" x2="88793" y2="33203"/>
                          <a14:foregroundMark x1="17241" y1="44141" x2="17241" y2="44141"/>
                          <a14:foregroundMark x1="15086" y1="6641" x2="15086" y2="6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0496" y="5336963"/>
              <a:ext cx="927559" cy="865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4" descr="関連する画像の詳細をご覧ください。コアサーバーってどんなの？メリット・デメリットを徹底解説！ | 鯖サーバー｜日本一わかりやすいサーバー比較メディア">
              <a:extLst>
                <a:ext uri="{FF2B5EF4-FFF2-40B4-BE49-F238E27FC236}">
                  <a16:creationId xmlns:a16="http://schemas.microsoft.com/office/drawing/2014/main" id="{973157F1-2ABD-4A39-B976-8AE7CE80CB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641" b="94141" l="9914" r="89224">
                          <a14:foregroundMark x1="40517" y1="94141" x2="68103" y2="93750"/>
                          <a14:foregroundMark x1="88793" y1="33203" x2="88793" y2="33203"/>
                          <a14:foregroundMark x1="17241" y1="44141" x2="17241" y2="44141"/>
                          <a14:foregroundMark x1="15086" y1="6641" x2="15086" y2="66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6579" y="5277699"/>
              <a:ext cx="927559" cy="865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35124B17-BF55-4EC7-A89A-371C126F4458}"/>
                </a:ext>
              </a:extLst>
            </p:cNvPr>
            <p:cNvSpPr txBox="1"/>
            <p:nvPr/>
          </p:nvSpPr>
          <p:spPr>
            <a:xfrm>
              <a:off x="954909" y="6137808"/>
              <a:ext cx="1425856" cy="402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solidFill>
                    <a:srgbClr val="FF0000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安全在庫</a:t>
              </a:r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6B1F3438-6FEB-43E9-8A05-CC8CFA27B64C}"/>
                </a:ext>
              </a:extLst>
            </p:cNvPr>
            <p:cNvSpPr txBox="1"/>
            <p:nvPr/>
          </p:nvSpPr>
          <p:spPr>
            <a:xfrm>
              <a:off x="2472669" y="4122315"/>
              <a:ext cx="1266795" cy="40286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生産</a:t>
              </a:r>
            </a:p>
          </p:txBody>
        </p:sp>
        <p:sp>
          <p:nvSpPr>
            <p:cNvPr id="75" name="テキスト ボックス 74">
              <a:extLst>
                <a:ext uri="{FF2B5EF4-FFF2-40B4-BE49-F238E27FC236}">
                  <a16:creationId xmlns:a16="http://schemas.microsoft.com/office/drawing/2014/main" id="{BD47B5D5-8436-479D-9522-BBDFB700413A}"/>
                </a:ext>
              </a:extLst>
            </p:cNvPr>
            <p:cNvSpPr txBox="1"/>
            <p:nvPr/>
          </p:nvSpPr>
          <p:spPr>
            <a:xfrm>
              <a:off x="4398690" y="4088242"/>
              <a:ext cx="1464452" cy="40286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部品</a:t>
              </a:r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  <a:cs typeface="Meiryo UI" panose="020B0604030504040204" pitchFamily="50" charset="-128"/>
                </a:rPr>
                <a:t>入荷</a:t>
              </a:r>
            </a:p>
          </p:txBody>
        </p:sp>
      </p:grp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07DCF4D7-8E0D-4CD8-AD7F-07C6D1C3D109}"/>
              </a:ext>
            </a:extLst>
          </p:cNvPr>
          <p:cNvSpPr txBox="1"/>
          <p:nvPr/>
        </p:nvSpPr>
        <p:spPr>
          <a:xfrm>
            <a:off x="80842" y="1203163"/>
            <a:ext cx="1758311" cy="400110"/>
          </a:xfrm>
          <a:prstGeom prst="rect">
            <a:avLst/>
          </a:prstGeom>
          <a:solidFill>
            <a:schemeClr val="bg1"/>
          </a:solidFill>
          <a:ln w="28575">
            <a:solidFill>
              <a:srgbClr val="3333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本来の姿</a:t>
            </a:r>
            <a:endParaRPr kumimoji="1"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E9AF36BB-936F-4ECC-9C28-503CBCC69CE4}"/>
              </a:ext>
            </a:extLst>
          </p:cNvPr>
          <p:cNvSpPr txBox="1"/>
          <p:nvPr/>
        </p:nvSpPr>
        <p:spPr>
          <a:xfrm>
            <a:off x="118746" y="3855378"/>
            <a:ext cx="1758311" cy="40011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現状の姿</a:t>
            </a:r>
            <a:endParaRPr kumimoji="1"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D6A1E30-E025-470C-B707-0B4497310F2C}"/>
              </a:ext>
            </a:extLst>
          </p:cNvPr>
          <p:cNvGrpSpPr/>
          <p:nvPr/>
        </p:nvGrpSpPr>
        <p:grpSpPr>
          <a:xfrm>
            <a:off x="7949105" y="749583"/>
            <a:ext cx="2795110" cy="747436"/>
            <a:chOff x="8438529" y="736877"/>
            <a:chExt cx="2795110" cy="747436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1CCC5B2D-1F2D-453C-9E14-B534FF5008C0}"/>
                </a:ext>
              </a:extLst>
            </p:cNvPr>
            <p:cNvGrpSpPr/>
            <p:nvPr/>
          </p:nvGrpSpPr>
          <p:grpSpPr>
            <a:xfrm>
              <a:off x="8438529" y="736877"/>
              <a:ext cx="2795110" cy="747436"/>
              <a:chOff x="1084963" y="2427420"/>
              <a:chExt cx="2795110" cy="747436"/>
            </a:xfrm>
          </p:grpSpPr>
          <p:pic>
            <p:nvPicPr>
              <p:cNvPr id="3" name="Picture 4" descr="関連する画像の詳細をご覧ください。コアサーバーってどんなの？メリット・デメリットを徹底解説！ | 鯖サーバー｜日本一わかりやすいサーバー比較メディア">
                <a:extLst>
                  <a:ext uri="{FF2B5EF4-FFF2-40B4-BE49-F238E27FC236}">
                    <a16:creationId xmlns:a16="http://schemas.microsoft.com/office/drawing/2014/main" id="{6AFB571D-3B50-F50C-C249-A1B42B465D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6641" b="94141" l="9914" r="89224">
                            <a14:foregroundMark x1="40517" y1="94141" x2="68103" y2="93750"/>
                            <a14:foregroundMark x1="88793" y1="33203" x2="88793" y2="33203"/>
                            <a14:foregroundMark x1="17241" y1="44141" x2="17241" y2="44141"/>
                            <a14:foregroundMark x1="15086" y1="6641" x2="15086" y2="664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192"/>
              <a:stretch/>
            </p:blipFill>
            <p:spPr bwMode="auto">
              <a:xfrm>
                <a:off x="1084963" y="2427420"/>
                <a:ext cx="927559" cy="6991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10425E3A-6B91-E60B-4A21-CFDC72379C49}"/>
                  </a:ext>
                </a:extLst>
              </p:cNvPr>
              <p:cNvSpPr txBox="1"/>
              <p:nvPr/>
            </p:nvSpPr>
            <p:spPr>
              <a:xfrm>
                <a:off x="2698384" y="2528525"/>
                <a:ext cx="11816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ja-JP" altLang="en-US" sz="3600" b="1" dirty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在庫</a:t>
                </a:r>
              </a:p>
            </p:txBody>
          </p:sp>
        </p:grpSp>
        <p:sp>
          <p:nvSpPr>
            <p:cNvPr id="78" name="等号 3">
              <a:extLst>
                <a:ext uri="{FF2B5EF4-FFF2-40B4-BE49-F238E27FC236}">
                  <a16:creationId xmlns:a16="http://schemas.microsoft.com/office/drawing/2014/main" id="{5085476D-759E-453C-987B-B20A901390A9}"/>
                </a:ext>
              </a:extLst>
            </p:cNvPr>
            <p:cNvSpPr/>
            <p:nvPr/>
          </p:nvSpPr>
          <p:spPr bwMode="auto">
            <a:xfrm>
              <a:off x="9309506" y="809137"/>
              <a:ext cx="926023" cy="661937"/>
            </a:xfrm>
            <a:prstGeom prst="mathEqual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3CC2B62-F074-4C55-A728-B3DB3C7BBB94}"/>
              </a:ext>
            </a:extLst>
          </p:cNvPr>
          <p:cNvSpPr/>
          <p:nvPr/>
        </p:nvSpPr>
        <p:spPr bwMode="auto">
          <a:xfrm>
            <a:off x="4106362" y="594443"/>
            <a:ext cx="8009660" cy="101086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8" name="楕円 37">
            <a:extLst>
              <a:ext uri="{FF2B5EF4-FFF2-40B4-BE49-F238E27FC236}">
                <a16:creationId xmlns:a16="http://schemas.microsoft.com/office/drawing/2014/main" id="{FE486601-28E3-463B-A2A3-5C9D1DF6EAD0}"/>
              </a:ext>
            </a:extLst>
          </p:cNvPr>
          <p:cNvSpPr/>
          <p:nvPr/>
        </p:nvSpPr>
        <p:spPr bwMode="auto">
          <a:xfrm>
            <a:off x="5101674" y="5530638"/>
            <a:ext cx="805095" cy="72339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2" name="楕円 81">
            <a:extLst>
              <a:ext uri="{FF2B5EF4-FFF2-40B4-BE49-F238E27FC236}">
                <a16:creationId xmlns:a16="http://schemas.microsoft.com/office/drawing/2014/main" id="{7EBB608A-5B59-49ED-870A-8A66C28AA457}"/>
              </a:ext>
            </a:extLst>
          </p:cNvPr>
          <p:cNvSpPr/>
          <p:nvPr/>
        </p:nvSpPr>
        <p:spPr bwMode="auto">
          <a:xfrm>
            <a:off x="8447658" y="5516990"/>
            <a:ext cx="805095" cy="752964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9FB93225-9934-4978-8C46-F1211188B26C}"/>
              </a:ext>
            </a:extLst>
          </p:cNvPr>
          <p:cNvSpPr txBox="1"/>
          <p:nvPr/>
        </p:nvSpPr>
        <p:spPr>
          <a:xfrm>
            <a:off x="10078997" y="6009390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6F23ADF1-7B60-4B90-AC09-4F8B1E275C6E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6890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要因の検証－</a:t>
            </a:r>
            <a:r>
              <a:rPr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3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12796E0-9E01-4138-B0D3-C366E410ADE9}"/>
              </a:ext>
            </a:extLst>
          </p:cNvPr>
          <p:cNvSpPr txBox="1"/>
          <p:nvPr/>
        </p:nvSpPr>
        <p:spPr>
          <a:xfrm>
            <a:off x="48037" y="594442"/>
            <a:ext cx="3816767" cy="400110"/>
          </a:xfrm>
          <a:prstGeom prst="rect">
            <a:avLst/>
          </a:prstGeom>
          <a:solidFill>
            <a:srgbClr val="FF7C80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要因</a:t>
            </a:r>
            <a:r>
              <a: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3.</a:t>
            </a: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緊急時の置場がない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Line 9">
            <a:extLst>
              <a:ext uri="{FF2B5EF4-FFF2-40B4-BE49-F238E27FC236}">
                <a16:creationId xmlns:a16="http://schemas.microsoft.com/office/drawing/2014/main" id="{FEFCA498-2319-4D97-8AA1-D4016FF7D780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5C49109E-891A-4B4F-8559-666899B21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18" name="Picture 8">
            <a:extLst>
              <a:ext uri="{FF2B5EF4-FFF2-40B4-BE49-F238E27FC236}">
                <a16:creationId xmlns:a16="http://schemas.microsoft.com/office/drawing/2014/main" id="{4287D9E3-87C9-4E11-9D2E-B5B345C63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角丸四角形 19">
            <a:extLst>
              <a:ext uri="{FF2B5EF4-FFF2-40B4-BE49-F238E27FC236}">
                <a16:creationId xmlns:a16="http://schemas.microsoft.com/office/drawing/2014/main" id="{8DD9069A-7434-4BB0-B1F0-AF8D04A5EEEC}"/>
              </a:ext>
            </a:extLst>
          </p:cNvPr>
          <p:cNvSpPr/>
          <p:nvPr/>
        </p:nvSpPr>
        <p:spPr bwMode="auto">
          <a:xfrm>
            <a:off x="327183" y="1743089"/>
            <a:ext cx="6493902" cy="879852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客先都合による停止、設備故障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8" name="角丸四角形 21">
            <a:extLst>
              <a:ext uri="{FF2B5EF4-FFF2-40B4-BE49-F238E27FC236}">
                <a16:creationId xmlns:a16="http://schemas.microsoft.com/office/drawing/2014/main" id="{5FA2D24E-1ED9-4F10-A7BB-E76CB93EDC98}"/>
              </a:ext>
            </a:extLst>
          </p:cNvPr>
          <p:cNvSpPr/>
          <p:nvPr/>
        </p:nvSpPr>
        <p:spPr bwMode="auto">
          <a:xfrm>
            <a:off x="327183" y="2978741"/>
            <a:ext cx="6493902" cy="958315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部品置場からはみ出す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0" name="角丸四角形 25">
            <a:extLst>
              <a:ext uri="{FF2B5EF4-FFF2-40B4-BE49-F238E27FC236}">
                <a16:creationId xmlns:a16="http://schemas.microsoft.com/office/drawing/2014/main" id="{153134C6-704B-428A-B1DA-6FB29DC8E262}"/>
              </a:ext>
            </a:extLst>
          </p:cNvPr>
          <p:cNvSpPr/>
          <p:nvPr/>
        </p:nvSpPr>
        <p:spPr bwMode="auto">
          <a:xfrm>
            <a:off x="334433" y="4284093"/>
            <a:ext cx="6493902" cy="889269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いろいろな場所に置かれる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2" name="角丸四角形 32">
            <a:extLst>
              <a:ext uri="{FF2B5EF4-FFF2-40B4-BE49-F238E27FC236}">
                <a16:creationId xmlns:a16="http://schemas.microsoft.com/office/drawing/2014/main" id="{25C2F91B-8287-41F8-A81C-33CD28A4A023}"/>
              </a:ext>
            </a:extLst>
          </p:cNvPr>
          <p:cNvSpPr/>
          <p:nvPr/>
        </p:nvSpPr>
        <p:spPr bwMode="auto">
          <a:xfrm>
            <a:off x="327183" y="5482098"/>
            <a:ext cx="6493902" cy="902320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部品の在庫がわからなくなる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8D705A76-E8F6-4356-8B59-F24E275486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509" y="3447617"/>
            <a:ext cx="1576552" cy="159938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FC497D3B-799C-410F-8698-2030A389AC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6895" y="4692266"/>
            <a:ext cx="1638418" cy="1815210"/>
          </a:xfrm>
          <a:prstGeom prst="rect">
            <a:avLst/>
          </a:prstGeom>
        </p:spPr>
      </p:pic>
      <p:sp>
        <p:nvSpPr>
          <p:cNvPr id="45" name="吹き出し: 角を丸めた四角形 141">
            <a:extLst>
              <a:ext uri="{FF2B5EF4-FFF2-40B4-BE49-F238E27FC236}">
                <a16:creationId xmlns:a16="http://schemas.microsoft.com/office/drawing/2014/main" id="{09D9729F-73F7-458C-B734-FA0B4805F61A}"/>
              </a:ext>
            </a:extLst>
          </p:cNvPr>
          <p:cNvSpPr/>
          <p:nvPr/>
        </p:nvSpPr>
        <p:spPr bwMode="auto">
          <a:xfrm>
            <a:off x="8741444" y="3689325"/>
            <a:ext cx="3205022" cy="1013752"/>
          </a:xfrm>
          <a:prstGeom prst="wedgeRoundRectCallout">
            <a:avLst>
              <a:gd name="adj1" fmla="val -59176"/>
              <a:gd name="adj2" fmla="val 48229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溢れた置場の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表示もないなー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6" name="吹き出し: 角を丸めた四角形 142">
            <a:extLst>
              <a:ext uri="{FF2B5EF4-FFF2-40B4-BE49-F238E27FC236}">
                <a16:creationId xmlns:a16="http://schemas.microsoft.com/office/drawing/2014/main" id="{77D2FD7A-F2BF-4881-A484-2606DE23BEFF}"/>
              </a:ext>
            </a:extLst>
          </p:cNvPr>
          <p:cNvSpPr/>
          <p:nvPr/>
        </p:nvSpPr>
        <p:spPr bwMode="auto">
          <a:xfrm>
            <a:off x="7240922" y="5211626"/>
            <a:ext cx="3205022" cy="1107853"/>
          </a:xfrm>
          <a:prstGeom prst="wedgeRoundRectCallout">
            <a:avLst>
              <a:gd name="adj1" fmla="val 65702"/>
              <a:gd name="adj2" fmla="val 21438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3500000" scaled="1"/>
            <a:tileRect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何がどこに置いて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あるか分からない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7" name="角丸四角形 40">
            <a:extLst>
              <a:ext uri="{FF2B5EF4-FFF2-40B4-BE49-F238E27FC236}">
                <a16:creationId xmlns:a16="http://schemas.microsoft.com/office/drawing/2014/main" id="{1F5CAF65-5E75-41D2-B26D-4ABC34FADF4E}"/>
              </a:ext>
            </a:extLst>
          </p:cNvPr>
          <p:cNvSpPr/>
          <p:nvPr/>
        </p:nvSpPr>
        <p:spPr bwMode="auto">
          <a:xfrm>
            <a:off x="7997935" y="1185476"/>
            <a:ext cx="3230267" cy="470141"/>
          </a:xfrm>
          <a:prstGeom prst="roundRect">
            <a:avLst/>
          </a:prstGeom>
          <a:solidFill>
            <a:srgbClr val="6699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みんなの困り事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96EF861B-4BA5-4D8E-8CD6-CB5F0DB1D1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5714" y="1850363"/>
            <a:ext cx="1544977" cy="1838962"/>
          </a:xfrm>
          <a:prstGeom prst="rect">
            <a:avLst/>
          </a:prstGeom>
        </p:spPr>
      </p:pic>
      <p:sp>
        <p:nvSpPr>
          <p:cNvPr id="49" name="吹き出し: 角を丸めた四角形 141">
            <a:extLst>
              <a:ext uri="{FF2B5EF4-FFF2-40B4-BE49-F238E27FC236}">
                <a16:creationId xmlns:a16="http://schemas.microsoft.com/office/drawing/2014/main" id="{D1371EFD-AAD3-4669-94F6-002A9EBA5506}"/>
              </a:ext>
            </a:extLst>
          </p:cNvPr>
          <p:cNvSpPr/>
          <p:nvPr/>
        </p:nvSpPr>
        <p:spPr bwMode="auto">
          <a:xfrm>
            <a:off x="7589519" y="2015394"/>
            <a:ext cx="2805429" cy="1091962"/>
          </a:xfrm>
          <a:prstGeom prst="wedgeRoundRectCallout">
            <a:avLst>
              <a:gd name="adj1" fmla="val 57025"/>
              <a:gd name="adj2" fmla="val 72584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突発的な停止が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心配だなー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0" name="角丸四角形 40">
            <a:extLst>
              <a:ext uri="{FF2B5EF4-FFF2-40B4-BE49-F238E27FC236}">
                <a16:creationId xmlns:a16="http://schemas.microsoft.com/office/drawing/2014/main" id="{760CDA16-5F4C-4506-89F2-CA04C6E645B2}"/>
              </a:ext>
            </a:extLst>
          </p:cNvPr>
          <p:cNvSpPr/>
          <p:nvPr/>
        </p:nvSpPr>
        <p:spPr bwMode="auto">
          <a:xfrm>
            <a:off x="2042426" y="1158250"/>
            <a:ext cx="3230267" cy="470141"/>
          </a:xfrm>
          <a:prstGeom prst="roundRect">
            <a:avLst/>
          </a:prstGeom>
          <a:solidFill>
            <a:srgbClr val="6699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緊急時の部品の流れ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7" name="二等辺三角形 36">
            <a:extLst>
              <a:ext uri="{FF2B5EF4-FFF2-40B4-BE49-F238E27FC236}">
                <a16:creationId xmlns:a16="http://schemas.microsoft.com/office/drawing/2014/main" id="{A675805F-0205-4E97-A357-7DC26400560A}"/>
              </a:ext>
            </a:extLst>
          </p:cNvPr>
          <p:cNvSpPr/>
          <p:nvPr/>
        </p:nvSpPr>
        <p:spPr bwMode="auto">
          <a:xfrm flipV="1">
            <a:off x="3251961" y="2687993"/>
            <a:ext cx="811196" cy="413426"/>
          </a:xfrm>
          <a:prstGeom prst="triangl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1" name="二等辺三角形 50">
            <a:extLst>
              <a:ext uri="{FF2B5EF4-FFF2-40B4-BE49-F238E27FC236}">
                <a16:creationId xmlns:a16="http://schemas.microsoft.com/office/drawing/2014/main" id="{035278E3-7DEF-4B2F-A805-AC722E5AF52C}"/>
              </a:ext>
            </a:extLst>
          </p:cNvPr>
          <p:cNvSpPr/>
          <p:nvPr/>
        </p:nvSpPr>
        <p:spPr bwMode="auto">
          <a:xfrm flipV="1">
            <a:off x="3251961" y="4011085"/>
            <a:ext cx="811196" cy="413426"/>
          </a:xfrm>
          <a:prstGeom prst="triangl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2" name="二等辺三角形 51">
            <a:extLst>
              <a:ext uri="{FF2B5EF4-FFF2-40B4-BE49-F238E27FC236}">
                <a16:creationId xmlns:a16="http://schemas.microsoft.com/office/drawing/2014/main" id="{86916AFC-801A-4F74-A0F4-08D2C2551C5D}"/>
              </a:ext>
            </a:extLst>
          </p:cNvPr>
          <p:cNvSpPr/>
          <p:nvPr/>
        </p:nvSpPr>
        <p:spPr bwMode="auto">
          <a:xfrm flipV="1">
            <a:off x="3251961" y="5230339"/>
            <a:ext cx="811196" cy="413426"/>
          </a:xfrm>
          <a:prstGeom prst="triangl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A3EB85F2-9A73-43E3-8522-0CB77B3F789F}"/>
              </a:ext>
            </a:extLst>
          </p:cNvPr>
          <p:cNvSpPr txBox="1"/>
          <p:nvPr/>
        </p:nvSpPr>
        <p:spPr>
          <a:xfrm>
            <a:off x="11302779" y="3194166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F07B023-C07B-4098-8DDB-D0EA5BDB210F}"/>
              </a:ext>
            </a:extLst>
          </p:cNvPr>
          <p:cNvSpPr txBox="1"/>
          <p:nvPr/>
        </p:nvSpPr>
        <p:spPr>
          <a:xfrm>
            <a:off x="7013582" y="4728670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井田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7134AA5-34C5-46B6-817A-66FCC686B846}"/>
              </a:ext>
            </a:extLst>
          </p:cNvPr>
          <p:cNvSpPr txBox="1"/>
          <p:nvPr/>
        </p:nvSpPr>
        <p:spPr>
          <a:xfrm>
            <a:off x="10669487" y="6101260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豊田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002DE0D-555F-45DB-8B58-00AD98779760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41449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対策立案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21" name="表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581966"/>
              </p:ext>
            </p:extLst>
          </p:nvPr>
        </p:nvGraphicFramePr>
        <p:xfrm>
          <a:off x="334433" y="1017415"/>
          <a:ext cx="11741453" cy="4496549"/>
        </p:xfrm>
        <a:graphic>
          <a:graphicData uri="http://schemas.openxmlformats.org/drawingml/2006/table">
            <a:tbl>
              <a:tblPr/>
              <a:tblGrid>
                <a:gridCol w="641077">
                  <a:extLst>
                    <a:ext uri="{9D8B030D-6E8A-4147-A177-3AD203B41FA5}">
                      <a16:colId xmlns:a16="http://schemas.microsoft.com/office/drawing/2014/main" val="76112449"/>
                    </a:ext>
                  </a:extLst>
                </a:gridCol>
                <a:gridCol w="2841747">
                  <a:extLst>
                    <a:ext uri="{9D8B030D-6E8A-4147-A177-3AD203B41FA5}">
                      <a16:colId xmlns:a16="http://schemas.microsoft.com/office/drawing/2014/main" val="211693206"/>
                    </a:ext>
                  </a:extLst>
                </a:gridCol>
                <a:gridCol w="3236686">
                  <a:extLst>
                    <a:ext uri="{9D8B030D-6E8A-4147-A177-3AD203B41FA5}">
                      <a16:colId xmlns:a16="http://schemas.microsoft.com/office/drawing/2014/main" val="593979215"/>
                    </a:ext>
                  </a:extLst>
                </a:gridCol>
                <a:gridCol w="928914">
                  <a:extLst>
                    <a:ext uri="{9D8B030D-6E8A-4147-A177-3AD203B41FA5}">
                      <a16:colId xmlns:a16="http://schemas.microsoft.com/office/drawing/2014/main" val="84356598"/>
                    </a:ext>
                  </a:extLst>
                </a:gridCol>
                <a:gridCol w="899886">
                  <a:extLst>
                    <a:ext uri="{9D8B030D-6E8A-4147-A177-3AD203B41FA5}">
                      <a16:colId xmlns:a16="http://schemas.microsoft.com/office/drawing/2014/main" val="918171065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89292094"/>
                    </a:ext>
                  </a:extLst>
                </a:gridCol>
                <a:gridCol w="899886">
                  <a:extLst>
                    <a:ext uri="{9D8B030D-6E8A-4147-A177-3AD203B41FA5}">
                      <a16:colId xmlns:a16="http://schemas.microsoft.com/office/drawing/2014/main" val="1098701213"/>
                    </a:ext>
                  </a:extLst>
                </a:gridCol>
                <a:gridCol w="785938">
                  <a:extLst>
                    <a:ext uri="{9D8B030D-6E8A-4147-A177-3AD203B41FA5}">
                      <a16:colId xmlns:a16="http://schemas.microsoft.com/office/drawing/2014/main" val="96253544"/>
                    </a:ext>
                  </a:extLst>
                </a:gridCol>
                <a:gridCol w="636462">
                  <a:extLst>
                    <a:ext uri="{9D8B030D-6E8A-4147-A177-3AD203B41FA5}">
                      <a16:colId xmlns:a16="http://schemas.microsoft.com/office/drawing/2014/main" val="2756930957"/>
                    </a:ext>
                  </a:extLst>
                </a:gridCol>
              </a:tblGrid>
              <a:tr h="626418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5598" marR="5598" marT="55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要因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対策案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重要性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緊急性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作業性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予想</a:t>
                      </a:r>
                      <a:endParaRPr lang="en-US" altLang="ja-JP" sz="1800" b="1" i="0" u="none" strike="noStrike" dirty="0">
                        <a:solidFill>
                          <a:srgbClr val="FFFFFF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効果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評価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優先順位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355445"/>
                  </a:ext>
                </a:extLst>
              </a:tr>
              <a:tr h="139237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</a:t>
                      </a:r>
                      <a:endParaRPr lang="ja-JP" alt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5598" marR="5598" marT="55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部品棚の間口が</a:t>
                      </a:r>
                      <a:endParaRPr lang="en-US" altLang="ja-JP" sz="2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足りていない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置場を見直し、</a:t>
                      </a:r>
                      <a:b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</a:br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日当り数に合わせた</a:t>
                      </a:r>
                      <a:endParaRPr lang="en-US" altLang="ja-JP" sz="2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置場を設定する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12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</a:t>
                      </a:r>
                      <a:endParaRPr lang="en-US" altLang="ja-JP" sz="28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401923"/>
                  </a:ext>
                </a:extLst>
              </a:tr>
              <a:tr h="118406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</a:t>
                      </a:r>
                    </a:p>
                  </a:txBody>
                  <a:tcPr marL="5598" marR="5598" marT="55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在庫数を</a:t>
                      </a:r>
                      <a:endParaRPr lang="en-US" altLang="ja-JP" sz="2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確認していない</a:t>
                      </a:r>
                      <a:endParaRPr lang="en-US" altLang="ja-JP" sz="2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部品のたな卸日を設定し進捗に反映させる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〇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</a:t>
                      </a:r>
                      <a:endParaRPr lang="en-US" altLang="ja-JP" sz="28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70135"/>
                  </a:ext>
                </a:extLst>
              </a:tr>
              <a:tr h="129369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</a:t>
                      </a:r>
                      <a:endParaRPr lang="ja-JP" alt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5598" marR="5598" marT="55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緊急時の置場がない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緊急時の一時置場を</a:t>
                      </a:r>
                      <a:endParaRPr lang="en-US" altLang="ja-JP" sz="2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設定</a:t>
                      </a:r>
                      <a:endParaRPr lang="en-US" altLang="ja-JP" sz="24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◎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〇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○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〇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9</a:t>
                      </a: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</a:t>
                      </a:r>
                      <a:endParaRPr lang="en-US" altLang="ja-JP" sz="28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5598" marR="5598" marT="55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32642"/>
                  </a:ext>
                </a:extLst>
              </a:tr>
            </a:tbl>
          </a:graphicData>
        </a:graphic>
      </p:graphicFrame>
      <p:sp>
        <p:nvSpPr>
          <p:cNvPr id="33" name="角丸四角形 32"/>
          <p:cNvSpPr/>
          <p:nvPr/>
        </p:nvSpPr>
        <p:spPr bwMode="auto">
          <a:xfrm>
            <a:off x="482859" y="5689597"/>
            <a:ext cx="11444603" cy="700861"/>
          </a:xfrm>
          <a:prstGeom prst="roundRect">
            <a:avLst/>
          </a:prstGeom>
          <a:solidFill>
            <a:srgbClr val="FF7C8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優先順位の高いものから順に対策開始！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0A8ACF8-5A5A-4878-AB19-FFAB9FA43F19}"/>
              </a:ext>
            </a:extLst>
          </p:cNvPr>
          <p:cNvSpPr txBox="1"/>
          <p:nvPr/>
        </p:nvSpPr>
        <p:spPr>
          <a:xfrm>
            <a:off x="9331481" y="614142"/>
            <a:ext cx="275892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ja-JP" altLang="en-US" sz="1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◎→３点　○→２点　△→１点</a:t>
            </a:r>
            <a:endParaRPr kumimoji="1" lang="ja-JP" altLang="en-US" sz="16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4B57970-9ABC-4900-AD39-37B49A0107E3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54885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694554" y="29861"/>
            <a:ext cx="8585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対策実施①～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置場見直し・日当り数に合わせた置場の設定～</a:t>
            </a:r>
          </a:p>
        </p:txBody>
      </p:sp>
      <p:sp>
        <p:nvSpPr>
          <p:cNvPr id="20" name="角丸四角形 19"/>
          <p:cNvSpPr/>
          <p:nvPr/>
        </p:nvSpPr>
        <p:spPr bwMode="auto">
          <a:xfrm>
            <a:off x="334432" y="1495435"/>
            <a:ext cx="5224538" cy="699832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部品置場にある部品の使用頻度を調査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2" name="角丸四角形 21"/>
          <p:cNvSpPr/>
          <p:nvPr/>
        </p:nvSpPr>
        <p:spPr bwMode="auto">
          <a:xfrm>
            <a:off x="334433" y="2603637"/>
            <a:ext cx="5224538" cy="763865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パーツ収容庫に部品の移動手配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6" name="角丸四角形 25"/>
          <p:cNvSpPr/>
          <p:nvPr/>
        </p:nvSpPr>
        <p:spPr bwMode="auto">
          <a:xfrm>
            <a:off x="334433" y="3754891"/>
            <a:ext cx="5224538" cy="720861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部品を移動し場所空け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 bwMode="auto">
          <a:xfrm>
            <a:off x="334433" y="4811317"/>
            <a:ext cx="5224538" cy="731441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部品シュートの間口変更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 bwMode="auto">
          <a:xfrm>
            <a:off x="450605" y="5652323"/>
            <a:ext cx="11290790" cy="837639"/>
          </a:xfrm>
          <a:prstGeom prst="roundRect">
            <a:avLst/>
          </a:prstGeom>
          <a:solidFill>
            <a:srgbClr val="FF9999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使用頻度を調査し整理！場所の確保</a:t>
            </a:r>
            <a:r>
              <a:rPr lang="en-US" altLang="ja-JP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OK</a:t>
            </a: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！！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7" name="図 36"/>
          <p:cNvPicPr>
            <a:picLocks noChangeAspect="1"/>
          </p:cNvPicPr>
          <p:nvPr/>
        </p:nvPicPr>
        <p:blipFill rotWithShape="1">
          <a:blip r:embed="rId4"/>
          <a:srcRect l="1017" t="939" r="15793" b="1519"/>
          <a:stretch/>
        </p:blipFill>
        <p:spPr>
          <a:xfrm>
            <a:off x="6407943" y="1322167"/>
            <a:ext cx="3068355" cy="31442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8" name="図 37"/>
          <p:cNvPicPr>
            <a:picLocks noChangeAspect="1"/>
          </p:cNvPicPr>
          <p:nvPr/>
        </p:nvPicPr>
        <p:blipFill rotWithShape="1">
          <a:blip r:embed="rId5"/>
          <a:srcRect l="874" t="917" r="1479" b="1312"/>
          <a:stretch/>
        </p:blipFill>
        <p:spPr>
          <a:xfrm>
            <a:off x="8714749" y="2328454"/>
            <a:ext cx="3103033" cy="31442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9" name="角丸四角形 21">
            <a:extLst>
              <a:ext uri="{FF2B5EF4-FFF2-40B4-BE49-F238E27FC236}">
                <a16:creationId xmlns:a16="http://schemas.microsoft.com/office/drawing/2014/main" id="{D328F454-0A81-44D2-BB31-E05E4D34F917}"/>
              </a:ext>
            </a:extLst>
          </p:cNvPr>
          <p:cNvSpPr/>
          <p:nvPr/>
        </p:nvSpPr>
        <p:spPr bwMode="auto">
          <a:xfrm>
            <a:off x="7145146" y="648992"/>
            <a:ext cx="3688400" cy="492463"/>
          </a:xfrm>
          <a:prstGeom prst="roundRect">
            <a:avLst/>
          </a:prstGeom>
          <a:solidFill>
            <a:srgbClr val="6699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パーツ収容庫入庫依頼票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0" name="角丸四角形 40">
            <a:extLst>
              <a:ext uri="{FF2B5EF4-FFF2-40B4-BE49-F238E27FC236}">
                <a16:creationId xmlns:a16="http://schemas.microsoft.com/office/drawing/2014/main" id="{FEADBB83-36C3-4B96-8458-D06C22CCB9C8}"/>
              </a:ext>
            </a:extLst>
          </p:cNvPr>
          <p:cNvSpPr/>
          <p:nvPr/>
        </p:nvSpPr>
        <p:spPr bwMode="auto">
          <a:xfrm>
            <a:off x="1109828" y="674649"/>
            <a:ext cx="3603594" cy="470141"/>
          </a:xfrm>
          <a:prstGeom prst="roundRect">
            <a:avLst/>
          </a:prstGeom>
          <a:solidFill>
            <a:srgbClr val="6699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使用頻度の低い部品の整理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二等辺三角形 20"/>
          <p:cNvSpPr/>
          <p:nvPr/>
        </p:nvSpPr>
        <p:spPr bwMode="auto">
          <a:xfrm flipV="1">
            <a:off x="2451270" y="2231233"/>
            <a:ext cx="1050623" cy="457758"/>
          </a:xfrm>
          <a:prstGeom prst="triangle">
            <a:avLst>
              <a:gd name="adj" fmla="val 49081"/>
            </a:avLst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1" name="二等辺三角形 40">
            <a:extLst>
              <a:ext uri="{FF2B5EF4-FFF2-40B4-BE49-F238E27FC236}">
                <a16:creationId xmlns:a16="http://schemas.microsoft.com/office/drawing/2014/main" id="{79990A3B-D43A-41C8-814C-BABB1E9BEB28}"/>
              </a:ext>
            </a:extLst>
          </p:cNvPr>
          <p:cNvSpPr/>
          <p:nvPr/>
        </p:nvSpPr>
        <p:spPr bwMode="auto">
          <a:xfrm flipV="1">
            <a:off x="2426630" y="4500016"/>
            <a:ext cx="1050623" cy="457758"/>
          </a:xfrm>
          <a:prstGeom prst="triangle">
            <a:avLst>
              <a:gd name="adj" fmla="val 49081"/>
            </a:avLst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2" name="二等辺三角形 41">
            <a:extLst>
              <a:ext uri="{FF2B5EF4-FFF2-40B4-BE49-F238E27FC236}">
                <a16:creationId xmlns:a16="http://schemas.microsoft.com/office/drawing/2014/main" id="{0DBDB828-42D6-44C3-ABA0-696D87E572FB}"/>
              </a:ext>
            </a:extLst>
          </p:cNvPr>
          <p:cNvSpPr/>
          <p:nvPr/>
        </p:nvSpPr>
        <p:spPr bwMode="auto">
          <a:xfrm flipV="1">
            <a:off x="2421390" y="3398009"/>
            <a:ext cx="1050623" cy="457758"/>
          </a:xfrm>
          <a:prstGeom prst="triangle">
            <a:avLst>
              <a:gd name="adj" fmla="val 49081"/>
            </a:avLst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88FB432-0DA4-44B2-8319-3656CAF8B9D1}"/>
              </a:ext>
            </a:extLst>
          </p:cNvPr>
          <p:cNvSpPr txBox="1"/>
          <p:nvPr/>
        </p:nvSpPr>
        <p:spPr>
          <a:xfrm>
            <a:off x="6942071" y="1674709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2B20D3C-C803-445F-8534-D0450EA3E1D3}"/>
              </a:ext>
            </a:extLst>
          </p:cNvPr>
          <p:cNvSpPr txBox="1"/>
          <p:nvPr/>
        </p:nvSpPr>
        <p:spPr>
          <a:xfrm>
            <a:off x="9280286" y="3051729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10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5F8C603F-22D8-472F-B1D4-AD7E6ADCA7C7}"/>
              </a:ext>
            </a:extLst>
          </p:cNvPr>
          <p:cNvSpPr txBox="1"/>
          <p:nvPr/>
        </p:nvSpPr>
        <p:spPr>
          <a:xfrm>
            <a:off x="9280286" y="3396628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11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4D6B47AC-F35A-4FA3-9627-E6B43EAC024C}"/>
              </a:ext>
            </a:extLst>
          </p:cNvPr>
          <p:cNvSpPr txBox="1"/>
          <p:nvPr/>
        </p:nvSpPr>
        <p:spPr>
          <a:xfrm>
            <a:off x="9280286" y="3750550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12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C6BBDEC2-846D-4B51-9145-E9199AC30484}"/>
              </a:ext>
            </a:extLst>
          </p:cNvPr>
          <p:cNvSpPr txBox="1"/>
          <p:nvPr/>
        </p:nvSpPr>
        <p:spPr>
          <a:xfrm>
            <a:off x="9290020" y="4103062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13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962BA7EE-D45E-4C80-8B2F-38651C5D278C}"/>
              </a:ext>
            </a:extLst>
          </p:cNvPr>
          <p:cNvSpPr txBox="1"/>
          <p:nvPr/>
        </p:nvSpPr>
        <p:spPr>
          <a:xfrm>
            <a:off x="9290334" y="4451793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14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4A47BABF-A4A1-411E-999F-2DBC04AF3FEA}"/>
              </a:ext>
            </a:extLst>
          </p:cNvPr>
          <p:cNvSpPr txBox="1"/>
          <p:nvPr/>
        </p:nvSpPr>
        <p:spPr>
          <a:xfrm>
            <a:off x="9280286" y="4799128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15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E409196B-9D1B-452B-895C-C4E5B39C80BD}"/>
              </a:ext>
            </a:extLst>
          </p:cNvPr>
          <p:cNvSpPr txBox="1"/>
          <p:nvPr/>
        </p:nvSpPr>
        <p:spPr>
          <a:xfrm>
            <a:off x="9284157" y="5141592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16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5AE1C62-22A7-4A6E-9573-75C0F2A8234E}"/>
              </a:ext>
            </a:extLst>
          </p:cNvPr>
          <p:cNvSpPr txBox="1"/>
          <p:nvPr/>
        </p:nvSpPr>
        <p:spPr>
          <a:xfrm>
            <a:off x="9290020" y="2689169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AEFE8956-6CF2-45AD-ADB7-D755206A46C3}"/>
              </a:ext>
            </a:extLst>
          </p:cNvPr>
          <p:cNvSpPr txBox="1"/>
          <p:nvPr/>
        </p:nvSpPr>
        <p:spPr>
          <a:xfrm>
            <a:off x="6952119" y="2026910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517109DD-7D60-4ABB-9D32-AE62E2B52B12}"/>
              </a:ext>
            </a:extLst>
          </p:cNvPr>
          <p:cNvSpPr txBox="1"/>
          <p:nvPr/>
        </p:nvSpPr>
        <p:spPr>
          <a:xfrm>
            <a:off x="6948536" y="2382778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002BCFD6-A938-4F65-B583-EECE4F94428D}"/>
              </a:ext>
            </a:extLst>
          </p:cNvPr>
          <p:cNvSpPr txBox="1"/>
          <p:nvPr/>
        </p:nvSpPr>
        <p:spPr>
          <a:xfrm>
            <a:off x="6948536" y="2730924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FE06AC9C-DA08-4935-B36D-BE45A41CF0A3}"/>
              </a:ext>
            </a:extLst>
          </p:cNvPr>
          <p:cNvSpPr txBox="1"/>
          <p:nvPr/>
        </p:nvSpPr>
        <p:spPr>
          <a:xfrm>
            <a:off x="6938802" y="3075266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25BBD05-708C-4648-8C2A-D33F27FF0E89}"/>
              </a:ext>
            </a:extLst>
          </p:cNvPr>
          <p:cNvSpPr txBox="1"/>
          <p:nvPr/>
        </p:nvSpPr>
        <p:spPr>
          <a:xfrm>
            <a:off x="6930599" y="3425649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985ACBB9-16E3-43B7-BC3C-A5B61C58B805}"/>
              </a:ext>
            </a:extLst>
          </p:cNvPr>
          <p:cNvSpPr txBox="1"/>
          <p:nvPr/>
        </p:nvSpPr>
        <p:spPr>
          <a:xfrm>
            <a:off x="6930599" y="3776194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1AACB9F7-027C-4BB0-80B8-59A97AB70628}"/>
              </a:ext>
            </a:extLst>
          </p:cNvPr>
          <p:cNvSpPr txBox="1"/>
          <p:nvPr/>
        </p:nvSpPr>
        <p:spPr>
          <a:xfrm>
            <a:off x="6938488" y="4129774"/>
            <a:ext cx="16621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品番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3F9745B5-6C14-498A-A674-6E5956E34522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90904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052068"/>
              </p:ext>
            </p:extLst>
          </p:nvPr>
        </p:nvGraphicFramePr>
        <p:xfrm>
          <a:off x="334431" y="5302703"/>
          <a:ext cx="11545964" cy="1178564"/>
        </p:xfrm>
        <a:graphic>
          <a:graphicData uri="http://schemas.openxmlformats.org/drawingml/2006/table">
            <a:tbl>
              <a:tblPr/>
              <a:tblGrid>
                <a:gridCol w="2709453">
                  <a:extLst>
                    <a:ext uri="{9D8B030D-6E8A-4147-A177-3AD203B41FA5}">
                      <a16:colId xmlns:a16="http://schemas.microsoft.com/office/drawing/2014/main" val="2962742846"/>
                    </a:ext>
                  </a:extLst>
                </a:gridCol>
                <a:gridCol w="3048134">
                  <a:extLst>
                    <a:ext uri="{9D8B030D-6E8A-4147-A177-3AD203B41FA5}">
                      <a16:colId xmlns:a16="http://schemas.microsoft.com/office/drawing/2014/main" val="3310593696"/>
                    </a:ext>
                  </a:extLst>
                </a:gridCol>
                <a:gridCol w="2186036">
                  <a:extLst>
                    <a:ext uri="{9D8B030D-6E8A-4147-A177-3AD203B41FA5}">
                      <a16:colId xmlns:a16="http://schemas.microsoft.com/office/drawing/2014/main" val="950454175"/>
                    </a:ext>
                  </a:extLst>
                </a:gridCol>
                <a:gridCol w="2093668">
                  <a:extLst>
                    <a:ext uri="{9D8B030D-6E8A-4147-A177-3AD203B41FA5}">
                      <a16:colId xmlns:a16="http://schemas.microsoft.com/office/drawing/2014/main" val="3165217912"/>
                    </a:ext>
                  </a:extLst>
                </a:gridCol>
                <a:gridCol w="1508673">
                  <a:extLst>
                    <a:ext uri="{9D8B030D-6E8A-4147-A177-3AD203B41FA5}">
                      <a16:colId xmlns:a16="http://schemas.microsoft.com/office/drawing/2014/main" val="2447627625"/>
                    </a:ext>
                  </a:extLst>
                </a:gridCol>
              </a:tblGrid>
              <a:tr h="37908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要因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対策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担当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効果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評価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682628"/>
                  </a:ext>
                </a:extLst>
              </a:tr>
              <a:tr h="79947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部品棚の</a:t>
                      </a:r>
                      <a:endParaRPr lang="en-US" altLang="ja-JP" sz="20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間口が少ない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日当り数に合わせた</a:t>
                      </a:r>
                      <a:endParaRPr lang="en-US" altLang="ja-JP" sz="20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置場の設定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磯村、伊藤</a:t>
                      </a:r>
                      <a:r>
                        <a:rPr lang="en-US" altLang="ja-JP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.</a:t>
                      </a:r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中川</a:t>
                      </a:r>
                      <a:r>
                        <a:rPr lang="en-US" altLang="ja-JP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.</a:t>
                      </a:r>
                    </a:p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本田和</a:t>
                      </a:r>
                      <a:r>
                        <a:rPr lang="en-US" altLang="ja-JP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.</a:t>
                      </a:r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佐藤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43</a:t>
                      </a:r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箱削減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〇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5955808"/>
                  </a:ext>
                </a:extLst>
              </a:tr>
            </a:tbl>
          </a:graphicData>
        </a:graphic>
      </p:graphicFrame>
      <p:graphicFrame>
        <p:nvGraphicFramePr>
          <p:cNvPr id="11" name="表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610730"/>
              </p:ext>
            </p:extLst>
          </p:nvPr>
        </p:nvGraphicFramePr>
        <p:xfrm>
          <a:off x="7040419" y="807708"/>
          <a:ext cx="4921666" cy="2074554"/>
        </p:xfrm>
        <a:graphic>
          <a:graphicData uri="http://schemas.openxmlformats.org/drawingml/2006/table">
            <a:tbl>
              <a:tblPr/>
              <a:tblGrid>
                <a:gridCol w="1106335">
                  <a:extLst>
                    <a:ext uri="{9D8B030D-6E8A-4147-A177-3AD203B41FA5}">
                      <a16:colId xmlns:a16="http://schemas.microsoft.com/office/drawing/2014/main" val="3140746993"/>
                    </a:ext>
                  </a:extLst>
                </a:gridCol>
                <a:gridCol w="1055586">
                  <a:extLst>
                    <a:ext uri="{9D8B030D-6E8A-4147-A177-3AD203B41FA5}">
                      <a16:colId xmlns:a16="http://schemas.microsoft.com/office/drawing/2014/main" val="962416627"/>
                    </a:ext>
                  </a:extLst>
                </a:gridCol>
                <a:gridCol w="1207834">
                  <a:extLst>
                    <a:ext uri="{9D8B030D-6E8A-4147-A177-3AD203B41FA5}">
                      <a16:colId xmlns:a16="http://schemas.microsoft.com/office/drawing/2014/main" val="3388578909"/>
                    </a:ext>
                  </a:extLst>
                </a:gridCol>
                <a:gridCol w="690191">
                  <a:extLst>
                    <a:ext uri="{9D8B030D-6E8A-4147-A177-3AD203B41FA5}">
                      <a16:colId xmlns:a16="http://schemas.microsoft.com/office/drawing/2014/main" val="2075653020"/>
                    </a:ext>
                  </a:extLst>
                </a:gridCol>
                <a:gridCol w="861720">
                  <a:extLst>
                    <a:ext uri="{9D8B030D-6E8A-4147-A177-3AD203B41FA5}">
                      <a16:colId xmlns:a16="http://schemas.microsoft.com/office/drawing/2014/main" val="2989803297"/>
                    </a:ext>
                  </a:extLst>
                </a:gridCol>
              </a:tblGrid>
              <a:tr h="37825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品番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現状 </a:t>
                      </a:r>
                      <a:r>
                        <a:rPr lang="en-US" altLang="ja-JP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(</a:t>
                      </a:r>
                      <a:r>
                        <a:rPr lang="ja-JP" alt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箱数</a:t>
                      </a:r>
                      <a:r>
                        <a:rPr lang="en-US" altLang="ja-JP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必要数 </a:t>
                      </a:r>
                      <a:r>
                        <a:rPr lang="en-US" altLang="ja-JP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(</a:t>
                      </a:r>
                      <a:r>
                        <a:rPr lang="ja-JP" alt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箱数</a:t>
                      </a:r>
                      <a:r>
                        <a:rPr lang="en-US" altLang="ja-JP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不足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はみ出し数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384668"/>
                  </a:ext>
                </a:extLst>
              </a:tr>
              <a:tr h="59529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3200" b="1" i="0" u="none" strike="noStrike" dirty="0">
                          <a:solidFill>
                            <a:srgbClr val="0000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652821"/>
                  </a:ext>
                </a:extLst>
              </a:tr>
              <a:tr h="55050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3200" b="1" i="0" u="none" strike="noStrike" dirty="0">
                          <a:solidFill>
                            <a:srgbClr val="0000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035892"/>
                  </a:ext>
                </a:extLst>
              </a:tr>
              <a:tr h="55050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</a:t>
                      </a:r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3200" b="1" i="0" u="none" strike="noStrike" dirty="0">
                          <a:solidFill>
                            <a:srgbClr val="0000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514446"/>
                  </a:ext>
                </a:extLst>
              </a:tr>
            </a:tbl>
          </a:graphicData>
        </a:graphic>
      </p:graphicFrame>
      <p:pic>
        <p:nvPicPr>
          <p:cNvPr id="13" name="Picture 2" descr="190e286c3159a3eb06a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7" b="152"/>
          <a:stretch/>
        </p:blipFill>
        <p:spPr bwMode="auto">
          <a:xfrm rot="5400000">
            <a:off x="-31515" y="2014575"/>
            <a:ext cx="3450672" cy="249669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図 13" descr="cid:190e286da434f948b693"/>
          <p:cNvPicPr>
            <a:picLocks noChangeAspect="1" noChangeArrowheads="1"/>
          </p:cNvPicPr>
          <p:nvPr/>
        </p:nvPicPr>
        <p:blipFill rotWithShape="1"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0" r="4229"/>
          <a:stretch/>
        </p:blipFill>
        <p:spPr bwMode="auto">
          <a:xfrm rot="5400000">
            <a:off x="3634647" y="2014576"/>
            <a:ext cx="3433548" cy="249668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テキスト ボックス 14"/>
          <p:cNvSpPr txBox="1"/>
          <p:nvPr/>
        </p:nvSpPr>
        <p:spPr>
          <a:xfrm>
            <a:off x="619053" y="23035"/>
            <a:ext cx="8679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ctr"/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対策実施①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～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置場見直し・日当り数に合わせた置場の設定～</a:t>
            </a:r>
          </a:p>
        </p:txBody>
      </p:sp>
      <p:sp>
        <p:nvSpPr>
          <p:cNvPr id="16" name="角丸四角形 15"/>
          <p:cNvSpPr/>
          <p:nvPr/>
        </p:nvSpPr>
        <p:spPr bwMode="auto">
          <a:xfrm>
            <a:off x="298775" y="686750"/>
            <a:ext cx="2790092" cy="470141"/>
          </a:xfrm>
          <a:prstGeom prst="roundRect">
            <a:avLst/>
          </a:prstGeom>
          <a:solidFill>
            <a:srgbClr val="FFCCCC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改善前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3965725" y="700371"/>
            <a:ext cx="2771391" cy="470141"/>
          </a:xfrm>
          <a:prstGeom prst="roundRect">
            <a:avLst/>
          </a:prstGeom>
          <a:solidFill>
            <a:srgbClr val="CCEC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改善後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二等辺三角形 17"/>
          <p:cNvSpPr/>
          <p:nvPr/>
        </p:nvSpPr>
        <p:spPr bwMode="auto">
          <a:xfrm rot="16200000" flipV="1">
            <a:off x="2266932" y="2842210"/>
            <a:ext cx="2710543" cy="355139"/>
          </a:xfrm>
          <a:prstGeom prst="triangle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19" name="角丸四角形 18"/>
          <p:cNvSpPr/>
          <p:nvPr/>
        </p:nvSpPr>
        <p:spPr bwMode="auto">
          <a:xfrm>
            <a:off x="7040419" y="3184588"/>
            <a:ext cx="4869831" cy="1933792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段積みにして置ける様に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部品棚を改善！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不足分を解消！！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9D37405-20C5-4147-BF73-ED52D5B7D47F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4802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E33161F3-C2E4-4170-8A65-85917143EA74}"/>
              </a:ext>
            </a:extLst>
          </p:cNvPr>
          <p:cNvGrpSpPr/>
          <p:nvPr/>
        </p:nvGrpSpPr>
        <p:grpSpPr>
          <a:xfrm>
            <a:off x="3486576" y="1101453"/>
            <a:ext cx="8645971" cy="3207436"/>
            <a:chOff x="544680" y="652676"/>
            <a:chExt cx="10920301" cy="3776665"/>
          </a:xfrm>
        </p:grpSpPr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9B662544-4D23-466C-8B5B-029583225CEC}"/>
                </a:ext>
              </a:extLst>
            </p:cNvPr>
            <p:cNvGrpSpPr/>
            <p:nvPr/>
          </p:nvGrpSpPr>
          <p:grpSpPr>
            <a:xfrm>
              <a:off x="544680" y="652676"/>
              <a:ext cx="10920301" cy="3776665"/>
              <a:chOff x="544680" y="652676"/>
              <a:chExt cx="10920301" cy="3776665"/>
            </a:xfrm>
          </p:grpSpPr>
          <p:pic>
            <p:nvPicPr>
              <p:cNvPr id="2" name="図 1" descr="自動車">
                <a:extLst>
                  <a:ext uri="{FF2B5EF4-FFF2-40B4-BE49-F238E27FC236}">
                    <a16:creationId xmlns:a16="http://schemas.microsoft.com/office/drawing/2014/main" id="{8685A426-1ED6-42F1-9C8E-F4A65CD5438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4912" y="652676"/>
                <a:ext cx="3321311" cy="23233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6" name="Picture 2" descr="インパネリインフォースメント">
                <a:extLst>
                  <a:ext uri="{FF2B5EF4-FFF2-40B4-BE49-F238E27FC236}">
                    <a16:creationId xmlns:a16="http://schemas.microsoft.com/office/drawing/2014/main" id="{0CBD54E4-2937-41FB-B542-078835D017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024" b="2954"/>
              <a:stretch/>
            </p:blipFill>
            <p:spPr bwMode="auto">
              <a:xfrm>
                <a:off x="1578734" y="1683289"/>
                <a:ext cx="1692000" cy="8966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2B3A743A-B84E-45D8-A095-60D2A7B7B591}"/>
                  </a:ext>
                </a:extLst>
              </p:cNvPr>
              <p:cNvGrpSpPr/>
              <p:nvPr/>
            </p:nvGrpSpPr>
            <p:grpSpPr>
              <a:xfrm>
                <a:off x="544680" y="2999120"/>
                <a:ext cx="2553640" cy="1080000"/>
                <a:chOff x="7458127" y="1234304"/>
                <a:chExt cx="2553640" cy="1080000"/>
              </a:xfrm>
            </p:grpSpPr>
            <p:pic>
              <p:nvPicPr>
                <p:cNvPr id="1030" name="Picture 6" descr="エキゾーストマニホールド">
                  <a:extLst>
                    <a:ext uri="{FF2B5EF4-FFF2-40B4-BE49-F238E27FC236}">
                      <a16:creationId xmlns:a16="http://schemas.microsoft.com/office/drawing/2014/main" id="{419D418A-13B6-490F-815A-CF1960D488F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800" r="19912"/>
                <a:stretch/>
              </p:blipFill>
              <p:spPr bwMode="auto">
                <a:xfrm>
                  <a:off x="8974771" y="1234304"/>
                  <a:ext cx="1036996" cy="1080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28" name="Picture 4" descr="排気系システム">
                  <a:extLst>
                    <a:ext uri="{FF2B5EF4-FFF2-40B4-BE49-F238E27FC236}">
                      <a16:creationId xmlns:a16="http://schemas.microsoft.com/office/drawing/2014/main" id="{84DA66B8-F0FF-48DD-A2EC-05395C00911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1472" b="15567"/>
                <a:stretch/>
              </p:blipFill>
              <p:spPr bwMode="auto">
                <a:xfrm>
                  <a:off x="7458127" y="1471399"/>
                  <a:ext cx="1692000" cy="78798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7A2E1D6C-06E0-4F93-91C9-6A81F05A3893}"/>
                  </a:ext>
                </a:extLst>
              </p:cNvPr>
              <p:cNvGrpSpPr/>
              <p:nvPr/>
            </p:nvGrpSpPr>
            <p:grpSpPr>
              <a:xfrm>
                <a:off x="8082903" y="2776265"/>
                <a:ext cx="3382078" cy="1653076"/>
                <a:chOff x="8111128" y="2848443"/>
                <a:chExt cx="3382078" cy="1653076"/>
              </a:xfrm>
              <a:solidFill>
                <a:srgbClr val="CCFFFF"/>
              </a:solidFill>
            </p:grpSpPr>
            <p:pic>
              <p:nvPicPr>
                <p:cNvPr id="1032" name="Picture 8" descr="フロントサスペンションサブフレーム">
                  <a:extLst>
                    <a:ext uri="{FF2B5EF4-FFF2-40B4-BE49-F238E27FC236}">
                      <a16:creationId xmlns:a16="http://schemas.microsoft.com/office/drawing/2014/main" id="{AE17F2B4-A544-40E9-9793-91F91985DBD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692"/>
                <a:stretch/>
              </p:blipFill>
              <p:spPr bwMode="auto">
                <a:xfrm>
                  <a:off x="9056029" y="2976064"/>
                  <a:ext cx="1692000" cy="1007726"/>
                </a:xfrm>
                <a:prstGeom prst="rect">
                  <a:avLst/>
                </a:prstGeom>
                <a:grpFill/>
              </p:spPr>
            </p:pic>
            <p:pic>
              <p:nvPicPr>
                <p:cNvPr id="1042" name="Picture 18" descr="トレーリングアーム">
                  <a:extLst>
                    <a:ext uri="{FF2B5EF4-FFF2-40B4-BE49-F238E27FC236}">
                      <a16:creationId xmlns:a16="http://schemas.microsoft.com/office/drawing/2014/main" id="{FA10A7CC-607C-4966-AAC7-7A7B51CD846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10" t="8125" r="8383" b="13653"/>
                <a:stretch/>
              </p:blipFill>
              <p:spPr bwMode="auto">
                <a:xfrm>
                  <a:off x="10053206" y="3656720"/>
                  <a:ext cx="1440000" cy="844799"/>
                </a:xfrm>
                <a:prstGeom prst="rect">
                  <a:avLst/>
                </a:prstGeom>
                <a:grpFill/>
              </p:spPr>
            </p:pic>
            <p:sp>
              <p:nvSpPr>
                <p:cNvPr id="30" name="角丸四角形 54">
                  <a:extLst>
                    <a:ext uri="{FF2B5EF4-FFF2-40B4-BE49-F238E27FC236}">
                      <a16:creationId xmlns:a16="http://schemas.microsoft.com/office/drawing/2014/main" id="{BF14736F-207A-4046-A145-1C58C2700B7B}"/>
                    </a:ext>
                  </a:extLst>
                </p:cNvPr>
                <p:cNvSpPr/>
                <p:nvPr/>
              </p:nvSpPr>
              <p:spPr>
                <a:xfrm>
                  <a:off x="8111128" y="2848443"/>
                  <a:ext cx="1417640" cy="360000"/>
                </a:xfrm>
                <a:prstGeom prst="round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ja-JP" altLang="en-US" sz="1400" b="1" dirty="0">
                      <a:solidFill>
                        <a:schemeClr val="tx1"/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</a:rPr>
                    <a:t>足回り部品</a:t>
                  </a:r>
                  <a:endParaRPr lang="en-US" altLang="ja-JP" sz="1400" b="1" dirty="0">
                    <a:solidFill>
                      <a:schemeClr val="tx1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</a:endParaRPr>
                </a:p>
              </p:txBody>
            </p:sp>
          </p:grpSp>
          <p:sp>
            <p:nvSpPr>
              <p:cNvPr id="31" name="角丸四角形 54">
                <a:extLst>
                  <a:ext uri="{FF2B5EF4-FFF2-40B4-BE49-F238E27FC236}">
                    <a16:creationId xmlns:a16="http://schemas.microsoft.com/office/drawing/2014/main" id="{DE661CAA-EFBA-468E-BF27-E82C43A89D91}"/>
                  </a:ext>
                </a:extLst>
              </p:cNvPr>
              <p:cNvSpPr/>
              <p:nvPr/>
            </p:nvSpPr>
            <p:spPr>
              <a:xfrm>
                <a:off x="859109" y="2579927"/>
                <a:ext cx="1439251" cy="360000"/>
              </a:xfrm>
              <a:prstGeom prst="roundRect">
                <a:avLst/>
              </a:prstGeom>
              <a:solidFill>
                <a:srgbClr val="FFCCFF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b="1" dirty="0">
                    <a:solidFill>
                      <a:schemeClr val="tx1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排気系部品</a:t>
                </a:r>
                <a:endParaRPr lang="en-US" altLang="ja-JP" sz="14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  <p:sp>
            <p:nvSpPr>
              <p:cNvPr id="32" name="角丸四角形 54">
                <a:extLst>
                  <a:ext uri="{FF2B5EF4-FFF2-40B4-BE49-F238E27FC236}">
                    <a16:creationId xmlns:a16="http://schemas.microsoft.com/office/drawing/2014/main" id="{C77B4B40-6AAD-43A9-980A-7DB7AE0C88BC}"/>
                  </a:ext>
                </a:extLst>
              </p:cNvPr>
              <p:cNvSpPr/>
              <p:nvPr/>
            </p:nvSpPr>
            <p:spPr>
              <a:xfrm>
                <a:off x="866176" y="1393814"/>
                <a:ext cx="1432184" cy="360000"/>
              </a:xfrm>
              <a:prstGeom prst="roundRect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b="1" dirty="0">
                    <a:solidFill>
                      <a:schemeClr val="tx1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内装部品</a:t>
                </a:r>
                <a:endParaRPr lang="en-US" altLang="ja-JP" sz="14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8FD1E4E8-434B-4A62-8712-A9301562B06B}"/>
                  </a:ext>
                </a:extLst>
              </p:cNvPr>
              <p:cNvGrpSpPr/>
              <p:nvPr/>
            </p:nvGrpSpPr>
            <p:grpSpPr>
              <a:xfrm>
                <a:off x="5660946" y="3095206"/>
                <a:ext cx="2341684" cy="1244983"/>
                <a:chOff x="285496" y="1629465"/>
                <a:chExt cx="2341684" cy="1244983"/>
              </a:xfrm>
            </p:grpSpPr>
            <p:pic>
              <p:nvPicPr>
                <p:cNvPr id="3" name="図 2" descr="フロントピラーアッパアウタ">
                  <a:extLst>
                    <a:ext uri="{FF2B5EF4-FFF2-40B4-BE49-F238E27FC236}">
                      <a16:creationId xmlns:a16="http://schemas.microsoft.com/office/drawing/2014/main" id="{8D37977D-D8CC-4D50-B9DA-6A9744527CC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5496" y="1629465"/>
                  <a:ext cx="1693440" cy="1080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" name="図 4" descr="リアフロアサイドメンバーサブアッセンブリ">
                  <a:extLst>
                    <a:ext uri="{FF2B5EF4-FFF2-40B4-BE49-F238E27FC236}">
                      <a16:creationId xmlns:a16="http://schemas.microsoft.com/office/drawing/2014/main" id="{700A05F7-DB78-4ED0-AB82-CA7528DFB9D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9960"/>
                <a:stretch/>
              </p:blipFill>
              <p:spPr bwMode="auto">
                <a:xfrm>
                  <a:off x="1187180" y="2118024"/>
                  <a:ext cx="1440000" cy="7564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4" name="角丸四角形 54">
                <a:extLst>
                  <a:ext uri="{FF2B5EF4-FFF2-40B4-BE49-F238E27FC236}">
                    <a16:creationId xmlns:a16="http://schemas.microsoft.com/office/drawing/2014/main" id="{59CE5961-4461-41F6-81F5-DF3FBA555625}"/>
                  </a:ext>
                </a:extLst>
              </p:cNvPr>
              <p:cNvSpPr/>
              <p:nvPr/>
            </p:nvSpPr>
            <p:spPr>
              <a:xfrm>
                <a:off x="4475219" y="3129704"/>
                <a:ext cx="1417640" cy="360000"/>
              </a:xfrm>
              <a:prstGeom prst="roundRect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b="1" dirty="0">
                    <a:solidFill>
                      <a:schemeClr val="tx1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ボデー部品</a:t>
                </a:r>
                <a:endParaRPr lang="en-US" altLang="ja-JP" sz="14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A67DE112-B0F6-4E50-B1B3-C93C238B7F06}"/>
                  </a:ext>
                </a:extLst>
              </p:cNvPr>
              <p:cNvGrpSpPr/>
              <p:nvPr/>
            </p:nvGrpSpPr>
            <p:grpSpPr>
              <a:xfrm>
                <a:off x="9129851" y="915941"/>
                <a:ext cx="2047826" cy="1807676"/>
                <a:chOff x="9247851" y="3067601"/>
                <a:chExt cx="2047826" cy="1807676"/>
              </a:xfrm>
            </p:grpSpPr>
            <p:pic>
              <p:nvPicPr>
                <p:cNvPr id="1038" name="Picture 14" descr="キャニスター">
                  <a:extLst>
                    <a:ext uri="{FF2B5EF4-FFF2-40B4-BE49-F238E27FC236}">
                      <a16:creationId xmlns:a16="http://schemas.microsoft.com/office/drawing/2014/main" id="{52E17E3F-3BED-4299-BFB7-F2E2300F3BF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7010" b="6692"/>
                <a:stretch/>
              </p:blipFill>
              <p:spPr bwMode="auto">
                <a:xfrm>
                  <a:off x="9247851" y="3067601"/>
                  <a:ext cx="1573402" cy="100772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40" name="Picture 16" descr="フューエルインレットパイプ">
                  <a:extLst>
                    <a:ext uri="{FF2B5EF4-FFF2-40B4-BE49-F238E27FC236}">
                      <a16:creationId xmlns:a16="http://schemas.microsoft.com/office/drawing/2014/main" id="{E1C5D65C-7FA1-4A4C-9306-1FE58089544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390" b="24785"/>
                <a:stretch/>
              </p:blipFill>
              <p:spPr bwMode="auto">
                <a:xfrm>
                  <a:off x="9603677" y="4121172"/>
                  <a:ext cx="1692000" cy="75410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4" name="楕円 43">
                <a:extLst>
                  <a:ext uri="{FF2B5EF4-FFF2-40B4-BE49-F238E27FC236}">
                    <a16:creationId xmlns:a16="http://schemas.microsoft.com/office/drawing/2014/main" id="{B013E318-98B4-422E-929E-E93F98B616B9}"/>
                  </a:ext>
                </a:extLst>
              </p:cNvPr>
              <p:cNvSpPr/>
              <p:nvPr/>
            </p:nvSpPr>
            <p:spPr bwMode="auto">
              <a:xfrm>
                <a:off x="6130422" y="1303814"/>
                <a:ext cx="180000" cy="180000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45" name="楕円 44">
                <a:extLst>
                  <a:ext uri="{FF2B5EF4-FFF2-40B4-BE49-F238E27FC236}">
                    <a16:creationId xmlns:a16="http://schemas.microsoft.com/office/drawing/2014/main" id="{26F293BC-0903-4390-BAF7-05FF24180878}"/>
                  </a:ext>
                </a:extLst>
              </p:cNvPr>
              <p:cNvSpPr/>
              <p:nvPr/>
            </p:nvSpPr>
            <p:spPr bwMode="auto">
              <a:xfrm>
                <a:off x="6135545" y="1606458"/>
                <a:ext cx="180000" cy="180000"/>
              </a:xfrm>
              <a:prstGeom prst="ellipse">
                <a:avLst/>
              </a:prstGeom>
              <a:solidFill>
                <a:srgbClr val="CCFFFF"/>
              </a:solidFill>
              <a:ln w="9525" cap="flat" cmpd="sng" algn="ctr">
                <a:solidFill>
                  <a:srgbClr val="CC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46" name="楕円 45">
                <a:extLst>
                  <a:ext uri="{FF2B5EF4-FFF2-40B4-BE49-F238E27FC236}">
                    <a16:creationId xmlns:a16="http://schemas.microsoft.com/office/drawing/2014/main" id="{B23B7A11-4671-444D-A66D-26FB5CCF3D05}"/>
                  </a:ext>
                </a:extLst>
              </p:cNvPr>
              <p:cNvSpPr/>
              <p:nvPr/>
            </p:nvSpPr>
            <p:spPr bwMode="auto">
              <a:xfrm>
                <a:off x="5199001" y="1413289"/>
                <a:ext cx="180000" cy="180000"/>
              </a:xfrm>
              <a:prstGeom prst="ellipse">
                <a:avLst/>
              </a:prstGeom>
              <a:solidFill>
                <a:srgbClr val="92D050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cxnSp>
            <p:nvCxnSpPr>
              <p:cNvPr id="36" name="直線コネクタ 35">
                <a:extLst>
                  <a:ext uri="{FF2B5EF4-FFF2-40B4-BE49-F238E27FC236}">
                    <a16:creationId xmlns:a16="http://schemas.microsoft.com/office/drawing/2014/main" id="{6B7B45FA-FBCB-4FA3-8191-49B5F899B26A}"/>
                  </a:ext>
                </a:extLst>
              </p:cNvPr>
              <p:cNvCxnSpPr>
                <a:stCxn id="32" idx="3"/>
                <a:endCxn id="26" idx="2"/>
              </p:cNvCxnSpPr>
              <p:nvPr/>
            </p:nvCxnSpPr>
            <p:spPr bwMode="auto">
              <a:xfrm>
                <a:off x="2298360" y="1573814"/>
                <a:ext cx="2116323" cy="109475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6" name="直線コネクタ 55">
                <a:extLst>
                  <a:ext uri="{FF2B5EF4-FFF2-40B4-BE49-F238E27FC236}">
                    <a16:creationId xmlns:a16="http://schemas.microsoft.com/office/drawing/2014/main" id="{9C98BF0E-06AF-4328-A4C6-820C7FA32BA5}"/>
                  </a:ext>
                </a:extLst>
              </p:cNvPr>
              <p:cNvCxnSpPr>
                <a:stCxn id="31" idx="3"/>
                <a:endCxn id="48" idx="3"/>
              </p:cNvCxnSpPr>
              <p:nvPr/>
            </p:nvCxnSpPr>
            <p:spPr bwMode="auto">
              <a:xfrm flipV="1">
                <a:off x="2298360" y="2096317"/>
                <a:ext cx="2158644" cy="66361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CC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9" name="直線コネクタ 58">
                <a:extLst>
                  <a:ext uri="{FF2B5EF4-FFF2-40B4-BE49-F238E27FC236}">
                    <a16:creationId xmlns:a16="http://schemas.microsoft.com/office/drawing/2014/main" id="{1A724B2F-8F22-47AC-BC72-D64338EF2FA1}"/>
                  </a:ext>
                </a:extLst>
              </p:cNvPr>
              <p:cNvCxnSpPr>
                <a:stCxn id="34" idx="0"/>
                <a:endCxn id="46" idx="4"/>
              </p:cNvCxnSpPr>
              <p:nvPr/>
            </p:nvCxnSpPr>
            <p:spPr bwMode="auto">
              <a:xfrm flipV="1">
                <a:off x="5184039" y="1593289"/>
                <a:ext cx="104962" cy="1536415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92D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35" name="角丸四角形 54">
                <a:extLst>
                  <a:ext uri="{FF2B5EF4-FFF2-40B4-BE49-F238E27FC236}">
                    <a16:creationId xmlns:a16="http://schemas.microsoft.com/office/drawing/2014/main" id="{0DB4E7B5-1A34-406D-9BCA-7A2339F8C912}"/>
                  </a:ext>
                </a:extLst>
              </p:cNvPr>
              <p:cNvSpPr/>
              <p:nvPr/>
            </p:nvSpPr>
            <p:spPr>
              <a:xfrm>
                <a:off x="8111128" y="730563"/>
                <a:ext cx="1417641" cy="360000"/>
              </a:xfrm>
              <a:prstGeom prst="roundRect">
                <a:avLst/>
              </a:prstGeom>
              <a:solidFill>
                <a:srgbClr val="FF0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b="1" dirty="0">
                    <a:solidFill>
                      <a:schemeClr val="tx1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</a:rPr>
                  <a:t>燃焼系部品</a:t>
                </a:r>
                <a:endParaRPr lang="en-US" altLang="ja-JP" sz="14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endParaRPr>
              </a:p>
            </p:txBody>
          </p:sp>
          <p:cxnSp>
            <p:nvCxnSpPr>
              <p:cNvPr id="67" name="直線コネクタ 66">
                <a:extLst>
                  <a:ext uri="{FF2B5EF4-FFF2-40B4-BE49-F238E27FC236}">
                    <a16:creationId xmlns:a16="http://schemas.microsoft.com/office/drawing/2014/main" id="{EB60DC6B-5A74-4479-8B2E-C896157431EA}"/>
                  </a:ext>
                </a:extLst>
              </p:cNvPr>
              <p:cNvCxnSpPr>
                <a:stCxn id="30" idx="0"/>
              </p:cNvCxnSpPr>
              <p:nvPr/>
            </p:nvCxnSpPr>
            <p:spPr bwMode="auto">
              <a:xfrm flipH="1" flipV="1">
                <a:off x="6315545" y="1723348"/>
                <a:ext cx="2476178" cy="105291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CC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3" name="直線コネクタ 72">
                <a:extLst>
                  <a:ext uri="{FF2B5EF4-FFF2-40B4-BE49-F238E27FC236}">
                    <a16:creationId xmlns:a16="http://schemas.microsoft.com/office/drawing/2014/main" id="{0B7C5924-2772-48B1-9624-229F00FEF670}"/>
                  </a:ext>
                </a:extLst>
              </p:cNvPr>
              <p:cNvCxnSpPr>
                <a:stCxn id="35" idx="1"/>
                <a:endCxn id="44" idx="6"/>
              </p:cNvCxnSpPr>
              <p:nvPr/>
            </p:nvCxnSpPr>
            <p:spPr bwMode="auto">
              <a:xfrm flipH="1">
                <a:off x="6310422" y="910563"/>
                <a:ext cx="1800706" cy="483251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6" name="楕円 25">
              <a:extLst>
                <a:ext uri="{FF2B5EF4-FFF2-40B4-BE49-F238E27FC236}">
                  <a16:creationId xmlns:a16="http://schemas.microsoft.com/office/drawing/2014/main" id="{107CD7F9-BAD5-4BBF-8DA9-79EAAB90B7A0}"/>
                </a:ext>
              </a:extLst>
            </p:cNvPr>
            <p:cNvSpPr/>
            <p:nvPr/>
          </p:nvSpPr>
          <p:spPr bwMode="auto">
            <a:xfrm>
              <a:off x="4414683" y="1593289"/>
              <a:ext cx="180000" cy="180000"/>
            </a:xfrm>
            <a:prstGeom prst="ellipse">
              <a:avLst/>
            </a:prstGeom>
            <a:solidFill>
              <a:srgbClr val="FFC000"/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48" name="楕円 47">
              <a:extLst>
                <a:ext uri="{FF2B5EF4-FFF2-40B4-BE49-F238E27FC236}">
                  <a16:creationId xmlns:a16="http://schemas.microsoft.com/office/drawing/2014/main" id="{F464E519-6696-42D9-9817-55637E02A3B6}"/>
                </a:ext>
              </a:extLst>
            </p:cNvPr>
            <p:cNvSpPr/>
            <p:nvPr/>
          </p:nvSpPr>
          <p:spPr bwMode="auto">
            <a:xfrm>
              <a:off x="4430644" y="1942677"/>
              <a:ext cx="180000" cy="180000"/>
            </a:xfrm>
            <a:prstGeom prst="ellipse">
              <a:avLst/>
            </a:prstGeom>
            <a:solidFill>
              <a:srgbClr val="FFCCFF"/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pic>
        <p:nvPicPr>
          <p:cNvPr id="24" name="図 23">
            <a:extLst>
              <a:ext uri="{FF2B5EF4-FFF2-40B4-BE49-F238E27FC236}">
                <a16:creationId xmlns:a16="http://schemas.microsoft.com/office/drawing/2014/main" id="{26A9B1AD-D05F-47B1-A50C-87E600E98B4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9" y="835592"/>
            <a:ext cx="3574107" cy="2175579"/>
          </a:xfrm>
          <a:prstGeom prst="rect">
            <a:avLst/>
          </a:prstGeom>
        </p:spPr>
      </p:pic>
      <p:pic>
        <p:nvPicPr>
          <p:cNvPr id="1036" name="Picture 12" descr="型番：FC2010（300坪相当仕様）">
            <a:extLst>
              <a:ext uri="{FF2B5EF4-FFF2-40B4-BE49-F238E27FC236}">
                <a16:creationId xmlns:a16="http://schemas.microsoft.com/office/drawing/2014/main" id="{44340DA9-1DA1-4479-B3D1-4ED9E6A22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9492" y="5156595"/>
            <a:ext cx="2328341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外販設備の図">
            <a:extLst>
              <a:ext uri="{FF2B5EF4-FFF2-40B4-BE49-F238E27FC236}">
                <a16:creationId xmlns:a16="http://schemas.microsoft.com/office/drawing/2014/main" id="{28DAE66A-AC6F-4444-BA69-501DDA3FE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057" y="5160005"/>
            <a:ext cx="2356291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7C19A7C1-4C34-430F-81EB-033F61C233C9}"/>
              </a:ext>
            </a:extLst>
          </p:cNvPr>
          <p:cNvSpPr txBox="1"/>
          <p:nvPr/>
        </p:nvSpPr>
        <p:spPr>
          <a:xfrm>
            <a:off x="1007532" y="11575"/>
            <a:ext cx="2866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会社</a:t>
            </a:r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紹介　事業紹介</a:t>
            </a:r>
            <a:endParaRPr kumimoji="1" lang="en-US" altLang="ja-JP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pic>
        <p:nvPicPr>
          <p:cNvPr id="68" name="図 67">
            <a:extLst>
              <a:ext uri="{FF2B5EF4-FFF2-40B4-BE49-F238E27FC236}">
                <a16:creationId xmlns:a16="http://schemas.microsoft.com/office/drawing/2014/main" id="{8A25B664-2C25-4A79-9D77-2393299D387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36" y="3102088"/>
            <a:ext cx="2312420" cy="1620000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B39AA470-6232-4B70-A1E6-B01BB648CD9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81" y="5150194"/>
            <a:ext cx="2309639" cy="1620000"/>
          </a:xfrm>
          <a:prstGeom prst="rect">
            <a:avLst/>
          </a:prstGeom>
        </p:spPr>
      </p:pic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1220DF79-B564-4BA3-9F78-035647CCB9C9}"/>
              </a:ext>
            </a:extLst>
          </p:cNvPr>
          <p:cNvSpPr/>
          <p:nvPr/>
        </p:nvSpPr>
        <p:spPr bwMode="auto">
          <a:xfrm>
            <a:off x="3379525" y="875955"/>
            <a:ext cx="8753023" cy="374678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8" name="角丸四角形 54">
            <a:extLst>
              <a:ext uri="{FF2B5EF4-FFF2-40B4-BE49-F238E27FC236}">
                <a16:creationId xmlns:a16="http://schemas.microsoft.com/office/drawing/2014/main" id="{42C82770-5594-4D0F-B4EC-EFA6F3740874}"/>
              </a:ext>
            </a:extLst>
          </p:cNvPr>
          <p:cNvSpPr/>
          <p:nvPr/>
        </p:nvSpPr>
        <p:spPr>
          <a:xfrm>
            <a:off x="3450144" y="627276"/>
            <a:ext cx="2048403" cy="475883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自動車部品事業</a:t>
            </a:r>
            <a:endParaRPr lang="en-US" altLang="ja-JP" sz="20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5D84526C-74F0-46CC-869B-4822E25C9648}"/>
              </a:ext>
            </a:extLst>
          </p:cNvPr>
          <p:cNvSpPr/>
          <p:nvPr/>
        </p:nvSpPr>
        <p:spPr bwMode="auto">
          <a:xfrm>
            <a:off x="3391056" y="4897079"/>
            <a:ext cx="3314682" cy="193818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3" name="角丸四角形 54">
            <a:extLst>
              <a:ext uri="{FF2B5EF4-FFF2-40B4-BE49-F238E27FC236}">
                <a16:creationId xmlns:a16="http://schemas.microsoft.com/office/drawing/2014/main" id="{C2B4FECA-630E-47BE-8C0D-2FDC1D0F6D17}"/>
              </a:ext>
            </a:extLst>
          </p:cNvPr>
          <p:cNvSpPr/>
          <p:nvPr/>
        </p:nvSpPr>
        <p:spPr>
          <a:xfrm>
            <a:off x="4287174" y="4673009"/>
            <a:ext cx="1674057" cy="432000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外販設備事業</a:t>
            </a:r>
            <a:endParaRPr lang="en-US" altLang="ja-JP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74" name="図 73">
            <a:extLst>
              <a:ext uri="{FF2B5EF4-FFF2-40B4-BE49-F238E27FC236}">
                <a16:creationId xmlns:a16="http://schemas.microsoft.com/office/drawing/2014/main" id="{F24F09C2-16B4-444B-B1D1-04E10CFAF76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540" y="5149754"/>
            <a:ext cx="2318951" cy="1620000"/>
          </a:xfrm>
          <a:prstGeom prst="rect">
            <a:avLst/>
          </a:prstGeom>
        </p:spPr>
      </p:pic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7D241F69-E848-40C3-B310-F96B2567D3D7}"/>
              </a:ext>
            </a:extLst>
          </p:cNvPr>
          <p:cNvSpPr/>
          <p:nvPr/>
        </p:nvSpPr>
        <p:spPr bwMode="auto">
          <a:xfrm>
            <a:off x="6951406" y="4894094"/>
            <a:ext cx="5181141" cy="193818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9" name="角丸四角形 54">
            <a:extLst>
              <a:ext uri="{FF2B5EF4-FFF2-40B4-BE49-F238E27FC236}">
                <a16:creationId xmlns:a16="http://schemas.microsoft.com/office/drawing/2014/main" id="{295F83A3-5011-4533-BBE6-55FD36816627}"/>
              </a:ext>
            </a:extLst>
          </p:cNvPr>
          <p:cNvSpPr/>
          <p:nvPr/>
        </p:nvSpPr>
        <p:spPr>
          <a:xfrm>
            <a:off x="8775318" y="4655417"/>
            <a:ext cx="1490321" cy="432000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農業事業</a:t>
            </a:r>
            <a:endParaRPr lang="en-US" altLang="ja-JP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8E7D5439-2090-4F52-8415-470D0800A861}"/>
              </a:ext>
            </a:extLst>
          </p:cNvPr>
          <p:cNvSpPr/>
          <p:nvPr/>
        </p:nvSpPr>
        <p:spPr bwMode="auto">
          <a:xfrm>
            <a:off x="286921" y="2846862"/>
            <a:ext cx="2668962" cy="399956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85" name="角丸四角形 54">
            <a:extLst>
              <a:ext uri="{FF2B5EF4-FFF2-40B4-BE49-F238E27FC236}">
                <a16:creationId xmlns:a16="http://schemas.microsoft.com/office/drawing/2014/main" id="{BDDC1F88-C2A6-47B3-984A-38569E32837E}"/>
              </a:ext>
            </a:extLst>
          </p:cNvPr>
          <p:cNvSpPr/>
          <p:nvPr/>
        </p:nvSpPr>
        <p:spPr>
          <a:xfrm>
            <a:off x="873051" y="2705171"/>
            <a:ext cx="1674058" cy="306000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プレス加工</a:t>
            </a:r>
            <a:endParaRPr lang="en-US" altLang="ja-JP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6" name="角丸四角形 54">
            <a:extLst>
              <a:ext uri="{FF2B5EF4-FFF2-40B4-BE49-F238E27FC236}">
                <a16:creationId xmlns:a16="http://schemas.microsoft.com/office/drawing/2014/main" id="{8F9F96BE-25C6-4D9B-A5F7-30DBFEB4800E}"/>
              </a:ext>
            </a:extLst>
          </p:cNvPr>
          <p:cNvSpPr/>
          <p:nvPr/>
        </p:nvSpPr>
        <p:spPr>
          <a:xfrm>
            <a:off x="868009" y="4795380"/>
            <a:ext cx="1674058" cy="306000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溶接加工</a:t>
            </a:r>
            <a:endParaRPr lang="en-US" altLang="ja-JP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48D7BBF6-932A-40B6-A100-B291F6DFF1EB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3460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442737" y="29412"/>
            <a:ext cx="8045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対策実施②</a:t>
            </a:r>
            <a:r>
              <a:rPr lang="ja-JP" altLang="en-US" sz="2400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～</a:t>
            </a:r>
            <a:r>
              <a:rPr lang="ja-JP" altLang="en-US" sz="2400" i="0" u="none" strike="noStrike" dirty="0">
                <a:solidFill>
                  <a:srgbClr val="00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部品のたな卸日を設定し進捗に反映</a:t>
            </a:r>
            <a:r>
              <a:rPr lang="ja-JP" altLang="en-US" sz="2400" dirty="0">
                <a:solidFill>
                  <a:srgbClr val="00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～</a:t>
            </a: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000337"/>
              </p:ext>
            </p:extLst>
          </p:nvPr>
        </p:nvGraphicFramePr>
        <p:xfrm>
          <a:off x="334433" y="5133583"/>
          <a:ext cx="11545964" cy="1347684"/>
        </p:xfrm>
        <a:graphic>
          <a:graphicData uri="http://schemas.openxmlformats.org/drawingml/2006/table">
            <a:tbl>
              <a:tblPr/>
              <a:tblGrid>
                <a:gridCol w="2506992">
                  <a:extLst>
                    <a:ext uri="{9D8B030D-6E8A-4147-A177-3AD203B41FA5}">
                      <a16:colId xmlns:a16="http://schemas.microsoft.com/office/drawing/2014/main" val="913231401"/>
                    </a:ext>
                  </a:extLst>
                </a:gridCol>
                <a:gridCol w="2971546">
                  <a:extLst>
                    <a:ext uri="{9D8B030D-6E8A-4147-A177-3AD203B41FA5}">
                      <a16:colId xmlns:a16="http://schemas.microsoft.com/office/drawing/2014/main" val="1312420268"/>
                    </a:ext>
                  </a:extLst>
                </a:gridCol>
                <a:gridCol w="2157439">
                  <a:extLst>
                    <a:ext uri="{9D8B030D-6E8A-4147-A177-3AD203B41FA5}">
                      <a16:colId xmlns:a16="http://schemas.microsoft.com/office/drawing/2014/main" val="2368182471"/>
                    </a:ext>
                  </a:extLst>
                </a:gridCol>
                <a:gridCol w="1949165">
                  <a:extLst>
                    <a:ext uri="{9D8B030D-6E8A-4147-A177-3AD203B41FA5}">
                      <a16:colId xmlns:a16="http://schemas.microsoft.com/office/drawing/2014/main" val="2865609945"/>
                    </a:ext>
                  </a:extLst>
                </a:gridCol>
                <a:gridCol w="1960822">
                  <a:extLst>
                    <a:ext uri="{9D8B030D-6E8A-4147-A177-3AD203B41FA5}">
                      <a16:colId xmlns:a16="http://schemas.microsoft.com/office/drawing/2014/main" val="1757601837"/>
                    </a:ext>
                  </a:extLst>
                </a:gridCol>
              </a:tblGrid>
              <a:tr h="42499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要因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対策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担当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効果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評価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019104"/>
                  </a:ext>
                </a:extLst>
              </a:tr>
              <a:tr h="92268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在庫数を確認</a:t>
                      </a:r>
                      <a:endParaRPr lang="en-US" altLang="ja-JP" sz="20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していない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部品のたな卸日を設定し</a:t>
                      </a:r>
                      <a:endParaRPr lang="en-US" altLang="ja-JP" sz="20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進捗に反映させる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磯村、</a:t>
                      </a:r>
                      <a:r>
                        <a:rPr lang="zh-TW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溝口</a:t>
                      </a:r>
                      <a:r>
                        <a:rPr lang="en-US" altLang="zh-TW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.</a:t>
                      </a:r>
                      <a:r>
                        <a:rPr lang="zh-TW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中嶋</a:t>
                      </a:r>
                      <a:r>
                        <a:rPr lang="en-US" altLang="zh-TW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.</a:t>
                      </a:r>
                    </a:p>
                    <a:p>
                      <a:pPr algn="ctr" fontAlgn="ctr"/>
                      <a:r>
                        <a:rPr lang="zh-TW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井田</a:t>
                      </a:r>
                      <a:r>
                        <a:rPr lang="en-US" altLang="ja-JP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.</a:t>
                      </a:r>
                      <a:r>
                        <a:rPr lang="ja-JP" alt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工務課</a:t>
                      </a:r>
                      <a:endParaRPr lang="zh-TW" alt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123</a:t>
                      </a:r>
                      <a:r>
                        <a:rPr lang="ja-JP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箱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〇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480478"/>
                  </a:ext>
                </a:extLst>
              </a:tr>
            </a:tbl>
          </a:graphicData>
        </a:graphic>
      </p:graphicFrame>
      <p:pic>
        <p:nvPicPr>
          <p:cNvPr id="12" name="図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1458" y="1566801"/>
            <a:ext cx="3162524" cy="342049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8" name="角丸四角形 17"/>
          <p:cNvSpPr/>
          <p:nvPr/>
        </p:nvSpPr>
        <p:spPr bwMode="auto">
          <a:xfrm>
            <a:off x="1887530" y="1285872"/>
            <a:ext cx="2769825" cy="3701419"/>
          </a:xfrm>
          <a:prstGeom prst="roundRect">
            <a:avLst/>
          </a:prstGeom>
          <a:solidFill>
            <a:srgbClr val="CCFF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①指示発注の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在庫調査リストの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作成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②毎月</a:t>
            </a:r>
            <a:r>
              <a:rPr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日に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リストの品番の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たな卸を実施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③たな卸結果を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工務に提出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2209933" y="689677"/>
            <a:ext cx="1962700" cy="470141"/>
          </a:xfrm>
          <a:prstGeom prst="roundRect">
            <a:avLst/>
          </a:prstGeom>
          <a:solidFill>
            <a:srgbClr val="CCFF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工程内物流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角丸四角形 18"/>
          <p:cNvSpPr/>
          <p:nvPr/>
        </p:nvSpPr>
        <p:spPr bwMode="auto">
          <a:xfrm>
            <a:off x="9437806" y="1418333"/>
            <a:ext cx="2621596" cy="2172102"/>
          </a:xfrm>
          <a:prstGeom prst="roundRect">
            <a:avLst/>
          </a:prstGeom>
          <a:solidFill>
            <a:srgbClr val="FFCCCC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在庫調査リストの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たな卸結果を基に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進捗管理し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部品の発注を行う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角丸四角形 19"/>
          <p:cNvSpPr/>
          <p:nvPr/>
        </p:nvSpPr>
        <p:spPr bwMode="auto">
          <a:xfrm>
            <a:off x="9805394" y="760052"/>
            <a:ext cx="1886419" cy="470141"/>
          </a:xfrm>
          <a:prstGeom prst="roundRect">
            <a:avLst/>
          </a:prstGeom>
          <a:solidFill>
            <a:srgbClr val="FFCCCC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工務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1" name="角丸四角形 20"/>
          <p:cNvSpPr/>
          <p:nvPr/>
        </p:nvSpPr>
        <p:spPr bwMode="auto">
          <a:xfrm>
            <a:off x="5288682" y="2762939"/>
            <a:ext cx="2225809" cy="1211183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在庫調査リスト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9" name="角丸四角形 28"/>
          <p:cNvSpPr/>
          <p:nvPr/>
        </p:nvSpPr>
        <p:spPr bwMode="auto">
          <a:xfrm>
            <a:off x="7828986" y="2763638"/>
            <a:ext cx="1790708" cy="379510"/>
          </a:xfrm>
          <a:prstGeom prst="round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調査後に</a:t>
            </a:r>
            <a:endParaRPr lang="en-US" altLang="ja-JP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提出</a:t>
            </a:r>
            <a:endParaRPr lang="en-US" altLang="ja-JP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CD6F8DF-5BD5-40BE-9FFD-648CC5441F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36268" y="2448624"/>
            <a:ext cx="1905412" cy="2361018"/>
          </a:xfrm>
          <a:prstGeom prst="rect">
            <a:avLst/>
          </a:prstGeom>
        </p:spPr>
      </p:pic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E538298A-BEA2-4730-B662-402D49F033A0}"/>
              </a:ext>
            </a:extLst>
          </p:cNvPr>
          <p:cNvSpPr/>
          <p:nvPr/>
        </p:nvSpPr>
        <p:spPr bwMode="auto">
          <a:xfrm>
            <a:off x="36588" y="1061644"/>
            <a:ext cx="1797218" cy="1142993"/>
          </a:xfrm>
          <a:prstGeom prst="wedgeRoundRectCallout">
            <a:avLst>
              <a:gd name="adj1" fmla="val 836"/>
              <a:gd name="adj2" fmla="val 73838"/>
              <a:gd name="adj3" fmla="val 16667"/>
            </a:avLst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僕らで在庫数を</a:t>
            </a:r>
            <a:endParaRPr kumimoji="1" lang="en-US" altLang="ja-JP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調べよう！</a:t>
            </a:r>
            <a:endParaRPr kumimoji="1" lang="ja-JP" alt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3" name="矢印: 右 32">
            <a:extLst>
              <a:ext uri="{FF2B5EF4-FFF2-40B4-BE49-F238E27FC236}">
                <a16:creationId xmlns:a16="http://schemas.microsoft.com/office/drawing/2014/main" id="{2470B1BA-9448-481B-BFA4-3C5263F9C9F9}"/>
              </a:ext>
            </a:extLst>
          </p:cNvPr>
          <p:cNvSpPr/>
          <p:nvPr/>
        </p:nvSpPr>
        <p:spPr bwMode="auto">
          <a:xfrm>
            <a:off x="8064598" y="3210927"/>
            <a:ext cx="1319484" cy="379509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25E20CA-4BB8-46E7-B388-9096C89B290B}"/>
              </a:ext>
            </a:extLst>
          </p:cNvPr>
          <p:cNvSpPr txBox="1"/>
          <p:nvPr/>
        </p:nvSpPr>
        <p:spPr>
          <a:xfrm>
            <a:off x="40638" y="4493647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99A3021B-BD2B-42C8-AD2E-78803D5A74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51950" y="3339696"/>
            <a:ext cx="1490187" cy="1726108"/>
          </a:xfrm>
          <a:prstGeom prst="rect">
            <a:avLst/>
          </a:prstGeom>
        </p:spPr>
      </p:pic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59750AE1-82AA-47A1-ABB3-CD5D818A0F10}"/>
              </a:ext>
            </a:extLst>
          </p:cNvPr>
          <p:cNvSpPr/>
          <p:nvPr/>
        </p:nvSpPr>
        <p:spPr bwMode="auto">
          <a:xfrm>
            <a:off x="10598700" y="3732562"/>
            <a:ext cx="1460701" cy="811607"/>
          </a:xfrm>
          <a:prstGeom prst="wedgeRoundRectCallout">
            <a:avLst>
              <a:gd name="adj1" fmla="val -67862"/>
              <a:gd name="adj2" fmla="val 46580"/>
              <a:gd name="adj3" fmla="val 16667"/>
            </a:avLst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管理が</a:t>
            </a:r>
            <a:endParaRPr kumimoji="1" lang="en-US" altLang="ja-JP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しやすい</a:t>
            </a:r>
            <a:r>
              <a:rPr kumimoji="1" lang="ja-JP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！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6ED9D6A-807E-4CCD-92B1-FAE62DAAADA0}"/>
              </a:ext>
            </a:extLst>
          </p:cNvPr>
          <p:cNvSpPr txBox="1"/>
          <p:nvPr/>
        </p:nvSpPr>
        <p:spPr>
          <a:xfrm>
            <a:off x="8805576" y="4669630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井田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4AD873E6-969C-49DD-B490-006C177D2B80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0947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AA3C98EA-038D-4846-BE8F-31A0EC4690DE}"/>
              </a:ext>
            </a:extLst>
          </p:cNvPr>
          <p:cNvSpPr/>
          <p:nvPr/>
        </p:nvSpPr>
        <p:spPr bwMode="auto">
          <a:xfrm>
            <a:off x="216897" y="1514365"/>
            <a:ext cx="5150602" cy="48011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02" name="正方形/長方形 201">
            <a:extLst>
              <a:ext uri="{FF2B5EF4-FFF2-40B4-BE49-F238E27FC236}">
                <a16:creationId xmlns:a16="http://schemas.microsoft.com/office/drawing/2014/main" id="{23D71C58-CC36-4144-BB34-A272E85B9B6F}"/>
              </a:ext>
            </a:extLst>
          </p:cNvPr>
          <p:cNvSpPr/>
          <p:nvPr/>
        </p:nvSpPr>
        <p:spPr bwMode="auto">
          <a:xfrm>
            <a:off x="514359" y="3785360"/>
            <a:ext cx="2034060" cy="2247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" name="Line 9">
            <a:extLst>
              <a:ext uri="{FF2B5EF4-FFF2-40B4-BE49-F238E27FC236}">
                <a16:creationId xmlns:a16="http://schemas.microsoft.com/office/drawing/2014/main" id="{FCF54CDB-B2BB-4BEB-8312-6BFD0811AEA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3F94CDF8-1951-4FA0-92A8-7EF84CC4A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3010CAF3-FC8A-4E28-A5A5-5846295F1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" name="テキスト ボックス 111">
            <a:extLst>
              <a:ext uri="{FF2B5EF4-FFF2-40B4-BE49-F238E27FC236}">
                <a16:creationId xmlns:a16="http://schemas.microsoft.com/office/drawing/2014/main" id="{00000000-0008-0000-0000-000070000000}"/>
              </a:ext>
            </a:extLst>
          </p:cNvPr>
          <p:cNvSpPr txBox="1"/>
          <p:nvPr/>
        </p:nvSpPr>
        <p:spPr>
          <a:xfrm>
            <a:off x="3807211" y="1100654"/>
            <a:ext cx="288000" cy="288000"/>
          </a:xfrm>
          <a:prstGeom prst="rect">
            <a:avLst/>
          </a:prstGeom>
          <a:solidFill>
            <a:srgbClr val="FF0000"/>
          </a:solidFill>
          <a:ln w="19050" cmpd="sng">
            <a:solidFill>
              <a:sysClr val="windowText" lastClr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ja-JP" altLang="en-US" sz="1100"/>
          </a:p>
        </p:txBody>
      </p:sp>
      <p:sp>
        <p:nvSpPr>
          <p:cNvPr id="124" name="テキスト ボックス 2">
            <a:extLst>
              <a:ext uri="{FF2B5EF4-FFF2-40B4-BE49-F238E27FC236}">
                <a16:creationId xmlns:a16="http://schemas.microsoft.com/office/drawing/2014/main" id="{3DF8CAA5-EDFA-4D94-91F1-A9914288D3FB}"/>
              </a:ext>
            </a:extLst>
          </p:cNvPr>
          <p:cNvSpPr txBox="1"/>
          <p:nvPr/>
        </p:nvSpPr>
        <p:spPr>
          <a:xfrm>
            <a:off x="656332" y="1866276"/>
            <a:ext cx="3446814" cy="1762002"/>
          </a:xfrm>
          <a:prstGeom prst="rect">
            <a:avLst/>
          </a:prstGeom>
          <a:solidFill>
            <a:schemeClr val="bg1"/>
          </a:solidFill>
          <a:ln w="9525" cmpd="sng">
            <a:solidFill>
              <a:sysClr val="window" lastClr="FFFFFF">
                <a:shade val="50000"/>
              </a:sysClr>
            </a:solidFill>
          </a:ln>
          <a:effectLst/>
        </p:spPr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5D77D754-09A3-47F1-8402-88A6C8635A71}"/>
              </a:ext>
            </a:extLst>
          </p:cNvPr>
          <p:cNvSpPr/>
          <p:nvPr/>
        </p:nvSpPr>
        <p:spPr>
          <a:xfrm>
            <a:off x="4203583" y="3454849"/>
            <a:ext cx="614330" cy="163667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0" name="正方形/長方形 149">
            <a:extLst>
              <a:ext uri="{FF2B5EF4-FFF2-40B4-BE49-F238E27FC236}">
                <a16:creationId xmlns:a16="http://schemas.microsoft.com/office/drawing/2014/main" id="{643B0FA6-9142-4D19-83EA-0FD01FBBF973}"/>
              </a:ext>
            </a:extLst>
          </p:cNvPr>
          <p:cNvSpPr/>
          <p:nvPr/>
        </p:nvSpPr>
        <p:spPr>
          <a:xfrm rot="10800000">
            <a:off x="3319177" y="1999732"/>
            <a:ext cx="471600" cy="216000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1" name="正方形/長方形 150">
            <a:extLst>
              <a:ext uri="{FF2B5EF4-FFF2-40B4-BE49-F238E27FC236}">
                <a16:creationId xmlns:a16="http://schemas.microsoft.com/office/drawing/2014/main" id="{9D773693-83FC-4590-B513-4E98BE132B24}"/>
              </a:ext>
            </a:extLst>
          </p:cNvPr>
          <p:cNvSpPr/>
          <p:nvPr/>
        </p:nvSpPr>
        <p:spPr>
          <a:xfrm>
            <a:off x="3325800" y="2248867"/>
            <a:ext cx="470330" cy="235666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2" name="正方形/長方形 151">
            <a:extLst>
              <a:ext uri="{FF2B5EF4-FFF2-40B4-BE49-F238E27FC236}">
                <a16:creationId xmlns:a16="http://schemas.microsoft.com/office/drawing/2014/main" id="{F5C6AFAE-0025-4E7C-A9F2-3132592F0CBA}"/>
              </a:ext>
            </a:extLst>
          </p:cNvPr>
          <p:cNvSpPr/>
          <p:nvPr/>
        </p:nvSpPr>
        <p:spPr>
          <a:xfrm>
            <a:off x="1083976" y="3511403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3" name="正方形/長方形 152">
            <a:extLst>
              <a:ext uri="{FF2B5EF4-FFF2-40B4-BE49-F238E27FC236}">
                <a16:creationId xmlns:a16="http://schemas.microsoft.com/office/drawing/2014/main" id="{B33F8C36-BBF2-468E-814B-DF6A77A86C00}"/>
              </a:ext>
            </a:extLst>
          </p:cNvPr>
          <p:cNvSpPr/>
          <p:nvPr/>
        </p:nvSpPr>
        <p:spPr>
          <a:xfrm>
            <a:off x="1357463" y="3511403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4" name="正方形/長方形 153">
            <a:extLst>
              <a:ext uri="{FF2B5EF4-FFF2-40B4-BE49-F238E27FC236}">
                <a16:creationId xmlns:a16="http://schemas.microsoft.com/office/drawing/2014/main" id="{B43A4934-8711-4BB1-9AAB-6A35DAB0DE43}"/>
              </a:ext>
            </a:extLst>
          </p:cNvPr>
          <p:cNvSpPr/>
          <p:nvPr/>
        </p:nvSpPr>
        <p:spPr>
          <a:xfrm>
            <a:off x="1623156" y="3508076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5" name="正方形/長方形 154">
            <a:extLst>
              <a:ext uri="{FF2B5EF4-FFF2-40B4-BE49-F238E27FC236}">
                <a16:creationId xmlns:a16="http://schemas.microsoft.com/office/drawing/2014/main" id="{C0B0E1A1-E54D-4236-B728-37BD564FAA18}"/>
              </a:ext>
            </a:extLst>
          </p:cNvPr>
          <p:cNvSpPr/>
          <p:nvPr/>
        </p:nvSpPr>
        <p:spPr>
          <a:xfrm>
            <a:off x="2135541" y="3508411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6" name="正方形/長方形 155">
            <a:extLst>
              <a:ext uri="{FF2B5EF4-FFF2-40B4-BE49-F238E27FC236}">
                <a16:creationId xmlns:a16="http://schemas.microsoft.com/office/drawing/2014/main" id="{A8375634-999C-4533-B48C-8311EC5E15A2}"/>
              </a:ext>
            </a:extLst>
          </p:cNvPr>
          <p:cNvSpPr/>
          <p:nvPr/>
        </p:nvSpPr>
        <p:spPr>
          <a:xfrm>
            <a:off x="1871418" y="351140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7" name="正方形/長方形 156">
            <a:extLst>
              <a:ext uri="{FF2B5EF4-FFF2-40B4-BE49-F238E27FC236}">
                <a16:creationId xmlns:a16="http://schemas.microsoft.com/office/drawing/2014/main" id="{BE0CD6AE-5731-4ACF-AF85-E6B5EC206FC9}"/>
              </a:ext>
            </a:extLst>
          </p:cNvPr>
          <p:cNvSpPr/>
          <p:nvPr/>
        </p:nvSpPr>
        <p:spPr>
          <a:xfrm>
            <a:off x="820152" y="3502657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8" name="正方形/長方形 157">
            <a:extLst>
              <a:ext uri="{FF2B5EF4-FFF2-40B4-BE49-F238E27FC236}">
                <a16:creationId xmlns:a16="http://schemas.microsoft.com/office/drawing/2014/main" id="{F57354A4-8BA7-4B26-890C-B49B541674DC}"/>
              </a:ext>
            </a:extLst>
          </p:cNvPr>
          <p:cNvSpPr/>
          <p:nvPr/>
        </p:nvSpPr>
        <p:spPr>
          <a:xfrm>
            <a:off x="943895" y="274381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9" name="正方形/長方形 158">
            <a:extLst>
              <a:ext uri="{FF2B5EF4-FFF2-40B4-BE49-F238E27FC236}">
                <a16:creationId xmlns:a16="http://schemas.microsoft.com/office/drawing/2014/main" id="{294B6B8B-5E60-4DE0-8EE8-3A25ED3FE748}"/>
              </a:ext>
            </a:extLst>
          </p:cNvPr>
          <p:cNvSpPr/>
          <p:nvPr/>
        </p:nvSpPr>
        <p:spPr>
          <a:xfrm>
            <a:off x="1182657" y="274381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0" name="正方形/長方形 159">
            <a:extLst>
              <a:ext uri="{FF2B5EF4-FFF2-40B4-BE49-F238E27FC236}">
                <a16:creationId xmlns:a16="http://schemas.microsoft.com/office/drawing/2014/main" id="{C08DAE8B-D0CC-4D31-B357-CB80A841303C}"/>
              </a:ext>
            </a:extLst>
          </p:cNvPr>
          <p:cNvSpPr/>
          <p:nvPr/>
        </p:nvSpPr>
        <p:spPr>
          <a:xfrm>
            <a:off x="1395123" y="274381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1" name="正方形/長方形 160">
            <a:extLst>
              <a:ext uri="{FF2B5EF4-FFF2-40B4-BE49-F238E27FC236}">
                <a16:creationId xmlns:a16="http://schemas.microsoft.com/office/drawing/2014/main" id="{F4282FA7-0A27-44EF-905D-55B94E66529C}"/>
              </a:ext>
            </a:extLst>
          </p:cNvPr>
          <p:cNvSpPr/>
          <p:nvPr/>
        </p:nvSpPr>
        <p:spPr>
          <a:xfrm>
            <a:off x="1645461" y="274381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2" name="正方形/長方形 161">
            <a:extLst>
              <a:ext uri="{FF2B5EF4-FFF2-40B4-BE49-F238E27FC236}">
                <a16:creationId xmlns:a16="http://schemas.microsoft.com/office/drawing/2014/main" id="{553D2C15-5072-4096-9CA1-6505AB5AAAC3}"/>
              </a:ext>
            </a:extLst>
          </p:cNvPr>
          <p:cNvSpPr/>
          <p:nvPr/>
        </p:nvSpPr>
        <p:spPr>
          <a:xfrm>
            <a:off x="1896115" y="2743814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3" name="正方形/長方形 162">
            <a:extLst>
              <a:ext uri="{FF2B5EF4-FFF2-40B4-BE49-F238E27FC236}">
                <a16:creationId xmlns:a16="http://schemas.microsoft.com/office/drawing/2014/main" id="{4AF612FA-BE10-4648-8FAA-E034B6BF550B}"/>
              </a:ext>
            </a:extLst>
          </p:cNvPr>
          <p:cNvSpPr/>
          <p:nvPr/>
        </p:nvSpPr>
        <p:spPr>
          <a:xfrm>
            <a:off x="724502" y="274381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4" name="正方形/長方形 163">
            <a:extLst>
              <a:ext uri="{FF2B5EF4-FFF2-40B4-BE49-F238E27FC236}">
                <a16:creationId xmlns:a16="http://schemas.microsoft.com/office/drawing/2014/main" id="{746BD127-E16F-4E13-80CE-4C42CE5CC410}"/>
              </a:ext>
            </a:extLst>
          </p:cNvPr>
          <p:cNvSpPr/>
          <p:nvPr/>
        </p:nvSpPr>
        <p:spPr>
          <a:xfrm rot="5400000">
            <a:off x="1544374" y="2207696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5" name="正方形/長方形 164">
            <a:extLst>
              <a:ext uri="{FF2B5EF4-FFF2-40B4-BE49-F238E27FC236}">
                <a16:creationId xmlns:a16="http://schemas.microsoft.com/office/drawing/2014/main" id="{789A41A6-5CB1-49E9-B152-02C32F23A4DD}"/>
              </a:ext>
            </a:extLst>
          </p:cNvPr>
          <p:cNvSpPr/>
          <p:nvPr/>
        </p:nvSpPr>
        <p:spPr>
          <a:xfrm rot="5400000">
            <a:off x="1696461" y="2532407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6" name="正方形/長方形 165">
            <a:extLst>
              <a:ext uri="{FF2B5EF4-FFF2-40B4-BE49-F238E27FC236}">
                <a16:creationId xmlns:a16="http://schemas.microsoft.com/office/drawing/2014/main" id="{30B2EE69-DAC8-4F75-BB73-5D8D061C1DEC}"/>
              </a:ext>
            </a:extLst>
          </p:cNvPr>
          <p:cNvSpPr/>
          <p:nvPr/>
        </p:nvSpPr>
        <p:spPr>
          <a:xfrm rot="5400000">
            <a:off x="1686813" y="2208056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7" name="正方形/長方形 166">
            <a:extLst>
              <a:ext uri="{FF2B5EF4-FFF2-40B4-BE49-F238E27FC236}">
                <a16:creationId xmlns:a16="http://schemas.microsoft.com/office/drawing/2014/main" id="{EE6066ED-F9EE-47D8-9C97-E3A7F9FF3D5E}"/>
              </a:ext>
            </a:extLst>
          </p:cNvPr>
          <p:cNvSpPr/>
          <p:nvPr/>
        </p:nvSpPr>
        <p:spPr>
          <a:xfrm rot="5400000">
            <a:off x="1845398" y="2206331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8" name="正方形/長方形 167">
            <a:extLst>
              <a:ext uri="{FF2B5EF4-FFF2-40B4-BE49-F238E27FC236}">
                <a16:creationId xmlns:a16="http://schemas.microsoft.com/office/drawing/2014/main" id="{1EB0C686-BC9F-4A01-A3EB-97FD27426905}"/>
              </a:ext>
            </a:extLst>
          </p:cNvPr>
          <p:cNvSpPr/>
          <p:nvPr/>
        </p:nvSpPr>
        <p:spPr>
          <a:xfrm rot="5400000">
            <a:off x="1841933" y="2532407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3F990E47-8722-461B-B614-47A522170F73}"/>
              </a:ext>
            </a:extLst>
          </p:cNvPr>
          <p:cNvSpPr/>
          <p:nvPr/>
        </p:nvSpPr>
        <p:spPr>
          <a:xfrm rot="5400000">
            <a:off x="1987406" y="2532407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DE0C3E02-7B18-435A-8F80-25A160553EBD}"/>
              </a:ext>
            </a:extLst>
          </p:cNvPr>
          <p:cNvSpPr/>
          <p:nvPr/>
        </p:nvSpPr>
        <p:spPr>
          <a:xfrm rot="5400000">
            <a:off x="1990872" y="2206329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1" name="正方形/長方形 170">
            <a:extLst>
              <a:ext uri="{FF2B5EF4-FFF2-40B4-BE49-F238E27FC236}">
                <a16:creationId xmlns:a16="http://schemas.microsoft.com/office/drawing/2014/main" id="{E373A502-E9CA-44A3-991A-699854281B2D}"/>
              </a:ext>
            </a:extLst>
          </p:cNvPr>
          <p:cNvSpPr/>
          <p:nvPr/>
        </p:nvSpPr>
        <p:spPr>
          <a:xfrm rot="5400000">
            <a:off x="931626" y="2206332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2" name="正方形/長方形 171">
            <a:extLst>
              <a:ext uri="{FF2B5EF4-FFF2-40B4-BE49-F238E27FC236}">
                <a16:creationId xmlns:a16="http://schemas.microsoft.com/office/drawing/2014/main" id="{799C76AF-1CE6-4888-9BE8-50FA81100C36}"/>
              </a:ext>
            </a:extLst>
          </p:cNvPr>
          <p:cNvSpPr/>
          <p:nvPr/>
        </p:nvSpPr>
        <p:spPr>
          <a:xfrm rot="5400000">
            <a:off x="1084026" y="2206333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3" name="正方形/長方形 172">
            <a:extLst>
              <a:ext uri="{FF2B5EF4-FFF2-40B4-BE49-F238E27FC236}">
                <a16:creationId xmlns:a16="http://schemas.microsoft.com/office/drawing/2014/main" id="{95542DCD-99C8-4EB3-82B8-E45EDA5ADF86}"/>
              </a:ext>
            </a:extLst>
          </p:cNvPr>
          <p:cNvSpPr/>
          <p:nvPr/>
        </p:nvSpPr>
        <p:spPr>
          <a:xfrm rot="5400000">
            <a:off x="1235145" y="2207298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4" name="正方形/長方形 173">
            <a:extLst>
              <a:ext uri="{FF2B5EF4-FFF2-40B4-BE49-F238E27FC236}">
                <a16:creationId xmlns:a16="http://schemas.microsoft.com/office/drawing/2014/main" id="{2A920BA8-B298-414F-A404-B6AE5571FEBA}"/>
              </a:ext>
            </a:extLst>
          </p:cNvPr>
          <p:cNvSpPr/>
          <p:nvPr/>
        </p:nvSpPr>
        <p:spPr>
          <a:xfrm rot="5400000">
            <a:off x="1388511" y="2206331"/>
            <a:ext cx="235666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4CE51FF6-C43D-4B98-8675-4A28DBB914FC}"/>
              </a:ext>
            </a:extLst>
          </p:cNvPr>
          <p:cNvSpPr/>
          <p:nvPr/>
        </p:nvSpPr>
        <p:spPr>
          <a:xfrm rot="5400000">
            <a:off x="1235145" y="2533375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6" name="正方形/長方形 175">
            <a:extLst>
              <a:ext uri="{FF2B5EF4-FFF2-40B4-BE49-F238E27FC236}">
                <a16:creationId xmlns:a16="http://schemas.microsoft.com/office/drawing/2014/main" id="{1B6DDBE6-A88F-4A0F-B874-7B6C05FCCDA4}"/>
              </a:ext>
            </a:extLst>
          </p:cNvPr>
          <p:cNvSpPr/>
          <p:nvPr/>
        </p:nvSpPr>
        <p:spPr>
          <a:xfrm rot="5400000">
            <a:off x="1087489" y="2532409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7" name="正方形/長方形 176">
            <a:extLst>
              <a:ext uri="{FF2B5EF4-FFF2-40B4-BE49-F238E27FC236}">
                <a16:creationId xmlns:a16="http://schemas.microsoft.com/office/drawing/2014/main" id="{97B6C5A9-BA6C-4601-8850-4102233C7B44}"/>
              </a:ext>
            </a:extLst>
          </p:cNvPr>
          <p:cNvSpPr/>
          <p:nvPr/>
        </p:nvSpPr>
        <p:spPr>
          <a:xfrm rot="5400000">
            <a:off x="1388512" y="2532408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8" name="正方形/長方形 177">
            <a:extLst>
              <a:ext uri="{FF2B5EF4-FFF2-40B4-BE49-F238E27FC236}">
                <a16:creationId xmlns:a16="http://schemas.microsoft.com/office/drawing/2014/main" id="{A1EE2625-D013-4DC3-83EF-9D96BD6E62AD}"/>
              </a:ext>
            </a:extLst>
          </p:cNvPr>
          <p:cNvSpPr/>
          <p:nvPr/>
        </p:nvSpPr>
        <p:spPr>
          <a:xfrm rot="5400000">
            <a:off x="931627" y="2532410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79" name="正方形/長方形 178">
            <a:extLst>
              <a:ext uri="{FF2B5EF4-FFF2-40B4-BE49-F238E27FC236}">
                <a16:creationId xmlns:a16="http://schemas.microsoft.com/office/drawing/2014/main" id="{596A824D-195F-480E-A1E3-8ED20F1741A7}"/>
              </a:ext>
            </a:extLst>
          </p:cNvPr>
          <p:cNvSpPr/>
          <p:nvPr/>
        </p:nvSpPr>
        <p:spPr>
          <a:xfrm rot="5400000">
            <a:off x="1544376" y="2532408"/>
            <a:ext cx="235665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0" name="正方形/長方形 179">
            <a:extLst>
              <a:ext uri="{FF2B5EF4-FFF2-40B4-BE49-F238E27FC236}">
                <a16:creationId xmlns:a16="http://schemas.microsoft.com/office/drawing/2014/main" id="{343175E6-BC55-4511-80AB-3715C5DDFCD3}"/>
              </a:ext>
            </a:extLst>
          </p:cNvPr>
          <p:cNvSpPr/>
          <p:nvPr/>
        </p:nvSpPr>
        <p:spPr>
          <a:xfrm>
            <a:off x="2709942" y="3273460"/>
            <a:ext cx="614329" cy="327333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1" name="正方形/長方形 180">
            <a:extLst>
              <a:ext uri="{FF2B5EF4-FFF2-40B4-BE49-F238E27FC236}">
                <a16:creationId xmlns:a16="http://schemas.microsoft.com/office/drawing/2014/main" id="{C4FB86C7-A1B4-4C47-9601-271A46B15D92}"/>
              </a:ext>
            </a:extLst>
          </p:cNvPr>
          <p:cNvSpPr/>
          <p:nvPr/>
        </p:nvSpPr>
        <p:spPr>
          <a:xfrm rot="5400000">
            <a:off x="3273278" y="2774435"/>
            <a:ext cx="614329" cy="327332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wordArtVertRtl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9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2" name="正方形/長方形 181">
            <a:extLst>
              <a:ext uri="{FF2B5EF4-FFF2-40B4-BE49-F238E27FC236}">
                <a16:creationId xmlns:a16="http://schemas.microsoft.com/office/drawing/2014/main" id="{38D671FA-966F-4A06-B90E-D4BA8246D4A6}"/>
              </a:ext>
            </a:extLst>
          </p:cNvPr>
          <p:cNvSpPr/>
          <p:nvPr/>
        </p:nvSpPr>
        <p:spPr>
          <a:xfrm>
            <a:off x="2393030" y="3508503"/>
            <a:ext cx="237600" cy="108000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6" name="正方形/長方形 205">
            <a:extLst>
              <a:ext uri="{FF2B5EF4-FFF2-40B4-BE49-F238E27FC236}">
                <a16:creationId xmlns:a16="http://schemas.microsoft.com/office/drawing/2014/main" id="{3713E3A4-626E-43D0-B30C-B1F0BC4BD44A}"/>
              </a:ext>
            </a:extLst>
          </p:cNvPr>
          <p:cNvSpPr/>
          <p:nvPr/>
        </p:nvSpPr>
        <p:spPr>
          <a:xfrm>
            <a:off x="556396" y="3899433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7" name="正方形/長方形 206">
            <a:extLst>
              <a:ext uri="{FF2B5EF4-FFF2-40B4-BE49-F238E27FC236}">
                <a16:creationId xmlns:a16="http://schemas.microsoft.com/office/drawing/2014/main" id="{81568BAB-FB3C-4899-A830-973B77BF0DBF}"/>
              </a:ext>
            </a:extLst>
          </p:cNvPr>
          <p:cNvSpPr/>
          <p:nvPr/>
        </p:nvSpPr>
        <p:spPr>
          <a:xfrm>
            <a:off x="1195185" y="3899433"/>
            <a:ext cx="614329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08" name="正方形/長方形 207">
            <a:extLst>
              <a:ext uri="{FF2B5EF4-FFF2-40B4-BE49-F238E27FC236}">
                <a16:creationId xmlns:a16="http://schemas.microsoft.com/office/drawing/2014/main" id="{042B8575-EB59-4B8F-BB96-20970AA1C240}"/>
              </a:ext>
            </a:extLst>
          </p:cNvPr>
          <p:cNvSpPr/>
          <p:nvPr/>
        </p:nvSpPr>
        <p:spPr>
          <a:xfrm>
            <a:off x="1848553" y="3899433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2" name="正方形/長方形 211">
            <a:extLst>
              <a:ext uri="{FF2B5EF4-FFF2-40B4-BE49-F238E27FC236}">
                <a16:creationId xmlns:a16="http://schemas.microsoft.com/office/drawing/2014/main" id="{49809C33-1CB2-428F-B442-05377200B3B9}"/>
              </a:ext>
            </a:extLst>
          </p:cNvPr>
          <p:cNvSpPr/>
          <p:nvPr/>
        </p:nvSpPr>
        <p:spPr>
          <a:xfrm>
            <a:off x="574736" y="4480138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3" name="正方形/長方形 212">
            <a:extLst>
              <a:ext uri="{FF2B5EF4-FFF2-40B4-BE49-F238E27FC236}">
                <a16:creationId xmlns:a16="http://schemas.microsoft.com/office/drawing/2014/main" id="{BAF15AC7-41AD-4C69-9109-1676246A8C76}"/>
              </a:ext>
            </a:extLst>
          </p:cNvPr>
          <p:cNvSpPr/>
          <p:nvPr/>
        </p:nvSpPr>
        <p:spPr>
          <a:xfrm>
            <a:off x="1213525" y="4480138"/>
            <a:ext cx="614329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3F9F6CA1-1F62-44DB-BA00-20C32DF66BBE}"/>
              </a:ext>
            </a:extLst>
          </p:cNvPr>
          <p:cNvSpPr/>
          <p:nvPr/>
        </p:nvSpPr>
        <p:spPr>
          <a:xfrm>
            <a:off x="1853245" y="4480138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5" name="正方形/長方形 214">
            <a:extLst>
              <a:ext uri="{FF2B5EF4-FFF2-40B4-BE49-F238E27FC236}">
                <a16:creationId xmlns:a16="http://schemas.microsoft.com/office/drawing/2014/main" id="{6CEFB3D9-992A-4405-82DF-F1651F1A4043}"/>
              </a:ext>
            </a:extLst>
          </p:cNvPr>
          <p:cNvSpPr/>
          <p:nvPr/>
        </p:nvSpPr>
        <p:spPr>
          <a:xfrm>
            <a:off x="567207" y="5018412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6" name="正方形/長方形 215">
            <a:extLst>
              <a:ext uri="{FF2B5EF4-FFF2-40B4-BE49-F238E27FC236}">
                <a16:creationId xmlns:a16="http://schemas.microsoft.com/office/drawing/2014/main" id="{23E61C9B-C16F-4EC8-B442-A2A11000C41F}"/>
              </a:ext>
            </a:extLst>
          </p:cNvPr>
          <p:cNvSpPr/>
          <p:nvPr/>
        </p:nvSpPr>
        <p:spPr>
          <a:xfrm>
            <a:off x="1219644" y="5018412"/>
            <a:ext cx="614329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7" name="正方形/長方形 216">
            <a:extLst>
              <a:ext uri="{FF2B5EF4-FFF2-40B4-BE49-F238E27FC236}">
                <a16:creationId xmlns:a16="http://schemas.microsoft.com/office/drawing/2014/main" id="{94DBFA7C-7158-472F-B716-7BD2169041E9}"/>
              </a:ext>
            </a:extLst>
          </p:cNvPr>
          <p:cNvSpPr/>
          <p:nvPr/>
        </p:nvSpPr>
        <p:spPr>
          <a:xfrm>
            <a:off x="1859364" y="5018412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8" name="正方形/長方形 217">
            <a:extLst>
              <a:ext uri="{FF2B5EF4-FFF2-40B4-BE49-F238E27FC236}">
                <a16:creationId xmlns:a16="http://schemas.microsoft.com/office/drawing/2014/main" id="{885B9EBA-6DAA-4B65-8C64-1982FA0E65AE}"/>
              </a:ext>
            </a:extLst>
          </p:cNvPr>
          <p:cNvSpPr/>
          <p:nvPr/>
        </p:nvSpPr>
        <p:spPr>
          <a:xfrm>
            <a:off x="568577" y="5578436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9" name="正方形/長方形 218">
            <a:extLst>
              <a:ext uri="{FF2B5EF4-FFF2-40B4-BE49-F238E27FC236}">
                <a16:creationId xmlns:a16="http://schemas.microsoft.com/office/drawing/2014/main" id="{348476DD-A655-4C2B-BCA7-D9109AD866AE}"/>
              </a:ext>
            </a:extLst>
          </p:cNvPr>
          <p:cNvSpPr/>
          <p:nvPr/>
        </p:nvSpPr>
        <p:spPr>
          <a:xfrm>
            <a:off x="1221014" y="5578436"/>
            <a:ext cx="614329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E36DEC92-145F-458D-80EF-FFD9426E2292}"/>
              </a:ext>
            </a:extLst>
          </p:cNvPr>
          <p:cNvSpPr/>
          <p:nvPr/>
        </p:nvSpPr>
        <p:spPr>
          <a:xfrm>
            <a:off x="1860734" y="5578436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5" name="正方形/長方形 254">
            <a:extLst>
              <a:ext uri="{FF2B5EF4-FFF2-40B4-BE49-F238E27FC236}">
                <a16:creationId xmlns:a16="http://schemas.microsoft.com/office/drawing/2014/main" id="{45BCB8E5-256A-4E37-870F-18B98D6BB799}"/>
              </a:ext>
            </a:extLst>
          </p:cNvPr>
          <p:cNvSpPr/>
          <p:nvPr/>
        </p:nvSpPr>
        <p:spPr bwMode="auto">
          <a:xfrm>
            <a:off x="2779948" y="3785745"/>
            <a:ext cx="2034060" cy="2247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57" name="正方形/長方形 256">
            <a:extLst>
              <a:ext uri="{FF2B5EF4-FFF2-40B4-BE49-F238E27FC236}">
                <a16:creationId xmlns:a16="http://schemas.microsoft.com/office/drawing/2014/main" id="{86C23D98-797C-4CC1-BFC2-78E20BEBAFAF}"/>
              </a:ext>
            </a:extLst>
          </p:cNvPr>
          <p:cNvSpPr/>
          <p:nvPr/>
        </p:nvSpPr>
        <p:spPr>
          <a:xfrm>
            <a:off x="2821985" y="3899818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D8ED00D9-E96E-40F4-AB27-FAC8E5D4C864}"/>
              </a:ext>
            </a:extLst>
          </p:cNvPr>
          <p:cNvSpPr/>
          <p:nvPr/>
        </p:nvSpPr>
        <p:spPr>
          <a:xfrm>
            <a:off x="3460774" y="3899818"/>
            <a:ext cx="614329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AAE8B715-4BC4-4F5F-BEE5-E29C6E2BD9A0}"/>
              </a:ext>
            </a:extLst>
          </p:cNvPr>
          <p:cNvSpPr/>
          <p:nvPr/>
        </p:nvSpPr>
        <p:spPr>
          <a:xfrm>
            <a:off x="4114142" y="3899818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0" name="正方形/長方形 259">
            <a:extLst>
              <a:ext uri="{FF2B5EF4-FFF2-40B4-BE49-F238E27FC236}">
                <a16:creationId xmlns:a16="http://schemas.microsoft.com/office/drawing/2014/main" id="{9A92CC44-A662-4DBC-85F0-5365113EB61A}"/>
              </a:ext>
            </a:extLst>
          </p:cNvPr>
          <p:cNvSpPr/>
          <p:nvPr/>
        </p:nvSpPr>
        <p:spPr>
          <a:xfrm>
            <a:off x="2840325" y="4480523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1" name="正方形/長方形 260">
            <a:extLst>
              <a:ext uri="{FF2B5EF4-FFF2-40B4-BE49-F238E27FC236}">
                <a16:creationId xmlns:a16="http://schemas.microsoft.com/office/drawing/2014/main" id="{308E89E9-70DA-4950-92D9-7E041B8DC2EC}"/>
              </a:ext>
            </a:extLst>
          </p:cNvPr>
          <p:cNvSpPr/>
          <p:nvPr/>
        </p:nvSpPr>
        <p:spPr>
          <a:xfrm>
            <a:off x="3479114" y="4480523"/>
            <a:ext cx="614329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2" name="正方形/長方形 261">
            <a:extLst>
              <a:ext uri="{FF2B5EF4-FFF2-40B4-BE49-F238E27FC236}">
                <a16:creationId xmlns:a16="http://schemas.microsoft.com/office/drawing/2014/main" id="{CBC70F74-B650-4C36-BB7B-67A770801EBD}"/>
              </a:ext>
            </a:extLst>
          </p:cNvPr>
          <p:cNvSpPr/>
          <p:nvPr/>
        </p:nvSpPr>
        <p:spPr>
          <a:xfrm>
            <a:off x="4118834" y="4480523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3" name="正方形/長方形 262">
            <a:extLst>
              <a:ext uri="{FF2B5EF4-FFF2-40B4-BE49-F238E27FC236}">
                <a16:creationId xmlns:a16="http://schemas.microsoft.com/office/drawing/2014/main" id="{4039DB9C-3513-4B22-B68E-A80C5ECBDD01}"/>
              </a:ext>
            </a:extLst>
          </p:cNvPr>
          <p:cNvSpPr/>
          <p:nvPr/>
        </p:nvSpPr>
        <p:spPr>
          <a:xfrm>
            <a:off x="2832796" y="5018797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4" name="正方形/長方形 263">
            <a:extLst>
              <a:ext uri="{FF2B5EF4-FFF2-40B4-BE49-F238E27FC236}">
                <a16:creationId xmlns:a16="http://schemas.microsoft.com/office/drawing/2014/main" id="{EB7132CA-3631-4F9B-B1B3-F3C3058C2DCF}"/>
              </a:ext>
            </a:extLst>
          </p:cNvPr>
          <p:cNvSpPr/>
          <p:nvPr/>
        </p:nvSpPr>
        <p:spPr>
          <a:xfrm>
            <a:off x="3485233" y="5018797"/>
            <a:ext cx="614329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5" name="正方形/長方形 264">
            <a:extLst>
              <a:ext uri="{FF2B5EF4-FFF2-40B4-BE49-F238E27FC236}">
                <a16:creationId xmlns:a16="http://schemas.microsoft.com/office/drawing/2014/main" id="{380CE0C6-B4C6-4D93-9E9F-9AB31194BCBF}"/>
              </a:ext>
            </a:extLst>
          </p:cNvPr>
          <p:cNvSpPr/>
          <p:nvPr/>
        </p:nvSpPr>
        <p:spPr>
          <a:xfrm>
            <a:off x="4124953" y="5018797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6" name="正方形/長方形 265">
            <a:extLst>
              <a:ext uri="{FF2B5EF4-FFF2-40B4-BE49-F238E27FC236}">
                <a16:creationId xmlns:a16="http://schemas.microsoft.com/office/drawing/2014/main" id="{EC3E1416-4E45-4D21-A6C3-FACB126A1599}"/>
              </a:ext>
            </a:extLst>
          </p:cNvPr>
          <p:cNvSpPr/>
          <p:nvPr/>
        </p:nvSpPr>
        <p:spPr>
          <a:xfrm>
            <a:off x="2834166" y="5578821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7" name="正方形/長方形 266">
            <a:extLst>
              <a:ext uri="{FF2B5EF4-FFF2-40B4-BE49-F238E27FC236}">
                <a16:creationId xmlns:a16="http://schemas.microsoft.com/office/drawing/2014/main" id="{F0A814BF-C3D1-49C4-85EB-23BB1CFCCED9}"/>
              </a:ext>
            </a:extLst>
          </p:cNvPr>
          <p:cNvSpPr/>
          <p:nvPr/>
        </p:nvSpPr>
        <p:spPr>
          <a:xfrm>
            <a:off x="3486603" y="5578821"/>
            <a:ext cx="614329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8" name="正方形/長方形 267">
            <a:extLst>
              <a:ext uri="{FF2B5EF4-FFF2-40B4-BE49-F238E27FC236}">
                <a16:creationId xmlns:a16="http://schemas.microsoft.com/office/drawing/2014/main" id="{19B6337D-2CCE-414F-A0EB-91053A50DF7B}"/>
              </a:ext>
            </a:extLst>
          </p:cNvPr>
          <p:cNvSpPr/>
          <p:nvPr/>
        </p:nvSpPr>
        <p:spPr>
          <a:xfrm>
            <a:off x="4126323" y="5578821"/>
            <a:ext cx="614330" cy="326782"/>
          </a:xfrm>
          <a:prstGeom prst="rect">
            <a:avLst/>
          </a:prstGeom>
          <a:solidFill>
            <a:srgbClr val="CC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2" name="角丸四角形 54">
            <a:extLst>
              <a:ext uri="{FF2B5EF4-FFF2-40B4-BE49-F238E27FC236}">
                <a16:creationId xmlns:a16="http://schemas.microsoft.com/office/drawing/2014/main" id="{3C6ACD7F-A924-45BC-B897-196F5AA55C76}"/>
              </a:ext>
            </a:extLst>
          </p:cNvPr>
          <p:cNvSpPr/>
          <p:nvPr/>
        </p:nvSpPr>
        <p:spPr>
          <a:xfrm>
            <a:off x="57827" y="597931"/>
            <a:ext cx="2146139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工程内物流</a:t>
            </a:r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MAP</a:t>
            </a:r>
          </a:p>
        </p:txBody>
      </p:sp>
      <p:sp>
        <p:nvSpPr>
          <p:cNvPr id="137" name="テキスト ボックス 109">
            <a:extLst>
              <a:ext uri="{FF2B5EF4-FFF2-40B4-BE49-F238E27FC236}">
                <a16:creationId xmlns:a16="http://schemas.microsoft.com/office/drawing/2014/main" id="{946EAF24-EA75-4F28-824E-F173A79BC592}"/>
              </a:ext>
            </a:extLst>
          </p:cNvPr>
          <p:cNvSpPr txBox="1"/>
          <p:nvPr/>
        </p:nvSpPr>
        <p:spPr>
          <a:xfrm>
            <a:off x="4025091" y="1089697"/>
            <a:ext cx="1483400" cy="35417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緊急時の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一時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置場</a:t>
            </a:r>
            <a:endParaRPr kumimoji="1" lang="en-US" altLang="ja-JP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016A1418-F5DC-496C-B2E0-96079A9993DA}"/>
              </a:ext>
            </a:extLst>
          </p:cNvPr>
          <p:cNvGrpSpPr/>
          <p:nvPr/>
        </p:nvGrpSpPr>
        <p:grpSpPr>
          <a:xfrm>
            <a:off x="2428683" y="641117"/>
            <a:ext cx="1983340" cy="891552"/>
            <a:chOff x="9690751" y="3630232"/>
            <a:chExt cx="1983340" cy="891552"/>
          </a:xfrm>
        </p:grpSpPr>
        <p:sp>
          <p:nvSpPr>
            <p:cNvPr id="104" name="テキスト ボックス 109">
              <a:extLst>
                <a:ext uri="{FF2B5EF4-FFF2-40B4-BE49-F238E27FC236}">
                  <a16:creationId xmlns:a16="http://schemas.microsoft.com/office/drawing/2014/main" id="{3E9E9C6D-69E7-4F79-AFD3-5705137E2082}"/>
                </a:ext>
              </a:extLst>
            </p:cNvPr>
            <p:cNvSpPr txBox="1"/>
            <p:nvPr/>
          </p:nvSpPr>
          <p:spPr>
            <a:xfrm>
              <a:off x="9798901" y="3630232"/>
              <a:ext cx="1875190" cy="891552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ja-JP" altLang="en-US" sz="11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部品</a:t>
              </a:r>
              <a:r>
                <a:rPr lang="ja-JP" altLang="en-US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棚</a:t>
              </a:r>
              <a:endPara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kumimoji="1" lang="ja-JP" altLang="en-US" sz="11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</a:t>
              </a:r>
              <a:r>
                <a:rPr kumimoji="1" lang="en-US" altLang="ja-JP" sz="11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B</a:t>
              </a:r>
              <a:r>
                <a:rPr kumimoji="1" lang="ja-JP" altLang="en-US" sz="11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パレ</a:t>
              </a:r>
              <a:endPara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>
                <a:lnSpc>
                  <a:spcPct val="150000"/>
                </a:lnSpc>
              </a:pPr>
              <a:r>
                <a:rPr kumimoji="1" lang="ja-JP" altLang="en-US" sz="11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　ブランク材</a:t>
              </a:r>
              <a:endPara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06" name="正方形/長方形 105">
              <a:extLst>
                <a:ext uri="{FF2B5EF4-FFF2-40B4-BE49-F238E27FC236}">
                  <a16:creationId xmlns:a16="http://schemas.microsoft.com/office/drawing/2014/main" id="{702B9148-C0EA-4A58-922D-36FB20F26E99}"/>
                </a:ext>
              </a:extLst>
            </p:cNvPr>
            <p:cNvSpPr/>
            <p:nvPr/>
          </p:nvSpPr>
          <p:spPr>
            <a:xfrm>
              <a:off x="9702135" y="3731198"/>
              <a:ext cx="204916" cy="146733"/>
            </a:xfrm>
            <a:prstGeom prst="rect">
              <a:avLst/>
            </a:prstGeom>
            <a:solidFill>
              <a:srgbClr val="CCFFFF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08" name="正方形/長方形 107">
              <a:extLst>
                <a:ext uri="{FF2B5EF4-FFF2-40B4-BE49-F238E27FC236}">
                  <a16:creationId xmlns:a16="http://schemas.microsoft.com/office/drawing/2014/main" id="{4C3832B4-8690-4CAA-9462-80B990D6C717}"/>
                </a:ext>
              </a:extLst>
            </p:cNvPr>
            <p:cNvSpPr/>
            <p:nvPr/>
          </p:nvSpPr>
          <p:spPr>
            <a:xfrm rot="5400000">
              <a:off x="9707309" y="3977855"/>
              <a:ext cx="183871" cy="118324"/>
            </a:xfrm>
            <a:prstGeom prst="rect">
              <a:avLst/>
            </a:prstGeom>
            <a:solidFill>
              <a:srgbClr val="FFFF00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09" name="正方形/長方形 108">
              <a:extLst>
                <a:ext uri="{FF2B5EF4-FFF2-40B4-BE49-F238E27FC236}">
                  <a16:creationId xmlns:a16="http://schemas.microsoft.com/office/drawing/2014/main" id="{529B4766-BC04-4A6A-910D-0253BF05A4CB}"/>
                </a:ext>
              </a:extLst>
            </p:cNvPr>
            <p:cNvSpPr/>
            <p:nvPr/>
          </p:nvSpPr>
          <p:spPr>
            <a:xfrm>
              <a:off x="9690751" y="4211493"/>
              <a:ext cx="216300" cy="157235"/>
            </a:xfrm>
            <a:prstGeom prst="rect">
              <a:avLst/>
            </a:prstGeom>
            <a:solidFill>
              <a:srgbClr val="00B050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90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sp>
        <p:nvSpPr>
          <p:cNvPr id="271" name="正方形/長方形 270">
            <a:extLst>
              <a:ext uri="{FF2B5EF4-FFF2-40B4-BE49-F238E27FC236}">
                <a16:creationId xmlns:a16="http://schemas.microsoft.com/office/drawing/2014/main" id="{F338C5A8-F306-44A1-B31D-749F4A7A7088}"/>
              </a:ext>
            </a:extLst>
          </p:cNvPr>
          <p:cNvSpPr/>
          <p:nvPr/>
        </p:nvSpPr>
        <p:spPr>
          <a:xfrm>
            <a:off x="327672" y="4474181"/>
            <a:ext cx="180000" cy="144047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1" name="テキスト ボックス 220">
            <a:extLst>
              <a:ext uri="{FF2B5EF4-FFF2-40B4-BE49-F238E27FC236}">
                <a16:creationId xmlns:a16="http://schemas.microsoft.com/office/drawing/2014/main" id="{7F3F2A4D-3CF7-4BB2-8E8A-41E796F4E279}"/>
              </a:ext>
            </a:extLst>
          </p:cNvPr>
          <p:cNvSpPr txBox="1"/>
          <p:nvPr/>
        </p:nvSpPr>
        <p:spPr>
          <a:xfrm>
            <a:off x="380614" y="1337062"/>
            <a:ext cx="1758311" cy="400110"/>
          </a:xfrm>
          <a:prstGeom prst="rect">
            <a:avLst/>
          </a:prstGeom>
          <a:solidFill>
            <a:schemeClr val="bg1"/>
          </a:solidFill>
          <a:ln w="28575">
            <a:solidFill>
              <a:srgbClr val="FF7C8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緊急時の姿</a:t>
            </a:r>
            <a:endParaRPr kumimoji="1"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234" name="テキスト ボックス 233"/>
          <p:cNvSpPr txBox="1"/>
          <p:nvPr/>
        </p:nvSpPr>
        <p:spPr>
          <a:xfrm>
            <a:off x="900394" y="-604"/>
            <a:ext cx="7063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対策実施③～緊急時の</a:t>
            </a:r>
            <a:r>
              <a:rPr lang="ja-JP" altLang="en-US" sz="2400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  <a:cs typeface="Meiryo UI" panose="020B0604030504040204" pitchFamily="50" charset="-128"/>
              </a:rPr>
              <a:t>一時</a:t>
            </a:r>
            <a:r>
              <a:rPr lang="ja-JP" altLang="en-US" sz="2400" dirty="0">
                <a:solidFill>
                  <a:srgbClr val="000000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置場の設定</a:t>
            </a:r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～</a:t>
            </a:r>
          </a:p>
        </p:txBody>
      </p:sp>
      <p:pic>
        <p:nvPicPr>
          <p:cNvPr id="1026" name="Picture 2" descr="191784b89b5858d86b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0" t="15951" b="8777"/>
          <a:stretch/>
        </p:blipFill>
        <p:spPr bwMode="auto">
          <a:xfrm rot="5400000">
            <a:off x="6904374" y="696811"/>
            <a:ext cx="2567844" cy="343528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線コネクタ 7"/>
          <p:cNvCxnSpPr>
            <a:stCxn id="1026" idx="2"/>
            <a:endCxn id="271" idx="0"/>
          </p:cNvCxnSpPr>
          <p:nvPr/>
        </p:nvCxnSpPr>
        <p:spPr bwMode="auto">
          <a:xfrm flipH="1">
            <a:off x="417672" y="2414453"/>
            <a:ext cx="6052982" cy="205972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1" name="グループ化 10"/>
          <p:cNvGrpSpPr/>
          <p:nvPr/>
        </p:nvGrpSpPr>
        <p:grpSpPr>
          <a:xfrm>
            <a:off x="10441354" y="1079896"/>
            <a:ext cx="1587634" cy="2421706"/>
            <a:chOff x="6901214" y="1514365"/>
            <a:chExt cx="1005592" cy="1759095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01214" y="1516800"/>
              <a:ext cx="1005592" cy="1718085"/>
            </a:xfrm>
            <a:prstGeom prst="rect">
              <a:avLst/>
            </a:prstGeom>
          </p:spPr>
        </p:pic>
        <p:sp>
          <p:nvSpPr>
            <p:cNvPr id="10" name="正方形/長方形 9"/>
            <p:cNvSpPr/>
            <p:nvPr/>
          </p:nvSpPr>
          <p:spPr bwMode="auto">
            <a:xfrm>
              <a:off x="6901214" y="1514365"/>
              <a:ext cx="1005592" cy="1759095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pic>
        <p:nvPicPr>
          <p:cNvPr id="12" name="図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5039" y="4099275"/>
            <a:ext cx="5393674" cy="214892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84" name="直線コネクタ 83"/>
          <p:cNvCxnSpPr/>
          <p:nvPr/>
        </p:nvCxnSpPr>
        <p:spPr bwMode="auto">
          <a:xfrm>
            <a:off x="8549963" y="1531431"/>
            <a:ext cx="1900323" cy="20574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0" name="角丸四角形 89"/>
          <p:cNvSpPr/>
          <p:nvPr/>
        </p:nvSpPr>
        <p:spPr bwMode="auto">
          <a:xfrm>
            <a:off x="6873094" y="4983543"/>
            <a:ext cx="4362077" cy="656486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品番・数量・在庫数の把握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808CABD3-F282-41B4-B3F6-788229DF12DE}"/>
              </a:ext>
            </a:extLst>
          </p:cNvPr>
          <p:cNvSpPr txBox="1"/>
          <p:nvPr/>
        </p:nvSpPr>
        <p:spPr>
          <a:xfrm>
            <a:off x="828228" y="4520797"/>
            <a:ext cx="1384922" cy="253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E16</a:t>
            </a:r>
            <a:r>
              <a:rPr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 </a:t>
            </a:r>
            <a:r>
              <a:rPr kumimoji="1"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</a:t>
            </a:r>
            <a:r>
              <a:rPr lang="ja-JP" altLang="en-US" sz="105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棚</a:t>
            </a:r>
            <a:endParaRPr kumimoji="1" lang="ja-JP" altLang="en-US" sz="105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2DA7D9AC-E161-4B84-A66D-F9E7F329D886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8849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グラフ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7087253"/>
              </p:ext>
            </p:extLst>
          </p:nvPr>
        </p:nvGraphicFramePr>
        <p:xfrm>
          <a:off x="130629" y="631828"/>
          <a:ext cx="11606099" cy="3981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効果の確認～有形～</a:t>
            </a:r>
          </a:p>
        </p:txBody>
      </p:sp>
      <p:sp>
        <p:nvSpPr>
          <p:cNvPr id="36" name="角丸四角形 35"/>
          <p:cNvSpPr/>
          <p:nvPr/>
        </p:nvSpPr>
        <p:spPr bwMode="auto">
          <a:xfrm>
            <a:off x="531127" y="4759377"/>
            <a:ext cx="11129746" cy="1721890"/>
          </a:xfrm>
          <a:prstGeom prst="roundRect">
            <a:avLst/>
          </a:prstGeom>
          <a:solidFill>
            <a:srgbClr val="FFCC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ja-JP" altLang="en-US" sz="32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　工数 　　　　</a:t>
            </a:r>
            <a:r>
              <a:rPr lang="en-US" altLang="ja-JP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20</a:t>
            </a:r>
            <a:r>
              <a:rPr lang="ja-JP" altLang="en-US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分</a:t>
            </a:r>
            <a:r>
              <a:rPr lang="en-US" altLang="ja-JP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日削減</a:t>
            </a:r>
            <a:endParaRPr lang="en-US" altLang="ja-JP" sz="3200" b="1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32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スペース　　　</a:t>
            </a:r>
            <a:r>
              <a:rPr kumimoji="1" lang="en-US" altLang="ja-JP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10</a:t>
            </a:r>
            <a:r>
              <a:rPr kumimoji="1" lang="ja-JP" altLang="en-US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㎡削減</a:t>
            </a:r>
            <a:endParaRPr kumimoji="1" lang="en-US" altLang="ja-JP" sz="3200" b="1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横巻き 34">
            <a:extLst>
              <a:ext uri="{FF2B5EF4-FFF2-40B4-BE49-F238E27FC236}">
                <a16:creationId xmlns:a16="http://schemas.microsoft.com/office/drawing/2014/main" id="{C4CC6B4E-E15F-4A06-8FAD-1C2528B752E9}"/>
              </a:ext>
            </a:extLst>
          </p:cNvPr>
          <p:cNvSpPr>
            <a:spLocks noChangeAspect="1"/>
          </p:cNvSpPr>
          <p:nvPr/>
        </p:nvSpPr>
        <p:spPr bwMode="auto">
          <a:xfrm>
            <a:off x="8279533" y="888955"/>
            <a:ext cx="3103033" cy="1421128"/>
          </a:xfrm>
          <a:prstGeom prst="horizontalScroll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25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5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目標達成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D35E7C5-3C5E-4EF9-A434-C364A59D3D15}"/>
              </a:ext>
            </a:extLst>
          </p:cNvPr>
          <p:cNvSpPr txBox="1"/>
          <p:nvPr/>
        </p:nvSpPr>
        <p:spPr>
          <a:xfrm>
            <a:off x="127167" y="864856"/>
            <a:ext cx="51359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(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箱）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05EE8E8-2E8E-438A-A522-27D36EACAB42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7002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62FFA48-B858-4DBF-A36C-EE490E7349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451"/>
          <a:stretch/>
        </p:blipFill>
        <p:spPr>
          <a:xfrm>
            <a:off x="9903901" y="654103"/>
            <a:ext cx="2162593" cy="576786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45A1C8-BACC-43FF-8B26-60126DD25716}"/>
              </a:ext>
            </a:extLst>
          </p:cNvPr>
          <p:cNvSpPr txBox="1"/>
          <p:nvPr/>
        </p:nvSpPr>
        <p:spPr>
          <a:xfrm>
            <a:off x="1007532" y="11575"/>
            <a:ext cx="3201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効果の確認～無形～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2C7C6C35-34D5-49A0-9449-EBD81A6383D9}"/>
              </a:ext>
            </a:extLst>
          </p:cNvPr>
          <p:cNvSpPr/>
          <p:nvPr/>
        </p:nvSpPr>
        <p:spPr bwMode="auto">
          <a:xfrm>
            <a:off x="125506" y="672415"/>
            <a:ext cx="2008094" cy="461665"/>
          </a:xfrm>
          <a:prstGeom prst="round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メンバー構成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0751C6B-F7A1-49C5-8691-7D5DA55188F1}"/>
              </a:ext>
            </a:extLst>
          </p:cNvPr>
          <p:cNvSpPr/>
          <p:nvPr/>
        </p:nvSpPr>
        <p:spPr bwMode="auto">
          <a:xfrm>
            <a:off x="99482" y="3641160"/>
            <a:ext cx="6402918" cy="28653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" name="角丸四角形 56">
            <a:extLst>
              <a:ext uri="{FF2B5EF4-FFF2-40B4-BE49-F238E27FC236}">
                <a16:creationId xmlns:a16="http://schemas.microsoft.com/office/drawing/2014/main" id="{D4EE1128-7CF8-46F8-ADAD-920BCB4C6069}"/>
              </a:ext>
            </a:extLst>
          </p:cNvPr>
          <p:cNvSpPr/>
          <p:nvPr/>
        </p:nvSpPr>
        <p:spPr>
          <a:xfrm>
            <a:off x="126376" y="2995333"/>
            <a:ext cx="2135432" cy="555125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2023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</a:t>
            </a:r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11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サークルの能力</a:t>
            </a:r>
            <a:endParaRPr kumimoji="1" lang="ja-JP" altLang="en-US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11" name="グラフ 10">
            <a:extLst>
              <a:ext uri="{FF2B5EF4-FFF2-40B4-BE49-F238E27FC236}">
                <a16:creationId xmlns:a16="http://schemas.microsoft.com/office/drawing/2014/main" id="{AFD80175-B269-44FD-8E9F-D0BE675A8D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3981236"/>
              </p:ext>
            </p:extLst>
          </p:nvPr>
        </p:nvGraphicFramePr>
        <p:xfrm>
          <a:off x="625712" y="3216840"/>
          <a:ext cx="6163596" cy="3735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 Box 6">
            <a:extLst>
              <a:ext uri="{FF2B5EF4-FFF2-40B4-BE49-F238E27FC236}">
                <a16:creationId xmlns:a16="http://schemas.microsoft.com/office/drawing/2014/main" id="{B1122693-2A6E-4C4B-990A-3D514EF15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256D56EE-C8E2-4EF3-9C74-5424BFAF6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01A421D-95F4-4C76-BEB4-F6027862F896}"/>
              </a:ext>
            </a:extLst>
          </p:cNvPr>
          <p:cNvSpPr/>
          <p:nvPr/>
        </p:nvSpPr>
        <p:spPr bwMode="auto">
          <a:xfrm>
            <a:off x="99482" y="617446"/>
            <a:ext cx="6402917" cy="299105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65DE87D-3296-420A-88AF-B5D27E07D367}"/>
              </a:ext>
            </a:extLst>
          </p:cNvPr>
          <p:cNvGrpSpPr/>
          <p:nvPr/>
        </p:nvGrpSpPr>
        <p:grpSpPr>
          <a:xfrm>
            <a:off x="2492004" y="654103"/>
            <a:ext cx="3943762" cy="2971322"/>
            <a:chOff x="3490596" y="634762"/>
            <a:chExt cx="3492112" cy="2882691"/>
          </a:xfrm>
        </p:grpSpPr>
        <p:pic>
          <p:nvPicPr>
            <p:cNvPr id="21" name="Picture 582">
              <a:extLst>
                <a:ext uri="{FF2B5EF4-FFF2-40B4-BE49-F238E27FC236}">
                  <a16:creationId xmlns:a16="http://schemas.microsoft.com/office/drawing/2014/main" id="{2515D839-2309-44B3-A7EE-A89748B62CAC}"/>
                </a:ext>
              </a:extLst>
            </p:cNvPr>
            <p:cNvPicPr>
              <a:picLocks noChangeAspect="1" noChangeArrowheads="1"/>
              <a:extLst>
                <a:ext uri="{84589F7E-364E-4C9E-8A38-B11213B215E9}">
                  <a14:cameraTool xmlns:a14="http://schemas.microsoft.com/office/drawing/2010/main" cellRange="$P$187:$AR$214"/>
                </a:ext>
              </a:extLst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061" r="545" b="5044"/>
            <a:stretch/>
          </p:blipFill>
          <p:spPr bwMode="auto">
            <a:xfrm>
              <a:off x="3796552" y="634762"/>
              <a:ext cx="3186156" cy="27524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9"/>
            </a:solidFill>
            <a:ln w="9525" algn="ctr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2" name="角丸四角形 49">
              <a:extLst>
                <a:ext uri="{FF2B5EF4-FFF2-40B4-BE49-F238E27FC236}">
                  <a16:creationId xmlns:a16="http://schemas.microsoft.com/office/drawing/2014/main" id="{57CEDD1F-01BE-4E99-9A14-BB8D53E140BC}"/>
                </a:ext>
              </a:extLst>
            </p:cNvPr>
            <p:cNvSpPr/>
            <p:nvPr/>
          </p:nvSpPr>
          <p:spPr>
            <a:xfrm>
              <a:off x="3490596" y="820620"/>
              <a:ext cx="389735" cy="2459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Ｙ　軸</a:t>
              </a:r>
              <a:r>
                <a:rPr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</a:t>
              </a:r>
              <a:r>
                <a:rPr kumimoji="1"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</a:t>
              </a:r>
              <a:r>
                <a:rPr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るく働きがいのある</a:t>
              </a:r>
              <a:r>
                <a:rPr kumimoji="1"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職場</a:t>
              </a:r>
            </a:p>
          </p:txBody>
        </p:sp>
        <p:sp>
          <p:nvSpPr>
            <p:cNvPr id="23" name="角丸四角形 51">
              <a:extLst>
                <a:ext uri="{FF2B5EF4-FFF2-40B4-BE49-F238E27FC236}">
                  <a16:creationId xmlns:a16="http://schemas.microsoft.com/office/drawing/2014/main" id="{07A8BE05-70CC-49DD-BA66-3E6022F9538D}"/>
                </a:ext>
              </a:extLst>
            </p:cNvPr>
            <p:cNvSpPr/>
            <p:nvPr/>
          </p:nvSpPr>
          <p:spPr>
            <a:xfrm>
              <a:off x="4321717" y="3251497"/>
              <a:ext cx="2332625" cy="26595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Ｘ軸　サークルの能力</a:t>
              </a:r>
            </a:p>
          </p:txBody>
        </p:sp>
      </p:grpSp>
      <p:sp>
        <p:nvSpPr>
          <p:cNvPr id="24" name="角丸四角形 54">
            <a:extLst>
              <a:ext uri="{FF2B5EF4-FFF2-40B4-BE49-F238E27FC236}">
                <a16:creationId xmlns:a16="http://schemas.microsoft.com/office/drawing/2014/main" id="{473C44AC-F17E-428B-B84B-17D6B5A00A9C}"/>
              </a:ext>
            </a:extLst>
          </p:cNvPr>
          <p:cNvSpPr/>
          <p:nvPr/>
        </p:nvSpPr>
        <p:spPr>
          <a:xfrm>
            <a:off x="57827" y="597931"/>
            <a:ext cx="2162593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サークルレベル</a:t>
            </a:r>
            <a:endParaRPr kumimoji="1" lang="ja-JP" altLang="en-US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25" name="表 24">
            <a:extLst>
              <a:ext uri="{FF2B5EF4-FFF2-40B4-BE49-F238E27FC236}">
                <a16:creationId xmlns:a16="http://schemas.microsoft.com/office/drawing/2014/main" id="{7B5D185C-2830-40F4-A631-2B15C35E1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409713"/>
              </p:ext>
            </p:extLst>
          </p:nvPr>
        </p:nvGraphicFramePr>
        <p:xfrm>
          <a:off x="301590" y="1917786"/>
          <a:ext cx="2099297" cy="13752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99297">
                  <a:extLst>
                    <a:ext uri="{9D8B030D-6E8A-4147-A177-3AD203B41FA5}">
                      <a16:colId xmlns:a16="http://schemas.microsoft.com/office/drawing/2014/main" val="2351335406"/>
                    </a:ext>
                  </a:extLst>
                </a:gridCol>
              </a:tblGrid>
              <a:tr h="55227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サークルレベル</a:t>
                      </a:r>
                      <a:endParaRPr kumimoji="1" lang="ja-JP" altLang="en-US" dirty="0">
                        <a:solidFill>
                          <a:schemeClr val="bg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590883"/>
                  </a:ext>
                </a:extLst>
              </a:tr>
              <a:tr h="5522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800" b="1" dirty="0">
                          <a:solidFill>
                            <a:srgbClr val="FF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r>
                        <a:rPr kumimoji="1" lang="ja-JP" altLang="en-US" sz="2800" b="1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</a:t>
                      </a:r>
                      <a:r>
                        <a:rPr kumimoji="1" lang="en-US" altLang="ja-JP" sz="4800" b="1" dirty="0">
                          <a:solidFill>
                            <a:srgbClr val="0000FF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endParaRPr kumimoji="1" lang="ja-JP" altLang="en-US" sz="2800" b="1" dirty="0">
                        <a:solidFill>
                          <a:srgbClr val="0000FF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652841"/>
                  </a:ext>
                </a:extLst>
              </a:tr>
            </a:tbl>
          </a:graphicData>
        </a:graphic>
      </p:graphicFrame>
      <p:sp>
        <p:nvSpPr>
          <p:cNvPr id="28" name="Line 9">
            <a:extLst>
              <a:ext uri="{FF2B5EF4-FFF2-40B4-BE49-F238E27FC236}">
                <a16:creationId xmlns:a16="http://schemas.microsoft.com/office/drawing/2014/main" id="{F98BF010-9534-4720-98E3-8CE492A9AB9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26" name="角丸四角形 54">
            <a:extLst>
              <a:ext uri="{FF2B5EF4-FFF2-40B4-BE49-F238E27FC236}">
                <a16:creationId xmlns:a16="http://schemas.microsoft.com/office/drawing/2014/main" id="{B2D90EA7-3E5A-4668-AD32-B76100AB14A1}"/>
              </a:ext>
            </a:extLst>
          </p:cNvPr>
          <p:cNvSpPr/>
          <p:nvPr/>
        </p:nvSpPr>
        <p:spPr>
          <a:xfrm>
            <a:off x="108740" y="3704930"/>
            <a:ext cx="2162593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サークルの能力</a:t>
            </a:r>
            <a:endParaRPr kumimoji="1" lang="ja-JP" altLang="en-US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7" name="角丸四角形 54">
            <a:extLst>
              <a:ext uri="{FF2B5EF4-FFF2-40B4-BE49-F238E27FC236}">
                <a16:creationId xmlns:a16="http://schemas.microsoft.com/office/drawing/2014/main" id="{551C1047-4585-4590-B54F-DC51BDAEF040}"/>
              </a:ext>
            </a:extLst>
          </p:cNvPr>
          <p:cNvSpPr/>
          <p:nvPr/>
        </p:nvSpPr>
        <p:spPr>
          <a:xfrm>
            <a:off x="6657001" y="593251"/>
            <a:ext cx="2162593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個人別評価表</a:t>
            </a:r>
          </a:p>
        </p:txBody>
      </p:sp>
      <p:sp>
        <p:nvSpPr>
          <p:cNvPr id="38" name="L 字 37">
            <a:extLst>
              <a:ext uri="{FF2B5EF4-FFF2-40B4-BE49-F238E27FC236}">
                <a16:creationId xmlns:a16="http://schemas.microsoft.com/office/drawing/2014/main" id="{6305BFE1-42B6-4070-AAF3-492FF120CA6D}"/>
              </a:ext>
            </a:extLst>
          </p:cNvPr>
          <p:cNvSpPr/>
          <p:nvPr/>
        </p:nvSpPr>
        <p:spPr bwMode="auto">
          <a:xfrm>
            <a:off x="3926206" y="1724660"/>
            <a:ext cx="1189952" cy="954329"/>
          </a:xfrm>
          <a:prstGeom prst="corner">
            <a:avLst>
              <a:gd name="adj1" fmla="val 67113"/>
              <a:gd name="adj2" fmla="val 84040"/>
            </a:avLst>
          </a:prstGeom>
          <a:solidFill>
            <a:srgbClr val="3399FF">
              <a:alpha val="5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7" name="楕円 26">
            <a:extLst>
              <a:ext uri="{FF2B5EF4-FFF2-40B4-BE49-F238E27FC236}">
                <a16:creationId xmlns:a16="http://schemas.microsoft.com/office/drawing/2014/main" id="{16F23D8A-0885-4682-84DC-432FD812E06F}"/>
              </a:ext>
            </a:extLst>
          </p:cNvPr>
          <p:cNvSpPr/>
          <p:nvPr/>
        </p:nvSpPr>
        <p:spPr bwMode="auto">
          <a:xfrm>
            <a:off x="3849106" y="2439213"/>
            <a:ext cx="180000" cy="1800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3B79AFFA-FF60-4282-B837-14117DD66A8C}"/>
              </a:ext>
            </a:extLst>
          </p:cNvPr>
          <p:cNvSpPr/>
          <p:nvPr/>
        </p:nvSpPr>
        <p:spPr bwMode="auto">
          <a:xfrm>
            <a:off x="4029106" y="1805485"/>
            <a:ext cx="180000" cy="180000"/>
          </a:xfrm>
          <a:prstGeom prst="ellipse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9933690-ABE3-48F0-9D42-CBE8B12B54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6112" y="1227886"/>
            <a:ext cx="5427148" cy="5278602"/>
          </a:xfrm>
          <a:prstGeom prst="rect">
            <a:avLst/>
          </a:prstGeom>
        </p:spPr>
      </p:pic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36DC0493-4F9F-46AF-BA3A-80E1D1CD85CC}"/>
              </a:ext>
            </a:extLst>
          </p:cNvPr>
          <p:cNvCxnSpPr/>
          <p:nvPr/>
        </p:nvCxnSpPr>
        <p:spPr bwMode="auto">
          <a:xfrm flipV="1">
            <a:off x="3971643" y="2006764"/>
            <a:ext cx="100245" cy="41117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4FB55696-7D05-4348-ADE1-73CE1BC1D192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57485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45A1C8-BACC-43FF-8B26-60126DD25716}"/>
              </a:ext>
            </a:extLst>
          </p:cNvPr>
          <p:cNvSpPr txBox="1"/>
          <p:nvPr/>
        </p:nvSpPr>
        <p:spPr>
          <a:xfrm>
            <a:off x="1007532" y="11575"/>
            <a:ext cx="440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自分自身の成長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B1122693-2A6E-4C4B-990A-3D514EF15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256D56EE-C8E2-4EF3-9C74-5424BFAF6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Line 9">
            <a:extLst>
              <a:ext uri="{FF2B5EF4-FFF2-40B4-BE49-F238E27FC236}">
                <a16:creationId xmlns:a16="http://schemas.microsoft.com/office/drawing/2014/main" id="{E6830C92-3BD5-4EEC-9EB2-F42FFEA517FF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4269563-5D42-4929-A741-0024D02C706C}"/>
              </a:ext>
            </a:extLst>
          </p:cNvPr>
          <p:cNvSpPr txBox="1"/>
          <p:nvPr/>
        </p:nvSpPr>
        <p:spPr>
          <a:xfrm>
            <a:off x="198790" y="683934"/>
            <a:ext cx="47198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1.QC</a:t>
            </a:r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の知識不足</a:t>
            </a:r>
            <a:endParaRPr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　↳</a:t>
            </a:r>
            <a:r>
              <a:rPr lang="ja-JP" altLang="en-US" sz="32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知識向上！</a:t>
            </a:r>
            <a:endParaRPr lang="en-US" altLang="ja-JP" sz="3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520FC95-3D23-4672-BA90-46173BCF01F2}"/>
              </a:ext>
            </a:extLst>
          </p:cNvPr>
          <p:cNvSpPr txBox="1"/>
          <p:nvPr/>
        </p:nvSpPr>
        <p:spPr>
          <a:xfrm>
            <a:off x="198790" y="1785783"/>
            <a:ext cx="5018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2.</a:t>
            </a:r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サークル活動の</a:t>
            </a:r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意欲不足</a:t>
            </a:r>
            <a:endParaRPr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　↳</a:t>
            </a:r>
            <a:r>
              <a:rPr kumimoji="1" lang="ja-JP" altLang="en-US" sz="32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意欲向上！</a:t>
            </a:r>
            <a:endParaRPr kumimoji="1" lang="en-US" altLang="ja-JP" sz="3200" b="1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517ED73-DD50-47ED-A1D7-E6FDA9FBF4BA}"/>
              </a:ext>
            </a:extLst>
          </p:cNvPr>
          <p:cNvSpPr txBox="1"/>
          <p:nvPr/>
        </p:nvSpPr>
        <p:spPr>
          <a:xfrm>
            <a:off x="9515367" y="836128"/>
            <a:ext cx="2588330" cy="40011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レベルを独自評価</a:t>
            </a:r>
            <a:endParaRPr kumimoji="1" lang="ja-JP" altLang="en-US" sz="20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角丸四角形 54">
            <a:extLst>
              <a:ext uri="{FF2B5EF4-FFF2-40B4-BE49-F238E27FC236}">
                <a16:creationId xmlns:a16="http://schemas.microsoft.com/office/drawing/2014/main" id="{41445E7C-A20C-4CD3-8821-83C902A003B7}"/>
              </a:ext>
            </a:extLst>
          </p:cNvPr>
          <p:cNvSpPr/>
          <p:nvPr/>
        </p:nvSpPr>
        <p:spPr>
          <a:xfrm>
            <a:off x="6224613" y="598186"/>
            <a:ext cx="2650085" cy="475883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自己診断レベル把握表</a:t>
            </a:r>
            <a:endParaRPr lang="en-US" altLang="ja-JP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C33CF0E9-C5E7-47B2-82AD-5DB45C745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682" y="3922210"/>
            <a:ext cx="1986504" cy="2627524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EB75695-C5CF-47E3-A92E-C9812FE581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2365" y="1378859"/>
            <a:ext cx="6671332" cy="5170187"/>
          </a:xfrm>
          <a:prstGeom prst="rect">
            <a:avLst/>
          </a:prstGeom>
        </p:spPr>
      </p:pic>
      <p:sp>
        <p:nvSpPr>
          <p:cNvPr id="7" name="楕円 6">
            <a:extLst>
              <a:ext uri="{FF2B5EF4-FFF2-40B4-BE49-F238E27FC236}">
                <a16:creationId xmlns:a16="http://schemas.microsoft.com/office/drawing/2014/main" id="{0941B706-17F9-4B88-B0CC-0AA9FD27B879}"/>
              </a:ext>
            </a:extLst>
          </p:cNvPr>
          <p:cNvSpPr/>
          <p:nvPr/>
        </p:nvSpPr>
        <p:spPr bwMode="auto">
          <a:xfrm>
            <a:off x="9405032" y="1708764"/>
            <a:ext cx="957942" cy="92582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楕円 64">
            <a:extLst>
              <a:ext uri="{FF2B5EF4-FFF2-40B4-BE49-F238E27FC236}">
                <a16:creationId xmlns:a16="http://schemas.microsoft.com/office/drawing/2014/main" id="{D0676CCD-D754-46DB-88E1-19445A2AC64D}"/>
              </a:ext>
            </a:extLst>
          </p:cNvPr>
          <p:cNvSpPr/>
          <p:nvPr/>
        </p:nvSpPr>
        <p:spPr bwMode="auto">
          <a:xfrm>
            <a:off x="8643032" y="1398563"/>
            <a:ext cx="957942" cy="92582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6" name="楕円 65">
            <a:extLst>
              <a:ext uri="{FF2B5EF4-FFF2-40B4-BE49-F238E27FC236}">
                <a16:creationId xmlns:a16="http://schemas.microsoft.com/office/drawing/2014/main" id="{4108AFB5-36BD-4BED-A274-318526FA9D97}"/>
              </a:ext>
            </a:extLst>
          </p:cNvPr>
          <p:cNvSpPr/>
          <p:nvPr/>
        </p:nvSpPr>
        <p:spPr bwMode="auto">
          <a:xfrm>
            <a:off x="10047970" y="2342469"/>
            <a:ext cx="957942" cy="92582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7" name="楕円 66">
            <a:extLst>
              <a:ext uri="{FF2B5EF4-FFF2-40B4-BE49-F238E27FC236}">
                <a16:creationId xmlns:a16="http://schemas.microsoft.com/office/drawing/2014/main" id="{18B33325-F91C-459A-8AA6-95811044DE01}"/>
              </a:ext>
            </a:extLst>
          </p:cNvPr>
          <p:cNvSpPr/>
          <p:nvPr/>
        </p:nvSpPr>
        <p:spPr bwMode="auto">
          <a:xfrm>
            <a:off x="6247520" y="3118464"/>
            <a:ext cx="957942" cy="92582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A30D698-18C1-49F3-B4A3-44186474D4AE}"/>
              </a:ext>
            </a:extLst>
          </p:cNvPr>
          <p:cNvSpPr txBox="1"/>
          <p:nvPr/>
        </p:nvSpPr>
        <p:spPr>
          <a:xfrm rot="192627">
            <a:off x="676500" y="4386822"/>
            <a:ext cx="4353674" cy="249076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kumimoji="1" lang="ja-JP" altLang="en-US" sz="8000" b="1" dirty="0">
                <a:ln>
                  <a:solidFill>
                    <a:sysClr val="windowText" lastClr="000000"/>
                  </a:solidFill>
                </a:ln>
                <a:solidFill>
                  <a:srgbClr val="6699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テーマリーダー</a:t>
            </a:r>
            <a:r>
              <a:rPr lang="ja-JP" altLang="en-US" sz="8000" b="1" dirty="0">
                <a:ln>
                  <a:solidFill>
                    <a:sysClr val="windowText" lastClr="000000"/>
                  </a:solidFill>
                </a:ln>
                <a:solidFill>
                  <a:srgbClr val="6699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完走！</a:t>
            </a:r>
            <a:endParaRPr kumimoji="1" lang="en-US" altLang="ja-JP" sz="8000" b="1" dirty="0">
              <a:ln>
                <a:solidFill>
                  <a:sysClr val="windowText" lastClr="000000"/>
                </a:solidFill>
              </a:ln>
              <a:solidFill>
                <a:srgbClr val="6699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kumimoji="1" lang="ja-JP" altLang="en-US" sz="8000" b="1" dirty="0">
              <a:ln>
                <a:solidFill>
                  <a:sysClr val="windowText" lastClr="000000"/>
                </a:solidFill>
              </a:ln>
              <a:solidFill>
                <a:srgbClr val="6699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A3437A0-6496-459F-951B-E577965E8845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39856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/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標準化と管理の定着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379047" y="4806085"/>
            <a:ext cx="11433905" cy="1553605"/>
          </a:xfrm>
          <a:prstGeom prst="roundRect">
            <a:avLst/>
          </a:prstGeom>
          <a:solidFill>
            <a:srgbClr val="FFCC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置場に関しては自分達で行い、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部品の発注</a:t>
            </a: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など</a:t>
            </a:r>
            <a:r>
              <a:rPr kumimoji="1" lang="ja-JP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の整合性に関しては</a:t>
            </a:r>
            <a:endParaRPr kumimoji="1" lang="en-US" altLang="ja-JP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工務と管理を行います！</a:t>
            </a:r>
            <a:endParaRPr kumimoji="1" lang="en-US" altLang="ja-JP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107117"/>
              </p:ext>
            </p:extLst>
          </p:nvPr>
        </p:nvGraphicFramePr>
        <p:xfrm>
          <a:off x="334433" y="807029"/>
          <a:ext cx="11498735" cy="3809700"/>
        </p:xfrm>
        <a:graphic>
          <a:graphicData uri="http://schemas.openxmlformats.org/drawingml/2006/table">
            <a:tbl>
              <a:tblPr/>
              <a:tblGrid>
                <a:gridCol w="2432790">
                  <a:extLst>
                    <a:ext uri="{9D8B030D-6E8A-4147-A177-3AD203B41FA5}">
                      <a16:colId xmlns:a16="http://schemas.microsoft.com/office/drawing/2014/main" val="874148588"/>
                    </a:ext>
                  </a:extLst>
                </a:gridCol>
                <a:gridCol w="1387451">
                  <a:extLst>
                    <a:ext uri="{9D8B030D-6E8A-4147-A177-3AD203B41FA5}">
                      <a16:colId xmlns:a16="http://schemas.microsoft.com/office/drawing/2014/main" val="235365099"/>
                    </a:ext>
                  </a:extLst>
                </a:gridCol>
                <a:gridCol w="1387451">
                  <a:extLst>
                    <a:ext uri="{9D8B030D-6E8A-4147-A177-3AD203B41FA5}">
                      <a16:colId xmlns:a16="http://schemas.microsoft.com/office/drawing/2014/main" val="1533603960"/>
                    </a:ext>
                  </a:extLst>
                </a:gridCol>
                <a:gridCol w="1387451">
                  <a:extLst>
                    <a:ext uri="{9D8B030D-6E8A-4147-A177-3AD203B41FA5}">
                      <a16:colId xmlns:a16="http://schemas.microsoft.com/office/drawing/2014/main" val="1332393137"/>
                    </a:ext>
                  </a:extLst>
                </a:gridCol>
                <a:gridCol w="1178383">
                  <a:extLst>
                    <a:ext uri="{9D8B030D-6E8A-4147-A177-3AD203B41FA5}">
                      <a16:colId xmlns:a16="http://schemas.microsoft.com/office/drawing/2014/main" val="2345599856"/>
                    </a:ext>
                  </a:extLst>
                </a:gridCol>
                <a:gridCol w="3725209">
                  <a:extLst>
                    <a:ext uri="{9D8B030D-6E8A-4147-A177-3AD203B41FA5}">
                      <a16:colId xmlns:a16="http://schemas.microsoft.com/office/drawing/2014/main" val="1322564712"/>
                    </a:ext>
                  </a:extLst>
                </a:gridCol>
              </a:tblGrid>
              <a:tr h="7619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なぜ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何を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いつ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誰が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どこで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どうする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415549"/>
                  </a:ext>
                </a:extLst>
              </a:tr>
              <a:tr h="7619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部品置場の圧迫防止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部品置場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増産時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工程内物流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現場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増産に対し置場の</a:t>
                      </a:r>
                      <a:endParaRPr lang="en-US" altLang="ja-JP" sz="20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見直しを行う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8087071"/>
                  </a:ext>
                </a:extLst>
              </a:tr>
              <a:tr h="7619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部品置場の圧迫防止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発注、</a:t>
                      </a:r>
                      <a:endParaRPr lang="en-US" altLang="ja-JP" sz="20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かんばん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随時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工務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事務所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発注、かんばん枚数の</a:t>
                      </a:r>
                      <a:endParaRPr lang="en-US" altLang="ja-JP" sz="20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整合性確認を行う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11776"/>
                  </a:ext>
                </a:extLst>
              </a:tr>
              <a:tr h="7619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部品置場の圧迫防止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確定情報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毎日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工務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事務所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生産数、出荷数の進捗管理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331693"/>
                  </a:ext>
                </a:extLst>
              </a:tr>
              <a:tr h="76194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ハミ出し品の管理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ハミ出し品置場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毎日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職制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現場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ハミ出し品置場の</a:t>
                      </a:r>
                      <a:endParaRPr lang="en-US" altLang="ja-JP" sz="2000" b="1" i="0" u="none" strike="noStrike" dirty="0">
                        <a:solidFill>
                          <a:srgbClr val="000000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fontAlgn="ctr"/>
                      <a:r>
                        <a:rPr lang="ja-JP" alt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品番、数量の確認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4579035"/>
                  </a:ext>
                </a:extLst>
              </a:tr>
            </a:tbl>
          </a:graphicData>
        </a:graphic>
      </p:graphicFrame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5201A33-3B10-47EF-940F-AA472D122684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25348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DD1D1-9B94-9281-1878-C9EEC901F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>
            <a:extLst>
              <a:ext uri="{FF2B5EF4-FFF2-40B4-BE49-F238E27FC236}">
                <a16:creationId xmlns:a16="http://schemas.microsoft.com/office/drawing/2014/main" id="{C3348A76-6E21-4B94-3056-9E70E23FC8FA}"/>
              </a:ext>
            </a:extLst>
          </p:cNvPr>
          <p:cNvGrpSpPr>
            <a:grpSpLocks/>
          </p:cNvGrpSpPr>
          <p:nvPr/>
        </p:nvGrpSpPr>
        <p:grpSpPr bwMode="auto">
          <a:xfrm>
            <a:off x="0" y="187327"/>
            <a:ext cx="12192000" cy="6669087"/>
            <a:chOff x="0" y="74"/>
            <a:chExt cx="5760" cy="4231"/>
          </a:xfrm>
        </p:grpSpPr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27ED359D-7FC7-670B-1357-4505D0ED9B4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9" y="4138"/>
              <a:ext cx="134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6">
              <a:extLst>
                <a:ext uri="{FF2B5EF4-FFF2-40B4-BE49-F238E27FC236}">
                  <a16:creationId xmlns:a16="http://schemas.microsoft.com/office/drawing/2014/main" id="{44F68CB9-EB6C-19F6-12DE-13502A20E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" y="4169"/>
              <a:ext cx="14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© FUTABA INDUSTRIAL CO.,LTD.</a:t>
              </a:r>
              <a:r>
                <a:rPr lang="ja-JP" altLang="en-US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　</a:t>
              </a:r>
              <a:r>
                <a:rPr lang="en-US" altLang="ja-JP" sz="450" dirty="0">
                  <a:solidFill>
                    <a:srgbClr val="000000"/>
                  </a:solidFill>
                  <a:latin typeface="Arial" panose="020B0604020202020204" pitchFamily="34" charset="0"/>
                </a:rPr>
                <a:t>All rights reserved</a:t>
              </a:r>
            </a:p>
          </p:txBody>
        </p:sp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1ABF4A0E-E611-3527-52C7-69B367C98E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4174"/>
              <a:ext cx="49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Line 9">
              <a:extLst>
                <a:ext uri="{FF2B5EF4-FFF2-40B4-BE49-F238E27FC236}">
                  <a16:creationId xmlns:a16="http://schemas.microsoft.com/office/drawing/2014/main" id="{905DDDCD-87FA-7FE3-C41E-92C7D403ED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110"/>
              <a:ext cx="5760" cy="0"/>
            </a:xfrm>
            <a:prstGeom prst="line">
              <a:avLst/>
            </a:prstGeom>
            <a:noFill/>
            <a:ln w="1905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31" name="Rectangle 11">
              <a:extLst>
                <a:ext uri="{FF2B5EF4-FFF2-40B4-BE49-F238E27FC236}">
                  <a16:creationId xmlns:a16="http://schemas.microsoft.com/office/drawing/2014/main" id="{BEC9BA00-8969-9B02-C8C3-F634D95AC7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178" y="89"/>
              <a:ext cx="1466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  <a:defRPr/>
              </a:pPr>
              <a:endParaRPr lang="ja-JP" altLang="ja-JP" sz="105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11">
              <a:extLst>
                <a:ext uri="{FF2B5EF4-FFF2-40B4-BE49-F238E27FC236}">
                  <a16:creationId xmlns:a16="http://schemas.microsoft.com/office/drawing/2014/main" id="{DC2E73FC-27CE-C7D5-8093-16B07C6D8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74"/>
              <a:ext cx="5284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 dirty="0">
                <a:solidFill>
                  <a:srgbClr val="7E7D3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595A581-65C7-A2CA-06A7-784774F7EB60}"/>
              </a:ext>
            </a:extLst>
          </p:cNvPr>
          <p:cNvSpPr txBox="1"/>
          <p:nvPr/>
        </p:nvSpPr>
        <p:spPr>
          <a:xfrm>
            <a:off x="1007533" y="11575"/>
            <a:ext cx="4629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今後の活動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F0916C3D-345C-1058-62BE-D4A86A3845C8}"/>
              </a:ext>
            </a:extLst>
          </p:cNvPr>
          <p:cNvSpPr/>
          <p:nvPr/>
        </p:nvSpPr>
        <p:spPr bwMode="auto">
          <a:xfrm>
            <a:off x="1183437" y="2426648"/>
            <a:ext cx="9911228" cy="370720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今回の在庫数の削減という問題は、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「自分達だけ」、「工務課だけ」</a:t>
            </a: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では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なかなか取り除けない</a:t>
            </a:r>
            <a:r>
              <a:rPr lang="ja-JP" altLang="en-US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「ムダ」</a:t>
            </a:r>
            <a:r>
              <a:rPr lang="ja-JP" altLang="en-US" sz="2800" b="1" dirty="0">
                <a:solidFill>
                  <a:schemeClr val="tx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でした。</a:t>
            </a:r>
            <a:endParaRPr lang="en-US" altLang="ja-JP" sz="2800" b="1" dirty="0">
              <a:solidFill>
                <a:schemeClr val="tx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solidFill>
                  <a:schemeClr val="tx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工務課と</a:t>
            </a: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協力し活動したことで成果を出すことができました。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>
                <a:solidFill>
                  <a:schemeClr val="tx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これからも</a:t>
            </a: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工程内物流と工務課で協力して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32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「ムダ」の撲滅</a:t>
            </a: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に向け取り組んでいきます。</a:t>
            </a:r>
            <a:endParaRPr lang="en-US" altLang="ja-JP" sz="28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F92E3248-7724-252F-7832-2CB63B0DD5D8}"/>
              </a:ext>
            </a:extLst>
          </p:cNvPr>
          <p:cNvGrpSpPr/>
          <p:nvPr/>
        </p:nvGrpSpPr>
        <p:grpSpPr>
          <a:xfrm>
            <a:off x="8289337" y="594621"/>
            <a:ext cx="1690588" cy="1840166"/>
            <a:chOff x="57827" y="11181905"/>
            <a:chExt cx="3719356" cy="4330138"/>
          </a:xfrm>
        </p:grpSpPr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90B49756-2DFA-5E15-036F-973A47C151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" t="7923" r="-371" b="-7923"/>
            <a:stretch/>
          </p:blipFill>
          <p:spPr>
            <a:xfrm>
              <a:off x="57827" y="11429986"/>
              <a:ext cx="3719356" cy="3725604"/>
            </a:xfrm>
            <a:prstGeom prst="rect">
              <a:avLst/>
            </a:prstGeom>
          </p:spPr>
        </p:pic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1FDFD531-59EB-847D-D7F3-D759F453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2553" y="11181905"/>
              <a:ext cx="3207884" cy="1793141"/>
            </a:xfrm>
            <a:prstGeom prst="rect">
              <a:avLst/>
            </a:prstGeom>
          </p:spPr>
        </p:pic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8A06ABB6-BD42-B768-ACF0-B60CD19100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0216" y="14486317"/>
              <a:ext cx="2774680" cy="1025726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3D5FE384-3727-D5E6-F185-BCB68B62AAB8}"/>
              </a:ext>
            </a:extLst>
          </p:cNvPr>
          <p:cNvGrpSpPr/>
          <p:nvPr/>
        </p:nvGrpSpPr>
        <p:grpSpPr>
          <a:xfrm>
            <a:off x="3545622" y="566238"/>
            <a:ext cx="1639636" cy="1855371"/>
            <a:chOff x="7967663" y="16635368"/>
            <a:chExt cx="3810000" cy="4363756"/>
          </a:xfrm>
        </p:grpSpPr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1F073A32-AF8D-1AC0-3981-EB5016724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7663" y="16635368"/>
              <a:ext cx="3810000" cy="3810000"/>
            </a:xfrm>
            <a:prstGeom prst="rect">
              <a:avLst/>
            </a:prstGeom>
          </p:spPr>
        </p:pic>
        <p:pic>
          <p:nvPicPr>
            <p:cNvPr id="19" name="図 18">
              <a:extLst>
                <a:ext uri="{FF2B5EF4-FFF2-40B4-BE49-F238E27FC236}">
                  <a16:creationId xmlns:a16="http://schemas.microsoft.com/office/drawing/2014/main" id="{4541BC86-EDE6-3D2F-F5C8-BEA2EB52A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63617" y="16672789"/>
              <a:ext cx="3262313" cy="1901597"/>
            </a:xfrm>
            <a:prstGeom prst="rect">
              <a:avLst/>
            </a:prstGeom>
          </p:spPr>
        </p:pic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7263E75F-0C0C-4561-BBAA-64FF2187A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61074" y="19973397"/>
              <a:ext cx="2774681" cy="1025727"/>
            </a:xfrm>
            <a:prstGeom prst="rect">
              <a:avLst/>
            </a:prstGeom>
          </p:spPr>
        </p:pic>
      </p:grp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549BB3B9-17B0-1AEB-4991-40F00D3E63B4}"/>
              </a:ext>
            </a:extLst>
          </p:cNvPr>
          <p:cNvGrpSpPr/>
          <p:nvPr/>
        </p:nvGrpSpPr>
        <p:grpSpPr>
          <a:xfrm>
            <a:off x="9810379" y="589430"/>
            <a:ext cx="1442281" cy="1845099"/>
            <a:chOff x="8338457" y="11090056"/>
            <a:chExt cx="3207885" cy="4657391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89C94F98-AEA8-99C6-999F-B98B88D8C8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481" b="91827" l="1558" r="90966">
                          <a14:foregroundMark x1="58879" y1="9375" x2="10915" y2="22389"/>
                          <a14:foregroundMark x1="59502" y1="5769" x2="71963" y2="19712"/>
                          <a14:foregroundMark x1="71963" y1="19712" x2="86916" y2="56250"/>
                          <a14:foregroundMark x1="76947" y1="43990" x2="58567" y2="42308"/>
                          <a14:foregroundMark x1="22741" y1="42308" x2="37383" y2="41106"/>
                          <a14:foregroundMark x1="48910" y1="1202" x2="39252" y2="481"/>
                          <a14:foregroundMark x1="38318" y1="90625" x2="53583" y2="91827"/>
                          <a14:foregroundMark x1="90966" y1="55529" x2="90966" y2="58413"/>
                          <a14:backgroundMark x1="2804" y1="24279" x2="5919" y2="23558"/>
                          <a14:backgroundMark x1="6542" y1="23317" x2="6542" y2="23317"/>
                          <a14:backgroundMark x1="6854" y1="23317" x2="6854" y2="23317"/>
                          <a14:backgroundMark x1="6854" y1="23317" x2="6854" y2="23317"/>
                          <a14:backgroundMark x1="6854" y1="23317" x2="2181" y2="25481"/>
                          <a14:backgroundMark x1="8723" y1="21394" x2="8100" y2="22115"/>
                          <a14:backgroundMark x1="6854" y1="22356" x2="7788" y2="235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0921" y="11402060"/>
              <a:ext cx="3081339" cy="3852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B340443C-A520-35F4-DE7C-589BC728A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38457" y="11090056"/>
              <a:ext cx="3207885" cy="1949625"/>
            </a:xfrm>
            <a:prstGeom prst="rect">
              <a:avLst/>
            </a:prstGeom>
          </p:spPr>
        </p:pic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D852E3FE-1F15-961D-FEBF-2ED0F92E6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46646" y="14711515"/>
              <a:ext cx="2775858" cy="1035932"/>
            </a:xfrm>
            <a:prstGeom prst="rect">
              <a:avLst/>
            </a:prstGeom>
          </p:spPr>
        </p:pic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597D6386-2D43-F459-EEF3-E816852D795A}"/>
              </a:ext>
            </a:extLst>
          </p:cNvPr>
          <p:cNvGrpSpPr/>
          <p:nvPr/>
        </p:nvGrpSpPr>
        <p:grpSpPr>
          <a:xfrm>
            <a:off x="6740662" y="582149"/>
            <a:ext cx="1849735" cy="1826327"/>
            <a:chOff x="8086725" y="541119"/>
            <a:chExt cx="3810000" cy="4343066"/>
          </a:xfrm>
        </p:grpSpPr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8A785339-D2BC-3A1E-252A-3AA368596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6725" y="585743"/>
              <a:ext cx="3810000" cy="3810000"/>
            </a:xfrm>
            <a:prstGeom prst="rect">
              <a:avLst/>
            </a:prstGeom>
          </p:spPr>
        </p:pic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17555D7F-6A0A-75F2-125B-79FA212A92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43219" y="541119"/>
              <a:ext cx="3291569" cy="1949625"/>
            </a:xfrm>
            <a:prstGeom prst="rect">
              <a:avLst/>
            </a:prstGeom>
          </p:spPr>
        </p:pic>
        <p:pic>
          <p:nvPicPr>
            <p:cNvPr id="35" name="図 34">
              <a:extLst>
                <a:ext uri="{FF2B5EF4-FFF2-40B4-BE49-F238E27FC236}">
                  <a16:creationId xmlns:a16="http://schemas.microsoft.com/office/drawing/2014/main" id="{2FCE4095-F658-A734-269F-63EEA51FB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89509" y="3848253"/>
              <a:ext cx="2775858" cy="1035932"/>
            </a:xfrm>
            <a:prstGeom prst="rect">
              <a:avLst/>
            </a:prstGeom>
          </p:spPr>
        </p:pic>
      </p:grpSp>
      <p:pic>
        <p:nvPicPr>
          <p:cNvPr id="40" name="図 39">
            <a:extLst>
              <a:ext uri="{FF2B5EF4-FFF2-40B4-BE49-F238E27FC236}">
                <a16:creationId xmlns:a16="http://schemas.microsoft.com/office/drawing/2014/main" id="{AE7A7239-3168-0B54-AD6F-158EE88BAF6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17408" y="1728352"/>
            <a:ext cx="1565599" cy="1830150"/>
          </a:xfrm>
          <a:prstGeom prst="rect">
            <a:avLst/>
          </a:prstGeom>
        </p:spPr>
      </p:pic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0B4DFD27-C579-FF9F-0FBE-3FF52F1F90FD}"/>
              </a:ext>
            </a:extLst>
          </p:cNvPr>
          <p:cNvGrpSpPr/>
          <p:nvPr/>
        </p:nvGrpSpPr>
        <p:grpSpPr>
          <a:xfrm>
            <a:off x="2135003" y="638431"/>
            <a:ext cx="1721191" cy="1771176"/>
            <a:chOff x="8134351" y="5798919"/>
            <a:chExt cx="3810000" cy="4424028"/>
          </a:xfrm>
        </p:grpSpPr>
        <p:pic>
          <p:nvPicPr>
            <p:cNvPr id="42" name="図 41">
              <a:extLst>
                <a:ext uri="{FF2B5EF4-FFF2-40B4-BE49-F238E27FC236}">
                  <a16:creationId xmlns:a16="http://schemas.microsoft.com/office/drawing/2014/main" id="{C82416FC-8A80-77CA-AE73-E3304D8D1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4351" y="5848305"/>
              <a:ext cx="3810000" cy="3810000"/>
            </a:xfrm>
            <a:prstGeom prst="rect">
              <a:avLst/>
            </a:prstGeom>
          </p:spPr>
        </p:pic>
        <p:pic>
          <p:nvPicPr>
            <p:cNvPr id="43" name="図 42">
              <a:extLst>
                <a:ext uri="{FF2B5EF4-FFF2-40B4-BE49-F238E27FC236}">
                  <a16:creationId xmlns:a16="http://schemas.microsoft.com/office/drawing/2014/main" id="{7334DC1F-A235-53A5-FDBF-C75D4EE7FE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19419" y="5798919"/>
              <a:ext cx="3272518" cy="1949625"/>
            </a:xfrm>
            <a:prstGeom prst="rect">
              <a:avLst/>
            </a:prstGeom>
          </p:spPr>
        </p:pic>
        <p:pic>
          <p:nvPicPr>
            <p:cNvPr id="44" name="図 43">
              <a:extLst>
                <a:ext uri="{FF2B5EF4-FFF2-40B4-BE49-F238E27FC236}">
                  <a16:creationId xmlns:a16="http://schemas.microsoft.com/office/drawing/2014/main" id="{58C1F26D-0F05-04DB-34E9-160DC2BD3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56184" y="9187015"/>
              <a:ext cx="2775858" cy="1035932"/>
            </a:xfrm>
            <a:prstGeom prst="rect">
              <a:avLst/>
            </a:prstGeom>
          </p:spPr>
        </p:pic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FADFFD15-79E2-3EFB-711E-D9AF809CE01B}"/>
              </a:ext>
            </a:extLst>
          </p:cNvPr>
          <p:cNvGrpSpPr/>
          <p:nvPr/>
        </p:nvGrpSpPr>
        <p:grpSpPr>
          <a:xfrm>
            <a:off x="740713" y="522161"/>
            <a:ext cx="1800575" cy="1921110"/>
            <a:chOff x="0" y="17223876"/>
            <a:chExt cx="3820205" cy="4360355"/>
          </a:xfrm>
        </p:grpSpPr>
        <p:pic>
          <p:nvPicPr>
            <p:cNvPr id="46" name="図 45">
              <a:extLst>
                <a:ext uri="{FF2B5EF4-FFF2-40B4-BE49-F238E27FC236}">
                  <a16:creationId xmlns:a16="http://schemas.microsoft.com/office/drawing/2014/main" id="{1EFFABAE-A5C9-A544-9BC8-FB6017BAF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223876"/>
              <a:ext cx="3820205" cy="3810000"/>
            </a:xfrm>
            <a:prstGeom prst="rect">
              <a:avLst/>
            </a:prstGeom>
          </p:spPr>
        </p:pic>
        <p:pic>
          <p:nvPicPr>
            <p:cNvPr id="47" name="図 46">
              <a:extLst>
                <a:ext uri="{FF2B5EF4-FFF2-40B4-BE49-F238E27FC236}">
                  <a16:creationId xmlns:a16="http://schemas.microsoft.com/office/drawing/2014/main" id="{45074BD9-3932-466B-9648-6EDC38ADB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1617" y="17376557"/>
              <a:ext cx="3020785" cy="1782936"/>
            </a:xfrm>
            <a:prstGeom prst="rect">
              <a:avLst/>
            </a:prstGeom>
          </p:spPr>
        </p:pic>
        <p:pic>
          <p:nvPicPr>
            <p:cNvPr id="48" name="図 47">
              <a:extLst>
                <a:ext uri="{FF2B5EF4-FFF2-40B4-BE49-F238E27FC236}">
                  <a16:creationId xmlns:a16="http://schemas.microsoft.com/office/drawing/2014/main" id="{7A4DECF3-67CE-BEE4-F1DC-819F27118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3823" y="20558505"/>
              <a:ext cx="2774680" cy="1025726"/>
            </a:xfrm>
            <a:prstGeom prst="rect">
              <a:avLst/>
            </a:prstGeom>
          </p:spPr>
        </p:pic>
      </p:grpSp>
      <p:pic>
        <p:nvPicPr>
          <p:cNvPr id="50" name="図 49">
            <a:extLst>
              <a:ext uri="{FF2B5EF4-FFF2-40B4-BE49-F238E27FC236}">
                <a16:creationId xmlns:a16="http://schemas.microsoft.com/office/drawing/2014/main" id="{F102A28B-ABF9-EBA4-B908-3BE664DA69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23678" y="3256579"/>
            <a:ext cx="1743603" cy="1875422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D027A7BB-2CC7-0329-1A59-0BE259B33B9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46509" y="4647145"/>
            <a:ext cx="1565599" cy="1875422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BB6AD21D-AB2D-75B6-BB82-F34D4372AAE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986715" y="204411"/>
            <a:ext cx="1807679" cy="2462790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8FCAD1E0-F015-CEE9-9B51-930F0AC36235}"/>
              </a:ext>
            </a:extLst>
          </p:cNvPr>
          <p:cNvGrpSpPr/>
          <p:nvPr/>
        </p:nvGrpSpPr>
        <p:grpSpPr>
          <a:xfrm>
            <a:off x="-191180" y="1818261"/>
            <a:ext cx="1647295" cy="1839441"/>
            <a:chOff x="15373351" y="0"/>
            <a:chExt cx="3810000" cy="4463770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3FDCCF20-D42C-D399-FDAE-AAF7D6427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351" y="85680"/>
              <a:ext cx="3810000" cy="3810000"/>
            </a:xfrm>
            <a:prstGeom prst="rect">
              <a:avLst/>
            </a:prstGeom>
          </p:spPr>
        </p:pic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6A07960B-CD9B-19E0-8489-274567357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643803" y="0"/>
              <a:ext cx="3291569" cy="1949625"/>
            </a:xfrm>
            <a:prstGeom prst="rect">
              <a:avLst/>
            </a:prstGeom>
          </p:spPr>
        </p:pic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2E241DF3-CAED-371C-026A-F7D6430D7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883524" y="3427838"/>
              <a:ext cx="2775858" cy="1035932"/>
            </a:xfrm>
            <a:prstGeom prst="rect">
              <a:avLst/>
            </a:prstGeom>
          </p:spPr>
        </p:pic>
      </p:grpSp>
      <p:pic>
        <p:nvPicPr>
          <p:cNvPr id="49" name="図 48">
            <a:extLst>
              <a:ext uri="{FF2B5EF4-FFF2-40B4-BE49-F238E27FC236}">
                <a16:creationId xmlns:a16="http://schemas.microsoft.com/office/drawing/2014/main" id="{9AB514D9-05E3-3DD4-9685-DA914EE0D58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-225512" y="3494579"/>
            <a:ext cx="1743603" cy="1806493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746F9D01-1149-AA4B-9966-BD1AF5C74B6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23454" y="4746394"/>
            <a:ext cx="1647295" cy="1779008"/>
          </a:xfrm>
          <a:prstGeom prst="rect">
            <a:avLst/>
          </a:prstGeom>
        </p:spPr>
      </p:pic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92312E1C-2A98-4DD7-9469-A6004D1D4189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83464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351254" y="1063119"/>
            <a:ext cx="95228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ご清聴ありがとうございました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29966B32-E2F2-4EE0-B8A1-39E5A673F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A6C6449A-CB3C-4DB2-8E03-B40E0C76F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9">
            <a:extLst>
              <a:ext uri="{FF2B5EF4-FFF2-40B4-BE49-F238E27FC236}">
                <a16:creationId xmlns:a16="http://schemas.microsoft.com/office/drawing/2014/main" id="{08F1CE28-F086-40CA-9C7D-9B7CCFEB08AC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31BC6138-77CA-4888-A170-69D1CD3717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" t="1145" r="782"/>
          <a:stretch/>
        </p:blipFill>
        <p:spPr>
          <a:xfrm>
            <a:off x="234462" y="2501126"/>
            <a:ext cx="11676184" cy="379416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7B73648-90B0-4517-9DDA-14BEBCFB3B3C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6560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349BDD1-5ABF-4B45-917D-6179622887F8}"/>
              </a:ext>
            </a:extLst>
          </p:cNvPr>
          <p:cNvSpPr txBox="1"/>
          <p:nvPr/>
        </p:nvSpPr>
        <p:spPr>
          <a:xfrm>
            <a:off x="1007532" y="11575"/>
            <a:ext cx="2866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職場紹介</a:t>
            </a:r>
            <a:endParaRPr kumimoji="1" lang="en-US" altLang="ja-JP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86F8C865-9562-4F5C-9061-B7D120543607}"/>
              </a:ext>
            </a:extLst>
          </p:cNvPr>
          <p:cNvGrpSpPr/>
          <p:nvPr/>
        </p:nvGrpSpPr>
        <p:grpSpPr>
          <a:xfrm>
            <a:off x="1804127" y="934755"/>
            <a:ext cx="8431365" cy="5639452"/>
            <a:chOff x="1460780" y="719785"/>
            <a:chExt cx="9270440" cy="5875631"/>
          </a:xfrm>
        </p:grpSpPr>
        <p:pic>
          <p:nvPicPr>
            <p:cNvPr id="13" name="Picture 2" descr="幸田工場">
              <a:extLst>
                <a:ext uri="{FF2B5EF4-FFF2-40B4-BE49-F238E27FC236}">
                  <a16:creationId xmlns:a16="http://schemas.microsoft.com/office/drawing/2014/main" id="{AD8B4EEA-6AEF-4E7D-BDC6-CDA6E14D64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0780" y="719785"/>
              <a:ext cx="9270440" cy="5875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AutoShape 11">
              <a:extLst>
                <a:ext uri="{FF2B5EF4-FFF2-40B4-BE49-F238E27FC236}">
                  <a16:creationId xmlns:a16="http://schemas.microsoft.com/office/drawing/2014/main" id="{65A9BE9B-DBAA-4472-A724-95FB742E6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4688" y="2138623"/>
              <a:ext cx="1330036" cy="563618"/>
            </a:xfrm>
            <a:prstGeom prst="wedgeRectCallout">
              <a:avLst>
                <a:gd name="adj1" fmla="val -1777"/>
                <a:gd name="adj2" fmla="val 96813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r>
                <a:rPr lang="ja-JP" altLang="en-US" sz="20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第３号棟</a:t>
              </a: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281F01E7-8861-44E0-A9C7-A1EF78DB9E20}"/>
                </a:ext>
              </a:extLst>
            </p:cNvPr>
            <p:cNvSpPr/>
            <p:nvPr/>
          </p:nvSpPr>
          <p:spPr bwMode="auto">
            <a:xfrm>
              <a:off x="3257653" y="3273360"/>
              <a:ext cx="2685946" cy="934660"/>
            </a:xfrm>
            <a:custGeom>
              <a:avLst/>
              <a:gdLst>
                <a:gd name="connsiteX0" fmla="*/ 0 w 1496291"/>
                <a:gd name="connsiteY0" fmla="*/ 0 h 872837"/>
                <a:gd name="connsiteX1" fmla="*/ 1496291 w 1496291"/>
                <a:gd name="connsiteY1" fmla="*/ 0 h 872837"/>
                <a:gd name="connsiteX2" fmla="*/ 1496291 w 1496291"/>
                <a:gd name="connsiteY2" fmla="*/ 872837 h 872837"/>
                <a:gd name="connsiteX3" fmla="*/ 0 w 1496291"/>
                <a:gd name="connsiteY3" fmla="*/ 872837 h 872837"/>
                <a:gd name="connsiteX4" fmla="*/ 0 w 1496291"/>
                <a:gd name="connsiteY4" fmla="*/ 0 h 872837"/>
                <a:gd name="connsiteX0" fmla="*/ 0 w 1607127"/>
                <a:gd name="connsiteY0" fmla="*/ 263237 h 1136074"/>
                <a:gd name="connsiteX1" fmla="*/ 1607127 w 1607127"/>
                <a:gd name="connsiteY1" fmla="*/ 0 h 1136074"/>
                <a:gd name="connsiteX2" fmla="*/ 1496291 w 1607127"/>
                <a:gd name="connsiteY2" fmla="*/ 1136074 h 1136074"/>
                <a:gd name="connsiteX3" fmla="*/ 0 w 1607127"/>
                <a:gd name="connsiteY3" fmla="*/ 1136074 h 1136074"/>
                <a:gd name="connsiteX4" fmla="*/ 0 w 1607127"/>
                <a:gd name="connsiteY4" fmla="*/ 263237 h 1136074"/>
                <a:gd name="connsiteX0" fmla="*/ 0 w 2105891"/>
                <a:gd name="connsiteY0" fmla="*/ 263237 h 1136074"/>
                <a:gd name="connsiteX1" fmla="*/ 1607127 w 2105891"/>
                <a:gd name="connsiteY1" fmla="*/ 0 h 1136074"/>
                <a:gd name="connsiteX2" fmla="*/ 2105891 w 2105891"/>
                <a:gd name="connsiteY2" fmla="*/ 512619 h 1136074"/>
                <a:gd name="connsiteX3" fmla="*/ 0 w 2105891"/>
                <a:gd name="connsiteY3" fmla="*/ 1136074 h 1136074"/>
                <a:gd name="connsiteX4" fmla="*/ 0 w 2105891"/>
                <a:gd name="connsiteY4" fmla="*/ 263237 h 1136074"/>
                <a:gd name="connsiteX0" fmla="*/ 0 w 2105891"/>
                <a:gd name="connsiteY0" fmla="*/ 263237 h 900547"/>
                <a:gd name="connsiteX1" fmla="*/ 1607127 w 2105891"/>
                <a:gd name="connsiteY1" fmla="*/ 0 h 900547"/>
                <a:gd name="connsiteX2" fmla="*/ 2105891 w 2105891"/>
                <a:gd name="connsiteY2" fmla="*/ 512619 h 900547"/>
                <a:gd name="connsiteX3" fmla="*/ 318655 w 2105891"/>
                <a:gd name="connsiteY3" fmla="*/ 900547 h 900547"/>
                <a:gd name="connsiteX4" fmla="*/ 0 w 2105891"/>
                <a:gd name="connsiteY4" fmla="*/ 263237 h 900547"/>
                <a:gd name="connsiteX0" fmla="*/ 0 w 2105891"/>
                <a:gd name="connsiteY0" fmla="*/ 263237 h 858983"/>
                <a:gd name="connsiteX1" fmla="*/ 1607127 w 2105891"/>
                <a:gd name="connsiteY1" fmla="*/ 0 h 858983"/>
                <a:gd name="connsiteX2" fmla="*/ 2105891 w 2105891"/>
                <a:gd name="connsiteY2" fmla="*/ 512619 h 858983"/>
                <a:gd name="connsiteX3" fmla="*/ 193964 w 2105891"/>
                <a:gd name="connsiteY3" fmla="*/ 858983 h 858983"/>
                <a:gd name="connsiteX4" fmla="*/ 0 w 2105891"/>
                <a:gd name="connsiteY4" fmla="*/ 263237 h 858983"/>
                <a:gd name="connsiteX0" fmla="*/ 0 w 2189018"/>
                <a:gd name="connsiteY0" fmla="*/ 221674 h 858983"/>
                <a:gd name="connsiteX1" fmla="*/ 1690254 w 2189018"/>
                <a:gd name="connsiteY1" fmla="*/ 0 h 858983"/>
                <a:gd name="connsiteX2" fmla="*/ 2189018 w 2189018"/>
                <a:gd name="connsiteY2" fmla="*/ 512619 h 858983"/>
                <a:gd name="connsiteX3" fmla="*/ 277091 w 2189018"/>
                <a:gd name="connsiteY3" fmla="*/ 858983 h 858983"/>
                <a:gd name="connsiteX4" fmla="*/ 0 w 2189018"/>
                <a:gd name="connsiteY4" fmla="*/ 221674 h 858983"/>
                <a:gd name="connsiteX0" fmla="*/ 0 w 2382982"/>
                <a:gd name="connsiteY0" fmla="*/ 221674 h 858983"/>
                <a:gd name="connsiteX1" fmla="*/ 1690254 w 2382982"/>
                <a:gd name="connsiteY1" fmla="*/ 0 h 858983"/>
                <a:gd name="connsiteX2" fmla="*/ 2382982 w 2382982"/>
                <a:gd name="connsiteY2" fmla="*/ 526473 h 858983"/>
                <a:gd name="connsiteX3" fmla="*/ 277091 w 2382982"/>
                <a:gd name="connsiteY3" fmla="*/ 858983 h 858983"/>
                <a:gd name="connsiteX4" fmla="*/ 0 w 2382982"/>
                <a:gd name="connsiteY4" fmla="*/ 221674 h 858983"/>
                <a:gd name="connsiteX0" fmla="*/ 0 w 2507673"/>
                <a:gd name="connsiteY0" fmla="*/ 193965 h 858983"/>
                <a:gd name="connsiteX1" fmla="*/ 1814945 w 2507673"/>
                <a:gd name="connsiteY1" fmla="*/ 0 h 858983"/>
                <a:gd name="connsiteX2" fmla="*/ 2507673 w 2507673"/>
                <a:gd name="connsiteY2" fmla="*/ 526473 h 858983"/>
                <a:gd name="connsiteX3" fmla="*/ 401782 w 2507673"/>
                <a:gd name="connsiteY3" fmla="*/ 858983 h 858983"/>
                <a:gd name="connsiteX4" fmla="*/ 0 w 2507673"/>
                <a:gd name="connsiteY4" fmla="*/ 193965 h 858983"/>
                <a:gd name="connsiteX0" fmla="*/ 0 w 2507673"/>
                <a:gd name="connsiteY0" fmla="*/ 193965 h 858983"/>
                <a:gd name="connsiteX1" fmla="*/ 1676399 w 2507673"/>
                <a:gd name="connsiteY1" fmla="*/ 0 h 858983"/>
                <a:gd name="connsiteX2" fmla="*/ 2507673 w 2507673"/>
                <a:gd name="connsiteY2" fmla="*/ 526473 h 858983"/>
                <a:gd name="connsiteX3" fmla="*/ 401782 w 2507673"/>
                <a:gd name="connsiteY3" fmla="*/ 858983 h 858983"/>
                <a:gd name="connsiteX4" fmla="*/ 0 w 2507673"/>
                <a:gd name="connsiteY4" fmla="*/ 193965 h 858983"/>
                <a:gd name="connsiteX0" fmla="*/ 0 w 2313709"/>
                <a:gd name="connsiteY0" fmla="*/ 193965 h 858983"/>
                <a:gd name="connsiteX1" fmla="*/ 1676399 w 2313709"/>
                <a:gd name="connsiteY1" fmla="*/ 0 h 858983"/>
                <a:gd name="connsiteX2" fmla="*/ 2313709 w 2313709"/>
                <a:gd name="connsiteY2" fmla="*/ 484909 h 858983"/>
                <a:gd name="connsiteX3" fmla="*/ 401782 w 2313709"/>
                <a:gd name="connsiteY3" fmla="*/ 858983 h 858983"/>
                <a:gd name="connsiteX4" fmla="*/ 0 w 2313709"/>
                <a:gd name="connsiteY4" fmla="*/ 193965 h 858983"/>
                <a:gd name="connsiteX0" fmla="*/ 0 w 2313709"/>
                <a:gd name="connsiteY0" fmla="*/ 193965 h 706583"/>
                <a:gd name="connsiteX1" fmla="*/ 1676399 w 2313709"/>
                <a:gd name="connsiteY1" fmla="*/ 0 h 706583"/>
                <a:gd name="connsiteX2" fmla="*/ 2313709 w 2313709"/>
                <a:gd name="connsiteY2" fmla="*/ 484909 h 706583"/>
                <a:gd name="connsiteX3" fmla="*/ 401782 w 2313709"/>
                <a:gd name="connsiteY3" fmla="*/ 706583 h 706583"/>
                <a:gd name="connsiteX4" fmla="*/ 0 w 2313709"/>
                <a:gd name="connsiteY4" fmla="*/ 193965 h 706583"/>
                <a:gd name="connsiteX0" fmla="*/ 136703 w 2450412"/>
                <a:gd name="connsiteY0" fmla="*/ 193965 h 875242"/>
                <a:gd name="connsiteX1" fmla="*/ 1813102 w 2450412"/>
                <a:gd name="connsiteY1" fmla="*/ 0 h 875242"/>
                <a:gd name="connsiteX2" fmla="*/ 2450412 w 2450412"/>
                <a:gd name="connsiteY2" fmla="*/ 484909 h 875242"/>
                <a:gd name="connsiteX3" fmla="*/ 0 w 2450412"/>
                <a:gd name="connsiteY3" fmla="*/ 875242 h 875242"/>
                <a:gd name="connsiteX4" fmla="*/ 136703 w 2450412"/>
                <a:gd name="connsiteY4" fmla="*/ 193965 h 875242"/>
                <a:gd name="connsiteX0" fmla="*/ 0 w 2744497"/>
                <a:gd name="connsiteY0" fmla="*/ 219913 h 875242"/>
                <a:gd name="connsiteX1" fmla="*/ 2107187 w 2744497"/>
                <a:gd name="connsiteY1" fmla="*/ 0 h 875242"/>
                <a:gd name="connsiteX2" fmla="*/ 2744497 w 2744497"/>
                <a:gd name="connsiteY2" fmla="*/ 484909 h 875242"/>
                <a:gd name="connsiteX3" fmla="*/ 294085 w 2744497"/>
                <a:gd name="connsiteY3" fmla="*/ 875242 h 875242"/>
                <a:gd name="connsiteX4" fmla="*/ 0 w 2744497"/>
                <a:gd name="connsiteY4" fmla="*/ 219913 h 875242"/>
                <a:gd name="connsiteX0" fmla="*/ 0 w 2609875"/>
                <a:gd name="connsiteY0" fmla="*/ 219913 h 875242"/>
                <a:gd name="connsiteX1" fmla="*/ 1972565 w 2609875"/>
                <a:gd name="connsiteY1" fmla="*/ 0 h 875242"/>
                <a:gd name="connsiteX2" fmla="*/ 2609875 w 2609875"/>
                <a:gd name="connsiteY2" fmla="*/ 484909 h 875242"/>
                <a:gd name="connsiteX3" fmla="*/ 159463 w 2609875"/>
                <a:gd name="connsiteY3" fmla="*/ 875242 h 875242"/>
                <a:gd name="connsiteX4" fmla="*/ 0 w 2609875"/>
                <a:gd name="connsiteY4" fmla="*/ 219913 h 87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9875" h="875242">
                  <a:moveTo>
                    <a:pt x="0" y="219913"/>
                  </a:moveTo>
                  <a:lnTo>
                    <a:pt x="1972565" y="0"/>
                  </a:lnTo>
                  <a:lnTo>
                    <a:pt x="2609875" y="484909"/>
                  </a:lnTo>
                  <a:lnTo>
                    <a:pt x="159463" y="875242"/>
                  </a:lnTo>
                  <a:lnTo>
                    <a:pt x="0" y="219913"/>
                  </a:lnTo>
                  <a:close/>
                </a:path>
              </a:pathLst>
            </a:cu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6" name="AutoShape 8">
              <a:extLst>
                <a:ext uri="{FF2B5EF4-FFF2-40B4-BE49-F238E27FC236}">
                  <a16:creationId xmlns:a16="http://schemas.microsoft.com/office/drawing/2014/main" id="{1FD5B3FE-9B0E-44C7-89D5-4CF978E0F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8801" y="2230188"/>
              <a:ext cx="1520165" cy="572155"/>
            </a:xfrm>
            <a:prstGeom prst="wedgeRectCallout">
              <a:avLst>
                <a:gd name="adj1" fmla="val -43726"/>
                <a:gd name="adj2" fmla="val 83974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r>
                <a:rPr lang="ja-JP" altLang="en-US" sz="20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第１号棟</a:t>
              </a:r>
            </a:p>
          </p:txBody>
        </p:sp>
        <p:sp>
          <p:nvSpPr>
            <p:cNvPr id="17" name="AutoShape 8">
              <a:extLst>
                <a:ext uri="{FF2B5EF4-FFF2-40B4-BE49-F238E27FC236}">
                  <a16:creationId xmlns:a16="http://schemas.microsoft.com/office/drawing/2014/main" id="{28B246AE-964F-4444-AA97-CDA0EA335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1478" y="4720389"/>
              <a:ext cx="1379724" cy="572155"/>
            </a:xfrm>
            <a:prstGeom prst="wedgeRectCallout">
              <a:avLst>
                <a:gd name="adj1" fmla="val 46177"/>
                <a:gd name="adj2" fmla="val -104809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r>
                <a:rPr lang="ja-JP" altLang="en-US" sz="2000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第４号棟</a:t>
              </a:r>
              <a:endPara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8" name="AutoShape 10">
              <a:extLst>
                <a:ext uri="{FF2B5EF4-FFF2-40B4-BE49-F238E27FC236}">
                  <a16:creationId xmlns:a16="http://schemas.microsoft.com/office/drawing/2014/main" id="{F41F63A0-87D4-4AC1-A6E1-871FD28E0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4992" y="4484446"/>
              <a:ext cx="3699163" cy="1446289"/>
            </a:xfrm>
            <a:prstGeom prst="wedgeRectCallout">
              <a:avLst>
                <a:gd name="adj1" fmla="val 29939"/>
                <a:gd name="adj2" fmla="val -86131"/>
              </a:avLst>
            </a:prstGeom>
            <a:solidFill>
              <a:srgbClr val="CCFFFF"/>
            </a:solidFill>
            <a:ln w="38100">
              <a:solidFill>
                <a:schemeClr val="tx1"/>
              </a:solidFill>
            </a:ln>
            <a:effectLst/>
          </p:spPr>
          <p:txBody>
            <a:bodyPr anchor="ctr"/>
            <a:lstStyle/>
            <a:p>
              <a:pPr algn="ctr"/>
              <a:r>
                <a:rPr lang="ja-JP" altLang="en-US" sz="2400" dirty="0">
                  <a:solidFill>
                    <a:srgbClr val="0000FF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第２号棟</a:t>
              </a:r>
            </a:p>
            <a:p>
              <a:pPr algn="ctr"/>
              <a:r>
                <a:rPr lang="ja-JP" altLang="en-US" sz="2400" dirty="0">
                  <a:solidFill>
                    <a:srgbClr val="0000FF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（エキマニ</a:t>
              </a:r>
              <a:r>
                <a:rPr lang="en-US" altLang="ja-JP" sz="2400" dirty="0">
                  <a:solidFill>
                    <a:srgbClr val="0000FF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/DPF/</a:t>
              </a:r>
              <a:r>
                <a:rPr lang="ja-JP" altLang="en-US" sz="2400" dirty="0">
                  <a:solidFill>
                    <a:srgbClr val="0000FF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造管）</a:t>
              </a:r>
            </a:p>
          </p:txBody>
        </p:sp>
      </p:grpSp>
      <p:sp>
        <p:nvSpPr>
          <p:cNvPr id="20" name="角丸四角形 54">
            <a:extLst>
              <a:ext uri="{FF2B5EF4-FFF2-40B4-BE49-F238E27FC236}">
                <a16:creationId xmlns:a16="http://schemas.microsoft.com/office/drawing/2014/main" id="{3F2E7070-B62B-4832-9D2D-353C49AC1DE0}"/>
              </a:ext>
            </a:extLst>
          </p:cNvPr>
          <p:cNvSpPr/>
          <p:nvPr/>
        </p:nvSpPr>
        <p:spPr>
          <a:xfrm>
            <a:off x="407012" y="730187"/>
            <a:ext cx="2142224" cy="461665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幸田工場</a:t>
            </a:r>
            <a:endParaRPr lang="en-US" altLang="ja-JP" sz="20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FAC690A2-AEAC-49C5-93CF-B6D131A5F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1507" y="2836530"/>
            <a:ext cx="1382574" cy="549156"/>
          </a:xfrm>
          <a:prstGeom prst="wedgeRectCallout">
            <a:avLst>
              <a:gd name="adj1" fmla="val -23976"/>
              <a:gd name="adj2" fmla="val 115070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/>
        </p:spPr>
        <p:txBody>
          <a:bodyPr anchor="ctr"/>
          <a:lstStyle/>
          <a:p>
            <a:pPr algn="ctr"/>
            <a:r>
              <a:rPr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パーツ収容庫</a:t>
            </a:r>
            <a:endParaRPr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" name="AutoShape 8">
            <a:extLst>
              <a:ext uri="{FF2B5EF4-FFF2-40B4-BE49-F238E27FC236}">
                <a16:creationId xmlns:a16="http://schemas.microsoft.com/office/drawing/2014/main" id="{640C98BE-B0FD-4762-9430-59D7DA80E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9103" y="2046237"/>
            <a:ext cx="1382574" cy="549156"/>
          </a:xfrm>
          <a:prstGeom prst="wedgeRectCallout">
            <a:avLst>
              <a:gd name="adj1" fmla="val -1330"/>
              <a:gd name="adj2" fmla="val 94648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/>
        </p:spPr>
        <p:txBody>
          <a:bodyPr anchor="ctr"/>
          <a:lstStyle/>
          <a:p>
            <a:pPr algn="ctr"/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プレス棟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DFABD3C-5CCE-4949-9BC9-174E2BFFDE95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5637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007533" y="11575"/>
            <a:ext cx="3448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工程内物流の仕事内容</a:t>
            </a:r>
            <a:endParaRPr kumimoji="1" lang="en-US" altLang="ja-JP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角丸四角形 3"/>
          <p:cNvSpPr/>
          <p:nvPr/>
        </p:nvSpPr>
        <p:spPr>
          <a:xfrm>
            <a:off x="175049" y="2510448"/>
            <a:ext cx="1723103" cy="3941485"/>
          </a:xfrm>
          <a:prstGeom prst="roundRect">
            <a:avLst/>
          </a:prstGeom>
          <a:solidFill>
            <a:srgbClr val="CCFFFF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入荷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の確認、仕分け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ja-JP" altLang="en-US" sz="16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1895808" y="2523532"/>
            <a:ext cx="1696314" cy="3941484"/>
          </a:xfrm>
          <a:prstGeom prst="roundRect">
            <a:avLst/>
          </a:prstGeom>
          <a:solidFill>
            <a:srgbClr val="CCFFFF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ja-JP" sz="1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要求された部品の準備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ja-JP" altLang="en-US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3596559" y="2531312"/>
            <a:ext cx="1712156" cy="3925277"/>
          </a:xfrm>
          <a:prstGeom prst="roundRect">
            <a:avLst/>
          </a:prstGeom>
          <a:solidFill>
            <a:srgbClr val="CCFFFF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ラインへ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投入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5309041" y="2514566"/>
            <a:ext cx="1698925" cy="3941482"/>
          </a:xfrm>
          <a:prstGeom prst="roundRect">
            <a:avLst/>
          </a:prstGeom>
          <a:solidFill>
            <a:srgbClr val="99FF99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en-US" altLang="ja-JP" sz="1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要求した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部品を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使用</a:t>
            </a:r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組付ける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en-US" altLang="ja-JP" sz="16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7002179" y="2531957"/>
            <a:ext cx="1685917" cy="3916209"/>
          </a:xfrm>
          <a:prstGeom prst="roundRect">
            <a:avLst/>
          </a:prstGeom>
          <a:solidFill>
            <a:srgbClr val="CCFFFF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en-US" altLang="ja-JP" sz="1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完成した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製品を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引き取り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運搬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8683702" y="2532255"/>
            <a:ext cx="1684364" cy="3923794"/>
          </a:xfrm>
          <a:prstGeom prst="roundRect">
            <a:avLst/>
          </a:prstGeom>
          <a:solidFill>
            <a:srgbClr val="CCFFFF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en-US" altLang="ja-JP" sz="1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決まった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場所に投入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/>
            <a:endParaRPr kumimoji="1" lang="ja-JP" altLang="en-US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角丸四角形 15"/>
          <p:cNvSpPr/>
          <p:nvPr/>
        </p:nvSpPr>
        <p:spPr>
          <a:xfrm>
            <a:off x="10372459" y="2508335"/>
            <a:ext cx="1684363" cy="3972867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en-US" altLang="ja-JP" sz="1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客先へ出荷</a:t>
            </a:r>
            <a:endParaRPr kumimoji="1" lang="ja-JP" altLang="en-US" sz="1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94139" y="1296194"/>
            <a:ext cx="155473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①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部品受入</a:t>
            </a:r>
            <a:endParaRPr kumimoji="1" lang="ja-JP" altLang="en-US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970228" y="1298434"/>
            <a:ext cx="140595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②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部品集荷</a:t>
            </a:r>
            <a:endParaRPr kumimoji="1" lang="ja-JP" altLang="en-US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717083" y="1283775"/>
            <a:ext cx="145601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③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部品配給</a:t>
            </a:r>
            <a:endParaRPr kumimoji="1" lang="ja-JP" altLang="en-US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442091" y="1283775"/>
            <a:ext cx="132712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④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生産</a:t>
            </a:r>
            <a:endParaRPr kumimoji="1" lang="ja-JP" altLang="en-US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061606" y="1263658"/>
            <a:ext cx="151756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⑤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完成品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引き取り</a:t>
            </a:r>
            <a:endParaRPr kumimoji="1" lang="ja-JP" altLang="en-US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8871560" y="1263658"/>
            <a:ext cx="1327128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⑥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完成品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投入</a:t>
            </a:r>
            <a:endParaRPr kumimoji="1" lang="ja-JP" altLang="en-US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0593916" y="1282011"/>
            <a:ext cx="132712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⑦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出荷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 bwMode="auto">
          <a:xfrm>
            <a:off x="251926" y="755818"/>
            <a:ext cx="4917232" cy="470141"/>
          </a:xfrm>
          <a:prstGeom prst="roundRect">
            <a:avLst/>
          </a:prstGeom>
          <a:solidFill>
            <a:srgbClr val="CCFF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工程内物流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 bwMode="auto">
          <a:xfrm>
            <a:off x="5460961" y="759835"/>
            <a:ext cx="1383564" cy="470141"/>
          </a:xfrm>
          <a:prstGeom prst="roundRect">
            <a:avLst/>
          </a:prstGeom>
          <a:solidFill>
            <a:srgbClr val="99FF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製造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 bwMode="auto">
          <a:xfrm>
            <a:off x="7112882" y="766889"/>
            <a:ext cx="3184326" cy="470141"/>
          </a:xfrm>
          <a:prstGeom prst="roundRect">
            <a:avLst/>
          </a:prstGeom>
          <a:solidFill>
            <a:srgbClr val="CCFF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工程内物流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 bwMode="auto">
          <a:xfrm>
            <a:off x="10497267" y="769166"/>
            <a:ext cx="1396481" cy="470141"/>
          </a:xfrm>
          <a:prstGeom prst="roundRect">
            <a:avLst/>
          </a:prstGeom>
          <a:solidFill>
            <a:srgbClr val="FFC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物流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9" name="Line 9">
            <a:extLst>
              <a:ext uri="{FF2B5EF4-FFF2-40B4-BE49-F238E27FC236}">
                <a16:creationId xmlns:a16="http://schemas.microsoft.com/office/drawing/2014/main" id="{CC7861BA-A17C-4AA6-9CBE-17497813A202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2" name="Text Box 6">
            <a:extLst>
              <a:ext uri="{FF2B5EF4-FFF2-40B4-BE49-F238E27FC236}">
                <a16:creationId xmlns:a16="http://schemas.microsoft.com/office/drawing/2014/main" id="{66953037-F420-4256-9844-74813912F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43" name="Picture 8">
            <a:extLst>
              <a:ext uri="{FF2B5EF4-FFF2-40B4-BE49-F238E27FC236}">
                <a16:creationId xmlns:a16="http://schemas.microsoft.com/office/drawing/2014/main" id="{63E066C0-5B7A-4A82-9BDF-219F694C8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矢印: 右 26">
            <a:extLst>
              <a:ext uri="{FF2B5EF4-FFF2-40B4-BE49-F238E27FC236}">
                <a16:creationId xmlns:a16="http://schemas.microsoft.com/office/drawing/2014/main" id="{B14048A4-21D8-4293-911C-28DF6CE03037}"/>
              </a:ext>
            </a:extLst>
          </p:cNvPr>
          <p:cNvSpPr/>
          <p:nvPr/>
        </p:nvSpPr>
        <p:spPr bwMode="auto">
          <a:xfrm>
            <a:off x="1607900" y="1664787"/>
            <a:ext cx="391235" cy="47110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4" name="矢印: 右 43">
            <a:extLst>
              <a:ext uri="{FF2B5EF4-FFF2-40B4-BE49-F238E27FC236}">
                <a16:creationId xmlns:a16="http://schemas.microsoft.com/office/drawing/2014/main" id="{64F8082D-E039-4EF8-A3F4-9DE05BC763FA}"/>
              </a:ext>
            </a:extLst>
          </p:cNvPr>
          <p:cNvSpPr/>
          <p:nvPr/>
        </p:nvSpPr>
        <p:spPr bwMode="auto">
          <a:xfrm>
            <a:off x="3346474" y="1665217"/>
            <a:ext cx="391235" cy="47110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5" name="矢印: 右 44">
            <a:extLst>
              <a:ext uri="{FF2B5EF4-FFF2-40B4-BE49-F238E27FC236}">
                <a16:creationId xmlns:a16="http://schemas.microsoft.com/office/drawing/2014/main" id="{8651EA49-4EB0-4DD4-ABAF-4A7D271C265C}"/>
              </a:ext>
            </a:extLst>
          </p:cNvPr>
          <p:cNvSpPr/>
          <p:nvPr/>
        </p:nvSpPr>
        <p:spPr bwMode="auto">
          <a:xfrm>
            <a:off x="5143601" y="1664787"/>
            <a:ext cx="391235" cy="47110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49" name="矢印: 右 48">
            <a:extLst>
              <a:ext uri="{FF2B5EF4-FFF2-40B4-BE49-F238E27FC236}">
                <a16:creationId xmlns:a16="http://schemas.microsoft.com/office/drawing/2014/main" id="{F56F5426-1995-4B54-AA5B-B48A09A8E0AF}"/>
              </a:ext>
            </a:extLst>
          </p:cNvPr>
          <p:cNvSpPr/>
          <p:nvPr/>
        </p:nvSpPr>
        <p:spPr bwMode="auto">
          <a:xfrm>
            <a:off x="6671642" y="1672316"/>
            <a:ext cx="391235" cy="47110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0" name="矢印: 右 49">
            <a:extLst>
              <a:ext uri="{FF2B5EF4-FFF2-40B4-BE49-F238E27FC236}">
                <a16:creationId xmlns:a16="http://schemas.microsoft.com/office/drawing/2014/main" id="{274575B6-A414-4B9A-A2D3-10D3A2D47137}"/>
              </a:ext>
            </a:extLst>
          </p:cNvPr>
          <p:cNvSpPr/>
          <p:nvPr/>
        </p:nvSpPr>
        <p:spPr bwMode="auto">
          <a:xfrm>
            <a:off x="8499415" y="1641908"/>
            <a:ext cx="391235" cy="47110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51" name="矢印: 右 50">
            <a:extLst>
              <a:ext uri="{FF2B5EF4-FFF2-40B4-BE49-F238E27FC236}">
                <a16:creationId xmlns:a16="http://schemas.microsoft.com/office/drawing/2014/main" id="{3173C30F-2DDE-48CC-971A-1D0093D66E9C}"/>
              </a:ext>
            </a:extLst>
          </p:cNvPr>
          <p:cNvSpPr/>
          <p:nvPr/>
        </p:nvSpPr>
        <p:spPr bwMode="auto">
          <a:xfrm>
            <a:off x="10240862" y="1641908"/>
            <a:ext cx="391235" cy="47110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C74DAA09-CC80-4A3B-B8C4-D1D7DB60B4AF}"/>
              </a:ext>
            </a:extLst>
          </p:cNvPr>
          <p:cNvSpPr/>
          <p:nvPr/>
        </p:nvSpPr>
        <p:spPr bwMode="auto">
          <a:xfrm>
            <a:off x="135178" y="659597"/>
            <a:ext cx="5188183" cy="5851644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Arial" charset="0"/>
              <a:ea typeface="ＭＳ Ｐゴシック" pitchFamily="50" charset="-128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9E22442B-1854-4F12-BE89-B58782F9C919}"/>
              </a:ext>
            </a:extLst>
          </p:cNvPr>
          <p:cNvSpPr/>
          <p:nvPr/>
        </p:nvSpPr>
        <p:spPr bwMode="auto">
          <a:xfrm>
            <a:off x="7018043" y="659597"/>
            <a:ext cx="3348871" cy="5851644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47" name="Picture 6" descr="エキゾーストマニホールド">
            <a:extLst>
              <a:ext uri="{FF2B5EF4-FFF2-40B4-BE49-F238E27FC236}">
                <a16:creationId xmlns:a16="http://schemas.microsoft.com/office/drawing/2014/main" id="{6E1623A1-E5FC-4FC2-AD94-567EDCE85C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0" r="19912"/>
          <a:stretch/>
        </p:blipFill>
        <p:spPr bwMode="auto">
          <a:xfrm>
            <a:off x="5395849" y="4213889"/>
            <a:ext cx="1531677" cy="202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0A9C6638-DBAE-4301-8088-3900E1228F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469" y="4213889"/>
            <a:ext cx="1508139" cy="2020302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6C7EEDB0-7417-4CD2-B5A4-8E2B0DD2EF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94"/>
          <a:stretch/>
        </p:blipFill>
        <p:spPr>
          <a:xfrm>
            <a:off x="7112881" y="4213889"/>
            <a:ext cx="1536577" cy="2037149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A9164535-CEB5-45BD-8A70-90C3935BD2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0" r="5424"/>
          <a:stretch/>
        </p:blipFill>
        <p:spPr>
          <a:xfrm>
            <a:off x="8755072" y="4231562"/>
            <a:ext cx="1513410" cy="2002629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2C87B975-CC94-430E-A2D4-009A859FE2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65"/>
          <a:stretch/>
        </p:blipFill>
        <p:spPr>
          <a:xfrm>
            <a:off x="1963699" y="4213889"/>
            <a:ext cx="1530172" cy="203714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A86EA96-C638-4F88-B646-199DC1AB0D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0" t="14622" r="16691" b="17912"/>
          <a:stretch/>
        </p:blipFill>
        <p:spPr bwMode="auto">
          <a:xfrm>
            <a:off x="279094" y="4219747"/>
            <a:ext cx="1542061" cy="2014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8DAF4021-B273-4969-BF94-2AFA9108C1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" t="35" r="-498" b="-35"/>
          <a:stretch/>
        </p:blipFill>
        <p:spPr bwMode="auto">
          <a:xfrm>
            <a:off x="10461751" y="4231561"/>
            <a:ext cx="1503045" cy="200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5E241A00-29F6-4DA6-9C2B-590B430A0603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1506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2A99CDA3-9317-452C-BB25-2C196FF9C530}"/>
              </a:ext>
            </a:extLst>
          </p:cNvPr>
          <p:cNvSpPr/>
          <p:nvPr/>
        </p:nvSpPr>
        <p:spPr bwMode="auto">
          <a:xfrm>
            <a:off x="6270016" y="661537"/>
            <a:ext cx="5732550" cy="552798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DA58426-00FC-4427-AB0C-9CDC0DE52231}"/>
              </a:ext>
            </a:extLst>
          </p:cNvPr>
          <p:cNvSpPr/>
          <p:nvPr/>
        </p:nvSpPr>
        <p:spPr bwMode="auto">
          <a:xfrm>
            <a:off x="6381466" y="802122"/>
            <a:ext cx="5509650" cy="5480788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763693C-5BC0-41EC-87A1-4DA6B2E78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078" y="1399173"/>
            <a:ext cx="5732549" cy="5164886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45A1C8-BACC-43FF-8B26-60126DD25716}"/>
              </a:ext>
            </a:extLst>
          </p:cNvPr>
          <p:cNvSpPr txBox="1"/>
          <p:nvPr/>
        </p:nvSpPr>
        <p:spPr>
          <a:xfrm>
            <a:off x="1007532" y="11575"/>
            <a:ext cx="440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サークルメンバーと私の紹介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2C7C6C35-34D5-49A0-9449-EBD81A6383D9}"/>
              </a:ext>
            </a:extLst>
          </p:cNvPr>
          <p:cNvSpPr/>
          <p:nvPr/>
        </p:nvSpPr>
        <p:spPr bwMode="auto">
          <a:xfrm>
            <a:off x="33985" y="575243"/>
            <a:ext cx="3113703" cy="434382"/>
          </a:xfrm>
          <a:prstGeom prst="roundRect">
            <a:avLst/>
          </a:prstGeom>
          <a:solidFill>
            <a:srgbClr val="6699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SP</a:t>
            </a:r>
            <a:r>
              <a:rPr kumimoji="1" lang="ja-JP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サークルメンバー</a:t>
            </a: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B1122693-2A6E-4C4B-990A-3D514EF15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256D56EE-C8E2-4EF3-9C74-5424BFAF6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角丸四角形 46">
            <a:extLst>
              <a:ext uri="{FF2B5EF4-FFF2-40B4-BE49-F238E27FC236}">
                <a16:creationId xmlns:a16="http://schemas.microsoft.com/office/drawing/2014/main" id="{EB25A20F-AE4C-40FC-BF2A-6CF52EE39334}"/>
              </a:ext>
            </a:extLst>
          </p:cNvPr>
          <p:cNvSpPr/>
          <p:nvPr/>
        </p:nvSpPr>
        <p:spPr bwMode="auto">
          <a:xfrm>
            <a:off x="3226837" y="577795"/>
            <a:ext cx="2070874" cy="743392"/>
          </a:xfrm>
          <a:prstGeom prst="roundRect">
            <a:avLst/>
          </a:prstGeom>
          <a:solidFill>
            <a:srgbClr val="6699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メンバー：</a:t>
            </a:r>
            <a:r>
              <a:rPr lang="en-US" altLang="ja-JP" sz="1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11</a:t>
            </a:r>
            <a:r>
              <a:rPr kumimoji="1" lang="ja-JP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名</a:t>
            </a:r>
            <a:endParaRPr kumimoji="1" lang="en-US" altLang="ja-JP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平均年齢：</a:t>
            </a:r>
            <a:r>
              <a:rPr lang="en-US" altLang="ja-JP" sz="1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39</a:t>
            </a:r>
            <a:r>
              <a:rPr lang="ja-JP" altLang="en-US" sz="1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歳</a:t>
            </a:r>
            <a:endParaRPr kumimoji="1" lang="ja-JP" alt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0" name="Line 9">
            <a:extLst>
              <a:ext uri="{FF2B5EF4-FFF2-40B4-BE49-F238E27FC236}">
                <a16:creationId xmlns:a16="http://schemas.microsoft.com/office/drawing/2014/main" id="{E6830C92-3BD5-4EEC-9EB2-F42FFEA517FF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5075B845-3297-4273-B91D-176A00A257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791" y="1111628"/>
            <a:ext cx="1673759" cy="1268140"/>
          </a:xfrm>
          <a:prstGeom prst="rect">
            <a:avLst/>
          </a:prstGeom>
        </p:spPr>
      </p:pic>
      <p:sp>
        <p:nvSpPr>
          <p:cNvPr id="3" name="平行四辺形 2">
            <a:extLst>
              <a:ext uri="{FF2B5EF4-FFF2-40B4-BE49-F238E27FC236}">
                <a16:creationId xmlns:a16="http://schemas.microsoft.com/office/drawing/2014/main" id="{65709DA7-4908-4702-84EE-0E8DC536AC6C}"/>
              </a:ext>
            </a:extLst>
          </p:cNvPr>
          <p:cNvSpPr/>
          <p:nvPr/>
        </p:nvSpPr>
        <p:spPr bwMode="auto">
          <a:xfrm>
            <a:off x="6972300" y="1242114"/>
            <a:ext cx="1524000" cy="503584"/>
          </a:xfrm>
          <a:prstGeom prst="parallelogram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名前</a:t>
            </a:r>
          </a:p>
        </p:txBody>
      </p:sp>
      <p:sp>
        <p:nvSpPr>
          <p:cNvPr id="13" name="平行四辺形 12">
            <a:extLst>
              <a:ext uri="{FF2B5EF4-FFF2-40B4-BE49-F238E27FC236}">
                <a16:creationId xmlns:a16="http://schemas.microsoft.com/office/drawing/2014/main" id="{C2E1F837-5AD7-47EF-8E2D-539819FA0282}"/>
              </a:ext>
            </a:extLst>
          </p:cNvPr>
          <p:cNvSpPr/>
          <p:nvPr/>
        </p:nvSpPr>
        <p:spPr bwMode="auto">
          <a:xfrm>
            <a:off x="6816400" y="1943586"/>
            <a:ext cx="2203490" cy="503584"/>
          </a:xfrm>
          <a:prstGeom prst="parallelogram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入社年</a:t>
            </a:r>
            <a:r>
              <a:rPr lang="en-US" altLang="ja-JP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.</a:t>
            </a: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年齢</a:t>
            </a:r>
            <a:endParaRPr kumimoji="1" lang="ja-JP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" name="平行四辺形 13">
            <a:extLst>
              <a:ext uri="{FF2B5EF4-FFF2-40B4-BE49-F238E27FC236}">
                <a16:creationId xmlns:a16="http://schemas.microsoft.com/office/drawing/2014/main" id="{3457618A-1E63-4183-82CF-D46C8C0A60EF}"/>
              </a:ext>
            </a:extLst>
          </p:cNvPr>
          <p:cNvSpPr/>
          <p:nvPr/>
        </p:nvSpPr>
        <p:spPr bwMode="auto">
          <a:xfrm>
            <a:off x="6679785" y="2699200"/>
            <a:ext cx="1524000" cy="503584"/>
          </a:xfrm>
          <a:prstGeom prst="parallelogram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趣味</a:t>
            </a:r>
          </a:p>
        </p:txBody>
      </p:sp>
      <p:sp>
        <p:nvSpPr>
          <p:cNvPr id="15" name="平行四辺形 14">
            <a:extLst>
              <a:ext uri="{FF2B5EF4-FFF2-40B4-BE49-F238E27FC236}">
                <a16:creationId xmlns:a16="http://schemas.microsoft.com/office/drawing/2014/main" id="{18A6C32C-98B6-484F-8518-B9004330ECDA}"/>
              </a:ext>
            </a:extLst>
          </p:cNvPr>
          <p:cNvSpPr/>
          <p:nvPr/>
        </p:nvSpPr>
        <p:spPr bwMode="auto">
          <a:xfrm>
            <a:off x="6491285" y="3481800"/>
            <a:ext cx="1712499" cy="503584"/>
          </a:xfrm>
          <a:prstGeom prst="parallelogram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意気込み</a:t>
            </a:r>
            <a:endParaRPr kumimoji="1" lang="ja-JP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14EA81-7A61-4547-859D-18B6197E59F0}"/>
              </a:ext>
            </a:extLst>
          </p:cNvPr>
          <p:cNvSpPr txBox="1"/>
          <p:nvPr/>
        </p:nvSpPr>
        <p:spPr>
          <a:xfrm>
            <a:off x="9060375" y="1962940"/>
            <a:ext cx="2830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b="1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2021</a:t>
            </a:r>
            <a:r>
              <a:rPr kumimoji="1" lang="ja-JP" altLang="en-US" sz="2800" b="1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kumimoji="1" lang="en-US" altLang="ja-JP" sz="2800" b="1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【23</a:t>
            </a:r>
            <a:r>
              <a:rPr kumimoji="1" lang="ja-JP" altLang="en-US" sz="2800" b="1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歳</a:t>
            </a:r>
            <a:r>
              <a:rPr kumimoji="1" lang="en-US" altLang="ja-JP" sz="2800" b="1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】</a:t>
            </a:r>
            <a:endParaRPr kumimoji="1" lang="ja-JP" altLang="en-US" sz="2800" b="1" u="sng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3CBE9D9-6100-440C-A405-6884336C8DC4}"/>
              </a:ext>
            </a:extLst>
          </p:cNvPr>
          <p:cNvSpPr txBox="1"/>
          <p:nvPr/>
        </p:nvSpPr>
        <p:spPr>
          <a:xfrm>
            <a:off x="9385761" y="1277618"/>
            <a:ext cx="217996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 海斗</a:t>
            </a:r>
            <a:endParaRPr kumimoji="1" lang="ja-JP" altLang="en-US" sz="2800" b="1" u="sng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060D7BE-B2D3-4E17-8712-4A3EF6B3ADB2}"/>
              </a:ext>
            </a:extLst>
          </p:cNvPr>
          <p:cNvSpPr txBox="1"/>
          <p:nvPr/>
        </p:nvSpPr>
        <p:spPr>
          <a:xfrm>
            <a:off x="8651249" y="3502890"/>
            <a:ext cx="3033833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経験不足を補う為、</a:t>
            </a:r>
            <a:endParaRPr kumimoji="1" lang="en-US" altLang="ja-JP" sz="2800" b="1" u="sng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上司や先輩たちに</a:t>
            </a:r>
            <a:endParaRPr lang="en-US" altLang="ja-JP" sz="2800" b="1" u="sng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28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積極的に意見を</a:t>
            </a:r>
            <a:endParaRPr kumimoji="1" lang="en-US" altLang="ja-JP" sz="2800" b="1" u="sng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28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もらうぞ！！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BE1C875-5EC3-49DC-8B42-C6861F4E04D6}"/>
              </a:ext>
            </a:extLst>
          </p:cNvPr>
          <p:cNvSpPr txBox="1"/>
          <p:nvPr/>
        </p:nvSpPr>
        <p:spPr>
          <a:xfrm>
            <a:off x="9385761" y="2732915"/>
            <a:ext cx="217996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u="sng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ツーリング</a:t>
            </a:r>
            <a:endParaRPr kumimoji="1" lang="ja-JP" altLang="en-US" sz="2800" b="1" u="sng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33CF0E9-C5E7-47B2-82AD-5DB45C7458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3955" y="3921841"/>
            <a:ext cx="2445141" cy="2767791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B7B5CCC5-C6C7-443E-9927-91EAECCAAA80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8797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B01AD3F1-94A3-4591-B619-E9A085FEF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5896" y="1295402"/>
            <a:ext cx="5366621" cy="523748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62FFA48-B858-4DBF-A36C-EE490E7349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451"/>
          <a:stretch/>
        </p:blipFill>
        <p:spPr>
          <a:xfrm>
            <a:off x="9899803" y="702454"/>
            <a:ext cx="2162593" cy="576786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45A1C8-BACC-43FF-8B26-60126DD25716}"/>
              </a:ext>
            </a:extLst>
          </p:cNvPr>
          <p:cNvSpPr txBox="1"/>
          <p:nvPr/>
        </p:nvSpPr>
        <p:spPr>
          <a:xfrm>
            <a:off x="1007533" y="11575"/>
            <a:ext cx="2430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サークル紹介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2C7C6C35-34D5-49A0-9449-EBD81A6383D9}"/>
              </a:ext>
            </a:extLst>
          </p:cNvPr>
          <p:cNvSpPr/>
          <p:nvPr/>
        </p:nvSpPr>
        <p:spPr bwMode="auto">
          <a:xfrm>
            <a:off x="125506" y="672415"/>
            <a:ext cx="2008094" cy="461665"/>
          </a:xfrm>
          <a:prstGeom prst="round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メンバー構成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0751C6B-F7A1-49C5-8691-7D5DA55188F1}"/>
              </a:ext>
            </a:extLst>
          </p:cNvPr>
          <p:cNvSpPr/>
          <p:nvPr/>
        </p:nvSpPr>
        <p:spPr bwMode="auto">
          <a:xfrm>
            <a:off x="99482" y="3641160"/>
            <a:ext cx="6402918" cy="28653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9" name="角丸四角形 56">
            <a:extLst>
              <a:ext uri="{FF2B5EF4-FFF2-40B4-BE49-F238E27FC236}">
                <a16:creationId xmlns:a16="http://schemas.microsoft.com/office/drawing/2014/main" id="{D4EE1128-7CF8-46F8-ADAD-920BCB4C6069}"/>
              </a:ext>
            </a:extLst>
          </p:cNvPr>
          <p:cNvSpPr/>
          <p:nvPr/>
        </p:nvSpPr>
        <p:spPr>
          <a:xfrm>
            <a:off x="126376" y="2995333"/>
            <a:ext cx="2135432" cy="555125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2023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</a:t>
            </a:r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11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サークルの能力</a:t>
            </a:r>
            <a:endParaRPr kumimoji="1" lang="ja-JP" altLang="en-US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392B9EF-8DA9-40CE-BB4F-3A40D17AA3D4}"/>
              </a:ext>
            </a:extLst>
          </p:cNvPr>
          <p:cNvGrpSpPr/>
          <p:nvPr/>
        </p:nvGrpSpPr>
        <p:grpSpPr>
          <a:xfrm>
            <a:off x="2142196" y="2463117"/>
            <a:ext cx="4253063" cy="4257740"/>
            <a:chOff x="2718747" y="2494450"/>
            <a:chExt cx="4253063" cy="4257740"/>
          </a:xfrm>
        </p:grpSpPr>
        <p:graphicFrame>
          <p:nvGraphicFramePr>
            <p:cNvPr id="11" name="グラフ 10">
              <a:extLst>
                <a:ext uri="{FF2B5EF4-FFF2-40B4-BE49-F238E27FC236}">
                  <a16:creationId xmlns:a16="http://schemas.microsoft.com/office/drawing/2014/main" id="{AFD80175-B269-44FD-8E9F-D0BE675A8D5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77488274"/>
                </p:ext>
              </p:extLst>
            </p:nvPr>
          </p:nvGraphicFramePr>
          <p:xfrm>
            <a:off x="2718747" y="3563454"/>
            <a:ext cx="4253063" cy="31887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2" name="角丸四角形 61">
              <a:extLst>
                <a:ext uri="{FF2B5EF4-FFF2-40B4-BE49-F238E27FC236}">
                  <a16:creationId xmlns:a16="http://schemas.microsoft.com/office/drawing/2014/main" id="{DE5FA64F-1B9B-464B-8AFE-C84A3C3C6336}"/>
                </a:ext>
              </a:extLst>
            </p:cNvPr>
            <p:cNvSpPr/>
            <p:nvPr/>
          </p:nvSpPr>
          <p:spPr bwMode="auto">
            <a:xfrm>
              <a:off x="3455824" y="2494450"/>
              <a:ext cx="632097" cy="393107"/>
            </a:xfrm>
            <a:prstGeom prst="roundRect">
              <a:avLst/>
            </a:prstGeom>
            <a:solidFill>
              <a:srgbClr val="FF0000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弱み</a:t>
              </a:r>
            </a:p>
          </p:txBody>
        </p:sp>
        <p:sp>
          <p:nvSpPr>
            <p:cNvPr id="13" name="角丸四角形 62">
              <a:extLst>
                <a:ext uri="{FF2B5EF4-FFF2-40B4-BE49-F238E27FC236}">
                  <a16:creationId xmlns:a16="http://schemas.microsoft.com/office/drawing/2014/main" id="{1C64E3C2-4A4C-4128-9949-F2F51DFF17CB}"/>
                </a:ext>
              </a:extLst>
            </p:cNvPr>
            <p:cNvSpPr/>
            <p:nvPr/>
          </p:nvSpPr>
          <p:spPr bwMode="auto">
            <a:xfrm>
              <a:off x="4452032" y="2494450"/>
              <a:ext cx="1097292" cy="284573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4" name="角丸四角形 29">
              <a:extLst>
                <a:ext uri="{FF2B5EF4-FFF2-40B4-BE49-F238E27FC236}">
                  <a16:creationId xmlns:a16="http://schemas.microsoft.com/office/drawing/2014/main" id="{30414581-A5D0-4FBC-BC9E-26E13F89B953}"/>
                </a:ext>
              </a:extLst>
            </p:cNvPr>
            <p:cNvSpPr/>
            <p:nvPr/>
          </p:nvSpPr>
          <p:spPr bwMode="auto">
            <a:xfrm>
              <a:off x="2912048" y="3201023"/>
              <a:ext cx="632097" cy="326295"/>
            </a:xfrm>
            <a:prstGeom prst="roundRect">
              <a:avLst/>
            </a:prstGeom>
            <a:solidFill>
              <a:srgbClr val="FF0000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ja-JP" altLang="en-US" sz="1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弱み</a:t>
              </a:r>
            </a:p>
          </p:txBody>
        </p:sp>
        <p:sp>
          <p:nvSpPr>
            <p:cNvPr id="15" name="角丸四角形 30">
              <a:extLst>
                <a:ext uri="{FF2B5EF4-FFF2-40B4-BE49-F238E27FC236}">
                  <a16:creationId xmlns:a16="http://schemas.microsoft.com/office/drawing/2014/main" id="{EEC35B5E-DD96-467F-BF34-AAAF307BB55B}"/>
                </a:ext>
              </a:extLst>
            </p:cNvPr>
            <p:cNvSpPr/>
            <p:nvPr/>
          </p:nvSpPr>
          <p:spPr bwMode="auto">
            <a:xfrm>
              <a:off x="4326629" y="2988322"/>
              <a:ext cx="544507" cy="284573"/>
            </a:xfrm>
            <a:prstGeom prst="round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</p:grpSp>
      <p:sp>
        <p:nvSpPr>
          <p:cNvPr id="16" name="Text Box 6">
            <a:extLst>
              <a:ext uri="{FF2B5EF4-FFF2-40B4-BE49-F238E27FC236}">
                <a16:creationId xmlns:a16="http://schemas.microsoft.com/office/drawing/2014/main" id="{B1122693-2A6E-4C4B-990A-3D514EF15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256D56EE-C8E2-4EF3-9C74-5424BFAF6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01A421D-95F4-4C76-BEB4-F6027862F896}"/>
              </a:ext>
            </a:extLst>
          </p:cNvPr>
          <p:cNvSpPr/>
          <p:nvPr/>
        </p:nvSpPr>
        <p:spPr bwMode="auto">
          <a:xfrm>
            <a:off x="99482" y="617446"/>
            <a:ext cx="6402917" cy="299105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65DE87D-3296-420A-88AF-B5D27E07D367}"/>
              </a:ext>
            </a:extLst>
          </p:cNvPr>
          <p:cNvGrpSpPr/>
          <p:nvPr/>
        </p:nvGrpSpPr>
        <p:grpSpPr>
          <a:xfrm>
            <a:off x="2490099" y="654103"/>
            <a:ext cx="3943762" cy="2971322"/>
            <a:chOff x="3490596" y="634762"/>
            <a:chExt cx="3492112" cy="2882691"/>
          </a:xfrm>
        </p:grpSpPr>
        <p:pic>
          <p:nvPicPr>
            <p:cNvPr id="21" name="Picture 582">
              <a:extLst>
                <a:ext uri="{FF2B5EF4-FFF2-40B4-BE49-F238E27FC236}">
                  <a16:creationId xmlns:a16="http://schemas.microsoft.com/office/drawing/2014/main" id="{2515D839-2309-44B3-A7EE-A89748B62CAC}"/>
                </a:ext>
              </a:extLst>
            </p:cNvPr>
            <p:cNvPicPr>
              <a:picLocks noChangeAspect="1" noChangeArrowheads="1"/>
              <a:extLst>
                <a:ext uri="{84589F7E-364E-4C9E-8A38-B11213B215E9}">
                  <a14:cameraTool xmlns:a14="http://schemas.microsoft.com/office/drawing/2010/main" cellRange="$P$187:$AR$214"/>
                </a:ext>
              </a:extLst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061" r="545" b="5044"/>
            <a:stretch/>
          </p:blipFill>
          <p:spPr bwMode="auto">
            <a:xfrm>
              <a:off x="3796552" y="634762"/>
              <a:ext cx="3186156" cy="2752479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9"/>
            </a:solidFill>
            <a:ln w="9525" algn="ctr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2" name="角丸四角形 49">
              <a:extLst>
                <a:ext uri="{FF2B5EF4-FFF2-40B4-BE49-F238E27FC236}">
                  <a16:creationId xmlns:a16="http://schemas.microsoft.com/office/drawing/2014/main" id="{57CEDD1F-01BE-4E99-9A14-BB8D53E140BC}"/>
                </a:ext>
              </a:extLst>
            </p:cNvPr>
            <p:cNvSpPr/>
            <p:nvPr/>
          </p:nvSpPr>
          <p:spPr>
            <a:xfrm>
              <a:off x="3490596" y="820620"/>
              <a:ext cx="389735" cy="2459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eaVert"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Ｙ　軸</a:t>
              </a:r>
              <a:r>
                <a:rPr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　</a:t>
              </a:r>
              <a:r>
                <a:rPr kumimoji="1"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明</a:t>
              </a:r>
              <a:r>
                <a:rPr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るく働きがいのある</a:t>
              </a:r>
              <a:r>
                <a:rPr kumimoji="1"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職場</a:t>
              </a:r>
            </a:p>
          </p:txBody>
        </p:sp>
        <p:sp>
          <p:nvSpPr>
            <p:cNvPr id="23" name="角丸四角形 51">
              <a:extLst>
                <a:ext uri="{FF2B5EF4-FFF2-40B4-BE49-F238E27FC236}">
                  <a16:creationId xmlns:a16="http://schemas.microsoft.com/office/drawing/2014/main" id="{07A8BE05-70CC-49DD-BA66-3E6022F9538D}"/>
                </a:ext>
              </a:extLst>
            </p:cNvPr>
            <p:cNvSpPr/>
            <p:nvPr/>
          </p:nvSpPr>
          <p:spPr>
            <a:xfrm>
              <a:off x="4321717" y="3251497"/>
              <a:ext cx="2332625" cy="26595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Ｘ軸　サークルの能力</a:t>
              </a:r>
            </a:p>
          </p:txBody>
        </p:sp>
      </p:grpSp>
      <p:sp>
        <p:nvSpPr>
          <p:cNvPr id="24" name="角丸四角形 54">
            <a:extLst>
              <a:ext uri="{FF2B5EF4-FFF2-40B4-BE49-F238E27FC236}">
                <a16:creationId xmlns:a16="http://schemas.microsoft.com/office/drawing/2014/main" id="{473C44AC-F17E-428B-B84B-17D6B5A00A9C}"/>
              </a:ext>
            </a:extLst>
          </p:cNvPr>
          <p:cNvSpPr/>
          <p:nvPr/>
        </p:nvSpPr>
        <p:spPr>
          <a:xfrm>
            <a:off x="125506" y="672415"/>
            <a:ext cx="2162593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11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サークルレベル</a:t>
            </a:r>
            <a:endParaRPr kumimoji="1" lang="ja-JP" altLang="en-US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25" name="表 24">
            <a:extLst>
              <a:ext uri="{FF2B5EF4-FFF2-40B4-BE49-F238E27FC236}">
                <a16:creationId xmlns:a16="http://schemas.microsoft.com/office/drawing/2014/main" id="{7B5D185C-2830-40F4-A631-2B15C35E15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842658"/>
              </p:ext>
            </p:extLst>
          </p:nvPr>
        </p:nvGraphicFramePr>
        <p:xfrm>
          <a:off x="304800" y="2140600"/>
          <a:ext cx="2099297" cy="11045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99297">
                  <a:extLst>
                    <a:ext uri="{9D8B030D-6E8A-4147-A177-3AD203B41FA5}">
                      <a16:colId xmlns:a16="http://schemas.microsoft.com/office/drawing/2014/main" val="2351335406"/>
                    </a:ext>
                  </a:extLst>
                </a:gridCol>
              </a:tblGrid>
              <a:tr h="55227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サークルレベル</a:t>
                      </a:r>
                      <a:endParaRPr kumimoji="1" lang="ja-JP" altLang="en-US" dirty="0">
                        <a:solidFill>
                          <a:schemeClr val="bg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590883"/>
                  </a:ext>
                </a:extLst>
              </a:tr>
              <a:tr h="55227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>
                          <a:solidFill>
                            <a:schemeClr val="dk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</a:t>
                      </a:r>
                      <a:endParaRPr kumimoji="1" lang="ja-JP" altLang="en-US" sz="2800" b="1" dirty="0">
                        <a:solidFill>
                          <a:schemeClr val="bg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652841"/>
                  </a:ext>
                </a:extLst>
              </a:tr>
            </a:tbl>
          </a:graphicData>
        </a:graphic>
      </p:graphicFrame>
      <p:sp>
        <p:nvSpPr>
          <p:cNvPr id="27" name="楕円 26">
            <a:extLst>
              <a:ext uri="{FF2B5EF4-FFF2-40B4-BE49-F238E27FC236}">
                <a16:creationId xmlns:a16="http://schemas.microsoft.com/office/drawing/2014/main" id="{16F23D8A-0885-4682-84DC-432FD812E06F}"/>
              </a:ext>
            </a:extLst>
          </p:cNvPr>
          <p:cNvSpPr/>
          <p:nvPr/>
        </p:nvSpPr>
        <p:spPr bwMode="auto">
          <a:xfrm>
            <a:off x="3970024" y="2691354"/>
            <a:ext cx="180000" cy="1800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28" name="Line 9">
            <a:extLst>
              <a:ext uri="{FF2B5EF4-FFF2-40B4-BE49-F238E27FC236}">
                <a16:creationId xmlns:a16="http://schemas.microsoft.com/office/drawing/2014/main" id="{F98BF010-9534-4720-98E3-8CE492A9AB9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26" name="角丸四角形 54">
            <a:extLst>
              <a:ext uri="{FF2B5EF4-FFF2-40B4-BE49-F238E27FC236}">
                <a16:creationId xmlns:a16="http://schemas.microsoft.com/office/drawing/2014/main" id="{B2D90EA7-3E5A-4668-AD32-B76100AB14A1}"/>
              </a:ext>
            </a:extLst>
          </p:cNvPr>
          <p:cNvSpPr/>
          <p:nvPr/>
        </p:nvSpPr>
        <p:spPr>
          <a:xfrm>
            <a:off x="136191" y="3682733"/>
            <a:ext cx="2162593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11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サークルの能力</a:t>
            </a:r>
            <a:endParaRPr kumimoji="1" lang="ja-JP" altLang="en-US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9" name="角丸四角形 61">
            <a:extLst>
              <a:ext uri="{FF2B5EF4-FFF2-40B4-BE49-F238E27FC236}">
                <a16:creationId xmlns:a16="http://schemas.microsoft.com/office/drawing/2014/main" id="{F8DB76A7-5574-44A6-AF72-B7C279A68084}"/>
              </a:ext>
            </a:extLst>
          </p:cNvPr>
          <p:cNvSpPr/>
          <p:nvPr/>
        </p:nvSpPr>
        <p:spPr bwMode="auto">
          <a:xfrm>
            <a:off x="2573117" y="4051586"/>
            <a:ext cx="632097" cy="326295"/>
          </a:xfrm>
          <a:prstGeom prst="roundRect">
            <a:avLst/>
          </a:prstGeom>
          <a:solidFill>
            <a:srgbClr val="FF000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弱み</a:t>
            </a:r>
          </a:p>
        </p:txBody>
      </p:sp>
      <p:sp>
        <p:nvSpPr>
          <p:cNvPr id="30" name="角丸四角形 62">
            <a:extLst>
              <a:ext uri="{FF2B5EF4-FFF2-40B4-BE49-F238E27FC236}">
                <a16:creationId xmlns:a16="http://schemas.microsoft.com/office/drawing/2014/main" id="{AE38A496-795C-442C-8129-6730BB05F99B}"/>
              </a:ext>
            </a:extLst>
          </p:cNvPr>
          <p:cNvSpPr/>
          <p:nvPr/>
        </p:nvSpPr>
        <p:spPr bwMode="auto">
          <a:xfrm>
            <a:off x="3229337" y="4069814"/>
            <a:ext cx="519500" cy="293841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1" name="角丸四角形 62">
            <a:extLst>
              <a:ext uri="{FF2B5EF4-FFF2-40B4-BE49-F238E27FC236}">
                <a16:creationId xmlns:a16="http://schemas.microsoft.com/office/drawing/2014/main" id="{0BB05530-3A21-4D0E-9443-5261603FDFDE}"/>
              </a:ext>
            </a:extLst>
          </p:cNvPr>
          <p:cNvSpPr/>
          <p:nvPr/>
        </p:nvSpPr>
        <p:spPr bwMode="auto">
          <a:xfrm>
            <a:off x="2763908" y="4634856"/>
            <a:ext cx="519500" cy="293841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2" name="角丸四角形 61">
            <a:extLst>
              <a:ext uri="{FF2B5EF4-FFF2-40B4-BE49-F238E27FC236}">
                <a16:creationId xmlns:a16="http://schemas.microsoft.com/office/drawing/2014/main" id="{B0D2C37B-A363-4736-9942-BA205D5EA0CF}"/>
              </a:ext>
            </a:extLst>
          </p:cNvPr>
          <p:cNvSpPr/>
          <p:nvPr/>
        </p:nvSpPr>
        <p:spPr bwMode="auto">
          <a:xfrm>
            <a:off x="2131811" y="4618137"/>
            <a:ext cx="632097" cy="326295"/>
          </a:xfrm>
          <a:prstGeom prst="roundRect">
            <a:avLst/>
          </a:prstGeom>
          <a:solidFill>
            <a:srgbClr val="FF000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弱み</a:t>
            </a: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BD6A830-9110-4355-8BC9-37416F4A75FE}"/>
              </a:ext>
            </a:extLst>
          </p:cNvPr>
          <p:cNvSpPr/>
          <p:nvPr/>
        </p:nvSpPr>
        <p:spPr bwMode="auto">
          <a:xfrm>
            <a:off x="7085338" y="1658925"/>
            <a:ext cx="339783" cy="4847563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3" name="四角形: 角を丸くする 32">
            <a:extLst>
              <a:ext uri="{FF2B5EF4-FFF2-40B4-BE49-F238E27FC236}">
                <a16:creationId xmlns:a16="http://schemas.microsoft.com/office/drawing/2014/main" id="{7F236D29-45AF-4499-ABB3-4E301727448E}"/>
              </a:ext>
            </a:extLst>
          </p:cNvPr>
          <p:cNvSpPr/>
          <p:nvPr/>
        </p:nvSpPr>
        <p:spPr bwMode="auto">
          <a:xfrm>
            <a:off x="7435391" y="1658925"/>
            <a:ext cx="339784" cy="4847563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4" name="四角形: 角を丸くする 33">
            <a:extLst>
              <a:ext uri="{FF2B5EF4-FFF2-40B4-BE49-F238E27FC236}">
                <a16:creationId xmlns:a16="http://schemas.microsoft.com/office/drawing/2014/main" id="{AF33BC9E-0CAC-4695-99F7-A9641F4C89E7}"/>
              </a:ext>
            </a:extLst>
          </p:cNvPr>
          <p:cNvSpPr/>
          <p:nvPr/>
        </p:nvSpPr>
        <p:spPr bwMode="auto">
          <a:xfrm>
            <a:off x="9935131" y="1658925"/>
            <a:ext cx="339784" cy="4847563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5" name="角丸四角形 62">
            <a:extLst>
              <a:ext uri="{FF2B5EF4-FFF2-40B4-BE49-F238E27FC236}">
                <a16:creationId xmlns:a16="http://schemas.microsoft.com/office/drawing/2014/main" id="{40C9B19E-571B-42AC-93FA-727812A93817}"/>
              </a:ext>
            </a:extLst>
          </p:cNvPr>
          <p:cNvSpPr/>
          <p:nvPr/>
        </p:nvSpPr>
        <p:spPr bwMode="auto">
          <a:xfrm>
            <a:off x="3807368" y="3726985"/>
            <a:ext cx="922717" cy="282645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36" name="角丸四角形 61">
            <a:extLst>
              <a:ext uri="{FF2B5EF4-FFF2-40B4-BE49-F238E27FC236}">
                <a16:creationId xmlns:a16="http://schemas.microsoft.com/office/drawing/2014/main" id="{AC3203A2-B10A-4C23-AB4D-28465869B339}"/>
              </a:ext>
            </a:extLst>
          </p:cNvPr>
          <p:cNvSpPr/>
          <p:nvPr/>
        </p:nvSpPr>
        <p:spPr bwMode="auto">
          <a:xfrm>
            <a:off x="3170078" y="3682733"/>
            <a:ext cx="632097" cy="326295"/>
          </a:xfrm>
          <a:prstGeom prst="roundRect">
            <a:avLst/>
          </a:prstGeom>
          <a:solidFill>
            <a:srgbClr val="FF000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弱み</a:t>
            </a:r>
          </a:p>
        </p:txBody>
      </p:sp>
      <p:sp>
        <p:nvSpPr>
          <p:cNvPr id="37" name="角丸四角形 54">
            <a:extLst>
              <a:ext uri="{FF2B5EF4-FFF2-40B4-BE49-F238E27FC236}">
                <a16:creationId xmlns:a16="http://schemas.microsoft.com/office/drawing/2014/main" id="{551C1047-4585-4590-B54F-DC51BDAEF040}"/>
              </a:ext>
            </a:extLst>
          </p:cNvPr>
          <p:cNvSpPr/>
          <p:nvPr/>
        </p:nvSpPr>
        <p:spPr>
          <a:xfrm>
            <a:off x="6657001" y="593251"/>
            <a:ext cx="2162593" cy="546738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11</a:t>
            </a:r>
            <a:r>
              <a:rPr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16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6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個人別評価表</a:t>
            </a: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42F1E57F-1B9D-42E6-9E4B-CEE97B68AE0F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7750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AB46BAF6-8517-471D-A650-3A4257E6B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822" y="1280881"/>
            <a:ext cx="6830875" cy="5167286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45A1C8-BACC-43FF-8B26-60126DD25716}"/>
              </a:ext>
            </a:extLst>
          </p:cNvPr>
          <p:cNvSpPr txBox="1"/>
          <p:nvPr/>
        </p:nvSpPr>
        <p:spPr>
          <a:xfrm>
            <a:off x="1007532" y="11575"/>
            <a:ext cx="440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自分自身の課題</a:t>
            </a:r>
            <a:endParaRPr kumimoji="1" lang="ja-JP" altLang="en-US" sz="2400" b="0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B1122693-2A6E-4C4B-990A-3D514EF15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256D56EE-C8E2-4EF3-9C74-5424BFAF6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Line 9">
            <a:extLst>
              <a:ext uri="{FF2B5EF4-FFF2-40B4-BE49-F238E27FC236}">
                <a16:creationId xmlns:a16="http://schemas.microsoft.com/office/drawing/2014/main" id="{E6830C92-3BD5-4EEC-9EB2-F42FFEA517FF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4269563-5D42-4929-A741-0024D02C706C}"/>
              </a:ext>
            </a:extLst>
          </p:cNvPr>
          <p:cNvSpPr txBox="1"/>
          <p:nvPr/>
        </p:nvSpPr>
        <p:spPr>
          <a:xfrm>
            <a:off x="227441" y="1150308"/>
            <a:ext cx="4719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1.QC</a:t>
            </a:r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の知識不足</a:t>
            </a:r>
            <a:endParaRPr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A30D698-18C1-49F3-B4A3-44186474D4AE}"/>
              </a:ext>
            </a:extLst>
          </p:cNvPr>
          <p:cNvSpPr txBox="1"/>
          <p:nvPr/>
        </p:nvSpPr>
        <p:spPr>
          <a:xfrm rot="192627">
            <a:off x="881792" y="4849808"/>
            <a:ext cx="4353674" cy="249076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kumimoji="1" lang="ja-JP" altLang="en-US" sz="8000" b="1" dirty="0">
                <a:ln>
                  <a:solidFill>
                    <a:sysClr val="windowText" lastClr="000000"/>
                  </a:solidFill>
                </a:ln>
                <a:solidFill>
                  <a:srgbClr val="6699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テーマリーダー</a:t>
            </a:r>
            <a:r>
              <a:rPr lang="ja-JP" altLang="en-US" sz="8000" b="1" dirty="0">
                <a:ln>
                  <a:solidFill>
                    <a:sysClr val="windowText" lastClr="000000"/>
                  </a:solidFill>
                </a:ln>
                <a:solidFill>
                  <a:srgbClr val="6699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やります</a:t>
            </a:r>
            <a:r>
              <a:rPr kumimoji="1" lang="ja-JP" altLang="en-US" sz="8000" b="1" dirty="0">
                <a:ln>
                  <a:solidFill>
                    <a:sysClr val="windowText" lastClr="000000"/>
                  </a:solidFill>
                </a:ln>
                <a:solidFill>
                  <a:srgbClr val="6699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！</a:t>
            </a:r>
            <a:endParaRPr kumimoji="1" lang="en-US" altLang="ja-JP" sz="8000" b="1" dirty="0">
              <a:ln>
                <a:solidFill>
                  <a:sysClr val="windowText" lastClr="000000"/>
                </a:solidFill>
              </a:ln>
              <a:solidFill>
                <a:srgbClr val="6699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kumimoji="1" lang="ja-JP" altLang="en-US" sz="8000" b="1" dirty="0">
              <a:ln>
                <a:solidFill>
                  <a:sysClr val="windowText" lastClr="000000"/>
                </a:solidFill>
              </a:ln>
              <a:solidFill>
                <a:srgbClr val="6699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520FC95-3D23-4672-BA90-46173BCF01F2}"/>
              </a:ext>
            </a:extLst>
          </p:cNvPr>
          <p:cNvSpPr txBox="1"/>
          <p:nvPr/>
        </p:nvSpPr>
        <p:spPr>
          <a:xfrm>
            <a:off x="248374" y="1777213"/>
            <a:ext cx="5018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2.</a:t>
            </a:r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サークル活動の</a:t>
            </a:r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意欲不足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F169278-BEA7-4B11-9A99-08076DAD23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8079" y="4402609"/>
            <a:ext cx="1753649" cy="2389179"/>
          </a:xfrm>
          <a:prstGeom prst="rect">
            <a:avLst/>
          </a:prstGeom>
        </p:spPr>
      </p:pic>
      <p:sp>
        <p:nvSpPr>
          <p:cNvPr id="7" name="楕円 6">
            <a:extLst>
              <a:ext uri="{FF2B5EF4-FFF2-40B4-BE49-F238E27FC236}">
                <a16:creationId xmlns:a16="http://schemas.microsoft.com/office/drawing/2014/main" id="{0941B706-17F9-4B88-B0CC-0AA9FD27B879}"/>
              </a:ext>
            </a:extLst>
          </p:cNvPr>
          <p:cNvSpPr/>
          <p:nvPr/>
        </p:nvSpPr>
        <p:spPr bwMode="auto">
          <a:xfrm>
            <a:off x="9376229" y="1622577"/>
            <a:ext cx="957942" cy="92582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sp>
        <p:nvSpPr>
          <p:cNvPr id="61" name="吹き出し: 角を丸めた四角形 60">
            <a:extLst>
              <a:ext uri="{FF2B5EF4-FFF2-40B4-BE49-F238E27FC236}">
                <a16:creationId xmlns:a16="http://schemas.microsoft.com/office/drawing/2014/main" id="{19CCFFA3-38DB-47BF-BB6E-67799AD55E3D}"/>
              </a:ext>
            </a:extLst>
          </p:cNvPr>
          <p:cNvSpPr/>
          <p:nvPr/>
        </p:nvSpPr>
        <p:spPr bwMode="auto">
          <a:xfrm>
            <a:off x="78995" y="2690124"/>
            <a:ext cx="3139693" cy="901265"/>
          </a:xfrm>
          <a:prstGeom prst="wedgeRoundRectCallout">
            <a:avLst>
              <a:gd name="adj1" fmla="val 62198"/>
              <a:gd name="adj2" fmla="val 17529"/>
              <a:gd name="adj3" fmla="val 16667"/>
            </a:avLst>
          </a:prstGeom>
          <a:solidFill>
            <a:srgbClr val="CCEC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テーマリーダとして</a:t>
            </a:r>
            <a:endParaRPr kumimoji="1" lang="en-US" altLang="ja-JP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活動</a:t>
            </a:r>
            <a:r>
              <a:rPr kumimoji="1" lang="ja-JP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してみない？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FA7EAF93-B3D2-47A8-9E70-D0F88E3649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8675" y="2296285"/>
            <a:ext cx="1240155" cy="134718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517ED73-DD50-47ED-A1D7-E6FDA9FBF4BA}"/>
              </a:ext>
            </a:extLst>
          </p:cNvPr>
          <p:cNvSpPr txBox="1"/>
          <p:nvPr/>
        </p:nvSpPr>
        <p:spPr>
          <a:xfrm>
            <a:off x="9515367" y="836128"/>
            <a:ext cx="2588330" cy="40011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レベルを独自評価</a:t>
            </a:r>
            <a:endParaRPr kumimoji="1" lang="ja-JP" altLang="en-US" sz="20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角丸四角形 54">
            <a:extLst>
              <a:ext uri="{FF2B5EF4-FFF2-40B4-BE49-F238E27FC236}">
                <a16:creationId xmlns:a16="http://schemas.microsoft.com/office/drawing/2014/main" id="{60F29A9A-D4C6-4349-8243-007781216778}"/>
              </a:ext>
            </a:extLst>
          </p:cNvPr>
          <p:cNvSpPr/>
          <p:nvPr/>
        </p:nvSpPr>
        <p:spPr>
          <a:xfrm>
            <a:off x="162974" y="606620"/>
            <a:ext cx="2650085" cy="475883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わたしの課題</a:t>
            </a:r>
            <a:endParaRPr lang="en-US" altLang="ja-JP" sz="20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角丸四角形 54">
            <a:extLst>
              <a:ext uri="{FF2B5EF4-FFF2-40B4-BE49-F238E27FC236}">
                <a16:creationId xmlns:a16="http://schemas.microsoft.com/office/drawing/2014/main" id="{41445E7C-A20C-4CD3-8821-83C902A003B7}"/>
              </a:ext>
            </a:extLst>
          </p:cNvPr>
          <p:cNvSpPr/>
          <p:nvPr/>
        </p:nvSpPr>
        <p:spPr>
          <a:xfrm>
            <a:off x="6224613" y="598186"/>
            <a:ext cx="2822405" cy="475883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自己診断レベル把握表</a:t>
            </a:r>
            <a:endParaRPr lang="en-US" altLang="ja-JP" sz="20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27C26DC7-C75A-46E2-9DED-CE4E5F8A1E65}"/>
              </a:ext>
            </a:extLst>
          </p:cNvPr>
          <p:cNvCxnSpPr/>
          <p:nvPr/>
        </p:nvCxnSpPr>
        <p:spPr bwMode="auto">
          <a:xfrm flipV="1">
            <a:off x="8717280" y="3859530"/>
            <a:ext cx="1616891" cy="838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E98F8006-3A30-4104-9ED1-1915F6564B6D}"/>
              </a:ext>
            </a:extLst>
          </p:cNvPr>
          <p:cNvCxnSpPr/>
          <p:nvPr/>
        </p:nvCxnSpPr>
        <p:spPr bwMode="auto">
          <a:xfrm>
            <a:off x="8717280" y="3943350"/>
            <a:ext cx="1508760" cy="5753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B73C139-BC66-4A0A-A4A7-69B06E1035AF}"/>
              </a:ext>
            </a:extLst>
          </p:cNvPr>
          <p:cNvSpPr txBox="1"/>
          <p:nvPr/>
        </p:nvSpPr>
        <p:spPr>
          <a:xfrm>
            <a:off x="3674596" y="6091915"/>
            <a:ext cx="81767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62989FA-9874-46FF-9292-731625527232}"/>
              </a:ext>
            </a:extLst>
          </p:cNvPr>
          <p:cNvSpPr txBox="1"/>
          <p:nvPr/>
        </p:nvSpPr>
        <p:spPr>
          <a:xfrm>
            <a:off x="4245408" y="3429000"/>
            <a:ext cx="627784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伊藤</a:t>
            </a: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133B3B7C-E2C8-4520-A336-4DDF36B86875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8513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グループ化 89">
            <a:extLst>
              <a:ext uri="{FF2B5EF4-FFF2-40B4-BE49-F238E27FC236}">
                <a16:creationId xmlns:a16="http://schemas.microsoft.com/office/drawing/2014/main" id="{1A96D896-F6C3-446C-95D9-6E4323FD203B}"/>
              </a:ext>
            </a:extLst>
          </p:cNvPr>
          <p:cNvGrpSpPr/>
          <p:nvPr/>
        </p:nvGrpSpPr>
        <p:grpSpPr>
          <a:xfrm>
            <a:off x="3877981" y="3104137"/>
            <a:ext cx="1636133" cy="1717878"/>
            <a:chOff x="8086725" y="541119"/>
            <a:chExt cx="3810000" cy="4343066"/>
          </a:xfrm>
        </p:grpSpPr>
        <p:pic>
          <p:nvPicPr>
            <p:cNvPr id="91" name="図 90">
              <a:extLst>
                <a:ext uri="{FF2B5EF4-FFF2-40B4-BE49-F238E27FC236}">
                  <a16:creationId xmlns:a16="http://schemas.microsoft.com/office/drawing/2014/main" id="{F4C70345-D8FB-418E-887A-C08FEC370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6725" y="585743"/>
              <a:ext cx="3810000" cy="3810000"/>
            </a:xfrm>
            <a:prstGeom prst="rect">
              <a:avLst/>
            </a:prstGeom>
          </p:spPr>
        </p:pic>
        <p:pic>
          <p:nvPicPr>
            <p:cNvPr id="92" name="図 91">
              <a:extLst>
                <a:ext uri="{FF2B5EF4-FFF2-40B4-BE49-F238E27FC236}">
                  <a16:creationId xmlns:a16="http://schemas.microsoft.com/office/drawing/2014/main" id="{F5A1564D-14A3-47B6-932D-2FCAE0500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43219" y="541119"/>
              <a:ext cx="3291569" cy="1949625"/>
            </a:xfrm>
            <a:prstGeom prst="rect">
              <a:avLst/>
            </a:prstGeom>
          </p:spPr>
        </p:pic>
        <p:pic>
          <p:nvPicPr>
            <p:cNvPr id="93" name="図 92">
              <a:extLst>
                <a:ext uri="{FF2B5EF4-FFF2-40B4-BE49-F238E27FC236}">
                  <a16:creationId xmlns:a16="http://schemas.microsoft.com/office/drawing/2014/main" id="{C466E1DF-B2D9-44E5-9B73-32CB18E76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89509" y="3848253"/>
              <a:ext cx="2775858" cy="1035932"/>
            </a:xfrm>
            <a:prstGeom prst="rect">
              <a:avLst/>
            </a:prstGeom>
          </p:spPr>
        </p:pic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54B585D3-4AC2-48D7-83C5-494FCE335371}"/>
              </a:ext>
            </a:extLst>
          </p:cNvPr>
          <p:cNvGrpSpPr/>
          <p:nvPr/>
        </p:nvGrpSpPr>
        <p:grpSpPr>
          <a:xfrm>
            <a:off x="4999595" y="3402279"/>
            <a:ext cx="1475529" cy="1703395"/>
            <a:chOff x="57827" y="11181905"/>
            <a:chExt cx="3719356" cy="4330138"/>
          </a:xfrm>
        </p:grpSpPr>
        <p:pic>
          <p:nvPicPr>
            <p:cNvPr id="75" name="図 74">
              <a:extLst>
                <a:ext uri="{FF2B5EF4-FFF2-40B4-BE49-F238E27FC236}">
                  <a16:creationId xmlns:a16="http://schemas.microsoft.com/office/drawing/2014/main" id="{1C20DA11-329B-4933-BE6A-5FAA73081E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" t="7923" r="-371" b="-7923"/>
            <a:stretch/>
          </p:blipFill>
          <p:spPr>
            <a:xfrm>
              <a:off x="57827" y="11429986"/>
              <a:ext cx="3719356" cy="3725604"/>
            </a:xfrm>
            <a:prstGeom prst="rect">
              <a:avLst/>
            </a:prstGeom>
          </p:spPr>
        </p:pic>
        <p:pic>
          <p:nvPicPr>
            <p:cNvPr id="79" name="図 78">
              <a:extLst>
                <a:ext uri="{FF2B5EF4-FFF2-40B4-BE49-F238E27FC236}">
                  <a16:creationId xmlns:a16="http://schemas.microsoft.com/office/drawing/2014/main" id="{B09384A3-2BA4-4157-AD6B-98BA87DAF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553" y="11181905"/>
              <a:ext cx="3207884" cy="1793141"/>
            </a:xfrm>
            <a:prstGeom prst="rect">
              <a:avLst/>
            </a:prstGeom>
          </p:spPr>
        </p:pic>
        <p:pic>
          <p:nvPicPr>
            <p:cNvPr id="80" name="図 79">
              <a:extLst>
                <a:ext uri="{FF2B5EF4-FFF2-40B4-BE49-F238E27FC236}">
                  <a16:creationId xmlns:a16="http://schemas.microsoft.com/office/drawing/2014/main" id="{EDEF9CD8-D63B-41AE-B7A4-5287CD10D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0216" y="14486317"/>
              <a:ext cx="2774680" cy="1025726"/>
            </a:xfrm>
            <a:prstGeom prst="rect">
              <a:avLst/>
            </a:prstGeom>
          </p:spPr>
        </p:pic>
      </p:grpSp>
      <p:sp>
        <p:nvSpPr>
          <p:cNvPr id="16" name="Line 9">
            <a:extLst>
              <a:ext uri="{FF2B5EF4-FFF2-40B4-BE49-F238E27FC236}">
                <a16:creationId xmlns:a16="http://schemas.microsoft.com/office/drawing/2014/main" id="{B2E12100-F1DA-427D-8AD4-14FA95448B5C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549046"/>
            <a:ext cx="12192000" cy="0"/>
          </a:xfrm>
          <a:prstGeom prst="line">
            <a:avLst/>
          </a:prstGeom>
          <a:noFill/>
          <a:ln w="19050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 dirty="0"/>
          </a:p>
        </p:txBody>
      </p:sp>
      <p:pic>
        <p:nvPicPr>
          <p:cNvPr id="1026" name="Picture 2" descr="ホワイトボードフレームイラスト - No: 23643014／無料イラスト/フリー素材なら「イラストAC」">
            <a:extLst>
              <a:ext uri="{FF2B5EF4-FFF2-40B4-BE49-F238E27FC236}">
                <a16:creationId xmlns:a16="http://schemas.microsoft.com/office/drawing/2014/main" id="{20D09A6B-B8C4-4B47-9337-D862BC026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1765" l="3529" r="96471">
                        <a14:foregroundMark x1="5882" y1="9118" x2="69216" y2="16765"/>
                        <a14:foregroundMark x1="69216" y1="16765" x2="90784" y2="14706"/>
                        <a14:foregroundMark x1="93529" y1="10588" x2="95098" y2="91176"/>
                        <a14:foregroundMark x1="96471" y1="91765" x2="3529" y2="91176"/>
                        <a14:foregroundMark x1="8627" y1="14118" x2="62549" y2="76765"/>
                        <a14:foregroundMark x1="92353" y1="27059" x2="47843" y2="80882"/>
                        <a14:foregroundMark x1="47843" y1="80882" x2="47843" y2="81176"/>
                        <a14:foregroundMark x1="15490" y1="30294" x2="21373" y2="73235"/>
                        <a14:foregroundMark x1="21373" y1="73235" x2="21373" y2="73235"/>
                        <a14:foregroundMark x1="13333" y1="40294" x2="10980" y2="81471"/>
                        <a14:foregroundMark x1="10980" y1="81471" x2="10588" y2="81765"/>
                        <a14:foregroundMark x1="75098" y1="81176" x2="91765" y2="838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211" y="1142559"/>
            <a:ext cx="6055259" cy="221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吹き出し: 角を丸めた四角形 26">
            <a:extLst>
              <a:ext uri="{FF2B5EF4-FFF2-40B4-BE49-F238E27FC236}">
                <a16:creationId xmlns:a16="http://schemas.microsoft.com/office/drawing/2014/main" id="{47571B03-C567-42BD-A5C8-A9677202B095}"/>
              </a:ext>
            </a:extLst>
          </p:cNvPr>
          <p:cNvSpPr/>
          <p:nvPr/>
        </p:nvSpPr>
        <p:spPr bwMode="auto">
          <a:xfrm>
            <a:off x="2119284" y="1506716"/>
            <a:ext cx="3517264" cy="1371296"/>
          </a:xfrm>
          <a:prstGeom prst="wedgeRoundRectCallout">
            <a:avLst>
              <a:gd name="adj1" fmla="val -66165"/>
              <a:gd name="adj2" fmla="val 18224"/>
              <a:gd name="adj3" fmla="val 16667"/>
            </a:avLst>
          </a:prstGeom>
          <a:solidFill>
            <a:srgbClr val="FF99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36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身近な困り事</a:t>
            </a:r>
            <a:endParaRPr lang="en-US" altLang="ja-JP" sz="36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ありますか？</a:t>
            </a: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2F959D9D-2D71-4527-873D-EB02DAA81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89928" y="472624"/>
            <a:ext cx="1170199" cy="1591134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BDF8D5E0-14E8-4A4F-ADE1-4642D429082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80770" y="1517077"/>
            <a:ext cx="997805" cy="1356728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930AFBC-6D58-4941-91D5-BF853BC99056}"/>
              </a:ext>
            </a:extLst>
          </p:cNvPr>
          <p:cNvSpPr txBox="1"/>
          <p:nvPr/>
        </p:nvSpPr>
        <p:spPr>
          <a:xfrm>
            <a:off x="7272470" y="670727"/>
            <a:ext cx="3088257" cy="707886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いろいろな場所に部品が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置かれている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0D1D69A-0866-45D7-B210-4A1A15CFF5BC}"/>
              </a:ext>
            </a:extLst>
          </p:cNvPr>
          <p:cNvSpPr txBox="1"/>
          <p:nvPr/>
        </p:nvSpPr>
        <p:spPr>
          <a:xfrm>
            <a:off x="8204284" y="1586177"/>
            <a:ext cx="3088257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部品の入荷数が多い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BA7B5B2C-A2F3-4129-B4A2-5612C5CFF672}"/>
              </a:ext>
            </a:extLst>
          </p:cNvPr>
          <p:cNvSpPr txBox="1"/>
          <p:nvPr/>
        </p:nvSpPr>
        <p:spPr>
          <a:xfrm>
            <a:off x="7464114" y="3032321"/>
            <a:ext cx="3362319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リフトでの積み下ろしが多い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199D3969-02DB-4FB3-97ED-C789F37E8CEF}"/>
              </a:ext>
            </a:extLst>
          </p:cNvPr>
          <p:cNvSpPr txBox="1"/>
          <p:nvPr/>
        </p:nvSpPr>
        <p:spPr>
          <a:xfrm>
            <a:off x="7842082" y="5765275"/>
            <a:ext cx="3088257" cy="707886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行ったり来たりを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繰り返す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1C84DD93-7245-4C44-87CA-5FB11F219394}"/>
              </a:ext>
            </a:extLst>
          </p:cNvPr>
          <p:cNvSpPr txBox="1"/>
          <p:nvPr/>
        </p:nvSpPr>
        <p:spPr>
          <a:xfrm>
            <a:off x="8350969" y="2138534"/>
            <a:ext cx="3303113" cy="707886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どこに部品を置けばいいか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分からない時がある</a:t>
            </a:r>
            <a:endParaRPr kumimoji="1"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Text Box 6">
            <a:extLst>
              <a:ext uri="{FF2B5EF4-FFF2-40B4-BE49-F238E27FC236}">
                <a16:creationId xmlns:a16="http://schemas.microsoft.com/office/drawing/2014/main" id="{36A8FBA8-855B-4236-97B1-A152F350E4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8017" y="6642045"/>
            <a:ext cx="3071283" cy="21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© FUTABA INDUSTRIAL CO.,LTD.</a:t>
            </a:r>
            <a:r>
              <a:rPr lang="ja-JP" altLang="en-US" sz="450" dirty="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r>
              <a:rPr lang="en-US" altLang="ja-JP" sz="450" dirty="0">
                <a:solidFill>
                  <a:srgbClr val="000000"/>
                </a:solidFill>
                <a:latin typeface="Arial" panose="020B0604020202020204" pitchFamily="34" charset="0"/>
              </a:rPr>
              <a:t>All rights reserved</a:t>
            </a:r>
          </a:p>
        </p:txBody>
      </p:sp>
      <p:pic>
        <p:nvPicPr>
          <p:cNvPr id="41" name="Picture 8">
            <a:extLst>
              <a:ext uri="{FF2B5EF4-FFF2-40B4-BE49-F238E27FC236}">
                <a16:creationId xmlns:a16="http://schemas.microsoft.com/office/drawing/2014/main" id="{5253B6E0-5C54-42E8-90D7-9BF05E029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433" y="6649926"/>
            <a:ext cx="1047750" cy="1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00000000-0008-0000-0B00-000075000000}"/>
              </a:ext>
            </a:extLst>
          </p:cNvPr>
          <p:cNvGrpSpPr/>
          <p:nvPr/>
        </p:nvGrpSpPr>
        <p:grpSpPr>
          <a:xfrm>
            <a:off x="4996120" y="3390531"/>
            <a:ext cx="1475529" cy="1703395"/>
            <a:chOff x="57827" y="11181905"/>
            <a:chExt cx="3719356" cy="4330138"/>
          </a:xfrm>
        </p:grpSpPr>
        <p:pic>
          <p:nvPicPr>
            <p:cNvPr id="70" name="図 69">
              <a:extLst>
                <a:ext uri="{FF2B5EF4-FFF2-40B4-BE49-F238E27FC236}">
                  <a16:creationId xmlns:a16="http://schemas.microsoft.com/office/drawing/2014/main" id="{00000000-0008-0000-0B00-0000470000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" t="7923" r="-371" b="-7923"/>
            <a:stretch/>
          </p:blipFill>
          <p:spPr>
            <a:xfrm>
              <a:off x="57827" y="11429986"/>
              <a:ext cx="3719356" cy="3725604"/>
            </a:xfrm>
            <a:prstGeom prst="rect">
              <a:avLst/>
            </a:prstGeom>
          </p:spPr>
        </p:pic>
        <p:pic>
          <p:nvPicPr>
            <p:cNvPr id="71" name="図 70">
              <a:extLst>
                <a:ext uri="{FF2B5EF4-FFF2-40B4-BE49-F238E27FC236}">
                  <a16:creationId xmlns:a16="http://schemas.microsoft.com/office/drawing/2014/main" id="{00000000-0008-0000-0B00-000057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553" y="11181905"/>
              <a:ext cx="3207884" cy="1793141"/>
            </a:xfrm>
            <a:prstGeom prst="rect">
              <a:avLst/>
            </a:prstGeom>
          </p:spPr>
        </p:pic>
        <p:pic>
          <p:nvPicPr>
            <p:cNvPr id="72" name="図 71">
              <a:extLst>
                <a:ext uri="{FF2B5EF4-FFF2-40B4-BE49-F238E27FC236}">
                  <a16:creationId xmlns:a16="http://schemas.microsoft.com/office/drawing/2014/main" id="{00000000-0008-0000-0B00-000059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0216" y="14486317"/>
              <a:ext cx="2774680" cy="1025726"/>
            </a:xfrm>
            <a:prstGeom prst="rect">
              <a:avLst/>
            </a:prstGeom>
          </p:spPr>
        </p:pic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00000000-0008-0000-0B00-000073000000}"/>
              </a:ext>
            </a:extLst>
          </p:cNvPr>
          <p:cNvGrpSpPr/>
          <p:nvPr/>
        </p:nvGrpSpPr>
        <p:grpSpPr>
          <a:xfrm>
            <a:off x="1470453" y="3198541"/>
            <a:ext cx="1637636" cy="1806174"/>
            <a:chOff x="7967663" y="16635368"/>
            <a:chExt cx="3810000" cy="4363756"/>
          </a:xfrm>
        </p:grpSpPr>
        <p:pic>
          <p:nvPicPr>
            <p:cNvPr id="64" name="図 63">
              <a:extLst>
                <a:ext uri="{FF2B5EF4-FFF2-40B4-BE49-F238E27FC236}">
                  <a16:creationId xmlns:a16="http://schemas.microsoft.com/office/drawing/2014/main" id="{00000000-0008-0000-0B00-000056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7663" y="16635368"/>
              <a:ext cx="3810000" cy="3810000"/>
            </a:xfrm>
            <a:prstGeom prst="rect">
              <a:avLst/>
            </a:prstGeom>
          </p:spPr>
        </p:pic>
        <p:pic>
          <p:nvPicPr>
            <p:cNvPr id="65" name="図 64">
              <a:extLst>
                <a:ext uri="{FF2B5EF4-FFF2-40B4-BE49-F238E27FC236}">
                  <a16:creationId xmlns:a16="http://schemas.microsoft.com/office/drawing/2014/main" id="{00000000-0008-0000-0B00-00005B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63617" y="16672789"/>
              <a:ext cx="3262313" cy="1901597"/>
            </a:xfrm>
            <a:prstGeom prst="rect">
              <a:avLst/>
            </a:prstGeom>
          </p:spPr>
        </p:pic>
        <p:pic>
          <p:nvPicPr>
            <p:cNvPr id="66" name="図 65">
              <a:extLst>
                <a:ext uri="{FF2B5EF4-FFF2-40B4-BE49-F238E27FC236}">
                  <a16:creationId xmlns:a16="http://schemas.microsoft.com/office/drawing/2014/main" id="{00000000-0008-0000-0B00-00005C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61074" y="19973397"/>
              <a:ext cx="2774681" cy="1025727"/>
            </a:xfrm>
            <a:prstGeom prst="rect">
              <a:avLst/>
            </a:prstGeom>
          </p:spPr>
        </p:pic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00000000-0008-0000-0B00-000078000000}"/>
              </a:ext>
            </a:extLst>
          </p:cNvPr>
          <p:cNvGrpSpPr/>
          <p:nvPr/>
        </p:nvGrpSpPr>
        <p:grpSpPr>
          <a:xfrm>
            <a:off x="6025158" y="3812606"/>
            <a:ext cx="1329329" cy="1608773"/>
            <a:chOff x="8338457" y="11090056"/>
            <a:chExt cx="3207885" cy="4657391"/>
          </a:xfrm>
        </p:grpSpPr>
        <p:pic>
          <p:nvPicPr>
            <p:cNvPr id="61" name="図 60">
              <a:extLst>
                <a:ext uri="{FF2B5EF4-FFF2-40B4-BE49-F238E27FC236}">
                  <a16:creationId xmlns:a16="http://schemas.microsoft.com/office/drawing/2014/main" id="{00000000-0008-0000-0B00-0000600000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481" b="91827" l="1558" r="90966">
                          <a14:foregroundMark x1="58879" y1="9375" x2="10915" y2="22389"/>
                          <a14:foregroundMark x1="59502" y1="5769" x2="71963" y2="19712"/>
                          <a14:foregroundMark x1="71963" y1="19712" x2="86916" y2="56250"/>
                          <a14:foregroundMark x1="76947" y1="43990" x2="58567" y2="42308"/>
                          <a14:foregroundMark x1="22741" y1="42308" x2="37383" y2="41106"/>
                          <a14:foregroundMark x1="48910" y1="1202" x2="39252" y2="481"/>
                          <a14:foregroundMark x1="38318" y1="90625" x2="53583" y2="91827"/>
                          <a14:foregroundMark x1="90966" y1="55529" x2="90966" y2="58413"/>
                          <a14:backgroundMark x1="2804" y1="24279" x2="5919" y2="23558"/>
                          <a14:backgroundMark x1="6542" y1="23317" x2="6542" y2="23317"/>
                          <a14:backgroundMark x1="6854" y1="23317" x2="6854" y2="23317"/>
                          <a14:backgroundMark x1="6854" y1="23317" x2="6854" y2="23317"/>
                          <a14:backgroundMark x1="6854" y1="23317" x2="2181" y2="25481"/>
                          <a14:backgroundMark x1="8723" y1="21394" x2="8100" y2="22115"/>
                          <a14:backgroundMark x1="6854" y1="22356" x2="7788" y2="235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0921" y="11402060"/>
              <a:ext cx="3081339" cy="3852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図 61">
              <a:extLst>
                <a:ext uri="{FF2B5EF4-FFF2-40B4-BE49-F238E27FC236}">
                  <a16:creationId xmlns:a16="http://schemas.microsoft.com/office/drawing/2014/main" id="{00000000-0008-0000-0B00-00005D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38457" y="11090056"/>
              <a:ext cx="3207885" cy="1949625"/>
            </a:xfrm>
            <a:prstGeom prst="rect">
              <a:avLst/>
            </a:prstGeom>
          </p:spPr>
        </p:pic>
        <p:pic>
          <p:nvPicPr>
            <p:cNvPr id="63" name="図 62">
              <a:extLst>
                <a:ext uri="{FF2B5EF4-FFF2-40B4-BE49-F238E27FC236}">
                  <a16:creationId xmlns:a16="http://schemas.microsoft.com/office/drawing/2014/main" id="{00000000-0008-0000-0B00-00005E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46646" y="14711515"/>
              <a:ext cx="2775858" cy="1035932"/>
            </a:xfrm>
            <a:prstGeom prst="rect">
              <a:avLst/>
            </a:prstGeom>
          </p:spPr>
        </p:pic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00000000-0008-0000-0B00-000077000000}"/>
              </a:ext>
            </a:extLst>
          </p:cNvPr>
          <p:cNvGrpSpPr/>
          <p:nvPr/>
        </p:nvGrpSpPr>
        <p:grpSpPr>
          <a:xfrm>
            <a:off x="3874506" y="3092389"/>
            <a:ext cx="1636133" cy="1717878"/>
            <a:chOff x="8086725" y="541119"/>
            <a:chExt cx="3810000" cy="4343066"/>
          </a:xfrm>
        </p:grpSpPr>
        <p:pic>
          <p:nvPicPr>
            <p:cNvPr id="55" name="図 54">
              <a:extLst>
                <a:ext uri="{FF2B5EF4-FFF2-40B4-BE49-F238E27FC236}">
                  <a16:creationId xmlns:a16="http://schemas.microsoft.com/office/drawing/2014/main" id="{00000000-0008-0000-0B00-000050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6725" y="585743"/>
              <a:ext cx="3810000" cy="3810000"/>
            </a:xfrm>
            <a:prstGeom prst="rect">
              <a:avLst/>
            </a:prstGeom>
          </p:spPr>
        </p:pic>
        <p:pic>
          <p:nvPicPr>
            <p:cNvPr id="56" name="図 55">
              <a:extLst>
                <a:ext uri="{FF2B5EF4-FFF2-40B4-BE49-F238E27FC236}">
                  <a16:creationId xmlns:a16="http://schemas.microsoft.com/office/drawing/2014/main" id="{00000000-0008-0000-0B00-000063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43219" y="541119"/>
              <a:ext cx="3291569" cy="1949625"/>
            </a:xfrm>
            <a:prstGeom prst="rect">
              <a:avLst/>
            </a:prstGeom>
          </p:spPr>
        </p:pic>
        <p:pic>
          <p:nvPicPr>
            <p:cNvPr id="57" name="図 56">
              <a:extLst>
                <a:ext uri="{FF2B5EF4-FFF2-40B4-BE49-F238E27FC236}">
                  <a16:creationId xmlns:a16="http://schemas.microsoft.com/office/drawing/2014/main" id="{00000000-0008-0000-0B00-000064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89509" y="3848253"/>
              <a:ext cx="2775858" cy="1035932"/>
            </a:xfrm>
            <a:prstGeom prst="rect">
              <a:avLst/>
            </a:prstGeom>
          </p:spPr>
        </p:pic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00000000-0008-0000-0B00-000070000000}"/>
              </a:ext>
            </a:extLst>
          </p:cNvPr>
          <p:cNvGrpSpPr/>
          <p:nvPr/>
        </p:nvGrpSpPr>
        <p:grpSpPr>
          <a:xfrm>
            <a:off x="2651072" y="3094382"/>
            <a:ext cx="1647295" cy="1684470"/>
            <a:chOff x="15373351" y="0"/>
            <a:chExt cx="3810000" cy="4463770"/>
          </a:xfrm>
        </p:grpSpPr>
        <p:pic>
          <p:nvPicPr>
            <p:cNvPr id="52" name="図 51">
              <a:extLst>
                <a:ext uri="{FF2B5EF4-FFF2-40B4-BE49-F238E27FC236}">
                  <a16:creationId xmlns:a16="http://schemas.microsoft.com/office/drawing/2014/main" id="{00000000-0008-0000-0B00-000049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351" y="85680"/>
              <a:ext cx="3810000" cy="3810000"/>
            </a:xfrm>
            <a:prstGeom prst="rect">
              <a:avLst/>
            </a:prstGeom>
          </p:spPr>
        </p:pic>
        <p:pic>
          <p:nvPicPr>
            <p:cNvPr id="53" name="図 52">
              <a:extLst>
                <a:ext uri="{FF2B5EF4-FFF2-40B4-BE49-F238E27FC236}">
                  <a16:creationId xmlns:a16="http://schemas.microsoft.com/office/drawing/2014/main" id="{00000000-0008-0000-0B00-000065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643803" y="0"/>
              <a:ext cx="3291569" cy="1949625"/>
            </a:xfrm>
            <a:prstGeom prst="rect">
              <a:avLst/>
            </a:prstGeom>
          </p:spPr>
        </p:pic>
        <p:pic>
          <p:nvPicPr>
            <p:cNvPr id="54" name="図 53">
              <a:extLst>
                <a:ext uri="{FF2B5EF4-FFF2-40B4-BE49-F238E27FC236}">
                  <a16:creationId xmlns:a16="http://schemas.microsoft.com/office/drawing/2014/main" id="{00000000-0008-0000-0B00-000066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883524" y="3427838"/>
              <a:ext cx="2775858" cy="1035932"/>
            </a:xfrm>
            <a:prstGeom prst="rect">
              <a:avLst/>
            </a:prstGeom>
          </p:spPr>
        </p:pic>
      </p:grpSp>
      <p:pic>
        <p:nvPicPr>
          <p:cNvPr id="7" name="図 6">
            <a:extLst>
              <a:ext uri="{FF2B5EF4-FFF2-40B4-BE49-F238E27FC236}">
                <a16:creationId xmlns:a16="http://schemas.microsoft.com/office/drawing/2014/main" id="{94A1DC7C-B60C-4F01-8412-E8E174B5AA1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54525" y="4918115"/>
            <a:ext cx="1477114" cy="1608773"/>
          </a:xfrm>
          <a:prstGeom prst="rect">
            <a:avLst/>
          </a:prstGeom>
        </p:spPr>
      </p:pic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00000000-0008-0000-0B00-000072000000}"/>
              </a:ext>
            </a:extLst>
          </p:cNvPr>
          <p:cNvGrpSpPr/>
          <p:nvPr/>
        </p:nvGrpSpPr>
        <p:grpSpPr>
          <a:xfrm>
            <a:off x="332159" y="3812606"/>
            <a:ext cx="1721191" cy="1695519"/>
            <a:chOff x="8134351" y="5798919"/>
            <a:chExt cx="3810000" cy="4424028"/>
          </a:xfrm>
        </p:grpSpPr>
        <p:pic>
          <p:nvPicPr>
            <p:cNvPr id="58" name="図 57">
              <a:extLst>
                <a:ext uri="{FF2B5EF4-FFF2-40B4-BE49-F238E27FC236}">
                  <a16:creationId xmlns:a16="http://schemas.microsoft.com/office/drawing/2014/main" id="{00000000-0008-0000-0B00-000052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4351" y="5848305"/>
              <a:ext cx="3810000" cy="3810000"/>
            </a:xfrm>
            <a:prstGeom prst="rect">
              <a:avLst/>
            </a:prstGeom>
          </p:spPr>
        </p:pic>
        <p:pic>
          <p:nvPicPr>
            <p:cNvPr id="59" name="図 58">
              <a:extLst>
                <a:ext uri="{FF2B5EF4-FFF2-40B4-BE49-F238E27FC236}">
                  <a16:creationId xmlns:a16="http://schemas.microsoft.com/office/drawing/2014/main" id="{00000000-0008-0000-0B00-000061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19419" y="5798919"/>
              <a:ext cx="3272518" cy="1949625"/>
            </a:xfrm>
            <a:prstGeom prst="rect">
              <a:avLst/>
            </a:prstGeom>
          </p:spPr>
        </p:pic>
        <p:pic>
          <p:nvPicPr>
            <p:cNvPr id="60" name="図 59">
              <a:extLst>
                <a:ext uri="{FF2B5EF4-FFF2-40B4-BE49-F238E27FC236}">
                  <a16:creationId xmlns:a16="http://schemas.microsoft.com/office/drawing/2014/main" id="{00000000-0008-0000-0B00-000062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56184" y="9187015"/>
              <a:ext cx="2775858" cy="1035932"/>
            </a:xfrm>
            <a:prstGeom prst="rect">
              <a:avLst/>
            </a:prstGeom>
          </p:spPr>
        </p:pic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00000000-0008-0000-0B00-000074000000}"/>
              </a:ext>
            </a:extLst>
          </p:cNvPr>
          <p:cNvGrpSpPr/>
          <p:nvPr/>
        </p:nvGrpSpPr>
        <p:grpSpPr>
          <a:xfrm>
            <a:off x="-197660" y="4772579"/>
            <a:ext cx="1706274" cy="1756986"/>
            <a:chOff x="0" y="17223876"/>
            <a:chExt cx="3820205" cy="4360355"/>
          </a:xfrm>
        </p:grpSpPr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00000000-0008-0000-0B00-00004D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223876"/>
              <a:ext cx="3820205" cy="3810000"/>
            </a:xfrm>
            <a:prstGeom prst="rect">
              <a:avLst/>
            </a:prstGeom>
          </p:spPr>
        </p:pic>
        <p:pic>
          <p:nvPicPr>
            <p:cNvPr id="68" name="図 67">
              <a:extLst>
                <a:ext uri="{FF2B5EF4-FFF2-40B4-BE49-F238E27FC236}">
                  <a16:creationId xmlns:a16="http://schemas.microsoft.com/office/drawing/2014/main" id="{00000000-0008-0000-0B00-000058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1617" y="17376557"/>
              <a:ext cx="3020785" cy="1782936"/>
            </a:xfrm>
            <a:prstGeom prst="rect">
              <a:avLst/>
            </a:prstGeom>
          </p:spPr>
        </p:pic>
        <p:pic>
          <p:nvPicPr>
            <p:cNvPr id="69" name="図 68">
              <a:extLst>
                <a:ext uri="{FF2B5EF4-FFF2-40B4-BE49-F238E27FC236}">
                  <a16:creationId xmlns:a16="http://schemas.microsoft.com/office/drawing/2014/main" id="{00000000-0008-0000-0B00-00005A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3823" y="20558505"/>
              <a:ext cx="2774680" cy="1025726"/>
            </a:xfrm>
            <a:prstGeom prst="rect">
              <a:avLst/>
            </a:prstGeom>
          </p:spPr>
        </p:pic>
      </p:grp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B374C72F-C5E6-4521-963E-6A7378276C56}"/>
              </a:ext>
            </a:extLst>
          </p:cNvPr>
          <p:cNvSpPr txBox="1"/>
          <p:nvPr/>
        </p:nvSpPr>
        <p:spPr>
          <a:xfrm>
            <a:off x="8688820" y="3588420"/>
            <a:ext cx="3362319" cy="40011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エレカの走行の邪魔になる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4DAD163-0A36-4EFE-8B38-4D0E6194DAE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37281" y="5410014"/>
            <a:ext cx="1477114" cy="1001339"/>
          </a:xfrm>
          <a:prstGeom prst="rect">
            <a:avLst/>
          </a:prstGeom>
        </p:spPr>
      </p:pic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DCF614FA-D084-4DF0-8D51-A80372AE653F}"/>
              </a:ext>
            </a:extLst>
          </p:cNvPr>
          <p:cNvSpPr txBox="1"/>
          <p:nvPr/>
        </p:nvSpPr>
        <p:spPr>
          <a:xfrm>
            <a:off x="7456618" y="4093481"/>
            <a:ext cx="3088257" cy="707886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あそこに溢れてるけど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あれって何？</a:t>
            </a:r>
            <a:endParaRPr kumimoji="1"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99E87607-577C-4AEB-A0B5-6158F3F2D918}"/>
              </a:ext>
            </a:extLst>
          </p:cNvPr>
          <p:cNvSpPr txBox="1"/>
          <p:nvPr/>
        </p:nvSpPr>
        <p:spPr>
          <a:xfrm>
            <a:off x="8641195" y="4900056"/>
            <a:ext cx="3362319" cy="707886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シュート外に部品が</a:t>
            </a: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000" b="1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入らないのは何？</a:t>
            </a:r>
            <a:endParaRPr kumimoji="1"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  <a:cs typeface="Meiryo UI" panose="020B0604030504040204" pitchFamily="50" charset="-128"/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7595BDDD-B701-4906-A231-3002BCE8F2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48260" y="5557721"/>
            <a:ext cx="731337" cy="99440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69E0991-C176-4558-9E94-48360996119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343766" y="4737294"/>
            <a:ext cx="1002678" cy="1438231"/>
          </a:xfrm>
          <a:prstGeom prst="rect">
            <a:avLst/>
          </a:prstGeom>
        </p:spPr>
      </p:pic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A5399A95-9279-4CAC-864C-8A7982B75133}"/>
              </a:ext>
            </a:extLst>
          </p:cNvPr>
          <p:cNvSpPr txBox="1"/>
          <p:nvPr/>
        </p:nvSpPr>
        <p:spPr>
          <a:xfrm>
            <a:off x="1007532" y="11575"/>
            <a:ext cx="7681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0" dirty="0">
                <a:latin typeface="BIZ UDPゴシック" panose="020B0400000000000000" pitchFamily="50" charset="-128"/>
                <a:ea typeface="BIZ UDPゴシック" panose="020B0400000000000000" pitchFamily="50" charset="-128"/>
                <a:cs typeface="Meiryo UI" panose="020B0604030504040204" pitchFamily="50" charset="-128"/>
              </a:rPr>
              <a:t>テーマ選定の背景－１　テーマリーダーとしての第１歩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8CC390E-AF20-4E69-B13F-5908F5E8F48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5043" y="1118829"/>
            <a:ext cx="1694471" cy="2318303"/>
          </a:xfrm>
          <a:prstGeom prst="rect">
            <a:avLst/>
          </a:prstGeom>
        </p:spPr>
      </p:pic>
      <p:grpSp>
        <p:nvGrpSpPr>
          <p:cNvPr id="82" name="グループ化 81">
            <a:extLst>
              <a:ext uri="{FF2B5EF4-FFF2-40B4-BE49-F238E27FC236}">
                <a16:creationId xmlns:a16="http://schemas.microsoft.com/office/drawing/2014/main" id="{3CB7A7D4-FFF1-40B7-8393-8FC51E2089EE}"/>
              </a:ext>
            </a:extLst>
          </p:cNvPr>
          <p:cNvGrpSpPr/>
          <p:nvPr/>
        </p:nvGrpSpPr>
        <p:grpSpPr>
          <a:xfrm>
            <a:off x="1473928" y="3210289"/>
            <a:ext cx="1637636" cy="1806174"/>
            <a:chOff x="7967663" y="16635368"/>
            <a:chExt cx="3810000" cy="4363756"/>
          </a:xfrm>
        </p:grpSpPr>
        <p:pic>
          <p:nvPicPr>
            <p:cNvPr id="83" name="図 82">
              <a:extLst>
                <a:ext uri="{FF2B5EF4-FFF2-40B4-BE49-F238E27FC236}">
                  <a16:creationId xmlns:a16="http://schemas.microsoft.com/office/drawing/2014/main" id="{BD687C10-0C3B-421A-91F7-C88361C776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7663" y="16635368"/>
              <a:ext cx="3810000" cy="3810000"/>
            </a:xfrm>
            <a:prstGeom prst="rect">
              <a:avLst/>
            </a:prstGeom>
          </p:spPr>
        </p:pic>
        <p:pic>
          <p:nvPicPr>
            <p:cNvPr id="84" name="図 83">
              <a:extLst>
                <a:ext uri="{FF2B5EF4-FFF2-40B4-BE49-F238E27FC236}">
                  <a16:creationId xmlns:a16="http://schemas.microsoft.com/office/drawing/2014/main" id="{B0D6287B-A460-45F1-9BDB-357C2D3A3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63617" y="16672789"/>
              <a:ext cx="3262313" cy="1901597"/>
            </a:xfrm>
            <a:prstGeom prst="rect">
              <a:avLst/>
            </a:prstGeom>
          </p:spPr>
        </p:pic>
        <p:pic>
          <p:nvPicPr>
            <p:cNvPr id="85" name="図 84">
              <a:extLst>
                <a:ext uri="{FF2B5EF4-FFF2-40B4-BE49-F238E27FC236}">
                  <a16:creationId xmlns:a16="http://schemas.microsoft.com/office/drawing/2014/main" id="{42F1E628-1E00-40BF-B79D-A65F599DF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61074" y="19973397"/>
              <a:ext cx="2774681" cy="1025727"/>
            </a:xfrm>
            <a:prstGeom prst="rect">
              <a:avLst/>
            </a:prstGeom>
          </p:spPr>
        </p:pic>
      </p:grpSp>
      <p:grpSp>
        <p:nvGrpSpPr>
          <p:cNvPr id="86" name="グループ化 85">
            <a:extLst>
              <a:ext uri="{FF2B5EF4-FFF2-40B4-BE49-F238E27FC236}">
                <a16:creationId xmlns:a16="http://schemas.microsoft.com/office/drawing/2014/main" id="{0599C894-3450-4C8F-B8DC-2ED4A737C5BA}"/>
              </a:ext>
            </a:extLst>
          </p:cNvPr>
          <p:cNvGrpSpPr/>
          <p:nvPr/>
        </p:nvGrpSpPr>
        <p:grpSpPr>
          <a:xfrm>
            <a:off x="6028633" y="3824354"/>
            <a:ext cx="1329329" cy="1608773"/>
            <a:chOff x="8338457" y="11090056"/>
            <a:chExt cx="3207885" cy="4657391"/>
          </a:xfrm>
        </p:grpSpPr>
        <p:pic>
          <p:nvPicPr>
            <p:cNvPr id="87" name="図 86">
              <a:extLst>
                <a:ext uri="{FF2B5EF4-FFF2-40B4-BE49-F238E27FC236}">
                  <a16:creationId xmlns:a16="http://schemas.microsoft.com/office/drawing/2014/main" id="{C3BDC66B-9013-4BDA-B166-202E77DACA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481" b="91827" l="1558" r="90966">
                          <a14:foregroundMark x1="58879" y1="9375" x2="10915" y2="22389"/>
                          <a14:foregroundMark x1="59502" y1="5769" x2="71963" y2="19712"/>
                          <a14:foregroundMark x1="71963" y1="19712" x2="86916" y2="56250"/>
                          <a14:foregroundMark x1="76947" y1="43990" x2="58567" y2="42308"/>
                          <a14:foregroundMark x1="22741" y1="42308" x2="37383" y2="41106"/>
                          <a14:foregroundMark x1="48910" y1="1202" x2="39252" y2="481"/>
                          <a14:foregroundMark x1="38318" y1="90625" x2="53583" y2="91827"/>
                          <a14:foregroundMark x1="90966" y1="55529" x2="90966" y2="58413"/>
                          <a14:backgroundMark x1="2804" y1="24279" x2="5919" y2="23558"/>
                          <a14:backgroundMark x1="6542" y1="23317" x2="6542" y2="23317"/>
                          <a14:backgroundMark x1="6854" y1="23317" x2="6854" y2="23317"/>
                          <a14:backgroundMark x1="6854" y1="23317" x2="6854" y2="23317"/>
                          <a14:backgroundMark x1="6854" y1="23317" x2="2181" y2="25481"/>
                          <a14:backgroundMark x1="8723" y1="21394" x2="8100" y2="22115"/>
                          <a14:backgroundMark x1="6854" y1="22356" x2="7788" y2="235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0921" y="11402060"/>
              <a:ext cx="3081339" cy="3852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8" name="図 87">
              <a:extLst>
                <a:ext uri="{FF2B5EF4-FFF2-40B4-BE49-F238E27FC236}">
                  <a16:creationId xmlns:a16="http://schemas.microsoft.com/office/drawing/2014/main" id="{E5C3AA74-F7B8-4585-9CF9-BC2248AB6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38457" y="11090056"/>
              <a:ext cx="3207885" cy="1949625"/>
            </a:xfrm>
            <a:prstGeom prst="rect">
              <a:avLst/>
            </a:prstGeom>
          </p:spPr>
        </p:pic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DDAD8C30-D907-4FAD-B7B5-D9AC4CF30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46646" y="14711515"/>
              <a:ext cx="2775858" cy="1035932"/>
            </a:xfrm>
            <a:prstGeom prst="rect">
              <a:avLst/>
            </a:prstGeom>
          </p:spPr>
        </p:pic>
      </p:grpSp>
      <p:grpSp>
        <p:nvGrpSpPr>
          <p:cNvPr id="94" name="グループ化 93">
            <a:extLst>
              <a:ext uri="{FF2B5EF4-FFF2-40B4-BE49-F238E27FC236}">
                <a16:creationId xmlns:a16="http://schemas.microsoft.com/office/drawing/2014/main" id="{E08965F2-F89D-4717-945E-D09B6A961E42}"/>
              </a:ext>
            </a:extLst>
          </p:cNvPr>
          <p:cNvGrpSpPr/>
          <p:nvPr/>
        </p:nvGrpSpPr>
        <p:grpSpPr>
          <a:xfrm>
            <a:off x="2654547" y="3106130"/>
            <a:ext cx="1647295" cy="1684470"/>
            <a:chOff x="15373351" y="0"/>
            <a:chExt cx="3810000" cy="4463770"/>
          </a:xfrm>
        </p:grpSpPr>
        <p:pic>
          <p:nvPicPr>
            <p:cNvPr id="95" name="図 94">
              <a:extLst>
                <a:ext uri="{FF2B5EF4-FFF2-40B4-BE49-F238E27FC236}">
                  <a16:creationId xmlns:a16="http://schemas.microsoft.com/office/drawing/2014/main" id="{6F778F93-F925-48F5-9DD9-2CF3947C4A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351" y="85680"/>
              <a:ext cx="3810000" cy="3810000"/>
            </a:xfrm>
            <a:prstGeom prst="rect">
              <a:avLst/>
            </a:prstGeom>
          </p:spPr>
        </p:pic>
        <p:pic>
          <p:nvPicPr>
            <p:cNvPr id="96" name="図 95">
              <a:extLst>
                <a:ext uri="{FF2B5EF4-FFF2-40B4-BE49-F238E27FC236}">
                  <a16:creationId xmlns:a16="http://schemas.microsoft.com/office/drawing/2014/main" id="{3B7D9DA5-B2F5-49D3-B0BF-3C0ED8547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643803" y="0"/>
              <a:ext cx="3291569" cy="1949625"/>
            </a:xfrm>
            <a:prstGeom prst="rect">
              <a:avLst/>
            </a:prstGeom>
          </p:spPr>
        </p:pic>
        <p:pic>
          <p:nvPicPr>
            <p:cNvPr id="97" name="図 96">
              <a:extLst>
                <a:ext uri="{FF2B5EF4-FFF2-40B4-BE49-F238E27FC236}">
                  <a16:creationId xmlns:a16="http://schemas.microsoft.com/office/drawing/2014/main" id="{BC41B400-F81E-439B-9282-826C35C21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883524" y="3427838"/>
              <a:ext cx="2775858" cy="1035932"/>
            </a:xfrm>
            <a:prstGeom prst="rect">
              <a:avLst/>
            </a:prstGeom>
          </p:spPr>
        </p:pic>
      </p:grpSp>
      <p:pic>
        <p:nvPicPr>
          <p:cNvPr id="98" name="図 97">
            <a:extLst>
              <a:ext uri="{FF2B5EF4-FFF2-40B4-BE49-F238E27FC236}">
                <a16:creationId xmlns:a16="http://schemas.microsoft.com/office/drawing/2014/main" id="{F44133D3-5F77-4AC0-86F8-9C018DDF1D4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58000" y="4929863"/>
            <a:ext cx="1477114" cy="1608773"/>
          </a:xfrm>
          <a:prstGeom prst="rect">
            <a:avLst/>
          </a:prstGeom>
        </p:spPr>
      </p:pic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BDD4AB4B-E688-4619-8730-CEFCD8CFAA25}"/>
              </a:ext>
            </a:extLst>
          </p:cNvPr>
          <p:cNvGrpSpPr/>
          <p:nvPr/>
        </p:nvGrpSpPr>
        <p:grpSpPr>
          <a:xfrm>
            <a:off x="335634" y="3824354"/>
            <a:ext cx="1721191" cy="1695519"/>
            <a:chOff x="8134351" y="5798919"/>
            <a:chExt cx="3810000" cy="4424028"/>
          </a:xfrm>
        </p:grpSpPr>
        <p:pic>
          <p:nvPicPr>
            <p:cNvPr id="100" name="図 99">
              <a:extLst>
                <a:ext uri="{FF2B5EF4-FFF2-40B4-BE49-F238E27FC236}">
                  <a16:creationId xmlns:a16="http://schemas.microsoft.com/office/drawing/2014/main" id="{B55D534B-FA8E-4E67-A7EA-C2299278E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4351" y="5848305"/>
              <a:ext cx="3810000" cy="3810000"/>
            </a:xfrm>
            <a:prstGeom prst="rect">
              <a:avLst/>
            </a:prstGeom>
          </p:spPr>
        </p:pic>
        <p:pic>
          <p:nvPicPr>
            <p:cNvPr id="101" name="図 100">
              <a:extLst>
                <a:ext uri="{FF2B5EF4-FFF2-40B4-BE49-F238E27FC236}">
                  <a16:creationId xmlns:a16="http://schemas.microsoft.com/office/drawing/2014/main" id="{BB7B73E0-41BB-40A1-8DFD-488AEF4FE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19419" y="5798919"/>
              <a:ext cx="3272518" cy="1949625"/>
            </a:xfrm>
            <a:prstGeom prst="rect">
              <a:avLst/>
            </a:prstGeom>
          </p:spPr>
        </p:pic>
        <p:pic>
          <p:nvPicPr>
            <p:cNvPr id="102" name="図 101">
              <a:extLst>
                <a:ext uri="{FF2B5EF4-FFF2-40B4-BE49-F238E27FC236}">
                  <a16:creationId xmlns:a16="http://schemas.microsoft.com/office/drawing/2014/main" id="{A38CF7B9-0B80-4BBE-96EF-7CB9C960E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56184" y="9187015"/>
              <a:ext cx="2775858" cy="1035932"/>
            </a:xfrm>
            <a:prstGeom prst="rect">
              <a:avLst/>
            </a:prstGeom>
          </p:spPr>
        </p:pic>
      </p:grpSp>
      <p:grpSp>
        <p:nvGrpSpPr>
          <p:cNvPr id="103" name="グループ化 102">
            <a:extLst>
              <a:ext uri="{FF2B5EF4-FFF2-40B4-BE49-F238E27FC236}">
                <a16:creationId xmlns:a16="http://schemas.microsoft.com/office/drawing/2014/main" id="{009C6F63-BB78-49DD-9260-2571782527D8}"/>
              </a:ext>
            </a:extLst>
          </p:cNvPr>
          <p:cNvGrpSpPr/>
          <p:nvPr/>
        </p:nvGrpSpPr>
        <p:grpSpPr>
          <a:xfrm>
            <a:off x="-194185" y="4784327"/>
            <a:ext cx="1706274" cy="1756986"/>
            <a:chOff x="0" y="17223876"/>
            <a:chExt cx="3820205" cy="4360355"/>
          </a:xfrm>
        </p:grpSpPr>
        <p:pic>
          <p:nvPicPr>
            <p:cNvPr id="104" name="図 103">
              <a:extLst>
                <a:ext uri="{FF2B5EF4-FFF2-40B4-BE49-F238E27FC236}">
                  <a16:creationId xmlns:a16="http://schemas.microsoft.com/office/drawing/2014/main" id="{96E08FCD-C0F9-4EC9-B6F8-9C9D4C1E2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223876"/>
              <a:ext cx="3820205" cy="3810000"/>
            </a:xfrm>
            <a:prstGeom prst="rect">
              <a:avLst/>
            </a:prstGeom>
          </p:spPr>
        </p:pic>
        <p:pic>
          <p:nvPicPr>
            <p:cNvPr id="105" name="図 104">
              <a:extLst>
                <a:ext uri="{FF2B5EF4-FFF2-40B4-BE49-F238E27FC236}">
                  <a16:creationId xmlns:a16="http://schemas.microsoft.com/office/drawing/2014/main" id="{833F4EEE-0D7A-4BAC-AE98-68CF3C54C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1617" y="17376557"/>
              <a:ext cx="3020785" cy="1782936"/>
            </a:xfrm>
            <a:prstGeom prst="rect">
              <a:avLst/>
            </a:prstGeom>
          </p:spPr>
        </p:pic>
        <p:pic>
          <p:nvPicPr>
            <p:cNvPr id="106" name="図 105">
              <a:extLst>
                <a:ext uri="{FF2B5EF4-FFF2-40B4-BE49-F238E27FC236}">
                  <a16:creationId xmlns:a16="http://schemas.microsoft.com/office/drawing/2014/main" id="{A114D1EF-0613-461D-9F6C-FBEE9A613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3823" y="20558505"/>
              <a:ext cx="2774680" cy="1025726"/>
            </a:xfrm>
            <a:prstGeom prst="rect">
              <a:avLst/>
            </a:prstGeom>
          </p:spPr>
        </p:pic>
      </p:grpSp>
      <p:pic>
        <p:nvPicPr>
          <p:cNvPr id="110" name="図 109">
            <a:extLst>
              <a:ext uri="{FF2B5EF4-FFF2-40B4-BE49-F238E27FC236}">
                <a16:creationId xmlns:a16="http://schemas.microsoft.com/office/drawing/2014/main" id="{81637FD5-264A-42D0-8707-EEA8CA0AC18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755595" y="5470834"/>
            <a:ext cx="1514530" cy="1026704"/>
          </a:xfrm>
          <a:prstGeom prst="rect">
            <a:avLst/>
          </a:prstGeom>
        </p:spPr>
      </p:pic>
      <p:sp>
        <p:nvSpPr>
          <p:cNvPr id="111" name="角丸四角形 54">
            <a:extLst>
              <a:ext uri="{FF2B5EF4-FFF2-40B4-BE49-F238E27FC236}">
                <a16:creationId xmlns:a16="http://schemas.microsoft.com/office/drawing/2014/main" id="{8EAC71F5-34D4-4543-B00D-A724FBDE7AC7}"/>
              </a:ext>
            </a:extLst>
          </p:cNvPr>
          <p:cNvSpPr/>
          <p:nvPr/>
        </p:nvSpPr>
        <p:spPr>
          <a:xfrm>
            <a:off x="162974" y="606620"/>
            <a:ext cx="2650085" cy="475883"/>
          </a:xfrm>
          <a:prstGeom prst="roundRect">
            <a:avLst/>
          </a:prstGeom>
          <a:solidFill>
            <a:srgbClr val="66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サークル会合</a:t>
            </a:r>
            <a:endParaRPr lang="en-US" altLang="ja-JP" sz="2000" b="1" dirty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12" name="部分円 111">
            <a:extLst>
              <a:ext uri="{FF2B5EF4-FFF2-40B4-BE49-F238E27FC236}">
                <a16:creationId xmlns:a16="http://schemas.microsoft.com/office/drawing/2014/main" id="{8AA22DA3-9117-4632-B35E-95C2CB207757}"/>
              </a:ext>
            </a:extLst>
          </p:cNvPr>
          <p:cNvSpPr/>
          <p:nvPr/>
        </p:nvSpPr>
        <p:spPr bwMode="auto">
          <a:xfrm rot="5400000">
            <a:off x="1921447" y="3765371"/>
            <a:ext cx="4042043" cy="5585763"/>
          </a:xfrm>
          <a:prstGeom prst="pie">
            <a:avLst>
              <a:gd name="adj1" fmla="val 5389691"/>
              <a:gd name="adj2" fmla="val 16189133"/>
            </a:avLst>
          </a:prstGeom>
          <a:blipFill>
            <a:blip r:embed="rId23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C6E984A1-3899-4005-9FB8-06FD4B6FCD3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879568" y="5524978"/>
            <a:ext cx="1317621" cy="893219"/>
          </a:xfrm>
          <a:prstGeom prst="rect">
            <a:avLst/>
          </a:prstGeom>
        </p:spPr>
      </p:pic>
      <p:pic>
        <p:nvPicPr>
          <p:cNvPr id="108" name="図 107">
            <a:extLst>
              <a:ext uri="{FF2B5EF4-FFF2-40B4-BE49-F238E27FC236}">
                <a16:creationId xmlns:a16="http://schemas.microsoft.com/office/drawing/2014/main" id="{7391FF08-1A4C-4F72-A2D5-57F32C0A1F7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40756" y="5421762"/>
            <a:ext cx="1477114" cy="1001339"/>
          </a:xfrm>
          <a:prstGeom prst="rect">
            <a:avLst/>
          </a:prstGeom>
        </p:spPr>
      </p:pic>
      <p:pic>
        <p:nvPicPr>
          <p:cNvPr id="109" name="図 108">
            <a:extLst>
              <a:ext uri="{FF2B5EF4-FFF2-40B4-BE49-F238E27FC236}">
                <a16:creationId xmlns:a16="http://schemas.microsoft.com/office/drawing/2014/main" id="{D53F26CD-14AE-4FE7-B8AF-AD9599F27D6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347241" y="5058750"/>
            <a:ext cx="1002678" cy="1438231"/>
          </a:xfrm>
          <a:prstGeom prst="rect">
            <a:avLst/>
          </a:prstGeom>
        </p:spPr>
      </p:pic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9CD187B8-65FC-4F05-84DE-109FC6013B78}"/>
              </a:ext>
            </a:extLst>
          </p:cNvPr>
          <p:cNvSpPr txBox="1"/>
          <p:nvPr/>
        </p:nvSpPr>
        <p:spPr>
          <a:xfrm>
            <a:off x="763389" y="2992737"/>
            <a:ext cx="81767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磯村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A52AC9F7-2882-4FDD-8373-BCA921420C22}"/>
              </a:ext>
            </a:extLst>
          </p:cNvPr>
          <p:cNvSpPr txBox="1"/>
          <p:nvPr/>
        </p:nvSpPr>
        <p:spPr>
          <a:xfrm>
            <a:off x="757098" y="6188334"/>
            <a:ext cx="87548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本田 和</a:t>
            </a: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435FE462-4627-4E8B-AC43-908AFEBB6CAA}"/>
              </a:ext>
            </a:extLst>
          </p:cNvPr>
          <p:cNvSpPr txBox="1"/>
          <p:nvPr/>
        </p:nvSpPr>
        <p:spPr>
          <a:xfrm>
            <a:off x="5667814" y="5141218"/>
            <a:ext cx="87548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本田 晶</a:t>
            </a:r>
          </a:p>
        </p:txBody>
      </p:sp>
      <p:sp>
        <p:nvSpPr>
          <p:cNvPr id="118" name="テキスト ボックス 117">
            <a:extLst>
              <a:ext uri="{FF2B5EF4-FFF2-40B4-BE49-F238E27FC236}">
                <a16:creationId xmlns:a16="http://schemas.microsoft.com/office/drawing/2014/main" id="{348A835E-72B5-4277-B322-15FC71733FEA}"/>
              </a:ext>
            </a:extLst>
          </p:cNvPr>
          <p:cNvSpPr txBox="1"/>
          <p:nvPr/>
        </p:nvSpPr>
        <p:spPr>
          <a:xfrm>
            <a:off x="3125135" y="4512977"/>
            <a:ext cx="72308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井田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55B0CD32-5F88-463A-839D-F2D1160EEE3E}"/>
              </a:ext>
            </a:extLst>
          </p:cNvPr>
          <p:cNvSpPr txBox="1"/>
          <p:nvPr/>
        </p:nvSpPr>
        <p:spPr>
          <a:xfrm>
            <a:off x="1965975" y="4687827"/>
            <a:ext cx="65837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中嶋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7D21A98F-8B5D-4662-81E2-05943D525CE0}"/>
              </a:ext>
            </a:extLst>
          </p:cNvPr>
          <p:cNvSpPr txBox="1"/>
          <p:nvPr/>
        </p:nvSpPr>
        <p:spPr>
          <a:xfrm>
            <a:off x="1308211" y="5164163"/>
            <a:ext cx="712365" cy="3358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佐藤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EA259DB7-C0FC-4ECE-A7FB-567B6352670F}"/>
              </a:ext>
            </a:extLst>
          </p:cNvPr>
          <p:cNvSpPr txBox="1"/>
          <p:nvPr/>
        </p:nvSpPr>
        <p:spPr>
          <a:xfrm>
            <a:off x="5324736" y="4756050"/>
            <a:ext cx="71236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中川</a:t>
            </a:r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650C55D6-9C5B-4806-BC37-EBAD5A53AB0B}"/>
              </a:ext>
            </a:extLst>
          </p:cNvPr>
          <p:cNvSpPr txBox="1"/>
          <p:nvPr/>
        </p:nvSpPr>
        <p:spPr>
          <a:xfrm>
            <a:off x="6216444" y="6207104"/>
            <a:ext cx="71236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溝口</a:t>
            </a:r>
          </a:p>
        </p:txBody>
      </p:sp>
      <p:sp>
        <p:nvSpPr>
          <p:cNvPr id="123" name="テキスト ボックス 122">
            <a:extLst>
              <a:ext uri="{FF2B5EF4-FFF2-40B4-BE49-F238E27FC236}">
                <a16:creationId xmlns:a16="http://schemas.microsoft.com/office/drawing/2014/main" id="{94CD78B3-1CAB-4A00-961A-2B0E0683BA15}"/>
              </a:ext>
            </a:extLst>
          </p:cNvPr>
          <p:cNvSpPr txBox="1"/>
          <p:nvPr/>
        </p:nvSpPr>
        <p:spPr>
          <a:xfrm>
            <a:off x="4335883" y="4520759"/>
            <a:ext cx="71236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坂部</a:t>
            </a:r>
          </a:p>
        </p:txBody>
      </p: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CE2134D7-231F-4BEA-8343-AB5F9853120C}"/>
              </a:ext>
            </a:extLst>
          </p:cNvPr>
          <p:cNvSpPr/>
          <p:nvPr/>
        </p:nvSpPr>
        <p:spPr bwMode="auto">
          <a:xfrm>
            <a:off x="9491472" y="73152"/>
            <a:ext cx="1444752" cy="1799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6143225"/>
      </p:ext>
    </p:extLst>
  </p:cSld>
  <p:clrMapOvr>
    <a:masterClrMapping/>
  </p:clrMapOvr>
</p:sld>
</file>

<file path=ppt/theme/theme1.xml><?xml version="1.0" encoding="utf-8"?>
<a:theme xmlns:a="http://schemas.openxmlformats.org/drawingml/2006/main" name="フタバデザインテンプレート　２P以降用">
  <a:themeElements>
    <a:clrScheme name="フタバデザインテンプレート　２P以降用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フタバデザインテンプレート　２P以降用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  <a:txDef>
      <a:spPr>
        <a:solidFill>
          <a:schemeClr val="bg1"/>
        </a:solidFill>
      </a:spPr>
      <a:bodyPr wrap="square" rtlCol="0">
        <a:spAutoFit/>
      </a:bodyPr>
      <a:lstStyle>
        <a:defPPr algn="ctr">
          <a:defRPr sz="2000" smtClean="0">
            <a:latin typeface="Meiryo UI" panose="020B0604030504040204" pitchFamily="50" charset="-128"/>
            <a:ea typeface="Meiryo UI" panose="020B0604030504040204" pitchFamily="50" charset="-128"/>
            <a:cs typeface="Meiryo UI" panose="020B0604030504040204" pitchFamily="50" charset="-128"/>
          </a:defRPr>
        </a:defPPr>
      </a:lstStyle>
    </a:txDef>
  </a:objectDefaults>
  <a:extraClrSchemeLst>
    <a:extraClrScheme>
      <a:clrScheme name="フタバデザインテンプレート　２P以降用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フタバデザインテンプレート　２P以降用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フタバデザインテンプレート　２P以降用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フタバデザインテンプレート　２P以降用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フタバデザインテンプレート　２P以降用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フタバデザインテンプレート　２P以降用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フタバデザインテンプレート　２P以降用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フタバデザインテンプレート　２P以降用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フタバデザインテンプレート　２P以降用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フタバデザインテンプレート　２P以降用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フタバデザインテンプレート　２P以降用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フタバデザインテンプレート　２P以降用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13054</TotalTime>
  <Words>4699</Words>
  <Application>Microsoft Office PowerPoint</Application>
  <PresentationFormat>ワイド画面</PresentationFormat>
  <Paragraphs>1178</Paragraphs>
  <Slides>37</Slides>
  <Notes>37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37</vt:i4>
      </vt:variant>
    </vt:vector>
  </HeadingPairs>
  <TitlesOfParts>
    <vt:vector size="48" baseType="lpstr">
      <vt:lpstr>BIZ UDPゴシック</vt:lpstr>
      <vt:lpstr>BIZ UDゴシック</vt:lpstr>
      <vt:lpstr>HGP創英角ｺﾞｼｯｸUB</vt:lpstr>
      <vt:lpstr>HG丸ｺﾞｼｯｸM-PRO</vt:lpstr>
      <vt:lpstr>Meiryo UI</vt:lpstr>
      <vt:lpstr>游ゴシック</vt:lpstr>
      <vt:lpstr>Arial</vt:lpstr>
      <vt:lpstr>Calibri</vt:lpstr>
      <vt:lpstr>Tahoma</vt:lpstr>
      <vt:lpstr>Wingdings</vt:lpstr>
      <vt:lpstr>フタバデザインテンプレート　２P以降用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山内　絵梨奈</dc:creator>
  <cp:lastModifiedBy>亀山　猛</cp:lastModifiedBy>
  <cp:revision>1549</cp:revision>
  <cp:lastPrinted>2025-06-07T00:11:31Z</cp:lastPrinted>
  <dcterms:created xsi:type="dcterms:W3CDTF">2023-07-22T00:44:55Z</dcterms:created>
  <dcterms:modified xsi:type="dcterms:W3CDTF">2025-06-09T00:03:25Z</dcterms:modified>
</cp:coreProperties>
</file>