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9" r:id="rId2"/>
    <p:sldId id="311" r:id="rId3"/>
    <p:sldId id="367" r:id="rId4"/>
    <p:sldId id="360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56" r:id="rId13"/>
    <p:sldId id="281" r:id="rId14"/>
    <p:sldId id="282" r:id="rId15"/>
    <p:sldId id="358" r:id="rId16"/>
    <p:sldId id="359" r:id="rId17"/>
    <p:sldId id="375" r:id="rId18"/>
    <p:sldId id="349" r:id="rId19"/>
    <p:sldId id="350" r:id="rId20"/>
    <p:sldId id="351" r:id="rId21"/>
    <p:sldId id="352" r:id="rId22"/>
    <p:sldId id="353" r:id="rId23"/>
    <p:sldId id="354" r:id="rId24"/>
    <p:sldId id="295" r:id="rId25"/>
    <p:sldId id="296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9595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75C08-E733-4668-976F-2087637699A9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35114-C586-4DA8-9B5B-0F738FD43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93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285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00FDB-D50C-4BE4-ADE5-85A05BDBA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42F4AE7-E5CE-4389-AE68-0C28C2AC0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1A8773-1D8B-4666-980A-277B15E7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0A238-1894-4BF0-93D7-F4F18272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67305B-CDDD-4748-A161-D7A656D2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78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6FE2C3-C3EE-48D4-846D-E59415B7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7523B2-AFA9-4537-844C-022227B8E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29E483-ACFC-4E93-9E2D-C25CCD06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14098-9456-4E51-8D3D-A0C51187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41F0CF-84C8-4FB9-B082-A46D443A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04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806352-F21A-4E3A-B042-DEDD10906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B640CB-2865-4DA3-A17D-0D0AE3D6C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B25E25-70F0-4A3C-91E4-0C4FC518C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B5F66-5445-4781-886A-59BCCBDD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45CE8-DD6C-462A-A939-5EF088F3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060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49A9B-DF3D-4AA4-A1B2-B0F5A87E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6F97AE-69BB-47C8-830E-459630F4734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050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EFB0AD-CC84-4689-BD5B-7CB60AE97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08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1DC0BB-D902-457F-9035-14DBA15E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019EF6-0BE9-4457-9CEA-27FAD5CC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F2D6B5-C925-473B-86DF-E4B9E7C6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363" y="76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2CEFA-576B-49EC-A711-6C55DAE15C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04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9DB7B-96CC-47EA-B277-03F2FD70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A7B6F8-C515-4315-B0ED-13D9826A7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093A3-048E-4031-A31D-10739B38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5B05C-07A2-490A-882F-3ACEF05C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801AD2-2285-4EAD-8536-7331C14A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00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80E903-F5D5-490A-BF38-01C5872F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470243-79D3-4B55-8865-022E0E32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EDF001-C195-4EE1-A49C-09508B56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79730-63F7-485B-9247-E4E8AF90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F688C-98C9-46BA-9230-A93761F0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5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1C08D-65D3-4BA5-92E6-5A64BDB4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8564DE-F7A1-4C0B-87FB-C4D66F479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94D7A2-F559-4791-9865-2516B6B2C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24751A-DA55-4A16-9846-51FD8DE5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399ED4-BFD2-4410-B8A9-822F58D7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C3FBAA-6937-416A-A41B-3F6689D69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86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13B6E4-2F60-431D-A853-92752F131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1DC43F-3A3B-498D-BE81-C8ECCBB7B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58B29D-12F4-4144-994F-1D344B1EB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09C394-B53D-47D2-8AB4-A061F6816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CD3021-F76B-4357-9710-5E1AA59C0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3DDC713-28D7-44B6-BA32-51BA41E62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DAA578-EFC7-46BF-A356-70F91944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B1300C0-AF15-46EC-A9B2-610B9958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7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5C372-E77E-4096-B616-A6E06B131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ABEA83-3E62-4C72-82E2-33249A6E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DBE3F4-554C-4E66-99FA-005EE81D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415EE9-26D4-416A-BA12-46D362247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38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363E3A-C1DF-49F2-8016-A2B96F5C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25BF71E-6E34-4F85-BDC9-7B444F154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95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BEC1E-6E58-40B7-BDBF-9D826AB9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855D44-B83B-4E68-B1EC-E0F921C40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51F0A5-5C8E-4318-9AF8-D8DA346AE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F9AFF8-4D59-4D7B-A678-4F2B1D8A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138429-D3CC-481A-BE17-5BBD6BA8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0A7ED4-0792-40C3-8757-68898D4C8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30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C14E3-290F-4D0B-A42A-B9195A2F6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07AFF4-2446-4651-97BC-05B1B7965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4DD07B-CE3D-4F8A-9384-26D438A96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E9B757-AC45-4E1A-96D7-20627243C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E3E05B-11ED-451A-AFB5-5AFB93E7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008812-2C92-4A58-BB6A-9865042D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92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3F9136-3C0A-45D2-A684-36EBDCB0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F7D167-82F2-4957-9739-E057F1A77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2528D8-1927-4B70-B2B1-128CC4FB4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72D3D-45F1-442D-9E43-076136155481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D39AFF-5E4E-43A0-820F-AAB7251C8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8F5D9-49F4-4DD1-A8A5-DD1F30380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EEE80-8A36-4853-9DA0-36E643EE9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5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050"/>
          <p:cNvSpPr>
            <a:spLocks noChangeArrowheads="1"/>
          </p:cNvSpPr>
          <p:nvPr/>
        </p:nvSpPr>
        <p:spPr bwMode="auto">
          <a:xfrm>
            <a:off x="26507" y="0"/>
            <a:ext cx="11529391" cy="51469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ＱＣサ－クル東海支部愛知地区　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幹事研修会</a:t>
            </a:r>
          </a:p>
        </p:txBody>
      </p:sp>
      <p:sp>
        <p:nvSpPr>
          <p:cNvPr id="16387" name="Rectangle 2051"/>
          <p:cNvSpPr>
            <a:spLocks noChangeArrowheads="1"/>
          </p:cNvSpPr>
          <p:nvPr/>
        </p:nvSpPr>
        <p:spPr bwMode="auto">
          <a:xfrm>
            <a:off x="3880041" y="4996071"/>
            <a:ext cx="7704138" cy="170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 ８月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eaLnBrk="1" hangingPunct="1">
              <a:lnSpc>
                <a:spcPct val="80000"/>
              </a:lnSpc>
              <a:buClrTx/>
              <a:buSzPct val="85000"/>
              <a:buFontTx/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ＱＣサークル東海支部愛知地区 副世話人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 eaLnBrk="1" hangingPunct="1">
              <a:lnSpc>
                <a:spcPct val="80000"/>
              </a:lnSpc>
              <a:buClrTx/>
              <a:buSzPct val="85000"/>
              <a:buFontTx/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アイシン高丘株式会社</a:t>
            </a:r>
          </a:p>
          <a:p>
            <a:pPr algn="r" eaLnBrk="1" hangingPunct="1">
              <a:lnSpc>
                <a:spcPct val="80000"/>
              </a:lnSpc>
              <a:buClrTx/>
              <a:buSzPct val="85000"/>
              <a:buFontTx/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渡辺　玲</a:t>
            </a:r>
          </a:p>
        </p:txBody>
      </p:sp>
      <p:sp>
        <p:nvSpPr>
          <p:cNvPr id="16388" name="AutoShape 2052"/>
          <p:cNvSpPr>
            <a:spLocks noChangeArrowheads="1"/>
          </p:cNvSpPr>
          <p:nvPr/>
        </p:nvSpPr>
        <p:spPr bwMode="auto">
          <a:xfrm>
            <a:off x="804273" y="1075543"/>
            <a:ext cx="4572000" cy="71913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ＱＣサークル活動</a:t>
            </a:r>
          </a:p>
        </p:txBody>
      </p:sp>
      <p:sp>
        <p:nvSpPr>
          <p:cNvPr id="16389" name="AutoShape 2053"/>
          <p:cNvSpPr>
            <a:spLocks noChangeArrowheads="1"/>
          </p:cNvSpPr>
          <p:nvPr/>
        </p:nvSpPr>
        <p:spPr bwMode="auto">
          <a:xfrm>
            <a:off x="804273" y="1624209"/>
            <a:ext cx="5297487" cy="68767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体験談発表に対する</a:t>
            </a:r>
          </a:p>
        </p:txBody>
      </p:sp>
      <p:sp>
        <p:nvSpPr>
          <p:cNvPr id="16390" name="AutoShape 2054"/>
          <p:cNvSpPr>
            <a:spLocks noChangeArrowheads="1"/>
          </p:cNvSpPr>
          <p:nvPr/>
        </p:nvSpPr>
        <p:spPr bwMode="auto">
          <a:xfrm>
            <a:off x="1564584" y="2373024"/>
            <a:ext cx="9062831" cy="23504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6600" b="1" dirty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 </a:t>
            </a:r>
            <a:r>
              <a:rPr lang="ja-JP" altLang="en-US" sz="6600" b="1" dirty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 評 の し か た</a:t>
            </a:r>
            <a:endParaRPr lang="en-US" altLang="ja-JP" sz="6600" b="1" dirty="0">
              <a:solidFill>
                <a:srgbClr val="0033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6600" b="1" dirty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に つ い て </a:t>
            </a:r>
            <a:r>
              <a:rPr lang="en-US" altLang="ja-JP" sz="6600" b="1" dirty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43346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  <a:solidFill>
            <a:srgbClr val="FFC000"/>
          </a:solidFill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84F9FB86-B26D-78CF-FD20-B7A13141BD4A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10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7ECC3DD-0B2D-53CA-D599-D26097C12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8372983" y="1270937"/>
            <a:ext cx="3688883" cy="1665196"/>
          </a:xfrm>
          <a:prstGeom prst="wedgeRoundRectCallout">
            <a:avLst>
              <a:gd name="adj1" fmla="val -57356"/>
              <a:gd name="adj2" fmla="val 5397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発表を聴いて講評を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見直します。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最終版を行事担当会社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へ提出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E8D307F6-AA39-B4E0-10B0-2EFA560F4A3A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手操作入力 3">
            <a:extLst>
              <a:ext uri="{FF2B5EF4-FFF2-40B4-BE49-F238E27FC236}">
                <a16:creationId xmlns:a16="http://schemas.microsoft.com/office/drawing/2014/main" id="{B2AF47A7-2586-0DC6-1539-934EB1990C2D}"/>
              </a:ext>
            </a:extLst>
          </p:cNvPr>
          <p:cNvSpPr/>
          <p:nvPr/>
        </p:nvSpPr>
        <p:spPr>
          <a:xfrm rot="5400000">
            <a:off x="6843881" y="1451949"/>
            <a:ext cx="404734" cy="839449"/>
          </a:xfrm>
          <a:prstGeom prst="flowChartManualInput">
            <a:avLst/>
          </a:prstGeom>
          <a:solidFill>
            <a:srgbClr val="595959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88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12935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  <a:solidFill>
            <a:srgbClr val="FFC000"/>
          </a:solidFill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8A1C6934-32F4-9100-AFDB-199B5CECF2B8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11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C2F977B9-EB8D-4FCD-8355-10A1194D4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AEFEDB9C-052D-DEDA-32E9-3FBD286A4CD4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手操作入力 3">
            <a:extLst>
              <a:ext uri="{FF2B5EF4-FFF2-40B4-BE49-F238E27FC236}">
                <a16:creationId xmlns:a16="http://schemas.microsoft.com/office/drawing/2014/main" id="{14A74F3D-14A9-72BC-F03F-F2434CA09C2E}"/>
              </a:ext>
            </a:extLst>
          </p:cNvPr>
          <p:cNvSpPr/>
          <p:nvPr/>
        </p:nvSpPr>
        <p:spPr>
          <a:xfrm rot="5400000">
            <a:off x="6843881" y="1451949"/>
            <a:ext cx="404734" cy="839449"/>
          </a:xfrm>
          <a:prstGeom prst="flowChartManualInput">
            <a:avLst/>
          </a:prstGeom>
          <a:solidFill>
            <a:srgbClr val="595959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7360343" y="1486343"/>
            <a:ext cx="4785124" cy="2080294"/>
          </a:xfrm>
          <a:prstGeom prst="wedgeRoundRectCallout">
            <a:avLst>
              <a:gd name="adj1" fmla="val -34328"/>
              <a:gd name="adj2" fmla="val 7922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8.QC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サークル誌への推薦を、当日の審査会の中で決定し、後日推薦書に必要事項を記入、発表サークルの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詳細情報が必要なため、行事担当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会社へ提出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5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8000" y="224056"/>
            <a:ext cx="822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２．会場世話人の役割り（発表当日）</a:t>
            </a:r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1152802" y="2768871"/>
            <a:ext cx="10200997" cy="2372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発表サークルを励まし成長を促す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先ずは発表に対するねぎらいの言葉をかける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良い所を見つけて、高く評価する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足りない部分、改めると良いと思う点を具体的に指摘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更に今後サークルが成長するための指導・助言をうながす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1152803" y="5140932"/>
            <a:ext cx="10200997" cy="163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➂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会場の参加者への解説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発表事例の要点を具体的に分かり易く解説して欲しい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自分の関連するサークル活動に役立つヒントを与えて欲しい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152803" y="978738"/>
            <a:ext cx="9886393" cy="200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会場全体の進行役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ユーモアな姿勢と自信を持って会場を盛上げる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的確な講評と進行（タイムコントロール）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事前準備打合せ（発表者・インタビュアー）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72C569D4-259C-0DA8-7040-584266C7D1A7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12</a:t>
            </a:fld>
            <a:r>
              <a:rPr lang="en-US" altLang="ja-JP" sz="2000" dirty="0"/>
              <a:t>/25</a:t>
            </a:r>
          </a:p>
        </p:txBody>
      </p:sp>
    </p:spTree>
    <p:extLst>
      <p:ext uri="{BB962C8B-B14F-4D97-AF65-F5344CB8AC3E}">
        <p14:creationId xmlns:p14="http://schemas.microsoft.com/office/powerpoint/2010/main" val="252781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3"/>
          <p:cNvSpPr txBox="1">
            <a:spLocks noChangeArrowheads="1"/>
          </p:cNvSpPr>
          <p:nvPr/>
        </p:nvSpPr>
        <p:spPr bwMode="auto">
          <a:xfrm>
            <a:off x="913152" y="866646"/>
            <a:ext cx="9400082" cy="8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ＱＣサークルの基本を理解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・基本理念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能力発揮･人間性尊重･明るい職場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に合致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8000" y="135356"/>
            <a:ext cx="8229600" cy="641350"/>
          </a:xfrm>
        </p:spPr>
        <p:txBody>
          <a:bodyPr/>
          <a:lstStyle/>
          <a:p>
            <a:pPr algn="l" eaLnBrk="1" hangingPunct="1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３．講評者の心構えについて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2979610"/>
            <a:ext cx="8893175" cy="2303463"/>
          </a:xfrm>
          <a:noFill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endParaRPr lang="en-US" altLang="ja-JP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913151" y="1955224"/>
            <a:ext cx="9639925" cy="4557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②講評者は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“通訳、激励者、解説者、指導者”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■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発表サークルが期待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していること</a:t>
            </a:r>
          </a:p>
          <a:p>
            <a:pPr>
              <a:spcBef>
                <a:spcPts val="576"/>
              </a:spcBef>
              <a:buClrTx/>
              <a:buSzPct val="8500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・自分達の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苦労・努力を認めて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もらいたい</a:t>
            </a:r>
          </a:p>
          <a:p>
            <a:pPr eaLnBrk="1" hangingPunct="1">
              <a:buClrTx/>
              <a:buSzPct val="85000"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良いところ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着眼点・工夫点・勉強点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b="1" dirty="0" err="1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を評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価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して欲しい</a:t>
            </a:r>
          </a:p>
          <a:p>
            <a:pPr eaLnBrk="1" hangingPunct="1">
              <a:buClrTx/>
              <a:buSzPct val="85000"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・更なる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向上点の指導助言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が欲しい</a:t>
            </a: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■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会場の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聴講者が期待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していること</a:t>
            </a:r>
          </a:p>
          <a:p>
            <a:pPr>
              <a:spcBef>
                <a:spcPts val="576"/>
              </a:spcBef>
              <a:buClrTx/>
              <a:buSz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・発表事例要点を具体的に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判り易く解説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して欲しい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発表内容の理解を深める手助けをする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・自分のサークル活動に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役立つヒントを得たい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サークル活動へ参考になる点を提供する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B7E486-11E9-E5A8-0DDF-6BBF4206AF32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13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</p:cSld>
  <p:clrMapOvr>
    <a:masterClrMapping/>
  </p:clrMapOvr>
  <p:transition advTm="44912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48128" y="4859866"/>
            <a:ext cx="2727396" cy="19535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7" name="Text Box 12"/>
          <p:cNvSpPr txBox="1">
            <a:spLocks noChangeArrowheads="1"/>
          </p:cNvSpPr>
          <p:nvPr/>
        </p:nvSpPr>
        <p:spPr bwMode="auto">
          <a:xfrm>
            <a:off x="1086678" y="446035"/>
            <a:ext cx="8534400" cy="8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③講評は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真剣に取組む</a:t>
            </a: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・発表者の苦労をよくつかみ励ます</a:t>
            </a:r>
            <a:r>
              <a:rPr lang="ja-JP" altLang="en-US" sz="24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086679" y="1400511"/>
            <a:ext cx="10058399" cy="169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自分も勉強するんだ</a:t>
            </a:r>
            <a:r>
              <a:rPr lang="ja-JP" altLang="en-US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という態度で講評する</a:t>
            </a: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「教えてやる」という姿勢ではない！</a:t>
            </a:r>
            <a:endParaRPr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何事も当たり前だと思わず、自分が参考になったところ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を紹介する（何事も勉強になる）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086678" y="3259468"/>
            <a:ext cx="9594574" cy="169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「発表の仕方」 「ＱＣ手法のレベル」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ということに</a:t>
            </a: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こだわらない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例）・活動の進め方の工夫　・会合の開き方の工夫など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buClrTx/>
              <a:buSzPct val="8500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ポイントはいろいろある（プロセスに着目する）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972BF4D-6610-82B9-1F4A-A43C0B073A58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14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</p:cSld>
  <p:clrMapOvr>
    <a:masterClrMapping/>
  </p:clrMapOvr>
  <p:transition advTm="14992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9" name="Text Box 9">
            <a:extLst>
              <a:ext uri="{FF2B5EF4-FFF2-40B4-BE49-F238E27FC236}">
                <a16:creationId xmlns:a16="http://schemas.microsoft.com/office/drawing/2014/main" id="{A354FB3F-83F1-475C-AAED-6D3835620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868" y="4556105"/>
            <a:ext cx="9530263" cy="175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発表サークルのレベルに合わせてまとめる</a:t>
            </a:r>
          </a:p>
          <a:p>
            <a:pPr eaLnBrk="1" hangingPunct="1">
              <a:defRPr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000" b="1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よちよちサークル</a:t>
            </a:r>
            <a:r>
              <a:rPr lang="ja-JP" altLang="en-US" sz="2000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は、</a:t>
            </a:r>
            <a:r>
              <a:rPr lang="ja-JP" altLang="en-US" sz="2000" b="1" dirty="0">
                <a:solidFill>
                  <a:srgbClr val="0033CC"/>
                </a:solidFill>
                <a:latin typeface="HGS創英角ｺﾞｼｯｸUB" panose="020B0900000000000000" pitchFamily="50" charset="-128"/>
                <a:ea typeface="HG丸ｺﾞｼｯｸM-PRO" panose="020F0600000000000000" pitchFamily="50" charset="-128"/>
              </a:rPr>
              <a:t>励ます</a:t>
            </a:r>
            <a:r>
              <a:rPr lang="ja-JP" altLang="en-US" sz="20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ことが主体</a:t>
            </a:r>
          </a:p>
          <a:p>
            <a:pPr eaLnBrk="1" hangingPunct="1"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　・中堅、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ベテランサークルは、</a:t>
            </a:r>
            <a:r>
              <a:rPr lang="ja-JP" altLang="en-US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ステップアップの為の助言</a:t>
            </a:r>
            <a:endParaRPr lang="ja-JP" altLang="en-US" sz="2000" b="1" i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活動のさらなる質向上を中心として、良い点も含めながら</a:t>
            </a:r>
          </a:p>
          <a:p>
            <a:pPr eaLnBrk="1" hangingPunct="1">
              <a:defRPr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工夫・改善点を探し誉めて、励ます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188000" y="-20673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４．講評の具体的な実施事項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74826" y="620713"/>
            <a:ext cx="85693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1330868" y="1132939"/>
            <a:ext cx="10132261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「講評の仕方１０のポイント」をよく読む</a:t>
            </a:r>
            <a:r>
              <a:rPr lang="en-US" altLang="ja-JP" sz="20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幹事マニュアル付録</a:t>
            </a:r>
            <a:r>
              <a:rPr lang="en-US" altLang="ja-JP" sz="20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・講評の意義を十分理解しておく</a:t>
            </a:r>
          </a:p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ja-JP" altLang="en-US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サークル員にいかに自主的な意欲をもってもらうか</a:t>
            </a:r>
            <a:endParaRPr lang="en-US" altLang="ja-JP" sz="20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この活動で“達成感”を味わってもらい、次の活動への活力を。</a:t>
            </a:r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1330868" y="2564867"/>
            <a:ext cx="10022931" cy="20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報文原稿を繰り返し読んで内容を理解する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不明点、疑問点は事前調査</a:t>
            </a:r>
            <a:r>
              <a:rPr lang="en-US" altLang="ja-JP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知った人に聞く</a:t>
            </a:r>
            <a:r>
              <a:rPr lang="en-US" altLang="ja-JP" sz="20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　　　　　　事前調査しきれないことは、質問事項としてまとめて、当日聞く！</a:t>
            </a:r>
            <a:endParaRPr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0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活動ストーリーの理解、技術的な分野の理解。</a:t>
            </a:r>
            <a:endParaRPr lang="en-US" altLang="ja-JP" sz="2000" dirty="0">
              <a:latin typeface="Garamond" panose="02020404030301010803" pitchFamily="18" charset="0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r>
              <a:rPr lang="ja-JP" altLang="en-US" sz="20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000" b="1" dirty="0">
                <a:solidFill>
                  <a:srgbClr val="FF0000"/>
                </a:solidFill>
                <a:latin typeface="Garamond" panose="02020404030301010803" pitchFamily="18" charset="0"/>
                <a:ea typeface="HG丸ｺﾞｼｯｸM-PRO" panose="020F0600000000000000" pitchFamily="50" charset="-128"/>
              </a:rPr>
              <a:t>・できる限り講評用紙にまとめておくとよい</a:t>
            </a:r>
            <a:endParaRPr lang="en-US" altLang="ja-JP" sz="2000" b="1" dirty="0">
              <a:solidFill>
                <a:srgbClr val="FF0000"/>
              </a:solidFill>
              <a:latin typeface="Garamond" panose="02020404030301010803" pitchFamily="18" charset="0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Garamond" panose="02020404030301010803" pitchFamily="18" charset="0"/>
                <a:ea typeface="HG丸ｺﾞｼｯｸM-PRO" panose="020F0600000000000000" pitchFamily="50" charset="-128"/>
              </a:rPr>
              <a:t>　　　　　　　　→発表当日に内容が変わることもあるが、対応がしやすい</a:t>
            </a: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354115" y="605327"/>
            <a:ext cx="853440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事前にやっておくこと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C5CF865-D1D3-4A57-774F-D67ADD54FB6B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15</a:t>
            </a:fld>
            <a:r>
              <a:rPr lang="en-US" altLang="ja-JP" sz="2000" dirty="0"/>
              <a:t>/25</a:t>
            </a:r>
          </a:p>
        </p:txBody>
      </p:sp>
    </p:spTree>
    <p:extLst>
      <p:ext uri="{BB962C8B-B14F-4D97-AF65-F5344CB8AC3E}">
        <p14:creationId xmlns:p14="http://schemas.microsoft.com/office/powerpoint/2010/main" val="1005401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2"/>
          <p:cNvSpPr>
            <a:spLocks noChangeArrowheads="1"/>
          </p:cNvSpPr>
          <p:nvPr/>
        </p:nvSpPr>
        <p:spPr bwMode="auto">
          <a:xfrm>
            <a:off x="1717676" y="251296"/>
            <a:ext cx="8950325" cy="584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ja-JP" sz="2400">
              <a:latin typeface="ＭＳ Ｐゴシック" panose="020B0600070205080204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CA2CCB6F-545A-4806-9940-530102AA6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320" y="543548"/>
            <a:ext cx="10390842" cy="4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ポイントを絞って、２～</a:t>
            </a:r>
            <a:r>
              <a:rPr lang="ja-JP" altLang="en-US" sz="2800" b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３分程度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で話す内容を考える</a:t>
            </a:r>
          </a:p>
          <a:p>
            <a:pPr eaLnBrk="1" hangingPunct="1">
              <a:defRPr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良い点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en-US" altLang="ja-JP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点、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さらに良くするためには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、を１～２点</a:t>
            </a:r>
            <a:endParaRPr lang="en-US" altLang="ja-JP" sz="22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見つけておく。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200" b="1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活動の運営、問題解決の工夫、</a:t>
            </a:r>
            <a:r>
              <a:rPr lang="ja-JP" altLang="en-US" sz="2200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手法の使い方、事例のまとめ方</a:t>
            </a:r>
            <a:endParaRPr lang="en-US" altLang="ja-JP" sz="2200" dirty="0">
              <a:latin typeface="ＭＳ Ｐゴシック" panose="020B0600070205080204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2200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　ＱＣ的ものの見方・考え方など。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ja-JP" altLang="en-US" sz="2200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・成果だけを評価するのでなく、</a:t>
            </a:r>
            <a:r>
              <a:rPr lang="ja-JP" altLang="en-US" sz="22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プロセスに注目して、</a:t>
            </a:r>
          </a:p>
          <a:p>
            <a:pPr eaLnBrk="1" hangingPunct="1">
              <a:defRPr/>
            </a:pPr>
            <a:r>
              <a:rPr lang="ja-JP" altLang="en-US" sz="2200" b="1" dirty="0">
                <a:solidFill>
                  <a:srgbClr val="0033CC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　「どこが良くて、目標達成できたのか」の理由を探す。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ja-JP" altLang="en-US" sz="2200" dirty="0"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抽象的な表現は避けて、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具体例</a:t>
            </a:r>
            <a:r>
              <a:rPr lang="en-US" altLang="ja-JP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報文集・発表シート</a:t>
            </a:r>
            <a:r>
              <a:rPr lang="en-US" altLang="ja-JP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を引用する。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・アドバイスは発表サークルが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実現可能なレベル内容で。</a:t>
            </a:r>
            <a:endParaRPr lang="en-US" altLang="ja-JP" sz="22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・報文原稿だけでなく、サークル紹介欄の情報も取り入れる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（例えば会合開催数／月やテーマ完結数など）</a:t>
            </a:r>
            <a:endParaRPr lang="en-US" altLang="ja-JP" sz="22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lang="ja-JP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943838" y="5153840"/>
            <a:ext cx="9989205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会場世話人同士が「講評」、「審査」の打ち合わせ</a:t>
            </a:r>
            <a:endParaRPr lang="en-US" altLang="ja-JP" sz="2800" dirty="0">
              <a:solidFill>
                <a:srgbClr val="0033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0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2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・講評内容、審査内容については世話人同士で事前に</a:t>
            </a:r>
            <a:endParaRPr lang="en-US" altLang="ja-JP" sz="2200" dirty="0">
              <a:latin typeface="Garamond" panose="02020404030301010803" pitchFamily="18" charset="0"/>
              <a:ea typeface="HG丸ｺﾞｼｯｸM-PRO" panose="020F0600000000000000" pitchFamily="50" charset="-128"/>
            </a:endParaRPr>
          </a:p>
          <a:p>
            <a:pPr>
              <a:spcBef>
                <a:spcPts val="0"/>
              </a:spcBef>
              <a:buClrTx/>
              <a:buSzTx/>
              <a:buNone/>
            </a:pPr>
            <a:r>
              <a:rPr lang="ja-JP" altLang="en-US" sz="2200" dirty="0">
                <a:latin typeface="Garamond" panose="02020404030301010803" pitchFamily="18" charset="0"/>
                <a:ea typeface="HG丸ｺﾞｼｯｸM-PRO" panose="020F0600000000000000" pitchFamily="50" charset="-128"/>
              </a:rPr>
              <a:t>　　　　  摺り合わせをしておく。</a:t>
            </a:r>
            <a:endParaRPr lang="en-US" altLang="ja-JP" sz="2200" dirty="0">
              <a:latin typeface="Garamond" panose="02020404030301010803" pitchFamily="18" charset="0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108F463-00D1-503E-6AFB-91FE524894CA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16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3346875"/>
      </p:ext>
    </p:extLst>
  </p:cSld>
  <p:clrMapOvr>
    <a:masterClrMapping/>
  </p:clrMapOvr>
  <p:transition advTm="41824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F900A9C9-7E66-C4C7-AD33-24A90F74A6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51" t="37759" r="39710" b="21777"/>
          <a:stretch/>
        </p:blipFill>
        <p:spPr>
          <a:xfrm>
            <a:off x="83696" y="3702977"/>
            <a:ext cx="5840972" cy="30946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A69BFA9-3682-182E-08DB-D26BA546D2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050" t="11132" r="34558" b="48405"/>
          <a:stretch/>
        </p:blipFill>
        <p:spPr>
          <a:xfrm>
            <a:off x="148525" y="482514"/>
            <a:ext cx="5656261" cy="2773647"/>
          </a:xfrm>
          <a:prstGeom prst="rect">
            <a:avLst/>
          </a:prstGeom>
        </p:spPr>
      </p:pic>
      <p:sp>
        <p:nvSpPr>
          <p:cNvPr id="33795" name="Rectangle 12"/>
          <p:cNvSpPr>
            <a:spLocks noChangeArrowheads="1"/>
          </p:cNvSpPr>
          <p:nvPr/>
        </p:nvSpPr>
        <p:spPr bwMode="auto">
          <a:xfrm>
            <a:off x="1717676" y="251296"/>
            <a:ext cx="8950325" cy="584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ja-JP" sz="2400" dirty="0">
              <a:latin typeface="ＭＳ Ｐゴシック" panose="020B0600070205080204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254E584-FD00-4FC1-8159-A42F156A6924}"/>
              </a:ext>
            </a:extLst>
          </p:cNvPr>
          <p:cNvSpPr/>
          <p:nvPr/>
        </p:nvSpPr>
        <p:spPr>
          <a:xfrm>
            <a:off x="472080" y="3212773"/>
            <a:ext cx="5059290" cy="178916"/>
          </a:xfrm>
          <a:custGeom>
            <a:avLst/>
            <a:gdLst>
              <a:gd name="connsiteX0" fmla="*/ 0 w 2473377"/>
              <a:gd name="connsiteY0" fmla="*/ 135164 h 195671"/>
              <a:gd name="connsiteX1" fmla="*/ 554636 w 2473377"/>
              <a:gd name="connsiteY1" fmla="*/ 252 h 195671"/>
              <a:gd name="connsiteX2" fmla="*/ 1094282 w 2473377"/>
              <a:gd name="connsiteY2" fmla="*/ 165144 h 195671"/>
              <a:gd name="connsiteX3" fmla="*/ 1633928 w 2473377"/>
              <a:gd name="connsiteY3" fmla="*/ 252 h 195671"/>
              <a:gd name="connsiteX4" fmla="*/ 2113613 w 2473377"/>
              <a:gd name="connsiteY4" fmla="*/ 195124 h 195671"/>
              <a:gd name="connsiteX5" fmla="*/ 2473377 w 2473377"/>
              <a:gd name="connsiteY5" fmla="*/ 60213 h 19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3377" h="195671">
                <a:moveTo>
                  <a:pt x="0" y="135164"/>
                </a:moveTo>
                <a:cubicBezTo>
                  <a:pt x="186128" y="65209"/>
                  <a:pt x="372256" y="-4745"/>
                  <a:pt x="554636" y="252"/>
                </a:cubicBezTo>
                <a:cubicBezTo>
                  <a:pt x="737016" y="5249"/>
                  <a:pt x="914400" y="165144"/>
                  <a:pt x="1094282" y="165144"/>
                </a:cubicBezTo>
                <a:cubicBezTo>
                  <a:pt x="1274164" y="165144"/>
                  <a:pt x="1464040" y="-4745"/>
                  <a:pt x="1633928" y="252"/>
                </a:cubicBezTo>
                <a:cubicBezTo>
                  <a:pt x="1803816" y="5249"/>
                  <a:pt x="1973705" y="185131"/>
                  <a:pt x="2113613" y="195124"/>
                </a:cubicBezTo>
                <a:cubicBezTo>
                  <a:pt x="2253521" y="205117"/>
                  <a:pt x="2335967" y="75203"/>
                  <a:pt x="2473377" y="6021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D286CC3B-9D2D-4424-97CC-DC054B4C081D}"/>
              </a:ext>
            </a:extLst>
          </p:cNvPr>
          <p:cNvSpPr/>
          <p:nvPr/>
        </p:nvSpPr>
        <p:spPr>
          <a:xfrm>
            <a:off x="472570" y="3052156"/>
            <a:ext cx="5059290" cy="136846"/>
          </a:xfrm>
          <a:custGeom>
            <a:avLst/>
            <a:gdLst>
              <a:gd name="connsiteX0" fmla="*/ 0 w 2473377"/>
              <a:gd name="connsiteY0" fmla="*/ 135164 h 195671"/>
              <a:gd name="connsiteX1" fmla="*/ 554636 w 2473377"/>
              <a:gd name="connsiteY1" fmla="*/ 252 h 195671"/>
              <a:gd name="connsiteX2" fmla="*/ 1094282 w 2473377"/>
              <a:gd name="connsiteY2" fmla="*/ 165144 h 195671"/>
              <a:gd name="connsiteX3" fmla="*/ 1633928 w 2473377"/>
              <a:gd name="connsiteY3" fmla="*/ 252 h 195671"/>
              <a:gd name="connsiteX4" fmla="*/ 2113613 w 2473377"/>
              <a:gd name="connsiteY4" fmla="*/ 195124 h 195671"/>
              <a:gd name="connsiteX5" fmla="*/ 2473377 w 2473377"/>
              <a:gd name="connsiteY5" fmla="*/ 60213 h 19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3377" h="195671">
                <a:moveTo>
                  <a:pt x="0" y="135164"/>
                </a:moveTo>
                <a:cubicBezTo>
                  <a:pt x="186128" y="65209"/>
                  <a:pt x="372256" y="-4745"/>
                  <a:pt x="554636" y="252"/>
                </a:cubicBezTo>
                <a:cubicBezTo>
                  <a:pt x="737016" y="5249"/>
                  <a:pt x="914400" y="165144"/>
                  <a:pt x="1094282" y="165144"/>
                </a:cubicBezTo>
                <a:cubicBezTo>
                  <a:pt x="1274164" y="165144"/>
                  <a:pt x="1464040" y="-4745"/>
                  <a:pt x="1633928" y="252"/>
                </a:cubicBezTo>
                <a:cubicBezTo>
                  <a:pt x="1803816" y="5249"/>
                  <a:pt x="1973705" y="185131"/>
                  <a:pt x="2113613" y="195124"/>
                </a:cubicBezTo>
                <a:cubicBezTo>
                  <a:pt x="2253521" y="205117"/>
                  <a:pt x="2335967" y="75203"/>
                  <a:pt x="2473377" y="6021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74597FB-DA0F-4D2D-85F9-DD736BA2CA24}"/>
              </a:ext>
            </a:extLst>
          </p:cNvPr>
          <p:cNvSpPr/>
          <p:nvPr/>
        </p:nvSpPr>
        <p:spPr>
          <a:xfrm>
            <a:off x="139202" y="4612943"/>
            <a:ext cx="4120998" cy="2108532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0FE8D48-3C55-4917-8EB5-C8F99C2614D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261" t="25302" r="38483" b="6535"/>
          <a:stretch/>
        </p:blipFill>
        <p:spPr>
          <a:xfrm>
            <a:off x="7024082" y="549604"/>
            <a:ext cx="4319666" cy="5858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5DB031C-4744-4EEC-9429-1828B2AC748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261" t="25302" r="38483" b="6535"/>
          <a:stretch/>
        </p:blipFill>
        <p:spPr>
          <a:xfrm>
            <a:off x="6944707" y="493232"/>
            <a:ext cx="4319666" cy="5858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139D883-42DC-42A4-AB2C-1C6D3A20763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261" t="25302" r="38483" b="6535"/>
          <a:stretch/>
        </p:blipFill>
        <p:spPr>
          <a:xfrm>
            <a:off x="6865332" y="449591"/>
            <a:ext cx="4319666" cy="5858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043407-E29C-4B5D-8E03-91C45D72F12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261" t="25302" r="38483" b="6535"/>
          <a:stretch/>
        </p:blipFill>
        <p:spPr>
          <a:xfrm>
            <a:off x="6785957" y="388826"/>
            <a:ext cx="4319666" cy="5858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064622B-D15C-46EF-B944-B2FE997D83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261" t="25302" r="38483" b="6535"/>
          <a:stretch/>
        </p:blipFill>
        <p:spPr>
          <a:xfrm>
            <a:off x="6686929" y="311658"/>
            <a:ext cx="4319666" cy="5858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矢印: 右 5">
            <a:extLst>
              <a:ext uri="{FF2B5EF4-FFF2-40B4-BE49-F238E27FC236}">
                <a16:creationId xmlns:a16="http://schemas.microsoft.com/office/drawing/2014/main" id="{1A84E17D-8DE4-4C41-BB9D-BFA7060E942D}"/>
              </a:ext>
            </a:extLst>
          </p:cNvPr>
          <p:cNvSpPr/>
          <p:nvPr/>
        </p:nvSpPr>
        <p:spPr>
          <a:xfrm rot="19164903">
            <a:off x="4128404" y="3287005"/>
            <a:ext cx="2382932" cy="77714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494834-563A-4E61-9D5C-C74031F8796C}"/>
              </a:ext>
            </a:extLst>
          </p:cNvPr>
          <p:cNvSpPr txBox="1"/>
          <p:nvPr/>
        </p:nvSpPr>
        <p:spPr>
          <a:xfrm>
            <a:off x="6824826" y="165576"/>
            <a:ext cx="399079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幹事マニュアル　付録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(P51~57)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CE4060E-9CFE-4745-925F-CB36A60F3D0E}"/>
              </a:ext>
            </a:extLst>
          </p:cNvPr>
          <p:cNvSpPr txBox="1"/>
          <p:nvPr/>
        </p:nvSpPr>
        <p:spPr>
          <a:xfrm>
            <a:off x="6539310" y="5200497"/>
            <a:ext cx="4319666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本日は、要点を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お話ししますが、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必ず全部読んでおいてくださいね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DE5989B-7C64-4315-B98C-121EFFF92777}"/>
              </a:ext>
            </a:extLst>
          </p:cNvPr>
          <p:cNvSpPr txBox="1"/>
          <p:nvPr/>
        </p:nvSpPr>
        <p:spPr>
          <a:xfrm>
            <a:off x="105340" y="87939"/>
            <a:ext cx="480405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「講評のしかた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のポイント」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サークル愛知地区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幹事向け</a:t>
            </a:r>
          </a:p>
        </p:txBody>
      </p:sp>
      <p:sp>
        <p:nvSpPr>
          <p:cNvPr id="21" name="スライド番号プレースホルダー 1">
            <a:extLst>
              <a:ext uri="{FF2B5EF4-FFF2-40B4-BE49-F238E27FC236}">
                <a16:creationId xmlns:a16="http://schemas.microsoft.com/office/drawing/2014/main" id="{9DC580C0-81DF-90CA-6486-529DC7F86DC9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17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646815"/>
      </p:ext>
    </p:extLst>
  </p:cSld>
  <p:clrMapOvr>
    <a:masterClrMapping/>
  </p:clrMapOvr>
  <p:transition advTm="41824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1188000" y="84681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５．「講評のしかた」１０のポイント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21991" y="1018855"/>
            <a:ext cx="9997799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結果だけを評価するな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・結果が良かったのは、そうなるまでのプロセス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多くの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創意と工夫、幾多の努力があった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が良かったから</a:t>
            </a: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921992" y="2393709"/>
            <a:ext cx="9997798" cy="2372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良い点をまず探せ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・講評者は、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自身のレベルを基準にしてしまう･･･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サークルから自発する意欲を引き出せるか？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活動前と比べて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どれだけ成長したかが大切</a:t>
            </a: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良いところが必ずある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。サークルのレベルに合せた</a:t>
            </a:r>
          </a:p>
          <a:p>
            <a:pPr eaLnBrk="1" hangingPunct="1">
              <a:spcBef>
                <a:spcPct val="0"/>
              </a:spcBef>
              <a:buClrTx/>
              <a:buSzPct val="85000"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良い点を探す</a:t>
            </a:r>
          </a:p>
        </p:txBody>
      </p:sp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922015" y="4905515"/>
            <a:ext cx="9623425" cy="163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空々しいお世辞は言わぬ方が良い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・歯の浮いたようなほめ方はやめる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・「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私の事例を本当に聞いてくれたなあ。細かい点まで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注意して聞いてくれたなあ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」と思わせる講評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33728" y="709940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幹事マニュアル　付録</a:t>
            </a: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より抜粋</a:t>
            </a: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ja-JP" altLang="en-US" sz="20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24C7F3C9-3F77-20AD-42E0-D0059B4ED88D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18</a:t>
            </a:fld>
            <a:r>
              <a:rPr lang="en-US" altLang="ja-JP" sz="2000" dirty="0"/>
              <a:t>/25</a:t>
            </a:r>
          </a:p>
        </p:txBody>
      </p:sp>
    </p:spTree>
    <p:extLst>
      <p:ext uri="{BB962C8B-B14F-4D97-AF65-F5344CB8AC3E}">
        <p14:creationId xmlns:p14="http://schemas.microsoft.com/office/powerpoint/2010/main" val="2734899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38200" y="169033"/>
            <a:ext cx="9741797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本当に苦労した点を誉めよ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・本当に苦労した点は、胸を張って言うはず。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真剣に聞けば分る</a:t>
            </a: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838201" y="1465176"/>
            <a:ext cx="9605962" cy="215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抽象的な誉めかたは避けよ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・ほめる点について、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その理由をはっきり言う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･･･層別したのは良い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○･･･○○を層別したから、分らなかった△△不良の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原因が絞られ、的確な手が打てた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38200" y="3697425"/>
            <a:ext cx="9900823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あとから「更に良くして頂くためには」を言う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・さらに良くするために、一つか二つ、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多く言わない</a:t>
            </a:r>
            <a:endParaRPr lang="en-US" altLang="ja-JP" sz="24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・「欲を言えば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」の言い方は避ける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38201" y="5065577"/>
            <a:ext cx="9900822" cy="163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発表資料を引用し講評する（極めて効果的）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・それでは「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ページの特性要因図を出して頂け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ますか？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」と言って、特性要因図の良い点を褒める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・「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報文集の〇ページを見て下さい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」と言って講評する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FB26F535-2972-20E8-7D8E-D9709836F5B9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19</a:t>
            </a:fld>
            <a:r>
              <a:rPr lang="en-US" altLang="ja-JP" sz="2000" dirty="0"/>
              <a:t>/25</a:t>
            </a:r>
          </a:p>
        </p:txBody>
      </p:sp>
    </p:spTree>
    <p:extLst>
      <p:ext uri="{BB962C8B-B14F-4D97-AF65-F5344CB8AC3E}">
        <p14:creationId xmlns:p14="http://schemas.microsoft.com/office/powerpoint/2010/main" val="31972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128603" y="582067"/>
            <a:ext cx="889720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　　次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２．会場世話人の役割り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３．講評者の心構えについて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４．講評の具体的実施事項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５．「講評のしかた」１０のポイント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６．最後に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4697022-1619-7407-335C-7977733361E2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</a:t>
            </a:fld>
            <a:r>
              <a:rPr lang="en-US" altLang="ja-JP" sz="2000" dirty="0"/>
              <a:t>/25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1" name="Text Box 5"/>
          <p:cNvSpPr txBox="1">
            <a:spLocks noChangeArrowheads="1"/>
          </p:cNvSpPr>
          <p:nvPr/>
        </p:nvSpPr>
        <p:spPr bwMode="auto">
          <a:xfrm>
            <a:off x="838201" y="595710"/>
            <a:ext cx="9834562" cy="133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発表者がやれること、理解できる言葉で</a:t>
            </a:r>
            <a:endParaRPr lang="en-US" altLang="ja-JP" sz="2800" dirty="0">
              <a:solidFill>
                <a:srgbClr val="0033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・特に、「さらに良くするためには」を言うとき、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発表者自身でアクションがとれる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ことが大切</a:t>
            </a: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838201" y="2002234"/>
            <a:ext cx="9834562" cy="266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講評は発表者の方を見ながら、立って行え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発表者の反応を確かめながら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行なう</a:t>
            </a:r>
            <a:endParaRPr lang="ja-JP" altLang="en-US" sz="240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・自信を持って、大きな声で行う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目線は発表者３，会場聴講者７の割合で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（記入した講評用紙ばかり見ない！）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Tx/>
              <a:buSzTx/>
              <a:buFontTx/>
              <a:buNone/>
            </a:pP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838200" y="4279755"/>
            <a:ext cx="9834561" cy="207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楽しく、ユーモアをまじえて、しかし厳しさを忘れずに！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講評者と発表者の立場は、講師と生徒ではない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（教える、教えられる･･･</a:t>
            </a:r>
            <a:r>
              <a:rPr lang="en-US" altLang="ja-JP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お互いに「認め合い」共に成長する立場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・単なる遊びでない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351F1120-C8A2-23EE-FDB5-6B45A2851CFE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20</a:t>
            </a:fld>
            <a:r>
              <a:rPr lang="en-US" altLang="ja-JP" sz="2000" dirty="0"/>
              <a:t>/25</a:t>
            </a:r>
          </a:p>
        </p:txBody>
      </p:sp>
    </p:spTree>
    <p:extLst>
      <p:ext uri="{BB962C8B-B14F-4D97-AF65-F5344CB8AC3E}">
        <p14:creationId xmlns:p14="http://schemas.microsoft.com/office/powerpoint/2010/main" val="4037424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3" name="Text Box 15">
            <a:extLst>
              <a:ext uri="{FF2B5EF4-FFF2-40B4-BE49-F238E27FC236}">
                <a16:creationId xmlns:a16="http://schemas.microsoft.com/office/drawing/2014/main" id="{A2B93238-B4F2-4D9E-B532-324C3A39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726" y="5362481"/>
            <a:ext cx="8920162" cy="1042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3)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発表者には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発表者に向って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、聴講者には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フロアーの方を　　　</a:t>
            </a:r>
            <a:endParaRPr lang="en-US" altLang="ja-JP" sz="2800" dirty="0">
              <a:solidFill>
                <a:srgbClr val="0033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向いて話す（話している内容によって）</a:t>
            </a:r>
          </a:p>
        </p:txBody>
      </p:sp>
      <p:sp>
        <p:nvSpPr>
          <p:cNvPr id="33796" name="Rectangle 8"/>
          <p:cNvSpPr>
            <a:spLocks noChangeArrowheads="1"/>
          </p:cNvSpPr>
          <p:nvPr/>
        </p:nvSpPr>
        <p:spPr bwMode="auto">
          <a:xfrm>
            <a:off x="514350" y="226398"/>
            <a:ext cx="943803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当日にやること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1)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体験談発表の後、ペアの会場世話人の紹介で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立って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「</a:t>
            </a:r>
            <a:r>
              <a:rPr lang="en-US" altLang="ja-JP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笑顔で</a:t>
            </a:r>
            <a:r>
              <a:rPr lang="en-US" altLang="ja-JP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サークルの</a:t>
            </a:r>
            <a:r>
              <a:rPr lang="ja-JP" altLang="en-US" sz="28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◇◇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さん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発表ありがとうございました！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△△の内容よかった・・・デスヨ</a:t>
            </a:r>
            <a:r>
              <a:rPr lang="ja-JP" altLang="en-US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</a:t>
            </a:r>
          </a:p>
        </p:txBody>
      </p:sp>
      <p:grpSp>
        <p:nvGrpSpPr>
          <p:cNvPr id="48144" name="Group 16"/>
          <p:cNvGrpSpPr>
            <a:grpSpLocks/>
          </p:cNvGrpSpPr>
          <p:nvPr/>
        </p:nvGrpSpPr>
        <p:grpSpPr bwMode="auto">
          <a:xfrm>
            <a:off x="2286000" y="1143001"/>
            <a:ext cx="7924800" cy="2982913"/>
            <a:chOff x="480" y="720"/>
            <a:chExt cx="4992" cy="1879"/>
          </a:xfrm>
        </p:grpSpPr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480" y="1700"/>
              <a:ext cx="3696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u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996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404938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812925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220913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678113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3135313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592513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4049713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800" dirty="0">
                  <a:solidFill>
                    <a:schemeClr val="hlink"/>
                  </a:solidFill>
                  <a:latin typeface="HGP創英角ｺﾞｼｯｸUB" panose="020B0900000000000000" pitchFamily="50" charset="-128"/>
                  <a:ea typeface="HGS創英角ﾎﾟｯﾌﾟ体" panose="040B0A00000000000000" pitchFamily="50" charset="-128"/>
                </a:rPr>
                <a:t>発表した方は緊張感がほぐれ心がなごみ、一時の安堵感を得ます</a:t>
              </a:r>
              <a:r>
                <a:rPr lang="ja-JP" altLang="en-US" sz="2800" i="1" dirty="0">
                  <a:solidFill>
                    <a:schemeClr val="hlink"/>
                  </a:solidFill>
                  <a:latin typeface="HGP創英角ｺﾞｼｯｸUB" panose="020B0900000000000000" pitchFamily="50" charset="-128"/>
                  <a:ea typeface="HGS創英角ﾎﾟｯﾌﾟ体" panose="040B0A00000000000000" pitchFamily="50" charset="-128"/>
                </a:rPr>
                <a:t>！</a:t>
              </a:r>
              <a:endParaRPr lang="ja-JP" altLang="en-US" sz="2800" dirty="0">
                <a:solidFill>
                  <a:schemeClr val="hlink"/>
                </a:solidFill>
                <a:ea typeface="HGS創英角ﾎﾟｯﾌﾟ体" panose="040B0A00000000000000" pitchFamily="50" charset="-128"/>
              </a:endParaRPr>
            </a:p>
          </p:txBody>
        </p:sp>
        <p:pic>
          <p:nvPicPr>
            <p:cNvPr id="33801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2" y="720"/>
              <a:ext cx="1128" cy="1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02" name="Rectangle 11"/>
            <p:cNvSpPr>
              <a:spLocks noChangeArrowheads="1"/>
            </p:cNvSpPr>
            <p:nvPr/>
          </p:nvSpPr>
          <p:spPr bwMode="auto">
            <a:xfrm>
              <a:off x="528" y="2268"/>
              <a:ext cx="4944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u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800">
                  <a:solidFill>
                    <a:srgbClr val="FF3300"/>
                  </a:solidFill>
                  <a:latin typeface="Garamond" panose="02020404030301010803" pitchFamily="18" charset="0"/>
                  <a:ea typeface="HGP創英角ﾎﾟｯﾌﾟ体" panose="040B0A00000000000000" pitchFamily="50" charset="-128"/>
                </a:rPr>
                <a:t>知らない所で名前を呼ばれると嬉しいものです</a:t>
              </a:r>
              <a:r>
                <a:rPr lang="ja-JP" altLang="en-US" sz="2800" i="1">
                  <a:solidFill>
                    <a:srgbClr val="FF3300"/>
                  </a:solidFill>
                  <a:latin typeface="Garamond" panose="02020404030301010803" pitchFamily="18" charset="0"/>
                  <a:ea typeface="HGP創英角ﾎﾟｯﾌﾟ体" panose="040B0A00000000000000" pitchFamily="50" charset="-128"/>
                </a:rPr>
                <a:t>！</a:t>
              </a:r>
            </a:p>
          </p:txBody>
        </p:sp>
      </p:grp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806726" y="4346398"/>
            <a:ext cx="9715500" cy="8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2)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講評は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自信を持って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おこなう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言葉は、はっきり･歯切れ良く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B875E9BA-52E2-8CC7-D416-B7AC26D4BB5A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21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573492"/>
      </p:ext>
    </p:extLst>
  </p:cSld>
  <p:clrMapOvr>
    <a:masterClrMapping/>
  </p:clrMapOvr>
  <p:transition advTm="31952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555142" y="3200470"/>
            <a:ext cx="10798657" cy="281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5)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発表事例の特徴で、意識的に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評価の視点を変える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＜例えば＞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No.1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  ●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運営上の工夫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No.2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  ●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QC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手法の使い方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No.3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  ●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要因解析の仕方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No.4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  ●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テーマ選定の仕方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No.5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---------  ●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標準化と管理の定着　など</a:t>
            </a:r>
          </a:p>
        </p:txBody>
      </p:sp>
      <p:sp>
        <p:nvSpPr>
          <p:cNvPr id="34821" name="Text Box 12"/>
          <p:cNvSpPr txBox="1">
            <a:spLocks noChangeArrowheads="1"/>
          </p:cNvSpPr>
          <p:nvPr/>
        </p:nvSpPr>
        <p:spPr bwMode="auto">
          <a:xfrm>
            <a:off x="555142" y="496957"/>
            <a:ext cx="10245379" cy="25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4)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最初に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全体の感想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を述べる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・</a:t>
            </a: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予め準備した内容で話すが、当日、</a:t>
            </a:r>
            <a:r>
              <a:rPr lang="ja-JP" altLang="en-US" sz="24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感動を受けたことを　　　　</a:t>
            </a:r>
            <a:endParaRPr lang="en-US" altLang="ja-JP" sz="2400" dirty="0">
              <a:solidFill>
                <a:srgbClr val="0033CC"/>
              </a:solidFill>
              <a:latin typeface="HGP創英角ｺﾞｼｯｸUB" panose="020B09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　　　　　　含めながら笑顔で</a:t>
            </a: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発表の労をねぎらう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「貴方は大した事でないというが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貴方達で見つけた○○は、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我々や、技術者では到底発見できないことで、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それが△△の不良対策に決定的な役割を果たしました･･･」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B29F89CA-1A19-C724-A02B-3E3CF970554A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22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96891"/>
      </p:ext>
    </p:extLst>
  </p:cSld>
  <p:clrMapOvr>
    <a:masterClrMapping/>
  </p:clrMapOvr>
  <p:transition advTm="1984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1036"/>
          <p:cNvSpPr txBox="1">
            <a:spLocks noChangeArrowheads="1"/>
          </p:cNvSpPr>
          <p:nvPr/>
        </p:nvSpPr>
        <p:spPr bwMode="auto">
          <a:xfrm>
            <a:off x="714169" y="586409"/>
            <a:ext cx="10351396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6) 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「さらに良くしていただくためには」・・・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手短に</a:t>
            </a:r>
            <a:r>
              <a:rPr lang="ja-JP" altLang="en-US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sz="28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注</a:t>
            </a:r>
            <a:r>
              <a:rPr lang="en-US" altLang="ja-JP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800" i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怒られた印象を与えない！！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一つひとつ具体的に理由をハッキリ説明する</a:t>
            </a:r>
          </a:p>
        </p:txBody>
      </p:sp>
      <p:sp>
        <p:nvSpPr>
          <p:cNvPr id="50189" name="Text Box 1037">
            <a:extLst>
              <a:ext uri="{FF2B5EF4-FFF2-40B4-BE49-F238E27FC236}">
                <a16:creationId xmlns:a16="http://schemas.microsoft.com/office/drawing/2014/main" id="{3525FFD1-C29B-4C84-9FAD-C92D6A852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169" y="2215270"/>
            <a:ext cx="10470666" cy="288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7)</a:t>
            </a:r>
            <a:r>
              <a:rPr lang="ja-JP" altLang="en-US" sz="2800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時間配分に気配り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</a:t>
            </a:r>
          </a:p>
          <a:p>
            <a:pPr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　　　　・講評は原則３分以内だが、</a:t>
            </a:r>
            <a:r>
              <a:rPr lang="ja-JP" altLang="en-US" sz="2400" b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進行状況に合せる</a:t>
            </a:r>
          </a:p>
          <a:p>
            <a:pPr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発表が早く終ったり、質問が出ない場合、講評者が率先して　　　　　　　　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質問を出すなど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発表終了時間が超過したり、休憩時間の短縮が発生しそうな時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講評は簡潔に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　　　・</a:t>
            </a:r>
            <a:r>
              <a:rPr lang="ja-JP" altLang="en-US" sz="2400" b="1" dirty="0">
                <a:solidFill>
                  <a:srgbClr val="0033CC"/>
                </a:solidFill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タイムスケジュールの管理役</a:t>
            </a:r>
            <a:r>
              <a:rPr lang="ja-JP" altLang="en-US" sz="2400" dirty="0">
                <a:latin typeface="HGP創英角ｺﾞｼｯｸUB" panose="020B0900000000000000" pitchFamily="50" charset="-128"/>
                <a:ea typeface="HG丸ｺﾞｼｯｸM-PRO" panose="020F0600000000000000" pitchFamily="50" charset="-128"/>
              </a:rPr>
              <a:t>でもある</a:t>
            </a:r>
            <a:endParaRPr lang="ja-JP" altLang="en-US" dirty="0">
              <a:latin typeface="HGP創英角ｺﾞｼｯｸUB" panose="020B09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812EEC76-415C-45F6-8D94-85B64E250F30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23</a:t>
            </a:fld>
            <a:r>
              <a:rPr lang="en-US" altLang="ja-JP" sz="2000" dirty="0"/>
              <a:t>/25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149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914400" y="906235"/>
            <a:ext cx="10985962" cy="2708527"/>
          </a:xfrm>
          <a:noFill/>
        </p:spPr>
        <p:txBody>
          <a:bodyPr>
            <a:normAutofit lnSpcReduction="10000"/>
          </a:bodyPr>
          <a:lstStyle/>
          <a:p>
            <a:pPr marL="0" indent="20638">
              <a:spcBef>
                <a:spcPts val="0"/>
              </a:spcBef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大切な事は、講評される皆さんの日頃の</a:t>
            </a:r>
            <a:r>
              <a:rPr lang="ja-JP" altLang="en-US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lang="ja-JP" altLang="en-US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姿勢</a:t>
            </a:r>
            <a:r>
              <a:rPr lang="ja-JP" altLang="en-US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”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の問題です。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講評は言葉で話すだけです。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本質的な事は</a:t>
            </a:r>
            <a:r>
              <a:rPr lang="ja-JP" altLang="en-US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lang="ja-JP" altLang="en-US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心で受け止め</a:t>
            </a:r>
            <a:r>
              <a:rPr lang="ja-JP" altLang="en-US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”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日頃の態度で示すことです。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その意味では、「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講評の仕方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ポイント」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を単なる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20638">
              <a:spcBef>
                <a:spcPts val="0"/>
              </a:spcBef>
              <a:buNone/>
            </a:pPr>
            <a:r>
              <a:rPr lang="ja-JP" altLang="en-US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「講評テクニックとかハウツウもの」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と理解しないで下さい。</a:t>
            </a:r>
          </a:p>
        </p:txBody>
      </p:sp>
      <p:sp>
        <p:nvSpPr>
          <p:cNvPr id="38917" name="Rectangle 13"/>
          <p:cNvSpPr>
            <a:spLocks noChangeArrowheads="1"/>
          </p:cNvSpPr>
          <p:nvPr/>
        </p:nvSpPr>
        <p:spPr bwMode="auto">
          <a:xfrm>
            <a:off x="1188000" y="136525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６．最後に</a:t>
            </a:r>
          </a:p>
        </p:txBody>
      </p:sp>
      <p:sp>
        <p:nvSpPr>
          <p:cNvPr id="38921" name="Text Box 16"/>
          <p:cNvSpPr txBox="1">
            <a:spLocks noChangeArrowheads="1"/>
          </p:cNvSpPr>
          <p:nvPr/>
        </p:nvSpPr>
        <p:spPr bwMode="auto">
          <a:xfrm>
            <a:off x="1019331" y="3700896"/>
            <a:ext cx="10463135" cy="13871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先輩幹事の講評を時間がある限り参考にするようにして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下さい。</a:t>
            </a:r>
            <a:r>
              <a:rPr lang="ja-JP" altLang="en-US" sz="2800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自ら学ぶこと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が重要</a:t>
            </a:r>
            <a:r>
              <a:rPr lang="ja-JP" altLang="en-US" sz="2800" dirty="0">
                <a:ea typeface="HGP創英角ｺﾞｼｯｸUB" panose="020B0900000000000000" pitchFamily="50" charset="-128"/>
              </a:rPr>
              <a:t>。</a:t>
            </a:r>
            <a:endParaRPr lang="en-US" altLang="ja-JP" sz="2800" dirty="0"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 dirty="0">
                <a:ea typeface="HGP創英角ｺﾞｼｯｸUB" panose="020B0900000000000000" pitchFamily="50" charset="-128"/>
              </a:rPr>
              <a:t>  </a:t>
            </a:r>
            <a:r>
              <a:rPr lang="ja-JP" altLang="en-US" sz="2800" dirty="0">
                <a:ea typeface="HGP創英角ｺﾞｼｯｸUB" panose="020B0900000000000000" pitchFamily="50" charset="-128"/>
              </a:rPr>
              <a:t>　　　　</a:t>
            </a:r>
            <a:endParaRPr lang="en-US" altLang="ja-JP" sz="2800" dirty="0">
              <a:ea typeface="HGP創英角ｺﾞｼｯｸUB" panose="020B09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067669" y="4859163"/>
            <a:ext cx="8382000" cy="1688753"/>
            <a:chOff x="404273" y="4726772"/>
            <a:chExt cx="8382000" cy="1688753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404273" y="5336126"/>
              <a:ext cx="8382000" cy="1079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u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b="1" dirty="0">
                  <a:solidFill>
                    <a:srgbClr val="0033CC"/>
                  </a:solidFill>
                  <a:ea typeface="HGS創英角ｺﾞｼｯｸUB" panose="020B0900000000000000" pitchFamily="50" charset="-128"/>
                </a:rPr>
                <a:t>幹事の皆様へ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b="1" dirty="0">
                  <a:solidFill>
                    <a:srgbClr val="0033CC"/>
                  </a:solidFill>
                  <a:ea typeface="HGS創英角ｺﾞｼｯｸUB" panose="020B0900000000000000" pitchFamily="50" charset="-128"/>
                </a:rPr>
                <a:t>　今日から自信を持って活動してください！　</a:t>
              </a: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658577" y="4726772"/>
              <a:ext cx="5288627" cy="523220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eaLnBrk="1" hangingPunct="1"/>
              <a:r>
                <a:rPr lang="ja-JP" altLang="en-US" sz="2800" dirty="0"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2800" dirty="0">
                  <a:solidFill>
                    <a:srgbClr val="FF0000"/>
                  </a:solidFill>
                  <a:ea typeface="HGP創英角ｺﾞｼｯｸUB" panose="020B0900000000000000" pitchFamily="50" charset="-128"/>
                </a:rPr>
                <a:t>《</a:t>
              </a:r>
              <a:r>
                <a:rPr lang="ja-JP" altLang="en-US" sz="2800" dirty="0">
                  <a:solidFill>
                    <a:srgbClr val="FF0000"/>
                  </a:solidFill>
                  <a:ea typeface="HGP創英角ｺﾞｼｯｸUB" panose="020B0900000000000000" pitchFamily="50" charset="-128"/>
                </a:rPr>
                <a:t>‘習うより　真似ろ’</a:t>
              </a:r>
              <a:r>
                <a:rPr lang="en-US" altLang="ja-JP" sz="2800" dirty="0">
                  <a:solidFill>
                    <a:srgbClr val="FF0000"/>
                  </a:solidFill>
                  <a:ea typeface="HGP創英角ｺﾞｼｯｸUB" panose="020B0900000000000000" pitchFamily="50" charset="-128"/>
                </a:rPr>
                <a:t>》</a:t>
              </a:r>
              <a:r>
                <a:rPr lang="ja-JP" altLang="en-US" sz="2800" dirty="0">
                  <a:solidFill>
                    <a:srgbClr val="FF0000"/>
                  </a:solidFill>
                  <a:ea typeface="HGP創英角ｺﾞｼｯｸUB" panose="020B0900000000000000" pitchFamily="50" charset="-128"/>
                </a:rPr>
                <a:t>の精神で</a:t>
              </a:r>
              <a:r>
                <a:rPr lang="ja-JP" altLang="en-US" sz="2800" dirty="0">
                  <a:ea typeface="HGP創英角ｺﾞｼｯｸUB" panose="020B0900000000000000" pitchFamily="50" charset="-128"/>
                </a:rPr>
                <a:t>　</a:t>
              </a:r>
              <a:endParaRPr lang="en-US" altLang="ja-JP" sz="2800" dirty="0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1D793567-CFAA-C2F7-5FD8-F6EB1A013A2E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24</a:t>
            </a:fld>
            <a:r>
              <a:rPr lang="en-US" altLang="ja-JP" sz="2000" dirty="0"/>
              <a:t>/25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9" descr="01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288" y="1628800"/>
            <a:ext cx="359215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10"/>
          <p:cNvSpPr>
            <a:spLocks noChangeArrowheads="1"/>
          </p:cNvSpPr>
          <p:nvPr/>
        </p:nvSpPr>
        <p:spPr bwMode="auto">
          <a:xfrm>
            <a:off x="1" y="677506"/>
            <a:ext cx="1203622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発表会に来たお客様に気持ちよく帰って頂きましょう</a:t>
            </a:r>
          </a:p>
        </p:txBody>
      </p:sp>
      <p:sp>
        <p:nvSpPr>
          <p:cNvPr id="39940" name="Text Box 11"/>
          <p:cNvSpPr txBox="1">
            <a:spLocks noChangeArrowheads="1"/>
          </p:cNvSpPr>
          <p:nvPr/>
        </p:nvSpPr>
        <p:spPr bwMode="auto">
          <a:xfrm>
            <a:off x="6400800" y="5297016"/>
            <a:ext cx="5333392" cy="14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ts val="0"/>
              </a:spcBef>
              <a:buClrTx/>
              <a:buSz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ＱＣサークル東海支部愛知地区</a:t>
            </a:r>
          </a:p>
          <a:p>
            <a:pPr algn="r">
              <a:spcBef>
                <a:spcPts val="0"/>
              </a:spcBef>
              <a:buClrTx/>
              <a:buSz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幹事研修会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217425" y="76200"/>
            <a:ext cx="1682937" cy="457200"/>
          </a:xfrm>
        </p:spPr>
        <p:txBody>
          <a:bodyPr/>
          <a:lstStyle/>
          <a:p>
            <a:pPr>
              <a:defRPr/>
            </a:pPr>
            <a:r>
              <a:rPr lang="en-US" altLang="ja-JP" sz="2000" dirty="0"/>
              <a:t>25/</a:t>
            </a:r>
            <a:fld id="{4EC2CEFA-576B-49EC-A711-6C55DAE15CFB}" type="slidenum">
              <a:rPr lang="en-US" altLang="ja-JP" sz="2000" smtClean="0"/>
              <a:pPr>
                <a:defRPr/>
              </a:pPr>
              <a:t>25</a:t>
            </a:fld>
            <a:endParaRPr lang="en-US" altLang="ja-JP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41013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54E6F9C4-3743-4708-B664-206B53BB3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20" name="フローチャート: 手操作入力 19">
            <a:extLst>
              <a:ext uri="{FF2B5EF4-FFF2-40B4-BE49-F238E27FC236}">
                <a16:creationId xmlns:a16="http://schemas.microsoft.com/office/drawing/2014/main" id="{AD67421C-9AB6-4F8C-A11B-E6FDB283C612}"/>
              </a:ext>
            </a:extLst>
          </p:cNvPr>
          <p:cNvSpPr/>
          <p:nvPr/>
        </p:nvSpPr>
        <p:spPr>
          <a:xfrm rot="5400000">
            <a:off x="6843881" y="1451949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B137C452-84CE-4F60-A25B-E7F62100BD20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3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フローチャート: 手操作入力 15">
            <a:extLst>
              <a:ext uri="{FF2B5EF4-FFF2-40B4-BE49-F238E27FC236}">
                <a16:creationId xmlns:a16="http://schemas.microsoft.com/office/drawing/2014/main" id="{DDC2F42F-4016-AB38-EF87-6953E05872B7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885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34910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5058990" y="571867"/>
            <a:ext cx="5671930" cy="2857133"/>
          </a:xfrm>
          <a:prstGeom prst="wedgeRoundRectCallout">
            <a:avLst>
              <a:gd name="adj1" fmla="val -80364"/>
              <a:gd name="adj2" fmla="val 4817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大会の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週間前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に報文集が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にアップされますので会場世話人の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チーフの方は、講評の担当について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ペアの方と打ち合わせして役割りを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決定して下さい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行事担当より司会原稿も届きますので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ペアの方と摺合せします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3B1BE29A-4B90-7A00-A179-089992AA023F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4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CF24D66D-0B4B-86EE-1A41-3B8FF219E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2F51966D-4368-55E7-046F-2182D88F97E3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507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05755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6737310" y="587923"/>
            <a:ext cx="5301268" cy="1880023"/>
          </a:xfrm>
          <a:prstGeom prst="wedgeRoundRectCallout">
            <a:avLst>
              <a:gd name="adj1" fmla="val -75221"/>
              <a:gd name="adj2" fmla="val 2150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講評を考える前に、審査を実施して</a:t>
            </a:r>
            <a:endParaRPr kumimoji="1"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ください。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（講評を書くために事例を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読み込んでしまうと思い入れが発生して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しまいます。）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7BC7FED3-24CD-97BB-E6B1-48CF38464998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5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A27A7AA3-EC87-E760-A286-B42BA7D33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FAAE97DF-6755-B036-3248-45B09F68C7A4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32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63800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5917575" y="1195149"/>
            <a:ext cx="5209192" cy="1677509"/>
          </a:xfrm>
          <a:prstGeom prst="wedgeRoundRectCallout">
            <a:avLst>
              <a:gd name="adj1" fmla="val -57162"/>
              <a:gd name="adj2" fmla="val 5214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事例をじっくりと読み込み、審査結果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を踏まえて、講評を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考えましょう。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講評の書き方は、あとで詳細を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説明します。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3D643F28-827B-F169-8762-8D500832FB1D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6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401EBED5-EB0D-3C21-1358-8A6D9F48B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D67874CD-E4B6-ACB1-666D-06CAF855E9F0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415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07417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6408049" y="1254208"/>
            <a:ext cx="5331184" cy="2174792"/>
          </a:xfrm>
          <a:prstGeom prst="wedgeRoundRectCallout">
            <a:avLst>
              <a:gd name="adj1" fmla="val -54195"/>
              <a:gd name="adj2" fmla="val 8593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審査、講評を作成していく中で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優秀な事例で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サークル誌に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推薦したい事例があったら候補として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考えておいてください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大会当日に推薦の有無を決定します。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2A321CA1-237E-D20A-439C-A452FA80FCEE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7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6E937DEA-F17C-19BE-BB17-07E10745D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EE36D57B-7C77-08E5-FCA8-80610C9845CF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233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72988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手操作入力 12">
            <a:extLst>
              <a:ext uri="{FF2B5EF4-FFF2-40B4-BE49-F238E27FC236}">
                <a16:creationId xmlns:a16="http://schemas.microsoft.com/office/drawing/2014/main" id="{A7F5C132-2508-458B-8C64-06976F374A55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5BAA99EA-C4B8-BC38-D1C2-04DDA750D668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8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1F5952D-453A-D7DD-09DB-A9C4A0BAE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4" name="フローチャート: 手操作入力 3">
            <a:extLst>
              <a:ext uri="{FF2B5EF4-FFF2-40B4-BE49-F238E27FC236}">
                <a16:creationId xmlns:a16="http://schemas.microsoft.com/office/drawing/2014/main" id="{B0B9A5E6-F73E-E64E-7836-4E0D0CFF2527}"/>
              </a:ext>
            </a:extLst>
          </p:cNvPr>
          <p:cNvSpPr/>
          <p:nvPr/>
        </p:nvSpPr>
        <p:spPr>
          <a:xfrm rot="5400000">
            <a:off x="6843881" y="1451949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7217757" y="1773647"/>
            <a:ext cx="4974243" cy="2349712"/>
          </a:xfrm>
          <a:prstGeom prst="wedgeRoundRectCallout">
            <a:avLst>
              <a:gd name="adj1" fmla="val -59718"/>
              <a:gd name="adj2" fmla="val 11790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司会原稿を再度確認してください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（サークル名、発表者名を確認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言い間違いは大変失礼です！）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・会場世話人のペアの方と審査の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すり合わせ（仮）を実施する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31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6C9AAEF-19E1-47D2-BE4F-90988A64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99432"/>
              </p:ext>
            </p:extLst>
          </p:nvPr>
        </p:nvGraphicFramePr>
        <p:xfrm>
          <a:off x="622850" y="629587"/>
          <a:ext cx="10730950" cy="590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6190">
                  <a:extLst>
                    <a:ext uri="{9D8B030D-6E8A-4147-A177-3AD203B41FA5}">
                      <a16:colId xmlns:a16="http://schemas.microsoft.com/office/drawing/2014/main" val="2283726669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2406991131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1351066056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805601373"/>
                    </a:ext>
                  </a:extLst>
                </a:gridCol>
                <a:gridCol w="2146190">
                  <a:extLst>
                    <a:ext uri="{9D8B030D-6E8A-4147-A177-3AD203B41FA5}">
                      <a16:colId xmlns:a16="http://schemas.microsoft.com/office/drawing/2014/main" val="3236960176"/>
                    </a:ext>
                  </a:extLst>
                </a:gridCol>
              </a:tblGrid>
              <a:tr h="84807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N-3w~2w</a:t>
                      </a:r>
                      <a:endParaRPr kumimoji="1" lang="ja-JP" alt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N-1w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N+1w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10550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事例審査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9403277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講評作成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2731"/>
                  </a:ext>
                </a:extLst>
              </a:tr>
              <a:tr h="15420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QC</a:t>
                      </a: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誌への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推薦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行事担当会社へ</a:t>
                      </a:r>
                      <a:endParaRPr kumimoji="1" lang="en-US" altLang="ja-JP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0211115"/>
                  </a:ext>
                </a:extLst>
              </a:tr>
              <a:tr h="1173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司会資料確認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（前日に実施</a:t>
                      </a:r>
                      <a:endParaRPr kumimoji="1" lang="en-US" altLang="ja-JP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する項目）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7985202"/>
                  </a:ext>
                </a:extLst>
              </a:tr>
            </a:tbl>
          </a:graphicData>
        </a:graphic>
      </p:graphicFrame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A586D7A-AC1D-414E-A452-BAC45B66F995}"/>
              </a:ext>
            </a:extLst>
          </p:cNvPr>
          <p:cNvGrpSpPr/>
          <p:nvPr/>
        </p:nvGrpSpPr>
        <p:grpSpPr>
          <a:xfrm>
            <a:off x="6629344" y="1851869"/>
            <a:ext cx="839449" cy="4687043"/>
            <a:chOff x="6629344" y="1851869"/>
            <a:chExt cx="839449" cy="4687043"/>
          </a:xfrm>
          <a:solidFill>
            <a:srgbClr val="FFC000"/>
          </a:solidFill>
        </p:grpSpPr>
        <p:sp>
          <p:nvSpPr>
            <p:cNvPr id="6" name="フローチャート: 端子 5">
              <a:extLst>
                <a:ext uri="{FF2B5EF4-FFF2-40B4-BE49-F238E27FC236}">
                  <a16:creationId xmlns:a16="http://schemas.microsoft.com/office/drawing/2014/main" id="{CCC9FF9A-039A-4FF0-BAFE-1435FF97F4EE}"/>
                </a:ext>
              </a:extLst>
            </p:cNvPr>
            <p:cNvSpPr/>
            <p:nvPr/>
          </p:nvSpPr>
          <p:spPr>
            <a:xfrm>
              <a:off x="6629344" y="1851869"/>
              <a:ext cx="839449" cy="4089382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6F50DD3-AB27-4021-A11B-FB91B3031A67}"/>
                </a:ext>
              </a:extLst>
            </p:cNvPr>
            <p:cNvSpPr txBox="1"/>
            <p:nvPr/>
          </p:nvSpPr>
          <p:spPr>
            <a:xfrm>
              <a:off x="6784024" y="2579305"/>
              <a:ext cx="530087" cy="3959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/>
                <a:t>発表会当日</a:t>
              </a:r>
            </a:p>
          </p:txBody>
        </p:sp>
      </p:grpSp>
      <p:sp>
        <p:nvSpPr>
          <p:cNvPr id="9" name="フローチャート: 手操作入力 8">
            <a:extLst>
              <a:ext uri="{FF2B5EF4-FFF2-40B4-BE49-F238E27FC236}">
                <a16:creationId xmlns:a16="http://schemas.microsoft.com/office/drawing/2014/main" id="{2A1033D9-B464-45EB-A52D-ECD789C6F9C0}"/>
              </a:ext>
            </a:extLst>
          </p:cNvPr>
          <p:cNvSpPr/>
          <p:nvPr/>
        </p:nvSpPr>
        <p:spPr>
          <a:xfrm rot="5400000">
            <a:off x="4325312" y="709664"/>
            <a:ext cx="404734" cy="2243746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手操作入力 10">
            <a:extLst>
              <a:ext uri="{FF2B5EF4-FFF2-40B4-BE49-F238E27FC236}">
                <a16:creationId xmlns:a16="http://schemas.microsoft.com/office/drawing/2014/main" id="{9881CDC0-D058-4D87-A5C7-A04A6E124C6B}"/>
              </a:ext>
            </a:extLst>
          </p:cNvPr>
          <p:cNvSpPr/>
          <p:nvPr/>
        </p:nvSpPr>
        <p:spPr>
          <a:xfrm rot="5400000">
            <a:off x="5285168" y="2339537"/>
            <a:ext cx="404734" cy="1500862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手操作入力 11">
            <a:extLst>
              <a:ext uri="{FF2B5EF4-FFF2-40B4-BE49-F238E27FC236}">
                <a16:creationId xmlns:a16="http://schemas.microsoft.com/office/drawing/2014/main" id="{C8B92683-AB0F-4110-885A-A1FA72E09CB2}"/>
              </a:ext>
            </a:extLst>
          </p:cNvPr>
          <p:cNvSpPr/>
          <p:nvPr/>
        </p:nvSpPr>
        <p:spPr>
          <a:xfrm rot="5400000">
            <a:off x="5713962" y="3928675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手操作入力 13">
            <a:extLst>
              <a:ext uri="{FF2B5EF4-FFF2-40B4-BE49-F238E27FC236}">
                <a16:creationId xmlns:a16="http://schemas.microsoft.com/office/drawing/2014/main" id="{E2EE75B4-412E-4181-9BFF-AA5192945D4C}"/>
              </a:ext>
            </a:extLst>
          </p:cNvPr>
          <p:cNvSpPr/>
          <p:nvPr/>
        </p:nvSpPr>
        <p:spPr>
          <a:xfrm rot="5400000">
            <a:off x="7868306" y="3928675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手操作入力 14">
            <a:extLst>
              <a:ext uri="{FF2B5EF4-FFF2-40B4-BE49-F238E27FC236}">
                <a16:creationId xmlns:a16="http://schemas.microsoft.com/office/drawing/2014/main" id="{EC0751EE-66F6-4E08-B878-621B89A3FB4D}"/>
              </a:ext>
            </a:extLst>
          </p:cNvPr>
          <p:cNvSpPr/>
          <p:nvPr/>
        </p:nvSpPr>
        <p:spPr>
          <a:xfrm rot="5400000">
            <a:off x="7826493" y="2670244"/>
            <a:ext cx="404734" cy="839449"/>
          </a:xfrm>
          <a:prstGeom prst="flowChartManualInpu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D0285-5858-4FE4-A9B0-E699EA5611EB}"/>
              </a:ext>
            </a:extLst>
          </p:cNvPr>
          <p:cNvGrpSpPr/>
          <p:nvPr/>
        </p:nvGrpSpPr>
        <p:grpSpPr>
          <a:xfrm>
            <a:off x="2429636" y="1831537"/>
            <a:ext cx="839449" cy="4232429"/>
            <a:chOff x="8773376" y="434715"/>
            <a:chExt cx="839449" cy="4232429"/>
          </a:xfrm>
          <a:solidFill>
            <a:srgbClr val="FFC000"/>
          </a:solidFill>
        </p:grpSpPr>
        <p:sp>
          <p:nvSpPr>
            <p:cNvPr id="17" name="フローチャート: 端子 16">
              <a:extLst>
                <a:ext uri="{FF2B5EF4-FFF2-40B4-BE49-F238E27FC236}">
                  <a16:creationId xmlns:a16="http://schemas.microsoft.com/office/drawing/2014/main" id="{07DC8C42-E19A-43D8-9256-EB1277DD266B}"/>
                </a:ext>
              </a:extLst>
            </p:cNvPr>
            <p:cNvSpPr/>
            <p:nvPr/>
          </p:nvSpPr>
          <p:spPr>
            <a:xfrm>
              <a:off x="8773376" y="434715"/>
              <a:ext cx="839449" cy="4232429"/>
            </a:xfrm>
            <a:prstGeom prst="flowChartTerminator">
              <a:avLst/>
            </a:prstGeom>
            <a:grp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7849E2E-8681-4800-BF91-4967C2136834}"/>
                </a:ext>
              </a:extLst>
            </p:cNvPr>
            <p:cNvSpPr txBox="1"/>
            <p:nvPr/>
          </p:nvSpPr>
          <p:spPr>
            <a:xfrm>
              <a:off x="8928056" y="981307"/>
              <a:ext cx="530087" cy="3539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報文資料アップ</a:t>
              </a:r>
              <a:endParaRPr kumimoji="1" lang="ja-JP" altLang="en-US" sz="3200" b="1" dirty="0"/>
            </a:p>
          </p:txBody>
        </p:sp>
      </p:grpSp>
      <p:sp>
        <p:nvSpPr>
          <p:cNvPr id="20" name="フローチャート: 手操作入力 19">
            <a:extLst>
              <a:ext uri="{FF2B5EF4-FFF2-40B4-BE49-F238E27FC236}">
                <a16:creationId xmlns:a16="http://schemas.microsoft.com/office/drawing/2014/main" id="{0B830A5F-1ADF-47D0-905A-D9C92CBA949E}"/>
              </a:ext>
            </a:extLst>
          </p:cNvPr>
          <p:cNvSpPr/>
          <p:nvPr/>
        </p:nvSpPr>
        <p:spPr>
          <a:xfrm rot="5400000">
            <a:off x="6876279" y="1357456"/>
            <a:ext cx="404734" cy="839449"/>
          </a:xfrm>
          <a:prstGeom prst="flowChartManualInpu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4684BB7F-245B-43D2-0378-6934A9A966C8}"/>
              </a:ext>
            </a:extLst>
          </p:cNvPr>
          <p:cNvSpPr txBox="1">
            <a:spLocks/>
          </p:cNvSpPr>
          <p:nvPr/>
        </p:nvSpPr>
        <p:spPr>
          <a:xfrm>
            <a:off x="10217425" y="76200"/>
            <a:ext cx="168293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EC2CEFA-576B-49EC-A711-6C55DAE15CFB}" type="slidenum">
              <a:rPr lang="en-US" altLang="ja-JP" sz="2000" smtClean="0"/>
              <a:pPr>
                <a:defRPr/>
              </a:pPr>
              <a:t>9</a:t>
            </a:fld>
            <a:r>
              <a:rPr lang="en-US" altLang="ja-JP" sz="2000" dirty="0"/>
              <a:t>/25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3140C67-441F-60D9-EC30-A8F8C34F3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932" y="32889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１．全体の流れ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6030202B-8F10-43CD-B404-E357A6E092A2}"/>
              </a:ext>
            </a:extLst>
          </p:cNvPr>
          <p:cNvSpPr/>
          <p:nvPr/>
        </p:nvSpPr>
        <p:spPr>
          <a:xfrm>
            <a:off x="2252870" y="1552249"/>
            <a:ext cx="4064715" cy="2545689"/>
          </a:xfrm>
          <a:prstGeom prst="wedgeRoundRectCallout">
            <a:avLst>
              <a:gd name="adj1" fmla="val 59457"/>
              <a:gd name="adj2" fmla="val -3943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発表当日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・発表を見ながら、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報文集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だけでは判らなかった部分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の確認と再審査を実施。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・講評の仕方は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後ほどご紹介します</a:t>
            </a:r>
            <a:endParaRPr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ローチャート: 手操作入力 4">
            <a:extLst>
              <a:ext uri="{FF2B5EF4-FFF2-40B4-BE49-F238E27FC236}">
                <a16:creationId xmlns:a16="http://schemas.microsoft.com/office/drawing/2014/main" id="{CEF0C268-4674-2C59-67A7-70571B7657F5}"/>
              </a:ext>
            </a:extLst>
          </p:cNvPr>
          <p:cNvSpPr/>
          <p:nvPr/>
        </p:nvSpPr>
        <p:spPr>
          <a:xfrm rot="5400000">
            <a:off x="6115218" y="5288340"/>
            <a:ext cx="404734" cy="839449"/>
          </a:xfrm>
          <a:prstGeom prst="flowChartManualInput">
            <a:avLst/>
          </a:prstGeom>
          <a:solidFill>
            <a:schemeClr val="tx1">
              <a:lumMod val="65000"/>
              <a:lumOff val="3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408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6|3.6|5.9|3.1|8.5|7.7|2.5|4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3|5.6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|1.9|10.|11.8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|1.9|10.|11.8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4|5.7|3.6|3.|1.9|1.7|8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1|5.7|4.6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4|8.8|5.6|0.5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2776</Words>
  <Application>Microsoft Office PowerPoint</Application>
  <PresentationFormat>ワイド画面</PresentationFormat>
  <Paragraphs>414</Paragraphs>
  <Slides>25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8" baseType="lpstr">
      <vt:lpstr>HGP創英角ｺﾞｼｯｸUB</vt:lpstr>
      <vt:lpstr>HGS創英角ｺﾞｼｯｸUB</vt:lpstr>
      <vt:lpstr>HGS創英角ﾎﾟｯﾌﾟ体</vt:lpstr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Garamond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３．講評者の心構えについて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アイシン機工株式会社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Watabe Masamitsu／渡部　正光／AKK</dc:creator>
  <cp:lastModifiedBy>Watanabe Ryo／渡辺　玲／AT</cp:lastModifiedBy>
  <cp:revision>44</cp:revision>
  <dcterms:created xsi:type="dcterms:W3CDTF">2023-06-01T01:15:53Z</dcterms:created>
  <dcterms:modified xsi:type="dcterms:W3CDTF">2025-07-09T23:32:40Z</dcterms:modified>
</cp:coreProperties>
</file>