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13"/>
  </p:notesMasterIdLst>
  <p:sldIdLst>
    <p:sldId id="431" r:id="rId2"/>
    <p:sldId id="280" r:id="rId3"/>
    <p:sldId id="470" r:id="rId4"/>
    <p:sldId id="471" r:id="rId5"/>
    <p:sldId id="473" r:id="rId6"/>
    <p:sldId id="474" r:id="rId7"/>
    <p:sldId id="472" r:id="rId8"/>
    <p:sldId id="475" r:id="rId9"/>
    <p:sldId id="478" r:id="rId10"/>
    <p:sldId id="477" r:id="rId11"/>
    <p:sldId id="469" r:id="rId1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DERA NORIYO / 木寺 紀世" initials="KN/木紀" lastIdx="1" clrIdx="0">
    <p:extLst>
      <p:ext uri="{19B8F6BF-5375-455C-9EA6-DF929625EA0E}">
        <p15:presenceInfo xmlns:p15="http://schemas.microsoft.com/office/powerpoint/2012/main" userId="S::noriyo.kidera@mail.toyota-shokki.co.jp::a54c40c4-5d37-4888-afe1-8f0ac86cb7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CCFFFF"/>
    <a:srgbClr val="33CC33"/>
    <a:srgbClr val="3333FF"/>
    <a:srgbClr val="FF0000"/>
    <a:srgbClr val="FFCC99"/>
    <a:srgbClr val="C00000"/>
    <a:srgbClr val="E95D17"/>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11" autoAdjust="0"/>
    <p:restoredTop sz="93971" autoAdjust="0"/>
  </p:normalViewPr>
  <p:slideViewPr>
    <p:cSldViewPr snapToGrid="0">
      <p:cViewPr varScale="1">
        <p:scale>
          <a:sx n="74" d="100"/>
          <a:sy n="74" d="100"/>
        </p:scale>
        <p:origin x="408" y="5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8BB7009-99CC-4B81-B6AA-5F2328C3603A}" type="datetimeFigureOut">
              <a:rPr kumimoji="1" lang="ja-JP" altLang="en-US" smtClean="0"/>
              <a:t>2025/8/28</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40F6AAFB-48A8-4793-AAB8-80AF6DDD524D}" type="slidenum">
              <a:rPr kumimoji="1" lang="ja-JP" altLang="en-US" smtClean="0"/>
              <a:t>‹#›</a:t>
            </a:fld>
            <a:endParaRPr kumimoji="1" lang="ja-JP" altLang="en-US"/>
          </a:p>
        </p:txBody>
      </p:sp>
    </p:spTree>
    <p:extLst>
      <p:ext uri="{BB962C8B-B14F-4D97-AF65-F5344CB8AC3E}">
        <p14:creationId xmlns:p14="http://schemas.microsoft.com/office/powerpoint/2010/main" val="34655869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8183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grpSp>
        <p:nvGrpSpPr>
          <p:cNvPr id="7" name="Group 18">
            <a:extLst>
              <a:ext uri="{FF2B5EF4-FFF2-40B4-BE49-F238E27FC236}">
                <a16:creationId xmlns:a16="http://schemas.microsoft.com/office/drawing/2014/main" id="{F054BCE3-ECE0-4145-ADF6-3ED2A2315999}"/>
              </a:ext>
            </a:extLst>
          </p:cNvPr>
          <p:cNvGrpSpPr>
            <a:grpSpLocks/>
          </p:cNvGrpSpPr>
          <p:nvPr userDrawn="1"/>
        </p:nvGrpSpPr>
        <p:grpSpPr bwMode="auto">
          <a:xfrm>
            <a:off x="-1" y="482294"/>
            <a:ext cx="12192002" cy="45719"/>
            <a:chOff x="0" y="334"/>
            <a:chExt cx="5749" cy="50"/>
          </a:xfrm>
        </p:grpSpPr>
        <p:sp>
          <p:nvSpPr>
            <p:cNvPr id="8" name="Rectangle 19">
              <a:extLst>
                <a:ext uri="{FF2B5EF4-FFF2-40B4-BE49-F238E27FC236}">
                  <a16:creationId xmlns:a16="http://schemas.microsoft.com/office/drawing/2014/main" id="{74435025-8BC6-4C0E-84F5-054C9C681EF7}"/>
                </a:ext>
              </a:extLst>
            </p:cNvPr>
            <p:cNvSpPr>
              <a:spLocks noChangeArrowheads="1"/>
            </p:cNvSpPr>
            <p:nvPr userDrawn="1"/>
          </p:nvSpPr>
          <p:spPr bwMode="auto">
            <a:xfrm>
              <a:off x="0" y="350"/>
              <a:ext cx="5749" cy="34"/>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eaLnBrk="0" hangingPunct="0">
                <a:spcBef>
                  <a:spcPct val="50000"/>
                </a:spcBef>
                <a:defRPr kumimoji="1" sz="1200">
                  <a:solidFill>
                    <a:schemeClr val="tx1"/>
                  </a:solidFill>
                  <a:latin typeface="Times New Roman" pitchFamily="18" charset="0"/>
                  <a:ea typeface="ＭＳ 明朝" pitchFamily="17" charset="-128"/>
                </a:defRPr>
              </a:lvl1pPr>
              <a:lvl2pPr marL="742950" indent="-285750" algn="ctr" eaLnBrk="0" hangingPunct="0">
                <a:spcBef>
                  <a:spcPct val="50000"/>
                </a:spcBef>
                <a:defRPr kumimoji="1" sz="1200">
                  <a:solidFill>
                    <a:schemeClr val="tx1"/>
                  </a:solidFill>
                  <a:latin typeface="Times New Roman" pitchFamily="18" charset="0"/>
                  <a:ea typeface="ＭＳ 明朝" pitchFamily="17" charset="-128"/>
                </a:defRPr>
              </a:lvl2pPr>
              <a:lvl3pPr marL="1143000" indent="-228600" algn="ctr" eaLnBrk="0" hangingPunct="0">
                <a:spcBef>
                  <a:spcPct val="50000"/>
                </a:spcBef>
                <a:defRPr kumimoji="1" sz="1200">
                  <a:solidFill>
                    <a:schemeClr val="tx1"/>
                  </a:solidFill>
                  <a:latin typeface="Times New Roman" pitchFamily="18" charset="0"/>
                  <a:ea typeface="ＭＳ 明朝" pitchFamily="17" charset="-128"/>
                </a:defRPr>
              </a:lvl3pPr>
              <a:lvl4pPr marL="1600200" indent="-228600" algn="ctr" eaLnBrk="0" hangingPunct="0">
                <a:spcBef>
                  <a:spcPct val="50000"/>
                </a:spcBef>
                <a:defRPr kumimoji="1" sz="1200">
                  <a:solidFill>
                    <a:schemeClr val="tx1"/>
                  </a:solidFill>
                  <a:latin typeface="Times New Roman" pitchFamily="18" charset="0"/>
                  <a:ea typeface="ＭＳ 明朝" pitchFamily="17" charset="-128"/>
                </a:defRPr>
              </a:lvl4pPr>
              <a:lvl5pPr marL="2057400" indent="-228600" algn="ctr" eaLnBrk="0" hangingPunct="0">
                <a:spcBef>
                  <a:spcPct val="50000"/>
                </a:spcBef>
                <a:defRPr kumimoji="1" sz="1200">
                  <a:solidFill>
                    <a:schemeClr val="tx1"/>
                  </a:solidFill>
                  <a:latin typeface="Times New Roman" pitchFamily="18" charset="0"/>
                  <a:ea typeface="ＭＳ 明朝" pitchFamily="17" charset="-128"/>
                </a:defRPr>
              </a:lvl5pPr>
              <a:lvl6pPr marL="25146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6pPr>
              <a:lvl7pPr marL="29718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7pPr>
              <a:lvl8pPr marL="34290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8pPr>
              <a:lvl9pPr marL="38862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9pPr>
            </a:lstStyle>
            <a:p>
              <a:pPr marL="0" marR="0" lvl="0" indent="0" algn="ctr" defTabSz="914411" eaLnBrk="0" fontAlgn="base" latinLnBrk="0" hangingPunct="0">
                <a:lnSpc>
                  <a:spcPct val="100000"/>
                </a:lnSpc>
                <a:spcBef>
                  <a:spcPct val="50000"/>
                </a:spcBef>
                <a:spcAft>
                  <a:spcPct val="0"/>
                </a:spcAft>
                <a:buClrTx/>
                <a:buSzTx/>
                <a:buFontTx/>
                <a:buNone/>
                <a:tabLst/>
                <a:defRPr/>
              </a:pPr>
              <a:endParaRPr kumimoji="1" lang="ja-JP" altLang="en-US" sz="1200" b="0" i="0" u="none" strike="noStrike" kern="0" cap="none" spc="0" normalizeH="0" baseline="0" noProof="0">
                <a:ln>
                  <a:noFill/>
                </a:ln>
                <a:solidFill>
                  <a:srgbClr val="000000"/>
                </a:solidFill>
                <a:effectLst/>
                <a:uLnTx/>
                <a:uFillTx/>
                <a:latin typeface="Times New Roman" pitchFamily="18" charset="0"/>
                <a:ea typeface="ＭＳ 明朝" pitchFamily="17" charset="-128"/>
              </a:endParaRPr>
            </a:p>
          </p:txBody>
        </p:sp>
        <p:sp>
          <p:nvSpPr>
            <p:cNvPr id="9" name="Rectangle 20">
              <a:extLst>
                <a:ext uri="{FF2B5EF4-FFF2-40B4-BE49-F238E27FC236}">
                  <a16:creationId xmlns:a16="http://schemas.microsoft.com/office/drawing/2014/main" id="{505E1390-A385-45E2-AECC-AFF1B5B01228}"/>
                </a:ext>
              </a:extLst>
            </p:cNvPr>
            <p:cNvSpPr>
              <a:spLocks noChangeArrowheads="1"/>
            </p:cNvSpPr>
            <p:nvPr userDrawn="1"/>
          </p:nvSpPr>
          <p:spPr bwMode="auto">
            <a:xfrm>
              <a:off x="0" y="334"/>
              <a:ext cx="5749" cy="34"/>
            </a:xfrm>
            <a:prstGeom prst="rect">
              <a:avLst/>
            </a:prstGeom>
            <a:gradFill rotWithShape="0">
              <a:gsLst>
                <a:gs pos="0">
                  <a:srgbClr val="B0B0DC"/>
                </a:gs>
                <a:gs pos="100000">
                  <a:srgbClr val="FFFF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eaLnBrk="0" hangingPunct="0">
                <a:spcBef>
                  <a:spcPct val="50000"/>
                </a:spcBef>
                <a:defRPr kumimoji="1" sz="1200">
                  <a:solidFill>
                    <a:schemeClr val="tx1"/>
                  </a:solidFill>
                  <a:latin typeface="Times New Roman" pitchFamily="18" charset="0"/>
                  <a:ea typeface="ＭＳ 明朝" pitchFamily="17" charset="-128"/>
                </a:defRPr>
              </a:lvl1pPr>
              <a:lvl2pPr marL="742950" indent="-285750" algn="ctr" eaLnBrk="0" hangingPunct="0">
                <a:spcBef>
                  <a:spcPct val="50000"/>
                </a:spcBef>
                <a:defRPr kumimoji="1" sz="1200">
                  <a:solidFill>
                    <a:schemeClr val="tx1"/>
                  </a:solidFill>
                  <a:latin typeface="Times New Roman" pitchFamily="18" charset="0"/>
                  <a:ea typeface="ＭＳ 明朝" pitchFamily="17" charset="-128"/>
                </a:defRPr>
              </a:lvl2pPr>
              <a:lvl3pPr marL="1143000" indent="-228600" algn="ctr" eaLnBrk="0" hangingPunct="0">
                <a:spcBef>
                  <a:spcPct val="50000"/>
                </a:spcBef>
                <a:defRPr kumimoji="1" sz="1200">
                  <a:solidFill>
                    <a:schemeClr val="tx1"/>
                  </a:solidFill>
                  <a:latin typeface="Times New Roman" pitchFamily="18" charset="0"/>
                  <a:ea typeface="ＭＳ 明朝" pitchFamily="17" charset="-128"/>
                </a:defRPr>
              </a:lvl3pPr>
              <a:lvl4pPr marL="1600200" indent="-228600" algn="ctr" eaLnBrk="0" hangingPunct="0">
                <a:spcBef>
                  <a:spcPct val="50000"/>
                </a:spcBef>
                <a:defRPr kumimoji="1" sz="1200">
                  <a:solidFill>
                    <a:schemeClr val="tx1"/>
                  </a:solidFill>
                  <a:latin typeface="Times New Roman" pitchFamily="18" charset="0"/>
                  <a:ea typeface="ＭＳ 明朝" pitchFamily="17" charset="-128"/>
                </a:defRPr>
              </a:lvl4pPr>
              <a:lvl5pPr marL="2057400" indent="-228600" algn="ctr" eaLnBrk="0" hangingPunct="0">
                <a:spcBef>
                  <a:spcPct val="50000"/>
                </a:spcBef>
                <a:defRPr kumimoji="1" sz="1200">
                  <a:solidFill>
                    <a:schemeClr val="tx1"/>
                  </a:solidFill>
                  <a:latin typeface="Times New Roman" pitchFamily="18" charset="0"/>
                  <a:ea typeface="ＭＳ 明朝" pitchFamily="17" charset="-128"/>
                </a:defRPr>
              </a:lvl5pPr>
              <a:lvl6pPr marL="25146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6pPr>
              <a:lvl7pPr marL="29718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7pPr>
              <a:lvl8pPr marL="34290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8pPr>
              <a:lvl9pPr marL="3886200" indent="-228600" algn="ctr" eaLnBrk="0" fontAlgn="base" hangingPunct="0">
                <a:spcBef>
                  <a:spcPct val="50000"/>
                </a:spcBef>
                <a:spcAft>
                  <a:spcPct val="0"/>
                </a:spcAft>
                <a:defRPr kumimoji="1" sz="1200">
                  <a:solidFill>
                    <a:schemeClr val="tx1"/>
                  </a:solidFill>
                  <a:latin typeface="Times New Roman" pitchFamily="18" charset="0"/>
                  <a:ea typeface="ＭＳ 明朝" pitchFamily="17" charset="-128"/>
                </a:defRPr>
              </a:lvl9pPr>
            </a:lstStyle>
            <a:p>
              <a:pPr marL="0" marR="0" lvl="0" indent="0" algn="ctr" defTabSz="914411" eaLnBrk="0" fontAlgn="base" latinLnBrk="0" hangingPunct="0">
                <a:lnSpc>
                  <a:spcPct val="100000"/>
                </a:lnSpc>
                <a:spcBef>
                  <a:spcPct val="50000"/>
                </a:spcBef>
                <a:spcAft>
                  <a:spcPct val="0"/>
                </a:spcAft>
                <a:buClrTx/>
                <a:buSzTx/>
                <a:buFontTx/>
                <a:buNone/>
                <a:tabLst/>
                <a:defRPr/>
              </a:pPr>
              <a:endParaRPr kumimoji="1" lang="ja-JP" altLang="en-US" sz="1200" b="0" i="0" u="none" strike="noStrike" kern="0" cap="none" spc="0" normalizeH="0" baseline="0" noProof="0">
                <a:ln>
                  <a:noFill/>
                </a:ln>
                <a:solidFill>
                  <a:srgbClr val="000000"/>
                </a:solidFill>
                <a:effectLst/>
                <a:uLnTx/>
                <a:uFillTx/>
                <a:latin typeface="Times New Roman" pitchFamily="18" charset="0"/>
                <a:ea typeface="ＭＳ 明朝" pitchFamily="17" charset="-128"/>
              </a:endParaRPr>
            </a:p>
          </p:txBody>
        </p:sp>
      </p:grpSp>
      <p:sp>
        <p:nvSpPr>
          <p:cNvPr id="2" name="スライド番号プレースホルダー 5">
            <a:extLst>
              <a:ext uri="{FF2B5EF4-FFF2-40B4-BE49-F238E27FC236}">
                <a16:creationId xmlns:a16="http://schemas.microsoft.com/office/drawing/2014/main" id="{3525201F-5AD5-FFAB-9CE7-2A99AA918D1F}"/>
              </a:ext>
            </a:extLst>
          </p:cNvPr>
          <p:cNvSpPr>
            <a:spLocks noGrp="1"/>
          </p:cNvSpPr>
          <p:nvPr>
            <p:ph type="sldNum" sz="quarter" idx="4"/>
          </p:nvPr>
        </p:nvSpPr>
        <p:spPr>
          <a:xfrm>
            <a:off x="11366924" y="60683"/>
            <a:ext cx="756938" cy="338554"/>
          </a:xfrm>
          <a:prstGeom prst="rect">
            <a:avLst/>
          </a:prstGeom>
        </p:spPr>
        <p:txBody>
          <a:bodyPr wrap="none">
            <a:spAutoFit/>
          </a:bodyPr>
          <a:lstStyle>
            <a:lvl1pPr>
              <a:defRPr sz="1600">
                <a:solidFill>
                  <a:schemeClr val="tx1"/>
                </a:solidFill>
              </a:defRPr>
            </a:lvl1pPr>
          </a:lstStyle>
          <a:p>
            <a:fld id="{862FF9BA-B2D0-4379-809A-E2DAB931A3F2}" type="slidenum">
              <a:rPr lang="ja-JP" altLang="en-US" smtClean="0"/>
              <a:pPr/>
              <a:t>‹#›</a:t>
            </a:fld>
            <a:r>
              <a:rPr lang="en-US" altLang="ja-JP" dirty="0"/>
              <a:t>/11</a:t>
            </a:r>
            <a:endParaRPr lang="ja-JP" altLang="en-US" dirty="0"/>
          </a:p>
        </p:txBody>
      </p:sp>
    </p:spTree>
    <p:extLst>
      <p:ext uri="{BB962C8B-B14F-4D97-AF65-F5344CB8AC3E}">
        <p14:creationId xmlns:p14="http://schemas.microsoft.com/office/powerpoint/2010/main" val="1521733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DEA9C4B-B4D0-46BF-BD9C-3E4FE3DE8F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CF30F8B-28B5-4535-BE51-6227C99E52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8" name="図 7">
            <a:extLst>
              <a:ext uri="{FF2B5EF4-FFF2-40B4-BE49-F238E27FC236}">
                <a16:creationId xmlns:a16="http://schemas.microsoft.com/office/drawing/2014/main" id="{34C7722E-8396-8825-0993-13BE7C202F1F}"/>
              </a:ext>
            </a:extLst>
          </p:cNvPr>
          <p:cNvPicPr>
            <a:picLocks noChangeAspect="1"/>
          </p:cNvPicPr>
          <p:nvPr userDrawn="1"/>
        </p:nvPicPr>
        <p:blipFill rotWithShape="1">
          <a:blip r:embed="rId4"/>
          <a:srcRect b="3811"/>
          <a:stretch/>
        </p:blipFill>
        <p:spPr>
          <a:xfrm>
            <a:off x="8176" y="-3738"/>
            <a:ext cx="1905000" cy="503908"/>
          </a:xfrm>
          <a:prstGeom prst="rect">
            <a:avLst/>
          </a:prstGeom>
        </p:spPr>
      </p:pic>
      <p:sp>
        <p:nvSpPr>
          <p:cNvPr id="5" name="テキスト ボックス 4">
            <a:extLst>
              <a:ext uri="{FF2B5EF4-FFF2-40B4-BE49-F238E27FC236}">
                <a16:creationId xmlns:a16="http://schemas.microsoft.com/office/drawing/2014/main" id="{8CA6EE03-E69C-1098-8C17-162C176CA1B5}"/>
              </a:ext>
            </a:extLst>
          </p:cNvPr>
          <p:cNvSpPr txBox="1"/>
          <p:nvPr userDrawn="1">
            <p:extLst>
              <p:ext uri="{1162E1C5-73C7-4A58-AE30-91384D911F3F}">
                <p184:classification xmlns:p184="http://schemas.microsoft.com/office/powerpoint/2018/4/main" val="hdr"/>
              </p:ext>
            </p:extLst>
          </p:nvPr>
        </p:nvSpPr>
        <p:spPr>
          <a:xfrm>
            <a:off x="5499100" y="63500"/>
            <a:ext cx="1222375" cy="152400"/>
          </a:xfrm>
          <a:prstGeom prst="rect">
            <a:avLst/>
          </a:prstGeom>
        </p:spPr>
        <p:txBody>
          <a:bodyPr horzOverflow="overflow" lIns="0" tIns="0" rIns="0" bIns="0">
            <a:spAutoFit/>
          </a:bodyPr>
          <a:lstStyle/>
          <a:p>
            <a:pPr algn="l"/>
            <a:r>
              <a:rPr lang="ja-JP" altLang="en-US" sz="1000">
                <a:solidFill>
                  <a:srgbClr val="FF0000">
                    <a:alpha val="50000"/>
                  </a:srgbClr>
                </a:solidFill>
                <a:latin typeface="Calibri" panose="020F0502020204030204" pitchFamily="34" charset="0"/>
                <a:cs typeface="Calibri" panose="020F0502020204030204" pitchFamily="34" charset="0"/>
              </a:rPr>
              <a:t>関係者外秘/Protected</a:t>
            </a:r>
          </a:p>
        </p:txBody>
      </p:sp>
    </p:spTree>
    <p:extLst>
      <p:ext uri="{BB962C8B-B14F-4D97-AF65-F5344CB8AC3E}">
        <p14:creationId xmlns:p14="http://schemas.microsoft.com/office/powerpoint/2010/main" val="917202726"/>
      </p:ext>
    </p:extLst>
  </p:cSld>
  <p:clrMap bg1="lt1" tx1="dk1" bg2="lt2" tx2="dk2" accent1="accent1" accent2="accent2" accent3="accent3" accent4="accent4" accent5="accent5" accent6="accent6" hlink="hlink" folHlink="folHlink"/>
  <p:sldLayoutIdLst>
    <p:sldLayoutId id="2147483657" r:id="rId1"/>
    <p:sldLayoutId id="2147483658" r:id="rId2"/>
  </p:sldLayoutIdLst>
  <p:hf hdr="0" ftr="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9BFCBFB-D1ED-4D0F-A2CC-5B7F3732E2EE}"/>
              </a:ext>
            </a:extLst>
          </p:cNvPr>
          <p:cNvSpPr txBox="1"/>
          <p:nvPr/>
        </p:nvSpPr>
        <p:spPr>
          <a:xfrm>
            <a:off x="838200" y="734875"/>
            <a:ext cx="4411785" cy="1502847"/>
          </a:xfrm>
          <a:prstGeom prst="rect">
            <a:avLst/>
          </a:prstGeom>
          <a:noFill/>
        </p:spPr>
        <p:txBody>
          <a:bodyPr wrap="non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3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QC</a:t>
            </a:r>
            <a:r>
              <a:rPr kumimoji="1" lang="ja-JP" altLang="en-US" sz="3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サークル愛知地区</a:t>
            </a:r>
            <a:endParaRPr kumimoji="1" lang="en-US" altLang="ja-JP" sz="3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1" lang="en-US" altLang="ja-JP" sz="3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2025</a:t>
            </a:r>
            <a:r>
              <a:rPr kumimoji="1" lang="ja-JP" altLang="en-US" sz="3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年度第</a:t>
            </a:r>
            <a:r>
              <a:rPr lang="en-US" altLang="ja-JP" sz="3200" dirty="0">
                <a:solidFill>
                  <a:prstClr val="black"/>
                </a:solidFill>
                <a:latin typeface="UD デジタル 教科書体 NK-R" panose="02020400000000000000" pitchFamily="18" charset="-128"/>
                <a:ea typeface="UD デジタル 教科書体 NK-R" panose="02020400000000000000" pitchFamily="18" charset="-128"/>
              </a:rPr>
              <a:t>3</a:t>
            </a:r>
            <a:r>
              <a:rPr kumimoji="1" lang="ja-JP" altLang="en-US" sz="32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回幹事会</a:t>
            </a:r>
            <a:endParaRPr kumimoji="1" lang="en-US" altLang="ja-JP" sz="60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5" name="テキスト ボックス 4">
            <a:extLst>
              <a:ext uri="{FF2B5EF4-FFF2-40B4-BE49-F238E27FC236}">
                <a16:creationId xmlns:a16="http://schemas.microsoft.com/office/drawing/2014/main" id="{241B5B3E-0D79-4DD7-AA1A-4BBAB9014111}"/>
              </a:ext>
            </a:extLst>
          </p:cNvPr>
          <p:cNvSpPr txBox="1"/>
          <p:nvPr/>
        </p:nvSpPr>
        <p:spPr>
          <a:xfrm>
            <a:off x="6522593" y="5041930"/>
            <a:ext cx="5344796" cy="1631216"/>
          </a:xfrm>
          <a:prstGeom prst="rect">
            <a:avLst/>
          </a:prstGeom>
          <a:noFill/>
        </p:spPr>
        <p:txBody>
          <a:bodyPr wrap="none">
            <a:spAutoFit/>
          </a:bodyPr>
          <a:lstStyle>
            <a:defPPr>
              <a:defRPr lang="en-US"/>
            </a:defPPr>
            <a:lvl1pPr algn="r">
              <a:defRPr sz="2800">
                <a:latin typeface="メイリオ" panose="020B0604030504040204" pitchFamily="50" charset="-128"/>
                <a:ea typeface="メイリオ" panose="020B0604030504040204" pitchFamily="50" charset="-128"/>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2025</a:t>
            </a: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年</a:t>
            </a:r>
            <a:r>
              <a:rPr kumimoji="0" lang="en-US" altLang="ja-JP" dirty="0">
                <a:solidFill>
                  <a:prstClr val="black"/>
                </a:solidFill>
                <a:latin typeface="UD デジタル 教科書体 NK-R" panose="02020400000000000000" pitchFamily="18" charset="-128"/>
                <a:ea typeface="UD デジタル 教科書体 NK-R" panose="02020400000000000000" pitchFamily="18" charset="-128"/>
              </a:rPr>
              <a:t>8</a:t>
            </a: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月</a:t>
            </a:r>
            <a:r>
              <a:rPr kumimoji="0" lang="en-US" altLang="ja-JP" dirty="0">
                <a:solidFill>
                  <a:prstClr val="black"/>
                </a:solidFill>
                <a:latin typeface="UD デジタル 教科書体 NK-R" panose="02020400000000000000" pitchFamily="18" charset="-128"/>
                <a:ea typeface="UD デジタル 教科書体 NK-R" panose="02020400000000000000" pitchFamily="18" charset="-128"/>
              </a:rPr>
              <a:t>27</a:t>
            </a: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日</a:t>
            </a:r>
            <a:endParaRPr kumimoji="0" lang="en-US" altLang="ja-JP"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altLang="ja-JP" sz="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QC</a:t>
            </a: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サークル東海支部 副世話人　　</a:t>
            </a:r>
            <a:endParaRPr kumimoji="0" lang="en-US" altLang="ja-JP"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　</a:t>
            </a:r>
            <a:r>
              <a:rPr kumimoji="0" lang="en-US" altLang="ja-JP"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a:t>
            </a: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株</a:t>
            </a:r>
            <a:r>
              <a:rPr kumimoji="0" lang="en-US" altLang="ja-JP"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a:t>
            </a:r>
            <a:r>
              <a:rPr kumimoji="0" lang="ja-JP" altLang="en-US" sz="28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豊田自動織機　木寺紀世</a:t>
            </a:r>
          </a:p>
        </p:txBody>
      </p:sp>
      <p:sp>
        <p:nvSpPr>
          <p:cNvPr id="3" name="テキスト ボックス 2">
            <a:extLst>
              <a:ext uri="{FF2B5EF4-FFF2-40B4-BE49-F238E27FC236}">
                <a16:creationId xmlns:a16="http://schemas.microsoft.com/office/drawing/2014/main" id="{CB0E5BB9-2C28-3B97-974C-28C78F0FE244}"/>
              </a:ext>
            </a:extLst>
          </p:cNvPr>
          <p:cNvSpPr txBox="1"/>
          <p:nvPr/>
        </p:nvSpPr>
        <p:spPr>
          <a:xfrm>
            <a:off x="2778327" y="2670595"/>
            <a:ext cx="6340197" cy="1352037"/>
          </a:xfrm>
          <a:prstGeom prst="rect">
            <a:avLst/>
          </a:prstGeom>
          <a:noFill/>
        </p:spPr>
        <p:txBody>
          <a:bodyPr wrap="non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60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支部副世話人報告</a:t>
            </a:r>
            <a:endParaRPr kumimoji="1" lang="en-US" altLang="ja-JP" sz="60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924970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0BE86-41E0-E41D-63FE-2E156D88339C}"/>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6C41B26-11E5-424F-52A7-82EDAAD03C0C}"/>
              </a:ext>
            </a:extLst>
          </p:cNvPr>
          <p:cNvSpPr txBox="1"/>
          <p:nvPr/>
        </p:nvSpPr>
        <p:spPr>
          <a:xfrm>
            <a:off x="15911" y="529542"/>
            <a:ext cx="4834978"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2030</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年の工場の働き方の変化（予測）</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graphicFrame>
        <p:nvGraphicFramePr>
          <p:cNvPr id="5" name="表 4">
            <a:extLst>
              <a:ext uri="{FF2B5EF4-FFF2-40B4-BE49-F238E27FC236}">
                <a16:creationId xmlns:a16="http://schemas.microsoft.com/office/drawing/2014/main" id="{57D3E7AE-82E6-30E5-7747-3FD8F1F48F40}"/>
              </a:ext>
            </a:extLst>
          </p:cNvPr>
          <p:cNvGraphicFramePr>
            <a:graphicFrameLocks noGrp="1"/>
          </p:cNvGraphicFramePr>
          <p:nvPr>
            <p:extLst>
              <p:ext uri="{D42A27DB-BD31-4B8C-83A1-F6EECF244321}">
                <p14:modId xmlns:p14="http://schemas.microsoft.com/office/powerpoint/2010/main" val="397963872"/>
              </p:ext>
            </p:extLst>
          </p:nvPr>
        </p:nvGraphicFramePr>
        <p:xfrm>
          <a:off x="391241" y="870154"/>
          <a:ext cx="11476294" cy="5882640"/>
        </p:xfrm>
        <a:graphic>
          <a:graphicData uri="http://schemas.openxmlformats.org/drawingml/2006/table">
            <a:tbl>
              <a:tblPr firstRow="1" bandRow="1"/>
              <a:tblGrid>
                <a:gridCol w="1636254">
                  <a:extLst>
                    <a:ext uri="{9D8B030D-6E8A-4147-A177-3AD203B41FA5}">
                      <a16:colId xmlns:a16="http://schemas.microsoft.com/office/drawing/2014/main" val="968028845"/>
                    </a:ext>
                  </a:extLst>
                </a:gridCol>
                <a:gridCol w="845574">
                  <a:extLst>
                    <a:ext uri="{9D8B030D-6E8A-4147-A177-3AD203B41FA5}">
                      <a16:colId xmlns:a16="http://schemas.microsoft.com/office/drawing/2014/main" val="2706097286"/>
                    </a:ext>
                  </a:extLst>
                </a:gridCol>
                <a:gridCol w="8994466">
                  <a:extLst>
                    <a:ext uri="{9D8B030D-6E8A-4147-A177-3AD203B41FA5}">
                      <a16:colId xmlns:a16="http://schemas.microsoft.com/office/drawing/2014/main" val="3141596883"/>
                    </a:ext>
                  </a:extLst>
                </a:gridCol>
              </a:tblGrid>
              <a:tr h="145140">
                <a:tc rowSpan="2">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1. </a:t>
                      </a:r>
                      <a:r>
                        <a:rPr kumimoji="1" lang="ja-JP" altLang="en-US" sz="1400" dirty="0"/>
                        <a:t>単純作業から創造的な業務へのシフト</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現状</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組立や検査などの繰り返し作業に従事する比率が高い</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833182017"/>
                  </a:ext>
                </a:extLst>
              </a:tr>
              <a:tr h="2902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ロボットや</a:t>
                      </a:r>
                      <a:r>
                        <a:rPr kumimoji="1" lang="en-US" altLang="ja-JP" sz="1400" dirty="0"/>
                        <a:t>AI</a:t>
                      </a:r>
                      <a:r>
                        <a:rPr kumimoji="1" lang="ja-JP" altLang="en-US" sz="1400" dirty="0"/>
                        <a:t>、自動化技術が導入されることで、単純な肉体労働や計画通りの作業は縮小され、</a:t>
                      </a:r>
                      <a:r>
                        <a:rPr kumimoji="1" lang="ja-JP" altLang="en-US" sz="1400" dirty="0">
                          <a:latin typeface="HGS創英角ｺﾞｼｯｸUB" panose="020B0900000000000000" pitchFamily="50" charset="-128"/>
                          <a:ea typeface="HGS創英角ｺﾞｼｯｸUB" panose="020B0900000000000000" pitchFamily="50" charset="-128"/>
                        </a:rPr>
                        <a:t>作業者はその自動化システムを監督したり、トラブルに対応する役割</a:t>
                      </a:r>
                      <a:r>
                        <a:rPr kumimoji="1" lang="ja-JP" altLang="en-US" sz="1400" dirty="0"/>
                        <a:t>を担うようになる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403199544"/>
                  </a:ext>
                </a:extLst>
              </a:tr>
              <a:tr h="182880">
                <a:tc rowSpan="2">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2. </a:t>
                      </a:r>
                      <a:r>
                        <a:rPr kumimoji="1" lang="ja-JP" altLang="en-US" sz="1400" dirty="0"/>
                        <a:t>データを活用するためのスキルの習得</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現状</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求められるスキルは機械や装置の基本操作が中心</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3950710013"/>
                  </a:ext>
                </a:extLst>
              </a:tr>
              <a:tr h="1828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スマートファクトリーでは</a:t>
                      </a:r>
                      <a:r>
                        <a:rPr kumimoji="1" lang="en-US" altLang="ja-JP" sz="1400" dirty="0"/>
                        <a:t>IoT</a:t>
                      </a:r>
                      <a:r>
                        <a:rPr kumimoji="1" lang="ja-JP" altLang="en-US" sz="1400" dirty="0"/>
                        <a:t>センサーやクラウド上のデータがリアルタイムで集約される。それに伴い、作業者は</a:t>
                      </a:r>
                      <a:r>
                        <a:rPr kumimoji="1" lang="ja-JP" altLang="en-US" sz="1400" dirty="0">
                          <a:latin typeface="HGS創英角ｺﾞｼｯｸUB" panose="020B0900000000000000" pitchFamily="50" charset="-128"/>
                          <a:ea typeface="HGS創英角ｺﾞｼｯｸUB" panose="020B0900000000000000" pitchFamily="50" charset="-128"/>
                        </a:rPr>
                        <a:t>データ分析やシステムの状況監視、異常検知など、データを活用する能力が必要</a:t>
                      </a:r>
                      <a:r>
                        <a:rPr kumimoji="1" lang="ja-JP" altLang="en-US" sz="1400" dirty="0"/>
                        <a:t>になる（例：製造ラインのパフォーマンスデータを確認し、生産のボトルネックやエネルギー効率の低い箇所を特定して提案する）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3445301053"/>
                  </a:ext>
                </a:extLst>
              </a:tr>
              <a:tr h="182880">
                <a:tc rowSpan="2">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3. </a:t>
                      </a:r>
                      <a:r>
                        <a:rPr kumimoji="1" lang="ja-JP" altLang="en-US" sz="1400" dirty="0"/>
                        <a:t>メンテナンス業務の進化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現状</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設備の故障が起きてから修理を行う、いわゆる「事後保全」が一般的</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2705483814"/>
                  </a:ext>
                </a:extLst>
              </a:tr>
              <a:tr h="182880">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sz="1400" dirty="0"/>
                        <a:t>IoT</a:t>
                      </a:r>
                      <a:r>
                        <a:rPr kumimoji="1" lang="ja-JP" altLang="en-US" sz="1400" dirty="0"/>
                        <a:t>センサーや予知保全システムによって、設備の劣化や故障を予測できるようになり、計画的なメンテナンスや効率化が可能になる。作業者は、こうした</a:t>
                      </a:r>
                      <a:r>
                        <a:rPr kumimoji="1" lang="ja-JP" altLang="en-US" sz="1400" dirty="0">
                          <a:latin typeface="HGS創英角ｺﾞｼｯｸUB" panose="020B0900000000000000" pitchFamily="50" charset="-128"/>
                          <a:ea typeface="HGS創英角ｺﾞｼｯｸUB" panose="020B0900000000000000" pitchFamily="50" charset="-128"/>
                        </a:rPr>
                        <a:t>故障予測システムの運用や保全計画の立案に関与</a:t>
                      </a:r>
                      <a:r>
                        <a:rPr kumimoji="1" lang="ja-JP" altLang="en-US" sz="1400" dirty="0"/>
                        <a:t>するようになる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580693654"/>
                  </a:ext>
                </a:extLst>
              </a:tr>
              <a:tr h="182880">
                <a:tc rowSpan="2">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4. </a:t>
                      </a:r>
                      <a:r>
                        <a:rPr kumimoji="1" lang="ja-JP" altLang="en-US" sz="1400" dirty="0"/>
                        <a:t>人間とロボットの協働</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現状</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人間がほぼすべてを担当し、部分的に機械が補助</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3883767391"/>
                  </a:ext>
                </a:extLst>
              </a:tr>
              <a:tr h="182880">
                <a:tc vMerge="1">
                  <a:txBody>
                    <a:bodyPr/>
                    <a:lstStyle/>
                    <a:p>
                      <a:endParaRPr kumimoji="1" lang="ja-JP" altLang="en-US" sz="1400" dirty="0"/>
                    </a:p>
                  </a:txBody>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作業者は協働ロボットと連携し、ロボットに指示を与えながら作業を進めたり、</a:t>
                      </a:r>
                      <a:r>
                        <a:rPr kumimoji="1" lang="ja-JP" altLang="en-US" sz="1400" dirty="0">
                          <a:latin typeface="HGS創英角ｺﾞｼｯｸUB" panose="020B0900000000000000" pitchFamily="50" charset="-128"/>
                          <a:ea typeface="HGS創英角ｺﾞｼｯｸUB" panose="020B0900000000000000" pitchFamily="50" charset="-128"/>
                        </a:rPr>
                        <a:t>人間にしかできない柔軟な判断を担う</a:t>
                      </a:r>
                      <a:r>
                        <a:rPr kumimoji="1" lang="ja-JP" altLang="en-US" sz="1400" dirty="0"/>
                        <a:t>（例：組立作業の精密な部分は作業者が行い、重量物の移動など重労働はロボットが担当）</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478254153"/>
                  </a:ext>
                </a:extLst>
              </a:tr>
              <a:tr h="182880">
                <a:tc rowSpan="2">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5. </a:t>
                      </a:r>
                      <a:r>
                        <a:rPr kumimoji="1" lang="ja-JP" altLang="en-US" sz="1400" dirty="0"/>
                        <a:t>現場＋リモートのハイブリッド化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現状</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作業者は現場での作業が中心</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2100425626"/>
                  </a:ext>
                </a:extLst>
              </a:tr>
              <a:tr h="182880">
                <a:tc vMerge="1">
                  <a:txBody>
                    <a:bodyPr/>
                    <a:lstStyle/>
                    <a:p>
                      <a:endParaRPr kumimoji="1" lang="ja-JP" altLang="en-US" sz="1400" dirty="0"/>
                    </a:p>
                  </a:txBody>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スマートファクトリーではクラウドに保存された情報にどこからでもアクセス可能になり、</a:t>
                      </a:r>
                      <a:r>
                        <a:rPr kumimoji="1" lang="ja-JP" altLang="en-US" sz="1400" dirty="0">
                          <a:latin typeface="HGS創英角ｺﾞｼｯｸUB" panose="020B0900000000000000" pitchFamily="50" charset="-128"/>
                          <a:ea typeface="HGS創英角ｺﾞｼｯｸUB" panose="020B0900000000000000" pitchFamily="50" charset="-128"/>
                        </a:rPr>
                        <a:t>一部の業務はリモートやデジタルデバイス経由で管理可能</a:t>
                      </a:r>
                      <a:r>
                        <a:rPr kumimoji="1" lang="ja-JP" altLang="en-US" sz="1400" dirty="0"/>
                        <a:t>に（例：スマートフォンやタブレットで生産ラインの状況を遠隔地から監視する）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2058448678"/>
                  </a:ext>
                </a:extLst>
              </a:tr>
              <a:tr h="182880">
                <a:tc rowSpan="2">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6. </a:t>
                      </a:r>
                      <a:r>
                        <a:rPr kumimoji="1" lang="ja-JP" altLang="en-US" sz="1400" dirty="0"/>
                        <a:t>教育・トレーニングの進化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ja-JP" altLang="en-US" sz="1400" dirty="0"/>
                        <a:t>現状</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現場作業を通じた</a:t>
                      </a:r>
                      <a:r>
                        <a:rPr kumimoji="1" lang="en-US" altLang="ja-JP" sz="1400" dirty="0"/>
                        <a:t>OJT</a:t>
                      </a:r>
                      <a:r>
                        <a:rPr kumimoji="1" lang="ja-JP" altLang="en-US" sz="1400" dirty="0"/>
                        <a:t>が中心</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702805037"/>
                  </a:ext>
                </a:extLst>
              </a:tr>
              <a:tr h="182880">
                <a:tc vMerge="1">
                  <a:txBody>
                    <a:bodyPr/>
                    <a:lstStyle/>
                    <a:p>
                      <a:endParaRPr kumimoji="1" lang="ja-JP" altLang="en-US" sz="1400" dirty="0"/>
                    </a:p>
                  </a:txBody>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sz="1400" dirty="0"/>
                        <a:t>AR</a:t>
                      </a:r>
                      <a:r>
                        <a:rPr kumimoji="1" lang="ja-JP" altLang="en-US" sz="1400" dirty="0"/>
                        <a:t>（拡張現実）や</a:t>
                      </a:r>
                      <a:r>
                        <a:rPr kumimoji="1" lang="en-US" altLang="ja-JP" sz="1400" dirty="0"/>
                        <a:t>VR</a:t>
                      </a:r>
                      <a:r>
                        <a:rPr kumimoji="1" lang="ja-JP" altLang="en-US" sz="1400" dirty="0"/>
                        <a:t>（仮想現実）を活用したトレーニングが一般化し、</a:t>
                      </a:r>
                      <a:r>
                        <a:rPr kumimoji="1" lang="ja-JP" altLang="en-US" sz="1400" dirty="0">
                          <a:latin typeface="HGS創英角ｺﾞｼｯｸUB" panose="020B0900000000000000" pitchFamily="50" charset="-128"/>
                          <a:ea typeface="HGS創英角ｺﾞｼｯｸUB" panose="020B0900000000000000" pitchFamily="50" charset="-128"/>
                        </a:rPr>
                        <a:t>複雑な設備操作や保守のスキルをシミュレーションで習得する機会が増える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548820481"/>
                  </a:ext>
                </a:extLst>
              </a:tr>
              <a:tr h="365760">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r>
                        <a:rPr kumimoji="1" lang="en-US" altLang="ja-JP" sz="1400" dirty="0"/>
                        <a:t>7. </a:t>
                      </a:r>
                      <a:r>
                        <a:rPr kumimoji="1" lang="ja-JP" altLang="en-US" sz="1400" dirty="0"/>
                        <a:t>働きがいの向上</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0" indent="0">
                        <a:buFont typeface="Arial" panose="020B0604020202020204" pitchFamily="34" charset="0"/>
                        <a:buNone/>
                      </a:pPr>
                      <a:r>
                        <a:rPr kumimoji="1" lang="en-US" altLang="ja-JP" sz="1400" dirty="0"/>
                        <a:t>2030</a:t>
                      </a:r>
                      <a:r>
                        <a:rPr kumimoji="1" lang="ja-JP" altLang="en-US" sz="1400" dirty="0"/>
                        <a:t>年</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ja-JP" altLang="en-US" sz="1400" dirty="0"/>
                        <a:t>単調さの解消：ルーティン作業が自動化されることで、作業者は</a:t>
                      </a:r>
                      <a:r>
                        <a:rPr kumimoji="1" lang="ja-JP" altLang="en-US" sz="1400" dirty="0">
                          <a:latin typeface="HGS創英角ｺﾞｼｯｸUB" panose="020B0900000000000000" pitchFamily="50" charset="-128"/>
                          <a:ea typeface="HGS創英角ｺﾞｼｯｸUB" panose="020B0900000000000000" pitchFamily="50" charset="-128"/>
                        </a:rPr>
                        <a:t>より創造性や判断力を活かせる仕事に集中</a:t>
                      </a:r>
                    </a:p>
                    <a:p>
                      <a:r>
                        <a:rPr kumimoji="1" lang="ja-JP" altLang="en-US" sz="1400" dirty="0"/>
                        <a:t>安全性の向上：危険な作業や過酷な作業環境はロボットに代替され、作業者の身体的負担が軽減</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3694442597"/>
                  </a:ext>
                </a:extLst>
              </a:tr>
            </a:tbl>
          </a:graphicData>
        </a:graphic>
      </p:graphicFrame>
      <p:sp>
        <p:nvSpPr>
          <p:cNvPr id="3" name="テキスト ボックス 2">
            <a:extLst>
              <a:ext uri="{FF2B5EF4-FFF2-40B4-BE49-F238E27FC236}">
                <a16:creationId xmlns:a16="http://schemas.microsoft.com/office/drawing/2014/main" id="{11DADD3B-63D4-2E80-3FF0-6173A8648016}"/>
              </a:ext>
            </a:extLst>
          </p:cNvPr>
          <p:cNvSpPr txBox="1"/>
          <p:nvPr/>
        </p:nvSpPr>
        <p:spPr>
          <a:xfrm>
            <a:off x="3866663" y="48213"/>
            <a:ext cx="4322016"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４． 私たちに期待されていること</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7" name="スライド番号プレースホルダー 6">
            <a:extLst>
              <a:ext uri="{FF2B5EF4-FFF2-40B4-BE49-F238E27FC236}">
                <a16:creationId xmlns:a16="http://schemas.microsoft.com/office/drawing/2014/main" id="{022F1747-B43F-9CA1-553E-7599733D35D8}"/>
              </a:ext>
            </a:extLst>
          </p:cNvPr>
          <p:cNvSpPr>
            <a:spLocks noGrp="1"/>
          </p:cNvSpPr>
          <p:nvPr>
            <p:ph type="sldNum" sz="quarter" idx="4"/>
          </p:nvPr>
        </p:nvSpPr>
        <p:spPr/>
        <p:txBody>
          <a:bodyPr/>
          <a:lstStyle/>
          <a:p>
            <a:fld id="{862FF9BA-B2D0-4379-809A-E2DAB931A3F2}" type="slidenum">
              <a:rPr lang="ja-JP" altLang="en-US" smtClean="0"/>
              <a:pPr/>
              <a:t>10</a:t>
            </a:fld>
            <a:r>
              <a:rPr lang="en-US" altLang="ja-JP"/>
              <a:t>/11</a:t>
            </a:r>
            <a:endParaRPr lang="ja-JP" altLang="en-US" dirty="0"/>
          </a:p>
        </p:txBody>
      </p:sp>
    </p:spTree>
    <p:extLst>
      <p:ext uri="{BB962C8B-B14F-4D97-AF65-F5344CB8AC3E}">
        <p14:creationId xmlns:p14="http://schemas.microsoft.com/office/powerpoint/2010/main" val="3094003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CFAD85C-9A8A-3D14-7734-81AC2B9C9776}"/>
              </a:ext>
            </a:extLst>
          </p:cNvPr>
          <p:cNvSpPr txBox="1"/>
          <p:nvPr/>
        </p:nvSpPr>
        <p:spPr>
          <a:xfrm>
            <a:off x="677889" y="829717"/>
            <a:ext cx="10573998" cy="4701402"/>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これまでの伝統、基本は、疎かにせず基盤としながら、</a:t>
            </a:r>
            <a:endPar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問題</a:t>
            </a:r>
            <a:r>
              <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a:t>
            </a: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課題解決と組織能力向上、風通しの良い組織風土の醸成　に</a:t>
            </a: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真に（本質的に）寄与できる　</a:t>
            </a:r>
            <a:r>
              <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QC</a:t>
            </a: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サークルの進め方の定義</a:t>
            </a:r>
            <a:r>
              <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a:t>
            </a: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提起　を</a:t>
            </a:r>
            <a:endPar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800" b="1" dirty="0">
                <a:solidFill>
                  <a:srgbClr val="0000FF"/>
                </a:solidFill>
                <a:latin typeface="Meiryo UI" panose="020B0604030504040204" pitchFamily="50" charset="-128"/>
                <a:ea typeface="Meiryo UI" panose="020B0604030504040204" pitchFamily="50" charset="-128"/>
              </a:rPr>
              <a:t>自分事として、検討していきませんか？</a:t>
            </a:r>
            <a:endPar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50000"/>
              </a:lnSpc>
              <a:spcBef>
                <a:spcPct val="0"/>
              </a:spcBef>
              <a:spcAft>
                <a:spcPts val="0"/>
              </a:spcAft>
              <a:buClrTx/>
              <a:buSzTx/>
              <a:buFontTx/>
              <a:buNone/>
              <a:tabLst/>
              <a:defRPr/>
            </a:pPr>
            <a:endParaRPr kumimoji="0" lang="en-US" altLang="ja-JP" sz="28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私たちは、これからの 自社のため、地区のために、</a:t>
            </a:r>
            <a:endParaRPr kumimoji="0" lang="en-US" altLang="ja-JP"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8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地区支部がすべきことを一緒に考え、実現していきましょう！</a:t>
            </a:r>
            <a:endParaRPr kumimoji="0" lang="en-US" altLang="ja-JP" sz="2800" b="1" dirty="0">
              <a:solidFill>
                <a:srgbClr val="0000FF"/>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DF3D0D87-47E3-CC05-657E-5F0AE0EBB4F9}"/>
              </a:ext>
            </a:extLst>
          </p:cNvPr>
          <p:cNvSpPr txBox="1"/>
          <p:nvPr/>
        </p:nvSpPr>
        <p:spPr>
          <a:xfrm>
            <a:off x="3866663" y="48213"/>
            <a:ext cx="4322016"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４． 私たちに期待されていること</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6" name="テキスト ボックス 5">
            <a:extLst>
              <a:ext uri="{FF2B5EF4-FFF2-40B4-BE49-F238E27FC236}">
                <a16:creationId xmlns:a16="http://schemas.microsoft.com/office/drawing/2014/main" id="{64BD4B33-2742-8829-ABDD-C6A7E63C5B31}"/>
              </a:ext>
            </a:extLst>
          </p:cNvPr>
          <p:cNvSpPr txBox="1"/>
          <p:nvPr/>
        </p:nvSpPr>
        <p:spPr>
          <a:xfrm>
            <a:off x="11426235" y="6315041"/>
            <a:ext cx="697627"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以上</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7" name="スライド番号プレースホルダー 6">
            <a:extLst>
              <a:ext uri="{FF2B5EF4-FFF2-40B4-BE49-F238E27FC236}">
                <a16:creationId xmlns:a16="http://schemas.microsoft.com/office/drawing/2014/main" id="{7D9D16F8-9BC2-AAA7-CD9E-B35814808717}"/>
              </a:ext>
            </a:extLst>
          </p:cNvPr>
          <p:cNvSpPr>
            <a:spLocks noGrp="1"/>
          </p:cNvSpPr>
          <p:nvPr>
            <p:ph type="sldNum" sz="quarter" idx="4"/>
          </p:nvPr>
        </p:nvSpPr>
        <p:spPr/>
        <p:txBody>
          <a:bodyPr/>
          <a:lstStyle/>
          <a:p>
            <a:fld id="{862FF9BA-B2D0-4379-809A-E2DAB931A3F2}" type="slidenum">
              <a:rPr lang="ja-JP" altLang="en-US" smtClean="0"/>
              <a:pPr/>
              <a:t>11</a:t>
            </a:fld>
            <a:r>
              <a:rPr lang="en-US" altLang="ja-JP"/>
              <a:t>/11</a:t>
            </a:r>
            <a:endParaRPr lang="ja-JP" altLang="en-US" dirty="0"/>
          </a:p>
        </p:txBody>
      </p:sp>
    </p:spTree>
    <p:extLst>
      <p:ext uri="{BB962C8B-B14F-4D97-AF65-F5344CB8AC3E}">
        <p14:creationId xmlns:p14="http://schemas.microsoft.com/office/powerpoint/2010/main" val="1606353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A4741A8-E309-32B4-5403-0AE1F342800D}"/>
              </a:ext>
            </a:extLst>
          </p:cNvPr>
          <p:cNvSpPr txBox="1"/>
          <p:nvPr/>
        </p:nvSpPr>
        <p:spPr>
          <a:xfrm>
            <a:off x="2733337" y="48213"/>
            <a:ext cx="6588663"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2400" dirty="0">
                <a:solidFill>
                  <a:prstClr val="black"/>
                </a:solidFill>
                <a:latin typeface="UD デジタル 教科書体 NK-B" panose="02020700000000000000" pitchFamily="18" charset="-128"/>
                <a:ea typeface="UD デジタル 教科書体 NK-B" panose="02020700000000000000" pitchFamily="18" charset="-128"/>
              </a:rPr>
              <a:t>1</a:t>
            </a: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 </a:t>
            </a:r>
            <a:r>
              <a:rPr lang="en-US" altLang="ja-JP" sz="2400" dirty="0">
                <a:solidFill>
                  <a:prstClr val="black"/>
                </a:solidFill>
                <a:latin typeface="UD デジタル 教科書体 NK-B" panose="02020700000000000000" pitchFamily="18" charset="-128"/>
                <a:ea typeface="UD デジタル 教科書体 NK-B" panose="02020700000000000000" pitchFamily="18" charset="-128"/>
              </a:rPr>
              <a:t>2025</a:t>
            </a: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年度第</a:t>
            </a:r>
            <a:r>
              <a:rPr lang="en-US" altLang="ja-JP" sz="2400" dirty="0">
                <a:solidFill>
                  <a:prstClr val="black"/>
                </a:solidFill>
                <a:latin typeface="UD デジタル 教科書体 NK-B" panose="02020700000000000000" pitchFamily="18" charset="-128"/>
                <a:ea typeface="UD デジタル 教科書体 NK-B" panose="02020700000000000000" pitchFamily="18" charset="-128"/>
              </a:rPr>
              <a:t>1</a:t>
            </a: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回幹事総会　でお伝えしたこと</a:t>
            </a:r>
          </a:p>
        </p:txBody>
      </p:sp>
      <p:sp>
        <p:nvSpPr>
          <p:cNvPr id="2" name="テキスト ボックス 1">
            <a:extLst>
              <a:ext uri="{FF2B5EF4-FFF2-40B4-BE49-F238E27FC236}">
                <a16:creationId xmlns:a16="http://schemas.microsoft.com/office/drawing/2014/main" id="{530BD597-C367-5353-C5FD-6CC02CD14172}"/>
              </a:ext>
            </a:extLst>
          </p:cNvPr>
          <p:cNvSpPr txBox="1"/>
          <p:nvPr/>
        </p:nvSpPr>
        <p:spPr>
          <a:xfrm>
            <a:off x="15911" y="529542"/>
            <a:ext cx="8321509"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１）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2025</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年度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QC</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サークル東海支部活動　方針・重点実施事項　の取り組み</a:t>
            </a:r>
            <a:endParaRPr lang="en-US" altLang="ja-JP" sz="2000" dirty="0">
              <a:solidFill>
                <a:prstClr val="black"/>
              </a:solidFill>
              <a:latin typeface="UD デジタル 教科書体 NK-R" panose="02020400000000000000" pitchFamily="18" charset="-128"/>
              <a:ea typeface="UD デジタル 教科書体 NK-R" panose="02020400000000000000" pitchFamily="18" charset="-128"/>
            </a:endParaRPr>
          </a:p>
        </p:txBody>
      </p:sp>
      <p:sp>
        <p:nvSpPr>
          <p:cNvPr id="3" name="テキスト ボックス 2">
            <a:extLst>
              <a:ext uri="{FF2B5EF4-FFF2-40B4-BE49-F238E27FC236}">
                <a16:creationId xmlns:a16="http://schemas.microsoft.com/office/drawing/2014/main" id="{DB427408-AE34-9ADD-DBE9-516D2D9A7107}"/>
              </a:ext>
            </a:extLst>
          </p:cNvPr>
          <p:cNvSpPr txBox="1"/>
          <p:nvPr/>
        </p:nvSpPr>
        <p:spPr>
          <a:xfrm>
            <a:off x="15911" y="3285983"/>
            <a:ext cx="7617791"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２）方針１．多様で変化するニーズに応える行事企画・運営　に関して</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a:extLst>
              <a:ext uri="{FF2B5EF4-FFF2-40B4-BE49-F238E27FC236}">
                <a16:creationId xmlns:a16="http://schemas.microsoft.com/office/drawing/2014/main" id="{477499BB-BBA6-7360-2F83-1BC0F9D42C39}"/>
              </a:ext>
            </a:extLst>
          </p:cNvPr>
          <p:cNvSpPr txBox="1"/>
          <p:nvPr/>
        </p:nvSpPr>
        <p:spPr>
          <a:xfrm>
            <a:off x="434460" y="978812"/>
            <a:ext cx="11453777" cy="815191"/>
          </a:xfrm>
          <a:prstGeom prst="roundRect">
            <a:avLst>
              <a:gd name="adj" fmla="val 7848"/>
            </a:avLst>
          </a:prstGeom>
          <a:solidFill>
            <a:srgbClr val="CCFFFF"/>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方策、管理項目、実施計画などを　</a:t>
            </a:r>
            <a:r>
              <a:rPr kumimoji="0" lang="ja-JP" altLang="en-US" sz="20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地区と支部が一緒に検討</a:t>
            </a:r>
            <a:r>
              <a:rPr kumimoji="0" lang="ja-JP" altLang="en-US" sz="20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し、より具体的・実務的な業務に落とし込んでいく</a:t>
            </a:r>
            <a:endParaRPr kumimoji="0" lang="en-US" altLang="ja-JP" sz="20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600"/>
              </a:spcBef>
              <a:spcAft>
                <a:spcPts val="0"/>
              </a:spcAft>
              <a:buClrTx/>
              <a:buSzTx/>
              <a:buFontTx/>
              <a:buNone/>
              <a:tabLst/>
              <a:defRPr/>
            </a:pPr>
            <a:r>
              <a:rPr kumimoji="0" lang="ja-JP" altLang="en-US" sz="20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そして、取り組みに対する</a:t>
            </a:r>
            <a:r>
              <a:rPr kumimoji="0" lang="ja-JP" altLang="en-US" sz="20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管理やフィードバック</a:t>
            </a:r>
            <a:r>
              <a:rPr kumimoji="0"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も行う</a:t>
            </a:r>
            <a:endParaRPr kumimoji="0" lang="en-US" altLang="ja-JP"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F8EA3DEB-3E8C-58BC-6161-2474B358D65C}"/>
              </a:ext>
            </a:extLst>
          </p:cNvPr>
          <p:cNvSpPr txBox="1"/>
          <p:nvPr/>
        </p:nvSpPr>
        <p:spPr>
          <a:xfrm>
            <a:off x="434460" y="1918826"/>
            <a:ext cx="11453777" cy="1054953"/>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地区で実現できなければ、絵に描いた餅。</a:t>
            </a:r>
            <a:endPar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支部は、各地区と一緒に考え、取り組み結果を一緒に振り返りながら　東海支部４地区が、維持向上</a:t>
            </a:r>
            <a:endPar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できる姿を目指していく</a:t>
            </a:r>
          </a:p>
        </p:txBody>
      </p:sp>
      <p:sp>
        <p:nvSpPr>
          <p:cNvPr id="14" name="テキスト ボックス 13">
            <a:extLst>
              <a:ext uri="{FF2B5EF4-FFF2-40B4-BE49-F238E27FC236}">
                <a16:creationId xmlns:a16="http://schemas.microsoft.com/office/drawing/2014/main" id="{35AB57A1-847E-B008-E27B-737531A87D27}"/>
              </a:ext>
            </a:extLst>
          </p:cNvPr>
          <p:cNvSpPr txBox="1"/>
          <p:nvPr/>
        </p:nvSpPr>
        <p:spPr>
          <a:xfrm>
            <a:off x="430977" y="5677011"/>
            <a:ext cx="11457260" cy="735270"/>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環境が大きく変化している今、これからの</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QC</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サークル活動推進に貢献できる行事とは、運営とは？</a:t>
            </a: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そして、地区支部がすべきことを一緒に考え、実現していきましょう</a:t>
            </a:r>
          </a:p>
        </p:txBody>
      </p:sp>
      <p:sp>
        <p:nvSpPr>
          <p:cNvPr id="15" name="テキスト ボックス 14">
            <a:extLst>
              <a:ext uri="{FF2B5EF4-FFF2-40B4-BE49-F238E27FC236}">
                <a16:creationId xmlns:a16="http://schemas.microsoft.com/office/drawing/2014/main" id="{0E433095-60F6-6EC8-5B71-F7BD1ECED754}"/>
              </a:ext>
            </a:extLst>
          </p:cNvPr>
          <p:cNvSpPr txBox="1"/>
          <p:nvPr/>
        </p:nvSpPr>
        <p:spPr>
          <a:xfrm>
            <a:off x="424259" y="3676963"/>
            <a:ext cx="11623942" cy="1815882"/>
          </a:xfrm>
          <a:prstGeom prst="rect">
            <a:avLst/>
          </a:prstGeom>
          <a:solidFill>
            <a:srgbClr val="FFFFCC"/>
          </a:solidFill>
          <a:ln>
            <a:noFill/>
          </a:ln>
        </p:spPr>
        <p:txBody>
          <a:bodyPr wrap="none" lIns="36000" rIns="36000">
            <a:spAutoFit/>
          </a:bodyPr>
          <a:lstStyle/>
          <a:p>
            <a:pPr marL="0" marR="0" lvl="1" indent="0" algn="l" defTabSz="457200" rtl="0" eaLnBrk="1" fontAlgn="auto" latinLnBrk="0" hangingPunct="1">
              <a:lnSpc>
                <a:spcPct val="100000"/>
              </a:lnSpc>
              <a:spcBef>
                <a:spcPts val="600"/>
              </a:spcBef>
              <a:spcAft>
                <a:spcPts val="0"/>
              </a:spcAft>
              <a:buClrTx/>
              <a:buSzTx/>
              <a:buFontTx/>
              <a:buNone/>
              <a:tabLst/>
              <a:defRPr/>
            </a:pPr>
            <a:r>
              <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QC</a:t>
            </a:r>
            <a:r>
              <a:rPr kumimoji="0"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サークル活動が６０年も継続されてきたポイント</a:t>
            </a:r>
            <a:endPar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1" indent="0" algn="l" defTabSz="457200" rtl="0" eaLnBrk="1" fontAlgn="auto" latinLnBrk="0" hangingPunct="1">
              <a:lnSpc>
                <a:spcPct val="100000"/>
              </a:lnSpc>
              <a:spcBef>
                <a:spcPts val="600"/>
              </a:spcBef>
              <a:spcAft>
                <a:spcPts val="0"/>
              </a:spcAft>
              <a:buClrTx/>
              <a:buSzTx/>
              <a:buFontTx/>
              <a:buNone/>
              <a:tabLst/>
              <a:defRPr/>
            </a:pP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①単なる改善活動ではなく、</a:t>
            </a:r>
            <a:r>
              <a:rPr kumimoji="0" lang="ja-JP" altLang="en-US"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企業・組織の活性化と発展に大きく貢献してきたこと</a:t>
            </a:r>
          </a:p>
          <a:p>
            <a:pPr marL="0" marR="0" lvl="1" indent="0" algn="l" defTabSz="457200" rtl="0" eaLnBrk="1" fontAlgn="auto" latinLnBrk="0" hangingPunct="1">
              <a:lnSpc>
                <a:spcPct val="100000"/>
              </a:lnSpc>
              <a:spcBef>
                <a:spcPts val="600"/>
              </a:spcBef>
              <a:spcAft>
                <a:spcPts val="0"/>
              </a:spcAft>
              <a:buClrTx/>
              <a:buSzTx/>
              <a:buFontTx/>
              <a:buNone/>
              <a:tabLst/>
              <a:defRPr/>
            </a:pPr>
            <a:r>
              <a:rPr kumimoji="0" lang="ja-JP" altLang="en-US"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②</a:t>
            </a:r>
            <a:r>
              <a:rPr kumimoji="0" lang="ja-JP" altLang="en-US"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企業のボランティア活動による全国の支部・地区活動に支えられ、</a:t>
            </a: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企業・組織をはじめ地域や社会の活性化に役立っていること</a:t>
            </a:r>
            <a:endParaRPr kumimoji="0"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1" indent="0" algn="l" defTabSz="457200" rtl="0" eaLnBrk="1" fontAlgn="auto" latinLnBrk="0" hangingPunct="1">
              <a:lnSpc>
                <a:spcPct val="100000"/>
              </a:lnSpc>
              <a:spcBef>
                <a:spcPts val="600"/>
              </a:spcBef>
              <a:spcAft>
                <a:spcPts val="0"/>
              </a:spcAft>
              <a:buClrTx/>
              <a:buSzTx/>
              <a:buFontTx/>
              <a:buNone/>
              <a:tabLst/>
              <a:defRPr/>
            </a:pP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③それぞれの職場で改善や工夫や努力を積み重ね、この活動を通じて、</a:t>
            </a:r>
            <a:r>
              <a:rPr kumimoji="0" lang="ja-JP" altLang="en-US"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能力が高められ、人材の育成に大きく貢献</a:t>
            </a: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していること</a:t>
            </a:r>
          </a:p>
          <a:p>
            <a:pPr marL="0" marR="0" lvl="1" indent="0" algn="l" defTabSz="457200" rtl="0" eaLnBrk="1" fontAlgn="auto" latinLnBrk="0" hangingPunct="1">
              <a:lnSpc>
                <a:spcPct val="100000"/>
              </a:lnSpc>
              <a:spcBef>
                <a:spcPts val="600"/>
              </a:spcBef>
              <a:spcAft>
                <a:spcPts val="0"/>
              </a:spcAft>
              <a:buClrTx/>
              <a:buSzTx/>
              <a:buFontTx/>
              <a:buNone/>
              <a:tabLst/>
              <a:defRPr/>
            </a:pP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a:t>
            </a:r>
            <a:r>
              <a:rPr kumimoji="0"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QC</a:t>
            </a: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サークル活動の基本理念と原点を多くの企業や関係者が、</a:t>
            </a:r>
            <a:r>
              <a:rPr kumimoji="0" lang="ja-JP" altLang="en-US" b="0"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この活動に共感を覚え、理解と賛同</a:t>
            </a:r>
            <a:r>
              <a:rPr kumimoji="0" lang="ja-JP" altLang="en-US"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を得ていること</a:t>
            </a:r>
            <a:endParaRPr kumimoji="0" lang="en-US" altLang="ja-JP"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スライド番号プレースホルダー 5">
            <a:extLst>
              <a:ext uri="{FF2B5EF4-FFF2-40B4-BE49-F238E27FC236}">
                <a16:creationId xmlns:a16="http://schemas.microsoft.com/office/drawing/2014/main" id="{4C8A2457-EFFB-B229-FB55-BCF281E165D9}"/>
              </a:ext>
            </a:extLst>
          </p:cNvPr>
          <p:cNvSpPr>
            <a:spLocks noGrp="1"/>
          </p:cNvSpPr>
          <p:nvPr>
            <p:ph type="sldNum" sz="quarter" idx="4"/>
          </p:nvPr>
        </p:nvSpPr>
        <p:spPr/>
        <p:txBody>
          <a:bodyPr/>
          <a:lstStyle/>
          <a:p>
            <a:fld id="{862FF9BA-B2D0-4379-809A-E2DAB931A3F2}" type="slidenum">
              <a:rPr lang="ja-JP" altLang="en-US" smtClean="0"/>
              <a:pPr/>
              <a:t>2</a:t>
            </a:fld>
            <a:r>
              <a:rPr lang="en-US" altLang="ja-JP"/>
              <a:t>/11</a:t>
            </a:r>
            <a:endParaRPr lang="ja-JP" altLang="en-US" dirty="0"/>
          </a:p>
        </p:txBody>
      </p:sp>
    </p:spTree>
    <p:extLst>
      <p:ext uri="{BB962C8B-B14F-4D97-AF65-F5344CB8AC3E}">
        <p14:creationId xmlns:p14="http://schemas.microsoft.com/office/powerpoint/2010/main" val="1374675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CDAF0A-678D-380A-E5EB-EFBA2983810C}"/>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5B0B0DC-30F3-3441-76EC-108C73E82F1E}"/>
              </a:ext>
            </a:extLst>
          </p:cNvPr>
          <p:cNvSpPr txBox="1"/>
          <p:nvPr/>
        </p:nvSpPr>
        <p:spPr>
          <a:xfrm>
            <a:off x="4436525" y="48213"/>
            <a:ext cx="3182282"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２． これまでの振り返り</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2" name="テキスト ボックス 1">
            <a:extLst>
              <a:ext uri="{FF2B5EF4-FFF2-40B4-BE49-F238E27FC236}">
                <a16:creationId xmlns:a16="http://schemas.microsoft.com/office/drawing/2014/main" id="{F0AF4819-0B41-A1B2-B7A0-AF4DA17346B3}"/>
              </a:ext>
            </a:extLst>
          </p:cNvPr>
          <p:cNvSpPr txBox="1"/>
          <p:nvPr/>
        </p:nvSpPr>
        <p:spPr>
          <a:xfrm>
            <a:off x="15911" y="529542"/>
            <a:ext cx="2965877"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１） 東海支部シンポジウム</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pic>
        <p:nvPicPr>
          <p:cNvPr id="12" name="図 11">
            <a:extLst>
              <a:ext uri="{FF2B5EF4-FFF2-40B4-BE49-F238E27FC236}">
                <a16:creationId xmlns:a16="http://schemas.microsoft.com/office/drawing/2014/main" id="{3D382B3B-B477-3D4A-116D-4875FAA4DA74}"/>
              </a:ext>
            </a:extLst>
          </p:cNvPr>
          <p:cNvPicPr>
            <a:picLocks noChangeAspect="1"/>
          </p:cNvPicPr>
          <p:nvPr/>
        </p:nvPicPr>
        <p:blipFill>
          <a:blip r:embed="rId2"/>
          <a:stretch>
            <a:fillRect/>
          </a:stretch>
        </p:blipFill>
        <p:spPr>
          <a:xfrm>
            <a:off x="77183" y="977181"/>
            <a:ext cx="7496175" cy="4943475"/>
          </a:xfrm>
          <a:prstGeom prst="rect">
            <a:avLst/>
          </a:prstGeom>
        </p:spPr>
      </p:pic>
      <p:pic>
        <p:nvPicPr>
          <p:cNvPr id="14" name="図 13">
            <a:extLst>
              <a:ext uri="{FF2B5EF4-FFF2-40B4-BE49-F238E27FC236}">
                <a16:creationId xmlns:a16="http://schemas.microsoft.com/office/drawing/2014/main" id="{C432A33A-F9CB-D53E-66E7-5DB7F441EB42}"/>
              </a:ext>
            </a:extLst>
          </p:cNvPr>
          <p:cNvPicPr>
            <a:picLocks noChangeAspect="1"/>
          </p:cNvPicPr>
          <p:nvPr/>
        </p:nvPicPr>
        <p:blipFill>
          <a:blip r:embed="rId3"/>
          <a:stretch>
            <a:fillRect/>
          </a:stretch>
        </p:blipFill>
        <p:spPr>
          <a:xfrm>
            <a:off x="8144746" y="3129992"/>
            <a:ext cx="3425922" cy="2205309"/>
          </a:xfrm>
          <a:prstGeom prst="rect">
            <a:avLst/>
          </a:prstGeom>
        </p:spPr>
      </p:pic>
      <p:pic>
        <p:nvPicPr>
          <p:cNvPr id="16" name="図 15">
            <a:extLst>
              <a:ext uri="{FF2B5EF4-FFF2-40B4-BE49-F238E27FC236}">
                <a16:creationId xmlns:a16="http://schemas.microsoft.com/office/drawing/2014/main" id="{298C580F-8438-67BE-BFC7-08C73F3970DF}"/>
              </a:ext>
            </a:extLst>
          </p:cNvPr>
          <p:cNvPicPr>
            <a:picLocks noChangeAspect="1"/>
          </p:cNvPicPr>
          <p:nvPr/>
        </p:nvPicPr>
        <p:blipFill>
          <a:blip r:embed="rId4"/>
          <a:stretch>
            <a:fillRect/>
          </a:stretch>
        </p:blipFill>
        <p:spPr>
          <a:xfrm>
            <a:off x="7601826" y="1605242"/>
            <a:ext cx="4511762" cy="1311559"/>
          </a:xfrm>
          <a:prstGeom prst="rect">
            <a:avLst/>
          </a:prstGeom>
          <a:ln w="50800">
            <a:solidFill>
              <a:srgbClr val="0000FF"/>
            </a:solidFill>
          </a:ln>
        </p:spPr>
      </p:pic>
      <p:sp>
        <p:nvSpPr>
          <p:cNvPr id="17" name="正方形/長方形 16">
            <a:extLst>
              <a:ext uri="{FF2B5EF4-FFF2-40B4-BE49-F238E27FC236}">
                <a16:creationId xmlns:a16="http://schemas.microsoft.com/office/drawing/2014/main" id="{AF147C59-E2C9-732F-97D8-0AE6A627DB21}"/>
              </a:ext>
            </a:extLst>
          </p:cNvPr>
          <p:cNvSpPr/>
          <p:nvPr/>
        </p:nvSpPr>
        <p:spPr>
          <a:xfrm>
            <a:off x="154112" y="1796920"/>
            <a:ext cx="7346023" cy="791110"/>
          </a:xfrm>
          <a:prstGeom prst="rect">
            <a:avLst/>
          </a:prstGeom>
          <a:noFill/>
          <a:ln w="508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6D34DA86-CB43-35A4-073B-15EB53C1C66C}"/>
              </a:ext>
            </a:extLst>
          </p:cNvPr>
          <p:cNvSpPr txBox="1"/>
          <p:nvPr/>
        </p:nvSpPr>
        <p:spPr>
          <a:xfrm>
            <a:off x="3074774" y="6122605"/>
            <a:ext cx="5905784" cy="415588"/>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ねらいどおり、地区間の幹事、役員の相互交流</a:t>
            </a:r>
            <a:r>
              <a:rPr kumimoji="0" lang="ja-JP" altLang="en-US" sz="2000" b="1" dirty="0">
                <a:solidFill>
                  <a:srgbClr val="0000FF"/>
                </a:solidFill>
                <a:latin typeface="Meiryo UI" panose="020B0604030504040204" pitchFamily="50" charset="-128"/>
                <a:ea typeface="Meiryo UI" panose="020B0604030504040204" pitchFamily="50" charset="-128"/>
              </a:rPr>
              <a:t>ができた</a:t>
            </a:r>
            <a:endParaRPr kumimoji="0" lang="en-US" altLang="ja-JP" sz="2000" b="1" dirty="0">
              <a:solidFill>
                <a:srgbClr val="0000FF"/>
              </a:solidFill>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392B3861-C48C-5BA3-D813-7954FC635583}"/>
              </a:ext>
            </a:extLst>
          </p:cNvPr>
          <p:cNvSpPr>
            <a:spLocks noGrp="1"/>
          </p:cNvSpPr>
          <p:nvPr>
            <p:ph type="sldNum" sz="quarter" idx="4"/>
          </p:nvPr>
        </p:nvSpPr>
        <p:spPr/>
        <p:txBody>
          <a:bodyPr/>
          <a:lstStyle/>
          <a:p>
            <a:fld id="{862FF9BA-B2D0-4379-809A-E2DAB931A3F2}" type="slidenum">
              <a:rPr lang="ja-JP" altLang="en-US" smtClean="0"/>
              <a:pPr/>
              <a:t>3</a:t>
            </a:fld>
            <a:r>
              <a:rPr lang="en-US" altLang="ja-JP"/>
              <a:t>/11</a:t>
            </a:r>
            <a:endParaRPr lang="ja-JP" altLang="en-US" dirty="0"/>
          </a:p>
        </p:txBody>
      </p:sp>
    </p:spTree>
    <p:extLst>
      <p:ext uri="{BB962C8B-B14F-4D97-AF65-F5344CB8AC3E}">
        <p14:creationId xmlns:p14="http://schemas.microsoft.com/office/powerpoint/2010/main" val="276708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413D1-D291-7CF2-76AA-3DF2B7DB12D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FAB588D-8AB0-1661-C0C9-FA0F8518A6C6}"/>
              </a:ext>
            </a:extLst>
          </p:cNvPr>
          <p:cNvSpPr txBox="1"/>
          <p:nvPr/>
        </p:nvSpPr>
        <p:spPr>
          <a:xfrm>
            <a:off x="4436525" y="48213"/>
            <a:ext cx="3182282"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２． これまでの振り返り</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2" name="テキスト ボックス 1">
            <a:extLst>
              <a:ext uri="{FF2B5EF4-FFF2-40B4-BE49-F238E27FC236}">
                <a16:creationId xmlns:a16="http://schemas.microsoft.com/office/drawing/2014/main" id="{8EC16E17-AB25-FA17-6F52-9FBB53DFE4F9}"/>
              </a:ext>
            </a:extLst>
          </p:cNvPr>
          <p:cNvSpPr txBox="1"/>
          <p:nvPr/>
        </p:nvSpPr>
        <p:spPr>
          <a:xfrm>
            <a:off x="15911" y="529542"/>
            <a:ext cx="3985386"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２） 東海</a:t>
            </a:r>
            <a:r>
              <a:rPr lang="zh-TW" altLang="en-US" sz="2000" dirty="0">
                <a:solidFill>
                  <a:prstClr val="black"/>
                </a:solidFill>
                <a:latin typeface="UD デジタル 教科書体 NK-R" panose="02020400000000000000" pitchFamily="18" charset="-128"/>
                <a:ea typeface="UD デジタル 教科書体 NK-R" panose="02020400000000000000" pitchFamily="18" charset="-128"/>
              </a:rPr>
              <a:t>支部選抜（運営事例）大会</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pic>
        <p:nvPicPr>
          <p:cNvPr id="12" name="図 11">
            <a:extLst>
              <a:ext uri="{FF2B5EF4-FFF2-40B4-BE49-F238E27FC236}">
                <a16:creationId xmlns:a16="http://schemas.microsoft.com/office/drawing/2014/main" id="{9D58F3C5-0126-4B04-92CE-57F0AA2ABEF9}"/>
              </a:ext>
            </a:extLst>
          </p:cNvPr>
          <p:cNvPicPr>
            <a:picLocks noChangeAspect="1"/>
          </p:cNvPicPr>
          <p:nvPr/>
        </p:nvPicPr>
        <p:blipFill>
          <a:blip r:embed="rId2"/>
          <a:stretch>
            <a:fillRect/>
          </a:stretch>
        </p:blipFill>
        <p:spPr>
          <a:xfrm>
            <a:off x="455106" y="911045"/>
            <a:ext cx="11281437" cy="4411735"/>
          </a:xfrm>
          <a:prstGeom prst="rect">
            <a:avLst/>
          </a:prstGeom>
        </p:spPr>
      </p:pic>
      <p:sp>
        <p:nvSpPr>
          <p:cNvPr id="3" name="テキスト ボックス 2">
            <a:extLst>
              <a:ext uri="{FF2B5EF4-FFF2-40B4-BE49-F238E27FC236}">
                <a16:creationId xmlns:a16="http://schemas.microsoft.com/office/drawing/2014/main" id="{986B94AB-1251-38B1-196A-7EFF3DD83233}"/>
              </a:ext>
            </a:extLst>
          </p:cNvPr>
          <p:cNvSpPr txBox="1"/>
          <p:nvPr/>
        </p:nvSpPr>
        <p:spPr>
          <a:xfrm>
            <a:off x="2322744" y="5592767"/>
            <a:ext cx="7927170" cy="415588"/>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地区の方のご協力により、有料参加者（会場聴講）</a:t>
            </a:r>
            <a:r>
              <a:rPr kumimoji="0" lang="en-US" altLang="ja-JP" sz="2000" b="1" dirty="0">
                <a:solidFill>
                  <a:srgbClr val="0000FF"/>
                </a:solidFill>
                <a:latin typeface="Meiryo UI" panose="020B0604030504040204" pitchFamily="50" charset="-128"/>
                <a:ea typeface="Meiryo UI" panose="020B0604030504040204" pitchFamily="50" charset="-128"/>
              </a:rPr>
              <a:t>406</a:t>
            </a:r>
            <a:r>
              <a:rPr kumimoji="0" lang="ja-JP" altLang="en-US" sz="2000" b="1" dirty="0">
                <a:solidFill>
                  <a:srgbClr val="0000FF"/>
                </a:solidFill>
                <a:latin typeface="Meiryo UI" panose="020B0604030504040204" pitchFamily="50" charset="-128"/>
                <a:ea typeface="Meiryo UI" panose="020B0604030504040204" pitchFamily="50" charset="-128"/>
              </a:rPr>
              <a:t>名を集客できた</a:t>
            </a:r>
            <a:endPar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p:txBody>
      </p:sp>
      <p:sp>
        <p:nvSpPr>
          <p:cNvPr id="6" name="スライド番号プレースホルダー 5">
            <a:extLst>
              <a:ext uri="{FF2B5EF4-FFF2-40B4-BE49-F238E27FC236}">
                <a16:creationId xmlns:a16="http://schemas.microsoft.com/office/drawing/2014/main" id="{CE2C2329-012B-F8CE-575C-90AFC491D044}"/>
              </a:ext>
            </a:extLst>
          </p:cNvPr>
          <p:cNvSpPr>
            <a:spLocks noGrp="1"/>
          </p:cNvSpPr>
          <p:nvPr>
            <p:ph type="sldNum" sz="quarter" idx="4"/>
          </p:nvPr>
        </p:nvSpPr>
        <p:spPr/>
        <p:txBody>
          <a:bodyPr/>
          <a:lstStyle/>
          <a:p>
            <a:fld id="{862FF9BA-B2D0-4379-809A-E2DAB931A3F2}" type="slidenum">
              <a:rPr lang="ja-JP" altLang="en-US" smtClean="0"/>
              <a:pPr/>
              <a:t>4</a:t>
            </a:fld>
            <a:r>
              <a:rPr lang="en-US" altLang="ja-JP"/>
              <a:t>/11</a:t>
            </a:r>
            <a:endParaRPr lang="ja-JP" altLang="en-US" dirty="0"/>
          </a:p>
        </p:txBody>
      </p:sp>
    </p:spTree>
    <p:extLst>
      <p:ext uri="{BB962C8B-B14F-4D97-AF65-F5344CB8AC3E}">
        <p14:creationId xmlns:p14="http://schemas.microsoft.com/office/powerpoint/2010/main" val="343024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831B2-8DB8-0DC1-A271-AC5B97D65A6A}"/>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1E3BDA1-23FD-6D9E-15CC-11D214891767}"/>
              </a:ext>
            </a:extLst>
          </p:cNvPr>
          <p:cNvSpPr txBox="1"/>
          <p:nvPr/>
        </p:nvSpPr>
        <p:spPr>
          <a:xfrm>
            <a:off x="4436525" y="48213"/>
            <a:ext cx="3182282"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２． これまでの振り返り</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pic>
        <p:nvPicPr>
          <p:cNvPr id="6" name="図 5">
            <a:extLst>
              <a:ext uri="{FF2B5EF4-FFF2-40B4-BE49-F238E27FC236}">
                <a16:creationId xmlns:a16="http://schemas.microsoft.com/office/drawing/2014/main" id="{C0078125-35C2-396A-F4AF-DDAE60368410}"/>
              </a:ext>
            </a:extLst>
          </p:cNvPr>
          <p:cNvPicPr>
            <a:picLocks noChangeAspect="1"/>
          </p:cNvPicPr>
          <p:nvPr/>
        </p:nvPicPr>
        <p:blipFill>
          <a:blip r:embed="rId2"/>
          <a:stretch>
            <a:fillRect/>
          </a:stretch>
        </p:blipFill>
        <p:spPr>
          <a:xfrm>
            <a:off x="460618" y="1222055"/>
            <a:ext cx="11036164" cy="5556562"/>
          </a:xfrm>
          <a:prstGeom prst="rect">
            <a:avLst/>
          </a:prstGeom>
        </p:spPr>
      </p:pic>
      <p:sp>
        <p:nvSpPr>
          <p:cNvPr id="8" name="正方形/長方形 7">
            <a:extLst>
              <a:ext uri="{FF2B5EF4-FFF2-40B4-BE49-F238E27FC236}">
                <a16:creationId xmlns:a16="http://schemas.microsoft.com/office/drawing/2014/main" id="{8865A09E-0C0A-6B7D-D8FF-3DD9016CFA95}"/>
              </a:ext>
            </a:extLst>
          </p:cNvPr>
          <p:cNvSpPr/>
          <p:nvPr/>
        </p:nvSpPr>
        <p:spPr>
          <a:xfrm>
            <a:off x="2354654" y="1377636"/>
            <a:ext cx="8936645" cy="914401"/>
          </a:xfrm>
          <a:prstGeom prst="rect">
            <a:avLst/>
          </a:prstGeom>
          <a:noFill/>
          <a:ln w="508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85397698-CDB8-8809-119D-354109652B5B}"/>
              </a:ext>
            </a:extLst>
          </p:cNvPr>
          <p:cNvSpPr/>
          <p:nvPr/>
        </p:nvSpPr>
        <p:spPr>
          <a:xfrm>
            <a:off x="2354654" y="4817125"/>
            <a:ext cx="8936645" cy="914401"/>
          </a:xfrm>
          <a:prstGeom prst="rect">
            <a:avLst/>
          </a:prstGeom>
          <a:noFill/>
          <a:ln w="50800">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F9170E6F-01A8-3867-AFD5-A533ECA827D0}"/>
              </a:ext>
            </a:extLst>
          </p:cNvPr>
          <p:cNvSpPr txBox="1"/>
          <p:nvPr/>
        </p:nvSpPr>
        <p:spPr>
          <a:xfrm>
            <a:off x="5889523" y="563358"/>
            <a:ext cx="6017994" cy="735270"/>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地区の方のご協力により、スムーズな運営ができた</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　大会満足度は、</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98.8%</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。昨年度同大会を上回った</a:t>
            </a:r>
          </a:p>
        </p:txBody>
      </p:sp>
      <p:sp>
        <p:nvSpPr>
          <p:cNvPr id="11" name="テキスト ボックス 10">
            <a:extLst>
              <a:ext uri="{FF2B5EF4-FFF2-40B4-BE49-F238E27FC236}">
                <a16:creationId xmlns:a16="http://schemas.microsoft.com/office/drawing/2014/main" id="{87189A3D-E4E2-90BE-5615-B9E35448592F}"/>
              </a:ext>
            </a:extLst>
          </p:cNvPr>
          <p:cNvSpPr txBox="1"/>
          <p:nvPr/>
        </p:nvSpPr>
        <p:spPr>
          <a:xfrm>
            <a:off x="15911" y="529542"/>
            <a:ext cx="3985386"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２） 東海</a:t>
            </a:r>
            <a:r>
              <a:rPr lang="zh-TW" altLang="en-US" sz="2000" dirty="0">
                <a:solidFill>
                  <a:prstClr val="black"/>
                </a:solidFill>
                <a:latin typeface="UD デジタル 教科書体 NK-R" panose="02020400000000000000" pitchFamily="18" charset="-128"/>
                <a:ea typeface="UD デジタル 教科書体 NK-R" panose="02020400000000000000" pitchFamily="18" charset="-128"/>
              </a:rPr>
              <a:t>支部選抜（運営事例）大会</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a:extLst>
              <a:ext uri="{FF2B5EF4-FFF2-40B4-BE49-F238E27FC236}">
                <a16:creationId xmlns:a16="http://schemas.microsoft.com/office/drawing/2014/main" id="{68FC13EF-8175-7663-A4F0-9903C56B3A88}"/>
              </a:ext>
            </a:extLst>
          </p:cNvPr>
          <p:cNvSpPr>
            <a:spLocks noGrp="1"/>
          </p:cNvSpPr>
          <p:nvPr>
            <p:ph type="sldNum" sz="quarter" idx="4"/>
          </p:nvPr>
        </p:nvSpPr>
        <p:spPr/>
        <p:txBody>
          <a:bodyPr/>
          <a:lstStyle/>
          <a:p>
            <a:fld id="{862FF9BA-B2D0-4379-809A-E2DAB931A3F2}" type="slidenum">
              <a:rPr lang="ja-JP" altLang="en-US" smtClean="0"/>
              <a:pPr/>
              <a:t>5</a:t>
            </a:fld>
            <a:r>
              <a:rPr lang="en-US" altLang="ja-JP"/>
              <a:t>/11</a:t>
            </a:r>
            <a:endParaRPr lang="ja-JP" altLang="en-US" dirty="0"/>
          </a:p>
        </p:txBody>
      </p:sp>
    </p:spTree>
    <p:extLst>
      <p:ext uri="{BB962C8B-B14F-4D97-AF65-F5344CB8AC3E}">
        <p14:creationId xmlns:p14="http://schemas.microsoft.com/office/powerpoint/2010/main" val="473396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E91B4-F1DA-DA32-08CC-69F7CE67CD7D}"/>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BD36A94-8374-B28B-86F6-D55D69849224}"/>
              </a:ext>
            </a:extLst>
          </p:cNvPr>
          <p:cNvSpPr txBox="1"/>
          <p:nvPr/>
        </p:nvSpPr>
        <p:spPr>
          <a:xfrm>
            <a:off x="4436525" y="48213"/>
            <a:ext cx="3182282"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２． これまでの振り返り</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pic>
        <p:nvPicPr>
          <p:cNvPr id="8" name="図 7">
            <a:extLst>
              <a:ext uri="{FF2B5EF4-FFF2-40B4-BE49-F238E27FC236}">
                <a16:creationId xmlns:a16="http://schemas.microsoft.com/office/drawing/2014/main" id="{88D7DCB6-AF6A-CE5D-7720-337271FD6FFE}"/>
              </a:ext>
            </a:extLst>
          </p:cNvPr>
          <p:cNvPicPr>
            <a:picLocks noChangeAspect="1"/>
          </p:cNvPicPr>
          <p:nvPr/>
        </p:nvPicPr>
        <p:blipFill>
          <a:blip r:embed="rId2"/>
          <a:stretch>
            <a:fillRect/>
          </a:stretch>
        </p:blipFill>
        <p:spPr>
          <a:xfrm>
            <a:off x="840757" y="1211781"/>
            <a:ext cx="10192258" cy="5529691"/>
          </a:xfrm>
          <a:prstGeom prst="rect">
            <a:avLst/>
          </a:prstGeom>
        </p:spPr>
      </p:pic>
      <p:sp>
        <p:nvSpPr>
          <p:cNvPr id="10" name="正方形/長方形 9">
            <a:extLst>
              <a:ext uri="{FF2B5EF4-FFF2-40B4-BE49-F238E27FC236}">
                <a16:creationId xmlns:a16="http://schemas.microsoft.com/office/drawing/2014/main" id="{C8642CED-1A18-0CE2-E332-7BBC55A9296F}"/>
              </a:ext>
            </a:extLst>
          </p:cNvPr>
          <p:cNvSpPr/>
          <p:nvPr/>
        </p:nvSpPr>
        <p:spPr>
          <a:xfrm>
            <a:off x="2626249" y="1328917"/>
            <a:ext cx="8110246" cy="534257"/>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D90AA16E-04B7-B7C9-DDD5-CB4ABCAB3DA0}"/>
              </a:ext>
            </a:extLst>
          </p:cNvPr>
          <p:cNvSpPr/>
          <p:nvPr/>
        </p:nvSpPr>
        <p:spPr>
          <a:xfrm>
            <a:off x="2626249" y="1867299"/>
            <a:ext cx="8110246" cy="534257"/>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CB01C257-FFE5-44FA-FD44-7D56003AB7AA}"/>
              </a:ext>
            </a:extLst>
          </p:cNvPr>
          <p:cNvSpPr/>
          <p:nvPr/>
        </p:nvSpPr>
        <p:spPr>
          <a:xfrm>
            <a:off x="2626249" y="3418683"/>
            <a:ext cx="8110246" cy="534257"/>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FB11BB9B-9381-B135-8538-FFB3CC3FC711}"/>
              </a:ext>
            </a:extLst>
          </p:cNvPr>
          <p:cNvSpPr/>
          <p:nvPr/>
        </p:nvSpPr>
        <p:spPr>
          <a:xfrm>
            <a:off x="2626249" y="4444795"/>
            <a:ext cx="8110246" cy="1064688"/>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C6ACE0E4-87FC-D649-AD75-9D9B63B3B77E}"/>
              </a:ext>
            </a:extLst>
          </p:cNvPr>
          <p:cNvSpPr txBox="1"/>
          <p:nvPr/>
        </p:nvSpPr>
        <p:spPr>
          <a:xfrm>
            <a:off x="4050028" y="527392"/>
            <a:ext cx="8141972" cy="735270"/>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支部行事　固有の問題が顕在化　⇒　次回チャンピオン大会に申し送り</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　　　　　　　　　　　　　　　　　　　　　　　　次年度支部選抜大会に対応を依頼</a:t>
            </a:r>
            <a:endPar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4">
            <a:extLst>
              <a:ext uri="{FF2B5EF4-FFF2-40B4-BE49-F238E27FC236}">
                <a16:creationId xmlns:a16="http://schemas.microsoft.com/office/drawing/2014/main" id="{F484F229-1B05-D96D-D4EE-DFEE93664FC1}"/>
              </a:ext>
            </a:extLst>
          </p:cNvPr>
          <p:cNvSpPr txBox="1"/>
          <p:nvPr/>
        </p:nvSpPr>
        <p:spPr>
          <a:xfrm>
            <a:off x="15911" y="529542"/>
            <a:ext cx="3985386"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２） 東海</a:t>
            </a:r>
            <a:r>
              <a:rPr lang="zh-TW" altLang="en-US" sz="2000" dirty="0">
                <a:solidFill>
                  <a:prstClr val="black"/>
                </a:solidFill>
                <a:latin typeface="UD デジタル 教科書体 NK-R" panose="02020400000000000000" pitchFamily="18" charset="-128"/>
                <a:ea typeface="UD デジタル 教科書体 NK-R" panose="02020400000000000000" pitchFamily="18" charset="-128"/>
              </a:rPr>
              <a:t>支部選抜（運営事例）大会</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a:extLst>
              <a:ext uri="{FF2B5EF4-FFF2-40B4-BE49-F238E27FC236}">
                <a16:creationId xmlns:a16="http://schemas.microsoft.com/office/drawing/2014/main" id="{09290DA2-30D5-653A-4AB1-1A9813F66D12}"/>
              </a:ext>
            </a:extLst>
          </p:cNvPr>
          <p:cNvSpPr>
            <a:spLocks noGrp="1"/>
          </p:cNvSpPr>
          <p:nvPr>
            <p:ph type="sldNum" sz="quarter" idx="4"/>
          </p:nvPr>
        </p:nvSpPr>
        <p:spPr/>
        <p:txBody>
          <a:bodyPr/>
          <a:lstStyle/>
          <a:p>
            <a:fld id="{862FF9BA-B2D0-4379-809A-E2DAB931A3F2}" type="slidenum">
              <a:rPr lang="ja-JP" altLang="en-US" smtClean="0"/>
              <a:pPr/>
              <a:t>6</a:t>
            </a:fld>
            <a:r>
              <a:rPr lang="en-US" altLang="ja-JP"/>
              <a:t>/11</a:t>
            </a:r>
            <a:endParaRPr lang="ja-JP" altLang="en-US" dirty="0"/>
          </a:p>
        </p:txBody>
      </p:sp>
    </p:spTree>
    <p:extLst>
      <p:ext uri="{BB962C8B-B14F-4D97-AF65-F5344CB8AC3E}">
        <p14:creationId xmlns:p14="http://schemas.microsoft.com/office/powerpoint/2010/main" val="2248421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BB4210-78C2-6907-8C5E-FEDB13164992}"/>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6BF0E41-0098-45D1-2B2F-51F42B37F8B9}"/>
              </a:ext>
            </a:extLst>
          </p:cNvPr>
          <p:cNvSpPr txBox="1"/>
          <p:nvPr/>
        </p:nvSpPr>
        <p:spPr>
          <a:xfrm>
            <a:off x="3657471" y="48213"/>
            <a:ext cx="4740400"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３． 東海支部の今後の行事（抜粋）</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3" name="テキスト ボックス 2">
            <a:extLst>
              <a:ext uri="{FF2B5EF4-FFF2-40B4-BE49-F238E27FC236}">
                <a16:creationId xmlns:a16="http://schemas.microsoft.com/office/drawing/2014/main" id="{C9C60AF8-B513-2111-50D9-90616399C649}"/>
              </a:ext>
            </a:extLst>
          </p:cNvPr>
          <p:cNvSpPr txBox="1"/>
          <p:nvPr/>
        </p:nvSpPr>
        <p:spPr>
          <a:xfrm>
            <a:off x="455925" y="625179"/>
            <a:ext cx="11028822" cy="987953"/>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50000"/>
              </a:lnSpc>
              <a:spcBef>
                <a:spcPct val="0"/>
              </a:spcBef>
              <a:spcAft>
                <a:spcPts val="0"/>
              </a:spcAft>
              <a:buClrTx/>
              <a:buSzTx/>
              <a:buFontTx/>
              <a:buNone/>
              <a:tabLst/>
              <a:defRPr/>
            </a:pPr>
            <a:r>
              <a:rPr kumimoji="0" lang="en-US" altLang="ja-JP" sz="2000" b="1" dirty="0">
                <a:solidFill>
                  <a:srgbClr val="0000FF"/>
                </a:solidFill>
                <a:latin typeface="Meiryo UI" panose="020B0604030504040204" pitchFamily="50" charset="-128"/>
                <a:ea typeface="Meiryo UI" panose="020B0604030504040204" pitchFamily="50" charset="-128"/>
              </a:rPr>
              <a:t>2025</a:t>
            </a:r>
            <a:r>
              <a:rPr kumimoji="0" lang="ja-JP" altLang="en-US" sz="2000" b="1" dirty="0">
                <a:solidFill>
                  <a:srgbClr val="0000FF"/>
                </a:solidFill>
                <a:latin typeface="Meiryo UI" panose="020B0604030504040204" pitchFamily="50" charset="-128"/>
                <a:ea typeface="Meiryo UI" panose="020B0604030504040204" pitchFamily="50" charset="-128"/>
              </a:rPr>
              <a:t>年度　経営者フォーラム　は、　中止とします　（経営者へのイベントの計画立案できず）</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第</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4</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回支部役員会（</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2026</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年</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1</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月）　は、　</a:t>
            </a:r>
            <a:r>
              <a:rPr kumimoji="0" lang="ja-JP" altLang="en-US" sz="2000" b="1" dirty="0">
                <a:solidFill>
                  <a:srgbClr val="0000FF"/>
                </a:solidFill>
                <a:latin typeface="Meiryo UI" panose="020B0604030504040204" pitchFamily="50" charset="-128"/>
                <a:ea typeface="Meiryo UI" panose="020B0604030504040204" pitchFamily="50" charset="-128"/>
              </a:rPr>
              <a:t>支部・地区との</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ディスカッションの場　を企画予定　</a:t>
            </a:r>
          </a:p>
        </p:txBody>
      </p:sp>
      <p:sp>
        <p:nvSpPr>
          <p:cNvPr id="5" name="テキスト ボックス 4">
            <a:extLst>
              <a:ext uri="{FF2B5EF4-FFF2-40B4-BE49-F238E27FC236}">
                <a16:creationId xmlns:a16="http://schemas.microsoft.com/office/drawing/2014/main" id="{85C61EF0-0974-79BC-2493-5F37ED8D836C}"/>
              </a:ext>
            </a:extLst>
          </p:cNvPr>
          <p:cNvSpPr txBox="1"/>
          <p:nvPr/>
        </p:nvSpPr>
        <p:spPr>
          <a:xfrm>
            <a:off x="455924" y="1768362"/>
            <a:ext cx="11028823" cy="2426526"/>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square" rtlCol="0">
            <a:spAutoFit/>
          </a:bodyPr>
          <a:lstStyle/>
          <a:p>
            <a:pPr marL="0" marR="0" lvl="0" indent="0" algn="l" defTabSz="457200" rtl="0" eaLnBrk="1" fontAlgn="auto" latinLnBrk="0" hangingPunct="1">
              <a:lnSpc>
                <a:spcPct val="150000"/>
              </a:lnSpc>
              <a:spcBef>
                <a:spcPct val="0"/>
              </a:spcBef>
              <a:spcAft>
                <a:spcPts val="0"/>
              </a:spcAft>
              <a:buClrTx/>
              <a:buSzTx/>
              <a:buFontTx/>
              <a:buNone/>
              <a:tabLst/>
              <a:defRPr/>
            </a:pPr>
            <a:r>
              <a:rPr kumimoji="0" lang="en-US" altLang="ja-JP" sz="2000" b="1" dirty="0">
                <a:solidFill>
                  <a:srgbClr val="0000FF"/>
                </a:solidFill>
                <a:latin typeface="Meiryo UI" panose="020B0604030504040204" pitchFamily="50" charset="-128"/>
                <a:ea typeface="Meiryo UI" panose="020B0604030504040204" pitchFamily="50" charset="-128"/>
              </a:rPr>
              <a:t>2025</a:t>
            </a:r>
            <a:r>
              <a:rPr kumimoji="0" lang="ja-JP" altLang="en-US" sz="2000" b="1" dirty="0">
                <a:solidFill>
                  <a:srgbClr val="0000FF"/>
                </a:solidFill>
                <a:latin typeface="Meiryo UI" panose="020B0604030504040204" pitchFamily="50" charset="-128"/>
                <a:ea typeface="Meiryo UI" panose="020B0604030504040204" pitchFamily="50" charset="-128"/>
              </a:rPr>
              <a:t>年度　東海支部　総合・交流大会　：　</a:t>
            </a:r>
            <a:r>
              <a:rPr kumimoji="0" lang="en-US" altLang="ja-JP" sz="2000" b="1" dirty="0">
                <a:solidFill>
                  <a:srgbClr val="0000FF"/>
                </a:solidFill>
                <a:latin typeface="Meiryo UI" panose="020B0604030504040204" pitchFamily="50" charset="-128"/>
                <a:ea typeface="Meiryo UI" panose="020B0604030504040204" pitchFamily="50" charset="-128"/>
              </a:rPr>
              <a:t>2026</a:t>
            </a:r>
            <a:r>
              <a:rPr kumimoji="0" lang="ja-JP" altLang="en-US" sz="2000" b="1" dirty="0">
                <a:solidFill>
                  <a:srgbClr val="0000FF"/>
                </a:solidFill>
                <a:latin typeface="Meiryo UI" panose="020B0604030504040204" pitchFamily="50" charset="-128"/>
                <a:ea typeface="Meiryo UI" panose="020B0604030504040204" pitchFamily="50" charset="-128"/>
              </a:rPr>
              <a:t>年</a:t>
            </a:r>
            <a:r>
              <a:rPr kumimoji="0" lang="en-US" altLang="ja-JP" sz="2000" b="1" dirty="0">
                <a:solidFill>
                  <a:srgbClr val="0000FF"/>
                </a:solidFill>
                <a:latin typeface="Meiryo UI" panose="020B0604030504040204" pitchFamily="50" charset="-128"/>
                <a:ea typeface="Meiryo UI" panose="020B0604030504040204" pitchFamily="50" charset="-128"/>
              </a:rPr>
              <a:t>2</a:t>
            </a:r>
            <a:r>
              <a:rPr kumimoji="0" lang="ja-JP" altLang="en-US" sz="2000" b="1" dirty="0">
                <a:solidFill>
                  <a:srgbClr val="0000FF"/>
                </a:solidFill>
                <a:latin typeface="Meiryo UI" panose="020B0604030504040204" pitchFamily="50" charset="-128"/>
                <a:ea typeface="Meiryo UI" panose="020B0604030504040204" pitchFamily="50" charset="-128"/>
              </a:rPr>
              <a:t>月</a:t>
            </a:r>
            <a:r>
              <a:rPr kumimoji="0" lang="en-US" altLang="ja-JP" sz="2000" b="1" dirty="0">
                <a:solidFill>
                  <a:srgbClr val="0000FF"/>
                </a:solidFill>
                <a:latin typeface="Meiryo UI" panose="020B0604030504040204" pitchFamily="50" charset="-128"/>
                <a:ea typeface="Meiryo UI" panose="020B0604030504040204" pitchFamily="50" charset="-128"/>
              </a:rPr>
              <a:t>4</a:t>
            </a:r>
            <a:r>
              <a:rPr kumimoji="0" lang="ja-JP" altLang="en-US" sz="2000" b="1" dirty="0">
                <a:solidFill>
                  <a:srgbClr val="0000FF"/>
                </a:solidFill>
                <a:latin typeface="Meiryo UI" panose="020B0604030504040204" pitchFamily="50" charset="-128"/>
                <a:ea typeface="Meiryo UI" panose="020B0604030504040204" pitchFamily="50" charset="-128"/>
              </a:rPr>
              <a:t>日　＠愛三文化会館</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　　　　　　　　　　　　　　　</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交流の場</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　　　　：　　　　　　</a:t>
            </a:r>
            <a:r>
              <a:rPr kumimoji="0" lang="en-US" altLang="ja-JP" sz="2000" b="1" dirty="0">
                <a:solidFill>
                  <a:srgbClr val="0000FF"/>
                </a:solidFill>
                <a:latin typeface="Meiryo UI" panose="020B0604030504040204" pitchFamily="50" charset="-128"/>
                <a:ea typeface="Meiryo UI" panose="020B0604030504040204" pitchFamily="50" charset="-128"/>
              </a:rPr>
              <a:t>2</a:t>
            </a:r>
            <a:r>
              <a:rPr kumimoji="0" lang="ja-JP" altLang="en-US" sz="2000" b="1" dirty="0">
                <a:solidFill>
                  <a:srgbClr val="0000FF"/>
                </a:solidFill>
                <a:latin typeface="Meiryo UI" panose="020B0604030504040204" pitchFamily="50" charset="-128"/>
                <a:ea typeface="Meiryo UI" panose="020B0604030504040204" pitchFamily="50" charset="-128"/>
              </a:rPr>
              <a:t>月</a:t>
            </a:r>
            <a:r>
              <a:rPr kumimoji="0" lang="en-US" altLang="ja-JP" sz="2000" b="1" dirty="0">
                <a:solidFill>
                  <a:srgbClr val="0000FF"/>
                </a:solidFill>
                <a:latin typeface="Meiryo UI" panose="020B0604030504040204" pitchFamily="50" charset="-128"/>
                <a:ea typeface="Meiryo UI" panose="020B0604030504040204" pitchFamily="50" charset="-128"/>
              </a:rPr>
              <a:t>3</a:t>
            </a:r>
            <a:r>
              <a:rPr kumimoji="0" lang="ja-JP" altLang="en-US" sz="2000" b="1" dirty="0">
                <a:solidFill>
                  <a:srgbClr val="0000FF"/>
                </a:solidFill>
                <a:latin typeface="Meiryo UI" panose="020B0604030504040204" pitchFamily="50" charset="-128"/>
                <a:ea typeface="Meiryo UI" panose="020B0604030504040204" pitchFamily="50" charset="-128"/>
              </a:rPr>
              <a:t>日　＠愛三文化会館　くちなしホール</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要検討事項</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　・</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交流の場</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は、①舞台発表＋ポスターセッション、　</a:t>
            </a:r>
            <a:r>
              <a:rPr kumimoji="0" lang="en-US" altLang="ja-JP" sz="2000" b="1" dirty="0">
                <a:solidFill>
                  <a:srgbClr val="0000FF"/>
                </a:solidFill>
                <a:latin typeface="Meiryo UI" panose="020B0604030504040204" pitchFamily="50" charset="-128"/>
                <a:ea typeface="Meiryo UI" panose="020B0604030504040204" pitchFamily="50" charset="-128"/>
              </a:rPr>
              <a:t>or</a:t>
            </a:r>
            <a:r>
              <a:rPr kumimoji="0" lang="ja-JP" altLang="en-US" sz="2000" b="1" dirty="0">
                <a:solidFill>
                  <a:srgbClr val="0000FF"/>
                </a:solidFill>
                <a:latin typeface="Meiryo UI" panose="020B0604030504040204" pitchFamily="50" charset="-128"/>
                <a:ea typeface="Meiryo UI" panose="020B0604030504040204" pitchFamily="50" charset="-128"/>
              </a:rPr>
              <a:t>　ポスターセッション発表</a:t>
            </a:r>
            <a:r>
              <a:rPr kumimoji="0" lang="en-US" altLang="ja-JP" sz="2000" b="1" dirty="0">
                <a:solidFill>
                  <a:srgbClr val="0000FF"/>
                </a:solidFill>
                <a:latin typeface="Meiryo UI" panose="020B0604030504040204" pitchFamily="50" charset="-128"/>
                <a:ea typeface="Meiryo UI" panose="020B0604030504040204" pitchFamily="50" charset="-128"/>
              </a:rPr>
              <a:t>4</a:t>
            </a:r>
            <a:r>
              <a:rPr kumimoji="0" lang="ja-JP" altLang="en-US" sz="2000" b="1" dirty="0">
                <a:solidFill>
                  <a:srgbClr val="0000FF"/>
                </a:solidFill>
                <a:latin typeface="Meiryo UI" panose="020B0604030504040204" pitchFamily="50" charset="-128"/>
                <a:ea typeface="Meiryo UI" panose="020B0604030504040204" pitchFamily="50" charset="-128"/>
              </a:rPr>
              <a:t>回</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　　　　　　　　　　・</a:t>
            </a:r>
            <a:r>
              <a:rPr kumimoji="0" lang="ja-JP" altLang="en-US" sz="2000" b="1" dirty="0">
                <a:solidFill>
                  <a:srgbClr val="0000FF"/>
                </a:solidFill>
                <a:latin typeface="Meiryo UI" panose="020B0604030504040204" pitchFamily="50" charset="-128"/>
                <a:ea typeface="Meiryo UI" panose="020B0604030504040204" pitchFamily="50" charset="-128"/>
              </a:rPr>
              <a:t>総合・交流大会のリハーサル　くちなしホールでの実現の仕方</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　　　　　　　　　　・</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交流の場</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は、①総合・交流大会と別日、　</a:t>
            </a:r>
            <a:r>
              <a:rPr kumimoji="0" lang="en-US" altLang="ja-JP"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or</a:t>
            </a:r>
            <a:r>
              <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rPr>
              <a:t>　同日（集客しやすい）</a:t>
            </a:r>
          </a:p>
        </p:txBody>
      </p:sp>
      <p:sp>
        <p:nvSpPr>
          <p:cNvPr id="6" name="テキスト ボックス 5">
            <a:extLst>
              <a:ext uri="{FF2B5EF4-FFF2-40B4-BE49-F238E27FC236}">
                <a16:creationId xmlns:a16="http://schemas.microsoft.com/office/drawing/2014/main" id="{3EAA4099-4DFF-8B6D-A289-3E92A908FD5E}"/>
              </a:ext>
            </a:extLst>
          </p:cNvPr>
          <p:cNvSpPr txBox="1"/>
          <p:nvPr/>
        </p:nvSpPr>
        <p:spPr>
          <a:xfrm>
            <a:off x="455924" y="4346928"/>
            <a:ext cx="11028823" cy="2426526"/>
          </a:xfrm>
          <a:prstGeom prst="roundRect">
            <a:avLst>
              <a:gd name="adj" fmla="val 7848"/>
            </a:avLst>
          </a:prstGeom>
          <a:solidFill>
            <a:schemeClr val="accent4">
              <a:lumMod val="20000"/>
              <a:lumOff val="80000"/>
            </a:schemeClr>
          </a:solidFill>
          <a:ln w="1905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a:outerShdw blurRad="50800" dist="38100" dir="2700000" algn="tl" rotWithShape="0">
              <a:prstClr val="black">
                <a:alpha val="40000"/>
              </a:prstClr>
            </a:outerShdw>
          </a:effectLst>
        </p:spPr>
        <p:txBody>
          <a:bodyPr wrap="none" rtlCol="0">
            <a:spAutoFit/>
          </a:bodyPr>
          <a:lstStyle/>
          <a:p>
            <a:pPr marL="0" marR="0" lvl="0" indent="0" algn="l" defTabSz="457200" rtl="0" eaLnBrk="1" fontAlgn="auto" latinLnBrk="0" hangingPunct="1">
              <a:lnSpc>
                <a:spcPct val="150000"/>
              </a:lnSpc>
              <a:spcBef>
                <a:spcPct val="0"/>
              </a:spcBef>
              <a:spcAft>
                <a:spcPts val="0"/>
              </a:spcAft>
              <a:buClrTx/>
              <a:buSzTx/>
              <a:buFontTx/>
              <a:buNone/>
              <a:tabLst/>
              <a:defRPr/>
            </a:pPr>
            <a:r>
              <a:rPr kumimoji="0" lang="en-US" altLang="ja-JP" sz="2000" b="1" dirty="0">
                <a:solidFill>
                  <a:srgbClr val="0000FF"/>
                </a:solidFill>
                <a:latin typeface="Meiryo UI" panose="020B0604030504040204" pitchFamily="50" charset="-128"/>
                <a:ea typeface="Meiryo UI" panose="020B0604030504040204" pitchFamily="50" charset="-128"/>
              </a:rPr>
              <a:t>2026</a:t>
            </a:r>
            <a:r>
              <a:rPr kumimoji="0" lang="ja-JP" altLang="en-US" sz="2000" b="1" dirty="0">
                <a:solidFill>
                  <a:srgbClr val="0000FF"/>
                </a:solidFill>
                <a:latin typeface="Meiryo UI" panose="020B0604030504040204" pitchFamily="50" charset="-128"/>
                <a:ea typeface="Meiryo UI" panose="020B0604030504040204" pitchFamily="50" charset="-128"/>
              </a:rPr>
              <a:t>年度は、　東海支部チャンピオン大会　と　東海支部総合・交流大会の時期を入れ替えます</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　　　　　　（チャンピオン大会の優秀事例を　</a:t>
            </a:r>
            <a:r>
              <a:rPr kumimoji="0" lang="en-US" altLang="ja-JP" sz="2000" b="1" dirty="0">
                <a:solidFill>
                  <a:srgbClr val="0000FF"/>
                </a:solidFill>
                <a:latin typeface="Meiryo UI" panose="020B0604030504040204" pitchFamily="50" charset="-128"/>
                <a:ea typeface="Meiryo UI" panose="020B0604030504040204" pitchFamily="50" charset="-128"/>
              </a:rPr>
              <a:t>6</a:t>
            </a:r>
            <a:r>
              <a:rPr kumimoji="0" lang="ja-JP" altLang="en-US" sz="2000" b="1" dirty="0">
                <a:solidFill>
                  <a:srgbClr val="0000FF"/>
                </a:solidFill>
                <a:latin typeface="Meiryo UI" panose="020B0604030504040204" pitchFamily="50" charset="-128"/>
                <a:ea typeface="Meiryo UI" panose="020B0604030504040204" pitchFamily="50" charset="-128"/>
              </a:rPr>
              <a:t>月開催の全日本グランドチャンピオン大会へ出すため）</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　　　　　　　　　　　　　　　総合・交流大会　：　</a:t>
            </a:r>
            <a:r>
              <a:rPr kumimoji="0" lang="en-US" altLang="ja-JP" sz="2000" b="1" dirty="0">
                <a:solidFill>
                  <a:srgbClr val="0000FF"/>
                </a:solidFill>
                <a:latin typeface="Meiryo UI" panose="020B0604030504040204" pitchFamily="50" charset="-128"/>
                <a:ea typeface="Meiryo UI" panose="020B0604030504040204" pitchFamily="50" charset="-128"/>
              </a:rPr>
              <a:t>2026</a:t>
            </a:r>
            <a:r>
              <a:rPr kumimoji="0" lang="ja-JP" altLang="en-US" sz="2000" b="1" dirty="0">
                <a:solidFill>
                  <a:srgbClr val="0000FF"/>
                </a:solidFill>
                <a:latin typeface="Meiryo UI" panose="020B0604030504040204" pitchFamily="50" charset="-128"/>
                <a:ea typeface="Meiryo UI" panose="020B0604030504040204" pitchFamily="50" charset="-128"/>
              </a:rPr>
              <a:t>年</a:t>
            </a:r>
            <a:r>
              <a:rPr kumimoji="0" lang="en-US" altLang="ja-JP" sz="2000" b="1" dirty="0">
                <a:solidFill>
                  <a:srgbClr val="0000FF"/>
                </a:solidFill>
                <a:latin typeface="Meiryo UI" panose="020B0604030504040204" pitchFamily="50" charset="-128"/>
                <a:ea typeface="Meiryo UI" panose="020B0604030504040204" pitchFamily="50" charset="-128"/>
              </a:rPr>
              <a:t>9</a:t>
            </a:r>
            <a:r>
              <a:rPr kumimoji="0" lang="ja-JP" altLang="en-US" sz="2000" b="1" dirty="0">
                <a:solidFill>
                  <a:srgbClr val="0000FF"/>
                </a:solidFill>
                <a:latin typeface="Meiryo UI" panose="020B0604030504040204" pitchFamily="50" charset="-128"/>
                <a:ea typeface="Meiryo UI" panose="020B0604030504040204" pitchFamily="50" charset="-128"/>
              </a:rPr>
              <a:t>月</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ja-JP" altLang="en-US" sz="2000" b="1" dirty="0">
                <a:solidFill>
                  <a:srgbClr val="0000FF"/>
                </a:solidFill>
                <a:latin typeface="Meiryo UI" panose="020B0604030504040204" pitchFamily="50" charset="-128"/>
                <a:ea typeface="Meiryo UI" panose="020B0604030504040204" pitchFamily="50" charset="-128"/>
              </a:rPr>
              <a:t>　　　　　　　　　　　　　　　チャンピオン大会　：　</a:t>
            </a:r>
            <a:r>
              <a:rPr kumimoji="0" lang="en-US" altLang="ja-JP" sz="2000" b="1" dirty="0">
                <a:solidFill>
                  <a:srgbClr val="0000FF"/>
                </a:solidFill>
                <a:latin typeface="Meiryo UI" panose="020B0604030504040204" pitchFamily="50" charset="-128"/>
                <a:ea typeface="Meiryo UI" panose="020B0604030504040204" pitchFamily="50" charset="-128"/>
              </a:rPr>
              <a:t>2027</a:t>
            </a:r>
            <a:r>
              <a:rPr kumimoji="0" lang="ja-JP" altLang="en-US" sz="2000" b="1" dirty="0">
                <a:solidFill>
                  <a:srgbClr val="0000FF"/>
                </a:solidFill>
                <a:latin typeface="Meiryo UI" panose="020B0604030504040204" pitchFamily="50" charset="-128"/>
                <a:ea typeface="Meiryo UI" panose="020B0604030504040204" pitchFamily="50" charset="-128"/>
              </a:rPr>
              <a:t>年</a:t>
            </a:r>
            <a:r>
              <a:rPr kumimoji="0" lang="en-US" altLang="ja-JP" sz="2000" b="1" dirty="0">
                <a:solidFill>
                  <a:srgbClr val="0000FF"/>
                </a:solidFill>
                <a:latin typeface="Meiryo UI" panose="020B0604030504040204" pitchFamily="50" charset="-128"/>
                <a:ea typeface="Meiryo UI" panose="020B0604030504040204" pitchFamily="50" charset="-128"/>
              </a:rPr>
              <a:t>2</a:t>
            </a:r>
            <a:r>
              <a:rPr kumimoji="0" lang="ja-JP" altLang="en-US" sz="2000" b="1" dirty="0">
                <a:solidFill>
                  <a:srgbClr val="0000FF"/>
                </a:solidFill>
                <a:latin typeface="Meiryo UI" panose="020B0604030504040204" pitchFamily="50" charset="-128"/>
                <a:ea typeface="Meiryo UI" panose="020B0604030504040204" pitchFamily="50" charset="-128"/>
              </a:rPr>
              <a:t>月</a:t>
            </a:r>
            <a:endParaRPr kumimoji="0" lang="en-US" altLang="ja-JP" sz="2000" b="1" dirty="0">
              <a:solidFill>
                <a:srgbClr val="0000FF"/>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50000"/>
              </a:lnSpc>
              <a:spcBef>
                <a:spcPct val="0"/>
              </a:spcBef>
              <a:spcAft>
                <a:spcPts val="0"/>
              </a:spcAft>
              <a:buClrTx/>
              <a:buSzTx/>
              <a:buFontTx/>
              <a:buNone/>
              <a:tabLst/>
              <a:defRPr/>
            </a:pP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要検討事項</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　・</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交流の場</a:t>
            </a:r>
            <a:r>
              <a:rPr kumimoji="0" lang="en-US" altLang="ja-JP" sz="2000" b="1" dirty="0">
                <a:solidFill>
                  <a:srgbClr val="0000FF"/>
                </a:solidFill>
                <a:latin typeface="Meiryo UI" panose="020B0604030504040204" pitchFamily="50" charset="-128"/>
                <a:ea typeface="Meiryo UI" panose="020B0604030504040204" pitchFamily="50" charset="-128"/>
              </a:rPr>
              <a:t>』</a:t>
            </a:r>
            <a:r>
              <a:rPr kumimoji="0" lang="ja-JP" altLang="en-US" sz="2000" b="1" dirty="0">
                <a:solidFill>
                  <a:srgbClr val="0000FF"/>
                </a:solidFill>
                <a:latin typeface="Meiryo UI" panose="020B0604030504040204" pitchFamily="50" charset="-128"/>
                <a:ea typeface="Meiryo UI" panose="020B0604030504040204" pitchFamily="50" charset="-128"/>
              </a:rPr>
              <a:t>の時期は、①</a:t>
            </a:r>
            <a:r>
              <a:rPr kumimoji="0" lang="en-US" altLang="ja-JP" sz="2000" b="1" dirty="0">
                <a:solidFill>
                  <a:srgbClr val="0000FF"/>
                </a:solidFill>
                <a:latin typeface="Meiryo UI" panose="020B0604030504040204" pitchFamily="50" charset="-128"/>
                <a:ea typeface="Meiryo UI" panose="020B0604030504040204" pitchFamily="50" charset="-128"/>
              </a:rPr>
              <a:t>2</a:t>
            </a:r>
            <a:r>
              <a:rPr kumimoji="0" lang="ja-JP" altLang="en-US" sz="2000" b="1" dirty="0">
                <a:solidFill>
                  <a:srgbClr val="0000FF"/>
                </a:solidFill>
                <a:latin typeface="Meiryo UI" panose="020B0604030504040204" pitchFamily="50" charset="-128"/>
                <a:ea typeface="Meiryo UI" panose="020B0604030504040204" pitchFamily="50" charset="-128"/>
              </a:rPr>
              <a:t>月のままとする、　</a:t>
            </a:r>
            <a:r>
              <a:rPr kumimoji="0" lang="en-US" altLang="ja-JP" sz="2000" b="1" dirty="0">
                <a:solidFill>
                  <a:srgbClr val="0000FF"/>
                </a:solidFill>
                <a:latin typeface="Meiryo UI" panose="020B0604030504040204" pitchFamily="50" charset="-128"/>
                <a:ea typeface="Meiryo UI" panose="020B0604030504040204" pitchFamily="50" charset="-128"/>
              </a:rPr>
              <a:t>or</a:t>
            </a:r>
            <a:r>
              <a:rPr kumimoji="0" lang="ja-JP" altLang="en-US" sz="2000" b="1" dirty="0">
                <a:solidFill>
                  <a:srgbClr val="0000FF"/>
                </a:solidFill>
                <a:latin typeface="Meiryo UI" panose="020B0604030504040204" pitchFamily="50" charset="-128"/>
                <a:ea typeface="Meiryo UI" panose="020B0604030504040204" pitchFamily="50" charset="-128"/>
              </a:rPr>
              <a:t>　②総合・交流大会と同時期とする</a:t>
            </a:r>
            <a:endParaRPr kumimoji="0" lang="ja-JP" altLang="en-US" sz="2000" b="1" i="0" u="none" strike="noStrike" kern="1200" cap="none" spc="0" normalizeH="0" baseline="0" noProof="0" dirty="0">
              <a:ln>
                <a:noFill/>
              </a:ln>
              <a:solidFill>
                <a:srgbClr val="0000FF"/>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3A334F6B-3F79-95DB-4F2F-4CCBDF805308}"/>
              </a:ext>
            </a:extLst>
          </p:cNvPr>
          <p:cNvSpPr>
            <a:spLocks noGrp="1"/>
          </p:cNvSpPr>
          <p:nvPr>
            <p:ph type="sldNum" sz="quarter" idx="4"/>
          </p:nvPr>
        </p:nvSpPr>
        <p:spPr/>
        <p:txBody>
          <a:bodyPr/>
          <a:lstStyle/>
          <a:p>
            <a:fld id="{862FF9BA-B2D0-4379-809A-E2DAB931A3F2}" type="slidenum">
              <a:rPr lang="ja-JP" altLang="en-US" smtClean="0"/>
              <a:pPr/>
              <a:t>7</a:t>
            </a:fld>
            <a:r>
              <a:rPr lang="en-US" altLang="ja-JP"/>
              <a:t>/11</a:t>
            </a:r>
            <a:endParaRPr lang="ja-JP" altLang="en-US" dirty="0"/>
          </a:p>
        </p:txBody>
      </p:sp>
    </p:spTree>
    <p:extLst>
      <p:ext uri="{BB962C8B-B14F-4D97-AF65-F5344CB8AC3E}">
        <p14:creationId xmlns:p14="http://schemas.microsoft.com/office/powerpoint/2010/main" val="4270102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3AE1D-1679-C2CC-9E88-6A67ED672878}"/>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A688711-B179-F622-B7AF-F8D534066A7A}"/>
              </a:ext>
            </a:extLst>
          </p:cNvPr>
          <p:cNvSpPr txBox="1"/>
          <p:nvPr/>
        </p:nvSpPr>
        <p:spPr>
          <a:xfrm>
            <a:off x="3866663" y="48213"/>
            <a:ext cx="4322016"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４． 私たちに期待されていること</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2" name="テキスト ボックス 1">
            <a:extLst>
              <a:ext uri="{FF2B5EF4-FFF2-40B4-BE49-F238E27FC236}">
                <a16:creationId xmlns:a16="http://schemas.microsoft.com/office/drawing/2014/main" id="{1BA327C9-B264-7F3F-1602-2356786E0C0F}"/>
              </a:ext>
            </a:extLst>
          </p:cNvPr>
          <p:cNvSpPr txBox="1"/>
          <p:nvPr/>
        </p:nvSpPr>
        <p:spPr>
          <a:xfrm>
            <a:off x="15911" y="4486240"/>
            <a:ext cx="12059712" cy="1015663"/>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1</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「現状のＱＣサークル」で方針達成をねらう　⇒　いわゆる“既定路線”</a:t>
            </a:r>
            <a:endParaRPr lang="en-US" altLang="ja-JP" sz="2000"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　　　　　　　　　　　　　　　　　　　　　　　　　　　　　　　　　　　　　　　　　　　現状のＱＣサークルという商品を変えずに売り込みしている？</a:t>
            </a:r>
            <a:endParaRPr kumimoji="1" lang="en-US" altLang="ja-JP"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専門家がやりがちな「プロダクトアウト」？</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8" name="テキスト ボックス 7">
            <a:extLst>
              <a:ext uri="{FF2B5EF4-FFF2-40B4-BE49-F238E27FC236}">
                <a16:creationId xmlns:a16="http://schemas.microsoft.com/office/drawing/2014/main" id="{D0D85EEE-2149-8626-4DF7-FE3FC5C81AD6}"/>
              </a:ext>
            </a:extLst>
          </p:cNvPr>
          <p:cNvSpPr txBox="1"/>
          <p:nvPr/>
        </p:nvSpPr>
        <p:spPr>
          <a:xfrm>
            <a:off x="1660129" y="667305"/>
            <a:ext cx="8735084" cy="3631763"/>
          </a:xfrm>
          <a:prstGeom prst="rect">
            <a:avLst/>
          </a:prstGeom>
          <a:noFill/>
          <a:ln>
            <a:solidFill>
              <a:schemeClr val="accent1"/>
            </a:solidFill>
            <a:prstDash val="dash"/>
          </a:ln>
        </p:spPr>
        <p:txBody>
          <a:bodyPr wrap="none" rtlCol="0">
            <a:spAutoFit/>
          </a:bodyPr>
          <a:lstStyle/>
          <a:p>
            <a:pPr marL="0" marR="0" lvl="0" indent="0" defTabSz="914400" rtl="0" eaLnBrk="1" fontAlgn="auto" latinLnBrk="0" hangingPunct="1">
              <a:spcBef>
                <a:spcPts val="1200"/>
              </a:spcBef>
              <a:spcAft>
                <a:spcPts val="0"/>
              </a:spcAft>
              <a:buClrTx/>
              <a:buSzTx/>
              <a:buFontTx/>
              <a:buNone/>
              <a:tabLst/>
              <a:defRPr/>
            </a:pP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【2025</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年度東海支部　年度方針・重点実施事項</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a:t>
            </a:r>
          </a:p>
          <a:p>
            <a:pPr marL="0" marR="0" lvl="0" indent="0" defTabSz="914400" rtl="0" eaLnBrk="1" fontAlgn="auto" latinLnBrk="0" hangingPunct="1">
              <a:spcBef>
                <a:spcPts val="120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１．多様で変化するニーズに応える行事企画・運営</a:t>
            </a:r>
            <a:b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b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1)</a:t>
            </a:r>
            <a:r>
              <a:rPr lang="ja-JP" altLang="en-US" sz="2000" b="1" dirty="0">
                <a:solidFill>
                  <a:srgbClr val="0000FF"/>
                </a:solidFill>
                <a:latin typeface="UD デジタル 教科書体 NK-R" panose="02020400000000000000" pitchFamily="18" charset="-128"/>
                <a:ea typeface="UD デジタル 教科書体 NK-R" panose="02020400000000000000" pitchFamily="18" charset="-128"/>
              </a:rPr>
              <a:t>サークルのモチベーションを上げる仕掛け</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検討</a:t>
            </a:r>
            <a:b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b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a:t>
            </a:r>
            <a:r>
              <a:rPr lang="ja-JP" altLang="en-US" sz="2000" b="1" dirty="0">
                <a:solidFill>
                  <a:srgbClr val="0000FF"/>
                </a:solidFill>
                <a:latin typeface="UD デジタル 教科書体 NK-R" panose="02020400000000000000" pitchFamily="18" charset="-128"/>
                <a:ea typeface="UD デジタル 教科書体 NK-R" panose="02020400000000000000" pitchFamily="18" charset="-128"/>
              </a:rPr>
              <a:t>入門以前のお客様へのアプローチ</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検討（</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QC</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の敷居を低くする研修、発表会）</a:t>
            </a:r>
          </a:p>
          <a:p>
            <a:pPr marL="0" marR="0" lvl="0" indent="0" defTabSz="914400" rtl="0" eaLnBrk="1" fontAlgn="auto" latinLnBrk="0" hangingPunct="1">
              <a:spcBef>
                <a:spcPts val="120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２．行事参加者の拡大へ向けた環境整備</a:t>
            </a:r>
            <a:b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b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1)</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行事参加、幹事会社の</a:t>
            </a:r>
            <a:r>
              <a:rPr lang="ja-JP" altLang="en-US" sz="2000" b="1" dirty="0">
                <a:solidFill>
                  <a:srgbClr val="0000FF"/>
                </a:solidFill>
                <a:latin typeface="UD デジタル 教科書体 NK-R" panose="02020400000000000000" pitchFamily="18" charset="-128"/>
                <a:ea typeface="UD デジタル 教科書体 NK-R" panose="02020400000000000000" pitchFamily="18" charset="-128"/>
              </a:rPr>
              <a:t>有効性とメリットを明確化</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し共有</a:t>
            </a:r>
            <a:b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b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a:t>
            </a:r>
            <a:r>
              <a:rPr lang="ja-JP" altLang="en-US" sz="2000" b="1" dirty="0">
                <a:solidFill>
                  <a:srgbClr val="0000FF"/>
                </a:solidFill>
                <a:latin typeface="UD デジタル 教科書体 NK-R" panose="02020400000000000000" pitchFamily="18" charset="-128"/>
                <a:ea typeface="UD デジタル 教科書体 NK-R" panose="02020400000000000000" pitchFamily="18" charset="-128"/>
              </a:rPr>
              <a:t>製造分野以外の団体との仲間づくり</a:t>
            </a:r>
          </a:p>
          <a:p>
            <a:pPr marL="0" marR="0" lvl="0" indent="0" defTabSz="914400" rtl="0" eaLnBrk="1" fontAlgn="auto" latinLnBrk="0" hangingPunct="1">
              <a:spcBef>
                <a:spcPts val="120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３．幹事業務の効率化継続と幹事レベルアップ強化</a:t>
            </a:r>
            <a:b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b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1)</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経費業務の地区、支部共有化検討議論開始</a:t>
            </a:r>
            <a:b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b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幹事の</a:t>
            </a:r>
            <a:r>
              <a:rPr lang="ja-JP" altLang="en-US" sz="2000" b="1" dirty="0">
                <a:solidFill>
                  <a:srgbClr val="0000FF"/>
                </a:solidFill>
                <a:latin typeface="UD デジタル 教科書体 NK-R" panose="02020400000000000000" pitchFamily="18" charset="-128"/>
                <a:ea typeface="UD デジタル 教科書体 NK-R" panose="02020400000000000000" pitchFamily="18" charset="-128"/>
              </a:rPr>
              <a:t>新知見学び</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の場の創出</a:t>
            </a:r>
          </a:p>
        </p:txBody>
      </p:sp>
      <p:sp>
        <p:nvSpPr>
          <p:cNvPr id="9" name="テキスト ボックス 8">
            <a:extLst>
              <a:ext uri="{FF2B5EF4-FFF2-40B4-BE49-F238E27FC236}">
                <a16:creationId xmlns:a16="http://schemas.microsoft.com/office/drawing/2014/main" id="{D837BF00-6679-63EB-30A5-ADA7619785C3}"/>
              </a:ext>
            </a:extLst>
          </p:cNvPr>
          <p:cNvSpPr txBox="1"/>
          <p:nvPr/>
        </p:nvSpPr>
        <p:spPr>
          <a:xfrm>
            <a:off x="15911" y="5605743"/>
            <a:ext cx="11373626" cy="1138773"/>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２） </a:t>
            </a:r>
            <a:r>
              <a:rPr lang="ja-JP" altLang="en-US" sz="2800" dirty="0">
                <a:solidFill>
                  <a:srgbClr val="0000FF"/>
                </a:solidFill>
                <a:latin typeface="UD デジタル 教科書体 NK-R" panose="02020400000000000000" pitchFamily="18" charset="-128"/>
                <a:ea typeface="UD デジタル 教科書体 NK-R" panose="02020400000000000000" pitchFamily="18" charset="-128"/>
              </a:rPr>
              <a:t>「次世代のＱＣサークル」に変える必要がありそうだ　</a:t>
            </a:r>
            <a:endParaRPr lang="en-US" altLang="ja-JP" sz="2800" dirty="0">
              <a:solidFill>
                <a:srgbClr val="0000FF"/>
              </a:solidFill>
              <a:latin typeface="UD デジタル 教科書体 NK-R" panose="02020400000000000000" pitchFamily="18" charset="-128"/>
              <a:ea typeface="UD デジタル 教科書体 NK-R" panose="02020400000000000000" pitchFamily="18"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・基本の型の理解</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習得は今後も必要不可欠。　しかし、現場は変わり始めている。今後さらに多様化する</a:t>
            </a:r>
            <a:endParaRPr lang="en-US" altLang="ja-JP" sz="2000" dirty="0">
              <a:solidFill>
                <a:prstClr val="black"/>
              </a:solidFill>
              <a:latin typeface="UD デジタル 教科書体 NK-R" panose="02020400000000000000" pitchFamily="18" charset="-128"/>
              <a:ea typeface="UD デジタル 教科書体 NK-R" panose="02020400000000000000" pitchFamily="18" charset="-128"/>
            </a:endParaRPr>
          </a:p>
          <a:p>
            <a:pPr marL="0" marR="0" lvl="0" indent="0" defTabSz="914400" rtl="0" eaLnBrk="1" fontAlgn="auto" latinLnBrk="0" hangingPunct="1">
              <a:lnSpc>
                <a:spcPct val="100000"/>
              </a:lnSpc>
              <a:spcBef>
                <a:spcPts val="0"/>
              </a:spcBef>
              <a:spcAft>
                <a:spcPts val="0"/>
              </a:spcAft>
              <a:buClrTx/>
              <a:buSzTx/>
              <a:buFontTx/>
              <a:buNone/>
              <a:tabLst/>
              <a:defRPr/>
            </a:pP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・にもかかわらず、過度に型に嵌めようとする現状の活動は、今後の成長を阻害するかもしれない</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11" name="スライド番号プレースホルダー 10">
            <a:extLst>
              <a:ext uri="{FF2B5EF4-FFF2-40B4-BE49-F238E27FC236}">
                <a16:creationId xmlns:a16="http://schemas.microsoft.com/office/drawing/2014/main" id="{989DDF05-DFB4-7829-07EB-1D11AFFEFEBB}"/>
              </a:ext>
            </a:extLst>
          </p:cNvPr>
          <p:cNvSpPr>
            <a:spLocks noGrp="1"/>
          </p:cNvSpPr>
          <p:nvPr>
            <p:ph type="sldNum" sz="quarter" idx="4"/>
          </p:nvPr>
        </p:nvSpPr>
        <p:spPr/>
        <p:txBody>
          <a:bodyPr/>
          <a:lstStyle/>
          <a:p>
            <a:fld id="{862FF9BA-B2D0-4379-809A-E2DAB931A3F2}" type="slidenum">
              <a:rPr lang="ja-JP" altLang="en-US" smtClean="0"/>
              <a:pPr/>
              <a:t>8</a:t>
            </a:fld>
            <a:r>
              <a:rPr lang="en-US" altLang="ja-JP"/>
              <a:t>/11</a:t>
            </a:r>
            <a:endParaRPr lang="ja-JP" altLang="en-US" dirty="0"/>
          </a:p>
        </p:txBody>
      </p:sp>
    </p:spTree>
    <p:extLst>
      <p:ext uri="{BB962C8B-B14F-4D97-AF65-F5344CB8AC3E}">
        <p14:creationId xmlns:p14="http://schemas.microsoft.com/office/powerpoint/2010/main" val="2205844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F50AD-B77F-7193-8202-1A569C222003}"/>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FF6CEFF-F3A4-26BF-8574-6CE14F8711DC}"/>
              </a:ext>
            </a:extLst>
          </p:cNvPr>
          <p:cNvSpPr txBox="1"/>
          <p:nvPr/>
        </p:nvSpPr>
        <p:spPr>
          <a:xfrm>
            <a:off x="15911" y="529542"/>
            <a:ext cx="3732112" cy="400110"/>
          </a:xfrm>
          <a:prstGeom prst="rect">
            <a:avLst/>
          </a:prstGeom>
          <a:noFill/>
        </p:spPr>
        <p:txBody>
          <a:bodyPr wrap="non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1</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 </a:t>
            </a:r>
            <a:r>
              <a:rPr lang="en-US" altLang="ja-JP" sz="2000" dirty="0">
                <a:solidFill>
                  <a:prstClr val="black"/>
                </a:solidFill>
                <a:latin typeface="UD デジタル 教科書体 NK-R" panose="02020400000000000000" pitchFamily="18" charset="-128"/>
                <a:ea typeface="UD デジタル 教科書体 NK-R" panose="02020400000000000000" pitchFamily="18" charset="-128"/>
              </a:rPr>
              <a:t>2030</a:t>
            </a:r>
            <a:r>
              <a:rPr lang="ja-JP" altLang="en-US" sz="2000" dirty="0">
                <a:solidFill>
                  <a:prstClr val="black"/>
                </a:solidFill>
                <a:latin typeface="UD デジタル 教科書体 NK-R" panose="02020400000000000000" pitchFamily="18" charset="-128"/>
                <a:ea typeface="UD デジタル 教科書体 NK-R" panose="02020400000000000000" pitchFamily="18" charset="-128"/>
              </a:rPr>
              <a:t>年の製造ライン（予測）</a:t>
            </a:r>
            <a:endParaRPr kumimoji="1" lang="ja-JP" altLang="en-US" sz="20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graphicFrame>
        <p:nvGraphicFramePr>
          <p:cNvPr id="3" name="表 2">
            <a:extLst>
              <a:ext uri="{FF2B5EF4-FFF2-40B4-BE49-F238E27FC236}">
                <a16:creationId xmlns:a16="http://schemas.microsoft.com/office/drawing/2014/main" id="{1BF14152-0BB6-6207-9C2F-2D0F085ED83B}"/>
              </a:ext>
            </a:extLst>
          </p:cNvPr>
          <p:cNvGraphicFramePr>
            <a:graphicFrameLocks noGrp="1"/>
          </p:cNvGraphicFramePr>
          <p:nvPr/>
        </p:nvGraphicFramePr>
        <p:xfrm>
          <a:off x="556339" y="1011578"/>
          <a:ext cx="11075221" cy="3200400"/>
        </p:xfrm>
        <a:graphic>
          <a:graphicData uri="http://schemas.openxmlformats.org/drawingml/2006/table">
            <a:tbl>
              <a:tblPr firstRow="1" bandRow="1"/>
              <a:tblGrid>
                <a:gridCol w="3258575">
                  <a:extLst>
                    <a:ext uri="{9D8B030D-6E8A-4147-A177-3AD203B41FA5}">
                      <a16:colId xmlns:a16="http://schemas.microsoft.com/office/drawing/2014/main" val="968028845"/>
                    </a:ext>
                  </a:extLst>
                </a:gridCol>
                <a:gridCol w="7816646">
                  <a:extLst>
                    <a:ext uri="{9D8B030D-6E8A-4147-A177-3AD203B41FA5}">
                      <a16:colId xmlns:a16="http://schemas.microsoft.com/office/drawing/2014/main" val="2706097286"/>
                    </a:ext>
                  </a:extLst>
                </a:gridCol>
              </a:tblGrid>
              <a:tr h="195367">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dirty="0">
                          <a:latin typeface="HGS創英角ｺﾞｼｯｸUB" panose="020B0900000000000000" pitchFamily="50" charset="-128"/>
                          <a:ea typeface="HGS創英角ｺﾞｼｯｸUB" panose="020B0900000000000000" pitchFamily="50" charset="-128"/>
                        </a:rPr>
                        <a:t>1.</a:t>
                      </a:r>
                      <a:r>
                        <a:rPr kumimoji="1" lang="ja-JP" altLang="en-US" dirty="0">
                          <a:latin typeface="HGS創英角ｺﾞｼｯｸUB" panose="020B0900000000000000" pitchFamily="50" charset="-128"/>
                          <a:ea typeface="HGS創英角ｺﾞｼｯｸUB" panose="020B0900000000000000" pitchFamily="50" charset="-128"/>
                        </a:rPr>
                        <a:t> スマートファクトリー化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CFFFF"/>
                    </a:solid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9388" indent="-179388">
                        <a:buFont typeface="Arial" panose="020B0604020202020204" pitchFamily="34" charset="0"/>
                        <a:buChar char="•"/>
                      </a:pPr>
                      <a:r>
                        <a:rPr kumimoji="1" lang="en-US" altLang="ja-JP" dirty="0">
                          <a:latin typeface="HGS創英角ｺﾞｼｯｸUB" panose="020B0900000000000000" pitchFamily="50" charset="-128"/>
                          <a:ea typeface="HGS創英角ｺﾞｼｯｸUB" panose="020B0900000000000000" pitchFamily="50" charset="-128"/>
                        </a:rPr>
                        <a:t>IoT</a:t>
                      </a:r>
                      <a:r>
                        <a:rPr kumimoji="1" lang="ja-JP" altLang="en-US" dirty="0">
                          <a:latin typeface="HGS創英角ｺﾞｼｯｸUB" panose="020B0900000000000000" pitchFamily="50" charset="-128"/>
                          <a:ea typeface="HGS創英角ｺﾞｼｯｸUB" panose="020B0900000000000000" pitchFamily="50" charset="-128"/>
                        </a:rPr>
                        <a:t>センサーや</a:t>
                      </a:r>
                      <a:r>
                        <a:rPr kumimoji="1" lang="en-US" altLang="ja-JP" dirty="0">
                          <a:latin typeface="HGS創英角ｺﾞｼｯｸUB" panose="020B0900000000000000" pitchFamily="50" charset="-128"/>
                          <a:ea typeface="HGS創英角ｺﾞｼｯｸUB" panose="020B0900000000000000" pitchFamily="50" charset="-128"/>
                        </a:rPr>
                        <a:t>AI</a:t>
                      </a:r>
                      <a:r>
                        <a:rPr kumimoji="1" lang="ja-JP" altLang="en-US" dirty="0">
                          <a:latin typeface="HGS創英角ｺﾞｼｯｸUB" panose="020B0900000000000000" pitchFamily="50" charset="-128"/>
                          <a:ea typeface="HGS創英角ｺﾞｼｯｸUB" panose="020B0900000000000000" pitchFamily="50" charset="-128"/>
                        </a:rPr>
                        <a:t>技術を活用して製品の品質管理、機器のメンテナンス、効率的な生産計画をリアルタイムに最適化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833182017"/>
                  </a:ext>
                </a:extLst>
              </a:tr>
              <a:tr h="605639">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dirty="0"/>
                        <a:t>2. </a:t>
                      </a:r>
                      <a:r>
                        <a:rPr kumimoji="1" lang="ja-JP" altLang="en-US" dirty="0"/>
                        <a:t>ロボットによる自動化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9388" indent="-179388">
                        <a:buFont typeface="Arial" panose="020B0604020202020204" pitchFamily="34" charset="0"/>
                        <a:buChar char="•"/>
                      </a:pPr>
                      <a:r>
                        <a:rPr kumimoji="1" lang="ja-JP" altLang="en-US" dirty="0"/>
                        <a:t>人間の作業に頼る比率が減り、高度なロボット技術が導入される。これは単純作業だけでなく、精密作業にも利用される</a:t>
                      </a:r>
                      <a:endParaRPr kumimoji="1" lang="en-US" altLang="ja-JP" dirty="0"/>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3950710013"/>
                  </a:ext>
                </a:extLst>
              </a:tr>
              <a:tr h="312588">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dirty="0"/>
                        <a:t>3. </a:t>
                      </a:r>
                      <a:r>
                        <a:rPr kumimoji="1" lang="ja-JP" altLang="en-US" dirty="0"/>
                        <a:t>持続可能性への配慮</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6213" indent="-176213">
                        <a:buFont typeface="Arial" panose="020B0604020202020204" pitchFamily="34" charset="0"/>
                        <a:buChar char="•"/>
                      </a:pPr>
                      <a:r>
                        <a:rPr kumimoji="1" lang="ja-JP" altLang="en-US" dirty="0"/>
                        <a:t>環境にやさしい素材の使用や廃棄物削減を徹底し、循環型製造プロセスが取り入れられる。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2705483814"/>
                  </a:ext>
                </a:extLst>
              </a:tr>
              <a:tr h="594360">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dirty="0"/>
                        <a:t>4. </a:t>
                      </a:r>
                      <a:r>
                        <a:rPr kumimoji="1" lang="ja-JP" altLang="en-US" dirty="0"/>
                        <a:t>デジタルツイン技術</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9388"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b="0" i="0" u="none" strike="noStrike" kern="1200" cap="none" spc="0" normalizeH="0" baseline="0" noProof="0" dirty="0">
                          <a:ln>
                            <a:noFill/>
                          </a:ln>
                          <a:solidFill>
                            <a:prstClr val="black"/>
                          </a:solidFill>
                          <a:effectLst/>
                          <a:uLnTx/>
                          <a:uFillTx/>
                          <a:latin typeface="+mn-lt"/>
                          <a:ea typeface="+mn-ea"/>
                          <a:cs typeface="+mn-cs"/>
                        </a:rPr>
                        <a:t>製造ラインのデジタルなコピーを使い、問題の予測やプロセスのパフォーマンス向上を図る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29312960"/>
                  </a:ext>
                </a:extLst>
              </a:tr>
              <a:tr h="594360">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r>
                        <a:rPr kumimoji="1" lang="en-US" altLang="ja-JP" dirty="0"/>
                        <a:t>5. </a:t>
                      </a:r>
                      <a:r>
                        <a:rPr kumimoji="1" lang="ja-JP" altLang="en-US" dirty="0"/>
                        <a:t>サプライチェーンの強化</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游ゴシック" panose="02110004020202020204"/>
                        </a:defRPr>
                      </a:lvl1pPr>
                      <a:lvl2pPr marL="457200" algn="l" defTabSz="914400" rtl="0" eaLnBrk="1" latinLnBrk="0" hangingPunct="1">
                        <a:defRPr kumimoji="1" sz="1800" kern="1200">
                          <a:solidFill>
                            <a:schemeClr val="tx1"/>
                          </a:solidFill>
                          <a:latin typeface="游ゴシック" panose="02110004020202020204"/>
                        </a:defRPr>
                      </a:lvl2pPr>
                      <a:lvl3pPr marL="914400" algn="l" defTabSz="914400" rtl="0" eaLnBrk="1" latinLnBrk="0" hangingPunct="1">
                        <a:defRPr kumimoji="1" sz="1800" kern="1200">
                          <a:solidFill>
                            <a:schemeClr val="tx1"/>
                          </a:solidFill>
                          <a:latin typeface="游ゴシック" panose="02110004020202020204"/>
                        </a:defRPr>
                      </a:lvl3pPr>
                      <a:lvl4pPr marL="1371600" algn="l" defTabSz="914400" rtl="0" eaLnBrk="1" latinLnBrk="0" hangingPunct="1">
                        <a:defRPr kumimoji="1" sz="1800" kern="1200">
                          <a:solidFill>
                            <a:schemeClr val="tx1"/>
                          </a:solidFill>
                          <a:latin typeface="游ゴシック" panose="02110004020202020204"/>
                        </a:defRPr>
                      </a:lvl4pPr>
                      <a:lvl5pPr marL="1828800" algn="l" defTabSz="914400" rtl="0" eaLnBrk="1" latinLnBrk="0" hangingPunct="1">
                        <a:defRPr kumimoji="1" sz="1800" kern="1200">
                          <a:solidFill>
                            <a:schemeClr val="tx1"/>
                          </a:solidFill>
                          <a:latin typeface="游ゴシック" panose="02110004020202020204"/>
                        </a:defRPr>
                      </a:lvl5pPr>
                      <a:lvl6pPr marL="2286000" algn="l" defTabSz="914400" rtl="0" eaLnBrk="1" latinLnBrk="0" hangingPunct="1">
                        <a:defRPr kumimoji="1" sz="1800" kern="1200">
                          <a:solidFill>
                            <a:schemeClr val="tx1"/>
                          </a:solidFill>
                          <a:latin typeface="游ゴシック" panose="02110004020202020204"/>
                        </a:defRPr>
                      </a:lvl6pPr>
                      <a:lvl7pPr marL="2743200" algn="l" defTabSz="914400" rtl="0" eaLnBrk="1" latinLnBrk="0" hangingPunct="1">
                        <a:defRPr kumimoji="1" sz="1800" kern="1200">
                          <a:solidFill>
                            <a:schemeClr val="tx1"/>
                          </a:solidFill>
                          <a:latin typeface="游ゴシック" panose="02110004020202020204"/>
                        </a:defRPr>
                      </a:lvl7pPr>
                      <a:lvl8pPr marL="3200400" algn="l" defTabSz="914400" rtl="0" eaLnBrk="1" latinLnBrk="0" hangingPunct="1">
                        <a:defRPr kumimoji="1" sz="1800" kern="1200">
                          <a:solidFill>
                            <a:schemeClr val="tx1"/>
                          </a:solidFill>
                          <a:latin typeface="游ゴシック" panose="02110004020202020204"/>
                        </a:defRPr>
                      </a:lvl8pPr>
                      <a:lvl9pPr marL="3657600" algn="l" defTabSz="914400" rtl="0" eaLnBrk="1" latinLnBrk="0" hangingPunct="1">
                        <a:defRPr kumimoji="1" sz="1800" kern="1200">
                          <a:solidFill>
                            <a:schemeClr val="tx1"/>
                          </a:solidFill>
                          <a:latin typeface="游ゴシック" panose="02110004020202020204"/>
                        </a:defRPr>
                      </a:lvl9pPr>
                    </a:lstStyle>
                    <a:p>
                      <a:pPr marL="179388" marR="0" lvl="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800" b="0" i="0" u="none" strike="noStrike" kern="1200" cap="none" spc="0" normalizeH="0" baseline="0" noProof="0" dirty="0">
                          <a:ln>
                            <a:noFill/>
                          </a:ln>
                          <a:solidFill>
                            <a:prstClr val="black"/>
                          </a:solidFill>
                          <a:effectLst/>
                          <a:uLnTx/>
                          <a:uFillTx/>
                          <a:latin typeface="+mn-lt"/>
                          <a:ea typeface="+mn-ea"/>
                          <a:cs typeface="+mn-cs"/>
                        </a:rPr>
                        <a:t>生産ラインとサプライチェーンの連携がさらに深まり、効率的で柔軟なシステムが構築される</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932889864"/>
                  </a:ext>
                </a:extLst>
              </a:tr>
            </a:tbl>
          </a:graphicData>
        </a:graphic>
      </p:graphicFrame>
      <p:sp>
        <p:nvSpPr>
          <p:cNvPr id="6" name="テキスト ボックス 5">
            <a:extLst>
              <a:ext uri="{FF2B5EF4-FFF2-40B4-BE49-F238E27FC236}">
                <a16:creationId xmlns:a16="http://schemas.microsoft.com/office/drawing/2014/main" id="{FCA905EF-1611-B3A8-8F12-7B91E81502A6}"/>
              </a:ext>
            </a:extLst>
          </p:cNvPr>
          <p:cNvSpPr txBox="1"/>
          <p:nvPr/>
        </p:nvSpPr>
        <p:spPr>
          <a:xfrm>
            <a:off x="420707" y="4349630"/>
            <a:ext cx="11458014" cy="2247424"/>
          </a:xfrm>
          <a:prstGeom prst="roundRect">
            <a:avLst/>
          </a:prstGeom>
          <a:solidFill>
            <a:sysClr val="window" lastClr="FFFFFF"/>
          </a:solidFill>
          <a:ln w="19050" cap="flat" cmpd="sng" algn="ctr">
            <a:solidFill>
              <a:srgbClr val="156082"/>
            </a:solidFill>
            <a:prstDash val="solid"/>
            <a:miter lim="800000"/>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t>スマートファクトリー化が進むと、工場の作業者の働き方は大きく変わる</a:t>
            </a:r>
            <a:r>
              <a:rPr kumimoji="0" lang="ja-JP" altLang="en-US" sz="1800" b="0" i="0" u="none" strike="noStrike" kern="0" cap="none" spc="0" normalizeH="0" baseline="0" noProof="0" dirty="0">
                <a:ln>
                  <a:noFill/>
                </a:ln>
                <a:solidFill>
                  <a:srgbClr val="0000FF"/>
                </a:solidFill>
                <a:effectLst/>
                <a:uLnTx/>
                <a:uFillTx/>
                <a:latin typeface="游ゴシック" panose="02110004020202020204"/>
                <a:ea typeface="游ゴシック" panose="020B0400000000000000" pitchFamily="50" charset="-128"/>
                <a:cs typeface="+mn-cs"/>
              </a:rPr>
              <a:t>（次頁参照）</a:t>
            </a:r>
            <a:br>
              <a:rPr kumimoji="0" lang="en-US" altLang="ja-JP" sz="1800" b="0" i="0" u="none" strike="noStrike" kern="0" cap="none" spc="0" normalizeH="0" baseline="0" noProof="0" dirty="0">
                <a:ln>
                  <a:noFill/>
                </a:ln>
                <a:solidFill>
                  <a:srgbClr val="0000FF"/>
                </a:solidFill>
                <a:effectLst/>
                <a:uLnTx/>
                <a:uFillTx/>
                <a:latin typeface="游ゴシック" panose="02110004020202020204"/>
                <a:ea typeface="游ゴシック" panose="020B0400000000000000" pitchFamily="50" charset="-128"/>
                <a:cs typeface="+mn-cs"/>
              </a:rPr>
            </a:br>
            <a:r>
              <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t>従来の「手作業中心」「現場での対応」が主流だった働き方から、「テクノロジーを活用した監視・管理」</a:t>
            </a:r>
            <a:br>
              <a:rPr kumimoji="0" lang="en-US" altLang="ja-JP"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br>
            <a:r>
              <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t>「高付加価値な業務」にシフトする傾向が強まる</a:t>
            </a:r>
            <a:endParaRPr kumimoji="0" lang="en-US" altLang="ja-JP"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t>スマートファクトリー化は、作業者にとって「業務の省力化」と同時に、「新しいスキル習得の必要性」を</a:t>
            </a:r>
            <a:br>
              <a:rPr kumimoji="0" lang="en-US" altLang="ja-JP"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br>
            <a:r>
              <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t>もたらす。そのため、従業員が適応できるよう、企業側は教育・訓練の機会を充実させることが重要となる</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FF"/>
                </a:solidFill>
                <a:effectLst/>
                <a:uLnTx/>
                <a:uFillTx/>
                <a:latin typeface="HGS創英角ｺﾞｼｯｸUB" panose="020B0900000000000000" pitchFamily="50" charset="-128"/>
                <a:ea typeface="HGS創英角ｺﾞｼｯｸUB" panose="020B0900000000000000" pitchFamily="50" charset="-128"/>
                <a:cs typeface="+mn-cs"/>
              </a:rPr>
              <a:t>（この移行を前向きに活用できれば、作業者の生産性と働きがいの向上が期待される）</a:t>
            </a:r>
          </a:p>
        </p:txBody>
      </p:sp>
      <p:sp>
        <p:nvSpPr>
          <p:cNvPr id="7" name="テキスト ボックス 6">
            <a:extLst>
              <a:ext uri="{FF2B5EF4-FFF2-40B4-BE49-F238E27FC236}">
                <a16:creationId xmlns:a16="http://schemas.microsoft.com/office/drawing/2014/main" id="{377611C2-300F-3929-D415-D3ABFB1AB1DA}"/>
              </a:ext>
            </a:extLst>
          </p:cNvPr>
          <p:cNvSpPr txBox="1"/>
          <p:nvPr/>
        </p:nvSpPr>
        <p:spPr>
          <a:xfrm>
            <a:off x="3866663" y="48213"/>
            <a:ext cx="4322016" cy="461665"/>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dirty="0">
                <a:solidFill>
                  <a:prstClr val="black"/>
                </a:solidFill>
                <a:latin typeface="UD デジタル 教科書体 NK-B" panose="02020700000000000000" pitchFamily="18" charset="-128"/>
                <a:ea typeface="UD デジタル 教科書体 NK-B" panose="02020700000000000000" pitchFamily="18" charset="-128"/>
              </a:rPr>
              <a:t>４． 私たちに期待されていること</a:t>
            </a:r>
            <a:endParaRPr kumimoji="1" lang="ja-JP" altLang="en-US" sz="240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8" name="スライド番号プレースホルダー 7">
            <a:extLst>
              <a:ext uri="{FF2B5EF4-FFF2-40B4-BE49-F238E27FC236}">
                <a16:creationId xmlns:a16="http://schemas.microsoft.com/office/drawing/2014/main" id="{662EF297-CFA1-B533-F3DC-A1F19127198B}"/>
              </a:ext>
            </a:extLst>
          </p:cNvPr>
          <p:cNvSpPr>
            <a:spLocks noGrp="1"/>
          </p:cNvSpPr>
          <p:nvPr>
            <p:ph type="sldNum" sz="quarter" idx="4"/>
          </p:nvPr>
        </p:nvSpPr>
        <p:spPr/>
        <p:txBody>
          <a:bodyPr/>
          <a:lstStyle/>
          <a:p>
            <a:fld id="{862FF9BA-B2D0-4379-809A-E2DAB931A3F2}" type="slidenum">
              <a:rPr lang="ja-JP" altLang="en-US" smtClean="0"/>
              <a:pPr/>
              <a:t>9</a:t>
            </a:fld>
            <a:r>
              <a:rPr lang="en-US" altLang="ja-JP"/>
              <a:t>/11</a:t>
            </a:r>
            <a:endParaRPr lang="ja-JP" altLang="en-US" dirty="0"/>
          </a:p>
        </p:txBody>
      </p:sp>
    </p:spTree>
    <p:extLst>
      <p:ext uri="{BB962C8B-B14F-4D97-AF65-F5344CB8AC3E}">
        <p14:creationId xmlns:p14="http://schemas.microsoft.com/office/powerpoint/2010/main" val="931721459"/>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20557</TotalTime>
  <Words>1872</Words>
  <Application>Microsoft Office PowerPoint</Application>
  <PresentationFormat>ワイド画面</PresentationFormat>
  <Paragraphs>132</Paragraphs>
  <Slides>11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11</vt:i4>
      </vt:variant>
    </vt:vector>
  </HeadingPairs>
  <TitlesOfParts>
    <vt:vector size="21" baseType="lpstr">
      <vt:lpstr>HGS創英角ｺﾞｼｯｸUB</vt:lpstr>
      <vt:lpstr>Meiryo UI</vt:lpstr>
      <vt:lpstr>UD デジタル 教科書体 NK-B</vt:lpstr>
      <vt:lpstr>UD デジタル 教科書体 NK-R</vt:lpstr>
      <vt:lpstr>游ゴシック</vt:lpstr>
      <vt:lpstr>游ゴシック Light</vt:lpstr>
      <vt:lpstr>Arial</vt:lpstr>
      <vt:lpstr>Calibri</vt:lpstr>
      <vt:lpstr>Times New Roman</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KIDERA NORIYO / 木寺 紀世</dc:creator>
  <cp:lastModifiedBy>古賀賢一</cp:lastModifiedBy>
  <cp:revision>1480</cp:revision>
  <cp:lastPrinted>2024-02-05T09:12:29Z</cp:lastPrinted>
  <dcterms:created xsi:type="dcterms:W3CDTF">2020-10-20T02:16:32Z</dcterms:created>
  <dcterms:modified xsi:type="dcterms:W3CDTF">2025-08-28T02:07:43Z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84110c0-389b-47ca-9376-15b19fc787e0_Enabled">
    <vt:lpwstr>true</vt:lpwstr>
  </property>
  <property fmtid="{D5CDD505-2E9C-101B-9397-08002B2CF9AE}" pid="3" name="MSIP_Label_a84110c0-389b-47ca-9376-15b19fc787e0_SetDate">
    <vt:lpwstr>2025-07-22T01:32:54Z</vt:lpwstr>
  </property>
  <property fmtid="{D5CDD505-2E9C-101B-9397-08002B2CF9AE}" pid="4" name="MSIP_Label_a84110c0-389b-47ca-9376-15b19fc787e0_Method">
    <vt:lpwstr>Standard</vt:lpwstr>
  </property>
  <property fmtid="{D5CDD505-2E9C-101B-9397-08002B2CF9AE}" pid="5" name="MSIP_Label_a84110c0-389b-47ca-9376-15b19fc787e0_Name">
    <vt:lpwstr>関係者外秘</vt:lpwstr>
  </property>
  <property fmtid="{D5CDD505-2E9C-101B-9397-08002B2CF9AE}" pid="6" name="MSIP_Label_a84110c0-389b-47ca-9376-15b19fc787e0_SiteId">
    <vt:lpwstr>3e33ba25-5566-4d70-86e1-073e70303b2f</vt:lpwstr>
  </property>
  <property fmtid="{D5CDD505-2E9C-101B-9397-08002B2CF9AE}" pid="7" name="MSIP_Label_a84110c0-389b-47ca-9376-15b19fc787e0_ActionId">
    <vt:lpwstr>b42af755-8166-4563-933f-66cf45bf4b28</vt:lpwstr>
  </property>
  <property fmtid="{D5CDD505-2E9C-101B-9397-08002B2CF9AE}" pid="8" name="MSIP_Label_a84110c0-389b-47ca-9376-15b19fc787e0_ContentBits">
    <vt:lpwstr>1</vt:lpwstr>
  </property>
  <property fmtid="{D5CDD505-2E9C-101B-9397-08002B2CF9AE}" pid="9" name="MSIP_Label_a84110c0-389b-47ca-9376-15b19fc787e0_Tag">
    <vt:lpwstr>10, 3, 0, 1</vt:lpwstr>
  </property>
  <property fmtid="{D5CDD505-2E9C-101B-9397-08002B2CF9AE}" pid="10" name="ClassificationContentMarkingHeaderLocations">
    <vt:lpwstr>1_Office テーマ:5</vt:lpwstr>
  </property>
  <property fmtid="{D5CDD505-2E9C-101B-9397-08002B2CF9AE}" pid="11" name="ClassificationContentMarkingHeaderText">
    <vt:lpwstr>関係者外秘/Protected</vt:lpwstr>
  </property>
</Properties>
</file>