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62" r:id="rId6"/>
    <p:sldId id="259" r:id="rId7"/>
    <p:sldId id="26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8A782-FDDF-4DA4-B329-C6DDA5646767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43470-A182-4924-AF9C-7A03044758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1930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43470-A182-4924-AF9C-7A030447586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8279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43470-A182-4924-AF9C-7A030447586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317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A9B70C-1DBF-E6D1-3DD6-697D8F336B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C65F44-C6C1-4B86-2D69-FB1173908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653929-48C6-DEA4-3BE5-227EAC7B2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912446-506F-5071-BB1C-988E04A80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B0F7F45-A967-2D01-2B8C-D20DCDC3F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5188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34679E-31EF-4F6C-01E8-94BC3D25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675A40C-5A64-7BB8-0B92-00AF73E81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15EC14-2E7E-75C6-8A2B-BDB9A061D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AF6DBC-999B-6A1C-8A52-966EDEF58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8CD9CD-3112-3383-BFA0-A6354B173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5649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66064F7-C930-E9FB-4A66-09C2647AA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49D254F-2621-BC2D-5E5A-908318F87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814DD3-7D8E-EEE9-7B8D-13971B569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B82E105-DD01-99F2-9336-3DCBED2A7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6E4E07-066F-C902-F540-4978050BD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8046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50685A-77A5-9F7B-2F15-149CC64EB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19A27C3-6A14-DFF6-C489-982F5B1B4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783127-7B28-ACBD-70B1-F12C956DF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7F6F60E-1D3C-E8DF-51BB-60DA9041D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307F85-DACA-1D65-C48C-A539ACC06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8446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DDF4D6-C6D4-7DAC-30E0-042ED424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35043C-D791-8FCD-51AB-1DFE7CA57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075E3BC-B437-EDA5-811C-2491E2E46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FE0ED-3569-C30E-5AB9-8D0A526C3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9841AD4-6926-5A00-A5A9-92F1E2C4B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297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14D424-DD38-58C4-E136-7C153D02D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D2A947B-1C1D-4A12-EA38-A74D9E665B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C1B9BB6-89FC-FC2A-D6B9-D547D86E1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6375A60-BB37-48A2-FC84-C23A89C90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7B8D88D-6D55-A28A-0E2A-A0AFADE74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716EAD3-42DD-BED1-0C67-0309FAB5E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9226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3F05F6-C57B-8A6C-84B9-BAD137560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C71F1DC-D548-BEF5-0261-61CA6E6C9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EEF19D6-AF14-52E1-BD81-F242A7F9D5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5723DA4-8C1E-7B32-CE2E-7C5E407844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912BD40-3EF0-8489-3C92-77EDD7BB22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32A903A-D857-F037-A572-0194D1281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CEA4BDAF-06AB-753A-D3BA-3BB7EA43B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3220135-C7AF-04C9-72DB-1D6D9359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5350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7B0E12-6912-BE71-799B-4AFF2B35E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3AC032C-AB12-FE66-00DF-1B9823CE9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5EEF404-986C-5A00-37AC-7EF9FCA71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DF59369-2D37-F1F8-1DD5-3BC873E3C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1241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016E51F-8595-DF60-A77B-F3B584EF2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42E777B-0927-B8EB-F7BD-C6D81826C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EF02F3A-FFE7-D4D6-6548-102C1B966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651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961FDF-8A45-4F6E-A859-93FE27960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40AFF7B-A191-A565-ECA6-59891D1A0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2336678-E492-2630-D577-798581C00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1D0D7B7-E15A-9A29-8F33-A795B8EC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F1359E9-94CD-6D72-5FC5-2F6B8C5E8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A0969B-ED4D-4156-2E13-81FD092AF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5853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9D7E9F-7A46-E55E-FAE1-5B1B7BBA4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02334C-34B1-B244-AF64-19F5D9A34D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39F7A1B-35AF-15C8-4FD5-82F33D1DB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5AF261D-A83C-B129-DB9A-EA846445D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1DC77DC-F822-C738-136F-60D3D516B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1215084-244B-54C9-2FD5-9268D1319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642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7BE5D70-C4C6-5862-FA50-56EE7E402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28C03CE-03F5-8F04-4D33-D593C67EB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91F528-6EED-E96B-B33B-5453C7DCE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233F44-7882-416C-8338-99193DAB65FA}" type="datetimeFigureOut">
              <a:rPr kumimoji="1" lang="ja-JP" altLang="en-US" smtClean="0"/>
              <a:t>2025/8/4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4F957A8-2518-08EB-7B39-6AE0A72658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4830F0-CE37-D802-2707-C784A6940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383425-FB71-42A1-BCCD-BB9C8F46F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68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5D7714-8C8F-89DF-02E6-76D83A02D6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幹事研修会</a:t>
            </a:r>
            <a:b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GDⅡ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の進め方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62C3AAA-2422-ED5B-8E9F-4CC3556E1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7756"/>
            <a:ext cx="9144000" cy="109354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小島プレス工業株式会社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石田　奈加夫・花井　章弘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810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F42600-B16F-11F1-50BA-468BEAFBB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719" y="-34376"/>
            <a:ext cx="11570562" cy="806728"/>
          </a:xfrm>
        </p:spPr>
        <p:txBody>
          <a:bodyPr>
            <a:normAutofit/>
          </a:bodyPr>
          <a:lstStyle/>
          <a:p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タイムスケジュール</a:t>
            </a:r>
            <a:r>
              <a:rPr lang="ja-JP" altLang="en-US" sz="20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（</a:t>
            </a:r>
            <a:r>
              <a:rPr lang="en-US" altLang="ja-JP" sz="20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9:40</a:t>
            </a:r>
            <a:r>
              <a:rPr lang="ja-JP" altLang="en-US" sz="20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～</a:t>
            </a:r>
            <a:r>
              <a:rPr lang="en-US" altLang="ja-JP" sz="20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12:00</a:t>
            </a:r>
            <a:r>
              <a:rPr lang="ja-JP" altLang="en-US" sz="20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招待事例以外は各カリキュラム時間の変更は可）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93078EA2-C16E-8756-938B-603B63CE71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5263067"/>
              </p:ext>
            </p:extLst>
          </p:nvPr>
        </p:nvGraphicFramePr>
        <p:xfrm>
          <a:off x="347709" y="619642"/>
          <a:ext cx="11496582" cy="4691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363">
                  <a:extLst>
                    <a:ext uri="{9D8B030D-6E8A-4147-A177-3AD203B41FA5}">
                      <a16:colId xmlns:a16="http://schemas.microsoft.com/office/drawing/2014/main" val="3307701752"/>
                    </a:ext>
                  </a:extLst>
                </a:gridCol>
                <a:gridCol w="2785580">
                  <a:extLst>
                    <a:ext uri="{9D8B030D-6E8A-4147-A177-3AD203B41FA5}">
                      <a16:colId xmlns:a16="http://schemas.microsoft.com/office/drawing/2014/main" val="3109816189"/>
                    </a:ext>
                  </a:extLst>
                </a:gridCol>
                <a:gridCol w="6880639">
                  <a:extLst>
                    <a:ext uri="{9D8B030D-6E8A-4147-A177-3AD203B41FA5}">
                      <a16:colId xmlns:a16="http://schemas.microsoft.com/office/drawing/2014/main" val="3322597826"/>
                    </a:ext>
                  </a:extLst>
                </a:gridCol>
              </a:tblGrid>
              <a:tr h="42527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時間（場所）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実施事項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ねらい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01263"/>
                  </a:ext>
                </a:extLst>
              </a:tr>
              <a:tr h="390618"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９</a:t>
                      </a:r>
                      <a:r>
                        <a:rPr kumimoji="1" lang="en-US" altLang="ja-JP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:40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～</a:t>
                      </a:r>
                      <a:r>
                        <a:rPr kumimoji="1" lang="en-US" altLang="ja-JP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：</a:t>
                      </a:r>
                      <a:r>
                        <a:rPr kumimoji="1" lang="en-US" altLang="ja-JP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GDⅡ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実施事項説明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事前研修のねらい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950398"/>
                  </a:ext>
                </a:extLst>
              </a:tr>
              <a:tr h="1494097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９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:45</a:t>
                      </a:r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～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10:30</a:t>
                      </a:r>
                    </a:p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・聴講</a:t>
                      </a:r>
                      <a:endParaRPr kumimoji="1" lang="en-US" altLang="ja-JP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4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(Leaf Hall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GD</a:t>
                      </a:r>
                    </a:p>
                    <a:p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(Leaf Hall/Lake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Hall)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・招待事例の聴講</a:t>
                      </a:r>
                      <a:endParaRPr kumimoji="1" lang="en-US" altLang="ja-JP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（動画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PPT</a:t>
                      </a:r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分）</a:t>
                      </a:r>
                      <a:endParaRPr kumimoji="1" lang="en-US" altLang="ja-JP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4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㈱豊田自動織機　　　橋野　さん</a:t>
                      </a:r>
                      <a:endParaRPr kumimoji="1" lang="en-US" altLang="ja-JP" sz="14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担当者：行事担当</a:t>
                      </a:r>
                      <a:endParaRPr kumimoji="1" lang="en-US" altLang="ja-JP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・招待事例の</a:t>
                      </a:r>
                      <a:r>
                        <a:rPr kumimoji="1" lang="en-US" altLang="ja-JP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GD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（各コース）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・各コース世話人</a:t>
                      </a:r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/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</a:t>
                      </a:r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C.AD(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ﾁｰﾌアドバイザー</a:t>
                      </a:r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１．各コースの立場で事例より得るポイント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①推進者コース・・・同じ立場での参考気付き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②支援者コース・・・</a:t>
                      </a:r>
                      <a:r>
                        <a:rPr kumimoji="1" lang="ja-JP" altLang="en-US" sz="16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上司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として　　　</a:t>
                      </a:r>
                      <a:r>
                        <a:rPr kumimoji="1" lang="en-US" altLang="ja-JP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※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俯瞰的な気づき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③推進事務局コース・・・</a:t>
                      </a:r>
                      <a:r>
                        <a:rPr kumimoji="1" lang="ja-JP" altLang="en-US" sz="16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全社・工場・部門事務局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として　　</a:t>
                      </a:r>
                      <a:r>
                        <a:rPr kumimoji="1" lang="en-US" altLang="ja-JP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※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俯瞰的な気づき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9511836"/>
                  </a:ext>
                </a:extLst>
              </a:tr>
              <a:tr h="1465243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10:30</a:t>
                      </a:r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～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11:50</a:t>
                      </a:r>
                    </a:p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GD</a:t>
                      </a:r>
                    </a:p>
                    <a:p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(Leaf Hall/Lake Hall)</a:t>
                      </a:r>
                    </a:p>
                    <a:p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研修内容の確認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GD</a:t>
                      </a:r>
                    </a:p>
                    <a:p>
                      <a:endParaRPr kumimoji="1" lang="en-US" altLang="ja-JP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担当者：各コース世話人</a:t>
                      </a:r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/C.AD</a:t>
                      </a:r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１．各コース資料に基づき実施事項をチーム世話人より指導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２．親和図の実践　　→　　研修会資料②③へつなげる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①参加者と同じテーマで簡易実践②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</a:t>
                      </a:r>
                      <a:r>
                        <a:rPr kumimoji="1" lang="ja-JP" altLang="en-US" sz="14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「〇〇〇のあるべき姿」</a:t>
                      </a:r>
                      <a:r>
                        <a:rPr kumimoji="1" lang="en-US" altLang="ja-JP" sz="14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kumimoji="1" lang="ja-JP" altLang="en-US" sz="14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○内には推進者・支援者・推進事務局</a:t>
                      </a:r>
                      <a:r>
                        <a:rPr kumimoji="1" lang="en-US" altLang="ja-JP" sz="14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</a:p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</a:t>
                      </a:r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②本番アドバイザーとしての導きと幹事自身の力量</a:t>
                      </a:r>
                      <a:r>
                        <a:rPr kumimoji="1" lang="en-US" altLang="ja-JP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UP</a:t>
                      </a:r>
                      <a:endParaRPr kumimoji="1" lang="ja-JP" altLang="en-US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3573752"/>
                  </a:ext>
                </a:extLst>
              </a:tr>
              <a:tr h="915777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11:50</a:t>
                      </a:r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～</a:t>
                      </a:r>
                      <a:r>
                        <a:rPr kumimoji="1" lang="en-US" altLang="ja-JP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12:00</a:t>
                      </a:r>
                    </a:p>
                    <a:p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(Leaf Hall)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全体報告</a:t>
                      </a:r>
                      <a:endParaRPr kumimoji="1" lang="en-US" altLang="ja-JP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endParaRPr kumimoji="1" lang="en-US" altLang="ja-JP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担当者：行事担当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１．各チーム別に地区事務局、行事担当に対する依頼事項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推進者　　→　支援者　→　推進事務局　</a:t>
                      </a:r>
                      <a:endParaRPr kumimoji="1" lang="en-US" altLang="ja-JP" sz="16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各チームの指名者（新人幹事に発言の場を提供してあげてください）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121392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460870D-4AD8-4364-FA2B-09B3FE618C2A}"/>
              </a:ext>
            </a:extLst>
          </p:cNvPr>
          <p:cNvSpPr txBox="1"/>
          <p:nvPr/>
        </p:nvSpPr>
        <p:spPr>
          <a:xfrm>
            <a:off x="3885460" y="6519446"/>
            <a:ext cx="830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短時間ですのでポイントを絞っていただき、残課題につきましては前日準備の時に実施ください</a:t>
            </a:r>
            <a:endParaRPr kumimoji="1" lang="ja-JP" altLang="en-US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4EEE7F47-3050-83D1-7FFB-93601D1C1F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158764"/>
              </p:ext>
            </p:extLst>
          </p:nvPr>
        </p:nvGraphicFramePr>
        <p:xfrm>
          <a:off x="347709" y="5345518"/>
          <a:ext cx="11496582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363">
                  <a:extLst>
                    <a:ext uri="{9D8B030D-6E8A-4147-A177-3AD203B41FA5}">
                      <a16:colId xmlns:a16="http://schemas.microsoft.com/office/drawing/2014/main" val="1702420640"/>
                    </a:ext>
                  </a:extLst>
                </a:gridCol>
                <a:gridCol w="2785580">
                  <a:extLst>
                    <a:ext uri="{9D8B030D-6E8A-4147-A177-3AD203B41FA5}">
                      <a16:colId xmlns:a16="http://schemas.microsoft.com/office/drawing/2014/main" val="1973985733"/>
                    </a:ext>
                  </a:extLst>
                </a:gridCol>
                <a:gridCol w="6880639">
                  <a:extLst>
                    <a:ext uri="{9D8B030D-6E8A-4147-A177-3AD203B41FA5}">
                      <a16:colId xmlns:a16="http://schemas.microsoft.com/office/drawing/2014/main" val="2733914050"/>
                    </a:ext>
                  </a:extLst>
                </a:gridCol>
              </a:tblGrid>
              <a:tr h="915777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９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/23</a:t>
                      </a:r>
                    </a:p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14:30</a:t>
                      </a:r>
                      <a:r>
                        <a:rPr kumimoji="1" lang="ja-JP" altLang="en-US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～</a:t>
                      </a:r>
                      <a:endParaRPr kumimoji="1" lang="en-US" altLang="ja-JP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会場設営終了後</a:t>
                      </a:r>
                      <a:endParaRPr kumimoji="1" lang="en-US" altLang="ja-JP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GD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Q</a:t>
                      </a:r>
                      <a:r>
                        <a:rPr kumimoji="1" lang="ja-JP" altLang="en-US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＆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kumimoji="1" lang="ja-JP" altLang="en-US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対策</a:t>
                      </a:r>
                      <a:endParaRPr kumimoji="1" lang="en-US" altLang="ja-JP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担当者：各コース世話人</a:t>
                      </a:r>
                      <a:endParaRPr kumimoji="1" lang="en-US" altLang="ja-JP" sz="11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80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・残存課題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１．参加者からの質問事項対応</a:t>
                      </a:r>
                      <a:endParaRPr kumimoji="1" lang="en-US" altLang="ja-JP" sz="16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①事前配布・・・各自自分なりの回答を持参</a:t>
                      </a:r>
                      <a:endParaRPr kumimoji="1" lang="en-US" altLang="ja-JP" sz="16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②質問に対する意見交換より情報認識・知見拡大</a:t>
                      </a:r>
                      <a:endParaRPr kumimoji="1" lang="en-US" altLang="ja-JP" sz="16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２．幹事研修会残存課題対応</a:t>
                      </a:r>
                      <a:endParaRPr kumimoji="1" lang="en-US" altLang="ja-JP" sz="16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8902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6039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604CCCC-46F1-D0B2-F20A-304FC0346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90" y="-138769"/>
            <a:ext cx="11710737" cy="1325563"/>
          </a:xfrm>
        </p:spPr>
        <p:txBody>
          <a:bodyPr/>
          <a:lstStyle/>
          <a:p>
            <a:r>
              <a:rPr kumimoji="1" lang="en-US" altLang="ja-JP" dirty="0"/>
              <a:t>【</a:t>
            </a:r>
            <a:r>
              <a:rPr kumimoji="1"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研修会宿題事項</a:t>
            </a:r>
            <a:r>
              <a:rPr kumimoji="1" lang="ja-JP" altLang="en-US" sz="2400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（対象：推進者・支援者・推進事務局研修会）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620AF9-058C-C922-5735-2AF7B6B805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443" y="874938"/>
            <a:ext cx="11022367" cy="1867486"/>
          </a:xfrm>
        </p:spPr>
        <p:txBody>
          <a:bodyPr/>
          <a:lstStyle/>
          <a:p>
            <a:pPr marL="0" indent="0">
              <a:buNone/>
            </a:pPr>
            <a:r>
              <a:rPr kumimoji="1"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１．招待事例報文集より</a:t>
            </a:r>
            <a:endParaRPr kumimoji="1" lang="en-US" altLang="ja-JP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  <a:p>
            <a:pPr marL="0" indent="0">
              <a:buNone/>
            </a:pP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　　☞　各コース立場での参考となるポイント最低２項目選出</a:t>
            </a:r>
            <a:endParaRPr lang="en-US" altLang="ja-JP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  <a:p>
            <a:pPr marL="0" indent="0">
              <a:buNone/>
            </a:pPr>
            <a:endParaRPr kumimoji="1" lang="en-US" altLang="ja-JP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4C7C7E06-64A2-6B4B-A185-41A6F59D578C}"/>
              </a:ext>
            </a:extLst>
          </p:cNvPr>
          <p:cNvSpPr txBox="1">
            <a:spLocks/>
          </p:cNvSpPr>
          <p:nvPr/>
        </p:nvSpPr>
        <p:spPr>
          <a:xfrm>
            <a:off x="820443" y="3293046"/>
            <a:ext cx="11498626" cy="3480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１．招待事例聴講</a:t>
            </a:r>
            <a:endParaRPr lang="en-US" altLang="ja-JP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　　☞　各自宿題事項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…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ポイントの集約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…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各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G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世話人</a:t>
            </a:r>
            <a:endParaRPr lang="en-US" altLang="ja-JP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２．研修内容の確認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GD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　　☞　研修会内容の報告（過去資料提示）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…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各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G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世話人</a:t>
            </a:r>
            <a:endParaRPr lang="en-US" altLang="ja-JP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　　☞　親和図の実践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(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カードにて資料②の作成）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…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各チームリーダー</a:t>
            </a:r>
            <a:endParaRPr lang="en-US" altLang="ja-JP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３．タイムスケジュール判断　　　　　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…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各</a:t>
            </a:r>
            <a:r>
              <a:rPr lang="en-US" altLang="ja-JP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G</a:t>
            </a:r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世話人・チームリーダー</a:t>
            </a:r>
            <a:endParaRPr lang="zh-TW" altLang="en-US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ja-JP" dirty="0"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05FADD0D-3028-0194-01CC-FC3DC2BEE47D}"/>
              </a:ext>
            </a:extLst>
          </p:cNvPr>
          <p:cNvSpPr txBox="1">
            <a:spLocks/>
          </p:cNvSpPr>
          <p:nvPr/>
        </p:nvSpPr>
        <p:spPr>
          <a:xfrm>
            <a:off x="476257" y="2200501"/>
            <a:ext cx="117107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◆研修会実施事項</a:t>
            </a:r>
            <a:r>
              <a:rPr lang="ja-JP" altLang="en-US" sz="2400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（対象：推進者・支援者・推進事務局研修会）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7123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991BD7B-BD40-50D7-CFF7-398A1AAB9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35" y="0"/>
            <a:ext cx="11830929" cy="648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708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8100bb2-7470-4408-b65c-7ba2b240343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D1C1D2773F74947B3D4824B1B5102FF" ma:contentTypeVersion="13" ma:contentTypeDescription="新しいドキュメントを作成します。" ma:contentTypeScope="" ma:versionID="bf22d018a3086beee4beff24048f8e58">
  <xsd:schema xmlns:xsd="http://www.w3.org/2001/XMLSchema" xmlns:xs="http://www.w3.org/2001/XMLSchema" xmlns:p="http://schemas.microsoft.com/office/2006/metadata/properties" xmlns:ns3="d8100bb2-7470-4408-b65c-7ba2b240343d" xmlns:ns4="c0679127-f6ca-4cd4-93b0-5328bb5c14a3" targetNamespace="http://schemas.microsoft.com/office/2006/metadata/properties" ma:root="true" ma:fieldsID="7f1ed03e4ee06438c9fd02635152b257" ns3:_="" ns4:_="">
    <xsd:import namespace="d8100bb2-7470-4408-b65c-7ba2b240343d"/>
    <xsd:import namespace="c0679127-f6ca-4cd4-93b0-5328bb5c14a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100bb2-7470-4408-b65c-7ba2b24034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79127-f6ca-4cd4-93b0-5328bb5c14a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共有のヒントのハッシュ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CCD92A9-BE3D-4848-BB43-E3FCBBD150E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49E9FF-506B-4E06-B217-186170713C6A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c0679127-f6ca-4cd4-93b0-5328bb5c14a3"/>
    <ds:schemaRef ds:uri="d8100bb2-7470-4408-b65c-7ba2b240343d"/>
  </ds:schemaRefs>
</ds:datastoreItem>
</file>

<file path=customXml/itemProps3.xml><?xml version="1.0" encoding="utf-8"?>
<ds:datastoreItem xmlns:ds="http://schemas.openxmlformats.org/officeDocument/2006/customXml" ds:itemID="{E2F72D81-33E5-4AD8-AB6E-86EBED0E81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100bb2-7470-4408-b65c-7ba2b240343d"/>
    <ds:schemaRef ds:uri="c0679127-f6ca-4cd4-93b0-5328bb5c14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514</Words>
  <Application>Microsoft Office PowerPoint</Application>
  <PresentationFormat>ワイド画面</PresentationFormat>
  <Paragraphs>68</Paragraphs>
  <Slides>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HGP創英角ﾎﾟｯﾌﾟ体</vt:lpstr>
      <vt:lpstr>HGS創英角ﾎﾟｯﾌﾟ体</vt:lpstr>
      <vt:lpstr>Meiryo UI</vt:lpstr>
      <vt:lpstr>游ゴシック</vt:lpstr>
      <vt:lpstr>游ゴシック Light</vt:lpstr>
      <vt:lpstr>Arial</vt:lpstr>
      <vt:lpstr>Office テーマ</vt:lpstr>
      <vt:lpstr>幹事研修会 GDⅡの進め方</vt:lpstr>
      <vt:lpstr>タイムスケジュール（9:40～12:00　招待事例以外は各カリキュラム時間の変更は可）</vt:lpstr>
      <vt:lpstr>【研修会宿題事項（対象：推進者・支援者・推進事務局研修会）】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石田 奈加夫(ishida,nakao)</dc:creator>
  <cp:lastModifiedBy>石田 奈加夫(ishida,nakao)</cp:lastModifiedBy>
  <cp:revision>39</cp:revision>
  <dcterms:created xsi:type="dcterms:W3CDTF">2025-06-26T07:16:37Z</dcterms:created>
  <dcterms:modified xsi:type="dcterms:W3CDTF">2025-08-04T05:27:26Z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0x0101007D1C1D2773F74947B3D4824B1B5102FF</vt:lpwstr>
  </property>
</Properties>
</file>