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6" r:id="rId5"/>
    <p:sldId id="282" r:id="rId6"/>
    <p:sldId id="278" r:id="rId7"/>
    <p:sldId id="283" r:id="rId8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CC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6" autoAdjust="0"/>
    <p:restoredTop sz="96290" autoAdjust="0"/>
  </p:normalViewPr>
  <p:slideViewPr>
    <p:cSldViewPr>
      <p:cViewPr varScale="1">
        <p:scale>
          <a:sx n="106" d="100"/>
          <a:sy n="106" d="100"/>
        </p:scale>
        <p:origin x="1824" y="108"/>
      </p:cViewPr>
      <p:guideLst>
        <p:guide orient="horz" pos="2160"/>
        <p:guide pos="3120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森田 未希" userId="a6b7ca52-0fdd-444b-80c2-898147956c63" providerId="ADAL" clId="{392AE017-B409-4652-A68F-6D3DAC7CABC0}"/>
    <pc:docChg chg="delSld">
      <pc:chgData name="森田 未希" userId="a6b7ca52-0fdd-444b-80c2-898147956c63" providerId="ADAL" clId="{392AE017-B409-4652-A68F-6D3DAC7CABC0}" dt="2023-09-20T09:00:42.603" v="0" actId="47"/>
      <pc:docMkLst>
        <pc:docMk/>
      </pc:docMkLst>
      <pc:sldChg chg="del">
        <pc:chgData name="森田 未希" userId="a6b7ca52-0fdd-444b-80c2-898147956c63" providerId="ADAL" clId="{392AE017-B409-4652-A68F-6D3DAC7CABC0}" dt="2023-09-20T09:00:42.603" v="0" actId="47"/>
        <pc:sldMkLst>
          <pc:docMk/>
          <pc:sldMk cId="0" sldId="281"/>
        </pc:sldMkLst>
      </pc:sldChg>
    </pc:docChg>
  </pc:docChgLst>
  <pc:docChgLst>
    <pc:chgData name="森田 未希" userId="S::miki_morita@pax.cjiac.co.jp::a6b7ca52-0fdd-444b-80c2-898147956c63" providerId="AD" clId="Web-{BE59769E-72D2-496E-834F-E5B5BA16AE5F}"/>
    <pc:docChg chg="modSld">
      <pc:chgData name="森田 未希" userId="S::miki_morita@pax.cjiac.co.jp::a6b7ca52-0fdd-444b-80c2-898147956c63" providerId="AD" clId="Web-{BE59769E-72D2-496E-834F-E5B5BA16AE5F}" dt="2023-08-25T10:05:06.227" v="9"/>
      <pc:docMkLst>
        <pc:docMk/>
      </pc:docMkLst>
      <pc:sldChg chg="modSp">
        <pc:chgData name="森田 未希" userId="S::miki_morita@pax.cjiac.co.jp::a6b7ca52-0fdd-444b-80c2-898147956c63" providerId="AD" clId="Web-{BE59769E-72D2-496E-834F-E5B5BA16AE5F}" dt="2023-08-25T10:05:06.227" v="9"/>
        <pc:sldMkLst>
          <pc:docMk/>
          <pc:sldMk cId="0" sldId="281"/>
        </pc:sldMkLst>
        <pc:graphicFrameChg chg="mod modGraphic">
          <ac:chgData name="森田 未希" userId="S::miki_morita@pax.cjiac.co.jp::a6b7ca52-0fdd-444b-80c2-898147956c63" providerId="AD" clId="Web-{BE59769E-72D2-496E-834F-E5B5BA16AE5F}" dt="2023-08-25T10:05:06.227" v="9"/>
          <ac:graphicFrameMkLst>
            <pc:docMk/>
            <pc:sldMk cId="0" sldId="281"/>
            <ac:graphicFrameMk id="53251" creationId="{00000000-0000-0000-0000-000000000000}"/>
          </ac:graphicFrameMkLst>
        </pc:graphicFrameChg>
      </pc:sldChg>
    </pc:docChg>
  </pc:docChgLst>
  <pc:docChgLst>
    <pc:chgData name="森田 未希" userId="S::miki_morita@pax.cjiac.co.jp::a6b7ca52-0fdd-444b-80c2-898147956c63" providerId="AD" clId="Web-{CBA01538-F1EF-483B-B2AE-65A22CE43002}"/>
    <pc:docChg chg="modSld">
      <pc:chgData name="森田 未希" userId="S::miki_morita@pax.cjiac.co.jp::a6b7ca52-0fdd-444b-80c2-898147956c63" providerId="AD" clId="Web-{CBA01538-F1EF-483B-B2AE-65A22CE43002}" dt="2023-08-25T10:01:22.555" v="11"/>
      <pc:docMkLst>
        <pc:docMk/>
      </pc:docMkLst>
      <pc:sldChg chg="modSp">
        <pc:chgData name="森田 未希" userId="S::miki_morita@pax.cjiac.co.jp::a6b7ca52-0fdd-444b-80c2-898147956c63" providerId="AD" clId="Web-{CBA01538-F1EF-483B-B2AE-65A22CE43002}" dt="2023-08-25T10:01:22.555" v="11"/>
        <pc:sldMkLst>
          <pc:docMk/>
          <pc:sldMk cId="0" sldId="281"/>
        </pc:sldMkLst>
        <pc:graphicFrameChg chg="mod modGraphic">
          <ac:chgData name="森田 未希" userId="S::miki_morita@pax.cjiac.co.jp::a6b7ca52-0fdd-444b-80c2-898147956c63" providerId="AD" clId="Web-{CBA01538-F1EF-483B-B2AE-65A22CE43002}" dt="2023-08-25T10:01:22.555" v="11"/>
          <ac:graphicFrameMkLst>
            <pc:docMk/>
            <pc:sldMk cId="0" sldId="281"/>
            <ac:graphicFrameMk id="53251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614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614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B5BB21-A713-45E8-8009-9CEC9865B78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8787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ja-JP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74688" y="708025"/>
            <a:ext cx="5457825" cy="3778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2813"/>
            <a:ext cx="49911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5625"/>
            <a:ext cx="2949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1" tIns="45721" rIns="91441" bIns="4572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603785F-4319-4AEC-BF06-A3FE7F39EB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29661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D67ED-037A-45C8-A7E7-A55194493DF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1958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A855EF-73E6-4BF0-A8FD-3E888BBAFAE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2314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736F65-5B05-44B6-9392-B8FCB1FE9BF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93769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742950" y="1981200"/>
            <a:ext cx="8420100" cy="4114800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D00D5F-2EF1-4147-9B34-AB6DCF32EC0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4941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08EAF-3CA3-4F4C-9EF3-A4407EED241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15787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97984-3DA0-4F73-878B-3C6640F8398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9509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6A8041-DAE0-4068-9829-E2E2446766C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3137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96E12E-C5A4-48AE-B1E5-74210742A8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9500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0D3EB-95A9-4BA6-AEF9-A91E97583A3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1483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390A6-8C57-488B-80AB-6E5F32BB1F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80891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F4DAB-753A-4DB9-A44E-A2860F0491C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5712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588FE-88A8-4A2A-B4F5-1ED57C6AAED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3726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F8D313-88D5-4AF0-A928-AEC0183315D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228600"/>
            <a:ext cx="2393950" cy="457200"/>
          </a:xfrm>
        </p:spPr>
        <p:txBody>
          <a:bodyPr/>
          <a:lstStyle/>
          <a:p>
            <a:pPr eaLnBrk="1" hangingPunct="1"/>
            <a:r>
              <a:rPr lang="ja-JP" altLang="en-US" sz="2600">
                <a:solidFill>
                  <a:schemeClr val="tx1"/>
                </a:solidFill>
              </a:rPr>
              <a:t>グループの旗</a:t>
            </a: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306388" y="685800"/>
            <a:ext cx="31353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800" u="sng"/>
              <a:t>支援者コース：</a:t>
            </a:r>
            <a:br>
              <a:rPr lang="ja-JP" altLang="en-US" sz="1800" u="sng"/>
            </a:br>
            <a:r>
              <a:rPr lang="ja-JP" altLang="en-US" sz="1800" u="sng"/>
              <a:t>グループ№　：　　　　　　　　　　</a:t>
            </a:r>
          </a:p>
        </p:txBody>
      </p:sp>
      <p:graphicFrame>
        <p:nvGraphicFramePr>
          <p:cNvPr id="18647" name="Group 215"/>
          <p:cNvGraphicFramePr>
            <a:graphicFrameLocks noGrp="1"/>
          </p:cNvGraphicFramePr>
          <p:nvPr/>
        </p:nvGraphicFramePr>
        <p:xfrm>
          <a:off x="382588" y="1346200"/>
          <a:ext cx="2919412" cy="1397001"/>
        </p:xfrm>
        <a:graphic>
          <a:graphicData uri="http://schemas.openxmlformats.org/drawingml/2006/table">
            <a:tbl>
              <a:tblPr/>
              <a:tblGrid>
                <a:gridCol w="291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057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グループのネーミング</a:t>
                      </a:r>
                    </a:p>
                  </a:txBody>
                  <a:tcPr marT="45709" marB="4570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794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0" name="Rectangle 15"/>
          <p:cNvSpPr>
            <a:spLocks noChangeArrowheads="1"/>
          </p:cNvSpPr>
          <p:nvPr/>
        </p:nvSpPr>
        <p:spPr bwMode="auto">
          <a:xfrm>
            <a:off x="3486150" y="685800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4330700" y="546100"/>
            <a:ext cx="14478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/>
              <a:t>シンボルマーク</a:t>
            </a:r>
          </a:p>
        </p:txBody>
      </p:sp>
      <p:graphicFrame>
        <p:nvGraphicFramePr>
          <p:cNvPr id="18596" name="Group 164"/>
          <p:cNvGraphicFramePr>
            <a:graphicFrameLocks noGrp="1"/>
          </p:cNvGraphicFramePr>
          <p:nvPr/>
        </p:nvGraphicFramePr>
        <p:xfrm>
          <a:off x="6931025" y="1066800"/>
          <a:ext cx="2768600" cy="1600201"/>
        </p:xfrm>
        <a:graphic>
          <a:graphicData uri="http://schemas.openxmlformats.org/drawingml/2006/table">
            <a:tbl>
              <a:tblPr/>
              <a:tblGrid>
                <a:gridCol w="276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845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チーフアドバイザー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行書体" pitchFamily="66" charset="-128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アドバイザー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46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行書体" pitchFamily="66" charset="-128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749" name="Group 317"/>
          <p:cNvGraphicFramePr>
            <a:graphicFrameLocks noGrp="1"/>
          </p:cNvGraphicFramePr>
          <p:nvPr/>
        </p:nvGraphicFramePr>
        <p:xfrm>
          <a:off x="382588" y="3048000"/>
          <a:ext cx="5408612" cy="3467144"/>
        </p:xfrm>
        <a:graphic>
          <a:graphicData uri="http://schemas.openxmlformats.org/drawingml/2006/table">
            <a:tbl>
              <a:tblPr/>
              <a:tblGrid>
                <a:gridCol w="37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6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24">
                <a:tc gridSpan="4"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メンバーと役割分担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928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№ 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役　　割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氏　名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会　社　名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リーダー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時間係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書記１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書記２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発表者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799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６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質問者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279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７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５Ｓ責任者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14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８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8745" name="Group 313"/>
          <p:cNvGraphicFramePr>
            <a:graphicFrameLocks noGrp="1"/>
          </p:cNvGraphicFramePr>
          <p:nvPr/>
        </p:nvGraphicFramePr>
        <p:xfrm>
          <a:off x="5918200" y="3035300"/>
          <a:ext cx="3714750" cy="3390899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40">
                <a:tc gridSpan="2"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グループの決め事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評価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44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①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②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③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291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7" name="Text Box 118"/>
          <p:cNvSpPr txBox="1">
            <a:spLocks noChangeArrowheads="1"/>
          </p:cNvSpPr>
          <p:nvPr/>
        </p:nvSpPr>
        <p:spPr bwMode="auto">
          <a:xfrm>
            <a:off x="6969224" y="723900"/>
            <a:ext cx="268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400" dirty="0"/>
              <a:t>　　　　年　　月　　日～　　日</a:t>
            </a:r>
          </a:p>
        </p:txBody>
      </p:sp>
      <p:sp>
        <p:nvSpPr>
          <p:cNvPr id="2158" name="Text Box 144"/>
          <p:cNvSpPr txBox="1">
            <a:spLocks noChangeArrowheads="1"/>
          </p:cNvSpPr>
          <p:nvPr/>
        </p:nvSpPr>
        <p:spPr bwMode="auto">
          <a:xfrm>
            <a:off x="5867400" y="6489700"/>
            <a:ext cx="30543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100"/>
              <a:t>（</a:t>
            </a:r>
            <a:r>
              <a:rPr lang="en-US" altLang="ja-JP" sz="1100"/>
              <a:t>※</a:t>
            </a:r>
            <a:r>
              <a:rPr lang="ja-JP" altLang="en-US" sz="1100"/>
              <a:t>評価は、○、△、</a:t>
            </a:r>
            <a:r>
              <a:rPr lang="en-US" altLang="ja-JP" sz="1100"/>
              <a:t>×</a:t>
            </a:r>
            <a:r>
              <a:rPr lang="ja-JP" altLang="en-US" sz="1100"/>
              <a:t>等で記入する）</a:t>
            </a:r>
          </a:p>
        </p:txBody>
      </p:sp>
      <p:sp>
        <p:nvSpPr>
          <p:cNvPr id="2159" name="Text Box 318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発表資料１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　</a:t>
            </a:r>
            <a:r>
              <a:rPr lang="ja-JP" altLang="en-US" sz="1200" u="sng"/>
              <a:t>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28600" y="317500"/>
            <a:ext cx="449580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/>
              <a:t>支援者としてのあるべき姿の抽出表</a:t>
            </a:r>
            <a:endParaRPr lang="ja-JP" altLang="en-US" sz="1400" b="1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77850" y="1143000"/>
            <a:ext cx="9080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ja-JP" altLang="ja-JP" sz="2400"/>
          </a:p>
        </p:txBody>
      </p:sp>
      <p:graphicFrame>
        <p:nvGraphicFramePr>
          <p:cNvPr id="3268" name="Group 196"/>
          <p:cNvGraphicFramePr>
            <a:graphicFrameLocks noGrp="1"/>
          </p:cNvGraphicFramePr>
          <p:nvPr/>
        </p:nvGraphicFramePr>
        <p:xfrm>
          <a:off x="203200" y="838200"/>
          <a:ext cx="9512300" cy="5372104"/>
        </p:xfrm>
        <a:graphic>
          <a:graphicData uri="http://schemas.openxmlformats.org/drawingml/2006/table">
            <a:tbl>
              <a:tblPr/>
              <a:tblGrid>
                <a:gridCol w="44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2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91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70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74638">
                <a:tc rowSpan="2"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グループメンバーが考える支援者のあるべき姿の抽出</a:t>
                      </a:r>
                    </a:p>
                  </a:txBody>
                  <a:tcPr marT="45714" marB="4571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あるべき姿を行動形で表現する</a:t>
                      </a:r>
                      <a:b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</a:br>
                      <a:r>
                        <a:rPr kumimoji="1" lang="ja-JP" alt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（○○の◆◆を△△する）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グループの選定結果</a:t>
                      </a:r>
                      <a:endParaRPr kumimoji="1" lang="ja-JP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8">
                <a:tc gridSpan="9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根拠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選んだ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もの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4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№</a:t>
                      </a:r>
                    </a:p>
                  </a:txBody>
                  <a:tcPr marT="45714" marB="4571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S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S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①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4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②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9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③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④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⑤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⑥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3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⑦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⑧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⑨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⑩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235" name="Text Box 163"/>
          <p:cNvSpPr txBox="1">
            <a:spLocks noChangeArrowheads="1"/>
          </p:cNvSpPr>
          <p:nvPr/>
        </p:nvSpPr>
        <p:spPr bwMode="auto">
          <a:xfrm>
            <a:off x="6705600" y="6248400"/>
            <a:ext cx="304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ja-JP" sz="1400"/>
              <a:t>※</a:t>
            </a:r>
            <a:r>
              <a:rPr lang="ja-JP" altLang="en-US" sz="1400"/>
              <a:t>選定基準　◎：最重要、○：重要</a:t>
            </a:r>
          </a:p>
        </p:txBody>
      </p:sp>
      <p:sp>
        <p:nvSpPr>
          <p:cNvPr id="3236" name="Text Box 164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発表資料２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　</a:t>
            </a:r>
            <a:r>
              <a:rPr lang="ja-JP" altLang="en-US" sz="1200" u="sng"/>
              <a:t>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990850" cy="457200"/>
          </a:xfrm>
        </p:spPr>
        <p:txBody>
          <a:bodyPr/>
          <a:lstStyle/>
          <a:p>
            <a:pPr eaLnBrk="1" hangingPunct="1"/>
            <a:r>
              <a:rPr lang="ja-JP" altLang="en-US" sz="2000" b="1"/>
              <a:t>活動支援マトリックス表</a:t>
            </a:r>
          </a:p>
        </p:txBody>
      </p:sp>
      <p:graphicFrame>
        <p:nvGraphicFramePr>
          <p:cNvPr id="47108" name="Group 4"/>
          <p:cNvGraphicFramePr>
            <a:graphicFrameLocks noGrp="1"/>
          </p:cNvGraphicFramePr>
          <p:nvPr/>
        </p:nvGraphicFramePr>
        <p:xfrm>
          <a:off x="228600" y="685800"/>
          <a:ext cx="9448800" cy="594836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6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　　　　</a:t>
                      </a: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重要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　　　　　　行動ポイント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endParaRPr kumimoji="1" lang="ja-JP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活動ステップ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現状の姿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問題点</a:t>
                      </a:r>
                      <a:b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（課題）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br>
                        <a:rPr kumimoji="1" lang="ja-JP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２つに絞り込む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やるべき事</a:t>
                      </a:r>
                      <a:b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（方策）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ゴシック" pitchFamily="49" charset="-128"/>
                          <a:ea typeface="ＭＳ ゴシック" pitchFamily="49" charset="-128"/>
                        </a:rPr>
                        <a:t>絞り込んだ２つの問題点ごとに１つを洗い出す</a:t>
                      </a: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127" name="Text Box 33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発表資料３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　</a:t>
            </a:r>
            <a:r>
              <a:rPr lang="ja-JP" altLang="en-US" sz="1200" u="sng"/>
              <a:t>　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3200400" cy="457200"/>
          </a:xfrm>
        </p:spPr>
        <p:txBody>
          <a:bodyPr/>
          <a:lstStyle/>
          <a:p>
            <a:pPr algn="l" eaLnBrk="1" hangingPunct="1"/>
            <a:r>
              <a:rPr lang="ja-JP" altLang="en-US" sz="2000" b="1" dirty="0">
                <a:solidFill>
                  <a:schemeClr val="tx1"/>
                </a:solidFill>
              </a:rPr>
              <a:t>グループ討論振りかえり表</a:t>
            </a:r>
          </a:p>
        </p:txBody>
      </p:sp>
      <p:sp>
        <p:nvSpPr>
          <p:cNvPr id="5133" name="Text Box 15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発表資料４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</a:t>
            </a:r>
            <a:r>
              <a:rPr lang="ja-JP" altLang="en-US" sz="1200" u="sng"/>
              <a:t>　　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2D72D6C-D457-DA11-8EA9-52E3C015BD9E}"/>
              </a:ext>
            </a:extLst>
          </p:cNvPr>
          <p:cNvGraphicFramePr>
            <a:graphicFrameLocks noGrp="1"/>
          </p:cNvGraphicFramePr>
          <p:nvPr/>
        </p:nvGraphicFramePr>
        <p:xfrm>
          <a:off x="5169028" y="981292"/>
          <a:ext cx="4320476" cy="5328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1188">
                <a:tc>
                  <a:txBody>
                    <a:bodyPr/>
                    <a:lstStyle/>
                    <a:p>
                      <a:pPr algn="l"/>
                      <a:endParaRPr kumimoji="1" lang="ja-JP" altLang="en-US" sz="12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l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 Box 3">
            <a:extLst>
              <a:ext uri="{FF2B5EF4-FFF2-40B4-BE49-F238E27FC236}">
                <a16:creationId xmlns:a16="http://schemas.microsoft.com/office/drawing/2014/main" id="{D2558980-AD4D-62C6-9ECB-07455CDDC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1845388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1EA75EC-282C-318E-C7A1-2516A1267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2622668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FE644D3-7F08-5144-4476-AC952B3B2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335755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3631DAA3-9A76-6971-9EC6-6FF66F8FF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413483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093C05DA-012B-4752-9CD5-75BAD57DE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4869724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21" name="Text Box 3">
            <a:extLst>
              <a:ext uri="{FF2B5EF4-FFF2-40B4-BE49-F238E27FC236}">
                <a16:creationId xmlns:a16="http://schemas.microsoft.com/office/drawing/2014/main" id="{351D2C82-7BFC-3163-FDB7-4D409AEA5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4" y="105273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22" name="Text Box 3">
            <a:extLst>
              <a:ext uri="{FF2B5EF4-FFF2-40B4-BE49-F238E27FC236}">
                <a16:creationId xmlns:a16="http://schemas.microsoft.com/office/drawing/2014/main" id="{4DE4A8FA-E596-11E6-D191-C78E237EE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46" y="652955"/>
            <a:ext cx="2520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◆グループ討論を振りかえり</a:t>
            </a: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6A78F896-A842-C62B-D3C8-FE751204E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7296" y="660650"/>
            <a:ext cx="2520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◆今後の行動指針（決意表明）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F835921-61C3-1FF7-2498-D1A787F7B2DD}"/>
              </a:ext>
            </a:extLst>
          </p:cNvPr>
          <p:cNvSpPr/>
          <p:nvPr/>
        </p:nvSpPr>
        <p:spPr>
          <a:xfrm>
            <a:off x="304800" y="660650"/>
            <a:ext cx="4791936" cy="56486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2EE95B1-CCF1-7B77-A99E-55A9EA82DC5B}"/>
              </a:ext>
            </a:extLst>
          </p:cNvPr>
          <p:cNvCxnSpPr/>
          <p:nvPr/>
        </p:nvCxnSpPr>
        <p:spPr>
          <a:xfrm>
            <a:off x="7467738" y="2049764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FB2510B-C2F0-2BD9-BBC6-2FD4EAF7F975}"/>
              </a:ext>
            </a:extLst>
          </p:cNvPr>
          <p:cNvCxnSpPr/>
          <p:nvPr/>
        </p:nvCxnSpPr>
        <p:spPr>
          <a:xfrm>
            <a:off x="5257620" y="1257676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CDCE95D-4DAB-113A-F857-D8CA9E24E4B1}"/>
              </a:ext>
            </a:extLst>
          </p:cNvPr>
          <p:cNvCxnSpPr/>
          <p:nvPr/>
        </p:nvCxnSpPr>
        <p:spPr>
          <a:xfrm>
            <a:off x="7467738" y="1257676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6A68617F-0482-0239-03AF-20A389FC46EA}"/>
              </a:ext>
            </a:extLst>
          </p:cNvPr>
          <p:cNvCxnSpPr/>
          <p:nvPr/>
        </p:nvCxnSpPr>
        <p:spPr>
          <a:xfrm>
            <a:off x="5257620" y="2062049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6585E0B-B845-F51F-7166-87DC16601540}"/>
              </a:ext>
            </a:extLst>
          </p:cNvPr>
          <p:cNvCxnSpPr/>
          <p:nvPr/>
        </p:nvCxnSpPr>
        <p:spPr>
          <a:xfrm>
            <a:off x="7517616" y="2829567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E7C519E-AACF-B24D-BB6C-CFB453DA0F61}"/>
              </a:ext>
            </a:extLst>
          </p:cNvPr>
          <p:cNvCxnSpPr/>
          <p:nvPr/>
        </p:nvCxnSpPr>
        <p:spPr>
          <a:xfrm>
            <a:off x="5307498" y="2841852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5AF44A8-2D85-96FA-CFB4-7971AFA6E3ED}"/>
              </a:ext>
            </a:extLst>
          </p:cNvPr>
          <p:cNvCxnSpPr/>
          <p:nvPr/>
        </p:nvCxnSpPr>
        <p:spPr>
          <a:xfrm>
            <a:off x="7517616" y="3549647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52DB7D40-6799-1060-C759-9882DF264198}"/>
              </a:ext>
            </a:extLst>
          </p:cNvPr>
          <p:cNvCxnSpPr/>
          <p:nvPr/>
        </p:nvCxnSpPr>
        <p:spPr>
          <a:xfrm>
            <a:off x="5307498" y="3561932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4C11A6FE-ABA0-1DD0-5312-F3687CFA0832}"/>
              </a:ext>
            </a:extLst>
          </p:cNvPr>
          <p:cNvCxnSpPr/>
          <p:nvPr/>
        </p:nvCxnSpPr>
        <p:spPr>
          <a:xfrm>
            <a:off x="7517616" y="4341735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CFB598F-632E-92EC-EB20-B011C40FBFF0}"/>
              </a:ext>
            </a:extLst>
          </p:cNvPr>
          <p:cNvCxnSpPr/>
          <p:nvPr/>
        </p:nvCxnSpPr>
        <p:spPr>
          <a:xfrm>
            <a:off x="5307498" y="435402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DA0C5567-D521-CE49-DCDE-BA762D8A51D6}"/>
              </a:ext>
            </a:extLst>
          </p:cNvPr>
          <p:cNvCxnSpPr/>
          <p:nvPr/>
        </p:nvCxnSpPr>
        <p:spPr>
          <a:xfrm>
            <a:off x="7517616" y="5061815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0C3FCA1-D308-964C-F50B-FB9AE990FBA3}"/>
              </a:ext>
            </a:extLst>
          </p:cNvPr>
          <p:cNvCxnSpPr/>
          <p:nvPr/>
        </p:nvCxnSpPr>
        <p:spPr>
          <a:xfrm>
            <a:off x="5307498" y="507410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A44B2D097BAFA499C3D236365D8EA3D" ma:contentTypeVersion="13" ma:contentTypeDescription="新しいドキュメントを作成します。" ma:contentTypeScope="" ma:versionID="0a25925617d6dc960c13e97a90321a28">
  <xsd:schema xmlns:xsd="http://www.w3.org/2001/XMLSchema" xmlns:xs="http://www.w3.org/2001/XMLSchema" xmlns:p="http://schemas.microsoft.com/office/2006/metadata/properties" xmlns:ns2="a0d3ccf1-d0c2-4efd-81a4-606093d9b9db" xmlns:ns3="285cdbfb-fd02-418b-ac7f-7e928f0100ce" targetNamespace="http://schemas.microsoft.com/office/2006/metadata/properties" ma:root="true" ma:fieldsID="55a0c992d3f90ee90dc51a5f8b1b47cf" ns2:_="" ns3:_="">
    <xsd:import namespace="a0d3ccf1-d0c2-4efd-81a4-606093d9b9db"/>
    <xsd:import namespace="285cdbfb-fd02-418b-ac7f-7e928f0100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d3ccf1-d0c2-4efd-81a4-606093d9b9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2eefbc7a-af67-4677-92f2-7818cb11ff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cdbfb-fd02-418b-ac7f-7e928f0100c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db6fc1d-7e2d-4f16-887e-5339253fe7d3}" ma:internalName="TaxCatchAll" ma:showField="CatchAllData" ma:web="285cdbfb-fd02-418b-ac7f-7e928f0100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5cdbfb-fd02-418b-ac7f-7e928f0100ce" xsi:nil="true"/>
    <lcf76f155ced4ddcb4097134ff3c332f xmlns="a0d3ccf1-d0c2-4efd-81a4-606093d9b9d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1C42FC-64E2-4782-A6E3-55828F564F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d3ccf1-d0c2-4efd-81a4-606093d9b9db"/>
    <ds:schemaRef ds:uri="285cdbfb-fd02-418b-ac7f-7e928f0100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37F28E-3AA2-4248-91EA-2DAFAF5D717F}">
  <ds:schemaRefs>
    <ds:schemaRef ds:uri="http://schemas.microsoft.com/office/infopath/2007/PartnerControls"/>
    <ds:schemaRef ds:uri="http://purl.org/dc/elements/1.1/"/>
    <ds:schemaRef ds:uri="285cdbfb-fd02-418b-ac7f-7e928f0100ce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a0d3ccf1-d0c2-4efd-81a4-606093d9b9db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7E1C0EA-1B81-487A-99CD-4BD2EC5A6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244</Words>
  <Application>Microsoft Office PowerPoint</Application>
  <PresentationFormat>A4 210 x 297 mm</PresentationFormat>
  <Paragraphs>82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HGS創英角ﾎﾟｯﾌﾟ体</vt:lpstr>
      <vt:lpstr>HG丸ｺﾞｼｯｸM-PRO</vt:lpstr>
      <vt:lpstr>ＭＳ ゴシック</vt:lpstr>
      <vt:lpstr>Times New Roman</vt:lpstr>
      <vt:lpstr>標準デザイン</vt:lpstr>
      <vt:lpstr>グループの旗</vt:lpstr>
      <vt:lpstr>PowerPoint プレゼンテーション</vt:lpstr>
      <vt:lpstr>活動支援マトリックス表</vt:lpstr>
      <vt:lpstr>グループ討論振りかえり表</vt:lpstr>
    </vt:vector>
  </TitlesOfParts>
  <Company>トヨタ自動車株式会社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ｽﾗｲﾄﾞ ﾀｲﾄﾙなし</dc:title>
  <dc:creator>Konica Minolta , Inc. Takaoka Akito</dc:creator>
  <cp:lastModifiedBy>石田 奈加夫(ishida,nakao)</cp:lastModifiedBy>
  <cp:revision>214</cp:revision>
  <cp:lastPrinted>2019-05-10T04:36:20Z</cp:lastPrinted>
  <dcterms:created xsi:type="dcterms:W3CDTF">2001-10-25T03:56:05Z</dcterms:created>
  <dcterms:modified xsi:type="dcterms:W3CDTF">2025-09-02T05:02:49Z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0x0101007A44B2D097BAFA499C3D236365D8EA3D</vt:lpwstr>
  </property>
  <property fmtid="{D5CDD505-2E9C-101B-9397-08002B2CF9AE}" pid="3" name="MediaServiceImageTags">
    <vt:lpwstr/>
  </property>
</Properties>
</file>