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82" r:id="rId2"/>
    <p:sldId id="283" r:id="rId3"/>
    <p:sldId id="284" r:id="rId4"/>
    <p:sldId id="288" r:id="rId5"/>
    <p:sldId id="289" r:id="rId6"/>
    <p:sldId id="275" r:id="rId7"/>
  </p:sldIdLst>
  <p:sldSz cx="9906000" cy="6858000" type="A4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 userDrawn="1">
          <p15:clr>
            <a:srgbClr val="A4A3A4"/>
          </p15:clr>
        </p15:guide>
        <p15:guide id="2" pos="214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735" autoAdjust="0"/>
    <p:restoredTop sz="95253" autoAdjust="0"/>
  </p:normalViewPr>
  <p:slideViewPr>
    <p:cSldViewPr>
      <p:cViewPr>
        <p:scale>
          <a:sx n="75" d="100"/>
          <a:sy n="75" d="100"/>
        </p:scale>
        <p:origin x="1216" y="2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1890" y="-84"/>
      </p:cViewPr>
      <p:guideLst>
        <p:guide orient="horz" pos="3130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4" tIns="46845" rIns="92074" bIns="46845" numCol="1" anchor="t" anchorCtr="0" compatLnSpc="1">
            <a:prstTxWarp prst="textNoShape">
              <a:avLst/>
            </a:prstTxWarp>
          </a:bodyPr>
          <a:lstStyle>
            <a:lvl1pPr defTabSz="908085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4" tIns="46845" rIns="92074" bIns="46845" numCol="1" anchor="t" anchorCtr="0" compatLnSpc="1">
            <a:prstTxWarp prst="textNoShape">
              <a:avLst/>
            </a:prstTxWarp>
          </a:bodyPr>
          <a:lstStyle>
            <a:lvl1pPr algn="r" defTabSz="908085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245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4" tIns="46845" rIns="92074" bIns="46845" numCol="1" anchor="b" anchorCtr="0" compatLnSpc="1">
            <a:prstTxWarp prst="textNoShape">
              <a:avLst/>
            </a:prstTxWarp>
          </a:bodyPr>
          <a:lstStyle>
            <a:lvl1pPr defTabSz="908085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442450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4" tIns="46845" rIns="92074" bIns="46845" numCol="1" anchor="b" anchorCtr="0" compatLnSpc="1">
            <a:prstTxWarp prst="textNoShape">
              <a:avLst/>
            </a:prstTxWarp>
          </a:bodyPr>
          <a:lstStyle>
            <a:lvl1pPr algn="r" defTabSz="908050">
              <a:defRPr sz="1200"/>
            </a:lvl1pPr>
          </a:lstStyle>
          <a:p>
            <a:fld id="{FCD86F5B-770A-46CA-9E0A-3227D60C91E0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0778124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4" tIns="46845" rIns="92074" bIns="46845" numCol="1" anchor="t" anchorCtr="0" compatLnSpc="1">
            <a:prstTxWarp prst="textNoShape">
              <a:avLst/>
            </a:prstTxWarp>
          </a:bodyPr>
          <a:lstStyle>
            <a:lvl1pPr defTabSz="908085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4" tIns="46845" rIns="92074" bIns="46845" numCol="1" anchor="t" anchorCtr="0" compatLnSpc="1">
            <a:prstTxWarp prst="textNoShape">
              <a:avLst/>
            </a:prstTxWarp>
          </a:bodyPr>
          <a:lstStyle>
            <a:lvl1pPr algn="r" defTabSz="908085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5963" y="747713"/>
            <a:ext cx="5378450" cy="37242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4721227"/>
            <a:ext cx="4992688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4" tIns="46845" rIns="92074" bIns="468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2450"/>
            <a:ext cx="29527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4" tIns="46845" rIns="92074" bIns="46845" numCol="1" anchor="b" anchorCtr="0" compatLnSpc="1">
            <a:prstTxWarp prst="textNoShape">
              <a:avLst/>
            </a:prstTxWarp>
          </a:bodyPr>
          <a:lstStyle>
            <a:lvl1pPr defTabSz="908085">
              <a:defRPr sz="12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2450"/>
            <a:ext cx="2951162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4" tIns="46845" rIns="92074" bIns="46845" numCol="1" anchor="b" anchorCtr="0" compatLnSpc="1">
            <a:prstTxWarp prst="textNoShape">
              <a:avLst/>
            </a:prstTxWarp>
          </a:bodyPr>
          <a:lstStyle>
            <a:lvl1pPr algn="r" defTabSz="908050">
              <a:defRPr sz="1200"/>
            </a:lvl1pPr>
          </a:lstStyle>
          <a:p>
            <a:fld id="{DA4CFE6A-7A4B-491C-9674-9B7C42F2D76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637886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1pPr>
    <a:lvl2pPr marL="450850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2pPr>
    <a:lvl3pPr marL="903288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3pPr>
    <a:lvl4pPr marL="1354138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4pPr>
    <a:lvl5pPr marL="1804988" algn="l" defTabSz="892175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06463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1pPr>
            <a:lvl2pPr marL="742950" indent="-285750" defTabSz="906463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2pPr>
            <a:lvl3pPr marL="1143000" indent="-228600" defTabSz="906463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3pPr>
            <a:lvl4pPr marL="1600200" indent="-228600" defTabSz="906463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4pPr>
            <a:lvl5pPr marL="2057400" indent="-228600" defTabSz="906463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5pPr>
            <a:lvl6pPr marL="2514600" indent="-228600" defTabSz="9064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6pPr>
            <a:lvl7pPr marL="2971800" indent="-228600" defTabSz="9064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7pPr>
            <a:lvl8pPr marL="3429000" indent="-228600" defTabSz="9064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8pPr>
            <a:lvl9pPr marL="3886200" indent="-228600" defTabSz="906463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Times New Roman" panose="02020603050405020304" pitchFamily="18" charset="0"/>
                <a:ea typeface="ＭＳ Ｐ明朝" panose="02020600040205080304" pitchFamily="18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83E00DFE-A614-42C7-A65B-76E617847E75}" type="slidenum">
              <a:rPr lang="en-US" altLang="ja-JP">
                <a:ea typeface="ＭＳ Ｐゴシック" panose="020B0600070205080204" pitchFamily="50" charset="-128"/>
              </a:rPr>
              <a:pPr eaLnBrk="1" hangingPunct="1">
                <a:spcBef>
                  <a:spcPct val="0"/>
                </a:spcBef>
              </a:pPr>
              <a:t>1</a:t>
            </a:fld>
            <a:endParaRPr lang="en-US" altLang="ja-JP">
              <a:ea typeface="ＭＳ Ｐゴシック" panose="020B0600070205080204" pitchFamily="50" charset="-128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39775" y="720725"/>
            <a:ext cx="5378450" cy="3724275"/>
          </a:xfrm>
          <a:ln cap="flat"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ja-JP" altLang="ja-JP"/>
          </a:p>
        </p:txBody>
      </p:sp>
    </p:spTree>
    <p:extLst>
      <p:ext uri="{BB962C8B-B14F-4D97-AF65-F5344CB8AC3E}">
        <p14:creationId xmlns:p14="http://schemas.microsoft.com/office/powerpoint/2010/main" val="2275508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C4CEA253-E18A-70C2-6AAC-7CE3DDDE2B8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717550" y="747713"/>
            <a:ext cx="5376863" cy="3722687"/>
          </a:xfrm>
          <a:solidFill>
            <a:srgbClr val="FFFFFF"/>
          </a:solidFill>
          <a:ln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38E149BA-FE9A-44E2-241D-11286C4BFF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08050" y="4721225"/>
            <a:ext cx="4992688" cy="44751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256" tIns="46429" rIns="91256" bIns="46429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42CDBA-D372-4654-A41B-B42E0109EDD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414550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50B32C0-78FC-4538-972C-AF3E3F953B9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90768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4864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4864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AE74EFF-E1B4-4822-BB8E-411F71E1D4C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52841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1534940-19F6-4F39-A7DD-354815BCBADD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4997094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9D2226-FAF4-492F-8230-F0E7A4C223F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98409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6F0FFF-9093-4396-B02B-0AF49730BE6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689276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785C1A-A894-4A32-B3EA-F0501B2E8A83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84894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96FBABB-3EE2-4AC9-8D1F-DE10D103593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88943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3AF0D8-4113-46F1-9DDB-5D320E0CB049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25549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DCE259-4749-4119-971C-A0FB5BA68F3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85234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5C7810-9B17-4E95-A51C-C8AF62CAE1C2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20717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201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>
            <a:lvl1pPr defTabSz="844550">
              <a:defRPr sz="15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>
            <a:lvl1pPr algn="ctr" defTabSz="844550">
              <a:defRPr sz="1500"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838" tIns="49212" rIns="96838" bIns="49212" numCol="1" anchor="t" anchorCtr="0" compatLnSpc="1">
            <a:prstTxWarp prst="textNoShape">
              <a:avLst/>
            </a:prstTxWarp>
          </a:bodyPr>
          <a:lstStyle>
            <a:lvl1pPr algn="r" defTabSz="844550">
              <a:defRPr sz="1500"/>
            </a:lvl1pPr>
          </a:lstStyle>
          <a:p>
            <a:fld id="{1C245D50-D7CF-4A84-8709-17677E4456C9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44550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+mj-lt"/>
          <a:ea typeface="+mj-ea"/>
          <a:cs typeface="+mj-cs"/>
        </a:defRPr>
      </a:lvl1pPr>
      <a:lvl2pPr algn="ctr" defTabSz="844550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2pPr>
      <a:lvl3pPr algn="ctr" defTabSz="844550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3pPr>
      <a:lvl4pPr algn="ctr" defTabSz="844550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4pPr>
      <a:lvl5pPr algn="ctr" defTabSz="844550" rtl="0" eaLnBrk="0" fontAlgn="base" hangingPunct="0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5pPr>
      <a:lvl6pPr marL="457200" algn="ctr" defTabSz="844550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6pPr>
      <a:lvl7pPr marL="914400" algn="ctr" defTabSz="844550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7pPr>
      <a:lvl8pPr marL="1371600" algn="ctr" defTabSz="844550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8pPr>
      <a:lvl9pPr marL="1828800" algn="ctr" defTabSz="844550" rtl="0" fontAlgn="base">
        <a:spcBef>
          <a:spcPct val="0"/>
        </a:spcBef>
        <a:spcAft>
          <a:spcPct val="0"/>
        </a:spcAft>
        <a:defRPr kumimoji="1" sz="4700">
          <a:solidFill>
            <a:schemeClr val="tx2"/>
          </a:solidFill>
          <a:latin typeface="Times New Roman" pitchFamily="18" charset="0"/>
          <a:ea typeface="ＭＳ Ｐゴシック" pitchFamily="50" charset="-128"/>
        </a:defRPr>
      </a:lvl9pPr>
    </p:titleStyle>
    <p:bodyStyle>
      <a:lvl1pPr marL="361950" indent="-361950" algn="l" defTabSz="844550" rtl="0" eaLnBrk="0" fontAlgn="base" hangingPunct="0">
        <a:spcBef>
          <a:spcPct val="20000"/>
        </a:spcBef>
        <a:spcAft>
          <a:spcPct val="0"/>
        </a:spcAft>
        <a:buChar char="•"/>
        <a:defRPr kumimoji="1" sz="3400">
          <a:solidFill>
            <a:schemeClr val="tx1"/>
          </a:solidFill>
          <a:latin typeface="+mn-lt"/>
          <a:ea typeface="+mn-ea"/>
          <a:cs typeface="+mn-cs"/>
        </a:defRPr>
      </a:lvl1pPr>
      <a:lvl2pPr marL="785813" indent="-301625" algn="l" defTabSz="844550" rtl="0" eaLnBrk="0" fontAlgn="base" hangingPunct="0">
        <a:spcBef>
          <a:spcPct val="20000"/>
        </a:spcBef>
        <a:spcAft>
          <a:spcPct val="0"/>
        </a:spcAft>
        <a:buChar char="–"/>
        <a:defRPr kumimoji="1" sz="3000">
          <a:solidFill>
            <a:schemeClr val="tx1"/>
          </a:solidFill>
          <a:latin typeface="+mn-lt"/>
          <a:ea typeface="+mn-ea"/>
        </a:defRPr>
      </a:lvl2pPr>
      <a:lvl3pPr marL="1208088" indent="-242888" algn="l" defTabSz="844550" rtl="0" eaLnBrk="0" fontAlgn="base" hangingPunct="0">
        <a:spcBef>
          <a:spcPct val="20000"/>
        </a:spcBef>
        <a:spcAft>
          <a:spcPct val="0"/>
        </a:spcAft>
        <a:buChar char="•"/>
        <a:defRPr kumimoji="1" sz="2600">
          <a:solidFill>
            <a:schemeClr val="tx1"/>
          </a:solidFill>
          <a:latin typeface="+mn-lt"/>
          <a:ea typeface="+mn-ea"/>
        </a:defRPr>
      </a:lvl3pPr>
      <a:lvl4pPr marL="1690688" indent="-241300" algn="l" defTabSz="844550" rtl="0" eaLnBrk="0" fontAlgn="base" hangingPunct="0">
        <a:spcBef>
          <a:spcPct val="20000"/>
        </a:spcBef>
        <a:spcAft>
          <a:spcPct val="0"/>
        </a:spcAft>
        <a:buChar char="–"/>
        <a:defRPr kumimoji="1" sz="2100">
          <a:solidFill>
            <a:schemeClr val="tx1"/>
          </a:solidFill>
          <a:latin typeface="+mn-lt"/>
          <a:ea typeface="+mn-ea"/>
        </a:defRPr>
      </a:lvl4pPr>
      <a:lvl5pPr marL="2173288" indent="-239713" algn="l" defTabSz="844550" rtl="0" eaLnBrk="0" fontAlgn="base" hangingPunct="0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5pPr>
      <a:lvl6pPr marL="2630488" indent="-239713" algn="l" defTabSz="844550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6pPr>
      <a:lvl7pPr marL="3087688" indent="-239713" algn="l" defTabSz="844550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7pPr>
      <a:lvl8pPr marL="3544888" indent="-239713" algn="l" defTabSz="844550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8pPr>
      <a:lvl9pPr marL="4002088" indent="-239713" algn="l" defTabSz="844550" rtl="0" fontAlgn="base">
        <a:spcBef>
          <a:spcPct val="20000"/>
        </a:spcBef>
        <a:spcAft>
          <a:spcPct val="0"/>
        </a:spcAft>
        <a:buChar char="»"/>
        <a:defRPr kumimoji="1" sz="21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112"/>
          <p:cNvSpPr txBox="1">
            <a:spLocks noChangeArrowheads="1"/>
          </p:cNvSpPr>
          <p:nvPr/>
        </p:nvSpPr>
        <p:spPr bwMode="auto">
          <a:xfrm>
            <a:off x="-44287" y="18224"/>
            <a:ext cx="26273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>
                <a:latin typeface="Times New Roman" panose="02020603050405020304" pitchFamily="18" charset="0"/>
              </a:rPr>
              <a:t>Ｄコース　ＧＤ記録用紙（発表資料１）</a:t>
            </a: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706444" y="73820"/>
            <a:ext cx="214310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リーダー研修会（初級）</a:t>
            </a:r>
            <a:endParaRPr kumimoji="0" lang="ja-JP" altLang="ja-JP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AutoShape 113"/>
          <p:cNvSpPr>
            <a:spLocks noChangeArrowheads="1"/>
          </p:cNvSpPr>
          <p:nvPr/>
        </p:nvSpPr>
        <p:spPr bwMode="auto">
          <a:xfrm>
            <a:off x="150813" y="457200"/>
            <a:ext cx="9602787" cy="6207125"/>
          </a:xfrm>
          <a:prstGeom prst="roundRect">
            <a:avLst>
              <a:gd name="adj" fmla="val 1778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1800"/>
          </a:p>
        </p:txBody>
      </p:sp>
      <p:graphicFrame>
        <p:nvGraphicFramePr>
          <p:cNvPr id="29" name="Group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550028"/>
              </p:ext>
            </p:extLst>
          </p:nvPr>
        </p:nvGraphicFramePr>
        <p:xfrm>
          <a:off x="380999" y="3263900"/>
          <a:ext cx="5386244" cy="3267076"/>
        </p:xfrm>
        <a:graphic>
          <a:graphicData uri="http://schemas.openxmlformats.org/drawingml/2006/table">
            <a:tbl>
              <a:tblPr/>
              <a:tblGrid>
                <a:gridCol w="3996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3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756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73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№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役　　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氏　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会　社　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１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リーダー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438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２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サブリーダー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３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発表者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４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質問者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５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書記１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６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書記２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5438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７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時間係・５Ｓ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８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7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９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0" name="Rectangle 83"/>
          <p:cNvSpPr>
            <a:spLocks noChangeArrowheads="1"/>
          </p:cNvSpPr>
          <p:nvPr/>
        </p:nvSpPr>
        <p:spPr bwMode="auto">
          <a:xfrm>
            <a:off x="380999" y="2857500"/>
            <a:ext cx="1679885" cy="40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 dirty="0"/>
              <a:t>役割分担</a:t>
            </a:r>
          </a:p>
        </p:txBody>
      </p:sp>
      <p:graphicFrame>
        <p:nvGraphicFramePr>
          <p:cNvPr id="31" name="Group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472540"/>
              </p:ext>
            </p:extLst>
          </p:nvPr>
        </p:nvGraphicFramePr>
        <p:xfrm>
          <a:off x="5934935" y="3244850"/>
          <a:ext cx="3696297" cy="2528888"/>
        </p:xfrm>
        <a:graphic>
          <a:graphicData uri="http://schemas.openxmlformats.org/drawingml/2006/table">
            <a:tbl>
              <a:tblPr/>
              <a:tblGrid>
                <a:gridCol w="5585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32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44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21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№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内　　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評 価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613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１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みんなが積極的に発言する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4025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２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みんなで時間を守る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55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３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４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1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５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2" name="Text Box 114"/>
          <p:cNvSpPr txBox="1">
            <a:spLocks noChangeArrowheads="1"/>
          </p:cNvSpPr>
          <p:nvPr/>
        </p:nvSpPr>
        <p:spPr bwMode="auto">
          <a:xfrm>
            <a:off x="5810143" y="5842260"/>
            <a:ext cx="4039401" cy="703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36000" tIns="36000" rIns="36000" bIns="3600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300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★活動終了時に全員で評価を実施します</a:t>
            </a:r>
            <a:br>
              <a:rPr lang="en-US" altLang="ja-JP" sz="1300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ja-JP" altLang="en-US" sz="1300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★評価は、○、△、</a:t>
            </a:r>
            <a:r>
              <a:rPr lang="en-US" altLang="ja-JP" sz="1300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×</a:t>
            </a:r>
            <a:r>
              <a:rPr lang="ja-JP" altLang="en-US" sz="1300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等で記入</a:t>
            </a:r>
            <a:br>
              <a:rPr lang="en-US" altLang="ja-JP" sz="1300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</a:br>
            <a:r>
              <a:rPr lang="en-US" altLang="ja-JP" sz="1500" dirty="0">
                <a:latin typeface="HGP創英角ｺﾞｼｯｸUB" pitchFamily="50" charset="-128"/>
                <a:ea typeface="HGP創英角ｺﾞｼｯｸUB" pitchFamily="50" charset="-128"/>
              </a:rPr>
              <a:t>※</a:t>
            </a:r>
            <a:r>
              <a:rPr lang="ja-JP" altLang="en-US" sz="1500" dirty="0">
                <a:latin typeface="HGP創英角ｺﾞｼｯｸUB" pitchFamily="50" charset="-128"/>
                <a:ea typeface="HGP創英角ｺﾞｼｯｸUB" pitchFamily="50" charset="-128"/>
              </a:rPr>
              <a:t>全ての資料は大きく濃い字で書きましょう！</a:t>
            </a:r>
          </a:p>
        </p:txBody>
      </p:sp>
      <p:sp>
        <p:nvSpPr>
          <p:cNvPr id="33" name="Rectangle 115"/>
          <p:cNvSpPr>
            <a:spLocks noChangeArrowheads="1"/>
          </p:cNvSpPr>
          <p:nvPr/>
        </p:nvSpPr>
        <p:spPr bwMode="auto">
          <a:xfrm>
            <a:off x="5951455" y="2882900"/>
            <a:ext cx="2896352" cy="40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/>
              <a:t>グループの決め事</a:t>
            </a:r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338137" y="488950"/>
            <a:ext cx="2446383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600"/>
              <a:t>グループの旗</a:t>
            </a:r>
          </a:p>
        </p:txBody>
      </p:sp>
      <p:sp>
        <p:nvSpPr>
          <p:cNvPr id="35" name="Rectangle 3"/>
          <p:cNvSpPr>
            <a:spLocks noChangeArrowheads="1"/>
          </p:cNvSpPr>
          <p:nvPr/>
        </p:nvSpPr>
        <p:spPr bwMode="auto">
          <a:xfrm>
            <a:off x="230187" y="1022350"/>
            <a:ext cx="3391145" cy="407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2000" u="sng" dirty="0">
                <a:latin typeface="ＭＳ Ｐゴシック" panose="020B0600070205080204" pitchFamily="50" charset="-128"/>
              </a:rPr>
              <a:t>Ｄコース：　　　</a:t>
            </a:r>
            <a:r>
              <a:rPr lang="ja-JP" altLang="en-US" sz="2000" u="sng" dirty="0"/>
              <a:t>グループ</a:t>
            </a:r>
          </a:p>
        </p:txBody>
      </p:sp>
      <p:graphicFrame>
        <p:nvGraphicFramePr>
          <p:cNvPr id="36" name="Group 1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531335"/>
              </p:ext>
            </p:extLst>
          </p:nvPr>
        </p:nvGraphicFramePr>
        <p:xfrm>
          <a:off x="380999" y="1625600"/>
          <a:ext cx="2813599" cy="990600"/>
        </p:xfrm>
        <a:graphic>
          <a:graphicData uri="http://schemas.openxmlformats.org/drawingml/2006/table">
            <a:tbl>
              <a:tblPr/>
              <a:tblGrid>
                <a:gridCol w="2813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4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グループのネーミング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5800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7" name="Rectangle 13"/>
          <p:cNvSpPr>
            <a:spLocks noChangeArrowheads="1"/>
          </p:cNvSpPr>
          <p:nvPr/>
        </p:nvSpPr>
        <p:spPr bwMode="auto">
          <a:xfrm>
            <a:off x="3348936" y="765175"/>
            <a:ext cx="3475623" cy="2057400"/>
          </a:xfrm>
          <a:prstGeom prst="rect">
            <a:avLst/>
          </a:prstGeom>
          <a:solidFill>
            <a:schemeClr val="bg1"/>
          </a:solidFill>
          <a:ln w="254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4158561" y="635000"/>
            <a:ext cx="1572305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2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シンボルマーク</a:t>
            </a:r>
          </a:p>
        </p:txBody>
      </p:sp>
      <p:grpSp>
        <p:nvGrpSpPr>
          <p:cNvPr id="39" name="グループ化 38"/>
          <p:cNvGrpSpPr/>
          <p:nvPr/>
        </p:nvGrpSpPr>
        <p:grpSpPr>
          <a:xfrm>
            <a:off x="6946336" y="1054100"/>
            <a:ext cx="2615176" cy="1611313"/>
            <a:chOff x="6156176" y="1054100"/>
            <a:chExt cx="2786063" cy="1611313"/>
          </a:xfrm>
        </p:grpSpPr>
        <p:sp>
          <p:nvSpPr>
            <p:cNvPr id="40" name="Rectangle 15"/>
            <p:cNvSpPr>
              <a:spLocks noChangeArrowheads="1"/>
            </p:cNvSpPr>
            <p:nvPr/>
          </p:nvSpPr>
          <p:spPr bwMode="auto">
            <a:xfrm>
              <a:off x="6156176" y="2117725"/>
              <a:ext cx="2768600" cy="5476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defTabSz="844550"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defTabSz="8445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defTabSz="84455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defTabSz="84455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defTabSz="84455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ja-JP" altLang="ja-JP" sz="2400"/>
            </a:p>
          </p:txBody>
        </p:sp>
        <p:sp>
          <p:nvSpPr>
            <p:cNvPr id="41" name="Rectangle 16"/>
            <p:cNvSpPr>
              <a:spLocks noChangeArrowheads="1"/>
            </p:cNvSpPr>
            <p:nvPr/>
          </p:nvSpPr>
          <p:spPr bwMode="auto">
            <a:xfrm>
              <a:off x="6156176" y="1844675"/>
              <a:ext cx="2768600" cy="273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defTabSz="844550"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defTabSz="8445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defTabSz="84455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defTabSz="84455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defTabSz="84455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  <a:cs typeface="Meiryo UI" pitchFamily="50" charset="-128"/>
                </a:rPr>
                <a:t>アドバイザー</a:t>
              </a:r>
            </a:p>
          </p:txBody>
        </p:sp>
        <p:sp>
          <p:nvSpPr>
            <p:cNvPr id="42" name="Rectangle 17"/>
            <p:cNvSpPr>
              <a:spLocks noChangeArrowheads="1"/>
            </p:cNvSpPr>
            <p:nvPr/>
          </p:nvSpPr>
          <p:spPr bwMode="auto">
            <a:xfrm>
              <a:off x="6173639" y="1341438"/>
              <a:ext cx="2768600" cy="517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defTabSz="844550"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defTabSz="8445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defTabSz="84455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defTabSz="84455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defTabSz="84455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ja-JP" altLang="ja-JP" sz="2400"/>
            </a:p>
          </p:txBody>
        </p:sp>
        <p:sp>
          <p:nvSpPr>
            <p:cNvPr id="43" name="Rectangle 18"/>
            <p:cNvSpPr>
              <a:spLocks noChangeArrowheads="1"/>
            </p:cNvSpPr>
            <p:nvPr/>
          </p:nvSpPr>
          <p:spPr bwMode="auto">
            <a:xfrm>
              <a:off x="6156176" y="1054100"/>
              <a:ext cx="2768600" cy="273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 defTabSz="844550" eaLnBrk="0" hangingPunct="0">
                <a:spcBef>
                  <a:spcPct val="20000"/>
                </a:spcBef>
                <a:buChar char="•"/>
                <a:defRPr kumimoji="1" sz="34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1pPr>
              <a:lvl2pPr marL="742950" indent="-285750" defTabSz="844550" eaLnBrk="0" hangingPunct="0">
                <a:spcBef>
                  <a:spcPct val="20000"/>
                </a:spcBef>
                <a:buChar char="–"/>
                <a:defRPr kumimoji="1" sz="30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2pPr>
              <a:lvl3pPr marL="1143000" indent="-228600" defTabSz="844550" eaLnBrk="0" hangingPunct="0">
                <a:spcBef>
                  <a:spcPct val="20000"/>
                </a:spcBef>
                <a:buChar char="•"/>
                <a:defRPr kumimoji="1" sz="26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3pPr>
              <a:lvl4pPr marL="1600200" indent="-228600" defTabSz="844550" eaLnBrk="0" hangingPunct="0">
                <a:spcBef>
                  <a:spcPct val="20000"/>
                </a:spcBef>
                <a:buChar char="–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4pPr>
              <a:lvl5pPr marL="2057400" indent="-228600" defTabSz="844550" eaLnBrk="0" hangingPunct="0">
                <a:spcBef>
                  <a:spcPct val="20000"/>
                </a:spcBef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5pPr>
              <a:lvl6pPr marL="25146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6pPr>
              <a:lvl7pPr marL="29718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7pPr>
              <a:lvl8pPr marL="34290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8pPr>
              <a:lvl9pPr marL="38862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kumimoji="1" sz="2100">
                  <a:solidFill>
                    <a:schemeClr val="tx1"/>
                  </a:solidFill>
                  <a:latin typeface="Times New Roman" panose="02020603050405020304" pitchFamily="18" charset="0"/>
                  <a:ea typeface="ＭＳ Ｐゴシック" panose="020B0600070205080204" pitchFamily="50" charset="-128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ja-JP" altLang="en-US" sz="1200" b="1" dirty="0">
                  <a:latin typeface="Meiryo UI" pitchFamily="50" charset="-128"/>
                  <a:ea typeface="Meiryo UI" pitchFamily="50" charset="-128"/>
                  <a:cs typeface="Meiryo UI" pitchFamily="50" charset="-128"/>
                </a:rPr>
                <a:t>チーフアドバイザー</a:t>
              </a:r>
            </a:p>
          </p:txBody>
        </p:sp>
        <p:sp>
          <p:nvSpPr>
            <p:cNvPr id="44" name="Line 19"/>
            <p:cNvSpPr>
              <a:spLocks noChangeShapeType="1"/>
            </p:cNvSpPr>
            <p:nvPr/>
          </p:nvSpPr>
          <p:spPr bwMode="auto">
            <a:xfrm>
              <a:off x="6156176" y="1054100"/>
              <a:ext cx="276860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5" name="Line 20"/>
            <p:cNvSpPr>
              <a:spLocks noChangeShapeType="1"/>
            </p:cNvSpPr>
            <p:nvPr/>
          </p:nvSpPr>
          <p:spPr bwMode="auto">
            <a:xfrm>
              <a:off x="6156176" y="1327150"/>
              <a:ext cx="2768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6" name="Line 21"/>
            <p:cNvSpPr>
              <a:spLocks noChangeShapeType="1"/>
            </p:cNvSpPr>
            <p:nvPr/>
          </p:nvSpPr>
          <p:spPr bwMode="auto">
            <a:xfrm>
              <a:off x="6156176" y="1844675"/>
              <a:ext cx="2768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7" name="Line 22"/>
            <p:cNvSpPr>
              <a:spLocks noChangeShapeType="1"/>
            </p:cNvSpPr>
            <p:nvPr/>
          </p:nvSpPr>
          <p:spPr bwMode="auto">
            <a:xfrm>
              <a:off x="6156176" y="2117725"/>
              <a:ext cx="2768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8" name="Line 23"/>
            <p:cNvSpPr>
              <a:spLocks noChangeShapeType="1"/>
            </p:cNvSpPr>
            <p:nvPr/>
          </p:nvSpPr>
          <p:spPr bwMode="auto">
            <a:xfrm>
              <a:off x="6156176" y="2665413"/>
              <a:ext cx="2768600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49" name="Line 24"/>
            <p:cNvSpPr>
              <a:spLocks noChangeShapeType="1"/>
            </p:cNvSpPr>
            <p:nvPr/>
          </p:nvSpPr>
          <p:spPr bwMode="auto">
            <a:xfrm>
              <a:off x="6156176" y="1054100"/>
              <a:ext cx="0" cy="1611313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50" name="Line 25"/>
            <p:cNvSpPr>
              <a:spLocks noChangeShapeType="1"/>
            </p:cNvSpPr>
            <p:nvPr/>
          </p:nvSpPr>
          <p:spPr bwMode="auto">
            <a:xfrm>
              <a:off x="8924776" y="1054100"/>
              <a:ext cx="0" cy="1611313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7343204" y="624669"/>
            <a:ext cx="2146300" cy="284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年　　　　月　　　　日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2044700" cy="457200"/>
          </a:xfrm>
        </p:spPr>
        <p:txBody>
          <a:bodyPr/>
          <a:lstStyle/>
          <a:p>
            <a:pPr algn="l" eaLnBrk="1" hangingPunct="1"/>
            <a:r>
              <a:rPr lang="ja-JP" altLang="en-US" sz="2000" dirty="0">
                <a:ea typeface="HGS創英角ｺﾞｼｯｸUB" panose="020B0900000000000000" pitchFamily="50" charset="-128"/>
              </a:rPr>
              <a:t>１．第１回目</a:t>
            </a:r>
            <a:endParaRPr lang="ja-JP" altLang="en-US" sz="2000" dirty="0">
              <a:solidFill>
                <a:srgbClr val="FF0000"/>
              </a:solidFill>
              <a:ea typeface="HGS創英角ｺﾞｼｯｸUB" panose="020B0900000000000000" pitchFamily="50" charset="-128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68876" y="2179712"/>
            <a:ext cx="6183456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要因解析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  <a:r>
              <a:rPr lang="ja-JP" altLang="en-US" sz="1600" kern="0" dirty="0">
                <a:solidFill>
                  <a:schemeClr val="tx1"/>
                </a:solidFill>
                <a:ea typeface="HGS創英角ｺﾞｼｯｸUB" pitchFamily="50" charset="-128"/>
              </a:rPr>
              <a:t>事実を基に要因を掘り下げ、主要因を追及する</a:t>
            </a:r>
          </a:p>
        </p:txBody>
      </p:sp>
      <p:cxnSp>
        <p:nvCxnSpPr>
          <p:cNvPr id="160" name="直線矢印コネクタ 159"/>
          <p:cNvCxnSpPr/>
          <p:nvPr/>
        </p:nvCxnSpPr>
        <p:spPr bwMode="auto">
          <a:xfrm>
            <a:off x="1285752" y="4722813"/>
            <a:ext cx="7164000" cy="0"/>
          </a:xfrm>
          <a:prstGeom prst="straightConnector1">
            <a:avLst/>
          </a:prstGeom>
          <a:ln w="1143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正方形/長方形 160"/>
          <p:cNvSpPr/>
          <p:nvPr/>
        </p:nvSpPr>
        <p:spPr bwMode="auto">
          <a:xfrm>
            <a:off x="8497764" y="2996952"/>
            <a:ext cx="992308" cy="3506788"/>
          </a:xfrm>
          <a:prstGeom prst="rect">
            <a:avLst/>
          </a:prstGeom>
          <a:noFill/>
          <a:ln w="698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endParaRPr lang="ja-JP" altLang="en-US" sz="2000" dirty="0"/>
          </a:p>
        </p:txBody>
      </p:sp>
      <p:cxnSp>
        <p:nvCxnSpPr>
          <p:cNvPr id="162" name="直線矢印コネクタ 161"/>
          <p:cNvCxnSpPr/>
          <p:nvPr/>
        </p:nvCxnSpPr>
        <p:spPr bwMode="auto">
          <a:xfrm>
            <a:off x="5400552" y="3179763"/>
            <a:ext cx="1187450" cy="1504950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線矢印コネクタ 162"/>
          <p:cNvCxnSpPr/>
          <p:nvPr/>
        </p:nvCxnSpPr>
        <p:spPr bwMode="auto">
          <a:xfrm>
            <a:off x="2150939" y="3179763"/>
            <a:ext cx="1187450" cy="1504950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線矢印コネクタ 163"/>
          <p:cNvCxnSpPr/>
          <p:nvPr/>
        </p:nvCxnSpPr>
        <p:spPr bwMode="auto">
          <a:xfrm flipV="1">
            <a:off x="4887789" y="4781550"/>
            <a:ext cx="1231900" cy="1628775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線矢印コネクタ 164"/>
          <p:cNvCxnSpPr/>
          <p:nvPr/>
        </p:nvCxnSpPr>
        <p:spPr bwMode="auto">
          <a:xfrm flipV="1">
            <a:off x="1638177" y="4781550"/>
            <a:ext cx="1217612" cy="1627188"/>
          </a:xfrm>
          <a:prstGeom prst="straightConnector1">
            <a:avLst/>
          </a:prstGeom>
          <a:ln w="76200">
            <a:solidFill>
              <a:schemeClr val="tx1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角丸四角形 165"/>
          <p:cNvSpPr/>
          <p:nvPr/>
        </p:nvSpPr>
        <p:spPr bwMode="auto">
          <a:xfrm>
            <a:off x="1213545" y="2813050"/>
            <a:ext cx="2016000" cy="396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endParaRPr lang="ja-JP" altLang="en-US" sz="1100" dirty="0"/>
          </a:p>
        </p:txBody>
      </p:sp>
      <p:sp>
        <p:nvSpPr>
          <p:cNvPr id="167" name="角丸四角形 166"/>
          <p:cNvSpPr/>
          <p:nvPr/>
        </p:nvSpPr>
        <p:spPr bwMode="auto">
          <a:xfrm>
            <a:off x="632520" y="6319838"/>
            <a:ext cx="2016000" cy="396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endParaRPr lang="ja-JP" altLang="en-US" sz="1600" dirty="0"/>
          </a:p>
        </p:txBody>
      </p:sp>
      <p:sp>
        <p:nvSpPr>
          <p:cNvPr id="4123" name="角丸四角形 18"/>
          <p:cNvSpPr>
            <a:spLocks noChangeArrowheads="1"/>
          </p:cNvSpPr>
          <p:nvPr/>
        </p:nvSpPr>
        <p:spPr bwMode="auto">
          <a:xfrm>
            <a:off x="4013895" y="6338888"/>
            <a:ext cx="2016000" cy="396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25400" algn="ctr">
            <a:solidFill>
              <a:schemeClr val="tx1"/>
            </a:solidFill>
            <a:miter lim="800000"/>
            <a:headEnd/>
            <a:tailEnd/>
          </a:ln>
        </p:spPr>
        <p:txBody>
          <a:bodyPr lIns="0" rIns="0" anchor="ctr"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ja-JP" altLang="en-US" sz="1200" dirty="0">
              <a:latin typeface="Arial" panose="020B0604020202020204" pitchFamily="34" charset="0"/>
            </a:endParaRPr>
          </a:p>
        </p:txBody>
      </p:sp>
      <p:sp>
        <p:nvSpPr>
          <p:cNvPr id="169" name="角丸四角形 168"/>
          <p:cNvSpPr/>
          <p:nvPr/>
        </p:nvSpPr>
        <p:spPr bwMode="auto">
          <a:xfrm>
            <a:off x="4453633" y="2813050"/>
            <a:ext cx="2016000" cy="3960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ctr">
              <a:defRPr/>
            </a:pPr>
            <a:endParaRPr lang="ja-JP" altLang="en-US" sz="1100" dirty="0"/>
          </a:p>
        </p:txBody>
      </p:sp>
      <p:graphicFrame>
        <p:nvGraphicFramePr>
          <p:cNvPr id="95" name="Group 3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006376"/>
              </p:ext>
            </p:extLst>
          </p:nvPr>
        </p:nvGraphicFramePr>
        <p:xfrm>
          <a:off x="1771650" y="743466"/>
          <a:ext cx="4303714" cy="1389390"/>
        </p:xfrm>
        <a:graphic>
          <a:graphicData uri="http://schemas.openxmlformats.org/drawingml/2006/table">
            <a:tbl>
              <a:tblPr/>
              <a:tblGrid>
                <a:gridCol w="7330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70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2444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（条件）</a:t>
                      </a:r>
                    </a:p>
                  </a:txBody>
                  <a:tcPr marL="91467" marR="91467" marT="45725" marB="45725"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３１５ 　ﾋﾟｰｽ　－　 　２５　　分　＝　　　２９０ 　</a:t>
                      </a: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点</a:t>
                      </a:r>
                      <a:endParaRPr kumimoji="1" lang="ja-JP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anchor="ctr" horzOverflow="overflow">
                    <a:lnL w="12700" cap="flat" cmpd="sng" algn="ctr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591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現状</a:t>
                      </a:r>
                      <a:endParaRPr kumimoji="1" lang="ja-JP" altLang="en-US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marL="91467" marR="91467" marT="45725" marB="45725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完成・結合ﾊﾟｽﾞﾙ合計　　　　実施時間　　　　　　　　　得点</a:t>
                      </a: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　　　　　）ﾋﾟｰｽ　－　（　　　　）分　＝　（　　　　　）</a:t>
                      </a: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点</a:t>
                      </a:r>
                      <a:endParaRPr kumimoji="1" lang="ja-JP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5709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5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目標設定</a:t>
                      </a:r>
                    </a:p>
                  </a:txBody>
                  <a:tcPr marL="91467" marR="91467" marT="45725" marB="45725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完成・結合ﾊﾟｽﾞﾙ合計　　　　完成タイム　　　　　　　　得点</a:t>
                      </a: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（　</a:t>
                      </a: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　</a:t>
                      </a: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）ﾋﾟｰｽ　－　（　　</a:t>
                      </a: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）分　＝　（　</a:t>
                      </a:r>
                      <a:r>
                        <a:rPr kumimoji="1" lang="ja-JP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　　　</a:t>
                      </a: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）</a:t>
                      </a: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点</a:t>
                      </a:r>
                      <a:endParaRPr kumimoji="1" lang="ja-JP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67" marR="91467"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6" name="Rectangle 2"/>
          <p:cNvSpPr txBox="1">
            <a:spLocks noChangeArrowheads="1"/>
          </p:cNvSpPr>
          <p:nvPr/>
        </p:nvSpPr>
        <p:spPr bwMode="auto">
          <a:xfrm>
            <a:off x="169863" y="980728"/>
            <a:ext cx="2027237" cy="1193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現状把握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  <a:b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</a:br>
            <a:br>
              <a:rPr lang="en-US" altLang="ja-JP" sz="1400" kern="0" dirty="0">
                <a:solidFill>
                  <a:schemeClr val="tx1"/>
                </a:solidFill>
                <a:ea typeface="HGS創英角ｺﾞｼｯｸUB" pitchFamily="50" charset="-128"/>
              </a:rPr>
            </a:b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ea typeface="HGS創英角ｺﾞｼｯｸUB" pitchFamily="50" charset="-128"/>
              </a:rPr>
              <a:t>目標設定</a:t>
            </a:r>
            <a:r>
              <a:rPr lang="en-US" altLang="ja-JP" sz="2000" kern="0" dirty="0">
                <a:solidFill>
                  <a:schemeClr val="tx1"/>
                </a:solidFill>
                <a:ea typeface="HGS創英角ｺﾞｼｯｸUB" pitchFamily="50" charset="-128"/>
              </a:rPr>
              <a:t>】</a:t>
            </a:r>
          </a:p>
        </p:txBody>
      </p:sp>
      <p:sp>
        <p:nvSpPr>
          <p:cNvPr id="43" name="Text Box 112"/>
          <p:cNvSpPr txBox="1">
            <a:spLocks noChangeArrowheads="1"/>
          </p:cNvSpPr>
          <p:nvPr/>
        </p:nvSpPr>
        <p:spPr bwMode="auto">
          <a:xfrm>
            <a:off x="-65768" y="48000"/>
            <a:ext cx="26273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>
                <a:latin typeface="Times New Roman" panose="02020603050405020304" pitchFamily="18" charset="0"/>
              </a:rPr>
              <a:t>Ｄコース　ＧＤ記録用紙（発表資料２）</a:t>
            </a:r>
          </a:p>
        </p:txBody>
      </p:sp>
      <p:sp>
        <p:nvSpPr>
          <p:cNvPr id="42" name="Text Box 61"/>
          <p:cNvSpPr txBox="1">
            <a:spLocks noChangeArrowheads="1"/>
          </p:cNvSpPr>
          <p:nvPr/>
        </p:nvSpPr>
        <p:spPr bwMode="auto">
          <a:xfrm>
            <a:off x="7776393" y="260648"/>
            <a:ext cx="2289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400" u="sng" dirty="0"/>
              <a:t>               　　　　　グループ</a:t>
            </a:r>
          </a:p>
        </p:txBody>
      </p:sp>
      <p:sp>
        <p:nvSpPr>
          <p:cNvPr id="44" name="Text Box 2"/>
          <p:cNvSpPr txBox="1">
            <a:spLocks noChangeArrowheads="1"/>
          </p:cNvSpPr>
          <p:nvPr/>
        </p:nvSpPr>
        <p:spPr bwMode="auto">
          <a:xfrm>
            <a:off x="7706444" y="73820"/>
            <a:ext cx="214310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リーダー研修会（初級）</a:t>
            </a:r>
            <a:endParaRPr kumimoji="0" lang="ja-JP" altLang="ja-JP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" name="グループ化 1"/>
          <p:cNvGrpSpPr/>
          <p:nvPr/>
        </p:nvGrpSpPr>
        <p:grpSpPr>
          <a:xfrm>
            <a:off x="6276756" y="542905"/>
            <a:ext cx="4076843" cy="2166015"/>
            <a:chOff x="6276756" y="542905"/>
            <a:chExt cx="4076843" cy="2166015"/>
          </a:xfrm>
        </p:grpSpPr>
        <p:sp>
          <p:nvSpPr>
            <p:cNvPr id="4" name="正方形/長方形 3"/>
            <p:cNvSpPr/>
            <p:nvPr/>
          </p:nvSpPr>
          <p:spPr>
            <a:xfrm>
              <a:off x="8033452" y="673102"/>
              <a:ext cx="663964" cy="25391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 defTabSz="844550">
                <a:spcBef>
                  <a:spcPct val="20000"/>
                </a:spcBef>
              </a:pPr>
              <a:r>
                <a:rPr lang="ja-JP" altLang="en-US" sz="1050" b="1" dirty="0"/>
                <a:t>（グラフ）</a:t>
              </a:r>
            </a:p>
          </p:txBody>
        </p:sp>
        <p:grpSp>
          <p:nvGrpSpPr>
            <p:cNvPr id="39" name="グループ化 38"/>
            <p:cNvGrpSpPr/>
            <p:nvPr/>
          </p:nvGrpSpPr>
          <p:grpSpPr>
            <a:xfrm>
              <a:off x="6276756" y="542905"/>
              <a:ext cx="4076843" cy="2166015"/>
              <a:chOff x="6289675" y="2542267"/>
              <a:chExt cx="3281363" cy="3004004"/>
            </a:xfrm>
          </p:grpSpPr>
          <p:grpSp>
            <p:nvGrpSpPr>
              <p:cNvPr id="48" name="Group 4"/>
              <p:cNvGrpSpPr>
                <a:grpSpLocks noChangeAspect="1"/>
              </p:cNvGrpSpPr>
              <p:nvPr/>
            </p:nvGrpSpPr>
            <p:grpSpPr bwMode="auto">
              <a:xfrm>
                <a:off x="6289675" y="2542267"/>
                <a:ext cx="3281363" cy="3004004"/>
                <a:chOff x="3911" y="449"/>
                <a:chExt cx="2067" cy="1006"/>
              </a:xfrm>
            </p:grpSpPr>
            <p:sp>
              <p:nvSpPr>
                <p:cNvPr id="51" name="AutoShape 3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911" y="461"/>
                  <a:ext cx="2067" cy="9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2" name="Rectangle 6"/>
                <p:cNvSpPr>
                  <a:spLocks noChangeArrowheads="1"/>
                </p:cNvSpPr>
                <p:nvPr/>
              </p:nvSpPr>
              <p:spPr bwMode="auto">
                <a:xfrm>
                  <a:off x="3982" y="449"/>
                  <a:ext cx="317" cy="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0" lang="ja-JP" altLang="ja-JP" sz="1400" dirty="0">
                      <a:solidFill>
                        <a:srgbClr val="000000"/>
                      </a:solidFill>
                      <a:latin typeface="ＭＳ Ｐゴシック" panose="020B0600070205080204" pitchFamily="50" charset="-128"/>
                    </a:rPr>
                    <a:t>(点数）</a:t>
                  </a:r>
                  <a:endParaRPr kumimoji="0" lang="ja-JP" altLang="ja-JP" sz="1400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Rectangle 7"/>
                <p:cNvSpPr>
                  <a:spLocks noChangeArrowheads="1"/>
                </p:cNvSpPr>
                <p:nvPr/>
              </p:nvSpPr>
              <p:spPr bwMode="auto">
                <a:xfrm>
                  <a:off x="4050" y="596"/>
                  <a:ext cx="212" cy="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0" lang="en-US" altLang="ja-JP" sz="1400" b="0" dirty="0">
                      <a:solidFill>
                        <a:srgbClr val="FF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290</a:t>
                  </a:r>
                  <a:endParaRPr kumimoji="0" lang="ja-JP" altLang="ja-JP" sz="1400" b="0" dirty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endParaRPr>
                </a:p>
              </p:txBody>
            </p:sp>
            <p:sp>
              <p:nvSpPr>
                <p:cNvPr id="54" name="Rectangle 8"/>
                <p:cNvSpPr>
                  <a:spLocks noChangeArrowheads="1"/>
                </p:cNvSpPr>
                <p:nvPr/>
              </p:nvSpPr>
              <p:spPr bwMode="auto">
                <a:xfrm>
                  <a:off x="4050" y="763"/>
                  <a:ext cx="212" cy="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0" lang="ja-JP" altLang="ja-JP" sz="1400" b="0" dirty="0">
                      <a:solidFill>
                        <a:srgbClr val="FF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2</a:t>
                  </a:r>
                  <a:r>
                    <a:rPr kumimoji="0" lang="en-US" altLang="ja-JP" sz="1400" b="0" dirty="0">
                      <a:solidFill>
                        <a:srgbClr val="FF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5</a:t>
                  </a:r>
                  <a:r>
                    <a:rPr kumimoji="0" lang="ja-JP" altLang="ja-JP" sz="1400" b="0" dirty="0">
                      <a:solidFill>
                        <a:srgbClr val="FF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0</a:t>
                  </a:r>
                </a:p>
              </p:txBody>
            </p:sp>
            <p:sp>
              <p:nvSpPr>
                <p:cNvPr id="55" name="Rectangle 9"/>
                <p:cNvSpPr>
                  <a:spLocks noChangeArrowheads="1"/>
                </p:cNvSpPr>
                <p:nvPr/>
              </p:nvSpPr>
              <p:spPr bwMode="auto">
                <a:xfrm>
                  <a:off x="4050" y="930"/>
                  <a:ext cx="212" cy="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0" lang="ja-JP" altLang="ja-JP" sz="1400" b="0" dirty="0">
                      <a:solidFill>
                        <a:srgbClr val="FF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2</a:t>
                  </a:r>
                  <a:r>
                    <a:rPr kumimoji="0" lang="en-US" altLang="ja-JP" sz="1400" b="0" dirty="0">
                      <a:solidFill>
                        <a:srgbClr val="FF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0</a:t>
                  </a:r>
                  <a:r>
                    <a:rPr kumimoji="0" lang="ja-JP" altLang="ja-JP" sz="1400" b="0" dirty="0">
                      <a:solidFill>
                        <a:srgbClr val="FF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0</a:t>
                  </a:r>
                </a:p>
              </p:txBody>
            </p:sp>
            <p:sp>
              <p:nvSpPr>
                <p:cNvPr id="56" name="Rectangle 10"/>
                <p:cNvSpPr>
                  <a:spLocks noChangeArrowheads="1"/>
                </p:cNvSpPr>
                <p:nvPr/>
              </p:nvSpPr>
              <p:spPr bwMode="auto">
                <a:xfrm>
                  <a:off x="4104" y="1117"/>
                  <a:ext cx="141" cy="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0" lang="en-US" altLang="ja-JP" sz="1400" b="0" dirty="0">
                      <a:solidFill>
                        <a:srgbClr val="FF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5</a:t>
                  </a:r>
                  <a:r>
                    <a:rPr kumimoji="0" lang="ja-JP" altLang="ja-JP" sz="1400" b="0" dirty="0">
                      <a:solidFill>
                        <a:srgbClr val="FF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0</a:t>
                  </a:r>
                </a:p>
              </p:txBody>
            </p:sp>
            <p:sp>
              <p:nvSpPr>
                <p:cNvPr id="57" name="Rectangle 11"/>
                <p:cNvSpPr>
                  <a:spLocks noChangeArrowheads="1"/>
                </p:cNvSpPr>
                <p:nvPr/>
              </p:nvSpPr>
              <p:spPr bwMode="auto">
                <a:xfrm>
                  <a:off x="4174" y="1271"/>
                  <a:ext cx="71" cy="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0" lang="ja-JP" altLang="ja-JP" sz="1400" b="0" dirty="0">
                      <a:solidFill>
                        <a:srgbClr val="00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0</a:t>
                  </a:r>
                  <a:endParaRPr kumimoji="0" lang="ja-JP" altLang="ja-JP" sz="1400" b="0" dirty="0">
                    <a:latin typeface="Meiryo UI" panose="020B0604030504040204" pitchFamily="50" charset="-128"/>
                    <a:ea typeface="Meiryo UI" panose="020B0604030504040204" pitchFamily="50" charset="-128"/>
                  </a:endParaRPr>
                </a:p>
              </p:txBody>
            </p:sp>
            <p:sp>
              <p:nvSpPr>
                <p:cNvPr id="58" name="Rectangle 12"/>
                <p:cNvSpPr>
                  <a:spLocks noChangeArrowheads="1"/>
                </p:cNvSpPr>
                <p:nvPr/>
              </p:nvSpPr>
              <p:spPr bwMode="auto">
                <a:xfrm>
                  <a:off x="4440" y="1358"/>
                  <a:ext cx="226" cy="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0" lang="ja-JP" altLang="en-US" sz="1400" dirty="0">
                      <a:solidFill>
                        <a:srgbClr val="00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  <a:cs typeface="Microsoft Himalaya" panose="01010100010101010101" pitchFamily="2" charset="0"/>
                    </a:rPr>
                    <a:t>現状</a:t>
                  </a:r>
                  <a:endParaRPr kumimoji="0" lang="ja-JP" altLang="ja-JP" sz="1400" dirty="0">
                    <a:latin typeface="Meiryo UI" panose="020B0604030504040204" pitchFamily="50" charset="-128"/>
                    <a:ea typeface="Meiryo UI" panose="020B0604030504040204" pitchFamily="50" charset="-128"/>
                    <a:cs typeface="Microsoft Himalaya" panose="01010100010101010101" pitchFamily="2" charset="0"/>
                  </a:endParaRPr>
                </a:p>
              </p:txBody>
            </p:sp>
            <p:sp>
              <p:nvSpPr>
                <p:cNvPr id="59" name="Rectangle 13"/>
                <p:cNvSpPr>
                  <a:spLocks noChangeArrowheads="1"/>
                </p:cNvSpPr>
                <p:nvPr/>
              </p:nvSpPr>
              <p:spPr bwMode="auto">
                <a:xfrm>
                  <a:off x="5147" y="1358"/>
                  <a:ext cx="226" cy="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kumimoji="1" sz="32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kumimoji="1" sz="28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kumimoji="1" sz="24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kumimoji="1" sz="200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>
                    <a:spcBef>
                      <a:spcPct val="0"/>
                    </a:spcBef>
                    <a:buFontTx/>
                    <a:buNone/>
                  </a:pPr>
                  <a:r>
                    <a:rPr kumimoji="0" lang="ja-JP" altLang="en-US" sz="1400">
                      <a:solidFill>
                        <a:srgbClr val="000000"/>
                      </a:solidFill>
                      <a:latin typeface="Meiryo UI" panose="020B0604030504040204" pitchFamily="50" charset="-128"/>
                      <a:ea typeface="Meiryo UI" panose="020B0604030504040204" pitchFamily="50" charset="-128"/>
                    </a:rPr>
                    <a:t>目標</a:t>
                  </a:r>
                  <a:endParaRPr kumimoji="0" lang="ja-JP" altLang="ja-JP" sz="1400">
                    <a:latin typeface="Meiryo UI" panose="020B0604030504040204" pitchFamily="50" charset="-128"/>
                    <a:ea typeface="Meiryo UI" panose="020B0604030504040204" pitchFamily="50" charset="-128"/>
                  </a:endParaRPr>
                </a:p>
              </p:txBody>
            </p:sp>
            <p:sp>
              <p:nvSpPr>
                <p:cNvPr id="60" name="Line 14"/>
                <p:cNvSpPr>
                  <a:spLocks noChangeShapeType="1"/>
                </p:cNvSpPr>
                <p:nvPr/>
              </p:nvSpPr>
              <p:spPr bwMode="auto">
                <a:xfrm>
                  <a:off x="4255" y="542"/>
                  <a:ext cx="0" cy="488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1" name="Rectangle 15"/>
                <p:cNvSpPr>
                  <a:spLocks noChangeArrowheads="1"/>
                </p:cNvSpPr>
                <p:nvPr/>
              </p:nvSpPr>
              <p:spPr bwMode="auto">
                <a:xfrm>
                  <a:off x="4255" y="542"/>
                  <a:ext cx="0" cy="48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endParaRPr lang="ja-JP" altLang="en-US" sz="1000"/>
                </a:p>
              </p:txBody>
            </p:sp>
            <p:sp>
              <p:nvSpPr>
                <p:cNvPr id="62" name="Rectangle 17"/>
                <p:cNvSpPr>
                  <a:spLocks noChangeArrowheads="1"/>
                </p:cNvSpPr>
                <p:nvPr/>
              </p:nvSpPr>
              <p:spPr bwMode="auto">
                <a:xfrm>
                  <a:off x="4255" y="1107"/>
                  <a:ext cx="0" cy="246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endParaRPr lang="ja-JP" altLang="en-US" sz="1000"/>
                </a:p>
              </p:txBody>
            </p:sp>
            <p:sp>
              <p:nvSpPr>
                <p:cNvPr id="63" name="Rectangle 19"/>
                <p:cNvSpPr>
                  <a:spLocks noChangeArrowheads="1"/>
                </p:cNvSpPr>
                <p:nvPr/>
              </p:nvSpPr>
              <p:spPr bwMode="auto">
                <a:xfrm>
                  <a:off x="4259" y="1352"/>
                  <a:ext cx="1375" cy="0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1pPr>
                  <a:lvl2pPr marL="742950" indent="-28575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2pPr>
                  <a:lvl3pPr marL="1143000" indent="-22860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3pPr>
                  <a:lvl4pPr marL="1600200" indent="-22860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4pPr>
                  <a:lvl5pPr marL="2057400" indent="-228600"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 sz="1400" b="1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ＭＳ Ｐゴシック" panose="020B0600070205080204" pitchFamily="50" charset="-128"/>
                    </a:defRPr>
                  </a:lvl9pPr>
                </a:lstStyle>
                <a:p>
                  <a:endParaRPr lang="ja-JP" altLang="en-US" sz="1000"/>
                </a:p>
              </p:txBody>
            </p:sp>
            <p:sp>
              <p:nvSpPr>
                <p:cNvPr id="64" name="Freeform 25"/>
                <p:cNvSpPr>
                  <a:spLocks/>
                </p:cNvSpPr>
                <p:nvPr/>
              </p:nvSpPr>
              <p:spPr bwMode="auto">
                <a:xfrm>
                  <a:off x="4193" y="1038"/>
                  <a:ext cx="105" cy="18"/>
                </a:xfrm>
                <a:custGeom>
                  <a:avLst/>
                  <a:gdLst>
                    <a:gd name="T0" fmla="*/ 0 w 105"/>
                    <a:gd name="T1" fmla="*/ 45 h 45"/>
                    <a:gd name="T2" fmla="*/ 37 w 105"/>
                    <a:gd name="T3" fmla="*/ 4 h 45"/>
                    <a:gd name="T4" fmla="*/ 70 w 105"/>
                    <a:gd name="T5" fmla="*/ 43 h 45"/>
                    <a:gd name="T6" fmla="*/ 105 w 105"/>
                    <a:gd name="T7" fmla="*/ 0 h 4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45">
                      <a:moveTo>
                        <a:pt x="0" y="45"/>
                      </a:moveTo>
                      <a:cubicBezTo>
                        <a:pt x="12" y="25"/>
                        <a:pt x="25" y="4"/>
                        <a:pt x="37" y="4"/>
                      </a:cubicBezTo>
                      <a:cubicBezTo>
                        <a:pt x="49" y="4"/>
                        <a:pt x="58" y="44"/>
                        <a:pt x="70" y="43"/>
                      </a:cubicBezTo>
                      <a:cubicBezTo>
                        <a:pt x="81" y="42"/>
                        <a:pt x="98" y="8"/>
                        <a:pt x="105" y="0"/>
                      </a:cubicBezTo>
                    </a:path>
                  </a:pathLst>
                </a:custGeom>
                <a:noFill/>
                <a:ln w="7938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5" name="Freeform 26"/>
                <p:cNvSpPr>
                  <a:spLocks/>
                </p:cNvSpPr>
                <p:nvPr/>
              </p:nvSpPr>
              <p:spPr bwMode="auto">
                <a:xfrm>
                  <a:off x="4193" y="1083"/>
                  <a:ext cx="105" cy="18"/>
                </a:xfrm>
                <a:custGeom>
                  <a:avLst/>
                  <a:gdLst>
                    <a:gd name="T0" fmla="*/ 0 w 105"/>
                    <a:gd name="T1" fmla="*/ 45 h 45"/>
                    <a:gd name="T2" fmla="*/ 37 w 105"/>
                    <a:gd name="T3" fmla="*/ 4 h 45"/>
                    <a:gd name="T4" fmla="*/ 70 w 105"/>
                    <a:gd name="T5" fmla="*/ 43 h 45"/>
                    <a:gd name="T6" fmla="*/ 105 w 105"/>
                    <a:gd name="T7" fmla="*/ 0 h 4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05" h="45">
                      <a:moveTo>
                        <a:pt x="0" y="45"/>
                      </a:moveTo>
                      <a:cubicBezTo>
                        <a:pt x="12" y="25"/>
                        <a:pt x="25" y="5"/>
                        <a:pt x="37" y="4"/>
                      </a:cubicBezTo>
                      <a:cubicBezTo>
                        <a:pt x="49" y="4"/>
                        <a:pt x="58" y="44"/>
                        <a:pt x="70" y="43"/>
                      </a:cubicBezTo>
                      <a:cubicBezTo>
                        <a:pt x="81" y="43"/>
                        <a:pt x="98" y="8"/>
                        <a:pt x="105" y="0"/>
                      </a:cubicBezTo>
                    </a:path>
                  </a:pathLst>
                </a:custGeom>
                <a:noFill/>
                <a:ln w="7938" cap="flat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cxnSp>
            <p:nvCxnSpPr>
              <p:cNvPr id="41" name="直線コネクタ 40"/>
              <p:cNvCxnSpPr/>
              <p:nvPr/>
            </p:nvCxnSpPr>
            <p:spPr bwMode="auto">
              <a:xfrm>
                <a:off x="6835775" y="3652838"/>
                <a:ext cx="108000" cy="0"/>
              </a:xfrm>
              <a:prstGeom prst="line">
                <a:avLst/>
              </a:prstGeom>
              <a:solidFill>
                <a:srgbClr val="CC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直線コネクタ 44"/>
              <p:cNvCxnSpPr/>
              <p:nvPr/>
            </p:nvCxnSpPr>
            <p:spPr bwMode="auto">
              <a:xfrm>
                <a:off x="6835775" y="3126741"/>
                <a:ext cx="108000" cy="0"/>
              </a:xfrm>
              <a:prstGeom prst="line">
                <a:avLst/>
              </a:prstGeom>
              <a:solidFill>
                <a:srgbClr val="CC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直線コネクタ 45"/>
              <p:cNvCxnSpPr/>
              <p:nvPr/>
            </p:nvCxnSpPr>
            <p:spPr bwMode="auto">
              <a:xfrm>
                <a:off x="6835775" y="4689158"/>
                <a:ext cx="108000" cy="0"/>
              </a:xfrm>
              <a:prstGeom prst="line">
                <a:avLst/>
              </a:prstGeom>
              <a:solidFill>
                <a:srgbClr val="CC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直線コネクタ 46"/>
              <p:cNvCxnSpPr/>
              <p:nvPr/>
            </p:nvCxnSpPr>
            <p:spPr bwMode="auto">
              <a:xfrm>
                <a:off x="6835775" y="4178618"/>
                <a:ext cx="108000" cy="0"/>
              </a:xfrm>
              <a:prstGeom prst="line">
                <a:avLst/>
              </a:prstGeom>
              <a:solidFill>
                <a:srgbClr val="CCFFFF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3E974E23-7956-35A6-3585-F611BF3A6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8526" y="981076"/>
            <a:ext cx="4587875" cy="31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400" b="1"/>
              <a:t>＊系統図法・マトリックス図法を使って対策立案、検討</a:t>
            </a:r>
          </a:p>
        </p:txBody>
      </p:sp>
      <p:sp>
        <p:nvSpPr>
          <p:cNvPr id="23555" name="AutoShape 3">
            <a:extLst>
              <a:ext uri="{FF2B5EF4-FFF2-40B4-BE49-F238E27FC236}">
                <a16:creationId xmlns:a16="http://schemas.microsoft.com/office/drawing/2014/main" id="{7408C370-6D5F-2506-12A2-6C9494F930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814" y="685800"/>
            <a:ext cx="8840787" cy="6021388"/>
          </a:xfrm>
          <a:prstGeom prst="roundRect">
            <a:avLst>
              <a:gd name="adj" fmla="val 1778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1800"/>
          </a:p>
        </p:txBody>
      </p:sp>
      <p:sp>
        <p:nvSpPr>
          <p:cNvPr id="23556" name="AutoShape 4">
            <a:extLst>
              <a:ext uri="{FF2B5EF4-FFF2-40B4-BE49-F238E27FC236}">
                <a16:creationId xmlns:a16="http://schemas.microsoft.com/office/drawing/2014/main" id="{61A5083E-75EE-D32A-5C30-DCC5C37426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976" y="457201"/>
            <a:ext cx="3895725" cy="454025"/>
          </a:xfrm>
          <a:prstGeom prst="roundRect">
            <a:avLst>
              <a:gd name="adj" fmla="val 16657"/>
            </a:avLst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lIns="96838" tIns="49212" rIns="96838" bIns="49212" anchor="ctr"/>
          <a:lstStyle>
            <a:lvl1pPr defTabSz="84455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2600"/>
              <a:t>対策の立案・検討と実施</a:t>
            </a:r>
          </a:p>
        </p:txBody>
      </p:sp>
      <p:sp>
        <p:nvSpPr>
          <p:cNvPr id="23559" name="Text Box 7">
            <a:extLst>
              <a:ext uri="{FF2B5EF4-FFF2-40B4-BE49-F238E27FC236}">
                <a16:creationId xmlns:a16="http://schemas.microsoft.com/office/drawing/2014/main" id="{5B9A1672-5619-C13B-4B90-82EA4F4F7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6538" y="914400"/>
            <a:ext cx="2913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400" b="1"/>
              <a:t>＊アイデアをたくさん出す</a:t>
            </a:r>
          </a:p>
        </p:txBody>
      </p:sp>
      <p:sp>
        <p:nvSpPr>
          <p:cNvPr id="23560" name="Rectangle 6">
            <a:extLst>
              <a:ext uri="{FF2B5EF4-FFF2-40B4-BE49-F238E27FC236}">
                <a16:creationId xmlns:a16="http://schemas.microsoft.com/office/drawing/2014/main" id="{D13CFCD9-5E33-5242-034F-64504C41B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676400"/>
            <a:ext cx="609600" cy="4724400"/>
          </a:xfrm>
          <a:prstGeom prst="rect">
            <a:avLst/>
          </a:prstGeom>
          <a:solidFill>
            <a:schemeClr val="bg1"/>
          </a:solidFill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>
              <a:latin typeface="Times New Roman" panose="02020603050405020304" pitchFamily="18" charset="0"/>
            </a:endParaRPr>
          </a:p>
        </p:txBody>
      </p:sp>
      <p:sp>
        <p:nvSpPr>
          <p:cNvPr id="23561" name="Rectangle 43">
            <a:extLst>
              <a:ext uri="{FF2B5EF4-FFF2-40B4-BE49-F238E27FC236}">
                <a16:creationId xmlns:a16="http://schemas.microsoft.com/office/drawing/2014/main" id="{41FD7C10-7AC0-9A24-3247-507B983C9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1675" y="1295401"/>
            <a:ext cx="533400" cy="28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>
                <a:latin typeface="Times New Roman" panose="02020603050405020304" pitchFamily="18" charset="0"/>
              </a:rPr>
              <a:t>１次</a:t>
            </a:r>
          </a:p>
        </p:txBody>
      </p:sp>
      <p:sp>
        <p:nvSpPr>
          <p:cNvPr id="23562" name="Rectangle 44">
            <a:extLst>
              <a:ext uri="{FF2B5EF4-FFF2-40B4-BE49-F238E27FC236}">
                <a16:creationId xmlns:a16="http://schemas.microsoft.com/office/drawing/2014/main" id="{B89367A1-914E-72D0-0EF2-94B2CC2793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0113" y="1295401"/>
            <a:ext cx="533400" cy="284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2950" indent="-285750" defTabSz="8445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43000" indent="-228600" defTabSz="84455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600200" indent="-228600" defTabSz="84455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57400" indent="-228600" defTabSz="84455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>
                <a:latin typeface="Times New Roman" panose="02020603050405020304" pitchFamily="18" charset="0"/>
              </a:rPr>
              <a:t>２次</a:t>
            </a:r>
          </a:p>
        </p:txBody>
      </p:sp>
      <p:sp>
        <p:nvSpPr>
          <p:cNvPr id="23563" name="Line 12">
            <a:extLst>
              <a:ext uri="{FF2B5EF4-FFF2-40B4-BE49-F238E27FC236}">
                <a16:creationId xmlns:a16="http://schemas.microsoft.com/office/drawing/2014/main" id="{571D560D-09F4-E163-B88A-5868A0AAB100}"/>
              </a:ext>
            </a:extLst>
          </p:cNvPr>
          <p:cNvSpPr>
            <a:spLocks noChangeShapeType="1"/>
          </p:cNvSpPr>
          <p:nvPr/>
        </p:nvSpPr>
        <p:spPr bwMode="auto">
          <a:xfrm>
            <a:off x="1295400" y="39624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ja-JP" altLang="en-US"/>
          </a:p>
        </p:txBody>
      </p:sp>
      <p:grpSp>
        <p:nvGrpSpPr>
          <p:cNvPr id="23564" name="Group 13">
            <a:extLst>
              <a:ext uri="{FF2B5EF4-FFF2-40B4-BE49-F238E27FC236}">
                <a16:creationId xmlns:a16="http://schemas.microsoft.com/office/drawing/2014/main" id="{02ABA3DC-9E5B-1CA0-B854-AF23FC68F5C9}"/>
              </a:ext>
            </a:extLst>
          </p:cNvPr>
          <p:cNvGrpSpPr>
            <a:grpSpLocks/>
          </p:cNvGrpSpPr>
          <p:nvPr/>
        </p:nvGrpSpPr>
        <p:grpSpPr bwMode="auto">
          <a:xfrm>
            <a:off x="4724400" y="1066800"/>
            <a:ext cx="4572000" cy="5562600"/>
            <a:chOff x="3216" y="624"/>
            <a:chExt cx="2880" cy="3504"/>
          </a:xfrm>
        </p:grpSpPr>
        <p:sp>
          <p:nvSpPr>
            <p:cNvPr id="23566" name="Rectangle 2">
              <a:extLst>
                <a:ext uri="{FF2B5EF4-FFF2-40B4-BE49-F238E27FC236}">
                  <a16:creationId xmlns:a16="http://schemas.microsoft.com/office/drawing/2014/main" id="{B970CB07-428A-A556-00DF-ABAB5DEF6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624"/>
              <a:ext cx="1056" cy="1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6838" tIns="49212" rIns="96838" bIns="49212">
              <a:spAutoFit/>
            </a:bodyPr>
            <a:lstStyle>
              <a:lvl1pPr defTabSz="84455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8445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84455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8445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84455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84455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ja-JP" altLang="en-US" sz="1200">
                  <a:latin typeface="Times New Roman" panose="02020603050405020304" pitchFamily="18" charset="0"/>
                </a:rPr>
                <a:t>◎3点　 ○2点　△1点</a:t>
              </a:r>
            </a:p>
          </p:txBody>
        </p:sp>
        <p:sp>
          <p:nvSpPr>
            <p:cNvPr id="23567" name="Rectangle 21">
              <a:extLst>
                <a:ext uri="{FF2B5EF4-FFF2-40B4-BE49-F238E27FC236}">
                  <a16:creationId xmlns:a16="http://schemas.microsoft.com/office/drawing/2014/main" id="{5834DABB-C3E2-45A8-2CEB-047A6D6A11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961"/>
              <a:ext cx="2880" cy="3167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ja-JP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23568" name="Line 22">
              <a:extLst>
                <a:ext uri="{FF2B5EF4-FFF2-40B4-BE49-F238E27FC236}">
                  <a16:creationId xmlns:a16="http://schemas.microsoft.com/office/drawing/2014/main" id="{3894BF26-CCFA-C98D-4C9A-626675B476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1248"/>
              <a:ext cx="2880" cy="0"/>
            </a:xfrm>
            <a:prstGeom prst="line">
              <a:avLst/>
            </a:prstGeom>
            <a:noFill/>
            <a:ln w="38100" cmpd="dbl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69" name="Line 23">
              <a:extLst>
                <a:ext uri="{FF2B5EF4-FFF2-40B4-BE49-F238E27FC236}">
                  <a16:creationId xmlns:a16="http://schemas.microsoft.com/office/drawing/2014/main" id="{38DDA4B2-2ADD-879F-0EEE-5FC68EB7F6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1536"/>
              <a:ext cx="28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0" name="Line 24">
              <a:extLst>
                <a:ext uri="{FF2B5EF4-FFF2-40B4-BE49-F238E27FC236}">
                  <a16:creationId xmlns:a16="http://schemas.microsoft.com/office/drawing/2014/main" id="{5F33A6A6-1640-9682-AC4B-0901FF82EE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1824"/>
              <a:ext cx="28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1" name="Line 25">
              <a:extLst>
                <a:ext uri="{FF2B5EF4-FFF2-40B4-BE49-F238E27FC236}">
                  <a16:creationId xmlns:a16="http://schemas.microsoft.com/office/drawing/2014/main" id="{63B60E34-31A7-8B62-BB88-D82FC3EAD0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2112"/>
              <a:ext cx="28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2" name="Line 26">
              <a:extLst>
                <a:ext uri="{FF2B5EF4-FFF2-40B4-BE49-F238E27FC236}">
                  <a16:creationId xmlns:a16="http://schemas.microsoft.com/office/drawing/2014/main" id="{C86AFCB2-4705-5E54-F597-328B2C282B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2400"/>
              <a:ext cx="28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3" name="Line 27">
              <a:extLst>
                <a:ext uri="{FF2B5EF4-FFF2-40B4-BE49-F238E27FC236}">
                  <a16:creationId xmlns:a16="http://schemas.microsoft.com/office/drawing/2014/main" id="{58E5C48E-4F3C-843F-814C-6F5DB392C2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2688"/>
              <a:ext cx="28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4" name="Line 28">
              <a:extLst>
                <a:ext uri="{FF2B5EF4-FFF2-40B4-BE49-F238E27FC236}">
                  <a16:creationId xmlns:a16="http://schemas.microsoft.com/office/drawing/2014/main" id="{8AACE048-0B37-D7AF-7517-DAA093594C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2976"/>
              <a:ext cx="28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5" name="Line 29">
              <a:extLst>
                <a:ext uri="{FF2B5EF4-FFF2-40B4-BE49-F238E27FC236}">
                  <a16:creationId xmlns:a16="http://schemas.microsoft.com/office/drawing/2014/main" id="{05D09081-0CEA-A7B0-ACA8-384CBE2789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3264"/>
              <a:ext cx="28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6" name="Line 30">
              <a:extLst>
                <a:ext uri="{FF2B5EF4-FFF2-40B4-BE49-F238E27FC236}">
                  <a16:creationId xmlns:a16="http://schemas.microsoft.com/office/drawing/2014/main" id="{0F7D33D0-A82A-FC6A-10E9-1503FFBB16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4" y="961"/>
              <a:ext cx="0" cy="316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7" name="Line 31">
              <a:extLst>
                <a:ext uri="{FF2B5EF4-FFF2-40B4-BE49-F238E27FC236}">
                  <a16:creationId xmlns:a16="http://schemas.microsoft.com/office/drawing/2014/main" id="{E67F5F68-C740-279D-EA57-B5F1FB28C7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32" y="961"/>
              <a:ext cx="0" cy="316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8" name="Line 32">
              <a:extLst>
                <a:ext uri="{FF2B5EF4-FFF2-40B4-BE49-F238E27FC236}">
                  <a16:creationId xmlns:a16="http://schemas.microsoft.com/office/drawing/2014/main" id="{6970F3B1-681E-7F05-97FF-455F37F609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20" y="961"/>
              <a:ext cx="0" cy="316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79" name="Line 36">
              <a:extLst>
                <a:ext uri="{FF2B5EF4-FFF2-40B4-BE49-F238E27FC236}">
                  <a16:creationId xmlns:a16="http://schemas.microsoft.com/office/drawing/2014/main" id="{14315E2D-7124-0C7F-4E54-DCC223C993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3552"/>
              <a:ext cx="28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80" name="Line 37">
              <a:extLst>
                <a:ext uri="{FF2B5EF4-FFF2-40B4-BE49-F238E27FC236}">
                  <a16:creationId xmlns:a16="http://schemas.microsoft.com/office/drawing/2014/main" id="{2F5D17F2-E128-9530-8D15-E584B587AC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16" y="3840"/>
              <a:ext cx="288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23581" name="Line 32">
              <a:extLst>
                <a:ext uri="{FF2B5EF4-FFF2-40B4-BE49-F238E27FC236}">
                  <a16:creationId xmlns:a16="http://schemas.microsoft.com/office/drawing/2014/main" id="{30F271F1-F647-C4A2-7C49-F28D9AC485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16" y="960"/>
              <a:ext cx="0" cy="316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6" name="Text Box 112">
            <a:extLst>
              <a:ext uri="{FF2B5EF4-FFF2-40B4-BE49-F238E27FC236}">
                <a16:creationId xmlns:a16="http://schemas.microsoft.com/office/drawing/2014/main" id="{D5AB3408-5490-F1D3-E7EF-A558516B75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22584" y="55657"/>
            <a:ext cx="262731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>
                <a:latin typeface="Times New Roman" panose="02020603050405020304" pitchFamily="18" charset="0"/>
              </a:rPr>
              <a:t>Ｄコース　ＧＤ記録用紙（発表資料３）</a:t>
            </a:r>
          </a:p>
        </p:txBody>
      </p:sp>
      <p:sp>
        <p:nvSpPr>
          <p:cNvPr id="7" name="Text Box 61">
            <a:extLst>
              <a:ext uri="{FF2B5EF4-FFF2-40B4-BE49-F238E27FC236}">
                <a16:creationId xmlns:a16="http://schemas.microsoft.com/office/drawing/2014/main" id="{B55EBA82-A8E6-5EBA-23EA-A5FFE67D2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6393" y="260648"/>
            <a:ext cx="2289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400" u="sng" dirty="0"/>
              <a:t>Ｄコース：　　　　　グループ</a:t>
            </a:r>
          </a:p>
        </p:txBody>
      </p:sp>
      <p:sp>
        <p:nvSpPr>
          <p:cNvPr id="8" name="Text Box 2">
            <a:extLst>
              <a:ext uri="{FF2B5EF4-FFF2-40B4-BE49-F238E27FC236}">
                <a16:creationId xmlns:a16="http://schemas.microsoft.com/office/drawing/2014/main" id="{09A4A21C-E3DC-FA35-EC4A-F19449C17E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6444" y="73820"/>
            <a:ext cx="214310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リーダー研修会（初級）</a:t>
            </a:r>
            <a:endParaRPr kumimoji="0" lang="ja-JP" altLang="ja-JP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3721100" cy="457200"/>
          </a:xfrm>
        </p:spPr>
        <p:txBody>
          <a:bodyPr/>
          <a:lstStyle/>
          <a:p>
            <a:pPr algn="l" eaLnBrk="1" hangingPunct="1"/>
            <a:r>
              <a:rPr lang="ja-JP" altLang="en-US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２．第２回目</a:t>
            </a:r>
            <a:r>
              <a:rPr lang="en-US" altLang="ja-JP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【</a:t>
            </a:r>
            <a:r>
              <a:rPr lang="ja-JP" altLang="en-US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対策の実施</a:t>
            </a:r>
            <a:r>
              <a:rPr lang="en-US" altLang="ja-JP" sz="2000" dirty="0">
                <a:solidFill>
                  <a:schemeClr val="tx1"/>
                </a:solidFill>
                <a:ea typeface="HGS創英角ｺﾞｼｯｸUB" panose="020B0900000000000000" pitchFamily="50" charset="-128"/>
              </a:rPr>
              <a:t>】</a:t>
            </a:r>
            <a:endParaRPr lang="ja-JP" altLang="en-US" sz="2000" dirty="0">
              <a:solidFill>
                <a:schemeClr val="tx1"/>
              </a:solidFill>
              <a:ea typeface="HGS創英角ｺﾞｼｯｸUB" panose="020B0900000000000000" pitchFamily="50" charset="-128"/>
            </a:endParaRPr>
          </a:p>
        </p:txBody>
      </p:sp>
      <p:graphicFrame>
        <p:nvGraphicFramePr>
          <p:cNvPr id="76830" name="Group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6931474"/>
              </p:ext>
            </p:extLst>
          </p:nvPr>
        </p:nvGraphicFramePr>
        <p:xfrm>
          <a:off x="344488" y="1052513"/>
          <a:ext cx="5040312" cy="703262"/>
        </p:xfrm>
        <a:graphic>
          <a:graphicData uri="http://schemas.openxmlformats.org/drawingml/2006/table">
            <a:tbl>
              <a:tblPr/>
              <a:tblGrid>
                <a:gridCol w="749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90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3262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GP創英角ｺﾞｼｯｸUB" pitchFamily="50" charset="-128"/>
                          <a:ea typeface="HGP創英角ｺﾞｼｯｸUB" pitchFamily="50" charset="-128"/>
                          <a:cs typeface="Meiryo UI" pitchFamily="50" charset="-128"/>
                        </a:rPr>
                        <a:t>目標</a:t>
                      </a:r>
                    </a:p>
                  </a:txBody>
                  <a:tcPr marL="91436" marR="91436" marT="45731" marB="45731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完成・結合ピース合計　　　完成タイム・制限時間　　　　　      得点</a:t>
                      </a: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（　　　　　　）ﾋﾟｰｽ　－　（　　　　　）分　＝ （　　　　　　　）点　</a:t>
                      </a:r>
                    </a:p>
                  </a:txBody>
                  <a:tcPr marL="91436" marR="91436" marT="45731" marB="4573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76973" name="Group 1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9058274"/>
              </p:ext>
            </p:extLst>
          </p:nvPr>
        </p:nvGraphicFramePr>
        <p:xfrm>
          <a:off x="355600" y="1916113"/>
          <a:ext cx="9245600" cy="4760912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4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274405">
                <a:tc rowSpan="2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手順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marT="45729" marB="45729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作業内容</a:t>
                      </a:r>
                    </a:p>
                  </a:txBody>
                  <a:tcPr marT="45729" marB="4572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所要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時間</a:t>
                      </a:r>
                    </a:p>
                  </a:txBody>
                  <a:tcPr marT="45729" marB="4572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8"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役割分担と作業計画</a:t>
                      </a:r>
                    </a:p>
                  </a:txBody>
                  <a:tcPr marT="45729" marB="4572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385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さん</a:t>
                      </a:r>
                    </a:p>
                  </a:txBody>
                  <a:tcPr marT="45729" marB="45729" anchor="b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2652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ＭＳ Ｐゴシック" pitchFamily="50" charset="-128"/>
                        </a:rPr>
                        <a:t>　</a:t>
                      </a: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T="45729" marB="45729" horzOverflow="overflow">
                    <a:lnL w="9525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198" name="正方形/長方形 1"/>
          <p:cNvSpPr>
            <a:spLocks noChangeArrowheads="1"/>
          </p:cNvSpPr>
          <p:nvPr/>
        </p:nvSpPr>
        <p:spPr bwMode="auto">
          <a:xfrm>
            <a:off x="5505450" y="908050"/>
            <a:ext cx="4121150" cy="847725"/>
          </a:xfrm>
          <a:prstGeom prst="rect">
            <a:avLst/>
          </a:prstGeom>
          <a:noFill/>
          <a:ln w="25400" algn="ctr">
            <a:solidFill>
              <a:schemeClr val="tx1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1400" dirty="0"/>
          </a:p>
        </p:txBody>
      </p:sp>
      <p:sp>
        <p:nvSpPr>
          <p:cNvPr id="6200" name="正方形/長方形 3"/>
          <p:cNvSpPr>
            <a:spLocks noChangeArrowheads="1"/>
          </p:cNvSpPr>
          <p:nvPr/>
        </p:nvSpPr>
        <p:spPr bwMode="auto">
          <a:xfrm>
            <a:off x="5535613" y="630238"/>
            <a:ext cx="136683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latin typeface="HGP創英角ｺﾞｼｯｸUB" pitchFamily="50" charset="-128"/>
                <a:ea typeface="HGP創英角ｺﾞｼｯｸUB" pitchFamily="50" charset="-128"/>
              </a:rPr>
              <a:t>対策内容</a:t>
            </a:r>
          </a:p>
        </p:txBody>
      </p:sp>
      <p:sp>
        <p:nvSpPr>
          <p:cNvPr id="10" name="Text Box 112"/>
          <p:cNvSpPr txBox="1">
            <a:spLocks noChangeArrowheads="1"/>
          </p:cNvSpPr>
          <p:nvPr/>
        </p:nvSpPr>
        <p:spPr bwMode="auto">
          <a:xfrm>
            <a:off x="-122584" y="55657"/>
            <a:ext cx="262731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>
                <a:latin typeface="Times New Roman" panose="02020603050405020304" pitchFamily="18" charset="0"/>
              </a:rPr>
              <a:t>Ｄコース　ＧＤ記録用紙（発表資料４）</a:t>
            </a:r>
          </a:p>
        </p:txBody>
      </p:sp>
      <p:sp>
        <p:nvSpPr>
          <p:cNvPr id="8" name="Text Box 61"/>
          <p:cNvSpPr txBox="1">
            <a:spLocks noChangeArrowheads="1"/>
          </p:cNvSpPr>
          <p:nvPr/>
        </p:nvSpPr>
        <p:spPr bwMode="auto">
          <a:xfrm>
            <a:off x="7776393" y="260648"/>
            <a:ext cx="2289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400" u="sng" dirty="0"/>
              <a:t>Ｄコース：　　　　　グループ</a:t>
            </a: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7706444" y="73820"/>
            <a:ext cx="214310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リーダー研修会（初級）</a:t>
            </a:r>
            <a:endParaRPr kumimoji="0" lang="ja-JP" altLang="ja-JP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7105650" cy="457200"/>
          </a:xfrm>
        </p:spPr>
        <p:txBody>
          <a:bodyPr/>
          <a:lstStyle/>
          <a:p>
            <a:pPr algn="l" eaLnBrk="1" hangingPunct="1"/>
            <a:r>
              <a:rPr lang="ja-JP" altLang="en-US" sz="2000">
                <a:ea typeface="HGS創英角ｺﾞｼｯｸUB" panose="020B0900000000000000" pitchFamily="50" charset="-128"/>
              </a:rPr>
              <a:t>３．まとめ</a:t>
            </a:r>
          </a:p>
        </p:txBody>
      </p:sp>
      <p:graphicFrame>
        <p:nvGraphicFramePr>
          <p:cNvPr id="77934" name="Group 1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580236"/>
              </p:ext>
            </p:extLst>
          </p:nvPr>
        </p:nvGraphicFramePr>
        <p:xfrm>
          <a:off x="688975" y="1449388"/>
          <a:ext cx="4168775" cy="1475556"/>
        </p:xfrm>
        <a:graphic>
          <a:graphicData uri="http://schemas.openxmlformats.org/drawingml/2006/table">
            <a:tbl>
              <a:tblPr/>
              <a:tblGrid>
                <a:gridCol w="7095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3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30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0006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ＭＳ Ｐゴシック" pitchFamily="50" charset="-128"/>
                      </a:endParaRPr>
                    </a:p>
                  </a:txBody>
                  <a:tcPr marL="91421" marR="91421" marT="45727" marB="45727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完成・結合</a:t>
                      </a:r>
                      <a:b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ピース合計</a:t>
                      </a: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所要時間</a:t>
                      </a:r>
                      <a:b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（分）</a:t>
                      </a: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　得　　点</a:t>
                      </a:r>
                      <a:b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（点）</a:t>
                      </a: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0774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目 標</a:t>
                      </a:r>
                    </a:p>
                  </a:txBody>
                  <a:tcPr marL="91421" marR="91421"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ピース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　　　　　分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　　　　　　　　点　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4776"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結 果</a:t>
                      </a:r>
                    </a:p>
                  </a:txBody>
                  <a:tcPr marL="91421" marR="91421"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ピース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　　　　　分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844550">
                        <a:spcBef>
                          <a:spcPct val="20000"/>
                        </a:spcBef>
                        <a:defRPr kumimoji="1" sz="30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1pPr>
                      <a:lvl2pPr marL="484188" defTabSz="844550">
                        <a:spcBef>
                          <a:spcPct val="20000"/>
                        </a:spcBef>
                        <a:defRPr kumimoji="1" sz="26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2pPr>
                      <a:lvl3pPr marL="965200" defTabSz="844550">
                        <a:spcBef>
                          <a:spcPct val="20000"/>
                        </a:spcBef>
                        <a:defRPr kumimoji="1" sz="22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3pPr>
                      <a:lvl4pPr marL="1449388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4pPr>
                      <a:lvl5pPr marL="1933575" defTabSz="844550">
                        <a:spcBef>
                          <a:spcPct val="20000"/>
                        </a:spcBef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5pPr>
                      <a:lvl6pPr marL="23907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6pPr>
                      <a:lvl7pPr marL="28479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7pPr>
                      <a:lvl8pPr marL="33051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8pPr>
                      <a:lvl9pPr marL="3762375" defTabSz="84455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 sz="1900">
                          <a:solidFill>
                            <a:schemeClr val="tx1"/>
                          </a:solidFill>
                          <a:latin typeface="Times New Roman" pitchFamily="18" charset="0"/>
                          <a:ea typeface="ＭＳ Ｐゴシック" pitchFamily="50" charset="-128"/>
                        </a:defRPr>
                      </a:lvl9pPr>
                    </a:lstStyle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　　　　　　　　点</a:t>
                      </a:r>
                      <a:endParaRPr kumimoji="1" lang="ja-JP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Meiryo UI" pitchFamily="50" charset="-128"/>
                        <a:ea typeface="Meiryo UI" pitchFamily="50" charset="-128"/>
                        <a:cs typeface="Meiryo UI" pitchFamily="50" charset="-128"/>
                      </a:endParaRPr>
                    </a:p>
                  </a:txBody>
                  <a:tcPr marL="91421" marR="91421"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492125" y="836613"/>
            <a:ext cx="474821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1800" kern="0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【</a:t>
            </a:r>
            <a:r>
              <a:rPr lang="ja-JP" altLang="en-US" sz="1800" kern="0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効果の確認</a:t>
            </a:r>
            <a:r>
              <a:rPr lang="en-US" altLang="ja-JP" sz="1800" kern="0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】</a:t>
            </a:r>
            <a:r>
              <a:rPr lang="ja-JP" altLang="en-US" sz="1800" kern="0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600" kern="0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対策効果を確認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492125" y="3403848"/>
            <a:ext cx="5092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6838" tIns="49212" rIns="96838" bIns="49212" anchor="ctr"/>
          <a:lstStyle>
            <a:lvl1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algn="ctr" defTabSz="844550" rtl="0" eaLnBrk="0" fontAlgn="base" hangingPunct="0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4572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9144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13716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1828800" algn="ctr" defTabSz="844550" rtl="0" fontAlgn="base">
              <a:spcBef>
                <a:spcPct val="0"/>
              </a:spcBef>
              <a:spcAft>
                <a:spcPct val="0"/>
              </a:spcAft>
              <a:defRPr kumimoji="1" sz="47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l" eaLnBrk="1" hangingPunct="1">
              <a:defRPr/>
            </a:pPr>
            <a:r>
              <a:rPr lang="en-US" altLang="ja-JP" sz="2000" kern="0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【</a:t>
            </a:r>
            <a:r>
              <a:rPr lang="ja-JP" altLang="en-US" sz="2000" kern="0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標準化</a:t>
            </a:r>
            <a:r>
              <a:rPr lang="en-US" altLang="ja-JP" sz="2000" kern="0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】</a:t>
            </a:r>
            <a:r>
              <a:rPr lang="ja-JP" altLang="en-US" sz="2000" kern="0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　</a:t>
            </a:r>
            <a:r>
              <a:rPr lang="ja-JP" altLang="en-US" sz="1600" kern="0" dirty="0">
                <a:solidFill>
                  <a:schemeClr val="tx1"/>
                </a:solidFill>
                <a:latin typeface="HGP創英角ｺﾞｼｯｸUB" pitchFamily="50" charset="-128"/>
                <a:ea typeface="HGP創英角ｺﾞｼｯｸUB" pitchFamily="50" charset="-128"/>
              </a:rPr>
              <a:t>５Ｗ１Ｈで明確に</a:t>
            </a:r>
          </a:p>
        </p:txBody>
      </p:sp>
      <p:sp>
        <p:nvSpPr>
          <p:cNvPr id="37" name="正方形/長方形 36"/>
          <p:cNvSpPr/>
          <p:nvPr/>
        </p:nvSpPr>
        <p:spPr>
          <a:xfrm>
            <a:off x="7169356" y="692696"/>
            <a:ext cx="66396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844550">
              <a:spcBef>
                <a:spcPct val="20000"/>
              </a:spcBef>
            </a:pPr>
            <a:r>
              <a:rPr lang="ja-JP" altLang="en-US" sz="1050" b="1" dirty="0"/>
              <a:t>（グラフ）</a:t>
            </a:r>
          </a:p>
        </p:txBody>
      </p:sp>
      <p:graphicFrame>
        <p:nvGraphicFramePr>
          <p:cNvPr id="36" name="表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5991669"/>
              </p:ext>
            </p:extLst>
          </p:nvPr>
        </p:nvGraphicFramePr>
        <p:xfrm>
          <a:off x="719932" y="3814763"/>
          <a:ext cx="8481540" cy="1774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76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76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576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11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922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44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0205"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なぜ</a:t>
                      </a:r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(</a:t>
                      </a:r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目的）</a:t>
                      </a:r>
                    </a:p>
                  </a:txBody>
                  <a:tcPr marL="84434" marR="84434" marT="45714" marB="45714" anchor="ctr" anchorCtr="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何を</a:t>
                      </a:r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(</a:t>
                      </a:r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項目）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誰が（担当）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何処で</a:t>
                      </a:r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(</a:t>
                      </a:r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場所）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どのように</a:t>
                      </a:r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(</a:t>
                      </a:r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方法）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いつ（期間）</a:t>
                      </a:r>
                    </a:p>
                  </a:txBody>
                  <a:tcPr marL="84434" marR="84434" marT="45714" marB="45714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24272">
                <a:tc>
                  <a:txBody>
                    <a:bodyPr/>
                    <a:lstStyle/>
                    <a:p>
                      <a:r>
                        <a:rPr kumimoji="1" lang="ja-JP" altLang="en-US" sz="1400" b="0" dirty="0">
                          <a:solidFill>
                            <a:schemeClr val="tx1"/>
                          </a:solidFill>
                          <a:latin typeface="Meiryo UI" pitchFamily="50" charset="-128"/>
                          <a:ea typeface="Meiryo UI" pitchFamily="50" charset="-128"/>
                          <a:cs typeface="Meiryo UI" pitchFamily="50" charset="-128"/>
                        </a:rPr>
                        <a:t>ﾊﾟｽﾞﾙを早く組み立てる</a:t>
                      </a:r>
                    </a:p>
                  </a:txBody>
                  <a:tcPr marL="36000" marR="36000" marT="36000" marB="36000" anchor="ctr" anchorCtr="1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36000" marR="36000" marT="36000" marB="36000"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8" name="角丸四角形 1"/>
          <p:cNvSpPr>
            <a:spLocks noChangeArrowheads="1"/>
          </p:cNvSpPr>
          <p:nvPr/>
        </p:nvSpPr>
        <p:spPr bwMode="auto">
          <a:xfrm>
            <a:off x="920552" y="5771729"/>
            <a:ext cx="8064896" cy="60959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algn="ctr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latin typeface="HGP創英角ｺﾞｼｯｸUB" pitchFamily="50" charset="-128"/>
                <a:ea typeface="HGP創英角ｺﾞｼｯｸUB" pitchFamily="50" charset="-128"/>
              </a:rPr>
              <a:t>最後に対策を標準化して、管理の定着まで行います。</a:t>
            </a:r>
            <a:endParaRPr lang="en-US" altLang="ja-JP" sz="1400" dirty="0">
              <a:latin typeface="HGP創英角ｺﾞｼｯｸUB" pitchFamily="50" charset="-128"/>
              <a:ea typeface="HGP創英角ｺﾞｼｯｸUB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dirty="0">
                <a:latin typeface="HGP創英角ｺﾞｼｯｸUB" pitchFamily="50" charset="-128"/>
                <a:ea typeface="HGP創英角ｺﾞｼｯｸUB" pitchFamily="50" charset="-128"/>
              </a:rPr>
              <a:t>標準化して決めたことを、維持していくしくみ（チェック機能）まで決め、不具合が再発しないようにします。</a:t>
            </a:r>
          </a:p>
        </p:txBody>
      </p:sp>
      <p:sp>
        <p:nvSpPr>
          <p:cNvPr id="30" name="Text Box 112"/>
          <p:cNvSpPr txBox="1">
            <a:spLocks noChangeArrowheads="1"/>
          </p:cNvSpPr>
          <p:nvPr/>
        </p:nvSpPr>
        <p:spPr bwMode="auto">
          <a:xfrm>
            <a:off x="-50576" y="55657"/>
            <a:ext cx="262731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>
                <a:latin typeface="Times New Roman" panose="02020603050405020304" pitchFamily="18" charset="0"/>
              </a:rPr>
              <a:t>Ｄコース　ＧＤ記録用紙（発表資料５）</a:t>
            </a:r>
          </a:p>
        </p:txBody>
      </p:sp>
      <p:sp>
        <p:nvSpPr>
          <p:cNvPr id="31" name="Text Box 61"/>
          <p:cNvSpPr txBox="1">
            <a:spLocks noChangeArrowheads="1"/>
          </p:cNvSpPr>
          <p:nvPr/>
        </p:nvSpPr>
        <p:spPr bwMode="auto">
          <a:xfrm>
            <a:off x="7776393" y="260648"/>
            <a:ext cx="2289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400" u="sng" dirty="0"/>
              <a:t>Ｄコース：　　　　　グループ</a:t>
            </a:r>
          </a:p>
        </p:txBody>
      </p: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7706444" y="73820"/>
            <a:ext cx="2143100" cy="37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ja-JP" sz="1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</a:rPr>
              <a:t>リーダー研修会（初級）</a:t>
            </a:r>
            <a:endParaRPr kumimoji="0" lang="ja-JP" altLang="ja-JP" sz="1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33" name="グループ化 32"/>
          <p:cNvGrpSpPr/>
          <p:nvPr/>
        </p:nvGrpSpPr>
        <p:grpSpPr>
          <a:xfrm>
            <a:off x="5025008" y="980728"/>
            <a:ext cx="4285912" cy="2411468"/>
            <a:chOff x="6289677" y="2542267"/>
            <a:chExt cx="3449639" cy="3344418"/>
          </a:xfrm>
        </p:grpSpPr>
        <p:grpSp>
          <p:nvGrpSpPr>
            <p:cNvPr id="34" name="Group 4"/>
            <p:cNvGrpSpPr>
              <a:grpSpLocks noChangeAspect="1"/>
            </p:cNvGrpSpPr>
            <p:nvPr/>
          </p:nvGrpSpPr>
          <p:grpSpPr bwMode="auto">
            <a:xfrm>
              <a:off x="6289677" y="2542267"/>
              <a:ext cx="3449639" cy="3344418"/>
              <a:chOff x="3911" y="449"/>
              <a:chExt cx="2173" cy="1120"/>
            </a:xfrm>
          </p:grpSpPr>
          <p:sp>
            <p:nvSpPr>
              <p:cNvPr id="42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911" y="461"/>
                <a:ext cx="2067" cy="9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" name="Rectangle 6"/>
              <p:cNvSpPr>
                <a:spLocks noChangeArrowheads="1"/>
              </p:cNvSpPr>
              <p:nvPr/>
            </p:nvSpPr>
            <p:spPr bwMode="auto">
              <a:xfrm>
                <a:off x="4007" y="449"/>
                <a:ext cx="317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kumimoji="0" lang="ja-JP" altLang="ja-JP" sz="1400" dirty="0">
                    <a:solidFill>
                      <a:srgbClr val="000000"/>
                    </a:solidFill>
                    <a:latin typeface="ＭＳ Ｐゴシック" panose="020B0600070205080204" pitchFamily="50" charset="-128"/>
                  </a:rPr>
                  <a:t>(点数）</a:t>
                </a:r>
                <a:endParaRPr kumimoji="0" lang="ja-JP" altLang="ja-JP" sz="1400" dirty="0">
                  <a:latin typeface="Arial" panose="020B0604020202020204" pitchFamily="34" charset="0"/>
                </a:endParaRPr>
              </a:p>
            </p:txBody>
          </p:sp>
          <p:sp>
            <p:nvSpPr>
              <p:cNvPr id="44" name="Rectangle 7"/>
              <p:cNvSpPr>
                <a:spLocks noChangeArrowheads="1"/>
              </p:cNvSpPr>
              <p:nvPr/>
            </p:nvSpPr>
            <p:spPr bwMode="auto">
              <a:xfrm>
                <a:off x="4017" y="597"/>
                <a:ext cx="212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kumimoji="0" lang="en-US" altLang="ja-JP" sz="1400" b="0" dirty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290</a:t>
                </a:r>
                <a:endParaRPr kumimoji="0" lang="ja-JP" altLang="ja-JP" sz="1400" b="0" dirty="0">
                  <a:solidFill>
                    <a:srgbClr val="FF0000"/>
                  </a:solidFill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45" name="Rectangle 8"/>
              <p:cNvSpPr>
                <a:spLocks noChangeArrowheads="1"/>
              </p:cNvSpPr>
              <p:nvPr/>
            </p:nvSpPr>
            <p:spPr bwMode="auto">
              <a:xfrm>
                <a:off x="4017" y="767"/>
                <a:ext cx="212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kumimoji="0" lang="ja-JP" altLang="ja-JP" sz="1400" b="0" dirty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2</a:t>
                </a:r>
                <a:r>
                  <a:rPr kumimoji="0" lang="en-US" altLang="ja-JP" sz="1400" b="0" dirty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5</a:t>
                </a:r>
                <a:r>
                  <a:rPr kumimoji="0" lang="ja-JP" altLang="ja-JP" sz="1400" b="0" dirty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0</a:t>
                </a:r>
              </a:p>
            </p:txBody>
          </p:sp>
          <p:sp>
            <p:nvSpPr>
              <p:cNvPr id="46" name="Rectangle 9"/>
              <p:cNvSpPr>
                <a:spLocks noChangeArrowheads="1"/>
              </p:cNvSpPr>
              <p:nvPr/>
            </p:nvSpPr>
            <p:spPr bwMode="auto">
              <a:xfrm>
                <a:off x="4017" y="944"/>
                <a:ext cx="212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kumimoji="0" lang="ja-JP" altLang="ja-JP" sz="1400" b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2</a:t>
                </a:r>
                <a:r>
                  <a:rPr kumimoji="0" lang="en-US" altLang="ja-JP" sz="1400" b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0</a:t>
                </a:r>
                <a:r>
                  <a:rPr kumimoji="0" lang="ja-JP" altLang="ja-JP" sz="1400" b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0</a:t>
                </a:r>
              </a:p>
            </p:txBody>
          </p:sp>
          <p:sp>
            <p:nvSpPr>
              <p:cNvPr id="47" name="Rectangle 10"/>
              <p:cNvSpPr>
                <a:spLocks noChangeArrowheads="1"/>
              </p:cNvSpPr>
              <p:nvPr/>
            </p:nvSpPr>
            <p:spPr bwMode="auto">
              <a:xfrm>
                <a:off x="4067" y="1116"/>
                <a:ext cx="141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kumimoji="0" lang="en-US" altLang="ja-JP" sz="1400" b="0" dirty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5</a:t>
                </a:r>
                <a:r>
                  <a:rPr kumimoji="0" lang="ja-JP" altLang="ja-JP" sz="1400" b="0" dirty="0">
                    <a:solidFill>
                      <a:srgbClr val="FF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0</a:t>
                </a:r>
              </a:p>
            </p:txBody>
          </p:sp>
          <p:sp>
            <p:nvSpPr>
              <p:cNvPr id="48" name="Rectangle 11"/>
              <p:cNvSpPr>
                <a:spLocks noChangeArrowheads="1"/>
              </p:cNvSpPr>
              <p:nvPr/>
            </p:nvSpPr>
            <p:spPr bwMode="auto">
              <a:xfrm>
                <a:off x="4122" y="1282"/>
                <a:ext cx="71" cy="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kumimoji="0" lang="ja-JP" altLang="ja-JP" sz="1400" b="0" dirty="0">
                    <a:solidFill>
                      <a:srgbClr val="00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0</a:t>
                </a:r>
                <a:endParaRPr kumimoji="0" lang="ja-JP" altLang="ja-JP" sz="1400" b="0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49" name="Rectangle 12"/>
              <p:cNvSpPr>
                <a:spLocks noChangeArrowheads="1"/>
              </p:cNvSpPr>
              <p:nvPr/>
            </p:nvSpPr>
            <p:spPr bwMode="auto">
              <a:xfrm>
                <a:off x="4440" y="1358"/>
                <a:ext cx="353" cy="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1400" dirty="0">
                    <a:solidFill>
                      <a:srgbClr val="00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icrosoft Himalaya" panose="01010100010101010101" pitchFamily="2" charset="0"/>
                  </a:rPr>
                  <a:t>現状</a:t>
                </a:r>
                <a:endParaRPr kumimoji="0" lang="en-US" altLang="ja-JP" sz="1400" dirty="0">
                  <a:solidFill>
                    <a:srgbClr val="00000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Microsoft Himalaya" panose="01010100010101010101" pitchFamily="2" charset="0"/>
                </a:endParaRP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en-US" altLang="ja-JP" sz="1400" dirty="0">
                    <a:solidFill>
                      <a:srgbClr val="00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icrosoft Himalaya" panose="01010100010101010101" pitchFamily="2" charset="0"/>
                  </a:rPr>
                  <a:t>(</a:t>
                </a:r>
                <a:r>
                  <a:rPr kumimoji="0" lang="ja-JP" altLang="en-US" sz="1400" dirty="0">
                    <a:solidFill>
                      <a:srgbClr val="00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icrosoft Himalaya" panose="01010100010101010101" pitchFamily="2" charset="0"/>
                  </a:rPr>
                  <a:t>１回目</a:t>
                </a:r>
                <a:r>
                  <a:rPr kumimoji="0" lang="en-US" altLang="ja-JP" sz="1400" dirty="0">
                    <a:solidFill>
                      <a:srgbClr val="00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icrosoft Himalaya" panose="01010100010101010101" pitchFamily="2" charset="0"/>
                  </a:rPr>
                  <a:t>)</a:t>
                </a:r>
                <a:endParaRPr kumimoji="0" lang="ja-JP" altLang="ja-JP" sz="1400" dirty="0">
                  <a:latin typeface="Meiryo UI" panose="020B0604030504040204" pitchFamily="50" charset="-128"/>
                  <a:ea typeface="Meiryo UI" panose="020B0604030504040204" pitchFamily="50" charset="-128"/>
                  <a:cs typeface="Microsoft Himalaya" panose="01010100010101010101" pitchFamily="2" charset="0"/>
                </a:endParaRPr>
              </a:p>
            </p:txBody>
          </p:sp>
          <p:sp>
            <p:nvSpPr>
              <p:cNvPr id="50" name="Rectangle 13"/>
              <p:cNvSpPr>
                <a:spLocks noChangeArrowheads="1"/>
              </p:cNvSpPr>
              <p:nvPr/>
            </p:nvSpPr>
            <p:spPr bwMode="auto">
              <a:xfrm>
                <a:off x="5157" y="1358"/>
                <a:ext cx="226" cy="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1400" dirty="0">
                    <a:solidFill>
                      <a:srgbClr val="00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目標</a:t>
                </a:r>
                <a:endParaRPr kumimoji="0" lang="ja-JP" altLang="ja-JP" sz="1400" dirty="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51" name="Line 14"/>
              <p:cNvSpPr>
                <a:spLocks noChangeShapeType="1"/>
              </p:cNvSpPr>
              <p:nvPr/>
            </p:nvSpPr>
            <p:spPr bwMode="auto">
              <a:xfrm>
                <a:off x="4255" y="542"/>
                <a:ext cx="0" cy="48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2" name="Rectangle 15"/>
              <p:cNvSpPr>
                <a:spLocks noChangeArrowheads="1"/>
              </p:cNvSpPr>
              <p:nvPr/>
            </p:nvSpPr>
            <p:spPr bwMode="auto">
              <a:xfrm>
                <a:off x="4255" y="542"/>
                <a:ext cx="0" cy="48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endParaRPr lang="ja-JP" altLang="en-US" sz="1000"/>
              </a:p>
            </p:txBody>
          </p:sp>
          <p:sp>
            <p:nvSpPr>
              <p:cNvPr id="53" name="Rectangle 17"/>
              <p:cNvSpPr>
                <a:spLocks noChangeArrowheads="1"/>
              </p:cNvSpPr>
              <p:nvPr/>
            </p:nvSpPr>
            <p:spPr bwMode="auto">
              <a:xfrm>
                <a:off x="4255" y="1107"/>
                <a:ext cx="0" cy="246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endParaRPr lang="ja-JP" altLang="en-US" sz="1000"/>
              </a:p>
            </p:txBody>
          </p:sp>
          <p:sp>
            <p:nvSpPr>
              <p:cNvPr id="54" name="Rectangle 19"/>
              <p:cNvSpPr>
                <a:spLocks noChangeArrowheads="1"/>
              </p:cNvSpPr>
              <p:nvPr/>
            </p:nvSpPr>
            <p:spPr bwMode="auto">
              <a:xfrm>
                <a:off x="4259" y="1352"/>
                <a:ext cx="1825" cy="0"/>
              </a:xfrm>
              <a:prstGeom prst="rect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 sz="1400" b="1">
                    <a:solidFill>
                      <a:srgbClr val="000000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endParaRPr lang="ja-JP" altLang="en-US" sz="1000"/>
              </a:p>
            </p:txBody>
          </p:sp>
          <p:sp>
            <p:nvSpPr>
              <p:cNvPr id="55" name="Freeform 25"/>
              <p:cNvSpPr>
                <a:spLocks/>
              </p:cNvSpPr>
              <p:nvPr/>
            </p:nvSpPr>
            <p:spPr bwMode="auto">
              <a:xfrm>
                <a:off x="4193" y="1038"/>
                <a:ext cx="105" cy="18"/>
              </a:xfrm>
              <a:custGeom>
                <a:avLst/>
                <a:gdLst>
                  <a:gd name="T0" fmla="*/ 0 w 105"/>
                  <a:gd name="T1" fmla="*/ 45 h 45"/>
                  <a:gd name="T2" fmla="*/ 37 w 105"/>
                  <a:gd name="T3" fmla="*/ 4 h 45"/>
                  <a:gd name="T4" fmla="*/ 70 w 105"/>
                  <a:gd name="T5" fmla="*/ 43 h 45"/>
                  <a:gd name="T6" fmla="*/ 105 w 105"/>
                  <a:gd name="T7" fmla="*/ 0 h 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5" h="45">
                    <a:moveTo>
                      <a:pt x="0" y="45"/>
                    </a:moveTo>
                    <a:cubicBezTo>
                      <a:pt x="12" y="25"/>
                      <a:pt x="25" y="4"/>
                      <a:pt x="37" y="4"/>
                    </a:cubicBezTo>
                    <a:cubicBezTo>
                      <a:pt x="49" y="4"/>
                      <a:pt x="58" y="44"/>
                      <a:pt x="70" y="43"/>
                    </a:cubicBezTo>
                    <a:cubicBezTo>
                      <a:pt x="81" y="42"/>
                      <a:pt x="98" y="8"/>
                      <a:pt x="105" y="0"/>
                    </a:cubicBezTo>
                  </a:path>
                </a:pathLst>
              </a:custGeom>
              <a:noFill/>
              <a:ln w="7938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6" name="Freeform 26"/>
              <p:cNvSpPr>
                <a:spLocks/>
              </p:cNvSpPr>
              <p:nvPr/>
            </p:nvSpPr>
            <p:spPr bwMode="auto">
              <a:xfrm>
                <a:off x="4193" y="1083"/>
                <a:ext cx="105" cy="18"/>
              </a:xfrm>
              <a:custGeom>
                <a:avLst/>
                <a:gdLst>
                  <a:gd name="T0" fmla="*/ 0 w 105"/>
                  <a:gd name="T1" fmla="*/ 45 h 45"/>
                  <a:gd name="T2" fmla="*/ 37 w 105"/>
                  <a:gd name="T3" fmla="*/ 4 h 45"/>
                  <a:gd name="T4" fmla="*/ 70 w 105"/>
                  <a:gd name="T5" fmla="*/ 43 h 45"/>
                  <a:gd name="T6" fmla="*/ 105 w 105"/>
                  <a:gd name="T7" fmla="*/ 0 h 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05" h="45">
                    <a:moveTo>
                      <a:pt x="0" y="45"/>
                    </a:moveTo>
                    <a:cubicBezTo>
                      <a:pt x="12" y="25"/>
                      <a:pt x="25" y="5"/>
                      <a:pt x="37" y="4"/>
                    </a:cubicBezTo>
                    <a:cubicBezTo>
                      <a:pt x="49" y="4"/>
                      <a:pt x="58" y="44"/>
                      <a:pt x="70" y="43"/>
                    </a:cubicBezTo>
                    <a:cubicBezTo>
                      <a:pt x="81" y="43"/>
                      <a:pt x="98" y="8"/>
                      <a:pt x="105" y="0"/>
                    </a:cubicBezTo>
                  </a:path>
                </a:pathLst>
              </a:custGeom>
              <a:noFill/>
              <a:ln w="7938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8" name="Rectangle 13"/>
              <p:cNvSpPr>
                <a:spLocks noChangeArrowheads="1"/>
              </p:cNvSpPr>
              <p:nvPr/>
            </p:nvSpPr>
            <p:spPr bwMode="auto">
              <a:xfrm>
                <a:off x="5716" y="1369"/>
                <a:ext cx="353" cy="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kumimoji="1"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kumimoji="1"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kumimoji="1"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kumimoji="1"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kumimoji="0" lang="ja-JP" altLang="en-US" sz="1400" dirty="0">
                    <a:solidFill>
                      <a:srgbClr val="00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対策後</a:t>
                </a:r>
              </a:p>
              <a:p>
                <a:pPr algn="ctr">
                  <a:spcBef>
                    <a:spcPct val="0"/>
                  </a:spcBef>
                  <a:buNone/>
                </a:pPr>
                <a:r>
                  <a:rPr kumimoji="0" lang="en-US" altLang="ja-JP" sz="1400" dirty="0">
                    <a:solidFill>
                      <a:srgbClr val="00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icrosoft Himalaya" panose="01010100010101010101" pitchFamily="2" charset="0"/>
                  </a:rPr>
                  <a:t>(</a:t>
                </a:r>
                <a:r>
                  <a:rPr kumimoji="0" lang="ja-JP" altLang="en-US" sz="1400" dirty="0">
                    <a:solidFill>
                      <a:srgbClr val="00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icrosoft Himalaya" panose="01010100010101010101" pitchFamily="2" charset="0"/>
                  </a:rPr>
                  <a:t>２回目</a:t>
                </a:r>
                <a:r>
                  <a:rPr kumimoji="0" lang="en-US" altLang="ja-JP" sz="1400" dirty="0">
                    <a:solidFill>
                      <a:srgbClr val="00000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Microsoft Himalaya" panose="01010100010101010101" pitchFamily="2" charset="0"/>
                  </a:rPr>
                  <a:t>)</a:t>
                </a:r>
                <a:endParaRPr kumimoji="0" lang="ja-JP" altLang="ja-JP" sz="1400" dirty="0">
                  <a:latin typeface="Meiryo UI" panose="020B0604030504040204" pitchFamily="50" charset="-128"/>
                  <a:ea typeface="Meiryo UI" panose="020B0604030504040204" pitchFamily="50" charset="-128"/>
                  <a:cs typeface="Microsoft Himalaya" panose="01010100010101010101" pitchFamily="2" charset="0"/>
                </a:endParaRPr>
              </a:p>
            </p:txBody>
          </p:sp>
        </p:grpSp>
        <p:cxnSp>
          <p:nvCxnSpPr>
            <p:cNvPr id="35" name="直線コネクタ 34"/>
            <p:cNvCxnSpPr/>
            <p:nvPr/>
          </p:nvCxnSpPr>
          <p:spPr bwMode="auto">
            <a:xfrm>
              <a:off x="6835775" y="3652838"/>
              <a:ext cx="108000" cy="0"/>
            </a:xfrm>
            <a:prstGeom prst="line">
              <a:avLst/>
            </a:prstGeom>
            <a:solidFill>
              <a:srgbClr val="CC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9" name="直線コネクタ 38"/>
            <p:cNvCxnSpPr/>
            <p:nvPr/>
          </p:nvCxnSpPr>
          <p:spPr bwMode="auto">
            <a:xfrm>
              <a:off x="6835775" y="3126741"/>
              <a:ext cx="108000" cy="0"/>
            </a:xfrm>
            <a:prstGeom prst="line">
              <a:avLst/>
            </a:prstGeom>
            <a:solidFill>
              <a:srgbClr val="CC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0" name="直線コネクタ 39"/>
            <p:cNvCxnSpPr/>
            <p:nvPr/>
          </p:nvCxnSpPr>
          <p:spPr bwMode="auto">
            <a:xfrm>
              <a:off x="6835775" y="4689158"/>
              <a:ext cx="108000" cy="0"/>
            </a:xfrm>
            <a:prstGeom prst="line">
              <a:avLst/>
            </a:prstGeom>
            <a:solidFill>
              <a:srgbClr val="CC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直線コネクタ 40"/>
            <p:cNvCxnSpPr/>
            <p:nvPr/>
          </p:nvCxnSpPr>
          <p:spPr bwMode="auto">
            <a:xfrm>
              <a:off x="6835775" y="4178618"/>
              <a:ext cx="108000" cy="0"/>
            </a:xfrm>
            <a:prstGeom prst="line">
              <a:avLst/>
            </a:prstGeom>
            <a:solidFill>
              <a:srgbClr val="CCFFFF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0713488"/>
              </p:ext>
            </p:extLst>
          </p:nvPr>
        </p:nvGraphicFramePr>
        <p:xfrm>
          <a:off x="560516" y="1340768"/>
          <a:ext cx="4320476" cy="5400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0004">
                <a:tc>
                  <a:txBody>
                    <a:bodyPr/>
                    <a:lstStyle/>
                    <a:p>
                      <a:pPr algn="l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〔</a:t>
                      </a:r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例</a:t>
                      </a:r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〕</a:t>
                      </a:r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・問題解決型の必要性や進め方が少し理解できた</a:t>
                      </a:r>
                      <a:b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</a:br>
                      <a:endParaRPr kumimoji="1" lang="ja-JP" altLang="en-US" sz="12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488504" y="548680"/>
            <a:ext cx="4176464" cy="400110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buNone/>
            </a:pPr>
            <a:r>
              <a:rPr lang="ja-JP" altLang="en-US" sz="2000" dirty="0">
                <a:latin typeface="HGP創英角ｺﾞｼｯｸUB" pitchFamily="50" charset="-128"/>
                <a:ea typeface="HGP創英角ｺﾞｼｯｸUB" pitchFamily="50" charset="-128"/>
              </a:rPr>
              <a:t>研修で分かった事（全員が記入）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560512" y="1052737"/>
            <a:ext cx="324036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1200" dirty="0"/>
              <a:t>◆グループとして学んだ事・気づいた事</a:t>
            </a:r>
          </a:p>
        </p:txBody>
      </p:sp>
      <p:graphicFrame>
        <p:nvGraphicFramePr>
          <p:cNvPr id="15" name="表 14"/>
          <p:cNvGraphicFramePr>
            <a:graphicFrameLocks noGrp="1"/>
          </p:cNvGraphicFramePr>
          <p:nvPr/>
        </p:nvGraphicFramePr>
        <p:xfrm>
          <a:off x="5025008" y="1340768"/>
          <a:ext cx="4320476" cy="5400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0004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200" b="0" dirty="0">
                          <a:solidFill>
                            <a:srgbClr val="002060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愛知地区（株）愛知太郎</a:t>
                      </a:r>
                      <a:endParaRPr kumimoji="1" lang="en-US" altLang="ja-JP" sz="1200" b="0" dirty="0">
                        <a:solidFill>
                          <a:srgbClr val="002060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  <a:p>
                      <a:pPr algn="l"/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〔</a:t>
                      </a:r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例</a:t>
                      </a:r>
                      <a:r>
                        <a:rPr kumimoji="1" lang="en-US" altLang="ja-JP" sz="1200" b="0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〕</a:t>
                      </a:r>
                      <a:r>
                        <a:rPr kumimoji="1" lang="ja-JP" altLang="en-US" sz="1200" b="0" dirty="0">
                          <a:solidFill>
                            <a:schemeClr val="tx1"/>
                          </a:solidFill>
                          <a:latin typeface="HG丸ｺﾞｼｯｸM-PRO" panose="020F0600000000000000" pitchFamily="50" charset="-128"/>
                          <a:ea typeface="HG丸ｺﾞｼｯｸM-PRO" panose="020F0600000000000000" pitchFamily="50" charset="-128"/>
                        </a:rPr>
                        <a:t>積極的に会合へ参加し、手法も勉強したい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0004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" name="Text Box 27"/>
          <p:cNvSpPr txBox="1">
            <a:spLocks noChangeArrowheads="1"/>
          </p:cNvSpPr>
          <p:nvPr/>
        </p:nvSpPr>
        <p:spPr bwMode="auto">
          <a:xfrm>
            <a:off x="7041233" y="548680"/>
            <a:ext cx="231237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-US" altLang="ja-JP" sz="1600" u="sng" dirty="0">
                <a:latin typeface="+mn-ea"/>
                <a:ea typeface="+mn-ea"/>
              </a:rPr>
              <a:t>D </a:t>
            </a:r>
            <a:r>
              <a:rPr lang="ja-JP" altLang="en-US" sz="1600" u="sng" dirty="0"/>
              <a:t>コース：　　グループ</a:t>
            </a: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097296" y="1052737"/>
            <a:ext cx="2520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1200" dirty="0"/>
              <a:t>◆一人ひとりの決意表明</a:t>
            </a:r>
          </a:p>
        </p:txBody>
      </p:sp>
      <p:sp>
        <p:nvSpPr>
          <p:cNvPr id="2" name="Text Box 112">
            <a:extLst>
              <a:ext uri="{FF2B5EF4-FFF2-40B4-BE49-F238E27FC236}">
                <a16:creationId xmlns:a16="http://schemas.microsoft.com/office/drawing/2014/main" id="{1EF9DE64-1ABF-D45B-94CD-F4AE7D8C2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455" y="0"/>
            <a:ext cx="262731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200" dirty="0">
                <a:latin typeface="Times New Roman" panose="02020603050405020304" pitchFamily="18" charset="0"/>
              </a:rPr>
              <a:t>Ｄコース　ＧＤ記録用紙（発表資料６）</a:t>
            </a:r>
          </a:p>
        </p:txBody>
      </p:sp>
    </p:spTree>
    <p:extLst>
      <p:ext uri="{BB962C8B-B14F-4D97-AF65-F5344CB8AC3E}">
        <p14:creationId xmlns:p14="http://schemas.microsoft.com/office/powerpoint/2010/main" val="4197320631"/>
      </p:ext>
    </p:extLst>
  </p:cSld>
  <p:clrMapOvr>
    <a:masterClrMapping/>
  </p:clrMapOvr>
</p:sld>
</file>

<file path=ppt/theme/theme1.xml><?xml version="1.0" encoding="utf-8"?>
<a:theme xmlns:a="http://schemas.openxmlformats.org/drawingml/2006/main" name="Ｐ.068－74　Ｃ  紙コプターデータ用紙">
  <a:themeElements>
    <a:clrScheme name="Ｐ.068－74　Ｃ  紙コプターデータ用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Ｐ.068－74　Ｃ  紙コプターデータ用紙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ＭＳ Ｐゴシック" pitchFamily="50" charset="-128"/>
          </a:defRPr>
        </a:defPPr>
      </a:lstStyle>
    </a:lnDef>
  </a:objectDefaults>
  <a:extraClrSchemeLst>
    <a:extraClrScheme>
      <a:clrScheme name="Ｐ.068－74　Ｃ  紙コプターデータ用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Ｐ.068－74　Ｃ  紙コプターデータ用紙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Ｐ.068－74　Ｃ  紙コプターデータ用紙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D:\C. 幹事会社活動\Ｈ１８　幹事活動\11. 行事担当（リーダー中級研修会）\H17年度の資料\H17　テキスト\ﾃｷｽﾄＣ（課題達成型）\Ｐ.068－74　Ｃ  紙コプターデータ用紙.ppt</Template>
  <TotalTime>3951</TotalTime>
  <Words>592</Words>
  <Application>Microsoft Office PowerPoint</Application>
  <PresentationFormat>A4 210 x 297 mm</PresentationFormat>
  <Paragraphs>148</Paragraphs>
  <Slides>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4" baseType="lpstr">
      <vt:lpstr>HGP創英角ｺﾞｼｯｸUB</vt:lpstr>
      <vt:lpstr>HGS創英角ｺﾞｼｯｸUB</vt:lpstr>
      <vt:lpstr>HG丸ｺﾞｼｯｸM-PRO</vt:lpstr>
      <vt:lpstr>Meiryo UI</vt:lpstr>
      <vt:lpstr>ＭＳ Ｐゴシック</vt:lpstr>
      <vt:lpstr>Arial</vt:lpstr>
      <vt:lpstr>Times New Roman</vt:lpstr>
      <vt:lpstr>Ｐ.068－74　Ｃ  紙コプターデータ用紙</vt:lpstr>
      <vt:lpstr>PowerPoint プレゼンテーション</vt:lpstr>
      <vt:lpstr>１．第１回目</vt:lpstr>
      <vt:lpstr>PowerPoint プレゼンテーション</vt:lpstr>
      <vt:lpstr>２．第２回目【対策の実施】</vt:lpstr>
      <vt:lpstr>３．まとめ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Konica Minolta , Inc. Takaoka Akito</dc:creator>
  <cp:lastModifiedBy>坂口 光将</cp:lastModifiedBy>
  <cp:revision>368</cp:revision>
  <cp:lastPrinted>2024-02-29T05:00:11Z</cp:lastPrinted>
  <dcterms:created xsi:type="dcterms:W3CDTF">2006-10-26T09:17:19Z</dcterms:created>
  <dcterms:modified xsi:type="dcterms:W3CDTF">2026-02-16T10:15:49Z</dcterms:modified>
</cp:coreProperties>
</file>