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68.jpg" ContentType="image/png"/>
  <Override PartName="/ppt/media/image69.jpg" ContentType="image/png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87.jpg" ContentType="image/pn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95.jpg" ContentType="image/pn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notesSlides/notesSlide20.xml" ContentType="application/vnd.openxmlformats-officedocument.presentationml.notesSlide+xml"/>
  <Override PartName="/ppt/media/image107.jpg" ContentType="image/pn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8.xml" ContentType="application/vnd.openxmlformats-officedocument.drawingml.chart+xml"/>
  <Override PartName="/ppt/drawings/drawing8.xml" ContentType="application/vnd.openxmlformats-officedocument.drawingml.chartshape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145.jpg" ContentType="image/png"/>
  <Override PartName="/ppt/notesSlides/notesSlide31.xml" ContentType="application/vnd.openxmlformats-officedocument.presentationml.notesSlide+xml"/>
  <Override PartName="/ppt/charts/chart9.xml" ContentType="application/vnd.openxmlformats-officedocument.drawingml.chart+xml"/>
  <Override PartName="/ppt/drawings/drawing9.xml" ContentType="application/vnd.openxmlformats-officedocument.drawingml.chartshape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756" r:id="rId2"/>
    <p:sldMasterId id="2147483744" r:id="rId3"/>
  </p:sldMasterIdLst>
  <p:notesMasterIdLst>
    <p:notesMasterId r:id="rId36"/>
  </p:notesMasterIdLst>
  <p:sldIdLst>
    <p:sldId id="257" r:id="rId4"/>
    <p:sldId id="269" r:id="rId5"/>
    <p:sldId id="300" r:id="rId6"/>
    <p:sldId id="301" r:id="rId7"/>
    <p:sldId id="308" r:id="rId8"/>
    <p:sldId id="324" r:id="rId9"/>
    <p:sldId id="273" r:id="rId10"/>
    <p:sldId id="325" r:id="rId11"/>
    <p:sldId id="326" r:id="rId12"/>
    <p:sldId id="275" r:id="rId13"/>
    <p:sldId id="276" r:id="rId14"/>
    <p:sldId id="310" r:id="rId15"/>
    <p:sldId id="327" r:id="rId16"/>
    <p:sldId id="279" r:id="rId17"/>
    <p:sldId id="319" r:id="rId18"/>
    <p:sldId id="318" r:id="rId19"/>
    <p:sldId id="315" r:id="rId20"/>
    <p:sldId id="317" r:id="rId21"/>
    <p:sldId id="320" r:id="rId22"/>
    <p:sldId id="283" r:id="rId23"/>
    <p:sldId id="321" r:id="rId24"/>
    <p:sldId id="328" r:id="rId25"/>
    <p:sldId id="284" r:id="rId26"/>
    <p:sldId id="286" r:id="rId27"/>
    <p:sldId id="322" r:id="rId28"/>
    <p:sldId id="285" r:id="rId29"/>
    <p:sldId id="287" r:id="rId30"/>
    <p:sldId id="292" r:id="rId31"/>
    <p:sldId id="296" r:id="rId32"/>
    <p:sldId id="293" r:id="rId33"/>
    <p:sldId id="297" r:id="rId34"/>
    <p:sldId id="295" r:id="rId35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giyama" initials="S" lastIdx="1" clrIdx="0">
    <p:extLst>
      <p:ext uri="{19B8F6BF-5375-455C-9EA6-DF929625EA0E}">
        <p15:presenceInfo xmlns:p15="http://schemas.microsoft.com/office/powerpoint/2012/main" userId="Sugiyama" providerId="None"/>
      </p:ext>
    </p:extLst>
  </p:cmAuthor>
  <p:cmAuthor id="2" name="Yamazaki" initials="Y" lastIdx="2" clrIdx="1">
    <p:extLst>
      <p:ext uri="{19B8F6BF-5375-455C-9EA6-DF929625EA0E}">
        <p15:presenceInfo xmlns:p15="http://schemas.microsoft.com/office/powerpoint/2012/main" userId="Yamaza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FF"/>
    <a:srgbClr val="FFFF66"/>
    <a:srgbClr val="FF9900"/>
    <a:srgbClr val="FFFF00"/>
    <a:srgbClr val="F0EA00"/>
    <a:srgbClr val="FF6699"/>
    <a:srgbClr val="CCFFCC"/>
    <a:srgbClr val="85FFBC"/>
    <a:srgbClr val="00E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47067" autoAdjust="0"/>
  </p:normalViewPr>
  <p:slideViewPr>
    <p:cSldViewPr snapToGrid="0">
      <p:cViewPr varScale="1">
        <p:scale>
          <a:sx n="38" d="100"/>
          <a:sy n="38" d="100"/>
        </p:scale>
        <p:origin x="2683" y="3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992"/>
    </p:cViewPr>
  </p:sorterViewPr>
  <p:notesViewPr>
    <p:cSldViewPr snapToGrid="0">
      <p:cViewPr varScale="1">
        <p:scale>
          <a:sx n="55" d="100"/>
          <a:sy n="55" d="100"/>
        </p:scale>
        <p:origin x="28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Yamazaki\Desktop\&#36229;&#31777;&#21336;&#65281;Excel&#12391;QC&#12539;&#26032;QC&#19971;&#12388;&#36947;&#20855;\Q7Tools\Q3&#12464;&#12521;&#12501;.xlsm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Yamazaki\Desktop\&#36229;&#31777;&#21336;&#65281;Excel&#12391;QC&#12539;&#26032;QC&#19971;&#12388;&#36947;&#20855;\Q7Tools\Q1&#12497;&#12524;&#12540;&#12488;&#22259;.xlsm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Yamazaki\Desktop\&#36229;&#31777;&#21336;&#65281;Excel&#12391;QC&#12539;&#26032;QC&#19971;&#12388;&#36947;&#20855;\Q7Tools\Q1&#12497;&#12524;&#12540;&#12488;&#22259;.xlsm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Yamazaki\Desktop\&#36229;&#31777;&#21336;&#65281;Excel&#12391;QC&#12539;&#26032;QC&#19971;&#12388;&#36947;&#20855;\Q7Tools\Q1&#12497;&#12524;&#12540;&#12488;&#22259;.xlsm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Users\Yamazaki\Desktop\&#36229;&#31777;&#21336;&#65281;Excel&#12391;QC&#12539;&#26032;QC&#19971;&#12388;&#36947;&#20855;\Q7Tools\Q1&#12497;&#12524;&#12540;&#12488;&#22259;.xlsm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Users\Yamazaki\Desktop\&#36229;&#31777;&#21336;&#65281;Excel&#12391;QC&#12539;&#26032;QC&#19971;&#12388;&#36947;&#20855;\Q7Tools\Q1&#12497;&#12524;&#12540;&#12488;&#22259;.xlsm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1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C:\Users\Yamazaki\Desktop\&#36229;&#31777;&#21336;&#65281;Excel&#12391;QC&#12539;&#26032;QC&#19971;&#12388;&#36947;&#20855;\Q7Tools\Q3&#12464;&#12521;&#12501;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85952420841011"/>
          <c:y val="0.12356211704038049"/>
          <c:w val="0.69775953721444661"/>
          <c:h val="0.43881193409459274"/>
        </c:manualLayout>
      </c:layout>
      <c:barChart>
        <c:barDir val="col"/>
        <c:grouping val="clustered"/>
        <c:varyColors val="0"/>
        <c:ser>
          <c:idx val="0"/>
          <c:order val="0"/>
          <c:tx>
            <c:v>時間</c:v>
          </c:tx>
          <c:spPr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0CED-48AE-997A-9C5A4FCFB5FF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>
                      <a:solidFill>
                        <a:srgbClr val="FF0000"/>
                      </a:solidFill>
                    </a:defRPr>
                  </a:pPr>
                  <a:endParaRPr lang="ja-JP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CED-48AE-997A-9C5A4FCFB5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精整課QC!$B$18:$B$22</c:f>
              <c:strCache>
                <c:ptCount val="5"/>
                <c:pt idx="0">
                  <c:v>2号切断機</c:v>
                </c:pt>
                <c:pt idx="1">
                  <c:v>3号切断機</c:v>
                </c:pt>
                <c:pt idx="2">
                  <c:v>リーフ切断機</c:v>
                </c:pt>
                <c:pt idx="3">
                  <c:v>糸面切断機</c:v>
                </c:pt>
                <c:pt idx="4">
                  <c:v>油圧プレス機</c:v>
                </c:pt>
              </c:strCache>
            </c:strRef>
          </c:cat>
          <c:val>
            <c:numRef>
              <c:f>精整課QC!$D$18:$D$22</c:f>
              <c:numCache>
                <c:formatCode>General</c:formatCode>
                <c:ptCount val="5"/>
                <c:pt idx="0">
                  <c:v>0</c:v>
                </c:pt>
                <c:pt idx="1">
                  <c:v>150</c:v>
                </c:pt>
                <c:pt idx="2">
                  <c:v>0</c:v>
                </c:pt>
                <c:pt idx="3">
                  <c:v>136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1A-41A3-9894-BC431CFF7F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74125952"/>
        <c:axId val="474127392"/>
      </c:barChart>
      <c:catAx>
        <c:axId val="474125952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3175">
            <a:solidFill>
              <a:schemeClr val="tx1"/>
            </a:solidFill>
          </a:ln>
        </c:spPr>
        <c:txPr>
          <a:bodyPr rot="0" vert="wordArtVertRtl"/>
          <a:lstStyle/>
          <a:p>
            <a:pPr>
              <a:defRPr sz="1200" b="1"/>
            </a:pPr>
            <a:endParaRPr lang="ja-JP"/>
          </a:p>
        </c:txPr>
        <c:crossAx val="474127392"/>
        <c:crosses val="autoZero"/>
        <c:auto val="1"/>
        <c:lblAlgn val="ctr"/>
        <c:lblOffset val="100"/>
        <c:tickMarkSkip val="1"/>
        <c:noMultiLvlLbl val="0"/>
      </c:catAx>
      <c:valAx>
        <c:axId val="474127392"/>
        <c:scaling>
          <c:orientation val="minMax"/>
        </c:scaling>
        <c:delete val="0"/>
        <c:axPos val="l"/>
        <c:title>
          <c:tx>
            <c:rich>
              <a:bodyPr rot="0" vert="wordArtVertRtl"/>
              <a:lstStyle/>
              <a:p>
                <a:pPr>
                  <a:defRPr sz="1400"/>
                </a:pPr>
                <a:r>
                  <a:rPr lang="ja-JP" sz="1400"/>
                  <a:t>休止時間</a:t>
                </a:r>
              </a:p>
            </c:rich>
          </c:tx>
          <c:layout>
            <c:manualLayout>
              <c:xMode val="edge"/>
              <c:yMode val="edge"/>
              <c:x val="1.3572815461967962E-2"/>
              <c:y val="0.19225184689535971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ln w="3175"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/>
            </a:pPr>
            <a:endParaRPr lang="ja-JP"/>
          </a:p>
        </c:txPr>
        <c:crossAx val="474125952"/>
        <c:crosses val="autoZero"/>
        <c:crossBetween val="between"/>
        <c:majorUnit val="40"/>
      </c:valAx>
      <c:spPr>
        <a:noFill/>
        <a:ln w="25400">
          <a:noFill/>
        </a:ln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25400">
      <a:noFill/>
    </a:ln>
  </c:spPr>
  <c:txPr>
    <a:bodyPr/>
    <a:lstStyle/>
    <a:p>
      <a:pPr>
        <a:defRPr>
          <a:latin typeface="Meiryo UI" panose="020B0604030504040204" pitchFamily="50" charset="-128"/>
          <a:ea typeface="Meiryo UI" panose="020B0604030504040204" pitchFamily="50" charset="-128"/>
        </a:defRPr>
      </a:pPr>
      <a:endParaRPr lang="ja-JP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09342353778428"/>
          <c:y val="7.2442143204756893E-2"/>
          <c:w val="0.64833990369902228"/>
          <c:h val="0.4175339928827384"/>
        </c:manualLayout>
      </c:layout>
      <c:barChart>
        <c:barDir val="col"/>
        <c:grouping val="clustered"/>
        <c:varyColors val="0"/>
        <c:ser>
          <c:idx val="0"/>
          <c:order val="0"/>
          <c:spPr>
            <a:ln w="3175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C98C-458B-B589-D9690B2E7B4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sz="1200" b="1"/>
                    </a:pPr>
                    <a:fld id="{EF3106B7-C050-4ADB-A733-D134BD771531}" type="VALUE">
                      <a:rPr lang="en-US" altLang="ja-JP" b="1">
                        <a:solidFill>
                          <a:srgbClr val="FF0000"/>
                        </a:solidFill>
                      </a:rPr>
                      <a:pPr>
                        <a:defRPr sz="1200" b="1"/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98C-458B-B589-D9690B2E7B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'新規シート (5)'!$C$10:$C$17</c:f>
              <c:strCache>
                <c:ptCount val="8"/>
                <c:pt idx="0">
                  <c:v>プーリー交換</c:v>
                </c:pt>
                <c:pt idx="1">
                  <c:v>シリンダー交換</c:v>
                </c:pt>
                <c:pt idx="2">
                  <c:v>集塵機フィルタ―交換</c:v>
                </c:pt>
                <c:pt idx="3">
                  <c:v>材料押さえ交換</c:v>
                </c:pt>
                <c:pt idx="4">
                  <c:v>ローラー交換</c:v>
                </c:pt>
                <c:pt idx="5">
                  <c:v>ネジ虫交換</c:v>
                </c:pt>
                <c:pt idx="6">
                  <c:v>チェーン交換</c:v>
                </c:pt>
                <c:pt idx="7">
                  <c:v>Vベルト交換</c:v>
                </c:pt>
              </c:strCache>
            </c:strRef>
          </c:cat>
          <c:val>
            <c:numRef>
              <c:f>'新規シート (5)'!$D$10:$D$17</c:f>
              <c:numCache>
                <c:formatCode>General</c:formatCode>
                <c:ptCount val="8"/>
                <c:pt idx="0">
                  <c:v>660</c:v>
                </c:pt>
                <c:pt idx="1">
                  <c:v>240</c:v>
                </c:pt>
                <c:pt idx="2">
                  <c:v>210</c:v>
                </c:pt>
                <c:pt idx="3">
                  <c:v>180</c:v>
                </c:pt>
                <c:pt idx="4">
                  <c:v>180</c:v>
                </c:pt>
                <c:pt idx="5">
                  <c:v>150</c:v>
                </c:pt>
                <c:pt idx="6">
                  <c:v>120</c:v>
                </c:pt>
                <c:pt idx="7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35-4870-A120-FC6774E900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662173992"/>
        <c:axId val="662171832"/>
      </c:barChart>
      <c:lineChart>
        <c:grouping val="standard"/>
        <c:varyColors val="0"/>
        <c:ser>
          <c:idx val="1"/>
          <c:order val="1"/>
          <c:spPr>
            <a:ln w="25400">
              <a:solidFill>
                <a:srgbClr val="FF00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val>
            <c:numRef>
              <c:f>'新規シート (5)'!$E$9:$E$17</c:f>
              <c:numCache>
                <c:formatCode>0.0_ </c:formatCode>
                <c:ptCount val="9"/>
                <c:pt idx="0" formatCode="General">
                  <c:v>0</c:v>
                </c:pt>
                <c:pt idx="1">
                  <c:v>36.666666666666664</c:v>
                </c:pt>
                <c:pt idx="2">
                  <c:v>50</c:v>
                </c:pt>
                <c:pt idx="3">
                  <c:v>61.666666666666664</c:v>
                </c:pt>
                <c:pt idx="4">
                  <c:v>71.666666666666671</c:v>
                </c:pt>
                <c:pt idx="5">
                  <c:v>81.666666666666671</c:v>
                </c:pt>
                <c:pt idx="6">
                  <c:v>90</c:v>
                </c:pt>
                <c:pt idx="7">
                  <c:v>96.666666666666671</c:v>
                </c:pt>
                <c:pt idx="8" formatCode="General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35-4870-A120-FC6774E900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2167152"/>
        <c:axId val="662165712"/>
      </c:lineChart>
      <c:catAx>
        <c:axId val="662173992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wordArtVertRtl"/>
          <a:lstStyle/>
          <a:p>
            <a:pPr>
              <a:defRPr sz="1100" b="1"/>
            </a:pPr>
            <a:endParaRPr lang="ja-JP"/>
          </a:p>
        </c:txPr>
        <c:crossAx val="662171832"/>
        <c:crosses val="autoZero"/>
        <c:auto val="1"/>
        <c:lblAlgn val="ctr"/>
        <c:lblOffset val="100"/>
        <c:noMultiLvlLbl val="0"/>
      </c:catAx>
      <c:valAx>
        <c:axId val="662171832"/>
        <c:scaling>
          <c:orientation val="minMax"/>
          <c:max val="1800"/>
          <c:min val="0"/>
        </c:scaling>
        <c:delete val="0"/>
        <c:axPos val="l"/>
        <c:title>
          <c:tx>
            <c:rich>
              <a:bodyPr rot="0" vert="wordArtVertRtl"/>
              <a:lstStyle/>
              <a:p>
                <a:pPr>
                  <a:defRPr sz="1200"/>
                </a:pPr>
                <a:r>
                  <a:rPr lang="ja-JP" sz="1200" dirty="0"/>
                  <a:t>時間</a:t>
                </a:r>
              </a:p>
            </c:rich>
          </c:tx>
          <c:layout>
            <c:manualLayout>
              <c:xMode val="edge"/>
              <c:yMode val="edge"/>
              <c:x val="1.2005252490592484E-2"/>
              <c:y val="0.21591205467439734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200"/>
            </a:pPr>
            <a:endParaRPr lang="ja-JP"/>
          </a:p>
        </c:txPr>
        <c:crossAx val="662173992"/>
        <c:crosses val="autoZero"/>
        <c:crossBetween val="between"/>
        <c:majorUnit val="500"/>
      </c:valAx>
      <c:valAx>
        <c:axId val="662165712"/>
        <c:scaling>
          <c:orientation val="minMax"/>
          <c:max val="100"/>
        </c:scaling>
        <c:delete val="0"/>
        <c:axPos val="r"/>
        <c:title>
          <c:tx>
            <c:rich>
              <a:bodyPr rot="0" vert="wordArtVertRtl"/>
              <a:lstStyle/>
              <a:p>
                <a:pPr>
                  <a:defRPr sz="1200"/>
                </a:pPr>
                <a:r>
                  <a:rPr lang="ja-JP" sz="1200"/>
                  <a:t>累積比率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200"/>
            </a:pPr>
            <a:endParaRPr lang="ja-JP"/>
          </a:p>
        </c:txPr>
        <c:crossAx val="662167152"/>
        <c:crosses val="max"/>
        <c:crossBetween val="midCat"/>
        <c:majorUnit val="20"/>
      </c:valAx>
      <c:catAx>
        <c:axId val="662167152"/>
        <c:scaling>
          <c:orientation val="minMax"/>
        </c:scaling>
        <c:delete val="0"/>
        <c:axPos val="t"/>
        <c:majorTickMark val="none"/>
        <c:minorTickMark val="none"/>
        <c:tickLblPos val="nextTo"/>
        <c:spPr>
          <a:ln>
            <a:solidFill>
              <a:schemeClr val="bg1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ja-JP"/>
          </a:p>
        </c:txPr>
        <c:crossAx val="662165712"/>
        <c:crosses val="max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>
      <a:noFill/>
    </a:ln>
  </c:spPr>
  <c:txPr>
    <a:bodyPr/>
    <a:lstStyle/>
    <a:p>
      <a:pPr>
        <a:defRPr>
          <a:latin typeface="Meiryo UI" panose="020B0604030504040204" pitchFamily="50" charset="-128"/>
          <a:ea typeface="Meiryo UI" panose="020B0604030504040204" pitchFamily="50" charset="-128"/>
        </a:defRPr>
      </a:pPr>
      <a:endParaRPr lang="ja-JP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99542047846512"/>
          <c:y val="0.13539554961433051"/>
          <c:w val="0.6344000455476736"/>
          <c:h val="0.41732298759641745"/>
        </c:manualLayout>
      </c:layout>
      <c:barChart>
        <c:barDir val="col"/>
        <c:grouping val="clustered"/>
        <c:varyColors val="0"/>
        <c:ser>
          <c:idx val="0"/>
          <c:order val="0"/>
          <c:spPr>
            <a:ln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6745-4DEC-89DB-C8436B3470C8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'新規シート (3)'!$C$10:$C$18</c:f>
              <c:strCache>
                <c:ptCount val="9"/>
                <c:pt idx="0">
                  <c:v>プーリー抜き</c:v>
                </c:pt>
                <c:pt idx="1">
                  <c:v>プーリー取付け</c:v>
                </c:pt>
                <c:pt idx="2">
                  <c:v>調整</c:v>
                </c:pt>
                <c:pt idx="3">
                  <c:v>ベルト取付け</c:v>
                </c:pt>
                <c:pt idx="4">
                  <c:v>片付け</c:v>
                </c:pt>
                <c:pt idx="5">
                  <c:v>試運転</c:v>
                </c:pt>
                <c:pt idx="6">
                  <c:v>道具準備、KYM</c:v>
                </c:pt>
                <c:pt idx="7">
                  <c:v>カバー、ベルト外し</c:v>
                </c:pt>
                <c:pt idx="8">
                  <c:v>カバー取付け</c:v>
                </c:pt>
              </c:strCache>
            </c:strRef>
          </c:cat>
          <c:val>
            <c:numRef>
              <c:f>'新規シート (3)'!$D$10:$D$18</c:f>
              <c:numCache>
                <c:formatCode>General</c:formatCode>
                <c:ptCount val="9"/>
                <c:pt idx="0">
                  <c:v>270</c:v>
                </c:pt>
                <c:pt idx="1">
                  <c:v>120</c:v>
                </c:pt>
                <c:pt idx="2">
                  <c:v>60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30</c:v>
                </c:pt>
                <c:pt idx="8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3E-47BF-AC1E-5B26B690C4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664200568"/>
        <c:axId val="664195888"/>
      </c:barChart>
      <c:lineChart>
        <c:grouping val="standard"/>
        <c:varyColors val="0"/>
        <c:ser>
          <c:idx val="1"/>
          <c:order val="1"/>
          <c:spPr>
            <a:ln w="25400">
              <a:solidFill>
                <a:srgbClr val="FF00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1"/>
              <c:layout>
                <c:manualLayout>
                  <c:x val="-5.7169591646952719E-2"/>
                  <c:y val="-0.132086960197655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>
                      <a:solidFill>
                        <a:srgbClr val="FF0000"/>
                      </a:solidFill>
                    </a:defRPr>
                  </a:pPr>
                  <a:endParaRPr lang="ja-JP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CA8-43C3-953A-6F58EAF44D9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'新規シート (3)'!$E$9:$E$18</c:f>
              <c:numCache>
                <c:formatCode>0.0_ </c:formatCode>
                <c:ptCount val="10"/>
                <c:pt idx="0" formatCode="General">
                  <c:v>0</c:v>
                </c:pt>
                <c:pt idx="1">
                  <c:v>40.909090909090907</c:v>
                </c:pt>
                <c:pt idx="2">
                  <c:v>59.090909090909093</c:v>
                </c:pt>
                <c:pt idx="3">
                  <c:v>68.181818181818187</c:v>
                </c:pt>
                <c:pt idx="4">
                  <c:v>74.242424242424249</c:v>
                </c:pt>
                <c:pt idx="5">
                  <c:v>80.303030303030297</c:v>
                </c:pt>
                <c:pt idx="6">
                  <c:v>86.36363636363636</c:v>
                </c:pt>
                <c:pt idx="7">
                  <c:v>92.424242424242422</c:v>
                </c:pt>
                <c:pt idx="8" formatCode="General">
                  <c:v>96.969696969696969</c:v>
                </c:pt>
                <c:pt idx="9" formatCode="General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73E-47BF-AC1E-5B26B690C4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4202368"/>
        <c:axId val="664201288"/>
      </c:lineChart>
      <c:catAx>
        <c:axId val="66420056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wordArtVertRtl"/>
          <a:lstStyle/>
          <a:p>
            <a:pPr>
              <a:defRPr/>
            </a:pPr>
            <a:endParaRPr lang="ja-JP"/>
          </a:p>
        </c:txPr>
        <c:crossAx val="664195888"/>
        <c:crosses val="autoZero"/>
        <c:auto val="1"/>
        <c:lblAlgn val="ctr"/>
        <c:lblOffset val="100"/>
        <c:noMultiLvlLbl val="0"/>
      </c:catAx>
      <c:valAx>
        <c:axId val="664195888"/>
        <c:scaling>
          <c:orientation val="minMax"/>
          <c:max val="660"/>
          <c:min val="0"/>
        </c:scaling>
        <c:delete val="0"/>
        <c:axPos val="l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/>
                  <a:t>時間</a:t>
                </a:r>
              </a:p>
            </c:rich>
          </c:tx>
          <c:layout>
            <c:manualLayout>
              <c:xMode val="edge"/>
              <c:yMode val="edge"/>
              <c:x val="1.4882702363280653E-2"/>
              <c:y val="0.19933607104512188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crossAx val="664200568"/>
        <c:crosses val="autoZero"/>
        <c:crossBetween val="between"/>
        <c:majorUnit val="200"/>
      </c:valAx>
      <c:valAx>
        <c:axId val="664201288"/>
        <c:scaling>
          <c:orientation val="minMax"/>
          <c:max val="100"/>
        </c:scaling>
        <c:delete val="0"/>
        <c:axPos val="r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/>
                  <a:t>累積比率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crossAx val="664202368"/>
        <c:crosses val="max"/>
        <c:crossBetween val="midCat"/>
        <c:majorUnit val="20"/>
      </c:valAx>
      <c:catAx>
        <c:axId val="664202368"/>
        <c:scaling>
          <c:orientation val="minMax"/>
        </c:scaling>
        <c:delete val="0"/>
        <c:axPos val="t"/>
        <c:majorTickMark val="none"/>
        <c:minorTickMark val="none"/>
        <c:tickLblPos val="nextTo"/>
        <c:spPr>
          <a:ln>
            <a:solidFill>
              <a:schemeClr val="bg1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ja-JP"/>
          </a:p>
        </c:txPr>
        <c:crossAx val="664201288"/>
        <c:crosses val="max"/>
        <c:auto val="1"/>
        <c:lblAlgn val="ctr"/>
        <c:lblOffset val="100"/>
        <c:noMultiLvlLbl val="0"/>
      </c:catAx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ln w="9525">
      <a:noFill/>
    </a:ln>
  </c:spPr>
  <c:txPr>
    <a:bodyPr/>
    <a:lstStyle/>
    <a:p>
      <a:pPr>
        <a:defRPr sz="1200">
          <a:latin typeface="Meiryo UI" panose="020B0604030504040204" pitchFamily="50" charset="-128"/>
          <a:ea typeface="Meiryo UI" panose="020B0604030504040204" pitchFamily="50" charset="-128"/>
        </a:defRPr>
      </a:pPr>
      <a:endParaRPr lang="ja-JP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ja-JP" altLang="en-US" dirty="0"/>
              <a:t>プーリー交換時間内訳１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920139544986569"/>
          <c:y val="9.1637844611265382E-2"/>
          <c:w val="0.6959903332161923"/>
          <c:h val="0.65290180096416639"/>
        </c:manualLayout>
      </c:layout>
      <c:barChart>
        <c:barDir val="col"/>
        <c:grouping val="clustered"/>
        <c:varyColors val="0"/>
        <c:ser>
          <c:idx val="0"/>
          <c:order val="0"/>
          <c:spPr>
            <a:ln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9AB8-447F-A26A-AE21462BA2C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5AA524A9-3F90-4A49-957C-2003800DA71E}" type="VALUE">
                      <a:rPr lang="en-US" altLang="ja-JP">
                        <a:solidFill>
                          <a:srgbClr val="FF0000"/>
                        </a:solidFill>
                      </a:rPr>
                      <a:pPr/>
                      <a:t>[値]</a:t>
                    </a:fld>
                    <a:endParaRPr lang="ja-JP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AB8-447F-A26A-AE21462BA2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'新規シート (3)'!$C$10:$C$18</c:f>
              <c:strCache>
                <c:ptCount val="9"/>
                <c:pt idx="0">
                  <c:v>プーリー抜き</c:v>
                </c:pt>
                <c:pt idx="1">
                  <c:v>プーリー取付け</c:v>
                </c:pt>
                <c:pt idx="2">
                  <c:v>調整</c:v>
                </c:pt>
                <c:pt idx="3">
                  <c:v>ベルト取付け</c:v>
                </c:pt>
                <c:pt idx="4">
                  <c:v>片付け</c:v>
                </c:pt>
                <c:pt idx="5">
                  <c:v>試運転</c:v>
                </c:pt>
                <c:pt idx="6">
                  <c:v>道具準備、KYM</c:v>
                </c:pt>
                <c:pt idx="7">
                  <c:v>カバー、ベルト外し</c:v>
                </c:pt>
                <c:pt idx="8">
                  <c:v>カバー取付け</c:v>
                </c:pt>
              </c:strCache>
            </c:strRef>
          </c:cat>
          <c:val>
            <c:numRef>
              <c:f>'新規シート (3)'!$D$10:$D$18</c:f>
              <c:numCache>
                <c:formatCode>General</c:formatCode>
                <c:ptCount val="9"/>
                <c:pt idx="0">
                  <c:v>270</c:v>
                </c:pt>
                <c:pt idx="1">
                  <c:v>120</c:v>
                </c:pt>
                <c:pt idx="2">
                  <c:v>60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30</c:v>
                </c:pt>
                <c:pt idx="8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B8-447F-A26A-AE21462BA2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664200568"/>
        <c:axId val="664195888"/>
      </c:barChart>
      <c:lineChart>
        <c:grouping val="standard"/>
        <c:varyColors val="0"/>
        <c:ser>
          <c:idx val="1"/>
          <c:order val="1"/>
          <c:spPr>
            <a:ln w="25400">
              <a:solidFill>
                <a:srgbClr val="FF00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val>
            <c:numRef>
              <c:f>'新規シート (3)'!$E$9:$E$18</c:f>
              <c:numCache>
                <c:formatCode>0.0_ </c:formatCode>
                <c:ptCount val="10"/>
                <c:pt idx="0" formatCode="General">
                  <c:v>0</c:v>
                </c:pt>
                <c:pt idx="1">
                  <c:v>40.909090909090907</c:v>
                </c:pt>
                <c:pt idx="2">
                  <c:v>59.090909090909093</c:v>
                </c:pt>
                <c:pt idx="3">
                  <c:v>68.181818181818187</c:v>
                </c:pt>
                <c:pt idx="4">
                  <c:v>74.242424242424249</c:v>
                </c:pt>
                <c:pt idx="5">
                  <c:v>80.303030303030297</c:v>
                </c:pt>
                <c:pt idx="6">
                  <c:v>86.36363636363636</c:v>
                </c:pt>
                <c:pt idx="7">
                  <c:v>92.424242424242422</c:v>
                </c:pt>
                <c:pt idx="8" formatCode="General">
                  <c:v>96.969696969696969</c:v>
                </c:pt>
                <c:pt idx="9" formatCode="General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AB8-447F-A26A-AE21462BA2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4202368"/>
        <c:axId val="664201288"/>
      </c:lineChart>
      <c:catAx>
        <c:axId val="66420056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 rot="0" vert="wordArtVertRtl"/>
          <a:lstStyle/>
          <a:p>
            <a:pPr>
              <a:defRPr sz="900"/>
            </a:pPr>
            <a:endParaRPr lang="ja-JP"/>
          </a:p>
        </c:txPr>
        <c:crossAx val="664195888"/>
        <c:crosses val="autoZero"/>
        <c:auto val="1"/>
        <c:lblAlgn val="ctr"/>
        <c:lblOffset val="100"/>
        <c:noMultiLvlLbl val="0"/>
      </c:catAx>
      <c:valAx>
        <c:axId val="664195888"/>
        <c:scaling>
          <c:orientation val="minMax"/>
          <c:max val="660"/>
          <c:min val="0"/>
        </c:scaling>
        <c:delete val="0"/>
        <c:axPos val="l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 altLang="en-US" dirty="0"/>
                  <a:t>時間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ja-JP"/>
          </a:p>
        </c:txPr>
        <c:crossAx val="664200568"/>
        <c:crosses val="autoZero"/>
        <c:crossBetween val="between"/>
      </c:valAx>
      <c:valAx>
        <c:axId val="664201288"/>
        <c:scaling>
          <c:orientation val="minMax"/>
          <c:max val="100"/>
        </c:scaling>
        <c:delete val="0"/>
        <c:axPos val="r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 altLang="en-US"/>
                  <a:t>累積比率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ja-JP"/>
          </a:p>
        </c:txPr>
        <c:crossAx val="664202368"/>
        <c:crosses val="max"/>
        <c:crossBetween val="midCat"/>
      </c:valAx>
      <c:catAx>
        <c:axId val="664202368"/>
        <c:scaling>
          <c:orientation val="minMax"/>
        </c:scaling>
        <c:delete val="0"/>
        <c:axPos val="t"/>
        <c:majorTickMark val="none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400">
                <a:solidFill>
                  <a:srgbClr val="FFFFFF"/>
                </a:solidFill>
              </a:defRPr>
            </a:pPr>
            <a:endParaRPr lang="ja-JP"/>
          </a:p>
        </c:txPr>
        <c:crossAx val="664201288"/>
        <c:crosses val="max"/>
        <c:auto val="1"/>
        <c:lblAlgn val="ctr"/>
        <c:lblOffset val="100"/>
        <c:noMultiLvlLbl val="0"/>
      </c:catAx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ln w="9525">
      <a:noFill/>
    </a:ln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748617672655862"/>
          <c:y val="5.2715987103283402E-2"/>
          <c:w val="0.67296456231544732"/>
          <c:h val="0.62642532844954268"/>
        </c:manualLayout>
      </c:layout>
      <c:barChart>
        <c:barDir val="col"/>
        <c:grouping val="clustered"/>
        <c:varyColors val="0"/>
        <c:ser>
          <c:idx val="0"/>
          <c:order val="0"/>
          <c:spPr>
            <a:ln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4C9F-4E3C-A5BD-E0E1FC85230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0C8764E-18DA-430D-B844-38FC387BA833}" type="VALUE">
                      <a:rPr lang="en-US" altLang="ja-JP">
                        <a:solidFill>
                          <a:srgbClr val="FF0000"/>
                        </a:solidFill>
                      </a:rPr>
                      <a:pPr/>
                      <a:t>[値]</a:t>
                    </a:fld>
                    <a:endParaRPr lang="ja-JP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C9F-4E3C-A5BD-E0E1FC8523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'[Q1パレート図.xlsm]新規シート (4)'!$C$10:$C$20</c:f>
              <c:strCache>
                <c:ptCount val="11"/>
                <c:pt idx="0">
                  <c:v>プーリー抜き</c:v>
                </c:pt>
                <c:pt idx="1">
                  <c:v>プーリー取付け</c:v>
                </c:pt>
                <c:pt idx="2">
                  <c:v>調整</c:v>
                </c:pt>
                <c:pt idx="3">
                  <c:v>モーター移動、取り付け</c:v>
                </c:pt>
                <c:pt idx="4">
                  <c:v>ベルト取り付け</c:v>
                </c:pt>
                <c:pt idx="5">
                  <c:v>片付け</c:v>
                </c:pt>
                <c:pt idx="6">
                  <c:v>試運転</c:v>
                </c:pt>
                <c:pt idx="7">
                  <c:v>道具準備、KYM</c:v>
                </c:pt>
                <c:pt idx="8">
                  <c:v>モーター外し、移動</c:v>
                </c:pt>
                <c:pt idx="9">
                  <c:v>カバー、ベルト外し</c:v>
                </c:pt>
                <c:pt idx="10">
                  <c:v>カバー取付け</c:v>
                </c:pt>
              </c:strCache>
            </c:strRef>
          </c:cat>
          <c:val>
            <c:numRef>
              <c:f>'[Q1パレート図.xlsm]新規シート (4)'!$D$10:$D$20</c:f>
              <c:numCache>
                <c:formatCode>General</c:formatCode>
                <c:ptCount val="11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50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30</c:v>
                </c:pt>
                <c:pt idx="9">
                  <c:v>30</c:v>
                </c:pt>
                <c:pt idx="1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9F-4E3C-A5BD-E0E1FC8523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664217128"/>
        <c:axId val="664210288"/>
      </c:barChart>
      <c:lineChart>
        <c:grouping val="standard"/>
        <c:varyColors val="0"/>
        <c:ser>
          <c:idx val="1"/>
          <c:order val="1"/>
          <c:spPr>
            <a:ln w="25400">
              <a:solidFill>
                <a:srgbClr val="FF00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val>
            <c:numRef>
              <c:f>'[Q1パレート図.xlsm]新規シート (4)'!$E$9:$E$20</c:f>
              <c:numCache>
                <c:formatCode>0.0_ </c:formatCode>
                <c:ptCount val="12"/>
                <c:pt idx="0" formatCode="General">
                  <c:v>0</c:v>
                </c:pt>
                <c:pt idx="1">
                  <c:v>23.728813559322035</c:v>
                </c:pt>
                <c:pt idx="2">
                  <c:v>40.677966101694913</c:v>
                </c:pt>
                <c:pt idx="3">
                  <c:v>50.847457627118644</c:v>
                </c:pt>
                <c:pt idx="4">
                  <c:v>59.322033898305087</c:v>
                </c:pt>
                <c:pt idx="5">
                  <c:v>66.101694915254242</c:v>
                </c:pt>
                <c:pt idx="6">
                  <c:v>72.881355932203391</c:v>
                </c:pt>
                <c:pt idx="7">
                  <c:v>79.66101694915254</c:v>
                </c:pt>
                <c:pt idx="8" formatCode="General">
                  <c:v>86.440677966101688</c:v>
                </c:pt>
                <c:pt idx="9" formatCode="General">
                  <c:v>91.525423728813564</c:v>
                </c:pt>
                <c:pt idx="10" formatCode="General">
                  <c:v>96.610169491525426</c:v>
                </c:pt>
                <c:pt idx="11" formatCode="General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9F-4E3C-A5BD-E0E1FC8523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4214248"/>
        <c:axId val="664211008"/>
      </c:lineChart>
      <c:catAx>
        <c:axId val="66421712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 rot="0" vert="wordArtVertRtl"/>
          <a:lstStyle/>
          <a:p>
            <a:pPr>
              <a:defRPr sz="900"/>
            </a:pPr>
            <a:endParaRPr lang="ja-JP"/>
          </a:p>
        </c:txPr>
        <c:crossAx val="664210288"/>
        <c:crosses val="autoZero"/>
        <c:auto val="1"/>
        <c:lblAlgn val="ctr"/>
        <c:lblOffset val="100"/>
        <c:noMultiLvlLbl val="0"/>
      </c:catAx>
      <c:valAx>
        <c:axId val="664210288"/>
        <c:scaling>
          <c:orientation val="minMax"/>
          <c:max val="590"/>
          <c:min val="0"/>
        </c:scaling>
        <c:delete val="0"/>
        <c:axPos val="l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 altLang="en-US" dirty="0"/>
                  <a:t>時間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ja-JP"/>
          </a:p>
        </c:txPr>
        <c:crossAx val="664217128"/>
        <c:crosses val="autoZero"/>
        <c:crossBetween val="between"/>
      </c:valAx>
      <c:valAx>
        <c:axId val="664211008"/>
        <c:scaling>
          <c:orientation val="minMax"/>
          <c:max val="100"/>
        </c:scaling>
        <c:delete val="0"/>
        <c:axPos val="r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 altLang="en-US"/>
                  <a:t>累積比率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ja-JP"/>
          </a:p>
        </c:txPr>
        <c:crossAx val="664214248"/>
        <c:crosses val="max"/>
        <c:crossBetween val="midCat"/>
      </c:valAx>
      <c:catAx>
        <c:axId val="664214248"/>
        <c:scaling>
          <c:orientation val="minMax"/>
        </c:scaling>
        <c:delete val="0"/>
        <c:axPos val="t"/>
        <c:majorTickMark val="none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400">
                <a:solidFill>
                  <a:srgbClr val="FFFFFF"/>
                </a:solidFill>
              </a:defRPr>
            </a:pPr>
            <a:endParaRPr lang="ja-JP"/>
          </a:p>
        </c:txPr>
        <c:crossAx val="664211008"/>
        <c:crosses val="max"/>
        <c:auto val="1"/>
        <c:lblAlgn val="ctr"/>
        <c:lblOffset val="100"/>
        <c:noMultiLvlLbl val="0"/>
      </c:catAx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ln w="9525">
      <a:noFill/>
    </a:ln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ln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B473-46B3-925B-6E4D6985B88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>
                      <a:solidFill>
                        <a:srgbClr val="FF0000"/>
                      </a:solidFill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473-46B3-925B-6E4D6985B8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'新規シート (4)'!$H$10:$H$18</c:f>
              <c:strCache>
                <c:ptCount val="9"/>
                <c:pt idx="0">
                  <c:v>プーリー抜き</c:v>
                </c:pt>
                <c:pt idx="1">
                  <c:v>調整</c:v>
                </c:pt>
                <c:pt idx="2">
                  <c:v>カバー取付け</c:v>
                </c:pt>
                <c:pt idx="3">
                  <c:v>試運転</c:v>
                </c:pt>
                <c:pt idx="4">
                  <c:v>道具準備、KYM</c:v>
                </c:pt>
                <c:pt idx="5">
                  <c:v>ベルト取付け</c:v>
                </c:pt>
                <c:pt idx="6">
                  <c:v>プーリー取付け</c:v>
                </c:pt>
                <c:pt idx="7">
                  <c:v>カバー、ベルト外し</c:v>
                </c:pt>
                <c:pt idx="8">
                  <c:v>片付け</c:v>
                </c:pt>
              </c:strCache>
            </c:strRef>
          </c:cat>
          <c:val>
            <c:numRef>
              <c:f>'新規シート (4)'!$I$10:$I$18</c:f>
              <c:numCache>
                <c:formatCode>General</c:formatCode>
                <c:ptCount val="9"/>
                <c:pt idx="0">
                  <c:v>60</c:v>
                </c:pt>
                <c:pt idx="1">
                  <c:v>60</c:v>
                </c:pt>
                <c:pt idx="2">
                  <c:v>60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73-46B3-925B-6E4D6985B8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665568296"/>
        <c:axId val="665567216"/>
      </c:barChart>
      <c:lineChart>
        <c:grouping val="standard"/>
        <c:varyColors val="0"/>
        <c:ser>
          <c:idx val="1"/>
          <c:order val="1"/>
          <c:spPr>
            <a:ln w="25400">
              <a:solidFill>
                <a:srgbClr val="FF00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val>
            <c:numRef>
              <c:f>'新規シート (4)'!$J$9:$J$18</c:f>
              <c:numCache>
                <c:formatCode>0.0_ </c:formatCode>
                <c:ptCount val="10"/>
                <c:pt idx="0" formatCode="General">
                  <c:v>0</c:v>
                </c:pt>
                <c:pt idx="1">
                  <c:v>15.384615384615385</c:v>
                </c:pt>
                <c:pt idx="2">
                  <c:v>30.76923076923077</c:v>
                </c:pt>
                <c:pt idx="3">
                  <c:v>46.153846153846153</c:v>
                </c:pt>
                <c:pt idx="4">
                  <c:v>56.410256410256409</c:v>
                </c:pt>
                <c:pt idx="5">
                  <c:v>66.666666666666671</c:v>
                </c:pt>
                <c:pt idx="6">
                  <c:v>76.92307692307692</c:v>
                </c:pt>
                <c:pt idx="7">
                  <c:v>84.615384615384613</c:v>
                </c:pt>
                <c:pt idx="8" formatCode="General">
                  <c:v>92.307692307692307</c:v>
                </c:pt>
                <c:pt idx="9" formatCode="General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73-46B3-925B-6E4D6985B8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5211280"/>
        <c:axId val="467991336"/>
      </c:lineChart>
      <c:catAx>
        <c:axId val="66556829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 rot="0" vert="wordArtVertRtl"/>
          <a:lstStyle/>
          <a:p>
            <a:pPr>
              <a:defRPr sz="900"/>
            </a:pPr>
            <a:endParaRPr lang="ja-JP"/>
          </a:p>
        </c:txPr>
        <c:crossAx val="665567216"/>
        <c:crosses val="autoZero"/>
        <c:auto val="1"/>
        <c:lblAlgn val="ctr"/>
        <c:lblOffset val="100"/>
        <c:noMultiLvlLbl val="0"/>
      </c:catAx>
      <c:valAx>
        <c:axId val="665567216"/>
        <c:scaling>
          <c:orientation val="minMax"/>
          <c:max val="390"/>
          <c:min val="0"/>
        </c:scaling>
        <c:delete val="0"/>
        <c:axPos val="l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 altLang="en-US"/>
                  <a:t>件数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ja-JP"/>
          </a:p>
        </c:txPr>
        <c:crossAx val="665568296"/>
        <c:crosses val="autoZero"/>
        <c:crossBetween val="between"/>
      </c:valAx>
      <c:valAx>
        <c:axId val="467991336"/>
        <c:scaling>
          <c:orientation val="minMax"/>
          <c:max val="100"/>
        </c:scaling>
        <c:delete val="0"/>
        <c:axPos val="r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 altLang="en-US"/>
                  <a:t>累積比率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ja-JP"/>
          </a:p>
        </c:txPr>
        <c:crossAx val="685211280"/>
        <c:crosses val="max"/>
        <c:crossBetween val="midCat"/>
      </c:valAx>
      <c:catAx>
        <c:axId val="685211280"/>
        <c:scaling>
          <c:orientation val="minMax"/>
        </c:scaling>
        <c:delete val="0"/>
        <c:axPos val="t"/>
        <c:majorTickMark val="none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400">
                <a:solidFill>
                  <a:srgbClr val="FFFFFF"/>
                </a:solidFill>
              </a:defRPr>
            </a:pPr>
            <a:endParaRPr lang="ja-JP"/>
          </a:p>
        </c:txPr>
        <c:crossAx val="467991336"/>
        <c:crosses val="max"/>
        <c:auto val="1"/>
        <c:lblAlgn val="ctr"/>
        <c:lblOffset val="100"/>
        <c:noMultiLvlLbl val="0"/>
      </c:catAx>
      <c:spPr>
        <a:ln>
          <a:noFill/>
        </a:ln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ln w="9525">
      <a:noFill/>
    </a:ln>
  </c:sp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68618473116134"/>
          <c:y val="5.2056162092635104E-2"/>
          <c:w val="0.67470424034176768"/>
          <c:h val="0.61733567293299374"/>
        </c:manualLayout>
      </c:layout>
      <c:barChart>
        <c:barDir val="col"/>
        <c:grouping val="clustered"/>
        <c:varyColors val="0"/>
        <c:ser>
          <c:idx val="0"/>
          <c:order val="0"/>
          <c:spPr>
            <a:ln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CBA5-4BC8-8485-89AC178F283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>
                      <a:solidFill>
                        <a:srgbClr val="FF0000"/>
                      </a:solidFill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BA5-4BC8-8485-89AC178F28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'新規シート (3)'!$C$10:$C$18</c:f>
              <c:strCache>
                <c:ptCount val="9"/>
                <c:pt idx="0">
                  <c:v>プーリー抜き</c:v>
                </c:pt>
                <c:pt idx="1">
                  <c:v>プーリー取付け</c:v>
                </c:pt>
                <c:pt idx="2">
                  <c:v>調整</c:v>
                </c:pt>
                <c:pt idx="3">
                  <c:v>ベルト取付け</c:v>
                </c:pt>
                <c:pt idx="4">
                  <c:v>片付け</c:v>
                </c:pt>
                <c:pt idx="5">
                  <c:v>試運転</c:v>
                </c:pt>
                <c:pt idx="6">
                  <c:v>道具準備、KYM</c:v>
                </c:pt>
                <c:pt idx="7">
                  <c:v>カバー、ベルト外し</c:v>
                </c:pt>
                <c:pt idx="8">
                  <c:v>カバー取付け</c:v>
                </c:pt>
              </c:strCache>
            </c:strRef>
          </c:cat>
          <c:val>
            <c:numRef>
              <c:f>'新規シート (3)'!$D$10:$D$18</c:f>
              <c:numCache>
                <c:formatCode>General</c:formatCode>
                <c:ptCount val="9"/>
                <c:pt idx="0">
                  <c:v>270</c:v>
                </c:pt>
                <c:pt idx="1">
                  <c:v>120</c:v>
                </c:pt>
                <c:pt idx="2">
                  <c:v>60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30</c:v>
                </c:pt>
                <c:pt idx="8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A5-4BC8-8485-89AC178F2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664200568"/>
        <c:axId val="664195888"/>
      </c:barChart>
      <c:lineChart>
        <c:grouping val="standard"/>
        <c:varyColors val="0"/>
        <c:ser>
          <c:idx val="1"/>
          <c:order val="1"/>
          <c:spPr>
            <a:ln w="25400">
              <a:solidFill>
                <a:srgbClr val="FF00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val>
            <c:numRef>
              <c:f>'新規シート (3)'!$E$9:$E$18</c:f>
              <c:numCache>
                <c:formatCode>0.0_ </c:formatCode>
                <c:ptCount val="10"/>
                <c:pt idx="0" formatCode="General">
                  <c:v>0</c:v>
                </c:pt>
                <c:pt idx="1">
                  <c:v>40.909090909090907</c:v>
                </c:pt>
                <c:pt idx="2">
                  <c:v>59.090909090909093</c:v>
                </c:pt>
                <c:pt idx="3">
                  <c:v>68.181818181818187</c:v>
                </c:pt>
                <c:pt idx="4">
                  <c:v>74.242424242424249</c:v>
                </c:pt>
                <c:pt idx="5">
                  <c:v>80.303030303030297</c:v>
                </c:pt>
                <c:pt idx="6">
                  <c:v>86.36363636363636</c:v>
                </c:pt>
                <c:pt idx="7">
                  <c:v>92.424242424242422</c:v>
                </c:pt>
                <c:pt idx="8" formatCode="General">
                  <c:v>96.969696969696969</c:v>
                </c:pt>
                <c:pt idx="9" formatCode="General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BA5-4BC8-8485-89AC178F2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4202368"/>
        <c:axId val="664201288"/>
      </c:lineChart>
      <c:catAx>
        <c:axId val="66420056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 rot="0" vert="wordArtVertRtl"/>
          <a:lstStyle/>
          <a:p>
            <a:pPr>
              <a:defRPr sz="900"/>
            </a:pPr>
            <a:endParaRPr lang="ja-JP"/>
          </a:p>
        </c:txPr>
        <c:crossAx val="664195888"/>
        <c:crosses val="autoZero"/>
        <c:auto val="1"/>
        <c:lblAlgn val="ctr"/>
        <c:lblOffset val="100"/>
        <c:noMultiLvlLbl val="0"/>
      </c:catAx>
      <c:valAx>
        <c:axId val="664195888"/>
        <c:scaling>
          <c:orientation val="minMax"/>
          <c:max val="660"/>
          <c:min val="0"/>
        </c:scaling>
        <c:delete val="0"/>
        <c:axPos val="l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 altLang="en-US"/>
                  <a:t>件数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ja-JP"/>
          </a:p>
        </c:txPr>
        <c:crossAx val="664200568"/>
        <c:crosses val="autoZero"/>
        <c:crossBetween val="between"/>
      </c:valAx>
      <c:valAx>
        <c:axId val="664201288"/>
        <c:scaling>
          <c:orientation val="minMax"/>
          <c:max val="100"/>
        </c:scaling>
        <c:delete val="0"/>
        <c:axPos val="r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 altLang="en-US"/>
                  <a:t>累積比率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ja-JP"/>
          </a:p>
        </c:txPr>
        <c:crossAx val="664202368"/>
        <c:crosses val="max"/>
        <c:crossBetween val="midCat"/>
      </c:valAx>
      <c:catAx>
        <c:axId val="664202368"/>
        <c:scaling>
          <c:orientation val="minMax"/>
        </c:scaling>
        <c:delete val="0"/>
        <c:axPos val="t"/>
        <c:majorTickMark val="none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400">
                <a:solidFill>
                  <a:srgbClr val="FFFFFF"/>
                </a:solidFill>
              </a:defRPr>
            </a:pPr>
            <a:endParaRPr lang="ja-JP"/>
          </a:p>
        </c:txPr>
        <c:crossAx val="664201288"/>
        <c:crosses val="max"/>
        <c:auto val="1"/>
        <c:lblAlgn val="ctr"/>
        <c:lblOffset val="100"/>
        <c:noMultiLvlLbl val="0"/>
      </c:catAx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ln w="9525">
      <a:noFill/>
    </a:ln>
  </c:sp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951129853439019"/>
          <c:y val="0.13737731617458002"/>
          <c:w val="0.71505515028061495"/>
          <c:h val="0.75184544388737784"/>
        </c:manualLayout>
      </c:layout>
      <c:barChart>
        <c:barDir val="col"/>
        <c:grouping val="clustered"/>
        <c:varyColors val="0"/>
        <c:ser>
          <c:idx val="0"/>
          <c:order val="0"/>
          <c:tx>
            <c:v>金額</c:v>
          </c:tx>
          <c:spPr>
            <a:solidFill>
              <a:srgbClr val="00E668"/>
            </a:solidFill>
            <a:ln>
              <a:solidFill>
                <a:srgbClr val="00B05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 w="317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D1F0-4B6D-A842-A823349A4FB7}"/>
              </c:ext>
            </c:extLst>
          </c:dPt>
          <c:dPt>
            <c:idx val="1"/>
            <c:invertIfNegative val="0"/>
            <c:bubble3D val="0"/>
            <c:spPr>
              <a:solidFill>
                <a:srgbClr val="00E668"/>
              </a:solidFill>
              <a:ln w="317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D1F0-4B6D-A842-A823349A4FB7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55230735321016"/>
                      <c:h val="0.172924565894130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1F0-4B6D-A842-A823349A4FB7}"/>
                </c:ext>
              </c:extLst>
            </c:dLbl>
            <c:dLbl>
              <c:idx val="1"/>
              <c:layout>
                <c:manualLayout>
                  <c:x val="6.4424638518172442E-3"/>
                  <c:y val="-3.6830193363227865E-3"/>
                </c:manualLayout>
              </c:layout>
              <c:numFmt formatCode="#,##0_);[Red]\(#,##0\)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>
                      <a:solidFill>
                        <a:srgbClr val="0000FF"/>
                      </a:solidFill>
                    </a:defRPr>
                  </a:pPr>
                  <a:endParaRPr lang="ja-JP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88861157548425"/>
                      <c:h val="0.172924565894130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1F0-4B6D-A842-A823349A4FB7}"/>
                </c:ext>
              </c:extLst>
            </c:dLbl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'新規グラフ (2)'!$B$18:$B$19</c:f>
              <c:strCache>
                <c:ptCount val="2"/>
                <c:pt idx="0">
                  <c:v>改善前</c:v>
                </c:pt>
                <c:pt idx="1">
                  <c:v>改善後</c:v>
                </c:pt>
              </c:strCache>
            </c:strRef>
          </c:cat>
          <c:val>
            <c:numRef>
              <c:f>'新規グラフ (2)'!$D$18:$D$19</c:f>
              <c:numCache>
                <c:formatCode>General</c:formatCode>
                <c:ptCount val="2"/>
                <c:pt idx="0">
                  <c:v>359000</c:v>
                </c:pt>
                <c:pt idx="1">
                  <c:v>144000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F0-4B6D-A842-A823349A4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8"/>
        <c:axId val="503311808"/>
        <c:axId val="503303528"/>
      </c:barChart>
      <c:catAx>
        <c:axId val="50331180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3175">
            <a:solidFill>
              <a:schemeClr val="tx1"/>
            </a:solidFill>
          </a:ln>
        </c:spPr>
        <c:txPr>
          <a:bodyPr rot="0" vert="horz"/>
          <a:lstStyle/>
          <a:p>
            <a:pPr>
              <a:defRPr sz="1400"/>
            </a:pPr>
            <a:endParaRPr lang="ja-JP"/>
          </a:p>
        </c:txPr>
        <c:crossAx val="503303528"/>
        <c:crosses val="autoZero"/>
        <c:auto val="1"/>
        <c:lblAlgn val="ctr"/>
        <c:lblOffset val="100"/>
        <c:tickMarkSkip val="1"/>
        <c:noMultiLvlLbl val="0"/>
      </c:catAx>
      <c:valAx>
        <c:axId val="503303528"/>
        <c:scaling>
          <c:orientation val="minMax"/>
          <c:max val="500000"/>
        </c:scaling>
        <c:delete val="0"/>
        <c:axPos val="l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/>
                  <a:t>金額</a:t>
                </a:r>
              </a:p>
            </c:rich>
          </c:tx>
          <c:layout>
            <c:manualLayout>
              <c:xMode val="edge"/>
              <c:yMode val="edge"/>
              <c:x val="3.697146162143803E-2"/>
              <c:y val="0.44828662326280955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ln w="3175"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/>
            </a:pPr>
            <a:endParaRPr lang="ja-JP"/>
          </a:p>
        </c:txPr>
        <c:crossAx val="5033118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12700">
      <a:noFill/>
      <a:prstDash val="solid"/>
    </a:ln>
  </c:spPr>
  <c:txPr>
    <a:bodyPr/>
    <a:lstStyle/>
    <a:p>
      <a:pPr>
        <a:defRPr>
          <a:latin typeface="Meiryo UI" panose="020B0604030504040204" pitchFamily="50" charset="-128"/>
          <a:ea typeface="Meiryo UI" panose="020B0604030504040204" pitchFamily="50" charset="-128"/>
        </a:defRPr>
      </a:pPr>
      <a:endParaRPr lang="ja-JP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80460458747004"/>
          <c:y val="0.20262308391000194"/>
          <c:w val="0.7081329168093119"/>
          <c:h val="0.46929153978000065"/>
        </c:manualLayout>
      </c:layout>
      <c:barChart>
        <c:barDir val="col"/>
        <c:grouping val="clustered"/>
        <c:varyColors val="0"/>
        <c:ser>
          <c:idx val="0"/>
          <c:order val="0"/>
          <c:tx>
            <c:v>時間</c:v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4"/>
              <c:layout>
                <c:manualLayout>
                  <c:x val="-9.9636530149721682E-17"/>
                  <c:y val="-2.20128780128729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52-4338-B2BD-80EFB788DB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精整課QC!$B$18:$B$22</c:f>
              <c:strCache>
                <c:ptCount val="5"/>
                <c:pt idx="0">
                  <c:v>2号切断機</c:v>
                </c:pt>
                <c:pt idx="1">
                  <c:v>3号切断機</c:v>
                </c:pt>
                <c:pt idx="2">
                  <c:v>リーフ切断機</c:v>
                </c:pt>
                <c:pt idx="3">
                  <c:v>糸面切断機</c:v>
                </c:pt>
                <c:pt idx="4">
                  <c:v>油圧プレス機</c:v>
                </c:pt>
              </c:strCache>
            </c:strRef>
          </c:cat>
          <c:val>
            <c:numRef>
              <c:f>精整課QC!$D$18:$D$22</c:f>
              <c:numCache>
                <c:formatCode>General</c:formatCode>
                <c:ptCount val="5"/>
                <c:pt idx="0">
                  <c:v>0</c:v>
                </c:pt>
                <c:pt idx="1">
                  <c:v>150</c:v>
                </c:pt>
                <c:pt idx="2">
                  <c:v>0</c:v>
                </c:pt>
                <c:pt idx="3">
                  <c:v>136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17-4466-89E5-BE4B9CAD5A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74125952"/>
        <c:axId val="474127392"/>
      </c:barChart>
      <c:catAx>
        <c:axId val="474125952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3175">
            <a:solidFill>
              <a:schemeClr val="tx1"/>
            </a:solidFill>
          </a:ln>
        </c:spPr>
        <c:txPr>
          <a:bodyPr rot="0" vert="wordArtVertRtl"/>
          <a:lstStyle/>
          <a:p>
            <a:pPr>
              <a:defRPr sz="1200" b="1" i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474127392"/>
        <c:crosses val="autoZero"/>
        <c:auto val="1"/>
        <c:lblAlgn val="ctr"/>
        <c:lblOffset val="100"/>
        <c:tickMarkSkip val="1"/>
        <c:noMultiLvlLbl val="0"/>
      </c:catAx>
      <c:valAx>
        <c:axId val="474127392"/>
        <c:scaling>
          <c:orientation val="minMax"/>
        </c:scaling>
        <c:delete val="0"/>
        <c:axPos val="l"/>
        <c:title>
          <c:tx>
            <c:rich>
              <a:bodyPr rot="0" vert="wordArtVertRtl"/>
              <a:lstStyle/>
              <a:p>
                <a:pPr>
                  <a:defRPr altLang="en-US" sz="1200" b="1" i="0">
                    <a:latin typeface="ＭＳ Ｐゴシック"/>
                    <a:ea typeface="ＭＳ Ｐゴシック"/>
                    <a:cs typeface="ＭＳ Ｐゴシック"/>
                  </a:defRPr>
                </a:pPr>
                <a:r>
                  <a:rPr lang="ja-JP" sz="1200" b="1"/>
                  <a:t>保全時間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 w="3175"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 b="1" i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474125952"/>
        <c:crosses val="autoZero"/>
        <c:crossBetween val="between"/>
        <c:majorUnit val="40"/>
      </c:valAx>
      <c:spPr>
        <a:noFill/>
        <a:ln w="25400">
          <a:noFill/>
        </a:ln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25400">
      <a:noFill/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absSizeAnchor xmlns:cdr="http://schemas.openxmlformats.org/drawingml/2006/chartDrawing">
    <cdr:from>
      <cdr:x>0.00966</cdr:x>
      <cdr:y>0.03618</cdr:y>
    </cdr:from>
    <cdr:ext cx="1246214" cy="216991"/>
    <cdr:sp macro="" textlink="">
      <cdr:nvSpPr>
        <cdr:cNvPr id="2" name="正方形/長方形 1">
          <a:extLst xmlns:a="http://schemas.openxmlformats.org/drawingml/2006/main">
            <a:ext uri="{FF2B5EF4-FFF2-40B4-BE49-F238E27FC236}">
              <a16:creationId xmlns:a16="http://schemas.microsoft.com/office/drawing/2014/main" id="{AF5A6956-9E76-A510-A358-957131E1601C}"/>
            </a:ext>
          </a:extLst>
        </cdr:cNvPr>
        <cdr:cNvSpPr/>
      </cdr:nvSpPr>
      <cdr:spPr>
        <a:xfrm xmlns:a="http://schemas.openxmlformats.org/drawingml/2006/main">
          <a:off x="57304" y="127726"/>
          <a:ext cx="1246214" cy="2169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l"/>
          <a:r>
            <a:rPr lang="en-US" altLang="ja-JP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(</a:t>
          </a:r>
          <a:r>
            <a:rPr lang="ja-JP" altLang="en-US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ｈ</a:t>
          </a:r>
          <a:r>
            <a:rPr lang="en-US" altLang="ja-JP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)</a:t>
          </a:r>
          <a:endParaRPr lang="ja-JP" altLang="en-US" sz="1100" b="0" i="0" kern="1200" dirty="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absSizeAnchor>
</c:userShapes>
</file>

<file path=ppt/drawings/drawing2.xml><?xml version="1.0" encoding="utf-8"?>
<c:userShapes xmlns:c="http://schemas.openxmlformats.org/drawingml/2006/chart">
  <cdr:absSizeAnchor xmlns:cdr="http://schemas.openxmlformats.org/drawingml/2006/chartDrawing">
    <cdr:from>
      <cdr:x>0.06545</cdr:x>
      <cdr:y>0.01752</cdr:y>
    </cdr:from>
    <cdr:ext cx="473206" cy="276999"/>
    <cdr:sp macro="" textlink="">
      <cdr:nvSpPr>
        <cdr:cNvPr id="2" name="正方形/長方形 1">
          <a:extLst xmlns:a="http://schemas.openxmlformats.org/drawingml/2006/main">
            <a:ext uri="{FF2B5EF4-FFF2-40B4-BE49-F238E27FC236}">
              <a16:creationId xmlns:a16="http://schemas.microsoft.com/office/drawing/2014/main" id="{CB84CAEB-905A-BD93-FF00-781B29573C7B}"/>
            </a:ext>
          </a:extLst>
        </cdr:cNvPr>
        <cdr:cNvSpPr/>
      </cdr:nvSpPr>
      <cdr:spPr>
        <a:xfrm xmlns:a="http://schemas.openxmlformats.org/drawingml/2006/main">
          <a:off x="361414" y="80692"/>
          <a:ext cx="473206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wrap="none" anchor="ctr">
          <a:spAutoFit/>
        </a:bodyPr>
        <a:lstStyle xmlns:a="http://schemas.openxmlformats.org/drawingml/2006/main"/>
        <a:p xmlns:a="http://schemas.openxmlformats.org/drawingml/2006/main">
          <a:pPr algn="l"/>
          <a:r>
            <a:rPr lang="en-US" altLang="ja-JP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(</a:t>
          </a:r>
          <a:r>
            <a:rPr lang="ja-JP" altLang="en-US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分</a:t>
          </a:r>
          <a:r>
            <a:rPr lang="en-US" altLang="ja-JP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)</a:t>
          </a:r>
          <a:endParaRPr lang="ja-JP" altLang="en-US" sz="1200" b="0" i="0" kern="1200" dirty="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absSizeAnchor>
  <cdr:absSizeAnchor xmlns:cdr="http://schemas.openxmlformats.org/drawingml/2006/chartDrawing">
    <cdr:from>
      <cdr:x>0.81868</cdr:x>
      <cdr:y>0</cdr:y>
    </cdr:from>
    <cdr:ext cx="763967" cy="228600"/>
    <cdr:sp macro="" textlink="">
      <cdr:nvSpPr>
        <cdr:cNvPr id="3" name="正方形/長方形 2">
          <a:extLst xmlns:a="http://schemas.openxmlformats.org/drawingml/2006/main">
            <a:ext uri="{FF2B5EF4-FFF2-40B4-BE49-F238E27FC236}">
              <a16:creationId xmlns:a16="http://schemas.microsoft.com/office/drawing/2014/main" id="{D26B3EE9-9692-BC4D-7AE5-31D21A44EEA9}"/>
            </a:ext>
          </a:extLst>
        </cdr:cNvPr>
        <cdr:cNvSpPr/>
      </cdr:nvSpPr>
      <cdr:spPr>
        <a:xfrm xmlns:a="http://schemas.openxmlformats.org/drawingml/2006/main">
          <a:off x="4781342" y="-1080077"/>
          <a:ext cx="763967" cy="228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altLang="ja-JP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(</a:t>
          </a:r>
          <a:r>
            <a:rPr lang="ja-JP" altLang="en-US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％</a:t>
          </a:r>
          <a:r>
            <a:rPr lang="en-US" altLang="ja-JP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)</a:t>
          </a:r>
          <a:endParaRPr lang="ja-JP" altLang="en-US" sz="1200" b="0" i="0" kern="1200" dirty="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absSizeAnchor>
  <cdr:relSizeAnchor xmlns:cdr="http://schemas.openxmlformats.org/drawingml/2006/chartDrawing">
    <cdr:from>
      <cdr:x>0.15313</cdr:x>
      <cdr:y>0.95922</cdr:y>
    </cdr:from>
    <cdr:to>
      <cdr:x>0.50086</cdr:x>
      <cdr:y>1</cdr:y>
    </cdr:to>
    <cdr:sp macro="" textlink="">
      <cdr:nvSpPr>
        <cdr:cNvPr id="4" name="Rectangle 31">
          <a:extLst xmlns:a="http://schemas.openxmlformats.org/drawingml/2006/main">
            <a:ext uri="{FF2B5EF4-FFF2-40B4-BE49-F238E27FC236}">
              <a16:creationId xmlns:a16="http://schemas.microsoft.com/office/drawing/2014/main" id="{FBC71540-CEBC-E883-6EDE-80676777535D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05028" y="4417075"/>
          <a:ext cx="2055102" cy="1877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none" lIns="0" tIns="0" rIns="0" bIns="0" anchor="ctr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spcBef>
              <a:spcPct val="20000"/>
            </a:spcBef>
            <a:buChar char="l"/>
            <a:defRPr kumimoji="1" sz="32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1pPr>
          <a:lvl2pPr marL="742950" indent="-285750" algn="l" defTabSz="457200" rtl="0" eaLnBrk="1" latinLnBrk="0" hangingPunct="1">
            <a:spcBef>
              <a:spcPct val="20000"/>
            </a:spcBef>
            <a:buClr>
              <a:schemeClr val="tx2"/>
            </a:buClr>
            <a:buChar char="l"/>
            <a:defRPr kumimoji="1" sz="28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2pPr>
          <a:lvl3pPr marL="1143000" indent="-228600" algn="l" defTabSz="457200" rtl="0" eaLnBrk="1" latinLnBrk="0" hangingPunct="1">
            <a:spcBef>
              <a:spcPct val="20000"/>
            </a:spcBef>
            <a:buClr>
              <a:schemeClr val="accent2"/>
            </a:buClr>
            <a:buChar char="l"/>
            <a:defRPr kumimoji="1" sz="24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3pPr>
          <a:lvl4pPr marL="1600200" indent="-228600" algn="l" defTabSz="457200" rtl="0" eaLnBrk="1" latinLnBrk="0" hangingPunct="1">
            <a:spcBef>
              <a:spcPct val="20000"/>
            </a:spcBef>
            <a:buClr>
              <a:schemeClr val="folHlink"/>
            </a:buClr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4pPr>
          <a:lvl5pPr marL="2057400" indent="-228600" algn="l" defTabSz="457200" rtl="0" eaLnBrk="1" latinLnBrk="0" hangingPunct="1">
            <a:spcBef>
              <a:spcPct val="20000"/>
            </a:spcBef>
            <a:buClr>
              <a:schemeClr val="tx1"/>
            </a:buClr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5pPr>
          <a:lvl6pPr marL="2514600" indent="-228600" algn="l" defTabSz="457200" rtl="0" eaLnBrk="1" fontAlgn="base" latinLnBrk="0" hangingPunct="1">
            <a:spcBef>
              <a:spcPct val="20000"/>
            </a:spcBef>
            <a:spcAft>
              <a:spcPct val="0"/>
            </a:spcAft>
            <a:buClr>
              <a:schemeClr val="tx1"/>
            </a:buClr>
            <a:buSzPct val="75000"/>
            <a:buFont typeface="Wingdings" panose="05000000000000000000" pitchFamily="2" charset="2"/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6pPr>
          <a:lvl7pPr marL="2971800" indent="-228600" algn="l" defTabSz="457200" rtl="0" eaLnBrk="1" fontAlgn="base" latinLnBrk="0" hangingPunct="1">
            <a:spcBef>
              <a:spcPct val="20000"/>
            </a:spcBef>
            <a:spcAft>
              <a:spcPct val="0"/>
            </a:spcAft>
            <a:buClr>
              <a:schemeClr val="tx1"/>
            </a:buClr>
            <a:buSzPct val="75000"/>
            <a:buFont typeface="Wingdings" panose="05000000000000000000" pitchFamily="2" charset="2"/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7pPr>
          <a:lvl8pPr marL="3429000" indent="-228600" algn="l" defTabSz="457200" rtl="0" eaLnBrk="1" fontAlgn="base" latinLnBrk="0" hangingPunct="1">
            <a:spcBef>
              <a:spcPct val="20000"/>
            </a:spcBef>
            <a:spcAft>
              <a:spcPct val="0"/>
            </a:spcAft>
            <a:buClr>
              <a:schemeClr val="tx1"/>
            </a:buClr>
            <a:buSzPct val="75000"/>
            <a:buFont typeface="Wingdings" panose="05000000000000000000" pitchFamily="2" charset="2"/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8pPr>
          <a:lvl9pPr marL="3886200" indent="-228600" algn="l" defTabSz="457200" rtl="0" eaLnBrk="1" fontAlgn="base" latinLnBrk="0" hangingPunct="1">
            <a:spcBef>
              <a:spcPct val="20000"/>
            </a:spcBef>
            <a:spcAft>
              <a:spcPct val="0"/>
            </a:spcAft>
            <a:buClr>
              <a:schemeClr val="tx1"/>
            </a:buClr>
            <a:buSzPct val="75000"/>
            <a:buFont typeface="Wingdings" panose="05000000000000000000" pitchFamily="2" charset="2"/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9pPr>
        </a:lstStyle>
        <a:p xmlns:a="http://schemas.openxmlformats.org/drawingml/2006/main">
          <a:pPr>
            <a:spcBef>
              <a:spcPct val="0"/>
            </a:spcBef>
            <a:buFont typeface="Wingdings" panose="05000000000000000000" pitchFamily="2" charset="2"/>
            <a:buNone/>
          </a:pPr>
          <a:r>
            <a:rPr lang="ja-JP" altLang="en-US" sz="1200" dirty="0">
              <a:effectLst/>
              <a:latin typeface="Meiryo UI" panose="020B0604030504040204" pitchFamily="50" charset="-128"/>
              <a:ea typeface="Meiryo UI" panose="020B0604030504040204" pitchFamily="50" charset="-128"/>
            </a:rPr>
            <a:t>図</a:t>
          </a:r>
          <a:r>
            <a:rPr lang="en-US" altLang="ja-JP" sz="1200" dirty="0">
              <a:effectLst/>
              <a:latin typeface="Meiryo UI" panose="020B0604030504040204" pitchFamily="50" charset="-128"/>
              <a:ea typeface="Meiryo UI" panose="020B0604030504040204" pitchFamily="50" charset="-128"/>
            </a:rPr>
            <a:t>-3</a:t>
          </a:r>
          <a:r>
            <a:rPr lang="ja-JP" altLang="en-US" sz="1200" dirty="0">
              <a:effectLst/>
              <a:latin typeface="Meiryo UI" panose="020B0604030504040204" pitchFamily="50" charset="-128"/>
              <a:ea typeface="Meiryo UI" panose="020B0604030504040204" pitchFamily="50" charset="-128"/>
            </a:rPr>
            <a:t> ３号切断機の休止時間</a:t>
          </a:r>
        </a:p>
      </cdr:txBody>
    </cdr:sp>
  </cdr:relSizeAnchor>
  <cdr:absSizeAnchor xmlns:cdr="http://schemas.openxmlformats.org/drawingml/2006/chartDrawing">
    <cdr:from>
      <cdr:x>0.61478</cdr:x>
      <cdr:y>0.16865</cdr:y>
    </cdr:from>
    <cdr:ext cx="872355" cy="276999"/>
    <cdr:sp macro="" textlink="">
      <cdr:nvSpPr>
        <cdr:cNvPr id="5" name="正方形/長方形 4">
          <a:extLst xmlns:a="http://schemas.openxmlformats.org/drawingml/2006/main">
            <a:ext uri="{FF2B5EF4-FFF2-40B4-BE49-F238E27FC236}">
              <a16:creationId xmlns:a16="http://schemas.microsoft.com/office/drawing/2014/main" id="{00780A2A-94AD-E7A2-5197-197B65CF148C}"/>
            </a:ext>
          </a:extLst>
        </cdr:cNvPr>
        <cdr:cNvSpPr/>
      </cdr:nvSpPr>
      <cdr:spPr>
        <a:xfrm xmlns:a="http://schemas.openxmlformats.org/drawingml/2006/main">
          <a:off x="3394998" y="776611"/>
          <a:ext cx="872355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wrap="none" anchor="ctr">
          <a:spAutoFit/>
        </a:bodyPr>
        <a:lstStyle xmlns:a="http://schemas.openxmlformats.org/drawingml/2006/main"/>
        <a:p xmlns:a="http://schemas.openxmlformats.org/drawingml/2006/main">
          <a:pPr algn="l"/>
          <a:r>
            <a:rPr lang="en-US" altLang="ja-JP" sz="120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n</a:t>
          </a:r>
          <a:r>
            <a:rPr lang="ja-JP" altLang="en-US" sz="120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＝</a:t>
          </a:r>
          <a:r>
            <a:rPr lang="en-US" altLang="ja-JP" sz="120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1,800</a:t>
          </a:r>
          <a:endParaRPr lang="ja-JP" altLang="en-US" sz="1200" b="0" i="0" kern="1200" dirty="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absSizeAnchor>
</c:userShapes>
</file>

<file path=ppt/drawings/drawing3.xml><?xml version="1.0" encoding="utf-8"?>
<c:userShapes xmlns:c="http://schemas.openxmlformats.org/drawingml/2006/chart">
  <cdr:absSizeAnchor xmlns:cdr="http://schemas.openxmlformats.org/drawingml/2006/chartDrawing">
    <cdr:from>
      <cdr:x>0.06763</cdr:x>
      <cdr:y>0.03562</cdr:y>
    </cdr:from>
    <cdr:ext cx="581361" cy="314608"/>
    <cdr:sp macro="" textlink="">
      <cdr:nvSpPr>
        <cdr:cNvPr id="2" name="正方形/長方形 1">
          <a:extLst xmlns:a="http://schemas.openxmlformats.org/drawingml/2006/main">
            <a:ext uri="{FF2B5EF4-FFF2-40B4-BE49-F238E27FC236}">
              <a16:creationId xmlns:a16="http://schemas.microsoft.com/office/drawing/2014/main" id="{29358FBD-A2CD-B208-F598-33D2C190934A}"/>
            </a:ext>
          </a:extLst>
        </cdr:cNvPr>
        <cdr:cNvSpPr/>
      </cdr:nvSpPr>
      <cdr:spPr>
        <a:xfrm xmlns:a="http://schemas.openxmlformats.org/drawingml/2006/main">
          <a:off x="409836" y="161362"/>
          <a:ext cx="581361" cy="31460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l"/>
          <a:r>
            <a:rPr lang="en-US" altLang="ja-JP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(</a:t>
          </a:r>
          <a:r>
            <a:rPr lang="ja-JP" altLang="en-US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分</a:t>
          </a:r>
          <a:r>
            <a:rPr lang="en-US" altLang="ja-JP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)</a:t>
          </a:r>
          <a:endParaRPr lang="ja-JP" altLang="en-US" sz="1200" b="0" i="0" kern="1200" dirty="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absSizeAnchor>
  <cdr:absSizeAnchor xmlns:cdr="http://schemas.openxmlformats.org/drawingml/2006/chartDrawing">
    <cdr:from>
      <cdr:x>0.77963</cdr:x>
      <cdr:y>0.02123</cdr:y>
    </cdr:from>
    <cdr:ext cx="627768" cy="347481"/>
    <cdr:sp macro="" textlink="">
      <cdr:nvSpPr>
        <cdr:cNvPr id="3" name="正方形/長方形 2">
          <a:extLst xmlns:a="http://schemas.openxmlformats.org/drawingml/2006/main">
            <a:ext uri="{FF2B5EF4-FFF2-40B4-BE49-F238E27FC236}">
              <a16:creationId xmlns:a16="http://schemas.microsoft.com/office/drawing/2014/main" id="{34793DD8-BDBD-AF9F-095A-36707D515CE1}"/>
            </a:ext>
          </a:extLst>
        </cdr:cNvPr>
        <cdr:cNvSpPr/>
      </cdr:nvSpPr>
      <cdr:spPr>
        <a:xfrm xmlns:a="http://schemas.openxmlformats.org/drawingml/2006/main">
          <a:off x="5396783" y="96174"/>
          <a:ext cx="627768" cy="34748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altLang="ja-JP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(</a:t>
          </a:r>
          <a:r>
            <a:rPr lang="ja-JP" altLang="en-US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％</a:t>
          </a:r>
          <a:r>
            <a:rPr lang="en-US" altLang="ja-JP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)</a:t>
          </a:r>
          <a:endParaRPr lang="ja-JP" altLang="en-US" sz="1200" b="0" i="0" kern="1200" dirty="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absSizeAnchor>
</c:userShapes>
</file>

<file path=ppt/drawings/drawing4.xml><?xml version="1.0" encoding="utf-8"?>
<c:userShapes xmlns:c="http://schemas.openxmlformats.org/drawingml/2006/chart">
  <cdr:absSizeAnchor xmlns:cdr="http://schemas.openxmlformats.org/drawingml/2006/chartDrawing">
    <cdr:from>
      <cdr:x>0.01498</cdr:x>
      <cdr:y>0.01563</cdr:y>
    </cdr:from>
    <cdr:ext cx="1270000" cy="228600"/>
    <cdr:sp macro="" textlink="">
      <cdr:nvSpPr>
        <cdr:cNvPr id="2" name="正方形/長方形 1">
          <a:extLst xmlns:a="http://schemas.openxmlformats.org/drawingml/2006/main">
            <a:ext uri="{FF2B5EF4-FFF2-40B4-BE49-F238E27FC236}">
              <a16:creationId xmlns:a16="http://schemas.microsoft.com/office/drawing/2014/main" id="{29358FBD-A2CD-B208-F598-33D2C190934A}"/>
            </a:ext>
          </a:extLst>
        </cdr:cNvPr>
        <cdr:cNvSpPr/>
      </cdr:nvSpPr>
      <cdr:spPr>
        <a:xfrm xmlns:a="http://schemas.openxmlformats.org/drawingml/2006/main">
          <a:off x="50800" y="50800"/>
          <a:ext cx="1270000" cy="228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l"/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(</a:t>
          </a:r>
          <a:r>
            <a:rPr lang="ja-JP" altLang="en-US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分</a:t>
          </a:r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)</a:t>
          </a:r>
          <a:endParaRPr lang="ja-JP" altLang="en-US" sz="900" b="0" i="0" kern="120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ＭＳ Ｐゴシック" panose="020B0600070205080204" pitchFamily="50" charset="-128"/>
          </a:endParaRPr>
        </a:p>
      </cdr:txBody>
    </cdr:sp>
  </cdr:absSizeAnchor>
  <cdr:absSizeAnchor xmlns:cdr="http://schemas.openxmlformats.org/drawingml/2006/chartDrawing">
    <cdr:from>
      <cdr:x>0.78085</cdr:x>
      <cdr:y>0.01563</cdr:y>
    </cdr:from>
    <cdr:ext cx="743119" cy="228600"/>
    <cdr:sp macro="" textlink="">
      <cdr:nvSpPr>
        <cdr:cNvPr id="3" name="正方形/長方形 2">
          <a:extLst xmlns:a="http://schemas.openxmlformats.org/drawingml/2006/main">
            <a:ext uri="{FF2B5EF4-FFF2-40B4-BE49-F238E27FC236}">
              <a16:creationId xmlns:a16="http://schemas.microsoft.com/office/drawing/2014/main" id="{34793DD8-BDBD-AF9F-095A-36707D515CE1}"/>
            </a:ext>
          </a:extLst>
        </cdr:cNvPr>
        <cdr:cNvSpPr/>
      </cdr:nvSpPr>
      <cdr:spPr>
        <a:xfrm xmlns:a="http://schemas.openxmlformats.org/drawingml/2006/main">
          <a:off x="2698581" y="50800"/>
          <a:ext cx="743119" cy="228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(</a:t>
          </a:r>
          <a:r>
            <a:rPr lang="ja-JP" altLang="en-US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％</a:t>
          </a:r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)</a:t>
          </a:r>
          <a:endParaRPr lang="ja-JP" altLang="en-US" sz="900" b="0" i="0" kern="120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ＭＳ Ｐゴシック" panose="020B0600070205080204" pitchFamily="50" charset="-128"/>
          </a:endParaRPr>
        </a:p>
      </cdr:txBody>
    </cdr:sp>
  </cdr:absSizeAnchor>
</c:userShapes>
</file>

<file path=ppt/drawings/drawing5.xml><?xml version="1.0" encoding="utf-8"?>
<c:userShapes xmlns:c="http://schemas.openxmlformats.org/drawingml/2006/chart">
  <cdr:absSizeAnchor xmlns:cdr="http://schemas.openxmlformats.org/drawingml/2006/chartDrawing">
    <cdr:from>
      <cdr:x>0.01498</cdr:x>
      <cdr:y>0.01563</cdr:y>
    </cdr:from>
    <cdr:ext cx="1270000" cy="228600"/>
    <cdr:sp macro="" textlink="">
      <cdr:nvSpPr>
        <cdr:cNvPr id="2" name="正方形/長方形 1">
          <a:extLst xmlns:a="http://schemas.openxmlformats.org/drawingml/2006/main">
            <a:ext uri="{FF2B5EF4-FFF2-40B4-BE49-F238E27FC236}">
              <a16:creationId xmlns:a16="http://schemas.microsoft.com/office/drawing/2014/main" id="{21C767D2-3497-4594-EC50-1031D9E2558C}"/>
            </a:ext>
          </a:extLst>
        </cdr:cNvPr>
        <cdr:cNvSpPr/>
      </cdr:nvSpPr>
      <cdr:spPr>
        <a:xfrm xmlns:a="http://schemas.openxmlformats.org/drawingml/2006/main">
          <a:off x="50800" y="50800"/>
          <a:ext cx="1270000" cy="228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l"/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(</a:t>
          </a:r>
          <a:r>
            <a:rPr lang="ja-JP" altLang="en-US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分</a:t>
          </a:r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)</a:t>
          </a:r>
          <a:endParaRPr lang="ja-JP" altLang="en-US" sz="900" b="0" i="0" kern="120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ＭＳ Ｐゴシック" panose="020B0600070205080204" pitchFamily="50" charset="-128"/>
          </a:endParaRPr>
        </a:p>
      </cdr:txBody>
    </cdr:sp>
  </cdr:absSizeAnchor>
  <cdr:absSizeAnchor xmlns:cdr="http://schemas.openxmlformats.org/drawingml/2006/chartDrawing">
    <cdr:from>
      <cdr:x>0.77113</cdr:x>
      <cdr:y>0.01563</cdr:y>
    </cdr:from>
    <cdr:ext cx="776087" cy="228600"/>
    <cdr:sp macro="" textlink="">
      <cdr:nvSpPr>
        <cdr:cNvPr id="3" name="正方形/長方形 2">
          <a:extLst xmlns:a="http://schemas.openxmlformats.org/drawingml/2006/main">
            <a:ext uri="{FF2B5EF4-FFF2-40B4-BE49-F238E27FC236}">
              <a16:creationId xmlns:a16="http://schemas.microsoft.com/office/drawing/2014/main" id="{B08EC295-E534-CC2B-0644-13C18679C75C}"/>
            </a:ext>
          </a:extLst>
        </cdr:cNvPr>
        <cdr:cNvSpPr/>
      </cdr:nvSpPr>
      <cdr:spPr>
        <a:xfrm xmlns:a="http://schemas.openxmlformats.org/drawingml/2006/main">
          <a:off x="2665613" y="50800"/>
          <a:ext cx="776087" cy="228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(</a:t>
          </a:r>
          <a:r>
            <a:rPr lang="ja-JP" altLang="en-US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％</a:t>
          </a:r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)</a:t>
          </a:r>
          <a:endParaRPr lang="ja-JP" altLang="en-US" sz="900" b="0" i="0" kern="120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ＭＳ Ｐゴシック" panose="020B0600070205080204" pitchFamily="50" charset="-128"/>
          </a:endParaRPr>
        </a:p>
      </cdr:txBody>
    </cdr:sp>
  </cdr:absSizeAnchor>
  <cdr:relSizeAnchor xmlns:cdr="http://schemas.openxmlformats.org/drawingml/2006/chartDrawing">
    <cdr:from>
      <cdr:x>0.33201</cdr:x>
      <cdr:y>0.69346</cdr:y>
    </cdr:from>
    <cdr:to>
      <cdr:x>0.41946</cdr:x>
      <cdr:y>1</cdr:y>
    </cdr:to>
    <cdr:sp macro="" textlink="">
      <cdr:nvSpPr>
        <cdr:cNvPr id="4" name="楕円 3">
          <a:extLst xmlns:a="http://schemas.openxmlformats.org/drawingml/2006/main">
            <a:ext uri="{FF2B5EF4-FFF2-40B4-BE49-F238E27FC236}">
              <a16:creationId xmlns:a16="http://schemas.microsoft.com/office/drawing/2014/main" id="{7C206271-7470-E7A7-C435-83FA0C784CE9}"/>
            </a:ext>
          </a:extLst>
        </cdr:cNvPr>
        <cdr:cNvSpPr/>
      </cdr:nvSpPr>
      <cdr:spPr>
        <a:xfrm xmlns:a="http://schemas.openxmlformats.org/drawingml/2006/main">
          <a:off x="1398159" y="3161704"/>
          <a:ext cx="368269" cy="139759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ja-JP" altLang="en-US" kern="1200"/>
        </a:p>
      </cdr:txBody>
    </cdr:sp>
  </cdr:relSizeAnchor>
  <cdr:relSizeAnchor xmlns:cdr="http://schemas.openxmlformats.org/drawingml/2006/chartDrawing">
    <cdr:from>
      <cdr:x>0.63527</cdr:x>
      <cdr:y>0.67935</cdr:y>
    </cdr:from>
    <cdr:to>
      <cdr:x>0.72273</cdr:x>
      <cdr:y>1</cdr:y>
    </cdr:to>
    <cdr:sp macro="" textlink="">
      <cdr:nvSpPr>
        <cdr:cNvPr id="5" name="楕円 4">
          <a:extLst xmlns:a="http://schemas.openxmlformats.org/drawingml/2006/main">
            <a:ext uri="{FF2B5EF4-FFF2-40B4-BE49-F238E27FC236}">
              <a16:creationId xmlns:a16="http://schemas.microsoft.com/office/drawing/2014/main" id="{AE5D06D7-2FF9-D69E-04DC-6B8CE8DCAA5E}"/>
            </a:ext>
          </a:extLst>
        </cdr:cNvPr>
        <cdr:cNvSpPr/>
      </cdr:nvSpPr>
      <cdr:spPr>
        <a:xfrm xmlns:a="http://schemas.openxmlformats.org/drawingml/2006/main">
          <a:off x="2675246" y="3097371"/>
          <a:ext cx="368311" cy="146192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ja-JP" altLang="en-US" kern="1200"/>
        </a:p>
      </cdr:txBody>
    </cdr:sp>
  </cdr:relSizeAnchor>
</c:userShapes>
</file>

<file path=ppt/drawings/drawing6.xml><?xml version="1.0" encoding="utf-8"?>
<c:userShapes xmlns:c="http://schemas.openxmlformats.org/drawingml/2006/chart">
  <cdr:absSizeAnchor xmlns:cdr="http://schemas.openxmlformats.org/drawingml/2006/chartDrawing">
    <cdr:from>
      <cdr:x>0.01498</cdr:x>
      <cdr:y>0.01563</cdr:y>
    </cdr:from>
    <cdr:ext cx="1270000" cy="228600"/>
    <cdr:sp macro="" textlink="">
      <cdr:nvSpPr>
        <cdr:cNvPr id="2" name="正方形/長方形 1">
          <a:extLst xmlns:a="http://schemas.openxmlformats.org/drawingml/2006/main">
            <a:ext uri="{FF2B5EF4-FFF2-40B4-BE49-F238E27FC236}">
              <a16:creationId xmlns:a16="http://schemas.microsoft.com/office/drawing/2014/main" id="{E5C0A70A-A338-F0BB-07EE-9448D4F73C6A}"/>
            </a:ext>
          </a:extLst>
        </cdr:cNvPr>
        <cdr:cNvSpPr/>
      </cdr:nvSpPr>
      <cdr:spPr>
        <a:xfrm xmlns:a="http://schemas.openxmlformats.org/drawingml/2006/main">
          <a:off x="50800" y="50800"/>
          <a:ext cx="1270000" cy="228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l"/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(</a:t>
          </a:r>
          <a:r>
            <a:rPr lang="ja-JP" altLang="en-US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件</a:t>
          </a:r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)</a:t>
          </a:r>
          <a:endParaRPr lang="ja-JP" altLang="en-US" sz="900" b="0" i="0" kern="120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ＭＳ Ｐゴシック" panose="020B0600070205080204" pitchFamily="50" charset="-128"/>
          </a:endParaRPr>
        </a:p>
      </cdr:txBody>
    </cdr:sp>
  </cdr:absSizeAnchor>
  <cdr:absSizeAnchor xmlns:cdr="http://schemas.openxmlformats.org/drawingml/2006/chartDrawing">
    <cdr:from>
      <cdr:x>0.78194</cdr:x>
      <cdr:y>0.01563</cdr:y>
    </cdr:from>
    <cdr:ext cx="739405" cy="228600"/>
    <cdr:sp macro="" textlink="">
      <cdr:nvSpPr>
        <cdr:cNvPr id="3" name="正方形/長方形 2">
          <a:extLst xmlns:a="http://schemas.openxmlformats.org/drawingml/2006/main">
            <a:ext uri="{FF2B5EF4-FFF2-40B4-BE49-F238E27FC236}">
              <a16:creationId xmlns:a16="http://schemas.microsoft.com/office/drawing/2014/main" id="{AF44A9FA-F274-23D8-3CE1-F13386C90397}"/>
            </a:ext>
          </a:extLst>
        </cdr:cNvPr>
        <cdr:cNvSpPr/>
      </cdr:nvSpPr>
      <cdr:spPr>
        <a:xfrm xmlns:a="http://schemas.openxmlformats.org/drawingml/2006/main">
          <a:off x="2702295" y="50800"/>
          <a:ext cx="739405" cy="228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(</a:t>
          </a:r>
          <a:r>
            <a:rPr lang="ja-JP" altLang="en-US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％</a:t>
          </a:r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)</a:t>
          </a:r>
          <a:endParaRPr lang="ja-JP" altLang="en-US" sz="900" b="0" i="0" kern="120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ＭＳ Ｐゴシック" panose="020B0600070205080204" pitchFamily="50" charset="-128"/>
          </a:endParaRPr>
        </a:p>
      </cdr:txBody>
    </cdr:sp>
  </cdr:absSizeAnchor>
</c:userShapes>
</file>

<file path=ppt/drawings/drawing7.xml><?xml version="1.0" encoding="utf-8"?>
<c:userShapes xmlns:c="http://schemas.openxmlformats.org/drawingml/2006/chart">
  <cdr:absSizeAnchor xmlns:cdr="http://schemas.openxmlformats.org/drawingml/2006/chartDrawing">
    <cdr:from>
      <cdr:x>0.01498</cdr:x>
      <cdr:y>0.01563</cdr:y>
    </cdr:from>
    <cdr:ext cx="1270000" cy="228600"/>
    <cdr:sp macro="" textlink="">
      <cdr:nvSpPr>
        <cdr:cNvPr id="2" name="正方形/長方形 1">
          <a:extLst xmlns:a="http://schemas.openxmlformats.org/drawingml/2006/main">
            <a:ext uri="{FF2B5EF4-FFF2-40B4-BE49-F238E27FC236}">
              <a16:creationId xmlns:a16="http://schemas.microsoft.com/office/drawing/2014/main" id="{29358FBD-A2CD-B208-F598-33D2C190934A}"/>
            </a:ext>
          </a:extLst>
        </cdr:cNvPr>
        <cdr:cNvSpPr/>
      </cdr:nvSpPr>
      <cdr:spPr>
        <a:xfrm xmlns:a="http://schemas.openxmlformats.org/drawingml/2006/main">
          <a:off x="50800" y="50800"/>
          <a:ext cx="1270000" cy="228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l"/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(</a:t>
          </a:r>
          <a:r>
            <a:rPr lang="ja-JP" altLang="en-US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分</a:t>
          </a:r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)</a:t>
          </a:r>
          <a:endParaRPr lang="ja-JP" altLang="en-US" sz="900" b="0" i="0" kern="120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ＭＳ Ｐゴシック" panose="020B0600070205080204" pitchFamily="50" charset="-128"/>
          </a:endParaRPr>
        </a:p>
      </cdr:txBody>
    </cdr:sp>
  </cdr:absSizeAnchor>
  <cdr:absSizeAnchor xmlns:cdr="http://schemas.openxmlformats.org/drawingml/2006/chartDrawing">
    <cdr:from>
      <cdr:x>0.79898</cdr:x>
      <cdr:y>0</cdr:y>
    </cdr:from>
    <cdr:ext cx="743119" cy="228600"/>
    <cdr:sp macro="" textlink="">
      <cdr:nvSpPr>
        <cdr:cNvPr id="3" name="正方形/長方形 2">
          <a:extLst xmlns:a="http://schemas.openxmlformats.org/drawingml/2006/main">
            <a:ext uri="{FF2B5EF4-FFF2-40B4-BE49-F238E27FC236}">
              <a16:creationId xmlns:a16="http://schemas.microsoft.com/office/drawing/2014/main" id="{34793DD8-BDBD-AF9F-095A-36707D515CE1}"/>
            </a:ext>
          </a:extLst>
        </cdr:cNvPr>
        <cdr:cNvSpPr/>
      </cdr:nvSpPr>
      <cdr:spPr>
        <a:xfrm xmlns:a="http://schemas.openxmlformats.org/drawingml/2006/main">
          <a:off x="3496250" y="-1185481"/>
          <a:ext cx="743119" cy="228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altLang="ja-JP" sz="9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(</a:t>
          </a:r>
          <a:r>
            <a:rPr lang="ja-JP" altLang="en-US" sz="9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％</a:t>
          </a:r>
          <a:r>
            <a:rPr lang="en-US" altLang="ja-JP" sz="9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)</a:t>
          </a:r>
          <a:endParaRPr lang="ja-JP" altLang="en-US" sz="900" b="0" i="0" kern="1200" dirty="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ＭＳ Ｐゴシック" panose="020B0600070205080204" pitchFamily="50" charset="-128"/>
          </a:endParaRPr>
        </a:p>
      </cdr:txBody>
    </cdr:sp>
  </cdr:absSizeAnchor>
  <cdr:relSizeAnchor xmlns:cdr="http://schemas.openxmlformats.org/drawingml/2006/chartDrawing">
    <cdr:from>
      <cdr:x>0.15042</cdr:x>
      <cdr:y>0.96142</cdr:y>
    </cdr:from>
    <cdr:to>
      <cdr:x>0.58525</cdr:x>
      <cdr:y>1</cdr:y>
    </cdr:to>
    <cdr:sp macro="" textlink="">
      <cdr:nvSpPr>
        <cdr:cNvPr id="4" name="Rectangle 31">
          <a:extLst xmlns:a="http://schemas.openxmlformats.org/drawingml/2006/main">
            <a:ext uri="{FF2B5EF4-FFF2-40B4-BE49-F238E27FC236}">
              <a16:creationId xmlns:a16="http://schemas.microsoft.com/office/drawing/2014/main" id="{9CD3CADC-D6E5-BD45-8F20-47E54ADE37FA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58226" y="4601338"/>
          <a:ext cx="1902765" cy="18466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none" lIns="0" tIns="0" rIns="0" bIns="0" anchor="ctr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spcBef>
              <a:spcPct val="20000"/>
            </a:spcBef>
            <a:buChar char="l"/>
            <a:defRPr kumimoji="1" sz="32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1pPr>
          <a:lvl2pPr marL="742950" indent="-285750" algn="l" defTabSz="457200" rtl="0" eaLnBrk="1" latinLnBrk="0" hangingPunct="1">
            <a:spcBef>
              <a:spcPct val="20000"/>
            </a:spcBef>
            <a:buClr>
              <a:schemeClr val="tx2"/>
            </a:buClr>
            <a:buChar char="l"/>
            <a:defRPr kumimoji="1" sz="28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2pPr>
          <a:lvl3pPr marL="1143000" indent="-228600" algn="l" defTabSz="457200" rtl="0" eaLnBrk="1" latinLnBrk="0" hangingPunct="1">
            <a:spcBef>
              <a:spcPct val="20000"/>
            </a:spcBef>
            <a:buClr>
              <a:schemeClr val="accent2"/>
            </a:buClr>
            <a:buChar char="l"/>
            <a:defRPr kumimoji="1" sz="24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3pPr>
          <a:lvl4pPr marL="1600200" indent="-228600" algn="l" defTabSz="457200" rtl="0" eaLnBrk="1" latinLnBrk="0" hangingPunct="1">
            <a:spcBef>
              <a:spcPct val="20000"/>
            </a:spcBef>
            <a:buClr>
              <a:schemeClr val="folHlink"/>
            </a:buClr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4pPr>
          <a:lvl5pPr marL="2057400" indent="-228600" algn="l" defTabSz="457200" rtl="0" eaLnBrk="1" latinLnBrk="0" hangingPunct="1">
            <a:spcBef>
              <a:spcPct val="20000"/>
            </a:spcBef>
            <a:buClr>
              <a:schemeClr val="tx1"/>
            </a:buClr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5pPr>
          <a:lvl6pPr marL="2514600" indent="-228600" algn="l" defTabSz="457200" rtl="0" eaLnBrk="1" fontAlgn="base" latinLnBrk="0" hangingPunct="1">
            <a:spcBef>
              <a:spcPct val="20000"/>
            </a:spcBef>
            <a:spcAft>
              <a:spcPct val="0"/>
            </a:spcAft>
            <a:buClr>
              <a:schemeClr val="tx1"/>
            </a:buClr>
            <a:buSzPct val="75000"/>
            <a:buFont typeface="Wingdings" panose="05000000000000000000" pitchFamily="2" charset="2"/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6pPr>
          <a:lvl7pPr marL="2971800" indent="-228600" algn="l" defTabSz="457200" rtl="0" eaLnBrk="1" fontAlgn="base" latinLnBrk="0" hangingPunct="1">
            <a:spcBef>
              <a:spcPct val="20000"/>
            </a:spcBef>
            <a:spcAft>
              <a:spcPct val="0"/>
            </a:spcAft>
            <a:buClr>
              <a:schemeClr val="tx1"/>
            </a:buClr>
            <a:buSzPct val="75000"/>
            <a:buFont typeface="Wingdings" panose="05000000000000000000" pitchFamily="2" charset="2"/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7pPr>
          <a:lvl8pPr marL="3429000" indent="-228600" algn="l" defTabSz="457200" rtl="0" eaLnBrk="1" fontAlgn="base" latinLnBrk="0" hangingPunct="1">
            <a:spcBef>
              <a:spcPct val="20000"/>
            </a:spcBef>
            <a:spcAft>
              <a:spcPct val="0"/>
            </a:spcAft>
            <a:buClr>
              <a:schemeClr val="tx1"/>
            </a:buClr>
            <a:buSzPct val="75000"/>
            <a:buFont typeface="Wingdings" panose="05000000000000000000" pitchFamily="2" charset="2"/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8pPr>
          <a:lvl9pPr marL="3886200" indent="-228600" algn="l" defTabSz="457200" rtl="0" eaLnBrk="1" fontAlgn="base" latinLnBrk="0" hangingPunct="1">
            <a:spcBef>
              <a:spcPct val="20000"/>
            </a:spcBef>
            <a:spcAft>
              <a:spcPct val="0"/>
            </a:spcAft>
            <a:buClr>
              <a:schemeClr val="tx1"/>
            </a:buClr>
            <a:buSzPct val="75000"/>
            <a:buFont typeface="Wingdings" panose="05000000000000000000" pitchFamily="2" charset="2"/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9pPr>
        </a:lstStyle>
        <a:p xmlns:a="http://schemas.openxmlformats.org/drawingml/2006/main">
          <a:pPr>
            <a:spcBef>
              <a:spcPct val="0"/>
            </a:spcBef>
            <a:buFont typeface="Wingdings" panose="05000000000000000000" pitchFamily="2" charset="2"/>
            <a:buNone/>
          </a:pPr>
          <a:r>
            <a:rPr lang="ja-JP" altLang="en-US" sz="1200" dirty="0">
              <a:effectLst/>
              <a:latin typeface="Meiryo UI" panose="020B0604030504040204" pitchFamily="50" charset="-128"/>
              <a:ea typeface="Meiryo UI" panose="020B0604030504040204" pitchFamily="50" charset="-128"/>
            </a:rPr>
            <a:t>図</a:t>
          </a:r>
          <a:r>
            <a:rPr lang="en-US" altLang="ja-JP" sz="1200" dirty="0">
              <a:effectLst/>
              <a:latin typeface="Meiryo UI" panose="020B0604030504040204" pitchFamily="50" charset="-128"/>
              <a:ea typeface="Meiryo UI" panose="020B0604030504040204" pitchFamily="50" charset="-128"/>
            </a:rPr>
            <a:t>-4</a:t>
          </a:r>
          <a:r>
            <a:rPr lang="ja-JP" altLang="en-US" sz="1200" dirty="0">
              <a:effectLst/>
              <a:latin typeface="Meiryo UI" panose="020B0604030504040204" pitchFamily="50" charset="-128"/>
              <a:ea typeface="Meiryo UI" panose="020B0604030504040204" pitchFamily="50" charset="-128"/>
            </a:rPr>
            <a:t> プーリー交換時間内訳１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absSizeAnchor xmlns:cdr="http://schemas.openxmlformats.org/drawingml/2006/chartDrawing">
    <cdr:from>
      <cdr:x>0.1054</cdr:x>
      <cdr:y>0.03649</cdr:y>
    </cdr:from>
    <cdr:ext cx="1270000" cy="190500"/>
    <cdr:sp macro="" textlink="">
      <cdr:nvSpPr>
        <cdr:cNvPr id="2" name="正方形/長方形 1">
          <a:extLst xmlns:a="http://schemas.openxmlformats.org/drawingml/2006/main">
            <a:ext uri="{FF2B5EF4-FFF2-40B4-BE49-F238E27FC236}">
              <a16:creationId xmlns:a16="http://schemas.microsoft.com/office/drawing/2014/main" id="{1EAF9E86-94AD-035D-850B-2BDE1C7D7106}"/>
            </a:ext>
          </a:extLst>
        </cdr:cNvPr>
        <cdr:cNvSpPr/>
      </cdr:nvSpPr>
      <cdr:spPr>
        <a:xfrm xmlns:a="http://schemas.openxmlformats.org/drawingml/2006/main">
          <a:off x="415552" y="134131"/>
          <a:ext cx="1270000" cy="1905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l"/>
          <a:r>
            <a:rPr lang="ja-JP" altLang="en-US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（円</a:t>
          </a:r>
          <a:r>
            <a:rPr lang="ja-JP" altLang="en-US" sz="120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）</a:t>
          </a:r>
          <a:endParaRPr lang="en-US" altLang="ja-JP" sz="1200" b="0" i="0" kern="1200" dirty="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absSizeAnchor>
  <cdr:relSizeAnchor xmlns:cdr="http://schemas.openxmlformats.org/drawingml/2006/chartDrawing">
    <cdr:from>
      <cdr:x>0.5</cdr:x>
      <cdr:y>0.34316</cdr:y>
    </cdr:from>
    <cdr:to>
      <cdr:x>0.70742</cdr:x>
      <cdr:y>0.67101</cdr:y>
    </cdr:to>
    <cdr:cxnSp macro="">
      <cdr:nvCxnSpPr>
        <cdr:cNvPr id="4" name="直線矢印コネクタ 3">
          <a:extLst xmlns:a="http://schemas.openxmlformats.org/drawingml/2006/main">
            <a:ext uri="{FF2B5EF4-FFF2-40B4-BE49-F238E27FC236}">
              <a16:creationId xmlns:a16="http://schemas.microsoft.com/office/drawing/2014/main" id="{93262C91-BFEE-5141-7EEC-37752806CAF1}"/>
            </a:ext>
          </a:extLst>
        </cdr:cNvPr>
        <cdr:cNvCxnSpPr/>
      </cdr:nvCxnSpPr>
      <cdr:spPr>
        <a:xfrm xmlns:a="http://schemas.openxmlformats.org/drawingml/2006/main">
          <a:off x="1971295" y="1261248"/>
          <a:ext cx="817784" cy="1205000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0000FF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9.xml><?xml version="1.0" encoding="utf-8"?>
<c:userShapes xmlns:c="http://schemas.openxmlformats.org/drawingml/2006/chart">
  <cdr:absSizeAnchor xmlns:cdr="http://schemas.openxmlformats.org/drawingml/2006/chartDrawing">
    <cdr:from>
      <cdr:x>0.00966</cdr:x>
      <cdr:y>0.05533</cdr:y>
    </cdr:from>
    <cdr:ext cx="448304" cy="273016"/>
    <cdr:sp macro="" textlink="">
      <cdr:nvSpPr>
        <cdr:cNvPr id="2" name="正方形/長方形 1">
          <a:extLst xmlns:a="http://schemas.openxmlformats.org/drawingml/2006/main">
            <a:ext uri="{FF2B5EF4-FFF2-40B4-BE49-F238E27FC236}">
              <a16:creationId xmlns:a16="http://schemas.microsoft.com/office/drawing/2014/main" id="{AF5A6956-9E76-A510-A358-957131E1601C}"/>
            </a:ext>
          </a:extLst>
        </cdr:cNvPr>
        <cdr:cNvSpPr/>
      </cdr:nvSpPr>
      <cdr:spPr>
        <a:xfrm xmlns:a="http://schemas.openxmlformats.org/drawingml/2006/main">
          <a:off x="45147" y="197901"/>
          <a:ext cx="448304" cy="2730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l"/>
          <a:r>
            <a:rPr lang="en-US" altLang="ja-JP" sz="1200" b="1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(</a:t>
          </a:r>
          <a:r>
            <a:rPr lang="ja-JP" altLang="en-US" sz="1200" b="1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ｈ</a:t>
          </a:r>
          <a:r>
            <a:rPr lang="en-US" altLang="ja-JP" sz="1200" b="1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)</a:t>
          </a:r>
          <a:endParaRPr lang="ja-JP" altLang="en-US" sz="1100" b="1" i="0" kern="1200" dirty="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ＭＳ Ｐゴシック" panose="020B0600070205080204" pitchFamily="50" charset="-128"/>
          </a:endParaRPr>
        </a:p>
      </cdr:txBody>
    </cdr:sp>
  </cdr:absSizeAnchor>
  <cdr:relSizeAnchor xmlns:cdr="http://schemas.openxmlformats.org/drawingml/2006/chartDrawing">
    <cdr:from>
      <cdr:x>0.29757</cdr:x>
      <cdr:y>0.2348</cdr:y>
    </cdr:from>
    <cdr:to>
      <cdr:x>0.39142</cdr:x>
      <cdr:y>0.27511</cdr:y>
    </cdr:to>
    <cdr:sp macro="" textlink="">
      <cdr:nvSpPr>
        <cdr:cNvPr id="3" name="正方形/長方形 2">
          <a:extLst xmlns:a="http://schemas.openxmlformats.org/drawingml/2006/main">
            <a:ext uri="{FF2B5EF4-FFF2-40B4-BE49-F238E27FC236}">
              <a16:creationId xmlns:a16="http://schemas.microsoft.com/office/drawing/2014/main" id="{6AC2E396-4B65-CF25-65D3-17A354F52C02}"/>
            </a:ext>
          </a:extLst>
        </cdr:cNvPr>
        <cdr:cNvSpPr/>
      </cdr:nvSpPr>
      <cdr:spPr>
        <a:xfrm xmlns:a="http://schemas.openxmlformats.org/drawingml/2006/main">
          <a:off x="1390721" y="839869"/>
          <a:ext cx="438618" cy="144189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  <a:ln xmlns:a="http://schemas.openxmlformats.org/drawingml/2006/main" w="9525"/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ja-JP" altLang="en-US" kern="12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2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CE2B8-485A-4027-A1CC-0D4FE3F30EC1}" type="datetimeFigureOut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742950"/>
            <a:ext cx="4224338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6178" y="4319789"/>
            <a:ext cx="5515577" cy="51391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58898"/>
            <a:ext cx="2775243" cy="4804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58898"/>
            <a:ext cx="2949787" cy="4804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82315-3387-466F-BC3D-29C12DFFB9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502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356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パレート図を使用して　その内訳を分析した結果、●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「プーリーの交換作業」が</a:t>
            </a:r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660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分と一番時間がかかっており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定時間で終わらず、残業することの多い作業となっています●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そのため、</a:t>
            </a:r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3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号切断機のプーリー交換作業時間の短縮を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テーマに選定して、活動を開始することとしました●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プーリーとは、モーターなどの動力源からベルトなどを使って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別の場所に動力を伝えるための円形の部品のことです。●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次にプーリー交換作業の内訳を見てみることに●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2631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現状をさらに詳細に把握するため、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プーリー交換作業の内訳を分析しました。●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その結果、プーリー抜きの作業が全体の</a:t>
            </a:r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40.9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％かかっており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一番時間のかかる作業となっています●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/>
          </a:p>
          <a:p>
            <a:r>
              <a:rPr kumimoji="1" lang="ja-JP" altLang="en-US" dirty="0"/>
              <a:t>しかし、プーリー抜き作業は自分たちだけではできません</a:t>
            </a:r>
            <a:endParaRPr kumimoji="1" lang="en-US" altLang="ja-JP" dirty="0"/>
          </a:p>
          <a:p>
            <a:r>
              <a:rPr kumimoji="1" lang="ja-JP" altLang="en-US" dirty="0"/>
              <a:t>それはナゼなのか？●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6261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9FB90-AADF-1627-3C4F-54FB83D8C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CA45906-D713-DEBA-7A6C-357FF5353F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DEEDA13-6AB5-5C5B-952A-31C779E19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一番の問題は、プーリー抜きには焼きバメ外しが必要なことです●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これは、プーリーの取り付けに　焼きバメという熱で金属を膨らませて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固定する技術が使われているからです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この方法だと、一度固定すると取り外しが非常に難しくなります。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また、取り外しには、高い技術や温度管理が必要で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火災や火傷のリスクもあります。●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そのため、いつも愛知製鋼様の担当者に協力依頼していました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その理由は・・・●</a:t>
            </a:r>
            <a:endParaRPr lang="en-US" altLang="ja-JP" sz="12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E0FFCB-FCC2-1373-7605-E5BE8D3E73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8651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4EEA6-6312-DD28-DDC6-296FF472E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6A0FD4C-E6C2-F317-29D7-B364725FE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2484241-8363-005D-CF68-6D2B93DA97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交換作業時には</a:t>
            </a:r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4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名必要ですが、人員不足●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交換スキルが低く、経験も少ない</a:t>
            </a:r>
            <a:r>
              <a:rPr lang="ja-JP" altLang="en-US" sz="1200" strike="noStrike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●</a:t>
            </a:r>
            <a:endParaRPr lang="en-US" altLang="ja-JP" sz="1200" strike="noStrike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設備保全、整備の専門班がない●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また、その他の問題として、愛知製鋼 担当者様も忙しく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こちらの都合ではできないことも多々あります●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そこで、自主保全力を高め、プーリー交換を行えるように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活動を進める事にしました●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036D21-7A5D-1F3F-E5DD-1966B2925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4861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目標の設定ですが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サークル会合での議論の結果、プーリーの交換時間を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2025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年</a:t>
            </a:r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9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月末までに、交換後の調整も含め　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残業や夜勤への引継ぎを発生させず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8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時間以内に完了させることを目標としました。●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活動計画は各項目ごとに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担当者を決め活動を行う事にしました●</a:t>
            </a:r>
            <a:endParaRPr kumimoji="1" lang="ja-JP" altLang="en-US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1628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473C8-1C09-B358-B8DE-F1AC1F860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AC11638-1B8D-FA77-AD51-018DDF435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6186E87-2DAA-4460-F75B-ABCC49003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要因を洗い出した結果●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要因①　経験不足により、交換スキルが低い●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要因②　場所が悪く、狭いので交換に時間が掛かる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この</a:t>
            </a:r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2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点を主な要因として挙げることとしました●</a:t>
            </a:r>
            <a:endParaRPr kumimoji="1" lang="ja-JP" altLang="en-US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98D58E-9A72-ADC5-F1C6-B9F2D897B2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288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2C3FC-E787-B37E-8BA2-B6E869558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B707A7D-6B47-2D18-E509-4A6FED42BE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D4F75CA-64A1-D658-363D-E33EFA1D8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コスト、実現性、予想効果を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系統マトリックスを用いて評価した結果●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「勉強会を開き教育する」案と●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「整備場に運び交換する」案を採用することにしました●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CED111-74FE-2242-ADEE-07E921E70B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2331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59DFE-7DEC-7B2E-0DE2-6B89BA872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FFD3778-ED07-B197-9617-93C5FDA49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D8CA822-3552-370F-397B-3E27EFBE3B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対策案を元に、交換時間を短縮する為の会合を開きました●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対策①の　勉強会を開き教育では、　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愛知製鋼様から、プーリー脱着の技術指導を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受けながら作業を行う●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対策②の　整備場に運び交換では、　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プーリーが付いたモーターごと外し、●　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整備場に運び、　交換作業を実施。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と言う案がでて、対策を実行しました●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8D5D06-5684-F9BF-BFA9-4D72E649A5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2857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BE500-BF83-AF30-C618-5EFE6E808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2DF7222-6DE2-D268-A570-042062A68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05ACF96-3724-738A-550C-6BBE62588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対策①の結果●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焼きばめの方法や　油圧プーラーの使い方について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実践教育を受けました●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対策②の結果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モーターごと整備場に運び、●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プーリー受け台と、　</a:t>
            </a:r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3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点式油圧プーラー、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ガス加熱を併用して、交換しました。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その結果、力や支えも不要で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安全に作業ができるようになりました。　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以上の結果から、この方法で時間測定することにしました●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7FFA52-1B08-2130-C767-CF4B47306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1167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B1ED4-8B81-A27A-CCA2-C6352023D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7DDDCAE-8959-596E-E5FD-19D9B2FD9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E2785DB-6621-6690-F6B5-60E259AC4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対策の結果、対策前に比べて●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プーリー抜きの時間は、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270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分から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140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分へ大幅に短縮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プーリー交換全体でも、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70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分短縮しました。●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しかし、目標である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8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時間に対し、結果は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9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時間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50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分となり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目標は未達成でした。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その主な原因は、モーターの脱着と移動に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80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分という新たな時間が発生した為でした。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目標未達に終わったため、●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改めて　目標達成に向けた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対策を講じることにしました●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B3C10B-B48E-135E-9068-5B0618E83D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3933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ご安全に！！　ただ今より、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愛豊商事　上野工場　激アツ！　サークルの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baseline="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発表を行います</a:t>
            </a:r>
            <a:endParaRPr lang="en-US" altLang="ja-JP" sz="1200" baseline="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baseline="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baseline="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テーマは</a:t>
            </a:r>
            <a:endParaRPr lang="en-US" altLang="ja-JP" sz="1200" baseline="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1" dirty="0">
                <a:ln w="22225">
                  <a:noFill/>
                  <a:prstDash val="solid"/>
                </a:ln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「遅い」とはもう言わせない！　　●</a:t>
            </a:r>
            <a:br>
              <a:rPr lang="en-US" altLang="ja-JP" sz="1200" b="1" dirty="0">
                <a:ln w="22225">
                  <a:noFill/>
                  <a:prstDash val="solid"/>
                </a:ln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</a:br>
            <a:r>
              <a:rPr lang="ja-JP" altLang="en-US" sz="1200" b="1" dirty="0">
                <a:ln w="22225">
                  <a:noFill/>
                  <a:prstDash val="solid"/>
                </a:ln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モータープーリーの最速換装！　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です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ja-JP" altLang="en-US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発表は、わたくし　町浦　が発表させていただきます●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35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愛言製鋼保全班に相談したところ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「プーリーの焼きバメは固着していて外しにくいものだよ」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と言われてしまい、困ってしまいました●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そんな中でのサークル会合中に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「遊休設備となった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2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号切断機は どうしてたのかな？」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という意見があり、が出ました●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/>
          </a:p>
          <a:p>
            <a:r>
              <a:rPr kumimoji="1" lang="ja-JP" altLang="en-US" dirty="0"/>
              <a:t>そこで、今は別サークルに移動となっていた</a:t>
            </a:r>
            <a:endParaRPr kumimoji="1" lang="en-US" altLang="ja-JP" dirty="0"/>
          </a:p>
          <a:p>
            <a:r>
              <a:rPr kumimoji="1" lang="ja-JP" altLang="en-US" dirty="0"/>
              <a:t>元</a:t>
            </a:r>
            <a:r>
              <a:rPr kumimoji="1" lang="en-US" altLang="ja-JP" dirty="0"/>
              <a:t>2</a:t>
            </a:r>
            <a:r>
              <a:rPr kumimoji="1" lang="ja-JP" altLang="en-US" dirty="0"/>
              <a:t>号切断機担当の深谷さんに聞いてみると</a:t>
            </a:r>
            <a:endParaRPr kumimoji="1" lang="en-US" altLang="ja-JP" dirty="0"/>
          </a:p>
          <a:p>
            <a:r>
              <a:rPr kumimoji="1" lang="ja-JP" altLang="en-US" dirty="0"/>
              <a:t>「</a:t>
            </a:r>
            <a:r>
              <a:rPr kumimoji="1" lang="en-US" altLang="ja-JP" dirty="0"/>
              <a:t>2</a:t>
            </a:r>
            <a:r>
              <a:rPr kumimoji="1" lang="ja-JP" altLang="en-US" dirty="0"/>
              <a:t>号は分割式プーリーだったよ」とのこと●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それだ！と言うことで、さっそく保全班に相談することにしました●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531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1A154-DD93-5BDF-048B-67DA2FAED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8B2D8F4-8604-4480-C051-F5125DC8A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6C2A436-0209-00A6-F26B-8012035E5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定期的に行っている設備保全会議の中で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「分割式のプーリーは取付けることができますか？」と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保全班に相談してみたところ●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「プーリーのサイズ等も問題ないし大丈夫だよ」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「一度試しに購入してみよう」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ということになり、試しにに購入して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実際に交換作業をすることとなりました●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BC0B08-5F93-BF8E-09A6-3259E37844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43031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B9B81-D54A-88C5-552D-00EF0CD27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03EF70D-1EA4-1D98-B8DA-A2577D020E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D460AD7-1C19-4EF8-BCCB-3B3365218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分割式プーリーはブッシングプーリーとも呼ばれ、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プーリー本体と「ブッシング」と呼ばれる締付け部品を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組み合わせた構造です。●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取り付けは、ボルトを締めるだけで完了します。●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次に、取り外しですが、取り付けられていたボルトを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取り外し用の穴へ締め込むと、簡単にプーリーを押し出して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外すことができます●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実際に交換方法を比べみることにしました●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ja-JP" altLang="en-US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657D0D-7A5D-B876-967A-2C4CAA95F1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24606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一体型のプーリー交換方法は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まず、ガスでプーリーを温め、油圧プーラーを使用し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バールやプラスチックハンマーで衝撃を与え●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2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人で声掛けをして抜き取るという工程でした●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分割式プーリーはボルトを締めるだけで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1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人でも簡単に交換できるようになりました●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86117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しかし　カバー取付け時に問題が発生●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分割タイプは　部品が一つ増えるため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外側にプーリーがわずかに出てしまいカバーが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うまくつきませんでした●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サークル内でカバーの改善案を話し合い保全班に提出し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作製依頼したところ、快く引き受けていただきました●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カバー改善後に取付て、試運転することにしました●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8177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713D9-05BE-ADB4-4BBD-91BDD846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9920DD5-7174-0213-D87A-7B80070945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DC06BCD-219C-AB15-1FC7-6A96A2C5C9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その結果、異音や発熱もなく良好！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実際に切断作業も行いましたが、問題ありませんでした●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試運転結果が良好だったので、効果の確認をすることにしました●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473139-02D5-8D25-FED4-038C179703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11134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対策前では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270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分掛かっていた●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プーリー抜きの時間が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60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分に短縮しました。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これにより、プーリー交換全体で、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270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分の時間短縮！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6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時間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30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分で交換できるようになり●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目標達成です！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残業することなく、プーリー交換が可能となり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時間に余裕を持って安全に作業が出来る様になりました●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890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副効果として、対策前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4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名で行っていた作業が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2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名となり、時間短縮することで大幅な工数削減●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原価面でも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35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万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9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千円から、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14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万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4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千円まで減少し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結果として、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21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万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5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千円の原価低減に成功しました●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2427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更に、安全面は、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火気の使用が無いので、火災の危険性もゼロ●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保全面では、プーリー抜きなどの特殊工具が不要になり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サークル員の保全スキルも向上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交換作業も楽になり、サークル員の喜びにつながりました●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04784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サークルの評価としましても、同じ</a:t>
            </a:r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C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ゾーンですが●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自主保全力が付き、</a:t>
            </a:r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B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ゾーンに近いところまで成長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愛知製鋼、管理部署様とのつながりも、より強くなりました●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そして何より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苦労して取り組んだ結果の目標達成と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サークルメンバーの喜びが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チームワーク向上につながったことが一番良かったと思います●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4721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初めに会社紹介をさせて頂きます</a:t>
            </a:r>
            <a:endParaRPr lang="en-US" altLang="ja-JP" sz="1200" dirty="0">
              <a:solidFill>
                <a:schemeClr val="tx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endParaRPr lang="ja-JP" altLang="en-US" sz="1200" dirty="0">
              <a:solidFill>
                <a:schemeClr val="tx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愛豊グループは、本社を名古屋市南区に置き●</a:t>
            </a:r>
          </a:p>
          <a:p>
            <a:endParaRPr lang="ja-JP" altLang="en-US" sz="1200" dirty="0">
              <a:solidFill>
                <a:schemeClr val="tx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愛豊技研工業として、</a:t>
            </a:r>
            <a:endParaRPr lang="en-US" altLang="ja-JP" sz="1200" dirty="0">
              <a:solidFill>
                <a:schemeClr val="tx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機械加工の横須賀工場●</a:t>
            </a:r>
            <a:endParaRPr lang="en-US" altLang="ja-JP" sz="1200" dirty="0">
              <a:solidFill>
                <a:schemeClr val="tx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endParaRPr lang="ja-JP" altLang="en-US" sz="1200" dirty="0">
              <a:solidFill>
                <a:schemeClr val="tx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平鋼加工の東浦工場、●</a:t>
            </a:r>
            <a:endParaRPr lang="en-US" altLang="ja-JP" sz="1200" dirty="0">
              <a:solidFill>
                <a:schemeClr val="tx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丸棒ピーリングの知多工場の</a:t>
            </a:r>
            <a:endParaRPr lang="en-US" altLang="ja-JP" sz="1200" dirty="0">
              <a:solidFill>
                <a:schemeClr val="tx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chemeClr val="tx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3</a:t>
            </a:r>
            <a:r>
              <a:rPr lang="ja-JP" altLang="en-US" sz="1200" dirty="0">
                <a:solidFill>
                  <a:schemeClr val="tx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つの工場があります●</a:t>
            </a:r>
            <a:endParaRPr lang="en-US" altLang="ja-JP" sz="1200" dirty="0">
              <a:solidFill>
                <a:schemeClr val="tx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endParaRPr lang="ja-JP" altLang="en-US" sz="1200" dirty="0">
              <a:solidFill>
                <a:schemeClr val="tx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愛豊商事としては、私たちのサークルが所属する</a:t>
            </a:r>
          </a:p>
          <a:p>
            <a:r>
              <a:rPr lang="ja-JP" altLang="en-US" sz="1200" dirty="0">
                <a:solidFill>
                  <a:schemeClr val="tx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愛知製鋼様構内の上野工場があり</a:t>
            </a:r>
            <a:endParaRPr lang="en-US" altLang="ja-JP" sz="1200" dirty="0">
              <a:solidFill>
                <a:schemeClr val="tx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鋼材・鋼片・鍛造金型などを取り扱っています●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9803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標準化として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5W1H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でこのように取り決めました●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実施事項を決めて維持管理を行っています●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32567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残された問題ですが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今回の活動で私たちの保全スキルが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まだまだ低いことが分かりました。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定期的に保全計画を立て実践教育を推進します。●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最後に今後の取組ですが、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今回の経験を活かし、糸面切断機にも、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分割式プーリーの導入を検討していきます。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以上で私たち激アツ！　サークルの発表を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終了させていただきます●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ご清聴ありがとうございました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61074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2178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職場紹介をさせていただきます。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私が所属する上野工場には</a:t>
            </a: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大きく分けて、５つの職場があります●</a:t>
            </a:r>
          </a:p>
          <a:p>
            <a:pPr>
              <a:lnSpc>
                <a:spcPct val="90000"/>
              </a:lnSpc>
            </a:pPr>
            <a:endParaRPr lang="ja-JP" altLang="en-US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鋼材、鋼片、鍛造品の</a:t>
            </a:r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TP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採取を行う加工課●</a:t>
            </a: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鍛造用プレスの部品補修を行う工機課●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>
              <a:lnSpc>
                <a:spcPct val="90000"/>
              </a:lnSpc>
            </a:pP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1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圧課の太丸鋼材の精検ライン●</a:t>
            </a: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２圧課の平鋼、精検ライン●</a:t>
            </a:r>
          </a:p>
          <a:p>
            <a:pPr>
              <a:lnSpc>
                <a:spcPct val="90000"/>
              </a:lnSpc>
            </a:pP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そして、私たちの職場である、精整課では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丸棒鋼材の切断・矯正を担当しており</a:t>
            </a:r>
          </a:p>
          <a:p>
            <a:pPr>
              <a:lnSpc>
                <a:spcPct val="90000"/>
              </a:lnSpc>
            </a:pPr>
            <a:endParaRPr lang="ja-JP" altLang="en-US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愛知製鋼様の鋼材品質保証に貢献しています●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2583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次に工程の概要ですが</a:t>
            </a:r>
            <a:endParaRPr lang="en-US" altLang="ja-JP" sz="12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愛知製鋼様で製鋼・圧延された鋼材を●</a:t>
            </a:r>
            <a:endParaRPr lang="en-US" altLang="ja-JP" sz="12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指定長さに切断する作業と●</a:t>
            </a:r>
            <a:endParaRPr lang="en-US" altLang="ja-JP" sz="12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プレス矯正機にて、曲がりを伸ばし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次工程へ送る作業を実施しています●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その他に、外注先に送る材料を出荷検査しています●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6093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私たちの精整課では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2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号切断機　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3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号切断機　糸面切断機　リーフ切断機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の４つの切断機があります●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そして、曲がりを矯正する油圧プレス機があり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これらの設備を稼働させ、生産活動を行っています●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なお、現在は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2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号切断機は遊休設備となっています●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1906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サークル紹介をします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>
              <a:lnSpc>
                <a:spcPct val="90000"/>
              </a:lnSpc>
            </a:pP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私たち、激アツ！　サークルは、</a:t>
            </a:r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2010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年発足</a:t>
            </a:r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(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ほっそく</a:t>
            </a:r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)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しました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メンバー数は </a:t>
            </a:r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5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名で、平均年齢は </a:t>
            </a:r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45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歳です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>
              <a:lnSpc>
                <a:spcPct val="90000"/>
              </a:lnSpc>
            </a:pP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中堅ですが　意見を出し合い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問題解決に果敢</a:t>
            </a:r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(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かかん</a:t>
            </a:r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)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に挑戦できるサークルです●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>
              <a:lnSpc>
                <a:spcPct val="90000"/>
              </a:lnSpc>
            </a:pP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サークル評価は、ベテランの定年退職や異動により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D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ランクに近い、</a:t>
            </a:r>
            <a:r>
              <a:rPr lang="en-US" altLang="ja-JP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C</a:t>
            </a:r>
            <a:r>
              <a:rPr lang="ja-JP" altLang="en-US" sz="1200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ランクとなっております●</a:t>
            </a:r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0087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E56FE-9053-20F8-3D18-CD97916B9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F342379-D7B8-1450-4814-8964ABA402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D4483FD-6B4A-C1D7-1E27-3421E98886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2025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年度 第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1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回サークル会合にて、課方針でもある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生産性向上のテーマで進めようと話し合いました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そこで、「生産性を向上させるには、具体的にどうしたら良いか？」と●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意見を出し合ったところ、さまざまな意見がでました●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その中から自分達で困っているテーマとして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休止時間の短縮を選択しました●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最初に、各設備の生産に影響のある設備休止時間が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どれだけあるのか調べてみることにしました●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059A7E-0061-3E7D-7832-A79D9A5189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613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9DE0A-A0B7-D93B-75C1-498F2C06D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339494A-6E70-39C6-02E1-CAD661ADC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1AD9FB7-3826-1AC4-42BD-96558D87A4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各設備の年間休止時間を調べた結果、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3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号切断機と糸面切断機が多いことが分かりました●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そこで、休止時間が最も多い　</a:t>
            </a:r>
            <a:r>
              <a:rPr kumimoji="1" lang="en-US" altLang="ja-JP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3</a:t>
            </a:r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号切断機について、</a:t>
            </a:r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その内訳を詳しく　調査することにしました●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CD67AC-02BB-A7EE-0937-CDF6B12662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469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929-611B-4567-B28A-E4D03F66138C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624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B1B4D-A0B0-4534-A434-8F9A60AFDDB5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538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8763-E0C2-4955-B542-79B5859E6BC8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8712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A4B3-0E84-4AFF-94FE-EA35427B1D43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6710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285521-7E87-325A-5865-831B81E9CB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C691D80-1B10-8E2D-AAF2-8BCB2C06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3EFE0A-CD58-0ABA-C577-6EF459B4B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D2C32-79BF-4F4B-97DB-991AA546C06E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73C42CC-4DFE-FB5C-E032-DEF1694C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E920913-C4B3-EAFD-1FB6-534C97FA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666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B97D52-205E-6C95-192E-1BF211DAA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FD878D-587C-3ADF-64E4-0C265BF76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B2382E-9592-E9B7-C8D2-33F2739AD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20BB-4698-4084-BEAA-820AA9AF7021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CC24F2A-E4BE-D44C-ABEC-A12387DEB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3B7E0B-D5BF-784B-1240-C304F017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4203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442915-5242-3B15-3BD1-CDA9E3450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5687687-D216-55F8-131A-BD7226B1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2332F3B-8EB8-1DD2-600D-1DFAD3C72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91A4-8E82-4FEB-AC8B-FB0F660B814B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F5F0B0-6329-AF76-7C66-47334FBF5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5831CB-33C9-671A-A046-F61036D43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9020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0053F1-E47E-7EDF-0D04-78728E57F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E789B5-4F9E-88DA-ABE7-B91538AD9A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24A929E-BF2F-A6E6-911B-4644A655A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7790BC8-9672-CD0B-D1C9-F20AC6A6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ED5B-4D93-4724-9D81-2EA1DD676F3A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4A8F984-97D9-673C-216F-D13F1EAE9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5F5C925-1CEB-7AE4-5566-A9C088F28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6984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EA0341-67FE-8D20-CAD6-46564C63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24D2011-F543-F43D-3110-C65017220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F2C0E1C-08A1-3F1B-1452-38D6DA7AC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AC0CAEC-9035-08A5-E194-41DB5AA99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6BCBE03-194C-2508-C310-D496E325A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E21B511-146F-E2E5-C4D1-076E7F7B0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EF8E-B59C-407C-8915-40A3C5047CA2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B0AEA8F-6557-BF38-994A-ECA7952B9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311E894-B7DF-617D-6F91-5FF41B51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9108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03353C-7838-F491-F8F1-5FCAA6222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3FF6B85-0791-C288-4850-F09C95005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CC35-D21C-404E-B2A4-D8B9822DB80C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C19579C-072C-994D-24A5-953208FFB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FA0D0FE-3C37-F8D6-E77B-D0561025D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9536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82F4C6A-0DF2-687A-23B5-9C4C194AD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AE9E3-F704-4B13-A5A5-26724CA5F436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C0504B1-1B3C-BECA-9A85-7B1CA9C5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EA3D60-B542-0298-B615-082CC4C9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7963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9B92-91C1-4FB1-A508-99CC64EBE7D3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4170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5629EA-C322-32A2-BB37-D165FF050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04DD10-4A6E-A80F-F6A7-D69D636B4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BA51855-975C-1933-A059-9D7782134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9D88116-17BB-389C-1A1E-8BFA86F0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F38B-2340-462F-84C4-63DD3DEC1407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8DC84BB-8A1B-61AF-DE84-C22334A1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D1B9058-F2A8-05D8-8737-5A7079512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7485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DF2D9A-20AB-EE65-7106-BE08C6A2C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2AEB94A-E976-E23F-BDB7-597E1AC9EF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B51B879-78BE-3F9E-0D2D-BD7262293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79791E1-FC0E-36AB-67C2-01066816F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2D2CE-D969-4BA0-BC06-53EA3C0D14A5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0B80A84-34C5-C154-3C16-F56A237DD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95043B-3553-5F67-C801-72CC6F08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4753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026C47-E66B-3319-ACF6-0BF12A0CB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9360BE3-C8C4-9BC2-8740-EB817CCF5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95E752-7085-33CC-502F-1AD33CE76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3139-174C-4E92-BC95-0DB93F5B0C98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D78F3DE-B999-B702-9D31-74A4964E7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BDD808D-8B21-60A7-2834-B6E5B7FE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0245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E2F9BF0-CBA0-CFF5-E5FC-6C2A4DEA2E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5370764-30D9-437D-5E92-5083E6454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6940CB-9E08-4B28-BA99-EB95D75E2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8521-9856-4F65-8C91-C5847A14DEF7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3CE0105-2F2C-8B66-3BE4-49BC667E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8A6C7C-EF49-842A-C27E-F752E3C8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9424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00DE66-B063-F9FE-08AB-5D6FBB36D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F376EFA-ABB9-2480-A475-098696ECA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BF516C0-B4E8-D8DE-6CF1-E52117CC4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DE79-6750-4C9C-A826-C230D6163ED0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8A36F65-C360-6170-F415-FD4BC0809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EAABA57-7533-2680-F174-CD5408D1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0617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F60D2F-F919-D3C4-C350-8A25BFBBD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95326A-84C6-F21E-2F16-D2CAB5C12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BB07F3A-3E81-FC5C-B7C7-1D8AF4754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8BC80-975A-4999-ADDF-6285AEC99DCB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11CC42B-13B0-C0AE-9719-B7B6ABEAB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46BD7EF-E3BD-F499-489D-211DE1E2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5682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0AB39F-D706-C79E-92D8-09F99DBF0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84E36E7-7580-6478-3D85-8D6E2473F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39090A-7EB8-072D-E9A8-022391705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BD0BA-1CBF-484B-82B0-C0348089B21B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1943A8D-4783-9959-5ADC-7004334C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0FFBA5D-A659-2019-0FFC-09EC7750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2750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3F9989-D1BA-F484-A5CD-0565EBE27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8D54DB-7B60-AC4E-524F-FECF938F6D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4970C8F-A719-DC85-5F95-0F40CF838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4894A5D-BD3A-8AA1-1323-A9E43EDAD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9192-7612-4E58-90A2-448D4E6B8985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497269A-FB0E-7CB5-E696-212015ABC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9BA1EE1-9D06-95FD-8A80-91ABBC165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6967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A9B93D-766F-79BC-EAE7-84C077BBE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F271209-89A2-443C-096A-E3B90FF34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314FB45-0DCA-1E82-7A69-42983DD31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16B3D39-5677-26CA-F255-746358AA0C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6B4FA7F-6DDB-FC8E-A75C-CC45070B65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55234FF-CCB3-6E69-FBA5-D568B7DA5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E4096-E346-4716-81B0-17FCBDC51F9D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5D5207C-5444-F91B-97B1-5459ED1A0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7CD8ED4-7D52-CDF8-E9BC-1D6A9DE8B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3111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52634E-BED8-B2DE-9F17-9E40B6F12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E612912-BF5B-1CDC-3858-3592649DD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476E-9356-44EE-ADD4-E494C6972B9E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D4706CA-FC09-B5D8-6728-623C0387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7F524BC-E350-B2EA-2A2C-5E123CD8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5400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B713-4947-4DE5-B091-02CB5DD045C4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5987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F5AFBBB-B7FE-ECEB-53E6-E6192B64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826F-82FD-47B9-A8BD-E3BFE7FD9ECE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0A63008-3C40-D354-A6C0-9AAACE2E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1E4B544-9A4C-E234-B762-550463D5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190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76176A-748B-4F66-1F2B-E07322684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8B6600-4374-D7A3-3EA8-ACD5ABCBD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F94C3E0-47AF-3DDE-2459-30D6F765D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8968E14-F8EC-C933-3231-5C069BA80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78A8-ED70-4327-BEB0-22986DD7C3A9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6CB856B-744F-2EA9-FB4D-C038B2C3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D5307E7-E629-C81F-6D06-59DC62289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6988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B5AEEE-DB38-D0FB-AE47-D80C570B7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D0BB343-D0D4-6D00-2684-C759281BB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6B955E5-876A-F95D-5F71-8589E9448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A821B2F-2E01-5233-B1B0-7DE1D7986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16717-9E52-4C01-8EDE-9EA9267640F0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316F2C9-B01D-B7CA-D33F-30F734C38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FFC3FC1-C3E8-90EA-0BAC-23BE402F0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7994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3ECBDC-9E78-33CE-C704-620FF13E4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5DFCF81-D7F3-FDCB-32C8-B59CD9213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88130E-FC26-1595-C2BE-7E8D9A9E1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8911-8317-46E3-ABA6-94E822A02F34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ECFD9BA-193A-B425-E90F-6425D690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A824902-9BFA-1011-87EE-661AB7EF7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541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985E1FF-ABF8-6D50-B963-BA6D07508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A1AD6E9-BD0D-71AD-E7C6-DE93141FA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C4D1F19-A521-3560-D17F-6B045291B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4102D-B2AE-4F0D-8B22-B6A7A72A99B0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28BC907-9996-A62A-6E69-511347B3B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F3951E5-CB74-7B33-63AA-1C7678ED5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9686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7BDB1-BE1B-43F5-9919-1BF13F5DB1BF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1998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9763-66B0-4FBF-906D-B2A42A9EE8C4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58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3F379-6D2A-4B53-A0A1-9DC5D759D1AC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398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A1F98-BFF4-477E-A2B5-6C2160DE5C97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6489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B3DA4B-2FED-5114-EA79-E2A36BD84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B91DAFC-A376-D658-9884-B91B102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72AE-6A7F-4EBC-A42F-755556308640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2F90D0A-0EDF-2729-FAD5-409F3E9A9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488FF4-3266-D3C4-319A-7961A38E1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612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F3DEE8B-6F06-46BB-9CF4-89A5C942FE68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4287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54E34B6-7594-45BC-952C-60BE3AF55E2F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25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43" r:id="rId8"/>
    <p:sldLayoutId id="2147483739" r:id="rId9"/>
    <p:sldLayoutId id="2147483740" r:id="rId10"/>
    <p:sldLayoutId id="2147483741" r:id="rId11"/>
    <p:sldLayoutId id="2147483742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9E51FB6-F175-33F7-DCA2-88ED096BB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24C0B72-887E-9CAA-3DD9-AEA97DE8E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35C179-2609-6BF8-06C6-F07336F17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4D655-01E9-4D5F-B3F2-5EE3D623B606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3FFEB5-73BD-F1BD-9D2B-863B9BA4E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F827C78-1AF5-DFAC-B8B4-E40D5D1FC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182562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385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B7B17D2-CA5C-CC96-5D14-DBC946FA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279D3E0-E077-46CB-B5F2-2D7652920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DF9B937-3B92-DC0F-4A68-A68F23F1C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A885E-CC12-4E37-8630-85409864DB75}" type="datetime1">
              <a:rPr kumimoji="1" lang="ja-JP" altLang="en-US" smtClean="0"/>
              <a:t>2026/4/6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4B3D00-062E-7D3B-6B00-3696B8A87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29C942-D112-2F0A-FF25-5FE30F880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389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12" Type="http://schemas.microsoft.com/office/2007/relationships/hdphoto" Target="../media/hdphoto19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microsoft.com/office/2007/relationships/hdphoto" Target="../media/hdphoto18.wdp"/><Relationship Id="rId4" Type="http://schemas.openxmlformats.org/officeDocument/2006/relationships/chart" Target="../charts/chart2.xml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2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microsoft.com/office/2007/relationships/hdphoto" Target="../media/hdphoto20.wdp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25.wdp"/><Relationship Id="rId3" Type="http://schemas.openxmlformats.org/officeDocument/2006/relationships/image" Target="../media/image2.png"/><Relationship Id="rId7" Type="http://schemas.microsoft.com/office/2007/relationships/hdphoto" Target="../media/hdphoto23.wdp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microsoft.com/office/2007/relationships/hdphoto" Target="../media/hdphoto24.wdp"/><Relationship Id="rId5" Type="http://schemas.microsoft.com/office/2007/relationships/hdphoto" Target="../media/hdphoto22.wdp"/><Relationship Id="rId15" Type="http://schemas.microsoft.com/office/2007/relationships/hdphoto" Target="../media/hdphoto26.wdp"/><Relationship Id="rId10" Type="http://schemas.openxmlformats.org/officeDocument/2006/relationships/image" Target="../media/image81.png"/><Relationship Id="rId4" Type="http://schemas.openxmlformats.org/officeDocument/2006/relationships/image" Target="../media/image79.png"/><Relationship Id="rId9" Type="http://schemas.microsoft.com/office/2007/relationships/hdphoto" Target="../media/hdphoto19.wdp"/><Relationship Id="rId14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25.wdp"/><Relationship Id="rId3" Type="http://schemas.openxmlformats.org/officeDocument/2006/relationships/image" Target="../media/image2.png"/><Relationship Id="rId7" Type="http://schemas.microsoft.com/office/2007/relationships/hdphoto" Target="../media/hdphoto28.wdp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microsoft.com/office/2007/relationships/hdphoto" Target="../media/hdphoto29.wdp"/><Relationship Id="rId5" Type="http://schemas.microsoft.com/office/2007/relationships/hdphoto" Target="../media/hdphoto27.wdp"/><Relationship Id="rId10" Type="http://schemas.openxmlformats.org/officeDocument/2006/relationships/image" Target="../media/image86.png"/><Relationship Id="rId4" Type="http://schemas.openxmlformats.org/officeDocument/2006/relationships/image" Target="../media/image84.png"/><Relationship Id="rId9" Type="http://schemas.microsoft.com/office/2007/relationships/hdphoto" Target="../media/hdphoto21.wdp"/><Relationship Id="rId14" Type="http://schemas.openxmlformats.org/officeDocument/2006/relationships/image" Target="../media/image8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microsoft.com/office/2007/relationships/hdphoto" Target="../media/hdphoto30.wdp"/><Relationship Id="rId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microsoft.com/office/2007/relationships/hdphoto" Target="../media/hdphoto32.wdp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13" Type="http://schemas.openxmlformats.org/officeDocument/2006/relationships/image" Target="../media/image97.png"/><Relationship Id="rId18" Type="http://schemas.microsoft.com/office/2007/relationships/hdphoto" Target="../media/hdphoto19.wdp"/><Relationship Id="rId3" Type="http://schemas.openxmlformats.org/officeDocument/2006/relationships/image" Target="../media/image92.png"/><Relationship Id="rId21" Type="http://schemas.openxmlformats.org/officeDocument/2006/relationships/image" Target="../media/image99.png"/><Relationship Id="rId7" Type="http://schemas.openxmlformats.org/officeDocument/2006/relationships/image" Target="../media/image94.png"/><Relationship Id="rId12" Type="http://schemas.microsoft.com/office/2007/relationships/hdphoto" Target="../media/hdphoto36.wdp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6" Type="http://schemas.microsoft.com/office/2007/relationships/hdphoto" Target="../media/hdphoto23.wdp"/><Relationship Id="rId20" Type="http://schemas.microsoft.com/office/2007/relationships/hdphoto" Target="../media/hdphoto3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11" Type="http://schemas.openxmlformats.org/officeDocument/2006/relationships/image" Target="../media/image96.png"/><Relationship Id="rId5" Type="http://schemas.openxmlformats.org/officeDocument/2006/relationships/image" Target="../media/image93.png"/><Relationship Id="rId15" Type="http://schemas.openxmlformats.org/officeDocument/2006/relationships/image" Target="../media/image80.png"/><Relationship Id="rId10" Type="http://schemas.openxmlformats.org/officeDocument/2006/relationships/image" Target="../media/image2.png"/><Relationship Id="rId19" Type="http://schemas.openxmlformats.org/officeDocument/2006/relationships/image" Target="../media/image98.png"/><Relationship Id="rId4" Type="http://schemas.microsoft.com/office/2007/relationships/hdphoto" Target="../media/hdphoto34.wdp"/><Relationship Id="rId9" Type="http://schemas.openxmlformats.org/officeDocument/2006/relationships/image" Target="../media/image95.jpg"/><Relationship Id="rId14" Type="http://schemas.microsoft.com/office/2007/relationships/hdphoto" Target="../media/hdphoto37.wdp"/><Relationship Id="rId22" Type="http://schemas.microsoft.com/office/2007/relationships/hdphoto" Target="../media/hdphoto3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41.wdp"/><Relationship Id="rId18" Type="http://schemas.openxmlformats.org/officeDocument/2006/relationships/image" Target="../media/image104.png"/><Relationship Id="rId3" Type="http://schemas.openxmlformats.org/officeDocument/2006/relationships/image" Target="../media/image82.png"/><Relationship Id="rId21" Type="http://schemas.microsoft.com/office/2007/relationships/hdphoto" Target="../media/hdphoto26.wdp"/><Relationship Id="rId7" Type="http://schemas.openxmlformats.org/officeDocument/2006/relationships/image" Target="../media/image2.png"/><Relationship Id="rId12" Type="http://schemas.openxmlformats.org/officeDocument/2006/relationships/image" Target="../media/image101.png"/><Relationship Id="rId17" Type="http://schemas.microsoft.com/office/2007/relationships/hdphoto" Target="../media/hdphoto43.wdp"/><Relationship Id="rId25" Type="http://schemas.microsoft.com/office/2007/relationships/hdphoto" Target="../media/hdphoto46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3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0.wdp"/><Relationship Id="rId11" Type="http://schemas.microsoft.com/office/2007/relationships/hdphoto" Target="../media/hdphoto19.wdp"/><Relationship Id="rId24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microsoft.com/office/2007/relationships/hdphoto" Target="../media/hdphoto42.wdp"/><Relationship Id="rId23" Type="http://schemas.microsoft.com/office/2007/relationships/hdphoto" Target="../media/hdphoto45.wdp"/><Relationship Id="rId10" Type="http://schemas.openxmlformats.org/officeDocument/2006/relationships/image" Target="../media/image76.png"/><Relationship Id="rId19" Type="http://schemas.microsoft.com/office/2007/relationships/hdphoto" Target="../media/hdphoto44.wdp"/><Relationship Id="rId4" Type="http://schemas.microsoft.com/office/2007/relationships/hdphoto" Target="../media/hdphoto25.wdp"/><Relationship Id="rId9" Type="http://schemas.microsoft.com/office/2007/relationships/hdphoto" Target="../media/hdphoto23.wdp"/><Relationship Id="rId14" Type="http://schemas.openxmlformats.org/officeDocument/2006/relationships/image" Target="../media/image102.png"/><Relationship Id="rId22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13" Type="http://schemas.openxmlformats.org/officeDocument/2006/relationships/image" Target="../media/image111.png"/><Relationship Id="rId3" Type="http://schemas.openxmlformats.org/officeDocument/2006/relationships/image" Target="../media/image107.jpg"/><Relationship Id="rId7" Type="http://schemas.openxmlformats.org/officeDocument/2006/relationships/image" Target="../media/image109.png"/><Relationship Id="rId12" Type="http://schemas.microsoft.com/office/2007/relationships/hdphoto" Target="../media/hdphoto29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7.wdp"/><Relationship Id="rId11" Type="http://schemas.openxmlformats.org/officeDocument/2006/relationships/image" Target="../media/image86.png"/><Relationship Id="rId5" Type="http://schemas.openxmlformats.org/officeDocument/2006/relationships/image" Target="../media/image108.png"/><Relationship Id="rId10" Type="http://schemas.microsoft.com/office/2007/relationships/hdphoto" Target="../media/hdphoto49.wdp"/><Relationship Id="rId4" Type="http://schemas.openxmlformats.org/officeDocument/2006/relationships/image" Target="../media/image2.png"/><Relationship Id="rId9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116.png"/><Relationship Id="rId3" Type="http://schemas.openxmlformats.org/officeDocument/2006/relationships/image" Target="../media/image113.png"/><Relationship Id="rId7" Type="http://schemas.openxmlformats.org/officeDocument/2006/relationships/image" Target="../media/image80.png"/><Relationship Id="rId12" Type="http://schemas.microsoft.com/office/2007/relationships/hdphoto" Target="../media/hdphoto51.wdp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22.xml"/><Relationship Id="rId16" Type="http://schemas.microsoft.com/office/2007/relationships/hdphoto" Target="../media/hdphoto5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5.png"/><Relationship Id="rId5" Type="http://schemas.openxmlformats.org/officeDocument/2006/relationships/image" Target="../media/image2.png"/><Relationship Id="rId15" Type="http://schemas.openxmlformats.org/officeDocument/2006/relationships/image" Target="../media/image117.png"/><Relationship Id="rId10" Type="http://schemas.microsoft.com/office/2007/relationships/hdphoto" Target="../media/hdphoto45.wdp"/><Relationship Id="rId4" Type="http://schemas.microsoft.com/office/2007/relationships/hdphoto" Target="../media/hdphoto50.wdp"/><Relationship Id="rId9" Type="http://schemas.openxmlformats.org/officeDocument/2006/relationships/image" Target="../media/image105.png"/><Relationship Id="rId14" Type="http://schemas.microsoft.com/office/2007/relationships/hdphoto" Target="../media/hdphoto52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124.png"/><Relationship Id="rId18" Type="http://schemas.microsoft.com/office/2007/relationships/hdphoto" Target="../media/hdphoto57.wdp"/><Relationship Id="rId3" Type="http://schemas.openxmlformats.org/officeDocument/2006/relationships/image" Target="../media/image119.png"/><Relationship Id="rId7" Type="http://schemas.openxmlformats.org/officeDocument/2006/relationships/image" Target="../media/image76.png"/><Relationship Id="rId12" Type="http://schemas.openxmlformats.org/officeDocument/2006/relationships/image" Target="../media/image123.jpeg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23.xml"/><Relationship Id="rId16" Type="http://schemas.microsoft.com/office/2007/relationships/hdphoto" Target="../media/hdphoto56.wdp"/><Relationship Id="rId20" Type="http://schemas.microsoft.com/office/2007/relationships/hdphoto" Target="../media/hdphoto5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11" Type="http://schemas.openxmlformats.org/officeDocument/2006/relationships/image" Target="../media/image122.jpeg"/><Relationship Id="rId5" Type="http://schemas.openxmlformats.org/officeDocument/2006/relationships/image" Target="../media/image120.png"/><Relationship Id="rId15" Type="http://schemas.openxmlformats.org/officeDocument/2006/relationships/image" Target="../media/image125.png"/><Relationship Id="rId10" Type="http://schemas.openxmlformats.org/officeDocument/2006/relationships/image" Target="../media/image121.png"/><Relationship Id="rId19" Type="http://schemas.openxmlformats.org/officeDocument/2006/relationships/image" Target="../media/image127.png"/><Relationship Id="rId4" Type="http://schemas.microsoft.com/office/2007/relationships/hdphoto" Target="../media/hdphoto54.wdp"/><Relationship Id="rId9" Type="http://schemas.openxmlformats.org/officeDocument/2006/relationships/image" Target="../media/image2.png"/><Relationship Id="rId14" Type="http://schemas.microsoft.com/office/2007/relationships/hdphoto" Target="../media/hdphoto5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png"/><Relationship Id="rId7" Type="http://schemas.microsoft.com/office/2007/relationships/hdphoto" Target="../media/hdphoto56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microsoft.com/office/2007/relationships/hdphoto" Target="../media/hdphoto59.wdp"/><Relationship Id="rId10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microsoft.com/office/2007/relationships/hdphoto" Target="../media/hdphoto2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59.png"/><Relationship Id="rId7" Type="http://schemas.openxmlformats.org/officeDocument/2006/relationships/image" Target="../media/image2.png"/><Relationship Id="rId12" Type="http://schemas.microsoft.com/office/2007/relationships/hdphoto" Target="../media/hdphoto27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0.wdp"/><Relationship Id="rId11" Type="http://schemas.openxmlformats.org/officeDocument/2006/relationships/image" Target="../media/image84.png"/><Relationship Id="rId5" Type="http://schemas.openxmlformats.org/officeDocument/2006/relationships/image" Target="../media/image130.png"/><Relationship Id="rId10" Type="http://schemas.openxmlformats.org/officeDocument/2006/relationships/image" Target="../media/image132.png"/><Relationship Id="rId4" Type="http://schemas.microsoft.com/office/2007/relationships/hdphoto" Target="../media/hdphoto6.wdp"/><Relationship Id="rId9" Type="http://schemas.microsoft.com/office/2007/relationships/hdphoto" Target="../media/hdphoto6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62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4.wdp"/><Relationship Id="rId13" Type="http://schemas.microsoft.com/office/2007/relationships/hdphoto" Target="../media/hdphoto62.wdp"/><Relationship Id="rId3" Type="http://schemas.openxmlformats.org/officeDocument/2006/relationships/chart" Target="../charts/chart8.xml"/><Relationship Id="rId7" Type="http://schemas.openxmlformats.org/officeDocument/2006/relationships/image" Target="../media/image135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3.wdp"/><Relationship Id="rId11" Type="http://schemas.openxmlformats.org/officeDocument/2006/relationships/image" Target="../media/image123.jpeg"/><Relationship Id="rId5" Type="http://schemas.openxmlformats.org/officeDocument/2006/relationships/image" Target="../media/image134.png"/><Relationship Id="rId10" Type="http://schemas.openxmlformats.org/officeDocument/2006/relationships/image" Target="../media/image122.jpeg"/><Relationship Id="rId4" Type="http://schemas.openxmlformats.org/officeDocument/2006/relationships/image" Target="../media/image2.png"/><Relationship Id="rId9" Type="http://schemas.openxmlformats.org/officeDocument/2006/relationships/image" Target="../media/image1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microsoft.com/office/2007/relationships/hdphoto" Target="../media/hdphoto68.wdp"/><Relationship Id="rId18" Type="http://schemas.openxmlformats.org/officeDocument/2006/relationships/image" Target="../media/image91.png"/><Relationship Id="rId3" Type="http://schemas.openxmlformats.org/officeDocument/2006/relationships/image" Target="../media/image2.png"/><Relationship Id="rId7" Type="http://schemas.microsoft.com/office/2007/relationships/hdphoto" Target="../media/hdphoto54.wdp"/><Relationship Id="rId12" Type="http://schemas.openxmlformats.org/officeDocument/2006/relationships/image" Target="../media/image139.png"/><Relationship Id="rId17" Type="http://schemas.microsoft.com/office/2007/relationships/hdphoto" Target="../media/hdphoto70.wdp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microsoft.com/office/2007/relationships/hdphoto" Target="../media/hdphoto67.wdp"/><Relationship Id="rId5" Type="http://schemas.microsoft.com/office/2007/relationships/hdphoto" Target="../media/hdphoto65.wdp"/><Relationship Id="rId15" Type="http://schemas.microsoft.com/office/2007/relationships/hdphoto" Target="../media/hdphoto69.wdp"/><Relationship Id="rId10" Type="http://schemas.openxmlformats.org/officeDocument/2006/relationships/image" Target="../media/image138.png"/><Relationship Id="rId19" Type="http://schemas.microsoft.com/office/2007/relationships/hdphoto" Target="../media/hdphoto33.wdp"/><Relationship Id="rId4" Type="http://schemas.openxmlformats.org/officeDocument/2006/relationships/image" Target="../media/image136.png"/><Relationship Id="rId9" Type="http://schemas.microsoft.com/office/2007/relationships/hdphoto" Target="../media/hdphoto66.wdp"/><Relationship Id="rId14" Type="http://schemas.openxmlformats.org/officeDocument/2006/relationships/image" Target="../media/image1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2.png"/><Relationship Id="rId7" Type="http://schemas.microsoft.com/office/2007/relationships/hdphoto" Target="../media/hdphoto72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microsoft.com/office/2007/relationships/hdphoto" Target="../media/hdphoto71.wdp"/><Relationship Id="rId4" Type="http://schemas.openxmlformats.org/officeDocument/2006/relationships/image" Target="../media/image142.png"/><Relationship Id="rId9" Type="http://schemas.microsoft.com/office/2007/relationships/hdphoto" Target="../media/hdphoto7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4.wdp"/><Relationship Id="rId5" Type="http://schemas.openxmlformats.org/officeDocument/2006/relationships/image" Target="../media/image146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76.wdp"/><Relationship Id="rId3" Type="http://schemas.openxmlformats.org/officeDocument/2006/relationships/chart" Target="../charts/chart9.xml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5.wdp"/><Relationship Id="rId5" Type="http://schemas.openxmlformats.org/officeDocument/2006/relationships/image" Target="../media/image147.png"/><Relationship Id="rId10" Type="http://schemas.microsoft.com/office/2007/relationships/hdphoto" Target="../media/hdphoto27.wdp"/><Relationship Id="rId4" Type="http://schemas.openxmlformats.org/officeDocument/2006/relationships/image" Target="../media/image2.png"/><Relationship Id="rId9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2.png"/><Relationship Id="rId7" Type="http://schemas.microsoft.com/office/2007/relationships/hdphoto" Target="../media/hdphoto78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microsoft.com/office/2007/relationships/hdphoto" Target="../media/hdphoto77.wdp"/><Relationship Id="rId4" Type="http://schemas.openxmlformats.org/officeDocument/2006/relationships/image" Target="../media/image1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2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12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5" Type="http://schemas.microsoft.com/office/2007/relationships/hdphoto" Target="../media/hdphoto9.wdp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60.pn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13.wdp"/><Relationship Id="rId3" Type="http://schemas.openxmlformats.org/officeDocument/2006/relationships/image" Target="../media/image2.png"/><Relationship Id="rId7" Type="http://schemas.microsoft.com/office/2007/relationships/hdphoto" Target="../media/hdphoto11.wdp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71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AF559C4-02BC-34FC-00CB-B7EDED0F85E8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3" name="WordArt 2">
            <a:extLst>
              <a:ext uri="{FF2B5EF4-FFF2-40B4-BE49-F238E27FC236}">
                <a16:creationId xmlns:a16="http://schemas.microsoft.com/office/drawing/2014/main" id="{E674BC44-96AD-0126-5C2D-A472A39DC6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6361" y="840950"/>
            <a:ext cx="6477000" cy="1600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" cap="none" spc="0" normalizeH="0" baseline="0" noProof="0" dirty="0">
                <a:ln w="25400">
                  <a:noFill/>
                  <a:round/>
                  <a:headEnd/>
                  <a:tailEnd/>
                </a:ln>
                <a:solidFill>
                  <a:srgbClr val="00CC66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しばらく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" cap="none" spc="0" normalizeH="0" baseline="0" noProof="0" dirty="0">
                <a:ln w="25400">
                  <a:noFill/>
                  <a:round/>
                  <a:headEnd/>
                  <a:tailEnd/>
                </a:ln>
                <a:solidFill>
                  <a:srgbClr val="00CC66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　　お待ちください・・・</a:t>
            </a:r>
          </a:p>
        </p:txBody>
      </p:sp>
      <p:pic>
        <p:nvPicPr>
          <p:cNvPr id="6" name="Picture 19" descr="愛豊">
            <a:extLst>
              <a:ext uri="{FF2B5EF4-FFF2-40B4-BE49-F238E27FC236}">
                <a16:creationId xmlns:a16="http://schemas.microsoft.com/office/drawing/2014/main" id="{6D606F6E-AAE8-6F07-4A37-F7B8D573E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4075" y="5603450"/>
            <a:ext cx="650875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A95ED22-1FA4-DCCF-4062-D42D52505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4" name="WordArt 5">
            <a:extLst>
              <a:ext uri="{FF2B5EF4-FFF2-40B4-BE49-F238E27FC236}">
                <a16:creationId xmlns:a16="http://schemas.microsoft.com/office/drawing/2014/main" id="{E46EBB4F-8CB4-24F3-ACC0-14E8B860F3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55850"/>
            <a:ext cx="2099035" cy="3524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i="0" u="none" strike="noStrike" kern="10" cap="none" spc="0" normalizeH="0" baseline="0" noProof="0" dirty="0">
                <a:ln w="63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愛豊商事 ㈱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F4E72F7-7D6B-0076-801D-034B8D829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2" b="91470" l="5440" r="89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3" t="18293" r="20636"/>
          <a:stretch/>
        </p:blipFill>
        <p:spPr>
          <a:xfrm>
            <a:off x="5592947" y="1127643"/>
            <a:ext cx="3551053" cy="513303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6CDFDB0-E902-98EF-37C0-AB57D6D4FDA9}"/>
              </a:ext>
            </a:extLst>
          </p:cNvPr>
          <p:cNvSpPr/>
          <p:nvPr/>
        </p:nvSpPr>
        <p:spPr>
          <a:xfrm rot="947970">
            <a:off x="6147131" y="2304744"/>
            <a:ext cx="1160895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間もなく</a:t>
            </a:r>
            <a:endParaRPr kumimoji="1" lang="en-US" altLang="ja-JP" sz="1600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始まりますよ</a:t>
            </a:r>
            <a:endParaRPr kumimoji="1" lang="en-US" altLang="ja-JP" sz="1600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BD2F3E4-78BF-5ABB-E229-AC626E0AABA0}"/>
              </a:ext>
            </a:extLst>
          </p:cNvPr>
          <p:cNvSpPr/>
          <p:nvPr/>
        </p:nvSpPr>
        <p:spPr>
          <a:xfrm rot="20586099">
            <a:off x="5413964" y="4212511"/>
            <a:ext cx="1917513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dirty="0">
                <a:ln w="12700" cmpd="sng">
                  <a:noFill/>
                  <a:prstDash val="solid"/>
                </a:ln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町浦です</a:t>
            </a:r>
            <a:br>
              <a:rPr kumimoji="1" lang="en-US" altLang="ja-JP" sz="1600" dirty="0">
                <a:ln w="12700" cmpd="sng">
                  <a:noFill/>
                  <a:prstDash val="solid"/>
                </a:ln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600" dirty="0">
                <a:ln w="12700" cmpd="sng">
                  <a:noFill/>
                  <a:prstDash val="solid"/>
                </a:ln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よろしくおねがいします</a:t>
            </a:r>
            <a:endParaRPr kumimoji="1" lang="en-US" altLang="ja-JP" sz="1600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208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選定理由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740652" y="175567"/>
            <a:ext cx="288570" cy="37675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9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graphicFrame>
        <p:nvGraphicFramePr>
          <p:cNvPr id="10" name="Q1Chart1">
            <a:extLst>
              <a:ext uri="{FF2B5EF4-FFF2-40B4-BE49-F238E27FC236}">
                <a16:creationId xmlns:a16="http://schemas.microsoft.com/office/drawing/2014/main" id="{D70FC14A-CB0C-3B88-B49D-EF6970AA5B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8814845"/>
              </p:ext>
            </p:extLst>
          </p:nvPr>
        </p:nvGraphicFramePr>
        <p:xfrm>
          <a:off x="1611156" y="1080077"/>
          <a:ext cx="5522270" cy="4604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図 3">
            <a:extLst>
              <a:ext uri="{FF2B5EF4-FFF2-40B4-BE49-F238E27FC236}">
                <a16:creationId xmlns:a16="http://schemas.microsoft.com/office/drawing/2014/main" id="{376EFDA5-22CE-97FC-E73A-21E87B1E69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5401" r="14604" b="8226"/>
          <a:stretch/>
        </p:blipFill>
        <p:spPr>
          <a:xfrm>
            <a:off x="6465751" y="2110614"/>
            <a:ext cx="2419186" cy="2636772"/>
          </a:xfrm>
          <a:prstGeom prst="rect">
            <a:avLst/>
          </a:prstGeom>
        </p:spPr>
      </p:pic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C312C4CE-EC15-40E7-9096-ED708B4F407C}"/>
              </a:ext>
            </a:extLst>
          </p:cNvPr>
          <p:cNvSpPr/>
          <p:nvPr/>
        </p:nvSpPr>
        <p:spPr>
          <a:xfrm>
            <a:off x="6757665" y="1233713"/>
            <a:ext cx="2162029" cy="761475"/>
          </a:xfrm>
          <a:prstGeom prst="wedgeRoundRectCallout">
            <a:avLst>
              <a:gd name="adj1" fmla="val 22268"/>
              <a:gd name="adj2" fmla="val 77262"/>
              <a:gd name="adj3" fmla="val 1666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プーリー交換が</a:t>
            </a:r>
            <a:br>
              <a: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一番時間が掛かる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A8E7E30-AEAD-8FD9-68A7-70C6BEC95C22}"/>
              </a:ext>
            </a:extLst>
          </p:cNvPr>
          <p:cNvSpPr txBox="1"/>
          <p:nvPr/>
        </p:nvSpPr>
        <p:spPr>
          <a:xfrm>
            <a:off x="155639" y="595895"/>
            <a:ext cx="4089581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３号切断機での休止内容は？</a:t>
            </a:r>
            <a:endParaRPr kumimoji="1" lang="en-US" altLang="ja-JP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063F566-5E2B-D498-2C98-0542D12F8BBF}"/>
              </a:ext>
            </a:extLst>
          </p:cNvPr>
          <p:cNvSpPr txBox="1"/>
          <p:nvPr/>
        </p:nvSpPr>
        <p:spPr>
          <a:xfrm>
            <a:off x="4441939" y="5400254"/>
            <a:ext cx="4477755" cy="800219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次に、</a:t>
            </a:r>
            <a:r>
              <a:rPr kumimoji="1" lang="ja-JP" alt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プーリー交換作業を分析</a:t>
            </a:r>
            <a:endParaRPr kumimoji="1" lang="en-US" altLang="ja-JP" sz="28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してみることにしました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2534C58-1323-6434-36FC-5BDF04039498}"/>
              </a:ext>
            </a:extLst>
          </p:cNvPr>
          <p:cNvGrpSpPr/>
          <p:nvPr/>
        </p:nvGrpSpPr>
        <p:grpSpPr>
          <a:xfrm>
            <a:off x="6086174" y="3693558"/>
            <a:ext cx="2094504" cy="1391478"/>
            <a:chOff x="5846749" y="4146369"/>
            <a:chExt cx="2094504" cy="1391478"/>
          </a:xfrm>
        </p:grpSpPr>
        <p:sp>
          <p:nvSpPr>
            <p:cNvPr id="12" name="吹き出し: 円形 11">
              <a:extLst>
                <a:ext uri="{FF2B5EF4-FFF2-40B4-BE49-F238E27FC236}">
                  <a16:creationId xmlns:a16="http://schemas.microsoft.com/office/drawing/2014/main" id="{989EBBA7-25DA-42F2-0344-14AB0956B8DF}"/>
                </a:ext>
              </a:extLst>
            </p:cNvPr>
            <p:cNvSpPr/>
            <p:nvPr/>
          </p:nvSpPr>
          <p:spPr>
            <a:xfrm>
              <a:off x="5846749" y="4146369"/>
              <a:ext cx="2094504" cy="1391478"/>
            </a:xfrm>
            <a:prstGeom prst="wedgeEllipseCallout">
              <a:avLst>
                <a:gd name="adj1" fmla="val 31923"/>
                <a:gd name="adj2" fmla="val -53027"/>
              </a:avLst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665C1780-08D8-CDC4-35F7-E35993D7AB81}"/>
                </a:ext>
              </a:extLst>
            </p:cNvPr>
            <p:cNvSpPr txBox="1"/>
            <p:nvPr/>
          </p:nvSpPr>
          <p:spPr>
            <a:xfrm>
              <a:off x="5941739" y="4559393"/>
              <a:ext cx="1999513" cy="615553"/>
            </a:xfrm>
            <a:prstGeom prst="rect">
              <a:avLst/>
            </a:prstGeom>
            <a:noFill/>
          </p:spPr>
          <p:txBody>
            <a:bodyPr wrap="none" lIns="36000" tIns="0" rIns="36000" bIns="0" rtlCol="0" anchor="ctr" anchorCtr="0">
              <a:spAutoFit/>
            </a:bodyPr>
            <a:lstStyle/>
            <a:p>
              <a:r>
                <a:rPr kumimoji="1" lang="ja-JP" altLang="en-US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これをテーマに決め</a:t>
              </a:r>
              <a:endPara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ja-JP" altLang="en-US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活動を始めました</a:t>
              </a:r>
              <a:endPara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201872F-A949-8959-BBBF-409C679B246E}"/>
              </a:ext>
            </a:extLst>
          </p:cNvPr>
          <p:cNvGrpSpPr/>
          <p:nvPr/>
        </p:nvGrpSpPr>
        <p:grpSpPr>
          <a:xfrm>
            <a:off x="112600" y="2660752"/>
            <a:ext cx="2321640" cy="1903232"/>
            <a:chOff x="-37054" y="3266283"/>
            <a:chExt cx="2074295" cy="1700464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828BBCF9-D994-5821-7926-54FAFC406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57" t="31909" r="17024" b="24025"/>
            <a:stretch/>
          </p:blipFill>
          <p:spPr>
            <a:xfrm>
              <a:off x="-37054" y="3266283"/>
              <a:ext cx="2074295" cy="1390858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E8028C2C-D0BF-F2AC-D41B-9A7CA7EE2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324" b="95801" l="9961" r="893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62" t="8289" r="9430" b="6850"/>
            <a:stretch/>
          </p:blipFill>
          <p:spPr>
            <a:xfrm flipH="1">
              <a:off x="467534" y="3366547"/>
              <a:ext cx="784585" cy="1600200"/>
            </a:xfrm>
            <a:prstGeom prst="rect">
              <a:avLst/>
            </a:prstGeom>
          </p:spPr>
        </p:pic>
      </p:grpSp>
      <p:sp>
        <p:nvSpPr>
          <p:cNvPr id="23" name="吹き出し: 角を丸めた四角形 22">
            <a:extLst>
              <a:ext uri="{FF2B5EF4-FFF2-40B4-BE49-F238E27FC236}">
                <a16:creationId xmlns:a16="http://schemas.microsoft.com/office/drawing/2014/main" id="{7CD9FC43-8133-F94B-8E84-8D1D4221A689}"/>
              </a:ext>
            </a:extLst>
          </p:cNvPr>
          <p:cNvSpPr/>
          <p:nvPr/>
        </p:nvSpPr>
        <p:spPr>
          <a:xfrm>
            <a:off x="112600" y="1233713"/>
            <a:ext cx="1498556" cy="1170098"/>
          </a:xfrm>
          <a:prstGeom prst="wedgeRoundRectCallout">
            <a:avLst>
              <a:gd name="adj1" fmla="val 22592"/>
              <a:gd name="adj2" fmla="val 78196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交換作業は</a:t>
            </a:r>
            <a:endParaRPr kumimoji="1" lang="en-US" altLang="ja-JP"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残業して</a:t>
            </a:r>
            <a:br>
              <a:rPr kumimoji="1" lang="en-US" altLang="ja-JP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en-US" altLang="ja-JP" sz="24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kumimoji="1" lang="ja-JP" altLang="en-US" sz="24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時間</a:t>
            </a:r>
            <a:r>
              <a:rPr kumimoji="1" lang="ja-JP" altLang="en-US" sz="20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も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4B69865-2B89-6771-A6DF-F61EBE707C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86" t="26247" r="26130" b="25176"/>
          <a:stretch>
            <a:fillRect/>
          </a:stretch>
        </p:blipFill>
        <p:spPr>
          <a:xfrm>
            <a:off x="785775" y="4894791"/>
            <a:ext cx="1309748" cy="136731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Rectangle 31">
            <a:extLst>
              <a:ext uri="{FF2B5EF4-FFF2-40B4-BE49-F238E27FC236}">
                <a16:creationId xmlns:a16="http://schemas.microsoft.com/office/drawing/2014/main" id="{064F1CD0-62AE-BD67-1E21-4D1539CC8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319" y="1037653"/>
            <a:ext cx="24769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ﾃﾞｰﾀ期間：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月～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1100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図作成者：竹内　基次</a:t>
            </a:r>
          </a:p>
        </p:txBody>
      </p:sp>
      <p:sp>
        <p:nvSpPr>
          <p:cNvPr id="6" name="吹き出し: 線 5">
            <a:extLst>
              <a:ext uri="{FF2B5EF4-FFF2-40B4-BE49-F238E27FC236}">
                <a16:creationId xmlns:a16="http://schemas.microsoft.com/office/drawing/2014/main" id="{F0DC103A-BF9A-2707-2687-8E2CA9D10EA1}"/>
              </a:ext>
            </a:extLst>
          </p:cNvPr>
          <p:cNvSpPr/>
          <p:nvPr/>
        </p:nvSpPr>
        <p:spPr>
          <a:xfrm>
            <a:off x="282957" y="4397871"/>
            <a:ext cx="2275798" cy="503590"/>
          </a:xfrm>
          <a:prstGeom prst="borderCallout1">
            <a:avLst>
              <a:gd name="adj1" fmla="val 106958"/>
              <a:gd name="adj2" fmla="val 18470"/>
              <a:gd name="adj3" fmla="val 173295"/>
              <a:gd name="adj4" fmla="val 24026"/>
            </a:avLst>
          </a:prstGeom>
          <a:solidFill>
            <a:srgbClr val="0000FF"/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>
            <a:spAutoFit/>
          </a:bodyPr>
          <a:lstStyle/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プーリーとは？</a:t>
            </a:r>
            <a:endParaRPr kumimoji="1" lang="ja-JP" altLang="en-US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880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9" grpId="0" animBg="1"/>
      <p:bldP spid="8" grpId="0"/>
      <p:bldP spid="11" grpId="0"/>
      <p:bldP spid="23" grpId="0" animBg="1"/>
      <p:bldP spid="16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現状把握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23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10</a:t>
            </a: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AF22A98-675D-82E3-8414-EAD0298FE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84" t="16860" r="23902" b="7961"/>
          <a:stretch/>
        </p:blipFill>
        <p:spPr>
          <a:xfrm>
            <a:off x="5492848" y="1723959"/>
            <a:ext cx="1359190" cy="2003016"/>
          </a:xfrm>
          <a:prstGeom prst="rect">
            <a:avLst/>
          </a:prstGeom>
        </p:spPr>
      </p:pic>
      <p:graphicFrame>
        <p:nvGraphicFramePr>
          <p:cNvPr id="7" name="Q1Chart1">
            <a:extLst>
              <a:ext uri="{FF2B5EF4-FFF2-40B4-BE49-F238E27FC236}">
                <a16:creationId xmlns:a16="http://schemas.microsoft.com/office/drawing/2014/main" id="{51E11A0D-3280-EE43-B8BC-FDD89D535E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4010280"/>
              </p:ext>
            </p:extLst>
          </p:nvPr>
        </p:nvGraphicFramePr>
        <p:xfrm>
          <a:off x="52751" y="1234873"/>
          <a:ext cx="6059585" cy="5038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Rectangle 31">
            <a:extLst>
              <a:ext uri="{FF2B5EF4-FFF2-40B4-BE49-F238E27FC236}">
                <a16:creationId xmlns:a16="http://schemas.microsoft.com/office/drawing/2014/main" id="{1D3B88A8-7E81-3187-1389-94E7B21D4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588" y="5997583"/>
            <a:ext cx="174887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lang="en-US" altLang="ja-JP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-4</a:t>
            </a:r>
            <a:r>
              <a:rPr lang="ja-JP" altLang="en-US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 プーリー交換時間内訳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1812816-7F79-8A27-34B9-D90F0F0D0FAD}"/>
              </a:ext>
            </a:extLst>
          </p:cNvPr>
          <p:cNvSpPr txBox="1"/>
          <p:nvPr/>
        </p:nvSpPr>
        <p:spPr>
          <a:xfrm>
            <a:off x="282957" y="584453"/>
            <a:ext cx="4495141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号切断機プーリー交換作業内訳</a:t>
            </a:r>
            <a:endParaRPr kumimoji="1" lang="en-US" altLang="ja-JP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14FC41-4E76-2D40-84AF-F39DF83C7220}"/>
              </a:ext>
            </a:extLst>
          </p:cNvPr>
          <p:cNvSpPr txBox="1"/>
          <p:nvPr/>
        </p:nvSpPr>
        <p:spPr>
          <a:xfrm>
            <a:off x="5098857" y="3635716"/>
            <a:ext cx="4019050" cy="89255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プーリー抜き作業は</a:t>
            </a:r>
          </a:p>
          <a:p>
            <a:pPr algn="ctr"/>
            <a:r>
              <a:rPr kumimoji="1" lang="ja-JP" alt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自分たちだけではできない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DA24DE06-6FF3-A9CA-31EA-A91248124E07}"/>
              </a:ext>
            </a:extLst>
          </p:cNvPr>
          <p:cNvSpPr/>
          <p:nvPr/>
        </p:nvSpPr>
        <p:spPr>
          <a:xfrm>
            <a:off x="6915089" y="1884676"/>
            <a:ext cx="1969847" cy="715089"/>
          </a:xfrm>
          <a:prstGeom prst="wedgeRoundRectCallout">
            <a:avLst>
              <a:gd name="adj1" fmla="val -9511"/>
              <a:gd name="adj2" fmla="val 65363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プーリー抜き時間を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減らしたい！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7CD272F-14B9-098B-157E-415534FAC2A3}"/>
              </a:ext>
            </a:extLst>
          </p:cNvPr>
          <p:cNvSpPr txBox="1"/>
          <p:nvPr/>
        </p:nvSpPr>
        <p:spPr>
          <a:xfrm>
            <a:off x="5657122" y="892961"/>
            <a:ext cx="2940228" cy="83099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プーリー抜き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が全体の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40.9</a:t>
            </a:r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％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を占めている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6D52C5C-FE8F-9013-B7B2-1F9FC11C1E11}"/>
              </a:ext>
            </a:extLst>
          </p:cNvPr>
          <p:cNvSpPr txBox="1"/>
          <p:nvPr/>
        </p:nvSpPr>
        <p:spPr>
          <a:xfrm>
            <a:off x="3411548" y="2490123"/>
            <a:ext cx="990977" cy="30777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n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＝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660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</a:p>
        </p:txBody>
      </p:sp>
      <p:sp>
        <p:nvSpPr>
          <p:cNvPr id="10" name="Rectangle 31">
            <a:extLst>
              <a:ext uri="{FF2B5EF4-FFF2-40B4-BE49-F238E27FC236}">
                <a16:creationId xmlns:a16="http://schemas.microsoft.com/office/drawing/2014/main" id="{95E3AEFC-3A7B-DC7F-DBF0-DDA513070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588" y="1106553"/>
            <a:ext cx="161294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ﾃﾞｰﾀ期間：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1100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図作成者：竹内　基次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CAA79169-DF3C-BFEE-3EC0-F1A0411AD069}"/>
              </a:ext>
            </a:extLst>
          </p:cNvPr>
          <p:cNvGrpSpPr/>
          <p:nvPr/>
        </p:nvGrpSpPr>
        <p:grpSpPr>
          <a:xfrm>
            <a:off x="6852038" y="2499116"/>
            <a:ext cx="2095948" cy="1102926"/>
            <a:chOff x="7023748" y="2839809"/>
            <a:chExt cx="1737682" cy="914400"/>
          </a:xfrm>
        </p:grpSpPr>
        <p:sp>
          <p:nvSpPr>
            <p:cNvPr id="18" name="爆発: 8 pt 17">
              <a:extLst>
                <a:ext uri="{FF2B5EF4-FFF2-40B4-BE49-F238E27FC236}">
                  <a16:creationId xmlns:a16="http://schemas.microsoft.com/office/drawing/2014/main" id="{635462F3-F53A-499B-5246-901E9411F66C}"/>
                </a:ext>
              </a:extLst>
            </p:cNvPr>
            <p:cNvSpPr/>
            <p:nvPr/>
          </p:nvSpPr>
          <p:spPr>
            <a:xfrm>
              <a:off x="7023748" y="2839809"/>
              <a:ext cx="1737682" cy="914400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5C1B5C66-3B2E-3166-371B-ECE86CB9E0AA}"/>
                </a:ext>
              </a:extLst>
            </p:cNvPr>
            <p:cNvSpPr txBox="1"/>
            <p:nvPr/>
          </p:nvSpPr>
          <p:spPr>
            <a:xfrm>
              <a:off x="7081162" y="2962237"/>
              <a:ext cx="1680268" cy="58477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kumimoji="1" lang="ja-JP" altLang="en-US" sz="32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しかし！</a:t>
              </a:r>
              <a:endParaRPr kumimoji="1" lang="en-US" altLang="ja-JP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  <p:pic>
        <p:nvPicPr>
          <p:cNvPr id="20" name="図 19">
            <a:extLst>
              <a:ext uri="{FF2B5EF4-FFF2-40B4-BE49-F238E27FC236}">
                <a16:creationId xmlns:a16="http://schemas.microsoft.com/office/drawing/2014/main" id="{031F7D91-07C0-23C2-DD1F-52744F02F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41" b="84961" l="19434" r="78223">
                        <a14:foregroundMark x1="41699" y1="21094" x2="42773" y2="28613"/>
                        <a14:foregroundMark x1="40234" y1="58008" x2="26367" y2="70020"/>
                        <a14:foregroundMark x1="26367" y1="70020" x2="26367" y2="56152"/>
                        <a14:foregroundMark x1="26953" y1="56348" x2="20801" y2="64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18333" r="36137" b="14555"/>
          <a:stretch/>
        </p:blipFill>
        <p:spPr>
          <a:xfrm>
            <a:off x="7590503" y="4524658"/>
            <a:ext cx="1152799" cy="1751884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A79A9094-F0CD-27B5-7795-BFB0B12EEE39}"/>
              </a:ext>
            </a:extLst>
          </p:cNvPr>
          <p:cNvGrpSpPr/>
          <p:nvPr/>
        </p:nvGrpSpPr>
        <p:grpSpPr>
          <a:xfrm>
            <a:off x="5418976" y="4745497"/>
            <a:ext cx="2153839" cy="1219542"/>
            <a:chOff x="5418976" y="4745497"/>
            <a:chExt cx="2153839" cy="1219542"/>
          </a:xfrm>
        </p:grpSpPr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4A228E5E-4F45-E191-AC5D-6601A549E747}"/>
                </a:ext>
              </a:extLst>
            </p:cNvPr>
            <p:cNvSpPr/>
            <p:nvPr/>
          </p:nvSpPr>
          <p:spPr>
            <a:xfrm>
              <a:off x="5418976" y="4745497"/>
              <a:ext cx="2133600" cy="1219542"/>
            </a:xfrm>
            <a:prstGeom prst="ellipse">
              <a:avLst/>
            </a:prstGeom>
            <a:gradFill flip="none" rotWithShape="1">
              <a:gsLst>
                <a:gs pos="39000">
                  <a:srgbClr val="FFFF66"/>
                </a:gs>
                <a:gs pos="0">
                  <a:srgbClr val="FFFF00"/>
                </a:gs>
                <a:gs pos="67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0CA064A-FC1B-317D-A5E3-1F1451CC0D79}"/>
                </a:ext>
              </a:extLst>
            </p:cNvPr>
            <p:cNvSpPr txBox="1"/>
            <p:nvPr/>
          </p:nvSpPr>
          <p:spPr>
            <a:xfrm>
              <a:off x="5451721" y="4960807"/>
              <a:ext cx="2121094" cy="70788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kumimoji="1" lang="ja-JP" altLang="en-US" sz="4000" b="1" dirty="0">
                  <a:ln>
                    <a:solidFill>
                      <a:srgbClr val="0000FF"/>
                    </a:solidFill>
                  </a:ln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なぜか？</a:t>
              </a:r>
              <a:endParaRPr kumimoji="1" lang="en-US" altLang="ja-JP" sz="36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29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5" grpId="0"/>
      <p:bldP spid="9" grpId="0"/>
      <p:bldP spid="6" grpId="0"/>
      <p:bldP spid="8" grpId="0"/>
      <p:bldP spid="13" grpId="0"/>
      <p:bldP spid="1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69C36-E9DB-2EBD-3E7D-34A5D0055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4F2988E-5657-2305-53B9-9D568557C543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現状把握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EDE86748-9C8B-642A-1E5C-BDF4A974B840}"/>
              </a:ext>
            </a:extLst>
          </p:cNvPr>
          <p:cNvSpPr/>
          <p:nvPr/>
        </p:nvSpPr>
        <p:spPr>
          <a:xfrm>
            <a:off x="8678624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11</a:t>
            </a: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B2795647-1990-6519-4D6E-423B16697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8D0161F-A2DF-4096-008D-78F85B4C1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727" b="90234" l="17480" r="83008">
                        <a14:foregroundMark x1="40820" y1="26953" x2="22559" y2="85352"/>
                        <a14:foregroundMark x1="24219" y1="57129" x2="42773" y2="31836"/>
                        <a14:foregroundMark x1="38086" y1="27637" x2="31152" y2="35059"/>
                        <a14:foregroundMark x1="47070" y1="30176" x2="45801" y2="44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70" t="18208" r="15211" b="9477"/>
          <a:stretch/>
        </p:blipFill>
        <p:spPr>
          <a:xfrm>
            <a:off x="3838586" y="1270564"/>
            <a:ext cx="1614314" cy="1771808"/>
          </a:xfrm>
          <a:prstGeom prst="rect">
            <a:avLst/>
          </a:prstGeom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77439B10-F4D0-552B-B159-699D5F494ADD}"/>
              </a:ext>
            </a:extLst>
          </p:cNvPr>
          <p:cNvSpPr/>
          <p:nvPr/>
        </p:nvSpPr>
        <p:spPr>
          <a:xfrm rot="20290730">
            <a:off x="3523712" y="1308275"/>
            <a:ext cx="774520" cy="204311"/>
          </a:xfrm>
          <a:prstGeom prst="wedgeRoundRectCallout">
            <a:avLst>
              <a:gd name="adj1" fmla="val 35344"/>
              <a:gd name="adj2" fmla="val 6722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お願いします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7AF0712-D6C9-9C07-E237-8477D7644D02}"/>
              </a:ext>
            </a:extLst>
          </p:cNvPr>
          <p:cNvSpPr txBox="1"/>
          <p:nvPr/>
        </p:nvSpPr>
        <p:spPr>
          <a:xfrm>
            <a:off x="112725" y="631153"/>
            <a:ext cx="725871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自分たちだけでプーリー抜き作業ができない問題とは・・・</a:t>
            </a:r>
            <a:endParaRPr kumimoji="1" lang="en-US" altLang="ja-JP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700807DD-213C-FCD7-5E9A-35D743E9E475}"/>
              </a:ext>
            </a:extLst>
          </p:cNvPr>
          <p:cNvGrpSpPr/>
          <p:nvPr/>
        </p:nvGrpSpPr>
        <p:grpSpPr>
          <a:xfrm>
            <a:off x="628087" y="1615263"/>
            <a:ext cx="2062067" cy="1714655"/>
            <a:chOff x="236861" y="13606"/>
            <a:chExt cx="3164924" cy="2326821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8C1F46A4-F9A9-CCDB-8A86-967BA99F0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519" b="75543" l="18372" r="81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12" t="28002" r="22299" b="31805"/>
            <a:stretch/>
          </p:blipFill>
          <p:spPr>
            <a:xfrm>
              <a:off x="236861" y="425156"/>
              <a:ext cx="2123563" cy="1411038"/>
            </a:xfrm>
            <a:prstGeom prst="rect">
              <a:avLst/>
            </a:prstGeom>
          </p:spPr>
        </p:pic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A0F88AB6-8DE1-387C-E39F-8FD647C5C125}"/>
                </a:ext>
              </a:extLst>
            </p:cNvPr>
            <p:cNvGrpSpPr/>
            <p:nvPr/>
          </p:nvGrpSpPr>
          <p:grpSpPr>
            <a:xfrm>
              <a:off x="1047750" y="13606"/>
              <a:ext cx="2354035" cy="2326821"/>
              <a:chOff x="1047750" y="13606"/>
              <a:chExt cx="3173391" cy="3184071"/>
            </a:xfrm>
            <a:scene3d>
              <a:camera prst="orthographicFront">
                <a:rot lat="0" lon="0" rev="10500000"/>
              </a:camera>
              <a:lightRig rig="threePt" dir="t"/>
            </a:scene3d>
          </p:grpSpPr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1F59CC9A-BB2C-02F2-7896-EBA5CE5CF3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3757" y="13606"/>
                <a:ext cx="3017384" cy="3184071"/>
              </a:xfrm>
              <a:prstGeom prst="rect">
                <a:avLst/>
              </a:prstGeom>
            </p:spPr>
          </p:pic>
          <p:pic>
            <p:nvPicPr>
              <p:cNvPr id="27" name="図 26">
                <a:extLst>
                  <a:ext uri="{FF2B5EF4-FFF2-40B4-BE49-F238E27FC236}">
                    <a16:creationId xmlns:a16="http://schemas.microsoft.com/office/drawing/2014/main" id="{E4F41A4E-3857-50BB-6E3C-A9DE4B1136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750" y="13606"/>
                <a:ext cx="3017384" cy="3184071"/>
              </a:xfrm>
              <a:prstGeom prst="rect">
                <a:avLst/>
              </a:prstGeom>
            </p:spPr>
          </p:pic>
        </p:grpSp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4F95CED-9752-E9C4-AE8F-EC39A258ED5F}"/>
              </a:ext>
            </a:extLst>
          </p:cNvPr>
          <p:cNvSpPr txBox="1"/>
          <p:nvPr/>
        </p:nvSpPr>
        <p:spPr>
          <a:xfrm>
            <a:off x="1996991" y="5740976"/>
            <a:ext cx="6941324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なぜ、愛知製鋼様に依頼しないといけないのか</a:t>
            </a:r>
            <a:endParaRPr kumimoji="1"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A416240-0655-9F62-86A1-DDC3A8E75A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1953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9" t="10306" r="1062" b="14330"/>
          <a:stretch/>
        </p:blipFill>
        <p:spPr>
          <a:xfrm flipH="1">
            <a:off x="260739" y="3492881"/>
            <a:ext cx="2847937" cy="222558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7C1768A-E588-0803-D4F1-BA64F5F24110}"/>
              </a:ext>
            </a:extLst>
          </p:cNvPr>
          <p:cNvSpPr txBox="1"/>
          <p:nvPr/>
        </p:nvSpPr>
        <p:spPr>
          <a:xfrm>
            <a:off x="343325" y="1202389"/>
            <a:ext cx="2066591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プーリー抜きには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焼きバメ外しが必要</a:t>
            </a: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259DEED-28D9-3DEE-ECF7-58049046BD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20" b="97852" l="4883" r="7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2" t="6308" r="23217" b="4399"/>
          <a:stretch/>
        </p:blipFill>
        <p:spPr>
          <a:xfrm>
            <a:off x="2110666" y="1301947"/>
            <a:ext cx="1374201" cy="177180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A990D82-287A-547E-CA68-F61A1F318B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813" b="93066" l="6934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0" t="8054" r="23889" b="6452"/>
          <a:stretch/>
        </p:blipFill>
        <p:spPr>
          <a:xfrm flipH="1">
            <a:off x="5588754" y="1375741"/>
            <a:ext cx="1395161" cy="1648120"/>
          </a:xfrm>
          <a:prstGeom prst="rect">
            <a:avLst/>
          </a:prstGeom>
        </p:spPr>
      </p:pic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9BB93F03-2E2E-B1FC-C561-7EBD0F9B0312}"/>
              </a:ext>
            </a:extLst>
          </p:cNvPr>
          <p:cNvGrpSpPr/>
          <p:nvPr/>
        </p:nvGrpSpPr>
        <p:grpSpPr>
          <a:xfrm>
            <a:off x="6366535" y="1578962"/>
            <a:ext cx="2149378" cy="1787256"/>
            <a:chOff x="7769641" y="1124268"/>
            <a:chExt cx="2062067" cy="1714655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CC77848F-C769-25F2-9FD1-E86D106FF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519" b="75543" l="18372" r="81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12" t="28002" r="22299" b="31805"/>
            <a:stretch/>
          </p:blipFill>
          <p:spPr>
            <a:xfrm flipH="1">
              <a:off x="8448127" y="1427543"/>
              <a:ext cx="1383581" cy="1039806"/>
            </a:xfrm>
            <a:prstGeom prst="rect">
              <a:avLst/>
            </a:prstGeom>
          </p:spPr>
        </p:pic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1D7F8C93-4BF1-EDA0-F256-9EB423D95B37}"/>
                </a:ext>
              </a:extLst>
            </p:cNvPr>
            <p:cNvGrpSpPr/>
            <p:nvPr/>
          </p:nvGrpSpPr>
          <p:grpSpPr>
            <a:xfrm rot="21031541" flipH="1">
              <a:off x="7769641" y="1124268"/>
              <a:ext cx="1533742" cy="1714655"/>
              <a:chOff x="1047750" y="13606"/>
              <a:chExt cx="3173391" cy="3184071"/>
            </a:xfrm>
            <a:scene3d>
              <a:camera prst="orthographicFront">
                <a:rot lat="0" lon="0" rev="10500000"/>
              </a:camera>
              <a:lightRig rig="threePt" dir="t"/>
            </a:scene3d>
          </p:grpSpPr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4BD917D1-5C79-10FB-D879-AC870440C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3757" y="13606"/>
                <a:ext cx="3017384" cy="3184071"/>
              </a:xfrm>
              <a:prstGeom prst="rect">
                <a:avLst/>
              </a:prstGeom>
            </p:spPr>
          </p:pic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91E62D2B-DE58-7E9E-3C0A-230D58EC6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750" y="13606"/>
                <a:ext cx="3017384" cy="3184071"/>
              </a:xfrm>
              <a:prstGeom prst="rect">
                <a:avLst/>
              </a:prstGeom>
            </p:spPr>
          </p:pic>
        </p:grp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20D1FDC-9DDB-BA5B-A72A-E3894252FC06}"/>
              </a:ext>
            </a:extLst>
          </p:cNvPr>
          <p:cNvSpPr txBox="1"/>
          <p:nvPr/>
        </p:nvSpPr>
        <p:spPr>
          <a:xfrm>
            <a:off x="6276245" y="1202389"/>
            <a:ext cx="2521844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愛知製鋼様の担当者に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焼きバメ外しの協力依頼</a:t>
            </a: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21DA96C-92BF-6D8A-D3D9-D496D907EA65}"/>
              </a:ext>
            </a:extLst>
          </p:cNvPr>
          <p:cNvSpPr txBox="1"/>
          <p:nvPr/>
        </p:nvSpPr>
        <p:spPr>
          <a:xfrm>
            <a:off x="443163" y="3061226"/>
            <a:ext cx="225574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焼きバメとは・・・</a:t>
            </a:r>
            <a:endParaRPr kumimoji="1" lang="en-US" altLang="ja-JP" sz="2400" b="1" dirty="0"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B9C9AAD-6BC1-ABFE-483D-6653CA94C4E5}"/>
              </a:ext>
            </a:extLst>
          </p:cNvPr>
          <p:cNvSpPr txBox="1"/>
          <p:nvPr/>
        </p:nvSpPr>
        <p:spPr>
          <a:xfrm>
            <a:off x="3047168" y="3519027"/>
            <a:ext cx="5976316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金属の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熱膨張・収縮を利用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し加熱して膨張させた穴部品を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軸に被せ、冷却して収縮させることで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強力に固定する接合技術</a:t>
            </a: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045FE8A-0FE7-B154-E1DE-33F178F606E6}"/>
              </a:ext>
            </a:extLst>
          </p:cNvPr>
          <p:cNvSpPr txBox="1"/>
          <p:nvPr/>
        </p:nvSpPr>
        <p:spPr>
          <a:xfrm>
            <a:off x="3102447" y="4211716"/>
            <a:ext cx="5150769" cy="147732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デメリット</a:t>
            </a:r>
            <a:r>
              <a:rPr kumimoji="1" lang="en-US" altLang="ja-JP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一度固着すると</a:t>
            </a:r>
            <a:r>
              <a:rPr kumimoji="1" lang="ja-JP" altLang="en-US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取り外しが困難</a:t>
            </a:r>
            <a:endParaRPr kumimoji="1" lang="en-US" altLang="ja-JP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熱や温度管理の難しさがあり、</a:t>
            </a:r>
            <a:r>
              <a:rPr kumimoji="1" lang="ja-JP" altLang="en-US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熟練した技術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が必要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kumimoji="1" lang="ja-JP" altLang="en-US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特殊な工具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や準備が必要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火災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火傷を防ぐ安全対策が必須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040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8" grpId="0"/>
      <p:bldP spid="15" grpId="0"/>
      <p:bldP spid="31" grpId="0"/>
      <p:bldP spid="5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69C05-E7B9-0A42-A3F0-981A4340F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0AE5D02-6C1D-602E-48E2-C841370DA741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現状把握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C90C881D-138E-6987-FA7C-C03589117A11}"/>
              </a:ext>
            </a:extLst>
          </p:cNvPr>
          <p:cNvSpPr/>
          <p:nvPr/>
        </p:nvSpPr>
        <p:spPr>
          <a:xfrm>
            <a:off x="8678624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12</a:t>
            </a: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92D7D662-930E-4FD8-CF25-935D8CA0F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717BD922-9847-6919-911F-0B30DB98F8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01" b="85336" l="7244" r="95230">
                        <a14:foregroundMark x1="34982" y1="31449" x2="45583" y2="62367"/>
                        <a14:foregroundMark x1="36042" y1="77915" x2="39576" y2="81095"/>
                        <a14:foregroundMark x1="67314" y1="46643" x2="65901" y2="43463"/>
                        <a14:foregroundMark x1="79329" y1="48410" x2="78975" y2="58481"/>
                        <a14:foregroundMark x1="12898" y1="41696" x2="23322" y2="40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2" t="21536" r="5101" b="15730"/>
          <a:stretch/>
        </p:blipFill>
        <p:spPr>
          <a:xfrm>
            <a:off x="4404500" y="3805137"/>
            <a:ext cx="3118122" cy="221840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C3435DD-2809-DA6C-A088-1C285275B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820" b="83301" l="13770" r="88086">
                        <a14:foregroundMark x1="31152" y1="26660" x2="28613" y2="72461"/>
                        <a14:foregroundMark x1="19141" y1="41992" x2="75293" y2="70020"/>
                        <a14:foregroundMark x1="79492" y1="33008" x2="42188" y2="77734"/>
                        <a14:foregroundMark x1="40527" y1="64453" x2="33887" y2="50000"/>
                        <a14:foregroundMark x1="39746" y1="20801" x2="26660" y2="33594"/>
                        <a14:foregroundMark x1="63086" y1="23633" x2="77734" y2="37793"/>
                        <a14:foregroundMark x1="80566" y1="51367" x2="67480" y2="72266"/>
                        <a14:foregroundMark x1="76074" y1="70020" x2="68848" y2="75586"/>
                        <a14:foregroundMark x1="58594" y1="80859" x2="53906" y2="58594"/>
                        <a14:foregroundMark x1="71094" y1="49121" x2="52246" y2="52246"/>
                        <a14:foregroundMark x1="39746" y1="39746" x2="38379" y2="50586"/>
                        <a14:foregroundMark x1="71680" y1="58301" x2="70020" y2="5830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89" t="19747" r="14166" b="18468"/>
          <a:stretch/>
        </p:blipFill>
        <p:spPr>
          <a:xfrm flipH="1">
            <a:off x="445752" y="4263319"/>
            <a:ext cx="2025688" cy="182323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A6A10E3-A338-3F67-58B4-7EE26E606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141" b="84961" l="19434" r="78223">
                        <a14:foregroundMark x1="41699" y1="21094" x2="42773" y2="28613"/>
                        <a14:foregroundMark x1="40234" y1="58008" x2="26367" y2="70020"/>
                        <a14:foregroundMark x1="26367" y1="70020" x2="26367" y2="56152"/>
                        <a14:foregroundMark x1="26953" y1="56348" x2="20801" y2="64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18333" r="36137" b="14555"/>
          <a:stretch/>
        </p:blipFill>
        <p:spPr>
          <a:xfrm>
            <a:off x="3559154" y="727879"/>
            <a:ext cx="1254829" cy="190693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21703B19-F9AF-17D1-D190-C0D4F096F1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5527" y1="36426" x2="78906" y2="38379"/>
                        <a14:foregroundMark x1="17773" y1="63086" x2="81641" y2="61914"/>
                        <a14:foregroundMark x1="15527" y1="51953" x2="82227" y2="53613"/>
                        <a14:foregroundMark x1="63086" y1="34766" x2="39453" y2="35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36" t="29758" r="50128" b="28344"/>
          <a:stretch/>
        </p:blipFill>
        <p:spPr>
          <a:xfrm>
            <a:off x="499618" y="1035521"/>
            <a:ext cx="1588111" cy="171777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DE3A07-A539-D17A-08C3-9CD76928701C}"/>
              </a:ext>
            </a:extLst>
          </p:cNvPr>
          <p:cNvSpPr txBox="1"/>
          <p:nvPr/>
        </p:nvSpPr>
        <p:spPr>
          <a:xfrm>
            <a:off x="3204455" y="5872904"/>
            <a:ext cx="5886795" cy="36933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自分たちだけで焼きバメ外しできるようしよう！</a:t>
            </a:r>
            <a:endParaRPr kumimoji="1" lang="en-US" altLang="ja-JP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157B56EF-DEEC-3634-A174-6725A44767AE}"/>
              </a:ext>
            </a:extLst>
          </p:cNvPr>
          <p:cNvGrpSpPr/>
          <p:nvPr/>
        </p:nvGrpSpPr>
        <p:grpSpPr>
          <a:xfrm rot="715715">
            <a:off x="4609809" y="3432355"/>
            <a:ext cx="3918555" cy="1016090"/>
            <a:chOff x="2403522" y="3786521"/>
            <a:chExt cx="3918555" cy="1016090"/>
          </a:xfrm>
        </p:grpSpPr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D3E7F31C-3A77-FEA4-5109-47717197788F}"/>
                </a:ext>
              </a:extLst>
            </p:cNvPr>
            <p:cNvSpPr txBox="1"/>
            <p:nvPr/>
          </p:nvSpPr>
          <p:spPr>
            <a:xfrm>
              <a:off x="2493451" y="3786521"/>
              <a:ext cx="3605475" cy="46166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kumimoji="1" lang="ja-JP" altLang="en-US" sz="2400" b="1" dirty="0">
                  <a:solidFill>
                    <a:srgbClr val="00B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自主保全力を向上しよう！</a:t>
              </a:r>
              <a:endParaRPr kumimoji="1" lang="en-US" altLang="ja-JP" sz="24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446563DF-F5E2-0690-1AA9-24AF212C36A1}"/>
                </a:ext>
              </a:extLst>
            </p:cNvPr>
            <p:cNvCxnSpPr>
              <a:cxnSpLocks/>
            </p:cNvCxnSpPr>
            <p:nvPr/>
          </p:nvCxnSpPr>
          <p:spPr>
            <a:xfrm rot="20884285">
              <a:off x="2403522" y="4006830"/>
              <a:ext cx="343316" cy="795781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B5D8007D-745D-39BD-A719-C0F629417E80}"/>
                </a:ext>
              </a:extLst>
            </p:cNvPr>
            <p:cNvCxnSpPr>
              <a:cxnSpLocks/>
            </p:cNvCxnSpPr>
            <p:nvPr/>
          </p:nvCxnSpPr>
          <p:spPr>
            <a:xfrm rot="20884285" flipV="1">
              <a:off x="5661029" y="4096295"/>
              <a:ext cx="661048" cy="60040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F1EE23E-7BD4-91C7-B3DE-B70B19618889}"/>
              </a:ext>
            </a:extLst>
          </p:cNvPr>
          <p:cNvSpPr txBox="1"/>
          <p:nvPr/>
        </p:nvSpPr>
        <p:spPr>
          <a:xfrm>
            <a:off x="282957" y="631153"/>
            <a:ext cx="110799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理由①</a:t>
            </a:r>
            <a:endParaRPr kumimoji="1" lang="en-US" altLang="ja-JP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B1D5B4F-1C0E-BB32-5CD0-867CFC246890}"/>
              </a:ext>
            </a:extLst>
          </p:cNvPr>
          <p:cNvSpPr txBox="1"/>
          <p:nvPr/>
        </p:nvSpPr>
        <p:spPr>
          <a:xfrm>
            <a:off x="489037" y="2650803"/>
            <a:ext cx="1723549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交換人員不足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35BB83B-DEC6-4E76-0716-7E39893D5927}"/>
              </a:ext>
            </a:extLst>
          </p:cNvPr>
          <p:cNvSpPr txBox="1"/>
          <p:nvPr/>
        </p:nvSpPr>
        <p:spPr>
          <a:xfrm>
            <a:off x="3322057" y="2650803"/>
            <a:ext cx="1880643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交換スキル不足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19C1F7-AB9A-2481-E064-5DDD30980BAA}"/>
              </a:ext>
            </a:extLst>
          </p:cNvPr>
          <p:cNvSpPr txBox="1"/>
          <p:nvPr/>
        </p:nvSpPr>
        <p:spPr>
          <a:xfrm>
            <a:off x="2815794" y="631153"/>
            <a:ext cx="110799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理由②</a:t>
            </a:r>
            <a:endParaRPr kumimoji="1" lang="en-US" altLang="ja-JP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FEA17FD-83C7-36D8-4C80-B714890B44C7}"/>
              </a:ext>
            </a:extLst>
          </p:cNvPr>
          <p:cNvSpPr txBox="1"/>
          <p:nvPr/>
        </p:nvSpPr>
        <p:spPr>
          <a:xfrm>
            <a:off x="5710137" y="631153"/>
            <a:ext cx="110799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理由③</a:t>
            </a:r>
            <a:endParaRPr kumimoji="1" lang="en-US" altLang="ja-JP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54128EC-F092-3903-A753-D44A1E688498}"/>
              </a:ext>
            </a:extLst>
          </p:cNvPr>
          <p:cNvGrpSpPr/>
          <p:nvPr/>
        </p:nvGrpSpPr>
        <p:grpSpPr>
          <a:xfrm>
            <a:off x="6264135" y="928260"/>
            <a:ext cx="2340926" cy="1717779"/>
            <a:chOff x="6202325" y="1042469"/>
            <a:chExt cx="2682612" cy="1968509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8CB6CE09-B700-E466-FF52-DDA8204B9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520" b="97852" l="4883" r="773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2" t="6308" r="23217" b="4399"/>
            <a:stretch/>
          </p:blipFill>
          <p:spPr>
            <a:xfrm flipH="1">
              <a:off x="7358176" y="1042469"/>
              <a:ext cx="1526761" cy="1968509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5D995AA6-7257-FBF1-7619-9C0184965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02325" y="1400460"/>
              <a:ext cx="1107996" cy="1518365"/>
            </a:xfrm>
            <a:prstGeom prst="rect">
              <a:avLst/>
            </a:prstGeom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15FA52-3C30-8500-A239-3CFE0EE9E5E6}"/>
              </a:ext>
            </a:extLst>
          </p:cNvPr>
          <p:cNvSpPr txBox="1"/>
          <p:nvPr/>
        </p:nvSpPr>
        <p:spPr>
          <a:xfrm>
            <a:off x="6314159" y="2650803"/>
            <a:ext cx="1888659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保全専門班なし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C94EDB1-22D2-73C8-580E-A25A856D224B}"/>
              </a:ext>
            </a:extLst>
          </p:cNvPr>
          <p:cNvSpPr txBox="1"/>
          <p:nvPr/>
        </p:nvSpPr>
        <p:spPr>
          <a:xfrm>
            <a:off x="293242" y="3582294"/>
            <a:ext cx="3682418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愛知製鋼様担当部署も業務上忙しく</a:t>
            </a: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こちらの都合ではできない場合もある</a:t>
            </a: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6A44BE3-3469-35EC-ECEB-1268448EA9F8}"/>
              </a:ext>
            </a:extLst>
          </p:cNvPr>
          <p:cNvSpPr txBox="1"/>
          <p:nvPr/>
        </p:nvSpPr>
        <p:spPr>
          <a:xfrm>
            <a:off x="282957" y="3198167"/>
            <a:ext cx="1170513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また・・・</a:t>
            </a:r>
            <a:endParaRPr kumimoji="1" lang="en-US" altLang="ja-JP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吹き出し: 角を丸めた四角形 26">
            <a:extLst>
              <a:ext uri="{FF2B5EF4-FFF2-40B4-BE49-F238E27FC236}">
                <a16:creationId xmlns:a16="http://schemas.microsoft.com/office/drawing/2014/main" id="{6632141B-5C10-70DE-E2B4-5D6FAA4AB80B}"/>
              </a:ext>
            </a:extLst>
          </p:cNvPr>
          <p:cNvSpPr/>
          <p:nvPr/>
        </p:nvSpPr>
        <p:spPr>
          <a:xfrm rot="21026263">
            <a:off x="2459276" y="4331282"/>
            <a:ext cx="1270124" cy="408623"/>
          </a:xfrm>
          <a:prstGeom prst="wedgeRoundRectCallout">
            <a:avLst>
              <a:gd name="adj1" fmla="val 35344"/>
              <a:gd name="adj2" fmla="val 6722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ゴメン！</a:t>
            </a:r>
            <a:endParaRPr kumimoji="1"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今忙しくてムリだわ！</a:t>
            </a:r>
          </a:p>
        </p:txBody>
      </p:sp>
    </p:spTree>
    <p:extLst>
      <p:ext uri="{BB962C8B-B14F-4D97-AF65-F5344CB8AC3E}">
        <p14:creationId xmlns:p14="http://schemas.microsoft.com/office/powerpoint/2010/main" val="405201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11" grpId="0"/>
      <p:bldP spid="22" grpId="0"/>
      <p:bldP spid="25" grpId="0"/>
      <p:bldP spid="26" grpId="0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目標の設定と活動計画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23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13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00A5A325-4CC1-0EB5-1A1C-CB6765B7E2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004947"/>
              </p:ext>
            </p:extLst>
          </p:nvPr>
        </p:nvGraphicFramePr>
        <p:xfrm>
          <a:off x="238567" y="953800"/>
          <a:ext cx="6950418" cy="116772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16806">
                  <a:extLst>
                    <a:ext uri="{9D8B030D-6E8A-4147-A177-3AD203B41FA5}">
                      <a16:colId xmlns:a16="http://schemas.microsoft.com/office/drawing/2014/main" val="3551044786"/>
                    </a:ext>
                  </a:extLst>
                </a:gridCol>
                <a:gridCol w="2316806">
                  <a:extLst>
                    <a:ext uri="{9D8B030D-6E8A-4147-A177-3AD203B41FA5}">
                      <a16:colId xmlns:a16="http://schemas.microsoft.com/office/drawing/2014/main" val="208136674"/>
                    </a:ext>
                  </a:extLst>
                </a:gridCol>
                <a:gridCol w="2316806">
                  <a:extLst>
                    <a:ext uri="{9D8B030D-6E8A-4147-A177-3AD203B41FA5}">
                      <a16:colId xmlns:a16="http://schemas.microsoft.com/office/drawing/2014/main" val="2354510586"/>
                    </a:ext>
                  </a:extLst>
                </a:gridCol>
              </a:tblGrid>
              <a:tr h="52614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何を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いつまで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どうする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16494"/>
                  </a:ext>
                </a:extLst>
              </a:tr>
              <a:tr h="64157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プーリー交換時間</a:t>
                      </a: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2025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年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9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月末</a:t>
                      </a: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8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時間で終わらせる</a:t>
                      </a: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086119"/>
                  </a:ext>
                </a:extLst>
              </a:tr>
            </a:tbl>
          </a:graphicData>
        </a:graphic>
      </p:graphicFrame>
      <p:sp>
        <p:nvSpPr>
          <p:cNvPr id="5" name="Rectangle 141">
            <a:extLst>
              <a:ext uri="{FF2B5EF4-FFF2-40B4-BE49-F238E27FC236}">
                <a16:creationId xmlns:a16="http://schemas.microsoft.com/office/drawing/2014/main" id="{CB858866-B095-4AB3-7DF8-E26203448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67" y="646023"/>
            <a:ext cx="12824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20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目標の設定</a:t>
            </a:r>
          </a:p>
        </p:txBody>
      </p:sp>
      <p:graphicFrame>
        <p:nvGraphicFramePr>
          <p:cNvPr id="6" name="表 8">
            <a:extLst>
              <a:ext uri="{FF2B5EF4-FFF2-40B4-BE49-F238E27FC236}">
                <a16:creationId xmlns:a16="http://schemas.microsoft.com/office/drawing/2014/main" id="{7F6EF9D2-8BF5-0AC8-5FB7-2330CB142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35555"/>
              </p:ext>
            </p:extLst>
          </p:nvPr>
        </p:nvGraphicFramePr>
        <p:xfrm>
          <a:off x="238566" y="2767263"/>
          <a:ext cx="8647982" cy="349358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670133">
                  <a:extLst>
                    <a:ext uri="{9D8B030D-6E8A-4147-A177-3AD203B41FA5}">
                      <a16:colId xmlns:a16="http://schemas.microsoft.com/office/drawing/2014/main" val="2591054897"/>
                    </a:ext>
                  </a:extLst>
                </a:gridCol>
                <a:gridCol w="836369">
                  <a:extLst>
                    <a:ext uri="{9D8B030D-6E8A-4147-A177-3AD203B41FA5}">
                      <a16:colId xmlns:a16="http://schemas.microsoft.com/office/drawing/2014/main" val="225100410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2717736308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630316617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2143111746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2889444228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4052251746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720568553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92157402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634781409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3364449246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741530035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26524481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2199882149"/>
                    </a:ext>
                  </a:extLst>
                </a:gridCol>
              </a:tblGrid>
              <a:tr h="300319"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項目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担当</a:t>
                      </a:r>
                      <a:endParaRPr kumimoji="1" lang="en-US" altLang="ja-JP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スケジュール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078621"/>
                  </a:ext>
                </a:extLst>
              </a:tr>
              <a:tr h="354309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06947"/>
                  </a:ext>
                </a:extLst>
              </a:tr>
              <a:tr h="3543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テーマ選定</a:t>
                      </a:r>
                      <a:endParaRPr kumimoji="1" lang="en-US" altLang="ja-JP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竹内</a:t>
                      </a:r>
                      <a:endParaRPr kumimoji="1" lang="en-US" altLang="ja-JP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839914"/>
                  </a:ext>
                </a:extLst>
              </a:tr>
              <a:tr h="3543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目標の設定</a:t>
                      </a:r>
                      <a:endParaRPr kumimoji="1" lang="en-US" altLang="ja-JP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平野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785468"/>
                  </a:ext>
                </a:extLst>
              </a:tr>
              <a:tr h="3543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現状把握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町浦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166051"/>
                  </a:ext>
                </a:extLst>
              </a:tr>
              <a:tr h="3543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要因解析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田代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477730"/>
                  </a:ext>
                </a:extLst>
              </a:tr>
              <a:tr h="3543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対策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橋詰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590148"/>
                  </a:ext>
                </a:extLst>
              </a:tr>
              <a:tr h="3543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効果の確認</a:t>
                      </a:r>
                      <a:endParaRPr kumimoji="1" lang="en-US" altLang="ja-JP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平野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089626"/>
                  </a:ext>
                </a:extLst>
              </a:tr>
              <a:tr h="3543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標準化</a:t>
                      </a:r>
                      <a:endParaRPr kumimoji="1" lang="en-US" altLang="ja-JP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竹内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791961"/>
                  </a:ext>
                </a:extLst>
              </a:tr>
              <a:tr h="3543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反省と今後の取組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橋詰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109584"/>
                  </a:ext>
                </a:extLst>
              </a:tr>
            </a:tbl>
          </a:graphicData>
        </a:graphic>
      </p:graphicFrame>
      <p:sp>
        <p:nvSpPr>
          <p:cNvPr id="7" name="Rectangle 141">
            <a:extLst>
              <a:ext uri="{FF2B5EF4-FFF2-40B4-BE49-F238E27FC236}">
                <a16:creationId xmlns:a16="http://schemas.microsoft.com/office/drawing/2014/main" id="{98BCC7D8-ED96-9CB0-032E-BAE7F094D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67" y="2180551"/>
            <a:ext cx="10259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20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活動計画</a:t>
            </a:r>
          </a:p>
        </p:txBody>
      </p:sp>
      <p:sp>
        <p:nvSpPr>
          <p:cNvPr id="9" name="Rectangle 141">
            <a:extLst>
              <a:ext uri="{FF2B5EF4-FFF2-40B4-BE49-F238E27FC236}">
                <a16:creationId xmlns:a16="http://schemas.microsoft.com/office/drawing/2014/main" id="{92041F25-A6CC-6053-D2FC-58B22A474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391" y="2556235"/>
            <a:ext cx="100027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表</a:t>
            </a:r>
            <a:r>
              <a:rPr lang="en-US" altLang="ja-JP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-2 </a:t>
            </a:r>
            <a:r>
              <a:rPr lang="ja-JP" altLang="en-US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活動計画</a:t>
            </a: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92C502AE-831F-266F-CA9E-2631938F51F1}"/>
              </a:ext>
            </a:extLst>
          </p:cNvPr>
          <p:cNvCxnSpPr>
            <a:cxnSpLocks/>
          </p:cNvCxnSpPr>
          <p:nvPr/>
        </p:nvCxnSpPr>
        <p:spPr>
          <a:xfrm>
            <a:off x="2734322" y="3559946"/>
            <a:ext cx="227709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D748881A-EAD4-E340-B3EC-F454859AB008}"/>
              </a:ext>
            </a:extLst>
          </p:cNvPr>
          <p:cNvCxnSpPr>
            <a:cxnSpLocks/>
          </p:cNvCxnSpPr>
          <p:nvPr/>
        </p:nvCxnSpPr>
        <p:spPr>
          <a:xfrm>
            <a:off x="2993292" y="3897298"/>
            <a:ext cx="270338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23F2AC8-71CB-8656-7778-B2CD9FB32408}"/>
              </a:ext>
            </a:extLst>
          </p:cNvPr>
          <p:cNvCxnSpPr>
            <a:cxnSpLocks/>
          </p:cNvCxnSpPr>
          <p:nvPr/>
        </p:nvCxnSpPr>
        <p:spPr>
          <a:xfrm>
            <a:off x="3263630" y="4279038"/>
            <a:ext cx="494947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F62E7E50-711D-C05B-6010-7DEFCF5F2634}"/>
              </a:ext>
            </a:extLst>
          </p:cNvPr>
          <p:cNvCxnSpPr>
            <a:cxnSpLocks/>
          </p:cNvCxnSpPr>
          <p:nvPr/>
        </p:nvCxnSpPr>
        <p:spPr>
          <a:xfrm>
            <a:off x="3692769" y="4625266"/>
            <a:ext cx="261816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E8D8572F-4B73-6F90-9E5A-3463A7915B93}"/>
              </a:ext>
            </a:extLst>
          </p:cNvPr>
          <p:cNvCxnSpPr>
            <a:cxnSpLocks/>
          </p:cNvCxnSpPr>
          <p:nvPr/>
        </p:nvCxnSpPr>
        <p:spPr>
          <a:xfrm>
            <a:off x="3954585" y="4980373"/>
            <a:ext cx="617415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3D2CC76-251A-3E69-DB5E-1B07D968E983}"/>
              </a:ext>
            </a:extLst>
          </p:cNvPr>
          <p:cNvCxnSpPr>
            <a:cxnSpLocks/>
          </p:cNvCxnSpPr>
          <p:nvPr/>
        </p:nvCxnSpPr>
        <p:spPr>
          <a:xfrm>
            <a:off x="4572000" y="5335480"/>
            <a:ext cx="650739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DB4FBF41-FB28-308F-6EE9-62FF504D71E3}"/>
              </a:ext>
            </a:extLst>
          </p:cNvPr>
          <p:cNvCxnSpPr>
            <a:cxnSpLocks/>
          </p:cNvCxnSpPr>
          <p:nvPr/>
        </p:nvCxnSpPr>
        <p:spPr>
          <a:xfrm>
            <a:off x="5222739" y="5699465"/>
            <a:ext cx="375857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7BF71247-853E-7553-41CB-8F44E82F3A03}"/>
              </a:ext>
            </a:extLst>
          </p:cNvPr>
          <p:cNvCxnSpPr>
            <a:cxnSpLocks/>
          </p:cNvCxnSpPr>
          <p:nvPr/>
        </p:nvCxnSpPr>
        <p:spPr>
          <a:xfrm>
            <a:off x="5623927" y="6054572"/>
            <a:ext cx="187842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1F3EB44-5D47-FCD3-9B49-DD0E484E0E1D}"/>
              </a:ext>
            </a:extLst>
          </p:cNvPr>
          <p:cNvGrpSpPr/>
          <p:nvPr/>
        </p:nvGrpSpPr>
        <p:grpSpPr>
          <a:xfrm>
            <a:off x="5054769" y="2829798"/>
            <a:ext cx="2134215" cy="184666"/>
            <a:chOff x="4104049" y="2524016"/>
            <a:chExt cx="2134215" cy="184666"/>
          </a:xfrm>
        </p:grpSpPr>
        <p:sp>
          <p:nvSpPr>
            <p:cNvPr id="10" name="Rectangle 141">
              <a:extLst>
                <a:ext uri="{FF2B5EF4-FFF2-40B4-BE49-F238E27FC236}">
                  <a16:creationId xmlns:a16="http://schemas.microsoft.com/office/drawing/2014/main" id="{88F4313D-6C70-E621-E964-7A68DCFE1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381" y="2524016"/>
              <a:ext cx="153888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dirty="0"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計画　　　　　　　　　実績</a:t>
              </a:r>
            </a:p>
          </p:txBody>
        </p: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FE9C16BE-4A97-C4AE-23B1-B622A6BC0532}"/>
                </a:ext>
              </a:extLst>
            </p:cNvPr>
            <p:cNvCxnSpPr>
              <a:cxnSpLocks/>
            </p:cNvCxnSpPr>
            <p:nvPr/>
          </p:nvCxnSpPr>
          <p:spPr>
            <a:xfrm>
              <a:off x="4104049" y="2616349"/>
              <a:ext cx="39949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2EF3D837-A7A3-0C10-9FB3-FCAFF8B4965E}"/>
                </a:ext>
              </a:extLst>
            </p:cNvPr>
            <p:cNvCxnSpPr>
              <a:cxnSpLocks/>
            </p:cNvCxnSpPr>
            <p:nvPr/>
          </p:nvCxnSpPr>
          <p:spPr>
            <a:xfrm>
              <a:off x="5393588" y="2610337"/>
              <a:ext cx="39949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図 18">
            <a:extLst>
              <a:ext uri="{FF2B5EF4-FFF2-40B4-BE49-F238E27FC236}">
                <a16:creationId xmlns:a16="http://schemas.microsoft.com/office/drawing/2014/main" id="{CF7F3057-F536-A443-AF1D-D1AAE9AC8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516" b="70508" l="50391" r="70508">
                        <a14:foregroundMark x1="60352" y1="46582" x2="62695" y2="4130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29279" r="28624" b="29634"/>
          <a:stretch/>
        </p:blipFill>
        <p:spPr>
          <a:xfrm>
            <a:off x="7007955" y="1442664"/>
            <a:ext cx="675402" cy="137001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92237C9E-6185-F310-8C9C-257448364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59863" l="9961" r="90234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40" t="29279" r="3273" b="40613"/>
          <a:stretch/>
        </p:blipFill>
        <p:spPr>
          <a:xfrm>
            <a:off x="4341168" y="2054000"/>
            <a:ext cx="2138998" cy="758678"/>
          </a:xfrm>
          <a:prstGeom prst="rect">
            <a:avLst/>
          </a:prstGeom>
        </p:spPr>
      </p:pic>
      <p:sp>
        <p:nvSpPr>
          <p:cNvPr id="27" name="吹き出し: 角を丸めた四角形 26">
            <a:extLst>
              <a:ext uri="{FF2B5EF4-FFF2-40B4-BE49-F238E27FC236}">
                <a16:creationId xmlns:a16="http://schemas.microsoft.com/office/drawing/2014/main" id="{750CCDC1-06D0-E889-AC3D-9C091B92DCA7}"/>
              </a:ext>
            </a:extLst>
          </p:cNvPr>
          <p:cNvSpPr/>
          <p:nvPr/>
        </p:nvSpPr>
        <p:spPr>
          <a:xfrm>
            <a:off x="6829077" y="616697"/>
            <a:ext cx="2129277" cy="872048"/>
          </a:xfrm>
          <a:prstGeom prst="wedgeRoundRectCallout">
            <a:avLst>
              <a:gd name="adj1" fmla="val -23158"/>
              <a:gd name="adj2" fmla="val 68108"/>
              <a:gd name="adj3" fmla="val 16667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定時間内で</a:t>
            </a:r>
            <a:b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終わらせたい</a:t>
            </a:r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62A5871-7B31-F7F3-C399-43743A62F12E}"/>
              </a:ext>
            </a:extLst>
          </p:cNvPr>
          <p:cNvCxnSpPr>
            <a:cxnSpLocks/>
          </p:cNvCxnSpPr>
          <p:nvPr/>
        </p:nvCxnSpPr>
        <p:spPr>
          <a:xfrm>
            <a:off x="3263630" y="4389823"/>
            <a:ext cx="9286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62701ED1-9DBC-2757-DD3F-EFCF82E61AF6}"/>
              </a:ext>
            </a:extLst>
          </p:cNvPr>
          <p:cNvCxnSpPr>
            <a:cxnSpLocks/>
          </p:cNvCxnSpPr>
          <p:nvPr/>
        </p:nvCxnSpPr>
        <p:spPr>
          <a:xfrm>
            <a:off x="3376187" y="4758808"/>
            <a:ext cx="209976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2345F67E-66AF-5943-04CA-1915DF9A6203}"/>
              </a:ext>
            </a:extLst>
          </p:cNvPr>
          <p:cNvCxnSpPr>
            <a:cxnSpLocks/>
          </p:cNvCxnSpPr>
          <p:nvPr/>
        </p:nvCxnSpPr>
        <p:spPr>
          <a:xfrm>
            <a:off x="4953000" y="5820844"/>
            <a:ext cx="33337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056E76C7-C700-10A1-A9AC-1916E63C17F5}"/>
              </a:ext>
            </a:extLst>
          </p:cNvPr>
          <p:cNvCxnSpPr>
            <a:cxnSpLocks/>
          </p:cNvCxnSpPr>
          <p:nvPr/>
        </p:nvCxnSpPr>
        <p:spPr>
          <a:xfrm>
            <a:off x="5319713" y="6149457"/>
            <a:ext cx="503962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26F92F1A-3D99-F989-E119-0710F4BC85C4}"/>
              </a:ext>
            </a:extLst>
          </p:cNvPr>
          <p:cNvCxnSpPr>
            <a:cxnSpLocks/>
          </p:cNvCxnSpPr>
          <p:nvPr/>
        </p:nvCxnSpPr>
        <p:spPr>
          <a:xfrm>
            <a:off x="2864134" y="4039669"/>
            <a:ext cx="364841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2311BE11-4EF3-9EB6-BF5E-1C777D688AF7}"/>
              </a:ext>
            </a:extLst>
          </p:cNvPr>
          <p:cNvCxnSpPr>
            <a:cxnSpLocks/>
          </p:cNvCxnSpPr>
          <p:nvPr/>
        </p:nvCxnSpPr>
        <p:spPr>
          <a:xfrm>
            <a:off x="3609683" y="5092181"/>
            <a:ext cx="90040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BA200C9B-9A89-CA03-B605-245B0F8AA917}"/>
              </a:ext>
            </a:extLst>
          </p:cNvPr>
          <p:cNvCxnSpPr>
            <a:cxnSpLocks/>
          </p:cNvCxnSpPr>
          <p:nvPr/>
        </p:nvCxnSpPr>
        <p:spPr>
          <a:xfrm>
            <a:off x="4512700" y="5458895"/>
            <a:ext cx="399496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EB346741-5448-37E2-136B-99E21A401537}"/>
              </a:ext>
            </a:extLst>
          </p:cNvPr>
          <p:cNvCxnSpPr>
            <a:cxnSpLocks/>
          </p:cNvCxnSpPr>
          <p:nvPr/>
        </p:nvCxnSpPr>
        <p:spPr>
          <a:xfrm>
            <a:off x="2734322" y="3686564"/>
            <a:ext cx="113854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03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B577F-2C05-EB41-34C6-A5F49E327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171BA78-F887-C0BA-2B67-F88C6B974C09}"/>
              </a:ext>
            </a:extLst>
          </p:cNvPr>
          <p:cNvSpPr/>
          <p:nvPr/>
        </p:nvSpPr>
        <p:spPr>
          <a:xfrm>
            <a:off x="8639084" y="170494"/>
            <a:ext cx="491699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endParaRPr kumimoji="1" lang="ja-JP" altLang="en-US" sz="1800" b="1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D41C73C9-1B54-3B94-0F6F-7CA8BB985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770AE58-C7C5-EE0C-9C05-E5DBF236FF16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要因解析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E036CA0-DDC3-C3E3-7C41-B3B9D309D4AD}"/>
              </a:ext>
            </a:extLst>
          </p:cNvPr>
          <p:cNvSpPr/>
          <p:nvPr/>
        </p:nvSpPr>
        <p:spPr bwMode="auto">
          <a:xfrm>
            <a:off x="1403676" y="5444589"/>
            <a:ext cx="5733942" cy="36933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要因①　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経験不足により、交換スキルが低い　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5B6F8D8-C5D7-4FB6-45F3-2ABF8D67CC3B}"/>
              </a:ext>
            </a:extLst>
          </p:cNvPr>
          <p:cNvSpPr/>
          <p:nvPr/>
        </p:nvSpPr>
        <p:spPr bwMode="auto">
          <a:xfrm>
            <a:off x="1400808" y="5869874"/>
            <a:ext cx="6649256" cy="36933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要因②　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場所が悪く、狭いので交換に時間が掛かる　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24" name="テキスト ボックス 18">
            <a:extLst>
              <a:ext uri="{FF2B5EF4-FFF2-40B4-BE49-F238E27FC236}">
                <a16:creationId xmlns:a16="http://schemas.microsoft.com/office/drawing/2014/main" id="{9B4447A3-E39C-B6E3-85D1-2B55BA967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506" y="5232616"/>
            <a:ext cx="1189428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lang="en-US" altLang="ja-JP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-5</a:t>
            </a:r>
            <a:r>
              <a:rPr lang="ja-JP" altLang="en-US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　特性要因図</a:t>
            </a: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8FCC24E0-DB3A-A71D-769A-1F1216E0D5B8}"/>
              </a:ext>
            </a:extLst>
          </p:cNvPr>
          <p:cNvSpPr/>
          <p:nvPr/>
        </p:nvSpPr>
        <p:spPr>
          <a:xfrm>
            <a:off x="8678621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14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80" name="正方形/長方形 179">
            <a:extLst>
              <a:ext uri="{FF2B5EF4-FFF2-40B4-BE49-F238E27FC236}">
                <a16:creationId xmlns:a16="http://schemas.microsoft.com/office/drawing/2014/main" id="{C11D6C79-F06A-C8F0-FDD2-F84AB53502AD}"/>
              </a:ext>
            </a:extLst>
          </p:cNvPr>
          <p:cNvSpPr/>
          <p:nvPr/>
        </p:nvSpPr>
        <p:spPr bwMode="auto">
          <a:xfrm>
            <a:off x="4451189" y="1183025"/>
            <a:ext cx="663891" cy="307777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①</a:t>
            </a:r>
            <a:endParaRPr lang="en-US" altLang="ja-JP" sz="20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181" name="正方形/長方形 180">
            <a:extLst>
              <a:ext uri="{FF2B5EF4-FFF2-40B4-BE49-F238E27FC236}">
                <a16:creationId xmlns:a16="http://schemas.microsoft.com/office/drawing/2014/main" id="{C35504F5-4CE4-CDC0-D75D-A160191BB63B}"/>
              </a:ext>
            </a:extLst>
          </p:cNvPr>
          <p:cNvSpPr/>
          <p:nvPr/>
        </p:nvSpPr>
        <p:spPr bwMode="auto">
          <a:xfrm>
            <a:off x="2166146" y="1211919"/>
            <a:ext cx="256481" cy="307777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②</a:t>
            </a:r>
            <a:endParaRPr lang="en-US" altLang="ja-JP" sz="20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grpSp>
        <p:nvGrpSpPr>
          <p:cNvPr id="192" name="グループ化 191">
            <a:extLst>
              <a:ext uri="{FF2B5EF4-FFF2-40B4-BE49-F238E27FC236}">
                <a16:creationId xmlns:a16="http://schemas.microsoft.com/office/drawing/2014/main" id="{E7C1D1B9-F6CE-7860-9F25-875BF5298082}"/>
              </a:ext>
            </a:extLst>
          </p:cNvPr>
          <p:cNvGrpSpPr/>
          <p:nvPr/>
        </p:nvGrpSpPr>
        <p:grpSpPr>
          <a:xfrm>
            <a:off x="1011632" y="848050"/>
            <a:ext cx="6801243" cy="4465637"/>
            <a:chOff x="552451" y="809398"/>
            <a:chExt cx="6801243" cy="4465637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9EE677C6-326D-187C-477F-9AC57F32289F}"/>
                </a:ext>
              </a:extLst>
            </p:cNvPr>
            <p:cNvGrpSpPr/>
            <p:nvPr/>
          </p:nvGrpSpPr>
          <p:grpSpPr>
            <a:xfrm>
              <a:off x="552451" y="809398"/>
              <a:ext cx="6801243" cy="4465637"/>
              <a:chOff x="-421469" y="0"/>
              <a:chExt cx="6801880" cy="4466266"/>
            </a:xfrm>
          </p:grpSpPr>
          <p:cxnSp>
            <p:nvCxnSpPr>
              <p:cNvPr id="8" name="直線矢印コネクタ 7">
                <a:extLst>
                  <a:ext uri="{FF2B5EF4-FFF2-40B4-BE49-F238E27FC236}">
                    <a16:creationId xmlns:a16="http://schemas.microsoft.com/office/drawing/2014/main" id="{30C6213B-B8F5-4016-BEB2-0DE675265F91}"/>
                  </a:ext>
                </a:extLst>
              </p:cNvPr>
              <p:cNvCxnSpPr/>
              <p:nvPr/>
            </p:nvCxnSpPr>
            <p:spPr>
              <a:xfrm flipV="1">
                <a:off x="3847647" y="1766953"/>
                <a:ext cx="312127" cy="8490"/>
              </a:xfrm>
              <a:prstGeom prst="straightConnector1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9" name="テキスト ボックス 721">
                <a:extLst>
                  <a:ext uri="{FF2B5EF4-FFF2-40B4-BE49-F238E27FC236}">
                    <a16:creationId xmlns:a16="http://schemas.microsoft.com/office/drawing/2014/main" id="{A53500CB-B2BD-482D-AB36-C3017D9E3AAB}"/>
                  </a:ext>
                </a:extLst>
              </p:cNvPr>
              <p:cNvSpPr txBox="1"/>
              <p:nvPr/>
            </p:nvSpPr>
            <p:spPr>
              <a:xfrm>
                <a:off x="2455944" y="775009"/>
                <a:ext cx="647741" cy="250058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sz="800" b="0" kern="120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滑る</a:t>
                </a:r>
              </a:p>
            </p:txBody>
          </p:sp>
          <p:sp>
            <p:nvSpPr>
              <p:cNvPr id="10" name="テキスト ボックス 722">
                <a:extLst>
                  <a:ext uri="{FF2B5EF4-FFF2-40B4-BE49-F238E27FC236}">
                    <a16:creationId xmlns:a16="http://schemas.microsoft.com/office/drawing/2014/main" id="{834904F3-CBDD-4095-B85C-F0CF4D7594B2}"/>
                  </a:ext>
                </a:extLst>
              </p:cNvPr>
              <p:cNvSpPr txBox="1"/>
              <p:nvPr/>
            </p:nvSpPr>
            <p:spPr>
              <a:xfrm>
                <a:off x="2179113" y="528417"/>
                <a:ext cx="647865" cy="249069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sz="800" b="0" kern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無い</a:t>
                </a:r>
              </a:p>
            </p:txBody>
          </p:sp>
          <p:sp>
            <p:nvSpPr>
              <p:cNvPr id="11" name="テキスト ボックス 723">
                <a:extLst>
                  <a:ext uri="{FF2B5EF4-FFF2-40B4-BE49-F238E27FC236}">
                    <a16:creationId xmlns:a16="http://schemas.microsoft.com/office/drawing/2014/main" id="{1D221B44-6801-417B-8CFB-D82277FBEDCA}"/>
                  </a:ext>
                </a:extLst>
              </p:cNvPr>
              <p:cNvSpPr txBox="1"/>
              <p:nvPr/>
            </p:nvSpPr>
            <p:spPr>
              <a:xfrm>
                <a:off x="2280000" y="1625492"/>
                <a:ext cx="647865" cy="250058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sz="800" b="0" kern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ローラー</a:t>
                </a:r>
              </a:p>
            </p:txBody>
          </p:sp>
          <p:sp>
            <p:nvSpPr>
              <p:cNvPr id="12" name="テキスト ボックス 724">
                <a:extLst>
                  <a:ext uri="{FF2B5EF4-FFF2-40B4-BE49-F238E27FC236}">
                    <a16:creationId xmlns:a16="http://schemas.microsoft.com/office/drawing/2014/main" id="{C5014B03-2AAF-41DD-8219-AF5BD47040A0}"/>
                  </a:ext>
                </a:extLst>
              </p:cNvPr>
              <p:cNvSpPr txBox="1"/>
              <p:nvPr/>
            </p:nvSpPr>
            <p:spPr>
              <a:xfrm>
                <a:off x="2617990" y="1016476"/>
                <a:ext cx="647741" cy="249070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sz="800" b="0" kern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足場</a:t>
                </a:r>
              </a:p>
            </p:txBody>
          </p:sp>
          <p:sp>
            <p:nvSpPr>
              <p:cNvPr id="13" name="テキスト ボックス 726">
                <a:extLst>
                  <a:ext uri="{FF2B5EF4-FFF2-40B4-BE49-F238E27FC236}">
                    <a16:creationId xmlns:a16="http://schemas.microsoft.com/office/drawing/2014/main" id="{879A12B2-7457-4AF7-B9BD-DE85B69275F7}"/>
                  </a:ext>
                </a:extLst>
              </p:cNvPr>
              <p:cNvSpPr txBox="1"/>
              <p:nvPr/>
            </p:nvSpPr>
            <p:spPr>
              <a:xfrm>
                <a:off x="1968891" y="1301488"/>
                <a:ext cx="647865" cy="250057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sz="800" b="0" kern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動く</a:t>
                </a:r>
              </a:p>
            </p:txBody>
          </p:sp>
          <p:sp>
            <p:nvSpPr>
              <p:cNvPr id="14" name="テキスト ボックス 727">
                <a:extLst>
                  <a:ext uri="{FF2B5EF4-FFF2-40B4-BE49-F238E27FC236}">
                    <a16:creationId xmlns:a16="http://schemas.microsoft.com/office/drawing/2014/main" id="{F09C7AAA-B2BE-42A8-AA27-50F9BB56B3DB}"/>
                  </a:ext>
                </a:extLst>
              </p:cNvPr>
              <p:cNvSpPr txBox="1"/>
              <p:nvPr/>
            </p:nvSpPr>
            <p:spPr>
              <a:xfrm>
                <a:off x="2651584" y="1187515"/>
                <a:ext cx="647741" cy="249068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sz="800" b="0" kern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高い</a:t>
                </a:r>
              </a:p>
            </p:txBody>
          </p:sp>
          <p:sp>
            <p:nvSpPr>
              <p:cNvPr id="15" name="テキスト ボックス 728">
                <a:extLst>
                  <a:ext uri="{FF2B5EF4-FFF2-40B4-BE49-F238E27FC236}">
                    <a16:creationId xmlns:a16="http://schemas.microsoft.com/office/drawing/2014/main" id="{7829C9D4-040F-4D5B-9772-99333E656F3E}"/>
                  </a:ext>
                </a:extLst>
              </p:cNvPr>
              <p:cNvSpPr txBox="1"/>
              <p:nvPr/>
            </p:nvSpPr>
            <p:spPr>
              <a:xfrm>
                <a:off x="2443413" y="1484703"/>
                <a:ext cx="647741" cy="250059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sz="800" b="0" kern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転落</a:t>
                </a:r>
              </a:p>
            </p:txBody>
          </p:sp>
          <p:grpSp>
            <p:nvGrpSpPr>
              <p:cNvPr id="16" name="グループ化 15">
                <a:extLst>
                  <a:ext uri="{FF2B5EF4-FFF2-40B4-BE49-F238E27FC236}">
                    <a16:creationId xmlns:a16="http://schemas.microsoft.com/office/drawing/2014/main" id="{580141DC-04A7-D513-49BB-9CF5579C6590}"/>
                  </a:ext>
                </a:extLst>
              </p:cNvPr>
              <p:cNvGrpSpPr/>
              <p:nvPr/>
            </p:nvGrpSpPr>
            <p:grpSpPr>
              <a:xfrm>
                <a:off x="-421469" y="0"/>
                <a:ext cx="6801880" cy="4466266"/>
                <a:chOff x="-421088" y="0"/>
                <a:chExt cx="6795731" cy="4489275"/>
              </a:xfrm>
            </p:grpSpPr>
            <p:sp>
              <p:nvSpPr>
                <p:cNvPr id="17" name="テキスト ボックス 782">
                  <a:extLst>
                    <a:ext uri="{FF2B5EF4-FFF2-40B4-BE49-F238E27FC236}">
                      <a16:creationId xmlns:a16="http://schemas.microsoft.com/office/drawing/2014/main" id="{B17E990B-67E8-4F0E-A29A-15FFFF6A4BE1}"/>
                    </a:ext>
                  </a:extLst>
                </p:cNvPr>
                <p:cNvSpPr txBox="1"/>
                <p:nvPr/>
              </p:nvSpPr>
              <p:spPr>
                <a:xfrm>
                  <a:off x="4572001" y="2399976"/>
                  <a:ext cx="729342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外しにくい</a:t>
                  </a:r>
                </a:p>
              </p:txBody>
            </p:sp>
            <p:sp>
              <p:nvSpPr>
                <p:cNvPr id="20" name="テキスト ボックス 786">
                  <a:extLst>
                    <a:ext uri="{FF2B5EF4-FFF2-40B4-BE49-F238E27FC236}">
                      <a16:creationId xmlns:a16="http://schemas.microsoft.com/office/drawing/2014/main" id="{B35F269A-951C-4F54-9C90-E234CDB202E9}"/>
                    </a:ext>
                  </a:extLst>
                </p:cNvPr>
                <p:cNvSpPr txBox="1"/>
                <p:nvPr/>
              </p:nvSpPr>
              <p:spPr>
                <a:xfrm>
                  <a:off x="5034643" y="2786419"/>
                  <a:ext cx="647865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カバー</a:t>
                  </a:r>
                </a:p>
              </p:txBody>
            </p:sp>
            <p:grpSp>
              <p:nvGrpSpPr>
                <p:cNvPr id="21" name="グループ化 20">
                  <a:extLst>
                    <a:ext uri="{FF2B5EF4-FFF2-40B4-BE49-F238E27FC236}">
                      <a16:creationId xmlns:a16="http://schemas.microsoft.com/office/drawing/2014/main" id="{41115095-93A9-6DD4-C9D2-0C506533D080}"/>
                    </a:ext>
                  </a:extLst>
                </p:cNvPr>
                <p:cNvGrpSpPr/>
                <p:nvPr/>
              </p:nvGrpSpPr>
              <p:grpSpPr>
                <a:xfrm>
                  <a:off x="-421088" y="0"/>
                  <a:ext cx="6795731" cy="4489275"/>
                  <a:chOff x="-421088" y="0"/>
                  <a:chExt cx="6795731" cy="4489275"/>
                </a:xfrm>
              </p:grpSpPr>
              <p:cxnSp>
                <p:nvCxnSpPr>
                  <p:cNvPr id="38" name="直線矢印コネクタ 37">
                    <a:extLst>
                      <a:ext uri="{FF2B5EF4-FFF2-40B4-BE49-F238E27FC236}">
                        <a16:creationId xmlns:a16="http://schemas.microsoft.com/office/drawing/2014/main" id="{FDAA3634-AA59-4CD5-AF49-39B244EE6786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4364543" y="2901766"/>
                    <a:ext cx="753606" cy="5442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矢印コネクタ 38">
                    <a:extLst>
                      <a:ext uri="{FF2B5EF4-FFF2-40B4-BE49-F238E27FC236}">
                        <a16:creationId xmlns:a16="http://schemas.microsoft.com/office/drawing/2014/main" id="{4F1B1E8E-ED9B-4578-BC5E-FF44A88706F0}"/>
                      </a:ext>
                    </a:extLst>
                  </p:cNvPr>
                  <p:cNvCxnSpPr/>
                  <p:nvPr/>
                </p:nvCxnSpPr>
                <p:spPr>
                  <a:xfrm>
                    <a:off x="3641271" y="2726548"/>
                    <a:ext cx="756557" cy="5442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矢印コネクタ 39">
                    <a:extLst>
                      <a:ext uri="{FF2B5EF4-FFF2-40B4-BE49-F238E27FC236}">
                        <a16:creationId xmlns:a16="http://schemas.microsoft.com/office/drawing/2014/main" id="{AAFB1BDD-08C9-499F-97C4-6161F3F6327D}"/>
                      </a:ext>
                    </a:extLst>
                  </p:cNvPr>
                  <p:cNvCxnSpPr/>
                  <p:nvPr/>
                </p:nvCxnSpPr>
                <p:spPr>
                  <a:xfrm>
                    <a:off x="3198409" y="3532622"/>
                    <a:ext cx="1018513" cy="3701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1" name="グループ化 40">
                    <a:extLst>
                      <a:ext uri="{FF2B5EF4-FFF2-40B4-BE49-F238E27FC236}">
                        <a16:creationId xmlns:a16="http://schemas.microsoft.com/office/drawing/2014/main" id="{0780D6F8-3BB5-C44C-792B-182E0F9AE518}"/>
                      </a:ext>
                    </a:extLst>
                  </p:cNvPr>
                  <p:cNvGrpSpPr/>
                  <p:nvPr/>
                </p:nvGrpSpPr>
                <p:grpSpPr>
                  <a:xfrm>
                    <a:off x="-421088" y="0"/>
                    <a:ext cx="6795731" cy="4489275"/>
                    <a:chOff x="-421088" y="0"/>
                    <a:chExt cx="6795731" cy="4489275"/>
                  </a:xfrm>
                </p:grpSpPr>
                <p:grpSp>
                  <p:nvGrpSpPr>
                    <p:cNvPr id="56" name="グループ化 55">
                      <a:extLst>
                        <a:ext uri="{FF2B5EF4-FFF2-40B4-BE49-F238E27FC236}">
                          <a16:creationId xmlns:a16="http://schemas.microsoft.com/office/drawing/2014/main" id="{23038228-9B20-1ACE-788B-52EA7A56CA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0"/>
                      <a:ext cx="6374643" cy="4489275"/>
                      <a:chOff x="0" y="0"/>
                      <a:chExt cx="6374643" cy="4489275"/>
                    </a:xfrm>
                  </p:grpSpPr>
                  <p:cxnSp>
                    <p:nvCxnSpPr>
                      <p:cNvPr id="98" name="直線矢印コネクタ 97">
                        <a:extLst>
                          <a:ext uri="{FF2B5EF4-FFF2-40B4-BE49-F238E27FC236}">
                            <a16:creationId xmlns:a16="http://schemas.microsoft.com/office/drawing/2014/main" id="{64E41385-2F57-4E10-937A-8FEF92A91D60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1589942" y="2878110"/>
                        <a:ext cx="753604" cy="5442"/>
                      </a:xfrm>
                      <a:prstGeom prst="straightConnector1">
                        <a:avLst/>
                      </a:prstGeom>
                      <a:ln w="9525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" name="直線矢印コネクタ 99">
                        <a:extLst>
                          <a:ext uri="{FF2B5EF4-FFF2-40B4-BE49-F238E27FC236}">
                            <a16:creationId xmlns:a16="http://schemas.microsoft.com/office/drawing/2014/main" id="{F647D8DB-F4E8-4995-A11E-B616F8A773D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707172" y="2885437"/>
                        <a:ext cx="146539" cy="586782"/>
                      </a:xfrm>
                      <a:prstGeom prst="straightConnector1">
                        <a:avLst/>
                      </a:prstGeom>
                      <a:ln w="9525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" name="直線矢印コネクタ 100">
                        <a:extLst>
                          <a:ext uri="{FF2B5EF4-FFF2-40B4-BE49-F238E27FC236}">
                            <a16:creationId xmlns:a16="http://schemas.microsoft.com/office/drawing/2014/main" id="{5F690786-4322-4D65-81D5-22862BEB11E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822435" y="3363362"/>
                        <a:ext cx="287908" cy="0"/>
                      </a:xfrm>
                      <a:prstGeom prst="straightConnector1">
                        <a:avLst/>
                      </a:prstGeom>
                      <a:ln w="9525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02" name="グループ化 101">
                        <a:extLst>
                          <a:ext uri="{FF2B5EF4-FFF2-40B4-BE49-F238E27FC236}">
                            <a16:creationId xmlns:a16="http://schemas.microsoft.com/office/drawing/2014/main" id="{73993AA8-96F3-6B8C-29D6-7C6AC683137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0"/>
                        <a:ext cx="6374643" cy="4489275"/>
                        <a:chOff x="0" y="0"/>
                        <a:chExt cx="6374643" cy="4488929"/>
                      </a:xfrm>
                    </p:grpSpPr>
                    <p:grpSp>
                      <p:nvGrpSpPr>
                        <p:cNvPr id="109" name="グループ化 108">
                          <a:extLst>
                            <a:ext uri="{FF2B5EF4-FFF2-40B4-BE49-F238E27FC236}">
                              <a16:creationId xmlns:a16="http://schemas.microsoft.com/office/drawing/2014/main" id="{10ABD60D-5154-9B50-57CB-22FA3A4628A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48024" y="0"/>
                          <a:ext cx="6026619" cy="4488929"/>
                          <a:chOff x="348024" y="0"/>
                          <a:chExt cx="6026619" cy="4488929"/>
                        </a:xfrm>
                      </p:grpSpPr>
                      <p:cxnSp>
                        <p:nvCxnSpPr>
                          <p:cNvPr id="119" name="直線矢印コネクタ 118">
                            <a:extLst>
                              <a:ext uri="{FF2B5EF4-FFF2-40B4-BE49-F238E27FC236}">
                                <a16:creationId xmlns:a16="http://schemas.microsoft.com/office/drawing/2014/main" id="{8E9A79B2-5E01-44E7-B84C-884F68296536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792774" y="1295077"/>
                            <a:ext cx="301241" cy="209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0" name="直線矢印コネクタ 119">
                            <a:extLst>
                              <a:ext uri="{FF2B5EF4-FFF2-40B4-BE49-F238E27FC236}">
                                <a16:creationId xmlns:a16="http://schemas.microsoft.com/office/drawing/2014/main" id="{1C67935F-5B57-4D40-89FC-746AD4547B6D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 flipV="1">
                            <a:off x="996043" y="946735"/>
                            <a:ext cx="163286" cy="653142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1" name="直線矢印コネクタ 120">
                            <a:extLst>
                              <a:ext uri="{FF2B5EF4-FFF2-40B4-BE49-F238E27FC236}">
                                <a16:creationId xmlns:a16="http://schemas.microsoft.com/office/drawing/2014/main" id="{C72A44CA-A425-42F2-BA6D-C18624EB89D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 flipV="1">
                            <a:off x="2362199" y="1126348"/>
                            <a:ext cx="130630" cy="533401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2" name="直線矢印コネクタ 121">
                            <a:extLst>
                              <a:ext uri="{FF2B5EF4-FFF2-40B4-BE49-F238E27FC236}">
                                <a16:creationId xmlns:a16="http://schemas.microsoft.com/office/drawing/2014/main" id="{8C7A969E-2374-4A95-B877-D30D26CC45F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2231362" y="685477"/>
                            <a:ext cx="76409" cy="435641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3" name="直線矢印コネクタ 122">
                            <a:extLst>
                              <a:ext uri="{FF2B5EF4-FFF2-40B4-BE49-F238E27FC236}">
                                <a16:creationId xmlns:a16="http://schemas.microsoft.com/office/drawing/2014/main" id="{CC4E7B92-8709-4610-BE4D-99D5415068B7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1893530" y="1115463"/>
                            <a:ext cx="768027" cy="5677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124" name="グループ化 123">
                            <a:extLst>
                              <a:ext uri="{FF2B5EF4-FFF2-40B4-BE49-F238E27FC236}">
                                <a16:creationId xmlns:a16="http://schemas.microsoft.com/office/drawing/2014/main" id="{9565103F-AF3C-995C-F6AD-FF8064733FA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348024" y="0"/>
                            <a:ext cx="6026619" cy="4488929"/>
                            <a:chOff x="348024" y="0"/>
                            <a:chExt cx="6023343" cy="4404676"/>
                          </a:xfrm>
                        </p:grpSpPr>
                        <p:sp>
                          <p:nvSpPr>
                            <p:cNvPr id="136" name="テキスト ボックス 527">
                              <a:extLst>
                                <a:ext uri="{FF2B5EF4-FFF2-40B4-BE49-F238E27FC236}">
                                  <a16:creationId xmlns:a16="http://schemas.microsoft.com/office/drawing/2014/main" id="{5307E0CE-0D38-4711-BD15-288947C7D34D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4149521" y="1210620"/>
                              <a:ext cx="647513" cy="246336"/>
                            </a:xfrm>
                            <a:prstGeom prst="rect">
                              <a:avLst/>
                            </a:prstGeom>
                            <a:noFill/>
                            <a:ln w="9525" cmpd="sng">
                              <a:noFill/>
                            </a:ln>
                          </p:spPr>
                          <p:style>
                            <a:lnRef idx="0">
                              <a:scrgbClr r="0" g="0" b="0"/>
                            </a:lnRef>
                            <a:fillRef idx="0">
                              <a:scrgbClr r="0" g="0" b="0"/>
                            </a:fillRef>
                            <a:effectRef idx="0">
                              <a:scrgbClr r="0" g="0" b="0"/>
                            </a:effectRef>
                            <a:fontRef idx="minor">
                              <a:schemeClr val="dk1"/>
                            </a:fontRef>
                          </p:style>
                          <p:txBody>
                            <a:bodyPr wrap="square" rtlCol="0" anchor="t"/>
                            <a:lstStyle>
                              <a:lvl1pPr marL="0" indent="0">
                                <a:defRPr sz="1100">
                                  <a:solidFill>
                                    <a:schemeClr val="dk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solidFill>
                                    <a:schemeClr val="dk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solidFill>
                                    <a:schemeClr val="dk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solidFill>
                                    <a:schemeClr val="dk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solidFill>
                                    <a:schemeClr val="dk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solidFill>
                                    <a:schemeClr val="dk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solidFill>
                                    <a:schemeClr val="dk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solidFill>
                                    <a:schemeClr val="dk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solidFill>
                                    <a:schemeClr val="dk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r>
                                <a:rPr kumimoji="1" lang="ja-JP" altLang="en-US" sz="800" b="0" kern="1200">
                                  <a:latin typeface="Meiryo UI" panose="020B0604030504040204" pitchFamily="50" charset="-128"/>
                                  <a:ea typeface="Meiryo UI" panose="020B0604030504040204" pitchFamily="50" charset="-128"/>
                                </a:rPr>
                                <a:t>資格</a:t>
                              </a:r>
                            </a:p>
                          </p:txBody>
                        </p:sp>
                        <p:grpSp>
                          <p:nvGrpSpPr>
                            <p:cNvPr id="137" name="グループ化 136">
                              <a:extLst>
                                <a:ext uri="{FF2B5EF4-FFF2-40B4-BE49-F238E27FC236}">
                                  <a16:creationId xmlns:a16="http://schemas.microsoft.com/office/drawing/2014/main" id="{FB6226B4-7851-6DCE-CA09-4FCC7B685B7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48024" y="0"/>
                              <a:ext cx="6023343" cy="4404676"/>
                              <a:chOff x="348024" y="0"/>
                              <a:chExt cx="6023343" cy="4404676"/>
                            </a:xfrm>
                          </p:grpSpPr>
                          <p:sp>
                            <p:nvSpPr>
                              <p:cNvPr id="138" name="テキスト ボックス 650">
                                <a:extLst>
                                  <a:ext uri="{FF2B5EF4-FFF2-40B4-BE49-F238E27FC236}">
                                    <a16:creationId xmlns:a16="http://schemas.microsoft.com/office/drawing/2014/main" id="{1D151C70-8D5A-4C9D-B705-42C12566924E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3399164" y="1074566"/>
                                <a:ext cx="647513" cy="246336"/>
                              </a:xfrm>
                              <a:prstGeom prst="rect">
                                <a:avLst/>
                              </a:prstGeom>
                              <a:noFill/>
                              <a:ln w="9525" cmpd="sng">
                                <a:noFill/>
                              </a:ln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wrap="square" rtlCol="0" anchor="t"/>
                              <a:lstStyle>
                                <a:lvl1pPr marL="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r>
                                  <a:rPr kumimoji="1" lang="ja-JP" altLang="en-US" sz="800" b="0" kern="1200" dirty="0">
                                    <a:latin typeface="Meiryo UI" panose="020B0604030504040204" pitchFamily="50" charset="-128"/>
                                    <a:ea typeface="Meiryo UI" panose="020B0604030504040204" pitchFamily="50" charset="-128"/>
                                  </a:rPr>
                                  <a:t>保全</a:t>
                                </a:r>
                              </a:p>
                            </p:txBody>
                          </p:sp>
                          <p:sp>
                            <p:nvSpPr>
                              <p:cNvPr id="139" name="テキスト ボックス 658">
                                <a:extLst>
                                  <a:ext uri="{FF2B5EF4-FFF2-40B4-BE49-F238E27FC236}">
                                    <a16:creationId xmlns:a16="http://schemas.microsoft.com/office/drawing/2014/main" id="{2168B964-E725-457C-866B-2E3B32C18158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4261194" y="1545638"/>
                                <a:ext cx="647513" cy="246336"/>
                              </a:xfrm>
                              <a:prstGeom prst="rect">
                                <a:avLst/>
                              </a:prstGeom>
                              <a:noFill/>
                              <a:ln w="9525" cmpd="sng">
                                <a:noFill/>
                              </a:ln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wrap="square" rtlCol="0" anchor="t"/>
                              <a:lstStyle>
                                <a:lvl1pPr marL="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r>
                                  <a:rPr kumimoji="1" lang="ja-JP" altLang="en-US" sz="800" b="0" kern="1200" dirty="0">
                                    <a:latin typeface="Meiryo UI" panose="020B0604030504040204" pitchFamily="50" charset="-128"/>
                                    <a:ea typeface="Meiryo UI" panose="020B0604030504040204" pitchFamily="50" charset="-128"/>
                                  </a:rPr>
                                  <a:t>各設備</a:t>
                                </a:r>
                              </a:p>
                            </p:txBody>
                          </p:sp>
                          <p:grpSp>
                            <p:nvGrpSpPr>
                              <p:cNvPr id="140" name="グループ化 139">
                                <a:extLst>
                                  <a:ext uri="{FF2B5EF4-FFF2-40B4-BE49-F238E27FC236}">
                                    <a16:creationId xmlns:a16="http://schemas.microsoft.com/office/drawing/2014/main" id="{07936A01-CFB1-3650-235F-5C940E5E915E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48024" y="0"/>
                                <a:ext cx="6023343" cy="4404676"/>
                                <a:chOff x="348024" y="0"/>
                                <a:chExt cx="6023343" cy="4404676"/>
                              </a:xfrm>
                            </p:grpSpPr>
                            <p:cxnSp>
                              <p:nvCxnSpPr>
                                <p:cNvPr id="144" name="直線矢印コネクタ 143">
                                  <a:extLst>
                                    <a:ext uri="{FF2B5EF4-FFF2-40B4-BE49-F238E27FC236}">
                                      <a16:creationId xmlns:a16="http://schemas.microsoft.com/office/drawing/2014/main" id="{DCC374A8-A644-432E-996E-7A4CDAF7E251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V="1">
                                  <a:off x="3847350" y="686618"/>
                                  <a:ext cx="219808" cy="7326"/>
                                </a:xfrm>
                                <a:prstGeom prst="straightConnector1">
                                  <a:avLst/>
                                </a:prstGeom>
                                <a:ln w="9525" cap="flat" cmpd="sng" algn="ctr">
                                  <a:solidFill>
                                    <a:schemeClr val="dk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arrow" w="med" len="med"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45" name="直線矢印コネクタ 144">
                                  <a:extLst>
                                    <a:ext uri="{FF2B5EF4-FFF2-40B4-BE49-F238E27FC236}">
                                      <a16:creationId xmlns:a16="http://schemas.microsoft.com/office/drawing/2014/main" id="{3087B127-F750-43CF-B433-EC6112F78390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V="1">
                                  <a:off x="3771337" y="1525930"/>
                                  <a:ext cx="882732" cy="1465"/>
                                </a:xfrm>
                                <a:prstGeom prst="straightConnector1">
                                  <a:avLst/>
                                </a:prstGeom>
                                <a:ln w="9525" cap="flat" cmpd="sng" algn="ctr">
                                  <a:solidFill>
                                    <a:schemeClr val="dk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arrow" w="med" len="med"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46" name="直線矢印コネクタ 145">
                                  <a:extLst>
                                    <a:ext uri="{FF2B5EF4-FFF2-40B4-BE49-F238E27FC236}">
                                      <a16:creationId xmlns:a16="http://schemas.microsoft.com/office/drawing/2014/main" id="{10B86C29-8296-4CF3-AEDC-4C8364251A6C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V="1">
                                  <a:off x="3678832" y="938843"/>
                                  <a:ext cx="824304" cy="6491"/>
                                </a:xfrm>
                                <a:prstGeom prst="straightConnector1">
                                  <a:avLst/>
                                </a:prstGeom>
                                <a:ln w="9525" cap="flat" cmpd="sng" algn="ctr">
                                  <a:solidFill>
                                    <a:schemeClr val="dk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arrow" w="med" len="med"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47" name="直線矢印コネクタ 146">
                                  <a:extLst>
                                    <a:ext uri="{FF2B5EF4-FFF2-40B4-BE49-F238E27FC236}">
                                      <a16:creationId xmlns:a16="http://schemas.microsoft.com/office/drawing/2014/main" id="{C19CEB89-93CD-47B0-A7A1-6937A6D8BE48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H="1">
                                  <a:off x="4116676" y="1671761"/>
                                  <a:ext cx="210763" cy="5255"/>
                                </a:xfrm>
                                <a:prstGeom prst="straightConnector1">
                                  <a:avLst/>
                                </a:prstGeom>
                                <a:ln w="9525" cap="flat" cmpd="sng" algn="ctr">
                                  <a:solidFill>
                                    <a:schemeClr val="dk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arrow" w="med" len="med"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48" name="直線矢印コネクタ 147">
                                  <a:extLst>
                                    <a:ext uri="{FF2B5EF4-FFF2-40B4-BE49-F238E27FC236}">
                                      <a16:creationId xmlns:a16="http://schemas.microsoft.com/office/drawing/2014/main" id="{154381DC-3273-4DC6-9D77-D0602362E5B6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4037850" y="581767"/>
                                  <a:ext cx="82061" cy="343053"/>
                                </a:xfrm>
                                <a:prstGeom prst="straightConnector1">
                                  <a:avLst/>
                                </a:prstGeom>
                                <a:ln w="9525" cap="flat" cmpd="sng" algn="ctr">
                                  <a:solidFill>
                                    <a:schemeClr val="dk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arrow" w="med" len="med"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grpSp>
                              <p:nvGrpSpPr>
                                <p:cNvPr id="149" name="グループ化 148">
                                  <a:extLst>
                                    <a:ext uri="{FF2B5EF4-FFF2-40B4-BE49-F238E27FC236}">
                                      <a16:creationId xmlns:a16="http://schemas.microsoft.com/office/drawing/2014/main" id="{2FCA911E-A494-2A32-4F57-61C7AC87AB89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348024" y="0"/>
                                  <a:ext cx="6023343" cy="4404676"/>
                                  <a:chOff x="348024" y="0"/>
                                  <a:chExt cx="6028243" cy="4347968"/>
                                </a:xfrm>
                              </p:grpSpPr>
                              <p:grpSp>
                                <p:nvGrpSpPr>
                                  <p:cNvPr id="160" name="グループ化 159">
                                    <a:extLst>
                                      <a:ext uri="{FF2B5EF4-FFF2-40B4-BE49-F238E27FC236}">
                                        <a16:creationId xmlns:a16="http://schemas.microsoft.com/office/drawing/2014/main" id="{DBE9A6E1-343A-B185-942D-A4133F5B1EB2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348024" y="0"/>
                                    <a:ext cx="6028243" cy="4347968"/>
                                    <a:chOff x="348024" y="0"/>
                                    <a:chExt cx="5989669" cy="4556796"/>
                                  </a:xfrm>
                                </p:grpSpPr>
                                <p:sp>
                                  <p:nvSpPr>
                                    <p:cNvPr id="169" name="テキスト ボックス 649">
                                      <a:extLst>
                                        <a:ext uri="{FF2B5EF4-FFF2-40B4-BE49-F238E27FC236}">
                                          <a16:creationId xmlns:a16="http://schemas.microsoft.com/office/drawing/2014/main" id="{FC93DCB8-6F17-032E-E7C3-D87EB6483CD7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5814663" y="104024"/>
                                      <a:ext cx="523030" cy="4404290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rgbClr val="FFFF66"/>
                                    </a:solidFill>
                                    <a:ln w="9525" cmpd="sng"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0">
                                      <a:scrgbClr r="0" g="0" b="0"/>
                                    </a:lnRef>
                                    <a:fillRef idx="0">
                                      <a:scrgbClr r="0" g="0" b="0"/>
                                    </a:fillRef>
                                    <a:effectRef idx="0">
                                      <a:scrgbClr r="0" g="0" b="0"/>
                                    </a:effectRef>
                                    <a:fontRef idx="minor">
                                      <a:schemeClr val="dk1"/>
                                    </a:fontRef>
                                  </p:style>
                                  <p:txBody>
                                    <a:bodyPr vert="wordArtVertRtl" wrap="none" rtlCol="0" anchor="ctr" anchorCtr="1">
                                      <a:spAutoFit/>
                                    </a:bodyPr>
                                    <a:lstStyle>
                                      <a:lvl1pPr marL="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1pPr>
                                      <a:lvl2pPr marL="4572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2pPr>
                                      <a:lvl3pPr marL="9144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3pPr>
                                      <a:lvl4pPr marL="13716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4pPr>
                                      <a:lvl5pPr marL="18288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5pPr>
                                      <a:lvl6pPr marL="22860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6pPr>
                                      <a:lvl7pPr marL="27432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7pPr>
                                      <a:lvl8pPr marL="32004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8pPr>
                                      <a:lvl9pPr marL="36576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9pPr>
                                    </a:lstStyle>
                                    <a:p>
                                      <a:r>
                                        <a:rPr kumimoji="1" lang="ja-JP" altLang="en-US" sz="1800" b="1" kern="1200" dirty="0">
                                          <a:latin typeface="Meiryo UI" panose="020B0604030504040204" pitchFamily="50" charset="-128"/>
                                          <a:ea typeface="Meiryo UI" panose="020B0604030504040204" pitchFamily="50" charset="-128"/>
                                        </a:rPr>
                                        <a:t>プーリー交換に時間が掛かる</a:t>
                                      </a:r>
                                    </a:p>
                                  </p:txBody>
                                </p:sp>
                                <p:cxnSp>
                                  <p:nvCxnSpPr>
                                    <p:cNvPr id="170" name="直線矢印コネクタ 169">
                                      <a:extLst>
                                        <a:ext uri="{FF2B5EF4-FFF2-40B4-BE49-F238E27FC236}">
                                          <a16:creationId xmlns:a16="http://schemas.microsoft.com/office/drawing/2014/main" id="{4E0C87E9-CC57-4621-8CAD-4EF1387D3D67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>
                                      <a:off x="348024" y="2288405"/>
                                      <a:ext cx="5462934" cy="0"/>
                                    </a:xfrm>
                                    <a:prstGeom prst="straightConnector1">
                                      <a:avLst/>
                                    </a:prstGeom>
                                    <a:ln w="28575">
                                      <a:solidFill>
                                        <a:sysClr val="windowText" lastClr="000000"/>
                                      </a:solidFill>
                                      <a:headEnd type="none" w="med" len="med"/>
                                      <a:tailEnd type="arrow" w="med" len="med"/>
                                    </a:ln>
                                  </p:spPr>
                                  <p:style>
                                    <a:lnRef idx="1">
                                      <a:schemeClr val="dk1"/>
                                    </a:lnRef>
                                    <a:fillRef idx="0">
                                      <a:schemeClr val="dk1"/>
                                    </a:fillRef>
                                    <a:effectRef idx="0">
                                      <a:schemeClr val="dk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sp>
                                  <p:nvSpPr>
                                    <p:cNvPr id="171" name="テキスト ボックス 653">
                                      <a:extLst>
                                        <a:ext uri="{FF2B5EF4-FFF2-40B4-BE49-F238E27FC236}">
                                          <a16:creationId xmlns:a16="http://schemas.microsoft.com/office/drawing/2014/main" id="{BA832B08-C9C1-ACEA-9664-17F231245316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1280512" y="0"/>
                                      <a:ext cx="820431" cy="353787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rgbClr val="CCFFCC"/>
                                    </a:solidFill>
                                    <a:ln w="9525" cmpd="sng"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0">
                                      <a:scrgbClr r="0" g="0" b="0"/>
                                    </a:lnRef>
                                    <a:fillRef idx="0">
                                      <a:scrgbClr r="0" g="0" b="0"/>
                                    </a:fillRef>
                                    <a:effectRef idx="0">
                                      <a:scrgbClr r="0" g="0" b="0"/>
                                    </a:effectRef>
                                    <a:fontRef idx="minor">
                                      <a:schemeClr val="dk1"/>
                                    </a:fontRef>
                                  </p:style>
                                  <p:txBody>
                                    <a:bodyPr wrap="square" rtlCol="0" anchor="ctr" anchorCtr="1"/>
                                    <a:lstStyle>
                                      <a:lvl1pPr marL="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1pPr>
                                      <a:lvl2pPr marL="4572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2pPr>
                                      <a:lvl3pPr marL="9144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3pPr>
                                      <a:lvl4pPr marL="13716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4pPr>
                                      <a:lvl5pPr marL="18288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5pPr>
                                      <a:lvl6pPr marL="22860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6pPr>
                                      <a:lvl7pPr marL="27432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7pPr>
                                      <a:lvl8pPr marL="32004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8pPr>
                                      <a:lvl9pPr marL="36576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9pPr>
                                    </a:lstStyle>
                                    <a:p>
                                      <a:r>
                                        <a:rPr kumimoji="1" lang="ja-JP" altLang="en-US" sz="1400" kern="1200" dirty="0">
                                          <a:latin typeface="Meiryo UI" panose="020B0604030504040204" pitchFamily="50" charset="-128"/>
                                          <a:ea typeface="Meiryo UI" panose="020B0604030504040204" pitchFamily="50" charset="-128"/>
                                        </a:rPr>
                                        <a:t>場</a:t>
                                      </a:r>
                                    </a:p>
                                  </p:txBody>
                                </p:sp>
                                <p:sp>
                                  <p:nvSpPr>
                                    <p:cNvPr id="172" name="テキスト ボックス 661">
                                      <a:extLst>
                                        <a:ext uri="{FF2B5EF4-FFF2-40B4-BE49-F238E27FC236}">
                                          <a16:creationId xmlns:a16="http://schemas.microsoft.com/office/drawing/2014/main" id="{398B62DA-5E3F-49CD-B1CB-B1464544438A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3918697" y="2"/>
                                      <a:ext cx="826834" cy="353787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rgbClr val="CCFFCC"/>
                                    </a:solidFill>
                                    <a:ln w="9525" cmpd="sng"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0">
                                      <a:scrgbClr r="0" g="0" b="0"/>
                                    </a:lnRef>
                                    <a:fillRef idx="0">
                                      <a:scrgbClr r="0" g="0" b="0"/>
                                    </a:fillRef>
                                    <a:effectRef idx="0">
                                      <a:scrgbClr r="0" g="0" b="0"/>
                                    </a:effectRef>
                                    <a:fontRef idx="minor">
                                      <a:schemeClr val="dk1"/>
                                    </a:fontRef>
                                  </p:style>
                                  <p:txBody>
                                    <a:bodyPr wrap="square" rtlCol="0" anchor="ctr" anchorCtr="1"/>
                                    <a:lstStyle>
                                      <a:lvl1pPr marL="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1pPr>
                                      <a:lvl2pPr marL="4572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2pPr>
                                      <a:lvl3pPr marL="9144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3pPr>
                                      <a:lvl4pPr marL="13716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4pPr>
                                      <a:lvl5pPr marL="18288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5pPr>
                                      <a:lvl6pPr marL="22860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6pPr>
                                      <a:lvl7pPr marL="27432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7pPr>
                                      <a:lvl8pPr marL="32004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8pPr>
                                      <a:lvl9pPr marL="36576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9pPr>
                                    </a:lstStyle>
                                    <a:p>
                                      <a:r>
                                        <a:rPr kumimoji="1" lang="ja-JP" altLang="en-US" sz="1400" kern="1200">
                                          <a:latin typeface="Meiryo UI" panose="020B0604030504040204" pitchFamily="50" charset="-128"/>
                                          <a:ea typeface="Meiryo UI" panose="020B0604030504040204" pitchFamily="50" charset="-128"/>
                                        </a:rPr>
                                        <a:t>人</a:t>
                                      </a:r>
                                    </a:p>
                                  </p:txBody>
                                </p:sp>
                                <p:sp>
                                  <p:nvSpPr>
                                    <p:cNvPr id="173" name="テキスト ボックス 663">
                                      <a:extLst>
                                        <a:ext uri="{FF2B5EF4-FFF2-40B4-BE49-F238E27FC236}">
                                          <a16:creationId xmlns:a16="http://schemas.microsoft.com/office/drawing/2014/main" id="{BA0CD198-F5AF-4012-8186-D0BAB0A38397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863494" y="4198856"/>
                                      <a:ext cx="820431" cy="353787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rgbClr val="CCFFCC"/>
                                    </a:solidFill>
                                    <a:ln w="9525" cmpd="sng"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0">
                                      <a:scrgbClr r="0" g="0" b="0"/>
                                    </a:lnRef>
                                    <a:fillRef idx="0">
                                      <a:scrgbClr r="0" g="0" b="0"/>
                                    </a:fillRef>
                                    <a:effectRef idx="0">
                                      <a:scrgbClr r="0" g="0" b="0"/>
                                    </a:effectRef>
                                    <a:fontRef idx="minor">
                                      <a:schemeClr val="dk1"/>
                                    </a:fontRef>
                                  </p:style>
                                  <p:txBody>
                                    <a:bodyPr wrap="square" rtlCol="0" anchor="ctr" anchorCtr="1"/>
                                    <a:lstStyle>
                                      <a:lvl1pPr marL="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1pPr>
                                      <a:lvl2pPr marL="4572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2pPr>
                                      <a:lvl3pPr marL="9144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3pPr>
                                      <a:lvl4pPr marL="13716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4pPr>
                                      <a:lvl5pPr marL="18288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5pPr>
                                      <a:lvl6pPr marL="22860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6pPr>
                                      <a:lvl7pPr marL="27432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7pPr>
                                      <a:lvl8pPr marL="32004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8pPr>
                                      <a:lvl9pPr marL="36576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9pPr>
                                    </a:lstStyle>
                                    <a:p>
                                      <a:r>
                                        <a:rPr kumimoji="1" lang="ja-JP" altLang="en-US" sz="1400" kern="1200">
                                          <a:latin typeface="Meiryo UI" panose="020B0604030504040204" pitchFamily="50" charset="-128"/>
                                          <a:ea typeface="Meiryo UI" panose="020B0604030504040204" pitchFamily="50" charset="-128"/>
                                        </a:rPr>
                                        <a:t>方法</a:t>
                                      </a:r>
                                    </a:p>
                                  </p:txBody>
                                </p:sp>
                                <p:sp>
                                  <p:nvSpPr>
                                    <p:cNvPr id="174" name="テキスト ボックス 665">
                                      <a:extLst>
                                        <a:ext uri="{FF2B5EF4-FFF2-40B4-BE49-F238E27FC236}">
                                          <a16:creationId xmlns:a16="http://schemas.microsoft.com/office/drawing/2014/main" id="{C5F709AC-3C8D-44B8-B61A-392C1984A985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3649756" y="4203009"/>
                                      <a:ext cx="826834" cy="353787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rgbClr val="CCFFCC"/>
                                    </a:solidFill>
                                    <a:ln w="9525" cmpd="sng"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0">
                                      <a:scrgbClr r="0" g="0" b="0"/>
                                    </a:lnRef>
                                    <a:fillRef idx="0">
                                      <a:scrgbClr r="0" g="0" b="0"/>
                                    </a:fillRef>
                                    <a:effectRef idx="0">
                                      <a:scrgbClr r="0" g="0" b="0"/>
                                    </a:effectRef>
                                    <a:fontRef idx="minor">
                                      <a:schemeClr val="dk1"/>
                                    </a:fontRef>
                                  </p:style>
                                  <p:txBody>
                                    <a:bodyPr wrap="square" rtlCol="0" anchor="ctr" anchorCtr="1"/>
                                    <a:lstStyle>
                                      <a:lvl1pPr marL="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1pPr>
                                      <a:lvl2pPr marL="4572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2pPr>
                                      <a:lvl3pPr marL="9144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3pPr>
                                      <a:lvl4pPr marL="13716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4pPr>
                                      <a:lvl5pPr marL="18288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5pPr>
                                      <a:lvl6pPr marL="22860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6pPr>
                                      <a:lvl7pPr marL="27432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7pPr>
                                      <a:lvl8pPr marL="32004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8pPr>
                                      <a:lvl9pPr marL="36576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9pPr>
                                    </a:lstStyle>
                                    <a:p>
                                      <a:r>
                                        <a:rPr kumimoji="1" lang="ja-JP" altLang="en-US" sz="1400" kern="1200">
                                          <a:latin typeface="Meiryo UI" panose="020B0604030504040204" pitchFamily="50" charset="-128"/>
                                          <a:ea typeface="Meiryo UI" panose="020B0604030504040204" pitchFamily="50" charset="-128"/>
                                        </a:rPr>
                                        <a:t>設備</a:t>
                                      </a:r>
                                    </a:p>
                                  </p:txBody>
                                </p:sp>
                                <p:cxnSp>
                                  <p:nvCxnSpPr>
                                    <p:cNvPr id="175" name="直線矢印コネクタ 174">
                                      <a:extLst>
                                        <a:ext uri="{FF2B5EF4-FFF2-40B4-BE49-F238E27FC236}">
                                          <a16:creationId xmlns:a16="http://schemas.microsoft.com/office/drawing/2014/main" id="{17DEFB23-7033-499A-9FF8-A28B92B6896E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 flipH="1" flipV="1">
                                      <a:off x="1699736" y="364994"/>
                                      <a:ext cx="434824" cy="1903400"/>
                                    </a:xfrm>
                                    <a:prstGeom prst="straightConnector1">
                                      <a:avLst/>
                                    </a:prstGeom>
                                    <a:ln w="19050">
                                      <a:solidFill>
                                        <a:sysClr val="windowText" lastClr="000000"/>
                                      </a:solidFill>
                                      <a:headEnd type="arrow" w="med" len="med"/>
                                      <a:tailEnd type="none" w="med" len="med"/>
                                    </a:ln>
                                  </p:spPr>
                                  <p:style>
                                    <a:lnRef idx="1">
                                      <a:schemeClr val="dk1"/>
                                    </a:lnRef>
                                    <a:fillRef idx="0">
                                      <a:schemeClr val="dk1"/>
                                    </a:fillRef>
                                    <a:effectRef idx="0">
                                      <a:schemeClr val="dk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176" name="直線矢印コネクタ 175">
                                      <a:extLst>
                                        <a:ext uri="{FF2B5EF4-FFF2-40B4-BE49-F238E27FC236}">
                                          <a16:creationId xmlns:a16="http://schemas.microsoft.com/office/drawing/2014/main" id="{9E31CBC3-920C-4021-8AE1-AC4F951C7833}"/>
                                        </a:ext>
                                      </a:extLst>
                                    </p:cNvPr>
                                    <p:cNvCxnSpPr>
                                      <a:endCxn id="172" idx="2"/>
                                    </p:cNvCxnSpPr>
                                    <p:nvPr/>
                                  </p:nvCxnSpPr>
                                  <p:spPr>
                                    <a:xfrm flipH="1" flipV="1">
                                      <a:off x="4333315" y="353789"/>
                                      <a:ext cx="490657" cy="1945821"/>
                                    </a:xfrm>
                                    <a:prstGeom prst="straightConnector1">
                                      <a:avLst/>
                                    </a:prstGeom>
                                    <a:ln w="19050">
                                      <a:solidFill>
                                        <a:sysClr val="windowText" lastClr="000000"/>
                                      </a:solidFill>
                                      <a:headEnd type="arrow" w="med" len="med"/>
                                      <a:tailEnd type="none" w="med" len="med"/>
                                    </a:ln>
                                  </p:spPr>
                                  <p:style>
                                    <a:lnRef idx="1">
                                      <a:schemeClr val="dk1"/>
                                    </a:lnRef>
                                    <a:fillRef idx="0">
                                      <a:schemeClr val="dk1"/>
                                    </a:fillRef>
                                    <a:effectRef idx="0">
                                      <a:schemeClr val="dk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177" name="直線矢印コネクタ 176">
                                      <a:extLst>
                                        <a:ext uri="{FF2B5EF4-FFF2-40B4-BE49-F238E27FC236}">
                                          <a16:creationId xmlns:a16="http://schemas.microsoft.com/office/drawing/2014/main" id="{6594BAD5-4F6B-4245-A418-E7EEB2CEBA00}"/>
                                        </a:ext>
                                      </a:extLst>
                                    </p:cNvPr>
                                    <p:cNvCxnSpPr>
                                      <a:endCxn id="173" idx="0"/>
                                    </p:cNvCxnSpPr>
                                    <p:nvPr/>
                                  </p:nvCxnSpPr>
                                  <p:spPr>
                                    <a:xfrm flipH="1">
                                      <a:off x="1273709" y="2295457"/>
                                      <a:ext cx="432626" cy="1903398"/>
                                    </a:xfrm>
                                    <a:prstGeom prst="straightConnector1">
                                      <a:avLst/>
                                    </a:prstGeom>
                                    <a:ln w="19050">
                                      <a:solidFill>
                                        <a:sysClr val="windowText" lastClr="000000"/>
                                      </a:solidFill>
                                      <a:headEnd type="arrow" w="med" len="med"/>
                                      <a:tailEnd type="none" w="med" len="med"/>
                                    </a:ln>
                                  </p:spPr>
                                  <p:style>
                                    <a:lnRef idx="1">
                                      <a:schemeClr val="dk1"/>
                                    </a:lnRef>
                                    <a:fillRef idx="0">
                                      <a:schemeClr val="dk1"/>
                                    </a:fillRef>
                                    <a:effectRef idx="0">
                                      <a:schemeClr val="dk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178" name="直線矢印コネクタ 177">
                                      <a:extLst>
                                        <a:ext uri="{FF2B5EF4-FFF2-40B4-BE49-F238E27FC236}">
                                          <a16:creationId xmlns:a16="http://schemas.microsoft.com/office/drawing/2014/main" id="{56C836A9-D891-4088-B678-E04F9A0CDD96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 flipH="1">
                                      <a:off x="4070022" y="2299610"/>
                                      <a:ext cx="395362" cy="1911349"/>
                                    </a:xfrm>
                                    <a:prstGeom prst="straightConnector1">
                                      <a:avLst/>
                                    </a:prstGeom>
                                    <a:ln w="19050">
                                      <a:solidFill>
                                        <a:sysClr val="windowText" lastClr="000000"/>
                                      </a:solidFill>
                                      <a:headEnd type="arrow" w="med" len="med"/>
                                      <a:tailEnd type="none" w="med" len="med"/>
                                    </a:ln>
                                  </p:spPr>
                                  <p:style>
                                    <a:lnRef idx="1">
                                      <a:schemeClr val="dk1"/>
                                    </a:lnRef>
                                    <a:fillRef idx="0">
                                      <a:schemeClr val="dk1"/>
                                    </a:fillRef>
                                    <a:effectRef idx="0">
                                      <a:schemeClr val="dk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</p:grpSp>
                              <p:cxnSp>
                                <p:nvCxnSpPr>
                                  <p:cNvPr id="161" name="直線矢印コネクタ 160">
                                    <a:extLst>
                                      <a:ext uri="{FF2B5EF4-FFF2-40B4-BE49-F238E27FC236}">
                                        <a16:creationId xmlns:a16="http://schemas.microsoft.com/office/drawing/2014/main" id="{077368DE-FA77-4EC3-B981-48F5DB9EB7A2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 flipH="1" flipV="1">
                                    <a:off x="4978249" y="1305326"/>
                                    <a:ext cx="216749" cy="2314"/>
                                  </a:xfrm>
                                  <a:prstGeom prst="straightConnector1">
                                    <a:avLst/>
                                  </a:prstGeom>
                                  <a:ln w="9525" cap="flat" cmpd="sng" algn="ctr">
                                    <a:solidFill>
                                      <a:schemeClr val="dk1"/>
                                    </a:solidFill>
                                    <a:prstDash val="solid"/>
                                    <a:round/>
                                    <a:headEnd type="none" w="med" len="med"/>
                                    <a:tailEnd type="arrow" w="med" len="med"/>
                                  </a:ln>
                                </p:spPr>
                                <p:style>
                                  <a:lnRef idx="0">
                                    <a:scrgbClr r="0" g="0" b="0"/>
                                  </a:lnRef>
                                  <a:fillRef idx="0">
                                    <a:scrgbClr r="0" g="0" b="0"/>
                                  </a:fillRef>
                                  <a:effectRef idx="0">
                                    <a:scrgbClr r="0" g="0" b="0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162" name="直線矢印コネクタ 161">
                                    <a:extLst>
                                      <a:ext uri="{FF2B5EF4-FFF2-40B4-BE49-F238E27FC236}">
                                        <a16:creationId xmlns:a16="http://schemas.microsoft.com/office/drawing/2014/main" id="{DB3A529E-1E5E-4F4F-A798-DE1CF1BBFF8F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 flipH="1" flipV="1">
                                    <a:off x="4586433" y="1078351"/>
                                    <a:ext cx="584308" cy="1200"/>
                                  </a:xfrm>
                                  <a:prstGeom prst="straightConnector1">
                                    <a:avLst/>
                                  </a:prstGeom>
                                  <a:ln w="9525" cap="flat" cmpd="sng" algn="ctr">
                                    <a:solidFill>
                                      <a:schemeClr val="dk1"/>
                                    </a:solidFill>
                                    <a:prstDash val="solid"/>
                                    <a:round/>
                                    <a:headEnd type="none" w="med" len="med"/>
                                    <a:tailEnd type="arrow" w="med" len="med"/>
                                  </a:ln>
                                </p:spPr>
                                <p:style>
                                  <a:lnRef idx="0">
                                    <a:scrgbClr r="0" g="0" b="0"/>
                                  </a:lnRef>
                                  <a:fillRef idx="0">
                                    <a:scrgbClr r="0" g="0" b="0"/>
                                  </a:fillRef>
                                  <a:effectRef idx="0">
                                    <a:scrgbClr r="0" g="0" b="0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sp>
                                <p:nvSpPr>
                                  <p:cNvPr id="163" name="テキスト ボックス 313">
                                    <a:extLst>
                                      <a:ext uri="{FF2B5EF4-FFF2-40B4-BE49-F238E27FC236}">
                                        <a16:creationId xmlns:a16="http://schemas.microsoft.com/office/drawing/2014/main" id="{D27A3065-8A0A-4349-AC4E-31D5D40A4B1E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5170740" y="947451"/>
                                    <a:ext cx="499278" cy="241788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9525" cmpd="sng">
                                    <a:noFill/>
                                  </a:ln>
                                </p:spPr>
                                <p:style>
                                  <a:lnRef idx="0">
                                    <a:scrgbClr r="0" g="0" b="0"/>
                                  </a:lnRef>
                                  <a:fillRef idx="0">
                                    <a:scrgbClr r="0" g="0" b="0"/>
                                  </a:fillRef>
                                  <a:effectRef idx="0">
                                    <a:scrgbClr r="0" g="0" b="0"/>
                                  </a:effectRef>
                                  <a:fontRef idx="minor">
                                    <a:schemeClr val="dk1"/>
                                  </a:fontRef>
                                </p:style>
                                <p:txBody>
                                  <a:bodyPr wrap="square" rtlCol="0" anchor="t"/>
                                  <a:lstStyle>
                                    <a:lvl1pPr marL="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1pPr>
                                    <a:lvl2pPr marL="4572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2pPr>
                                    <a:lvl3pPr marL="9144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3pPr>
                                    <a:lvl4pPr marL="13716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4pPr>
                                    <a:lvl5pPr marL="18288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5pPr>
                                    <a:lvl6pPr marL="22860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6pPr>
                                    <a:lvl7pPr marL="27432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7pPr>
                                    <a:lvl8pPr marL="32004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8pPr>
                                    <a:lvl9pPr marL="36576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9pPr>
                                  </a:lstStyle>
                                  <a:p>
                                    <a:r>
                                      <a:rPr kumimoji="1" lang="ja-JP" altLang="en-US" sz="800" b="0" kern="1200">
                                        <a:latin typeface="Meiryo UI" panose="020B0604030504040204" pitchFamily="50" charset="-128"/>
                                        <a:ea typeface="Meiryo UI" panose="020B0604030504040204" pitchFamily="50" charset="-128"/>
                                      </a:rPr>
                                      <a:t>回数</a:t>
                                    </a:r>
                                  </a:p>
                                </p:txBody>
                              </p:sp>
                              <p:sp>
                                <p:nvSpPr>
                                  <p:cNvPr id="164" name="テキスト ボックス 316">
                                    <a:extLst>
                                      <a:ext uri="{FF2B5EF4-FFF2-40B4-BE49-F238E27FC236}">
                                        <a16:creationId xmlns:a16="http://schemas.microsoft.com/office/drawing/2014/main" id="{FC168A21-3DFC-4F7B-830A-5BA82EE30318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586432" y="482715"/>
                                    <a:ext cx="974482" cy="236184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9525" cmpd="sng">
                                    <a:noFill/>
                                  </a:ln>
                                </p:spPr>
                                <p:style>
                                  <a:lnRef idx="0">
                                    <a:scrgbClr r="0" g="0" b="0"/>
                                  </a:lnRef>
                                  <a:fillRef idx="0">
                                    <a:scrgbClr r="0" g="0" b="0"/>
                                  </a:fillRef>
                                  <a:effectRef idx="0">
                                    <a:scrgbClr r="0" g="0" b="0"/>
                                  </a:effectRef>
                                  <a:fontRef idx="minor">
                                    <a:schemeClr val="dk1"/>
                                  </a:fontRef>
                                </p:style>
                                <p:txBody>
                                  <a:bodyPr wrap="square" rtlCol="0" anchor="t"/>
                                  <a:lstStyle>
                                    <a:lvl1pPr marL="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1pPr>
                                    <a:lvl2pPr marL="4572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2pPr>
                                    <a:lvl3pPr marL="9144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3pPr>
                                    <a:lvl4pPr marL="13716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4pPr>
                                    <a:lvl5pPr marL="18288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5pPr>
                                    <a:lvl6pPr marL="22860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6pPr>
                                    <a:lvl7pPr marL="27432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7pPr>
                                    <a:lvl8pPr marL="32004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8pPr>
                                    <a:lvl9pPr marL="36576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9pPr>
                                  </a:lstStyle>
                                  <a:p>
                                    <a:r>
                                      <a:rPr kumimoji="1" lang="ja-JP" altLang="en-US" sz="800" b="0" kern="1200">
                                        <a:latin typeface="Meiryo UI" panose="020B0604030504040204" pitchFamily="50" charset="-128"/>
                                        <a:ea typeface="Meiryo UI" panose="020B0604030504040204" pitchFamily="50" charset="-128"/>
                                      </a:rPr>
                                      <a:t>頻度が少ない</a:t>
                                    </a:r>
                                  </a:p>
                                </p:txBody>
                              </p:sp>
                              <p:cxnSp>
                                <p:nvCxnSpPr>
                                  <p:cNvPr id="165" name="直線矢印コネクタ 164">
                                    <a:extLst>
                                      <a:ext uri="{FF2B5EF4-FFF2-40B4-BE49-F238E27FC236}">
                                        <a16:creationId xmlns:a16="http://schemas.microsoft.com/office/drawing/2014/main" id="{D3E51FB4-0239-43CB-8E4D-99C5B4107642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 flipH="1" flipV="1">
                                    <a:off x="4887267" y="1087833"/>
                                    <a:ext cx="146539" cy="388327"/>
                                  </a:xfrm>
                                  <a:prstGeom prst="straightConnector1">
                                    <a:avLst/>
                                  </a:prstGeom>
                                  <a:ln w="9525" cap="flat" cmpd="sng" algn="ctr">
                                    <a:solidFill>
                                      <a:schemeClr val="dk1"/>
                                    </a:solidFill>
                                    <a:prstDash val="solid"/>
                                    <a:round/>
                                    <a:headEnd type="none" w="med" len="med"/>
                                    <a:tailEnd type="arrow" w="med" len="med"/>
                                  </a:ln>
                                </p:spPr>
                                <p:style>
                                  <a:lnRef idx="0">
                                    <a:scrgbClr r="0" g="0" b="0"/>
                                  </a:lnRef>
                                  <a:fillRef idx="0">
                                    <a:scrgbClr r="0" g="0" b="0"/>
                                  </a:fillRef>
                                  <a:effectRef idx="0">
                                    <a:scrgbClr r="0" g="0" b="0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166" name="直線矢印コネクタ 165">
                                    <a:extLst>
                                      <a:ext uri="{FF2B5EF4-FFF2-40B4-BE49-F238E27FC236}">
                                        <a16:creationId xmlns:a16="http://schemas.microsoft.com/office/drawing/2014/main" id="{8651E8ED-AF78-4ACC-A232-73C2410887B8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4797879" y="674499"/>
                                    <a:ext cx="118252" cy="404544"/>
                                  </a:xfrm>
                                  <a:prstGeom prst="straightConnector1">
                                    <a:avLst/>
                                  </a:prstGeom>
                                  <a:ln w="9525" cap="flat" cmpd="sng" algn="ctr">
                                    <a:solidFill>
                                      <a:schemeClr val="dk1"/>
                                    </a:solidFill>
                                    <a:prstDash val="solid"/>
                                    <a:round/>
                                    <a:headEnd type="none" w="med" len="med"/>
                                    <a:tailEnd type="arrow" w="med" len="med"/>
                                  </a:ln>
                                </p:spPr>
                                <p:style>
                                  <a:lnRef idx="0">
                                    <a:scrgbClr r="0" g="0" b="0"/>
                                  </a:lnRef>
                                  <a:fillRef idx="0">
                                    <a:scrgbClr r="0" g="0" b="0"/>
                                  </a:fillRef>
                                  <a:effectRef idx="0">
                                    <a:scrgbClr r="0" g="0" b="0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sp>
                                <p:nvSpPr>
                                  <p:cNvPr id="167" name="テキスト ボックス 327">
                                    <a:extLst>
                                      <a:ext uri="{FF2B5EF4-FFF2-40B4-BE49-F238E27FC236}">
                                        <a16:creationId xmlns:a16="http://schemas.microsoft.com/office/drawing/2014/main" id="{B6CFD798-17D4-483A-9E09-8ABF3EECDBD1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843306" y="1461505"/>
                                    <a:ext cx="1025770" cy="241789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9525" cmpd="sng">
                                    <a:noFill/>
                                  </a:ln>
                                </p:spPr>
                                <p:style>
                                  <a:lnRef idx="0">
                                    <a:scrgbClr r="0" g="0" b="0"/>
                                  </a:lnRef>
                                  <a:fillRef idx="0">
                                    <a:scrgbClr r="0" g="0" b="0"/>
                                  </a:fillRef>
                                  <a:effectRef idx="0">
                                    <a:scrgbClr r="0" g="0" b="0"/>
                                  </a:effectRef>
                                  <a:fontRef idx="minor">
                                    <a:schemeClr val="dk1"/>
                                  </a:fontRef>
                                </p:style>
                                <p:txBody>
                                  <a:bodyPr wrap="square" rtlCol="0" anchor="t"/>
                                  <a:lstStyle>
                                    <a:lvl1pPr marL="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1pPr>
                                    <a:lvl2pPr marL="4572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2pPr>
                                    <a:lvl3pPr marL="9144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3pPr>
                                    <a:lvl4pPr marL="13716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4pPr>
                                    <a:lvl5pPr marL="18288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5pPr>
                                    <a:lvl6pPr marL="22860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6pPr>
                                    <a:lvl7pPr marL="27432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7pPr>
                                    <a:lvl8pPr marL="32004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8pPr>
                                    <a:lvl9pPr marL="36576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9pPr>
                                  </a:lstStyle>
                                  <a:p>
                                    <a:r>
                                      <a:rPr kumimoji="1" lang="ja-JP" altLang="en-US" sz="800" b="0" kern="1200">
                                        <a:latin typeface="Meiryo UI" panose="020B0604030504040204" pitchFamily="50" charset="-128"/>
                                        <a:ea typeface="Meiryo UI" panose="020B0604030504040204" pitchFamily="50" charset="-128"/>
                                      </a:rPr>
                                      <a:t>人の変化</a:t>
                                    </a:r>
                                  </a:p>
                                </p:txBody>
                              </p:sp>
                              <p:sp>
                                <p:nvSpPr>
                                  <p:cNvPr id="168" name="テキスト ボックス 328">
                                    <a:extLst>
                                      <a:ext uri="{FF2B5EF4-FFF2-40B4-BE49-F238E27FC236}">
                                        <a16:creationId xmlns:a16="http://schemas.microsoft.com/office/drawing/2014/main" id="{32081FBF-13BD-4309-A2A6-2ACBA903024A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5147533" y="1198691"/>
                                    <a:ext cx="692235" cy="24720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9525" cmpd="sng">
                                    <a:noFill/>
                                  </a:ln>
                                </p:spPr>
                                <p:style>
                                  <a:lnRef idx="0">
                                    <a:scrgbClr r="0" g="0" b="0"/>
                                  </a:lnRef>
                                  <a:fillRef idx="0">
                                    <a:scrgbClr r="0" g="0" b="0"/>
                                  </a:fillRef>
                                  <a:effectRef idx="0">
                                    <a:scrgbClr r="0" g="0" b="0"/>
                                  </a:effectRef>
                                  <a:fontRef idx="minor">
                                    <a:schemeClr val="dk1"/>
                                  </a:fontRef>
                                </p:style>
                                <p:txBody>
                                  <a:bodyPr wrap="square" rtlCol="0" anchor="t"/>
                                  <a:lstStyle>
                                    <a:lvl1pPr marL="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1pPr>
                                    <a:lvl2pPr marL="4572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2pPr>
                                    <a:lvl3pPr marL="9144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3pPr>
                                    <a:lvl4pPr marL="13716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4pPr>
                                    <a:lvl5pPr marL="18288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5pPr>
                                    <a:lvl6pPr marL="22860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6pPr>
                                    <a:lvl7pPr marL="27432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7pPr>
                                    <a:lvl8pPr marL="32004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8pPr>
                                    <a:lvl9pPr marL="36576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9pPr>
                                  </a:lstStyle>
                                  <a:p>
                                    <a:r>
                                      <a:rPr kumimoji="1" lang="ja-JP" altLang="en-US" sz="800" b="0" kern="1200">
                                        <a:latin typeface="Meiryo UI" panose="020B0604030504040204" pitchFamily="50" charset="-128"/>
                                        <a:ea typeface="Meiryo UI" panose="020B0604030504040204" pitchFamily="50" charset="-128"/>
                                      </a:rPr>
                                      <a:t>異動</a:t>
                                    </a: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150" name="テキスト ボックス 339">
                                  <a:extLst>
                                    <a:ext uri="{FF2B5EF4-FFF2-40B4-BE49-F238E27FC236}">
                                      <a16:creationId xmlns:a16="http://schemas.microsoft.com/office/drawing/2014/main" id="{C0FF2733-6CC6-473D-AE1A-5A7F5041BF96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3214491" y="825830"/>
                                  <a:ext cx="647513" cy="246336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 cmpd="sng">
                                  <a:noFill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dk1"/>
                                </a:fontRef>
                              </p:style>
                              <p:txBody>
                                <a:bodyPr wrap="square" rtlCol="0" anchor="t"/>
                                <a:lstStyle>
                                  <a:lvl1pPr marL="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1pPr>
                                  <a:lvl2pPr marL="4572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2pPr>
                                  <a:lvl3pPr marL="9144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3pPr>
                                  <a:lvl4pPr marL="13716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4pPr>
                                  <a:lvl5pPr marL="18288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5pPr>
                                  <a:lvl6pPr marL="22860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6pPr>
                                  <a:lvl7pPr marL="27432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7pPr>
                                  <a:lvl8pPr marL="32004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8pPr>
                                  <a:lvl9pPr marL="36576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9pPr>
                                </a:lstStyle>
                                <a:p>
                                  <a:r>
                                    <a:rPr kumimoji="1" lang="ja-JP" altLang="en-US" sz="800" b="0" kern="1200" dirty="0">
                                      <a:latin typeface="Meiryo UI" panose="020B0604030504040204" pitchFamily="50" charset="-128"/>
                                      <a:ea typeface="Meiryo UI" panose="020B0604030504040204" pitchFamily="50" charset="-128"/>
                                    </a:rPr>
                                    <a:t>スキル</a:t>
                                  </a:r>
                                </a:p>
                              </p:txBody>
                            </p:sp>
                            <p:cxnSp>
                              <p:nvCxnSpPr>
                                <p:cNvPr id="151" name="直線矢印コネクタ 150">
                                  <a:extLst>
                                    <a:ext uri="{FF2B5EF4-FFF2-40B4-BE49-F238E27FC236}">
                                      <a16:creationId xmlns:a16="http://schemas.microsoft.com/office/drawing/2014/main" id="{EEE43618-F52F-4538-985F-F597D7AB3A30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H="1" flipV="1">
                                  <a:off x="4280902" y="1677016"/>
                                  <a:ext cx="45983" cy="170793"/>
                                </a:xfrm>
                                <a:prstGeom prst="straightConnector1">
                                  <a:avLst/>
                                </a:prstGeom>
                                <a:ln w="9525" cap="flat" cmpd="sng" algn="ctr">
                                  <a:solidFill>
                                    <a:schemeClr val="dk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arrow" w="med" len="med"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52" name="直線矢印コネクタ 151">
                                  <a:extLst>
                                    <a:ext uri="{FF2B5EF4-FFF2-40B4-BE49-F238E27FC236}">
                                      <a16:creationId xmlns:a16="http://schemas.microsoft.com/office/drawing/2014/main" id="{AE9B1718-7ED0-41A9-A2E6-3406251C8EBD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H="1" flipV="1">
                                  <a:off x="4083834" y="1534015"/>
                                  <a:ext cx="109903" cy="422182"/>
                                </a:xfrm>
                                <a:prstGeom prst="straightConnector1">
                                  <a:avLst/>
                                </a:prstGeom>
                                <a:ln w="9525" cap="flat" cmpd="sng" algn="ctr">
                                  <a:solidFill>
                                    <a:schemeClr val="dk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arrow" w="med" len="med"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53" name="直線矢印コネクタ 152">
                                  <a:extLst>
                                    <a:ext uri="{FF2B5EF4-FFF2-40B4-BE49-F238E27FC236}">
                                      <a16:creationId xmlns:a16="http://schemas.microsoft.com/office/drawing/2014/main" id="{372BFDD8-C34D-416F-BFA4-52C94D38922C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730120" y="1152760"/>
                                  <a:ext cx="212481" cy="0"/>
                                </a:xfrm>
                                <a:prstGeom prst="straightConnector1">
                                  <a:avLst/>
                                </a:prstGeom>
                                <a:ln w="9525" cap="flat" cmpd="sng" algn="ctr">
                                  <a:solidFill>
                                    <a:schemeClr val="dk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arrow" w="med" len="med"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54" name="直線矢印コネクタ 153">
                                  <a:extLst>
                                    <a:ext uri="{FF2B5EF4-FFF2-40B4-BE49-F238E27FC236}">
                                      <a16:creationId xmlns:a16="http://schemas.microsoft.com/office/drawing/2014/main" id="{A7B6C665-3797-4918-9DB2-B9391D36988C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H="1" flipV="1">
                                  <a:off x="4243004" y="938007"/>
                                  <a:ext cx="87923" cy="326933"/>
                                </a:xfrm>
                                <a:prstGeom prst="straightConnector1">
                                  <a:avLst/>
                                </a:prstGeom>
                                <a:ln w="9525" cap="flat" cmpd="sng" algn="ctr">
                                  <a:solidFill>
                                    <a:schemeClr val="dk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arrow" w="med" len="med"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55" name="直線矢印コネクタ 154">
                                  <a:extLst>
                                    <a:ext uri="{FF2B5EF4-FFF2-40B4-BE49-F238E27FC236}">
                                      <a16:creationId xmlns:a16="http://schemas.microsoft.com/office/drawing/2014/main" id="{37922831-C81B-40C2-B9B1-154D7465788C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H="1" flipV="1">
                                  <a:off x="3891312" y="952661"/>
                                  <a:ext cx="87923" cy="326933"/>
                                </a:xfrm>
                                <a:prstGeom prst="straightConnector1">
                                  <a:avLst/>
                                </a:prstGeom>
                                <a:ln w="9525" cap="flat" cmpd="sng" algn="ctr">
                                  <a:solidFill>
                                    <a:schemeClr val="dk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arrow" w="med" len="med"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156" name="テキスト ボックス 523">
                                  <a:extLst>
                                    <a:ext uri="{FF2B5EF4-FFF2-40B4-BE49-F238E27FC236}">
                                      <a16:creationId xmlns:a16="http://schemas.microsoft.com/office/drawing/2014/main" id="{6C8EC0A5-A793-4C90-8F8B-1849D2CA225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3663419" y="382930"/>
                                  <a:ext cx="647513" cy="246336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 cmpd="sng">
                                  <a:noFill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dk1"/>
                                </a:fontRef>
                              </p:style>
                              <p:txBody>
                                <a:bodyPr wrap="square" rtlCol="0" anchor="t"/>
                                <a:lstStyle>
                                  <a:lvl1pPr marL="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1pPr>
                                  <a:lvl2pPr marL="4572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2pPr>
                                  <a:lvl3pPr marL="9144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3pPr>
                                  <a:lvl4pPr marL="13716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4pPr>
                                  <a:lvl5pPr marL="18288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5pPr>
                                  <a:lvl6pPr marL="22860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6pPr>
                                  <a:lvl7pPr marL="27432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7pPr>
                                  <a:lvl8pPr marL="32004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8pPr>
                                  <a:lvl9pPr marL="36576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9pPr>
                                </a:lstStyle>
                                <a:p>
                                  <a:r>
                                    <a:rPr kumimoji="1" lang="ja-JP" altLang="en-US" sz="800" b="0" kern="1200">
                                      <a:latin typeface="Meiryo UI" panose="020B0604030504040204" pitchFamily="50" charset="-128"/>
                                      <a:ea typeface="Meiryo UI" panose="020B0604030504040204" pitchFamily="50" charset="-128"/>
                                    </a:rPr>
                                    <a:t>経験不足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157" name="テキスト ボックス 525">
                                  <a:extLst>
                                    <a:ext uri="{FF2B5EF4-FFF2-40B4-BE49-F238E27FC236}">
                                      <a16:creationId xmlns:a16="http://schemas.microsoft.com/office/drawing/2014/main" id="{30CF2454-306B-4B32-ACE9-F346B96D1833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3315264" y="573430"/>
                                  <a:ext cx="647513" cy="246336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 cmpd="sng">
                                  <a:noFill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dk1"/>
                                </a:fontRef>
                              </p:style>
                              <p:txBody>
                                <a:bodyPr wrap="square" rtlCol="0" anchor="t"/>
                                <a:lstStyle>
                                  <a:lvl1pPr marL="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1pPr>
                                  <a:lvl2pPr marL="4572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2pPr>
                                  <a:lvl3pPr marL="9144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3pPr>
                                  <a:lvl4pPr marL="13716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4pPr>
                                  <a:lvl5pPr marL="18288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5pPr>
                                  <a:lvl6pPr marL="22860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6pPr>
                                  <a:lvl7pPr marL="27432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7pPr>
                                  <a:lvl8pPr marL="32004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8pPr>
                                  <a:lvl9pPr marL="36576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9pPr>
                                </a:lstStyle>
                                <a:p>
                                  <a:r>
                                    <a:rPr kumimoji="1" lang="ja-JP" altLang="en-US" sz="800" b="0" kern="1200">
                                      <a:latin typeface="Meiryo UI" panose="020B0604030504040204" pitchFamily="50" charset="-128"/>
                                      <a:ea typeface="Meiryo UI" panose="020B0604030504040204" pitchFamily="50" charset="-128"/>
                                    </a:rPr>
                                    <a:t>設備任せ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158" name="テキスト ボックス 528">
                                  <a:extLst>
                                    <a:ext uri="{FF2B5EF4-FFF2-40B4-BE49-F238E27FC236}">
                                      <a16:creationId xmlns:a16="http://schemas.microsoft.com/office/drawing/2014/main" id="{7D52A782-FDFE-42C4-BA68-9104D3046A2D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3809249" y="1218502"/>
                                  <a:ext cx="647513" cy="246336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 cmpd="sng">
                                  <a:noFill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dk1"/>
                                </a:fontRef>
                              </p:style>
                              <p:txBody>
                                <a:bodyPr wrap="square" rtlCol="0" anchor="t"/>
                                <a:lstStyle>
                                  <a:lvl1pPr marL="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1pPr>
                                  <a:lvl2pPr marL="4572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2pPr>
                                  <a:lvl3pPr marL="9144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3pPr>
                                  <a:lvl4pPr marL="13716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4pPr>
                                  <a:lvl5pPr marL="18288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5pPr>
                                  <a:lvl6pPr marL="22860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6pPr>
                                  <a:lvl7pPr marL="27432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7pPr>
                                  <a:lvl8pPr marL="32004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8pPr>
                                  <a:lvl9pPr marL="36576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9pPr>
                                </a:lstStyle>
                                <a:p>
                                  <a:r>
                                    <a:rPr kumimoji="1" lang="ja-JP" altLang="en-US" sz="800" b="0" kern="1200">
                                      <a:latin typeface="Meiryo UI" panose="020B0604030504040204" pitchFamily="50" charset="-128"/>
                                      <a:ea typeface="Meiryo UI" panose="020B0604030504040204" pitchFamily="50" charset="-128"/>
                                    </a:rPr>
                                    <a:t>知識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159" name="テキスト ボックス 659">
                                  <a:extLst>
                                    <a:ext uri="{FF2B5EF4-FFF2-40B4-BE49-F238E27FC236}">
                                      <a16:creationId xmlns:a16="http://schemas.microsoft.com/office/drawing/2014/main" id="{207F09D4-ABD5-4577-A93B-E914077EA84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3349043" y="1364449"/>
                                  <a:ext cx="647513" cy="246336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 cmpd="sng">
                                  <a:noFill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dk1"/>
                                </a:fontRef>
                              </p:style>
                              <p:txBody>
                                <a:bodyPr wrap="square" rtlCol="0" anchor="t"/>
                                <a:lstStyle>
                                  <a:lvl1pPr marL="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1pPr>
                                  <a:lvl2pPr marL="4572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2pPr>
                                  <a:lvl3pPr marL="9144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3pPr>
                                  <a:lvl4pPr marL="13716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4pPr>
                                  <a:lvl5pPr marL="18288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5pPr>
                                  <a:lvl6pPr marL="22860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6pPr>
                                  <a:lvl7pPr marL="27432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7pPr>
                                  <a:lvl8pPr marL="32004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8pPr>
                                  <a:lvl9pPr marL="36576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9pPr>
                                </a:lstStyle>
                                <a:p>
                                  <a:r>
                                    <a:rPr kumimoji="1" lang="ja-JP" altLang="en-US" sz="800" b="0" kern="1200">
                                      <a:latin typeface="Meiryo UI" panose="020B0604030504040204" pitchFamily="50" charset="-128"/>
                                      <a:ea typeface="Meiryo UI" panose="020B0604030504040204" pitchFamily="50" charset="-128"/>
                                    </a:rPr>
                                    <a:t>作業者</a:t>
                                  </a:r>
                                </a:p>
                              </p:txBody>
                            </p:sp>
                          </p:grpSp>
                          <p:sp>
                            <p:nvSpPr>
                              <p:cNvPr id="141" name="テキスト ボックス 660">
                                <a:extLst>
                                  <a:ext uri="{FF2B5EF4-FFF2-40B4-BE49-F238E27FC236}">
                                    <a16:creationId xmlns:a16="http://schemas.microsoft.com/office/drawing/2014/main" id="{D1FE8FF6-C900-4CDD-820B-BBCCECD54EBD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3207182" y="1670336"/>
                                <a:ext cx="772511" cy="246336"/>
                              </a:xfrm>
                              <a:prstGeom prst="rect">
                                <a:avLst/>
                              </a:prstGeom>
                              <a:noFill/>
                              <a:ln w="9525" cmpd="sng">
                                <a:noFill/>
                              </a:ln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wrap="square" rtlCol="0" anchor="t"/>
                              <a:lstStyle>
                                <a:lvl1pPr marL="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r>
                                  <a:rPr kumimoji="1" lang="ja-JP" altLang="en-US" sz="800" b="0" kern="1200">
                                    <a:latin typeface="Meiryo UI" panose="020B0604030504040204" pitchFamily="50" charset="-128"/>
                                    <a:ea typeface="Meiryo UI" panose="020B0604030504040204" pitchFamily="50" charset="-128"/>
                                  </a:rPr>
                                  <a:t>応援</a:t>
                                </a:r>
                                <a:r>
                                  <a:rPr kumimoji="1" lang="en-US" altLang="ja-JP" sz="800" b="0" kern="1200">
                                    <a:latin typeface="Meiryo UI" panose="020B0604030504040204" pitchFamily="50" charset="-128"/>
                                    <a:ea typeface="Meiryo UI" panose="020B0604030504040204" pitchFamily="50" charset="-128"/>
                                  </a:rPr>
                                  <a:t>(</a:t>
                                </a:r>
                                <a:r>
                                  <a:rPr kumimoji="1" lang="ja-JP" altLang="en-US" sz="800" b="0" kern="1200">
                                    <a:latin typeface="Meiryo UI" panose="020B0604030504040204" pitchFamily="50" charset="-128"/>
                                    <a:ea typeface="Meiryo UI" panose="020B0604030504040204" pitchFamily="50" charset="-128"/>
                                  </a:rPr>
                                  <a:t>補助</a:t>
                                </a:r>
                                <a:r>
                                  <a:rPr kumimoji="1" lang="en-US" altLang="ja-JP" sz="800" b="0" kern="1200">
                                    <a:latin typeface="Meiryo UI" panose="020B0604030504040204" pitchFamily="50" charset="-128"/>
                                    <a:ea typeface="Meiryo UI" panose="020B0604030504040204" pitchFamily="50" charset="-128"/>
                                  </a:rPr>
                                  <a:t>)</a:t>
                                </a:r>
                                <a:endParaRPr kumimoji="1" lang="ja-JP" altLang="en-US" sz="800" b="0" kern="1200">
                                  <a:latin typeface="Meiryo UI" panose="020B0604030504040204" pitchFamily="50" charset="-128"/>
                                  <a:ea typeface="Meiryo UI" panose="020B0604030504040204" pitchFamily="50" charset="-128"/>
                                </a:endParaRPr>
                              </a:p>
                            </p:txBody>
                          </p:sp>
                          <p:sp>
                            <p:nvSpPr>
                              <p:cNvPr id="142" name="テキスト ボックス 662">
                                <a:extLst>
                                  <a:ext uri="{FF2B5EF4-FFF2-40B4-BE49-F238E27FC236}">
                                    <a16:creationId xmlns:a16="http://schemas.microsoft.com/office/drawing/2014/main" id="{D02EAAE5-EB4B-4AE6-AAA3-211CEB8C6456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4129815" y="1782119"/>
                                <a:ext cx="647513" cy="246336"/>
                              </a:xfrm>
                              <a:prstGeom prst="rect">
                                <a:avLst/>
                              </a:prstGeom>
                              <a:noFill/>
                              <a:ln w="9525" cmpd="sng">
                                <a:noFill/>
                              </a:ln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wrap="square" rtlCol="0" anchor="t"/>
                              <a:lstStyle>
                                <a:lvl1pPr marL="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r>
                                  <a:rPr kumimoji="1" lang="ja-JP" altLang="en-US" sz="800" b="0" kern="1200">
                                    <a:latin typeface="Meiryo UI" panose="020B0604030504040204" pitchFamily="50" charset="-128"/>
                                    <a:ea typeface="Meiryo UI" panose="020B0604030504040204" pitchFamily="50" charset="-128"/>
                                  </a:rPr>
                                  <a:t>生産減</a:t>
                                </a:r>
                              </a:p>
                            </p:txBody>
                          </p:sp>
                          <p:sp>
                            <p:nvSpPr>
                              <p:cNvPr id="143" name="テキスト ボックス 675">
                                <a:extLst>
                                  <a:ext uri="{FF2B5EF4-FFF2-40B4-BE49-F238E27FC236}">
                                    <a16:creationId xmlns:a16="http://schemas.microsoft.com/office/drawing/2014/main" id="{44B9DA83-5168-4BA5-AAF5-C7224B04BB17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3998436" y="1913499"/>
                                <a:ext cx="647513" cy="246336"/>
                              </a:xfrm>
                              <a:prstGeom prst="rect">
                                <a:avLst/>
                              </a:prstGeom>
                              <a:noFill/>
                              <a:ln w="9525" cmpd="sng">
                                <a:noFill/>
                              </a:ln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wrap="square" rtlCol="0" anchor="t"/>
                              <a:lstStyle>
                                <a:lvl1pPr marL="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r>
                                  <a:rPr kumimoji="1" lang="ja-JP" altLang="en-US" sz="800" b="0" kern="1200">
                                    <a:latin typeface="Meiryo UI" panose="020B0604030504040204" pitchFamily="50" charset="-128"/>
                                    <a:ea typeface="Meiryo UI" panose="020B0604030504040204" pitchFamily="50" charset="-128"/>
                                  </a:rPr>
                                  <a:t>手伝い</a:t>
                                </a:r>
                              </a:p>
                            </p:txBody>
                          </p:sp>
                        </p:grpSp>
                      </p:grpSp>
                      <p:cxnSp>
                        <p:nvCxnSpPr>
                          <p:cNvPr id="125" name="直線矢印コネクタ 124">
                            <a:extLst>
                              <a:ext uri="{FF2B5EF4-FFF2-40B4-BE49-F238E27FC236}">
                                <a16:creationId xmlns:a16="http://schemas.microsoft.com/office/drawing/2014/main" id="{0310C19C-B26D-4CD0-9538-8DE23CBCE78B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 flipV="1">
                            <a:off x="849086" y="1305964"/>
                            <a:ext cx="38100" cy="174171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6" name="直線矢印コネクタ 125">
                            <a:extLst>
                              <a:ext uri="{FF2B5EF4-FFF2-40B4-BE49-F238E27FC236}">
                                <a16:creationId xmlns:a16="http://schemas.microsoft.com/office/drawing/2014/main" id="{45A5DD3F-7EA6-44A8-B15D-BCBC0332CA85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760116" y="1110019"/>
                            <a:ext cx="274027" cy="1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7" name="直線矢印コネクタ 126">
                            <a:extLst>
                              <a:ext uri="{FF2B5EF4-FFF2-40B4-BE49-F238E27FC236}">
                                <a16:creationId xmlns:a16="http://schemas.microsoft.com/office/drawing/2014/main" id="{D310B4B2-0EED-4A59-B46C-F1D4834DA7A3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1300843" y="1164449"/>
                            <a:ext cx="179614" cy="5442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8" name="直線矢印コネクタ 127">
                            <a:extLst>
                              <a:ext uri="{FF2B5EF4-FFF2-40B4-BE49-F238E27FC236}">
                                <a16:creationId xmlns:a16="http://schemas.microsoft.com/office/drawing/2014/main" id="{8E4F3ED5-D3DD-4CB1-8961-DAA6D918740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 flipV="1">
                            <a:off x="1240972" y="956782"/>
                            <a:ext cx="119743" cy="425380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9" name="直線矢印コネクタ 128">
                            <a:extLst>
                              <a:ext uri="{FF2B5EF4-FFF2-40B4-BE49-F238E27FC236}">
                                <a16:creationId xmlns:a16="http://schemas.microsoft.com/office/drawing/2014/main" id="{82A5C18B-1D13-4594-857E-18DF1418EE3A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917957" y="750790"/>
                            <a:ext cx="366556" cy="5443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0" name="直線矢印コネクタ 129">
                            <a:extLst>
                              <a:ext uri="{FF2B5EF4-FFF2-40B4-BE49-F238E27FC236}">
                                <a16:creationId xmlns:a16="http://schemas.microsoft.com/office/drawing/2014/main" id="{3CB94CEC-C124-4B62-97B8-52121487760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1219201" y="598391"/>
                            <a:ext cx="97971" cy="347506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1" name="直線矢印コネクタ 130">
                            <a:extLst>
                              <a:ext uri="{FF2B5EF4-FFF2-40B4-BE49-F238E27FC236}">
                                <a16:creationId xmlns:a16="http://schemas.microsoft.com/office/drawing/2014/main" id="{45FDF791-96D5-484B-9A72-445F7C212F8A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636814" y="946734"/>
                            <a:ext cx="1202872" cy="5443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2" name="直線矢印コネクタ 131">
                            <a:extLst>
                              <a:ext uri="{FF2B5EF4-FFF2-40B4-BE49-F238E27FC236}">
                                <a16:creationId xmlns:a16="http://schemas.microsoft.com/office/drawing/2014/main" id="{C454E166-8D80-40EB-8B20-7E01B24330AF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 flipV="1">
                            <a:off x="2552700" y="1310568"/>
                            <a:ext cx="48986" cy="218552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3" name="直線矢印コネクタ 132">
                            <a:extLst>
                              <a:ext uri="{FF2B5EF4-FFF2-40B4-BE49-F238E27FC236}">
                                <a16:creationId xmlns:a16="http://schemas.microsoft.com/office/drawing/2014/main" id="{65998563-76FA-4375-A14D-A93ED253EE76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202474" y="1398491"/>
                            <a:ext cx="208712" cy="0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4" name="直線矢印コネクタ 133">
                            <a:extLst>
                              <a:ext uri="{FF2B5EF4-FFF2-40B4-BE49-F238E27FC236}">
                                <a16:creationId xmlns:a16="http://schemas.microsoft.com/office/drawing/2014/main" id="{4F9005AD-2D00-4377-BE5A-04472475F54C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 flipV="1">
                            <a:off x="2400301" y="1294240"/>
                            <a:ext cx="261257" cy="837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5" name="直線矢印コネクタ 134">
                            <a:extLst>
                              <a:ext uri="{FF2B5EF4-FFF2-40B4-BE49-F238E27FC236}">
                                <a16:creationId xmlns:a16="http://schemas.microsoft.com/office/drawing/2014/main" id="{93862A96-B14A-4232-ADE8-57E83C00AC1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2264229" y="881420"/>
                            <a:ext cx="239486" cy="5442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110" name="テキスト ボックス 725">
                          <a:extLst>
                            <a:ext uri="{FF2B5EF4-FFF2-40B4-BE49-F238E27FC236}">
                              <a16:creationId xmlns:a16="http://schemas.microsoft.com/office/drawing/2014/main" id="{2C34027A-56B4-4CA5-A699-24BFA2AD72E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387930" y="1028376"/>
                          <a:ext cx="647865" cy="251048"/>
                        </a:xfrm>
                        <a:prstGeom prst="rect">
                          <a:avLst/>
                        </a:prstGeom>
                        <a:noFill/>
                        <a:ln w="9525" cmpd="sng"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 anchor="t"/>
                        <a:lstStyle>
                          <a:lvl1pPr marL="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kumimoji="1" lang="ja-JP" altLang="en-US" sz="800" b="0" kern="1200">
                              <a:latin typeface="Meiryo UI" panose="020B0604030504040204" pitchFamily="50" charset="-128"/>
                              <a:ea typeface="Meiryo UI" panose="020B0604030504040204" pitchFamily="50" charset="-128"/>
                            </a:rPr>
                            <a:t>ぶつける</a:t>
                          </a:r>
                        </a:p>
                      </p:txBody>
                    </p:sp>
                    <p:sp>
                      <p:nvSpPr>
                        <p:cNvPr id="111" name="テキスト ボックス 729">
                          <a:extLst>
                            <a:ext uri="{FF2B5EF4-FFF2-40B4-BE49-F238E27FC236}">
                              <a16:creationId xmlns:a16="http://schemas.microsoft.com/office/drawing/2014/main" id="{0E23566A-315F-428B-9936-D4840EBF532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17072" y="631048"/>
                          <a:ext cx="647865" cy="251048"/>
                        </a:xfrm>
                        <a:prstGeom prst="rect">
                          <a:avLst/>
                        </a:prstGeom>
                        <a:noFill/>
                        <a:ln w="9525" cmpd="sng"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 anchor="t"/>
                        <a:lstStyle>
                          <a:lvl1pPr marL="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kumimoji="1" lang="ja-JP" altLang="en-US" sz="800" b="0" kern="1200">
                              <a:latin typeface="Meiryo UI" panose="020B0604030504040204" pitchFamily="50" charset="-128"/>
                              <a:ea typeface="Meiryo UI" panose="020B0604030504040204" pitchFamily="50" charset="-128"/>
                            </a:rPr>
                            <a:t>挟まる</a:t>
                          </a:r>
                        </a:p>
                      </p:txBody>
                    </p:sp>
                    <p:sp>
                      <p:nvSpPr>
                        <p:cNvPr id="112" name="テキスト ボックス 730">
                          <a:extLst>
                            <a:ext uri="{FF2B5EF4-FFF2-40B4-BE49-F238E27FC236}">
                              <a16:creationId xmlns:a16="http://schemas.microsoft.com/office/drawing/2014/main" id="{E7845ECE-58A5-4573-AF04-E4438C13584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68729" y="832434"/>
                          <a:ext cx="647865" cy="251048"/>
                        </a:xfrm>
                        <a:prstGeom prst="rect">
                          <a:avLst/>
                        </a:prstGeom>
                        <a:noFill/>
                        <a:ln w="9525" cmpd="sng"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 anchor="t"/>
                        <a:lstStyle>
                          <a:lvl1pPr marL="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kumimoji="1" lang="en-US" altLang="ja-JP" sz="800" b="0" kern="1200">
                              <a:latin typeface="Meiryo UI" panose="020B0604030504040204" pitchFamily="50" charset="-128"/>
                              <a:ea typeface="Meiryo UI" panose="020B0604030504040204" pitchFamily="50" charset="-128"/>
                            </a:rPr>
                            <a:t>3</a:t>
                          </a:r>
                          <a:r>
                            <a:rPr kumimoji="1" lang="ja-JP" altLang="en-US" sz="800" b="0" kern="1200">
                              <a:latin typeface="Meiryo UI" panose="020B0604030504040204" pitchFamily="50" charset="-128"/>
                              <a:ea typeface="Meiryo UI" panose="020B0604030504040204" pitchFamily="50" charset="-128"/>
                            </a:rPr>
                            <a:t>号切断</a:t>
                          </a:r>
                        </a:p>
                      </p:txBody>
                    </p:sp>
                    <p:sp>
                      <p:nvSpPr>
                        <p:cNvPr id="113" name="テキスト ボックス 731">
                          <a:extLst>
                            <a:ext uri="{FF2B5EF4-FFF2-40B4-BE49-F238E27FC236}">
                              <a16:creationId xmlns:a16="http://schemas.microsoft.com/office/drawing/2014/main" id="{6DFD3781-8B25-42C0-9344-224D654F45D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0" y="1186219"/>
                          <a:ext cx="947057" cy="251048"/>
                        </a:xfrm>
                        <a:prstGeom prst="rect">
                          <a:avLst/>
                        </a:prstGeom>
                        <a:noFill/>
                        <a:ln w="9525" cmpd="sng"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 anchor="t"/>
                        <a:lstStyle>
                          <a:lvl1pPr marL="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kumimoji="1" lang="ja-JP" altLang="en-US" sz="800" b="0" kern="1200">
                              <a:latin typeface="Meiryo UI" panose="020B0604030504040204" pitchFamily="50" charset="-128"/>
                              <a:ea typeface="Meiryo UI" panose="020B0604030504040204" pitchFamily="50" charset="-128"/>
                            </a:rPr>
                            <a:t>タラップがあるる</a:t>
                          </a:r>
                        </a:p>
                      </p:txBody>
                    </p:sp>
                    <p:sp>
                      <p:nvSpPr>
                        <p:cNvPr id="114" name="テキスト ボックス 732">
                          <a:extLst>
                            <a:ext uri="{FF2B5EF4-FFF2-40B4-BE49-F238E27FC236}">
                              <a16:creationId xmlns:a16="http://schemas.microsoft.com/office/drawing/2014/main" id="{B3C21EB5-7F30-424F-B5F5-645320CF127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33400" y="1425705"/>
                          <a:ext cx="647865" cy="251048"/>
                        </a:xfrm>
                        <a:prstGeom prst="rect">
                          <a:avLst/>
                        </a:prstGeom>
                        <a:noFill/>
                        <a:ln w="9525" cmpd="sng"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 anchor="t"/>
                        <a:lstStyle>
                          <a:lvl1pPr marL="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kumimoji="1" lang="ja-JP" altLang="en-US" sz="800" b="0" kern="1200">
                              <a:latin typeface="Meiryo UI" panose="020B0604030504040204" pitchFamily="50" charset="-128"/>
                              <a:ea typeface="Meiryo UI" panose="020B0604030504040204" pitchFamily="50" charset="-128"/>
                            </a:rPr>
                            <a:t>つまづく</a:t>
                          </a:r>
                        </a:p>
                      </p:txBody>
                    </p:sp>
                    <p:sp>
                      <p:nvSpPr>
                        <p:cNvPr id="115" name="テキスト ボックス 733">
                          <a:extLst>
                            <a:ext uri="{FF2B5EF4-FFF2-40B4-BE49-F238E27FC236}">
                              <a16:creationId xmlns:a16="http://schemas.microsoft.com/office/drawing/2014/main" id="{E80F947C-8B14-4A5E-9386-516C1DB32B3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52501" y="1572663"/>
                          <a:ext cx="647865" cy="251048"/>
                        </a:xfrm>
                        <a:prstGeom prst="rect">
                          <a:avLst/>
                        </a:prstGeom>
                        <a:noFill/>
                        <a:ln w="9525" cmpd="sng"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 anchor="t"/>
                        <a:lstStyle>
                          <a:lvl1pPr marL="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kumimoji="1" lang="ja-JP" altLang="en-US" sz="800" b="0" kern="1200">
                              <a:latin typeface="Meiryo UI" panose="020B0604030504040204" pitchFamily="50" charset="-128"/>
                              <a:ea typeface="Meiryo UI" panose="020B0604030504040204" pitchFamily="50" charset="-128"/>
                            </a:rPr>
                            <a:t>動けない</a:t>
                          </a:r>
                        </a:p>
                      </p:txBody>
                    </p:sp>
                    <p:sp>
                      <p:nvSpPr>
                        <p:cNvPr id="116" name="テキスト ボックス 734">
                          <a:extLst>
                            <a:ext uri="{FF2B5EF4-FFF2-40B4-BE49-F238E27FC236}">
                              <a16:creationId xmlns:a16="http://schemas.microsoft.com/office/drawing/2014/main" id="{5E0FE548-B6FD-41F4-81AB-4B93172CDD9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50371" y="1001163"/>
                          <a:ext cx="647865" cy="251048"/>
                        </a:xfrm>
                        <a:prstGeom prst="rect">
                          <a:avLst/>
                        </a:prstGeom>
                        <a:noFill/>
                        <a:ln w="9525" cmpd="sng"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 anchor="t"/>
                        <a:lstStyle>
                          <a:lvl1pPr marL="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kumimoji="1" lang="ja-JP" altLang="en-US" sz="800" b="0" kern="1200">
                              <a:latin typeface="Meiryo UI" panose="020B0604030504040204" pitchFamily="50" charset="-128"/>
                              <a:ea typeface="Meiryo UI" panose="020B0604030504040204" pitchFamily="50" charset="-128"/>
                            </a:rPr>
                            <a:t>人が多い</a:t>
                          </a:r>
                        </a:p>
                      </p:txBody>
                    </p:sp>
                    <p:sp>
                      <p:nvSpPr>
                        <p:cNvPr id="117" name="テキスト ボックス 735">
                          <a:extLst>
                            <a:ext uri="{FF2B5EF4-FFF2-40B4-BE49-F238E27FC236}">
                              <a16:creationId xmlns:a16="http://schemas.microsoft.com/office/drawing/2014/main" id="{0E02DEEA-2D66-4A95-B882-6C2130D886A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235529" y="1327733"/>
                          <a:ext cx="647865" cy="251048"/>
                        </a:xfrm>
                        <a:prstGeom prst="rect">
                          <a:avLst/>
                        </a:prstGeom>
                        <a:noFill/>
                        <a:ln w="9525" cmpd="sng"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 anchor="t"/>
                        <a:lstStyle>
                          <a:lvl1pPr marL="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kumimoji="1" lang="ja-JP" altLang="en-US" sz="800" b="0" kern="1200">
                              <a:latin typeface="Meiryo UI" panose="020B0604030504040204" pitchFamily="50" charset="-128"/>
                              <a:ea typeface="Meiryo UI" panose="020B0604030504040204" pitchFamily="50" charset="-128"/>
                            </a:rPr>
                            <a:t>暗い</a:t>
                          </a:r>
                        </a:p>
                      </p:txBody>
                    </p:sp>
                    <p:sp>
                      <p:nvSpPr>
                        <p:cNvPr id="118" name="テキスト ボックス 742">
                          <a:extLst>
                            <a:ext uri="{FF2B5EF4-FFF2-40B4-BE49-F238E27FC236}">
                              <a16:creationId xmlns:a16="http://schemas.microsoft.com/office/drawing/2014/main" id="{43659ABA-4174-4CBB-B9B7-01682238387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143001" y="407891"/>
                          <a:ext cx="647865" cy="251048"/>
                        </a:xfrm>
                        <a:prstGeom prst="rect">
                          <a:avLst/>
                        </a:prstGeom>
                        <a:noFill/>
                        <a:ln w="9525" cmpd="sng"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 anchor="t"/>
                        <a:lstStyle>
                          <a:lvl1pPr marL="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kumimoji="1" lang="ja-JP" altLang="en-US" sz="800" b="0" kern="1200">
                              <a:latin typeface="Meiryo UI" panose="020B0604030504040204" pitchFamily="50" charset="-128"/>
                              <a:ea typeface="Meiryo UI" panose="020B0604030504040204" pitchFamily="50" charset="-128"/>
                            </a:rPr>
                            <a:t>狭い</a:t>
                          </a:r>
                        </a:p>
                      </p:txBody>
                    </p:sp>
                  </p:grpSp>
                  <p:cxnSp>
                    <p:nvCxnSpPr>
                      <p:cNvPr id="103" name="直線矢印コネクタ 102">
                        <a:extLst>
                          <a:ext uri="{FF2B5EF4-FFF2-40B4-BE49-F238E27FC236}">
                            <a16:creationId xmlns:a16="http://schemas.microsoft.com/office/drawing/2014/main" id="{0200DB50-C66F-485B-83FC-5DB8552080A7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1262115" y="2748319"/>
                        <a:ext cx="120371" cy="382047"/>
                      </a:xfrm>
                      <a:prstGeom prst="straightConnector1">
                        <a:avLst/>
                      </a:prstGeom>
                      <a:ln w="9525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4" name="直線矢印コネクタ 103">
                        <a:extLst>
                          <a:ext uri="{FF2B5EF4-FFF2-40B4-BE49-F238E27FC236}">
                            <a16:creationId xmlns:a16="http://schemas.microsoft.com/office/drawing/2014/main" id="{BF67AA70-516E-4092-A81F-A421BACDF0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971255" y="3130444"/>
                        <a:ext cx="191453" cy="674465"/>
                      </a:xfrm>
                      <a:prstGeom prst="straightConnector1">
                        <a:avLst/>
                      </a:prstGeom>
                      <a:ln w="9525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5" name="直線矢印コネクタ 104">
                        <a:extLst>
                          <a:ext uri="{FF2B5EF4-FFF2-40B4-BE49-F238E27FC236}">
                            <a16:creationId xmlns:a16="http://schemas.microsoft.com/office/drawing/2014/main" id="{B3E44A43-D909-4581-AD29-90F43D8E6D70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1803585" y="3114082"/>
                        <a:ext cx="373558" cy="4351"/>
                      </a:xfrm>
                      <a:prstGeom prst="straightConnector1">
                        <a:avLst/>
                      </a:prstGeom>
                      <a:ln w="9525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6" name="直線矢印コネクタ 105">
                        <a:extLst>
                          <a:ext uri="{FF2B5EF4-FFF2-40B4-BE49-F238E27FC236}">
                            <a16:creationId xmlns:a16="http://schemas.microsoft.com/office/drawing/2014/main" id="{03C00B6B-7142-444A-B807-FF4F49878EB9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1756644" y="3308356"/>
                        <a:ext cx="142913" cy="6020"/>
                      </a:xfrm>
                      <a:prstGeom prst="straightConnector1">
                        <a:avLst/>
                      </a:prstGeom>
                      <a:ln w="9525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7" name="直線矢印コネクタ 106">
                        <a:extLst>
                          <a:ext uri="{FF2B5EF4-FFF2-40B4-BE49-F238E27FC236}">
                            <a16:creationId xmlns:a16="http://schemas.microsoft.com/office/drawing/2014/main" id="{BC69304C-3B94-40D2-B40C-2E09E0FFFC1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54329" y="3136646"/>
                        <a:ext cx="656534" cy="6937"/>
                      </a:xfrm>
                      <a:prstGeom prst="straightConnector1">
                        <a:avLst/>
                      </a:prstGeom>
                      <a:ln w="9525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8" name="直線矢印コネクタ 107">
                        <a:extLst>
                          <a:ext uri="{FF2B5EF4-FFF2-40B4-BE49-F238E27FC236}">
                            <a16:creationId xmlns:a16="http://schemas.microsoft.com/office/drawing/2014/main" id="{BB3342E2-5A7B-4EB3-8A29-3AB4C05D194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019678" y="2873505"/>
                        <a:ext cx="319265" cy="6489"/>
                      </a:xfrm>
                      <a:prstGeom prst="straightConnector1">
                        <a:avLst/>
                      </a:prstGeom>
                      <a:ln w="9525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57" name="テキスト ボックス 774">
                      <a:extLst>
                        <a:ext uri="{FF2B5EF4-FFF2-40B4-BE49-F238E27FC236}">
                          <a16:creationId xmlns:a16="http://schemas.microsoft.com/office/drawing/2014/main" id="{9FA9AB8C-5BDE-40F5-B642-9981EB6A51B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4786" y="2546932"/>
                      <a:ext cx="919842" cy="251048"/>
                    </a:xfrm>
                    <a:prstGeom prst="rect">
                      <a:avLst/>
                    </a:prstGeom>
                    <a:noFill/>
                    <a:ln w="9525" cmpd="sng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wrap="square" rtlCol="0" anchor="t"/>
                    <a:lstStyle>
                      <a:lvl1pPr marL="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kumimoji="1" lang="ja-JP" altLang="en-US" sz="800" b="0" kern="12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専用治具がない</a:t>
                      </a:r>
                    </a:p>
                  </p:txBody>
                </p:sp>
                <p:sp>
                  <p:nvSpPr>
                    <p:cNvPr id="58" name="テキスト ボックス 775">
                      <a:extLst>
                        <a:ext uri="{FF2B5EF4-FFF2-40B4-BE49-F238E27FC236}">
                          <a16:creationId xmlns:a16="http://schemas.microsoft.com/office/drawing/2014/main" id="{699AF361-9F4B-49FD-8596-6CECDF18C7D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58786" y="2764647"/>
                      <a:ext cx="854528" cy="251048"/>
                    </a:xfrm>
                    <a:prstGeom prst="rect">
                      <a:avLst/>
                    </a:prstGeom>
                    <a:noFill/>
                    <a:ln w="9525" cmpd="sng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wrap="square" rtlCol="0" anchor="t"/>
                    <a:lstStyle>
                      <a:lvl1pPr marL="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kumimoji="1" lang="ja-JP" altLang="en-US" sz="800" b="0" kern="12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手順書がない</a:t>
                      </a:r>
                    </a:p>
                  </p:txBody>
                </p:sp>
                <p:sp>
                  <p:nvSpPr>
                    <p:cNvPr id="59" name="テキスト ボックス 776">
                      <a:extLst>
                        <a:ext uri="{FF2B5EF4-FFF2-40B4-BE49-F238E27FC236}">
                          <a16:creationId xmlns:a16="http://schemas.microsoft.com/office/drawing/2014/main" id="{AABBCDCC-4B60-47B2-A9E2-994DE008B7C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17272" y="2998690"/>
                      <a:ext cx="647865" cy="251048"/>
                    </a:xfrm>
                    <a:prstGeom prst="rect">
                      <a:avLst/>
                    </a:prstGeom>
                    <a:noFill/>
                    <a:ln w="9525" cmpd="sng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wrap="square" rtlCol="0" anchor="t"/>
                    <a:lstStyle>
                      <a:lvl1pPr marL="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kumimoji="1" lang="ja-JP" altLang="en-US" sz="800" b="0" kern="12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設備任せ</a:t>
                      </a:r>
                    </a:p>
                  </p:txBody>
                </p:sp>
                <p:sp>
                  <p:nvSpPr>
                    <p:cNvPr id="60" name="テキスト ボックス 777">
                      <a:extLst>
                        <a:ext uri="{FF2B5EF4-FFF2-40B4-BE49-F238E27FC236}">
                          <a16:creationId xmlns:a16="http://schemas.microsoft.com/office/drawing/2014/main" id="{FEB862F6-41CF-4FFD-AA15-979453C0980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17914" y="3200075"/>
                      <a:ext cx="1137557" cy="251048"/>
                    </a:xfrm>
                    <a:prstGeom prst="rect">
                      <a:avLst/>
                    </a:prstGeom>
                    <a:noFill/>
                    <a:ln w="9525" cmpd="sng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wrap="square" rtlCol="0" anchor="t"/>
                    <a:lstStyle>
                      <a:lvl1pPr marL="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kumimoji="1" lang="ja-JP" altLang="en-US" sz="800" b="0" kern="12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めったにやらない</a:t>
                      </a:r>
                    </a:p>
                  </p:txBody>
                </p:sp>
                <p:sp>
                  <p:nvSpPr>
                    <p:cNvPr id="61" name="テキスト ボックス 778">
                      <a:extLst>
                        <a:ext uri="{FF2B5EF4-FFF2-40B4-BE49-F238E27FC236}">
                          <a16:creationId xmlns:a16="http://schemas.microsoft.com/office/drawing/2014/main" id="{CC96794E-5C5C-413B-BB5F-9212A6F5CBE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53243" y="3434119"/>
                      <a:ext cx="1240971" cy="251048"/>
                    </a:xfrm>
                    <a:prstGeom prst="rect">
                      <a:avLst/>
                    </a:prstGeom>
                    <a:noFill/>
                    <a:ln w="9525" cmpd="sng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wrap="square" rtlCol="0" anchor="t"/>
                    <a:lstStyle>
                      <a:lvl1pPr marL="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kumimoji="1" lang="ja-JP" altLang="en-US" sz="800" b="0" kern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交換方法がわからない</a:t>
                      </a:r>
                    </a:p>
                  </p:txBody>
                </p:sp>
                <p:sp>
                  <p:nvSpPr>
                    <p:cNvPr id="62" name="テキスト ボックス 787">
                      <a:extLst>
                        <a:ext uri="{FF2B5EF4-FFF2-40B4-BE49-F238E27FC236}">
                          <a16:creationId xmlns:a16="http://schemas.microsoft.com/office/drawing/2014/main" id="{3FBFB686-3F30-45BD-BD8A-6668BF6A6B7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2773" y="2764648"/>
                      <a:ext cx="963385" cy="251048"/>
                    </a:xfrm>
                    <a:prstGeom prst="rect">
                      <a:avLst/>
                    </a:prstGeom>
                    <a:noFill/>
                    <a:ln w="9525" cmpd="sng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wrap="square" rtlCol="0" anchor="t"/>
                    <a:lstStyle>
                      <a:lvl1pPr marL="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kumimoji="1" lang="ja-JP" altLang="en-US" sz="800" b="0" kern="12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抜きにくい</a:t>
                      </a:r>
                    </a:p>
                  </p:txBody>
                </p:sp>
                <p:sp>
                  <p:nvSpPr>
                    <p:cNvPr id="63" name="テキスト ボックス 788">
                      <a:extLst>
                        <a:ext uri="{FF2B5EF4-FFF2-40B4-BE49-F238E27FC236}">
                          <a16:creationId xmlns:a16="http://schemas.microsoft.com/office/drawing/2014/main" id="{D636D19A-57AA-4B02-8B96-CDEAA5FF84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4042" y="3268663"/>
                      <a:ext cx="870856" cy="251048"/>
                    </a:xfrm>
                    <a:prstGeom prst="rect">
                      <a:avLst/>
                    </a:prstGeom>
                    <a:noFill/>
                    <a:ln w="9525" cmpd="sng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wrap="square" rtlCol="0" anchor="t"/>
                    <a:lstStyle>
                      <a:lvl1pPr marL="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kumimoji="1" lang="ja-JP" altLang="en-US" sz="8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場所が悪い</a:t>
                      </a:r>
                      <a:endParaRPr kumimoji="1" lang="ja-JP" altLang="en-US" sz="800" b="0" kern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96" name="テキスト ボックス 789">
                      <a:extLst>
                        <a:ext uri="{FF2B5EF4-FFF2-40B4-BE49-F238E27FC236}">
                          <a16:creationId xmlns:a16="http://schemas.microsoft.com/office/drawing/2014/main" id="{612C5F01-52F2-4A08-B28D-AA05D9BF0EE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3215" y="3033249"/>
                      <a:ext cx="892628" cy="251048"/>
                    </a:xfrm>
                    <a:prstGeom prst="rect">
                      <a:avLst/>
                    </a:prstGeom>
                    <a:noFill/>
                    <a:ln w="9525" cmpd="sng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wrap="square" rtlCol="0" anchor="t"/>
                    <a:lstStyle>
                      <a:lvl1pPr marL="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kumimoji="1" lang="ja-JP" altLang="en-US" sz="8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ガスで温める</a:t>
                      </a:r>
                      <a:endParaRPr kumimoji="1" lang="ja-JP" altLang="en-US" sz="800" b="0" kern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97" name="テキスト ボックス 790">
                      <a:extLst>
                        <a:ext uri="{FF2B5EF4-FFF2-40B4-BE49-F238E27FC236}">
                          <a16:creationId xmlns:a16="http://schemas.microsoft.com/office/drawing/2014/main" id="{4C896420-4F41-4370-A440-F873FAADAF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421088" y="3471720"/>
                      <a:ext cx="1246413" cy="251048"/>
                    </a:xfrm>
                    <a:prstGeom prst="rect">
                      <a:avLst/>
                    </a:prstGeom>
                    <a:noFill/>
                    <a:ln w="9525" cmpd="sng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wrap="square" rtlCol="0" anchor="t"/>
                    <a:lstStyle>
                      <a:lvl1pPr marL="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kumimoji="1" lang="ja-JP" altLang="en-US" sz="800" b="0" kern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火気を突発で使えない</a:t>
                      </a:r>
                    </a:p>
                  </p:txBody>
                </p:sp>
              </p:grpSp>
              <p:cxnSp>
                <p:nvCxnSpPr>
                  <p:cNvPr id="42" name="直線矢印コネクタ 41">
                    <a:extLst>
                      <a:ext uri="{FF2B5EF4-FFF2-40B4-BE49-F238E27FC236}">
                        <a16:creationId xmlns:a16="http://schemas.microsoft.com/office/drawing/2014/main" id="{4DDFED9A-A325-4CA0-8D45-0354538F55C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778828" y="2585033"/>
                    <a:ext cx="70758" cy="321128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線矢印コネクタ 42">
                    <a:extLst>
                      <a:ext uri="{FF2B5EF4-FFF2-40B4-BE49-F238E27FC236}">
                        <a16:creationId xmlns:a16="http://schemas.microsoft.com/office/drawing/2014/main" id="{F8E9E27B-015D-48B6-88D1-CBB7E4F793E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544255" y="2906162"/>
                    <a:ext cx="131160" cy="579996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直線矢印コネクタ 43">
                    <a:extLst>
                      <a:ext uri="{FF2B5EF4-FFF2-40B4-BE49-F238E27FC236}">
                        <a16:creationId xmlns:a16="http://schemas.microsoft.com/office/drawing/2014/main" id="{0DA1B5D5-ACCE-4B9C-9B94-D873654E0487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4615543" y="3151090"/>
                    <a:ext cx="370114" cy="5310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線矢印コネクタ 44">
                    <a:extLst>
                      <a:ext uri="{FF2B5EF4-FFF2-40B4-BE49-F238E27FC236}">
                        <a16:creationId xmlns:a16="http://schemas.microsoft.com/office/drawing/2014/main" id="{D1B1D3D8-02BA-4049-ABAF-7064465C9529}"/>
                      </a:ext>
                    </a:extLst>
                  </p:cNvPr>
                  <p:cNvCxnSpPr/>
                  <p:nvPr/>
                </p:nvCxnSpPr>
                <p:spPr>
                  <a:xfrm>
                    <a:off x="3732739" y="2849874"/>
                    <a:ext cx="359095" cy="6371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直線矢印コネクタ 45">
                    <a:extLst>
                      <a:ext uri="{FF2B5EF4-FFF2-40B4-BE49-F238E27FC236}">
                        <a16:creationId xmlns:a16="http://schemas.microsoft.com/office/drawing/2014/main" id="{7033F007-048B-4927-B858-EC04260A3C92}"/>
                      </a:ext>
                    </a:extLst>
                  </p:cNvPr>
                  <p:cNvCxnSpPr/>
                  <p:nvPr/>
                </p:nvCxnSpPr>
                <p:spPr>
                  <a:xfrm>
                    <a:off x="3653750" y="3400267"/>
                    <a:ext cx="228069" cy="7831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線矢印コネクタ 46">
                    <a:extLst>
                      <a:ext uri="{FF2B5EF4-FFF2-40B4-BE49-F238E27FC236}">
                        <a16:creationId xmlns:a16="http://schemas.microsoft.com/office/drawing/2014/main" id="{1D7CFFBF-A4F6-4FBF-B1EB-84DD5B9197FB}"/>
                      </a:ext>
                    </a:extLst>
                  </p:cNvPr>
                  <p:cNvCxnSpPr/>
                  <p:nvPr/>
                </p:nvCxnSpPr>
                <p:spPr>
                  <a:xfrm>
                    <a:off x="3468692" y="3670950"/>
                    <a:ext cx="399054" cy="6901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直線矢印コネクタ 47">
                    <a:extLst>
                      <a:ext uri="{FF2B5EF4-FFF2-40B4-BE49-F238E27FC236}">
                        <a16:creationId xmlns:a16="http://schemas.microsoft.com/office/drawing/2014/main" id="{8E1C2054-6D49-40F6-A830-3F15C33D011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983641" y="2446838"/>
                    <a:ext cx="72352" cy="279975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線矢印コネクタ 48">
                    <a:extLst>
                      <a:ext uri="{FF2B5EF4-FFF2-40B4-BE49-F238E27FC236}">
                        <a16:creationId xmlns:a16="http://schemas.microsoft.com/office/drawing/2014/main" id="{9E36D4E6-68C0-4149-A7B1-05607ADFB3E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586843" y="3669357"/>
                    <a:ext cx="40624" cy="145762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線矢印コネクタ 50">
                    <a:extLst>
                      <a:ext uri="{FF2B5EF4-FFF2-40B4-BE49-F238E27FC236}">
                        <a16:creationId xmlns:a16="http://schemas.microsoft.com/office/drawing/2014/main" id="{10F83523-A31C-475D-AFDE-BC9ED750EDE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048689" y="2739824"/>
                    <a:ext cx="65582" cy="251698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線矢印コネクタ 51">
                    <a:extLst>
                      <a:ext uri="{FF2B5EF4-FFF2-40B4-BE49-F238E27FC236}">
                        <a16:creationId xmlns:a16="http://schemas.microsoft.com/office/drawing/2014/main" id="{8A658E93-C306-4009-8A02-0BAA29F7ED3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823035" y="3170869"/>
                    <a:ext cx="27481" cy="168996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線矢印コネクタ 52">
                    <a:extLst>
                      <a:ext uri="{FF2B5EF4-FFF2-40B4-BE49-F238E27FC236}">
                        <a16:creationId xmlns:a16="http://schemas.microsoft.com/office/drawing/2014/main" id="{461AC8E7-040D-47E8-998B-DCE83269DC4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824736" y="2843370"/>
                    <a:ext cx="65582" cy="249442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直線矢印コネクタ 53">
                    <a:extLst>
                      <a:ext uri="{FF2B5EF4-FFF2-40B4-BE49-F238E27FC236}">
                        <a16:creationId xmlns:a16="http://schemas.microsoft.com/office/drawing/2014/main" id="{01B42B9A-9B4B-4A47-9363-EC66D5D75AA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848897" y="3302694"/>
                    <a:ext cx="55756" cy="239220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直線矢印コネクタ 54">
                    <a:extLst>
                      <a:ext uri="{FF2B5EF4-FFF2-40B4-BE49-F238E27FC236}">
                        <a16:creationId xmlns:a16="http://schemas.microsoft.com/office/drawing/2014/main" id="{DFE0827A-5A0B-4202-99D9-54A7961024D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826329" y="3544835"/>
                    <a:ext cx="106868" cy="417241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2" name="テキスト ボックス 832">
                  <a:extLst>
                    <a:ext uri="{FF2B5EF4-FFF2-40B4-BE49-F238E27FC236}">
                      <a16:creationId xmlns:a16="http://schemas.microsoft.com/office/drawing/2014/main" id="{19A8478B-6DEC-426D-AEDE-7A9EAB2A0193}"/>
                    </a:ext>
                  </a:extLst>
                </p:cNvPr>
                <p:cNvSpPr txBox="1"/>
                <p:nvPr/>
              </p:nvSpPr>
              <p:spPr>
                <a:xfrm>
                  <a:off x="4359729" y="3439561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重い</a:t>
                  </a:r>
                </a:p>
              </p:txBody>
            </p:sp>
            <p:sp>
              <p:nvSpPr>
                <p:cNvPr id="23" name="テキスト ボックス 834">
                  <a:extLst>
                    <a:ext uri="{FF2B5EF4-FFF2-40B4-BE49-F238E27FC236}">
                      <a16:creationId xmlns:a16="http://schemas.microsoft.com/office/drawing/2014/main" id="{32777BA7-B3DE-4872-8F58-88FB9C707333}"/>
                    </a:ext>
                  </a:extLst>
                </p:cNvPr>
                <p:cNvSpPr txBox="1"/>
                <p:nvPr/>
              </p:nvSpPr>
              <p:spPr>
                <a:xfrm>
                  <a:off x="4904015" y="3036790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落とす</a:t>
                  </a:r>
                </a:p>
              </p:txBody>
            </p:sp>
            <p:sp>
              <p:nvSpPr>
                <p:cNvPr id="25" name="テキスト ボックス 835">
                  <a:extLst>
                    <a:ext uri="{FF2B5EF4-FFF2-40B4-BE49-F238E27FC236}">
                      <a16:creationId xmlns:a16="http://schemas.microsoft.com/office/drawing/2014/main" id="{1C00BB38-1562-4683-AA4B-184540F0F1B3}"/>
                    </a:ext>
                  </a:extLst>
                </p:cNvPr>
                <p:cNvSpPr txBox="1"/>
                <p:nvPr/>
              </p:nvSpPr>
              <p:spPr>
                <a:xfrm>
                  <a:off x="4612858" y="3319951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ケガ</a:t>
                  </a:r>
                </a:p>
              </p:txBody>
            </p:sp>
            <p:sp>
              <p:nvSpPr>
                <p:cNvPr id="26" name="テキスト ボックス 836">
                  <a:extLst>
                    <a:ext uri="{FF2B5EF4-FFF2-40B4-BE49-F238E27FC236}">
                      <a16:creationId xmlns:a16="http://schemas.microsoft.com/office/drawing/2014/main" id="{64D0B7A5-6759-42EF-BC62-CEF810FBAE5F}"/>
                    </a:ext>
                  </a:extLst>
                </p:cNvPr>
                <p:cNvSpPr txBox="1"/>
                <p:nvPr/>
              </p:nvSpPr>
              <p:spPr>
                <a:xfrm>
                  <a:off x="3118758" y="2601362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プーリー</a:t>
                  </a:r>
                </a:p>
              </p:txBody>
            </p:sp>
            <p:sp>
              <p:nvSpPr>
                <p:cNvPr id="27" name="テキスト ボックス 837">
                  <a:extLst>
                    <a:ext uri="{FF2B5EF4-FFF2-40B4-BE49-F238E27FC236}">
                      <a16:creationId xmlns:a16="http://schemas.microsoft.com/office/drawing/2014/main" id="{547D5AAB-F70D-40F4-B9DF-A322CC3C285A}"/>
                    </a:ext>
                  </a:extLst>
                </p:cNvPr>
                <p:cNvSpPr txBox="1"/>
                <p:nvPr/>
              </p:nvSpPr>
              <p:spPr>
                <a:xfrm>
                  <a:off x="2677886" y="3412348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モーター</a:t>
                  </a:r>
                </a:p>
              </p:txBody>
            </p:sp>
            <p:sp>
              <p:nvSpPr>
                <p:cNvPr id="28" name="テキスト ボックス 838">
                  <a:extLst>
                    <a:ext uri="{FF2B5EF4-FFF2-40B4-BE49-F238E27FC236}">
                      <a16:creationId xmlns:a16="http://schemas.microsoft.com/office/drawing/2014/main" id="{A31C5FAE-8278-4C96-8C81-F32D618520EC}"/>
                    </a:ext>
                  </a:extLst>
                </p:cNvPr>
                <p:cNvSpPr txBox="1"/>
                <p:nvPr/>
              </p:nvSpPr>
              <p:spPr>
                <a:xfrm>
                  <a:off x="3048001" y="3276276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張りにくい</a:t>
                  </a:r>
                </a:p>
              </p:txBody>
            </p:sp>
            <p:sp>
              <p:nvSpPr>
                <p:cNvPr id="29" name="テキスト ボックス 839">
                  <a:extLst>
                    <a:ext uri="{FF2B5EF4-FFF2-40B4-BE49-F238E27FC236}">
                      <a16:creationId xmlns:a16="http://schemas.microsoft.com/office/drawing/2014/main" id="{8C592C31-75F7-493A-B6D6-2D542BA02DA4}"/>
                    </a:ext>
                  </a:extLst>
                </p:cNvPr>
                <p:cNvSpPr txBox="1"/>
                <p:nvPr/>
              </p:nvSpPr>
              <p:spPr>
                <a:xfrm>
                  <a:off x="3668487" y="3134762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ベルト</a:t>
                  </a:r>
                </a:p>
              </p:txBody>
            </p:sp>
            <p:sp>
              <p:nvSpPr>
                <p:cNvPr id="30" name="テキスト ボックス 840">
                  <a:extLst>
                    <a:ext uri="{FF2B5EF4-FFF2-40B4-BE49-F238E27FC236}">
                      <a16:creationId xmlns:a16="http://schemas.microsoft.com/office/drawing/2014/main" id="{ADE5D064-BD1D-4AE8-85CE-F74A4428A407}"/>
                    </a:ext>
                  </a:extLst>
                </p:cNvPr>
                <p:cNvSpPr txBox="1"/>
                <p:nvPr/>
              </p:nvSpPr>
              <p:spPr>
                <a:xfrm>
                  <a:off x="3260271" y="3902204"/>
                  <a:ext cx="925285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道具が入らない</a:t>
                  </a:r>
                </a:p>
              </p:txBody>
            </p:sp>
            <p:sp>
              <p:nvSpPr>
                <p:cNvPr id="32" name="テキスト ボックス 841">
                  <a:extLst>
                    <a:ext uri="{FF2B5EF4-FFF2-40B4-BE49-F238E27FC236}">
                      <a16:creationId xmlns:a16="http://schemas.microsoft.com/office/drawing/2014/main" id="{039A6B9A-3D7C-4310-86A2-EE780C8F03DC}"/>
                    </a:ext>
                  </a:extLst>
                </p:cNvPr>
                <p:cNvSpPr txBox="1"/>
                <p:nvPr/>
              </p:nvSpPr>
              <p:spPr>
                <a:xfrm>
                  <a:off x="3156858" y="3553862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粉塵</a:t>
                  </a:r>
                </a:p>
              </p:txBody>
            </p:sp>
            <p:sp>
              <p:nvSpPr>
                <p:cNvPr id="33" name="テキスト ボックス 842">
                  <a:extLst>
                    <a:ext uri="{FF2B5EF4-FFF2-40B4-BE49-F238E27FC236}">
                      <a16:creationId xmlns:a16="http://schemas.microsoft.com/office/drawing/2014/main" id="{F04C4E39-8593-4C4A-A9E4-8C985CCA64F6}"/>
                    </a:ext>
                  </a:extLst>
                </p:cNvPr>
                <p:cNvSpPr txBox="1"/>
                <p:nvPr/>
              </p:nvSpPr>
              <p:spPr>
                <a:xfrm>
                  <a:off x="3630386" y="3004132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ケガ</a:t>
                  </a:r>
                </a:p>
              </p:txBody>
            </p:sp>
            <p:sp>
              <p:nvSpPr>
                <p:cNvPr id="34" name="テキスト ボックス 843">
                  <a:extLst>
                    <a:ext uri="{FF2B5EF4-FFF2-40B4-BE49-F238E27FC236}">
                      <a16:creationId xmlns:a16="http://schemas.microsoft.com/office/drawing/2014/main" id="{FF6817FD-878F-4F04-B002-60A18627B21B}"/>
                    </a:ext>
                  </a:extLst>
                </p:cNvPr>
                <p:cNvSpPr txBox="1"/>
                <p:nvPr/>
              </p:nvSpPr>
              <p:spPr>
                <a:xfrm>
                  <a:off x="3347358" y="3755247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詰まり</a:t>
                  </a:r>
                </a:p>
              </p:txBody>
            </p:sp>
            <p:sp>
              <p:nvSpPr>
                <p:cNvPr id="35" name="テキスト ボックス 844">
                  <a:extLst>
                    <a:ext uri="{FF2B5EF4-FFF2-40B4-BE49-F238E27FC236}">
                      <a16:creationId xmlns:a16="http://schemas.microsoft.com/office/drawing/2014/main" id="{2045D289-74D3-40B3-B674-8F3143C51B33}"/>
                    </a:ext>
                  </a:extLst>
                </p:cNvPr>
                <p:cNvSpPr txBox="1"/>
                <p:nvPr/>
              </p:nvSpPr>
              <p:spPr>
                <a:xfrm>
                  <a:off x="3848100" y="2911605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重い</a:t>
                  </a:r>
                </a:p>
              </p:txBody>
            </p:sp>
            <p:sp>
              <p:nvSpPr>
                <p:cNvPr id="36" name="テキスト ボックス 849">
                  <a:extLst>
                    <a:ext uri="{FF2B5EF4-FFF2-40B4-BE49-F238E27FC236}">
                      <a16:creationId xmlns:a16="http://schemas.microsoft.com/office/drawing/2014/main" id="{96BEEBF7-897A-4B35-847E-E49E5AE886C5}"/>
                    </a:ext>
                  </a:extLst>
                </p:cNvPr>
                <p:cNvSpPr txBox="1"/>
                <p:nvPr/>
              </p:nvSpPr>
              <p:spPr>
                <a:xfrm>
                  <a:off x="3331028" y="2721104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落とす</a:t>
                  </a:r>
                </a:p>
              </p:txBody>
            </p:sp>
            <p:sp>
              <p:nvSpPr>
                <p:cNvPr id="37" name="テキスト ボックス 850">
                  <a:extLst>
                    <a:ext uri="{FF2B5EF4-FFF2-40B4-BE49-F238E27FC236}">
                      <a16:creationId xmlns:a16="http://schemas.microsoft.com/office/drawing/2014/main" id="{F8876D03-424B-4E2A-8673-717D6DDCC73B}"/>
                    </a:ext>
                  </a:extLst>
                </p:cNvPr>
                <p:cNvSpPr txBox="1"/>
                <p:nvPr/>
              </p:nvSpPr>
              <p:spPr>
                <a:xfrm>
                  <a:off x="3864429" y="2269346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高い</a:t>
                  </a:r>
                </a:p>
              </p:txBody>
            </p:sp>
          </p:grpSp>
        </p:grpSp>
        <p:cxnSp>
          <p:nvCxnSpPr>
            <p:cNvPr id="188" name="直線矢印コネクタ 187">
              <a:extLst>
                <a:ext uri="{FF2B5EF4-FFF2-40B4-BE49-F238E27FC236}">
                  <a16:creationId xmlns:a16="http://schemas.microsoft.com/office/drawing/2014/main" id="{FB8B1F56-2A1F-8CC2-9F47-FC856314F771}"/>
                </a:ext>
              </a:extLst>
            </p:cNvPr>
            <p:cNvCxnSpPr>
              <a:cxnSpLocks/>
            </p:cNvCxnSpPr>
            <p:nvPr/>
          </p:nvCxnSpPr>
          <p:spPr>
            <a:xfrm>
              <a:off x="1646638" y="4344547"/>
              <a:ext cx="364527" cy="0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90" name="テキスト ボックス 790">
            <a:extLst>
              <a:ext uri="{FF2B5EF4-FFF2-40B4-BE49-F238E27FC236}">
                <a16:creationId xmlns:a16="http://schemas.microsoft.com/office/drawing/2014/main" id="{152E59F5-4940-EE70-6479-0E4B7E701762}"/>
              </a:ext>
            </a:extLst>
          </p:cNvPr>
          <p:cNvSpPr txBox="1"/>
          <p:nvPr/>
        </p:nvSpPr>
        <p:spPr>
          <a:xfrm>
            <a:off x="1709263" y="4600217"/>
            <a:ext cx="1247424" cy="24972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火災</a:t>
            </a:r>
            <a:endParaRPr kumimoji="1" lang="ja-JP" altLang="en-US" sz="800" b="0" kern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3" name="楕円 192">
            <a:extLst>
              <a:ext uri="{FF2B5EF4-FFF2-40B4-BE49-F238E27FC236}">
                <a16:creationId xmlns:a16="http://schemas.microsoft.com/office/drawing/2014/main" id="{AF1E8913-C1BD-9C9E-389B-81E0BBD4DA47}"/>
              </a:ext>
            </a:extLst>
          </p:cNvPr>
          <p:cNvSpPr/>
          <p:nvPr/>
        </p:nvSpPr>
        <p:spPr>
          <a:xfrm>
            <a:off x="2470346" y="1251975"/>
            <a:ext cx="495819" cy="25987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4" name="楕円 193">
            <a:extLst>
              <a:ext uri="{FF2B5EF4-FFF2-40B4-BE49-F238E27FC236}">
                <a16:creationId xmlns:a16="http://schemas.microsoft.com/office/drawing/2014/main" id="{6E7394A7-F639-52A2-1BAF-908C93B99E12}"/>
              </a:ext>
            </a:extLst>
          </p:cNvPr>
          <p:cNvSpPr/>
          <p:nvPr/>
        </p:nvSpPr>
        <p:spPr>
          <a:xfrm>
            <a:off x="4981960" y="1211920"/>
            <a:ext cx="769475" cy="24054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98" name="グループ化 197">
            <a:extLst>
              <a:ext uri="{FF2B5EF4-FFF2-40B4-BE49-F238E27FC236}">
                <a16:creationId xmlns:a16="http://schemas.microsoft.com/office/drawing/2014/main" id="{04583335-0FC0-A085-C5DF-ED10AE6090E3}"/>
              </a:ext>
            </a:extLst>
          </p:cNvPr>
          <p:cNvGrpSpPr/>
          <p:nvPr/>
        </p:nvGrpSpPr>
        <p:grpSpPr>
          <a:xfrm>
            <a:off x="1254174" y="1054957"/>
            <a:ext cx="1936957" cy="684664"/>
            <a:chOff x="938022" y="983192"/>
            <a:chExt cx="1936957" cy="684664"/>
          </a:xfrm>
        </p:grpSpPr>
        <p:sp>
          <p:nvSpPr>
            <p:cNvPr id="183" name="正方形/長方形 182">
              <a:extLst>
                <a:ext uri="{FF2B5EF4-FFF2-40B4-BE49-F238E27FC236}">
                  <a16:creationId xmlns:a16="http://schemas.microsoft.com/office/drawing/2014/main" id="{5C54AFEB-42F3-A898-B7C7-CC2665BDFBDD}"/>
                </a:ext>
              </a:extLst>
            </p:cNvPr>
            <p:cNvSpPr/>
            <p:nvPr/>
          </p:nvSpPr>
          <p:spPr bwMode="auto">
            <a:xfrm>
              <a:off x="938022" y="983192"/>
              <a:ext cx="823444" cy="677108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②</a:t>
              </a:r>
              <a:endParaRPr lang="en-US" altLang="ja-JP" sz="4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195" name="楕円 194">
              <a:extLst>
                <a:ext uri="{FF2B5EF4-FFF2-40B4-BE49-F238E27FC236}">
                  <a16:creationId xmlns:a16="http://schemas.microsoft.com/office/drawing/2014/main" id="{3B5448FA-8038-86B5-18C1-DC2226E930CD}"/>
                </a:ext>
              </a:extLst>
            </p:cNvPr>
            <p:cNvSpPr/>
            <p:nvPr/>
          </p:nvSpPr>
          <p:spPr>
            <a:xfrm>
              <a:off x="1627555" y="990748"/>
              <a:ext cx="1247424" cy="67710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狭い</a:t>
              </a:r>
            </a:p>
          </p:txBody>
        </p:sp>
      </p:grpSp>
      <p:grpSp>
        <p:nvGrpSpPr>
          <p:cNvPr id="199" name="グループ化 198">
            <a:extLst>
              <a:ext uri="{FF2B5EF4-FFF2-40B4-BE49-F238E27FC236}">
                <a16:creationId xmlns:a16="http://schemas.microsoft.com/office/drawing/2014/main" id="{56088471-C720-1013-34A6-DA4F28E9CDD4}"/>
              </a:ext>
            </a:extLst>
          </p:cNvPr>
          <p:cNvGrpSpPr/>
          <p:nvPr/>
        </p:nvGrpSpPr>
        <p:grpSpPr>
          <a:xfrm>
            <a:off x="3584529" y="947402"/>
            <a:ext cx="2845225" cy="703387"/>
            <a:chOff x="-81927" y="3427479"/>
            <a:chExt cx="2845225" cy="703387"/>
          </a:xfrm>
        </p:grpSpPr>
        <p:sp>
          <p:nvSpPr>
            <p:cNvPr id="196" name="正方形/長方形 195">
              <a:extLst>
                <a:ext uri="{FF2B5EF4-FFF2-40B4-BE49-F238E27FC236}">
                  <a16:creationId xmlns:a16="http://schemas.microsoft.com/office/drawing/2014/main" id="{E1AB552D-3F2D-937B-FD5F-8C8DD799EDF9}"/>
                </a:ext>
              </a:extLst>
            </p:cNvPr>
            <p:cNvSpPr/>
            <p:nvPr/>
          </p:nvSpPr>
          <p:spPr bwMode="auto">
            <a:xfrm>
              <a:off x="-81927" y="3427479"/>
              <a:ext cx="823444" cy="677108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①</a:t>
              </a:r>
              <a:endParaRPr lang="en-US" altLang="ja-JP" sz="4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197" name="楕円 196">
              <a:extLst>
                <a:ext uri="{FF2B5EF4-FFF2-40B4-BE49-F238E27FC236}">
                  <a16:creationId xmlns:a16="http://schemas.microsoft.com/office/drawing/2014/main" id="{38455925-CA3D-8CF9-7A2E-A41CD576733E}"/>
                </a:ext>
              </a:extLst>
            </p:cNvPr>
            <p:cNvSpPr/>
            <p:nvPr/>
          </p:nvSpPr>
          <p:spPr>
            <a:xfrm>
              <a:off x="642636" y="3453758"/>
              <a:ext cx="2120662" cy="67710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経験不足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775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6F58D-AA0E-ED7D-9F74-D0A8DBBDE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C23CF5C0-7469-C14C-F59F-4AD808D8DE9D}"/>
              </a:ext>
            </a:extLst>
          </p:cNvPr>
          <p:cNvSpPr/>
          <p:nvPr/>
        </p:nvSpPr>
        <p:spPr>
          <a:xfrm>
            <a:off x="8678619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15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E78CD080-7E8A-4596-0936-C5C7CE4CB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A0D8028-4F53-CD20-CD3A-F165374E9811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対策の立案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F659AB9-FD25-0308-DDE5-17A22924F91B}"/>
              </a:ext>
            </a:extLst>
          </p:cNvPr>
          <p:cNvGrpSpPr/>
          <p:nvPr/>
        </p:nvGrpSpPr>
        <p:grpSpPr>
          <a:xfrm>
            <a:off x="301654" y="2031858"/>
            <a:ext cx="2969464" cy="3345167"/>
            <a:chOff x="541671" y="2367473"/>
            <a:chExt cx="2969464" cy="3345167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60F3B032-F1E7-FAF5-CD95-87DE5FD29255}"/>
                </a:ext>
              </a:extLst>
            </p:cNvPr>
            <p:cNvGrpSpPr/>
            <p:nvPr/>
          </p:nvGrpSpPr>
          <p:grpSpPr>
            <a:xfrm>
              <a:off x="2913017" y="4039707"/>
              <a:ext cx="584950" cy="1400729"/>
              <a:chOff x="2926185" y="2358881"/>
              <a:chExt cx="584950" cy="1400729"/>
            </a:xfrm>
          </p:grpSpPr>
          <p:cxnSp>
            <p:nvCxnSpPr>
              <p:cNvPr id="16" name="直線コネクタ 15">
                <a:extLst>
                  <a:ext uri="{FF2B5EF4-FFF2-40B4-BE49-F238E27FC236}">
                    <a16:creationId xmlns:a16="http://schemas.microsoft.com/office/drawing/2014/main" id="{1CE72029-1172-67BD-15BC-371AB1C38FD1}"/>
                  </a:ext>
                </a:extLst>
              </p:cNvPr>
              <p:cNvCxnSpPr/>
              <p:nvPr/>
            </p:nvCxnSpPr>
            <p:spPr bwMode="auto">
              <a:xfrm flipV="1">
                <a:off x="2926185" y="3195348"/>
                <a:ext cx="547218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コネクタ: カギ線 16">
                <a:extLst>
                  <a:ext uri="{FF2B5EF4-FFF2-40B4-BE49-F238E27FC236}">
                    <a16:creationId xmlns:a16="http://schemas.microsoft.com/office/drawing/2014/main" id="{2FB78046-095E-ED63-4DB9-556F2AE10DC0}"/>
                  </a:ext>
                </a:extLst>
              </p:cNvPr>
              <p:cNvCxnSpPr/>
              <p:nvPr/>
            </p:nvCxnSpPr>
            <p:spPr bwMode="auto">
              <a:xfrm>
                <a:off x="2926185" y="3195348"/>
                <a:ext cx="584950" cy="564262"/>
              </a:xfrm>
              <a:prstGeom prst="bentConnector3">
                <a:avLst>
                  <a:gd name="adj1" fmla="val 44789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コネクタ: カギ線 17">
                <a:extLst>
                  <a:ext uri="{FF2B5EF4-FFF2-40B4-BE49-F238E27FC236}">
                    <a16:creationId xmlns:a16="http://schemas.microsoft.com/office/drawing/2014/main" id="{0A744535-63D0-01E2-8316-9604CEAF022A}"/>
                  </a:ext>
                </a:extLst>
              </p:cNvPr>
              <p:cNvCxnSpPr>
                <a:stCxn id="37" idx="3"/>
              </p:cNvCxnSpPr>
              <p:nvPr/>
            </p:nvCxnSpPr>
            <p:spPr bwMode="auto">
              <a:xfrm>
                <a:off x="2939353" y="2358881"/>
                <a:ext cx="530450" cy="264549"/>
              </a:xfrm>
              <a:prstGeom prst="bentConnector3">
                <a:avLst>
                  <a:gd name="adj1" fmla="val 49102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2C09947A-209A-FFEA-DA3F-8581594A1377}"/>
                </a:ext>
              </a:extLst>
            </p:cNvPr>
            <p:cNvGrpSpPr/>
            <p:nvPr/>
          </p:nvGrpSpPr>
          <p:grpSpPr>
            <a:xfrm>
              <a:off x="2862118" y="2658357"/>
              <a:ext cx="649017" cy="1381350"/>
              <a:chOff x="2862118" y="2658357"/>
              <a:chExt cx="649017" cy="1381350"/>
            </a:xfrm>
          </p:grpSpPr>
          <p:cxnSp>
            <p:nvCxnSpPr>
              <p:cNvPr id="13" name="直線コネクタ 12">
                <a:extLst>
                  <a:ext uri="{FF2B5EF4-FFF2-40B4-BE49-F238E27FC236}">
                    <a16:creationId xmlns:a16="http://schemas.microsoft.com/office/drawing/2014/main" id="{E1205EC1-2239-4A38-7F3C-1023580FE193}"/>
                  </a:ext>
                </a:extLst>
              </p:cNvPr>
              <p:cNvCxnSpPr/>
              <p:nvPr/>
            </p:nvCxnSpPr>
            <p:spPr bwMode="auto">
              <a:xfrm>
                <a:off x="2926185" y="3195348"/>
                <a:ext cx="52088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コネクタ: カギ線 13">
                <a:extLst>
                  <a:ext uri="{FF2B5EF4-FFF2-40B4-BE49-F238E27FC236}">
                    <a16:creationId xmlns:a16="http://schemas.microsoft.com/office/drawing/2014/main" id="{A5012C30-8A5E-6C44-5F6A-40BFCE6D8675}"/>
                  </a:ext>
                </a:extLst>
              </p:cNvPr>
              <p:cNvCxnSpPr>
                <a:stCxn id="37" idx="3"/>
              </p:cNvCxnSpPr>
              <p:nvPr/>
            </p:nvCxnSpPr>
            <p:spPr bwMode="auto">
              <a:xfrm flipV="1">
                <a:off x="2926185" y="3781529"/>
                <a:ext cx="520882" cy="258178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コネクタ: カギ線 14">
                <a:extLst>
                  <a:ext uri="{FF2B5EF4-FFF2-40B4-BE49-F238E27FC236}">
                    <a16:creationId xmlns:a16="http://schemas.microsoft.com/office/drawing/2014/main" id="{BB2809B2-2C27-D2E2-587F-0CC332ADCC91}"/>
                  </a:ext>
                </a:extLst>
              </p:cNvPr>
              <p:cNvCxnSpPr/>
              <p:nvPr/>
            </p:nvCxnSpPr>
            <p:spPr bwMode="auto">
              <a:xfrm flipV="1">
                <a:off x="2862118" y="2658357"/>
                <a:ext cx="649017" cy="536990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5A78662F-931C-4CA5-75E3-7DDA43BF67D4}"/>
                </a:ext>
              </a:extLst>
            </p:cNvPr>
            <p:cNvSpPr/>
            <p:nvPr/>
          </p:nvSpPr>
          <p:spPr bwMode="auto">
            <a:xfrm>
              <a:off x="541671" y="2367473"/>
              <a:ext cx="738664" cy="334516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eaVert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600" b="1" dirty="0">
                  <a:solidFill>
                    <a:schemeClr val="tx2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プーリー交換時間を短縮するには</a:t>
              </a:r>
              <a:endParaRPr lang="en-US" altLang="ja-JP" sz="16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061E9077-E999-EF84-89F4-D0499C02672C}"/>
                </a:ext>
              </a:extLst>
            </p:cNvPr>
            <p:cNvSpPr/>
            <p:nvPr/>
          </p:nvSpPr>
          <p:spPr bwMode="auto">
            <a:xfrm>
              <a:off x="1801218" y="2913216"/>
              <a:ext cx="1124967" cy="5642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400" dirty="0">
                  <a:solidFill>
                    <a:schemeClr val="tx2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人</a:t>
              </a:r>
              <a:endParaRPr lang="en-US" altLang="ja-JP" sz="14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C3B48B19-0437-EA9D-61F1-4099642B2CA4}"/>
                </a:ext>
              </a:extLst>
            </p:cNvPr>
            <p:cNvSpPr/>
            <p:nvPr/>
          </p:nvSpPr>
          <p:spPr bwMode="auto">
            <a:xfrm>
              <a:off x="1801217" y="4572333"/>
              <a:ext cx="1124967" cy="5642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400" dirty="0">
                  <a:solidFill>
                    <a:schemeClr val="tx2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方法</a:t>
              </a:r>
              <a:endParaRPr lang="en-US" altLang="ja-JP" sz="14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cxnSp>
          <p:nvCxnSpPr>
            <p:cNvPr id="11" name="コネクタ: カギ線 10">
              <a:extLst>
                <a:ext uri="{FF2B5EF4-FFF2-40B4-BE49-F238E27FC236}">
                  <a16:creationId xmlns:a16="http://schemas.microsoft.com/office/drawing/2014/main" id="{C4023036-3819-DEEC-0323-E58859205458}"/>
                </a:ext>
              </a:extLst>
            </p:cNvPr>
            <p:cNvCxnSpPr>
              <a:stCxn id="8" idx="3"/>
              <a:endCxn id="10" idx="1"/>
            </p:cNvCxnSpPr>
            <p:nvPr/>
          </p:nvCxnSpPr>
          <p:spPr bwMode="auto">
            <a:xfrm>
              <a:off x="1280335" y="4040057"/>
              <a:ext cx="520882" cy="814408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コネクタ: カギ線 11">
              <a:extLst>
                <a:ext uri="{FF2B5EF4-FFF2-40B4-BE49-F238E27FC236}">
                  <a16:creationId xmlns:a16="http://schemas.microsoft.com/office/drawing/2014/main" id="{A2235F2D-EB0B-C214-0182-5E7FD7755C19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 bwMode="auto">
            <a:xfrm flipV="1">
              <a:off x="1280335" y="3195348"/>
              <a:ext cx="520883" cy="844709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6F3BF5FF-2127-FE30-1260-FC0C018EB836}"/>
                </a:ext>
              </a:extLst>
            </p:cNvPr>
            <p:cNvSpPr/>
            <p:nvPr/>
          </p:nvSpPr>
          <p:spPr bwMode="auto">
            <a:xfrm>
              <a:off x="1801218" y="3757575"/>
              <a:ext cx="1124967" cy="5642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400" dirty="0">
                  <a:solidFill>
                    <a:schemeClr val="tx2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設備</a:t>
              </a:r>
              <a:endParaRPr lang="en-US" altLang="ja-JP" sz="14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</p:grpSp>
      <p:graphicFrame>
        <p:nvGraphicFramePr>
          <p:cNvPr id="19" name="表 6">
            <a:extLst>
              <a:ext uri="{FF2B5EF4-FFF2-40B4-BE49-F238E27FC236}">
                <a16:creationId xmlns:a16="http://schemas.microsoft.com/office/drawing/2014/main" id="{686FBD5C-87DF-909A-FA52-6689E7BCA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121987"/>
              </p:ext>
            </p:extLst>
          </p:nvPr>
        </p:nvGraphicFramePr>
        <p:xfrm>
          <a:off x="3207052" y="2012533"/>
          <a:ext cx="1272232" cy="343815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72232">
                  <a:extLst>
                    <a:ext uri="{9D8B030D-6E8A-4147-A177-3AD203B41FA5}">
                      <a16:colId xmlns:a16="http://schemas.microsoft.com/office/drawing/2014/main" val="2811941917"/>
                    </a:ext>
                  </a:extLst>
                </a:gridCol>
              </a:tblGrid>
              <a:tr h="560679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勉強会を開き</a:t>
                      </a:r>
                      <a:br>
                        <a:rPr kumimoji="1" lang="en-US" altLang="ja-JP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</a:br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教育</a:t>
                      </a:r>
                      <a:endParaRPr kumimoji="1" lang="en-US" altLang="ja-JP" sz="11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193285"/>
                  </a:ext>
                </a:extLst>
              </a:tr>
              <a:tr h="560679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保全資格を取得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32694"/>
                  </a:ext>
                </a:extLst>
              </a:tr>
              <a:tr h="59772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プーリーを組付けて置いておく</a:t>
                      </a:r>
                      <a:endParaRPr kumimoji="1" lang="en-US" altLang="ja-JP" sz="11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929262"/>
                  </a:ext>
                </a:extLst>
              </a:tr>
              <a:tr h="560679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駆動方法を変更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618355"/>
                  </a:ext>
                </a:extLst>
              </a:tr>
              <a:tr h="59772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整備場に運び</a:t>
                      </a:r>
                      <a:br>
                        <a:rPr kumimoji="1" lang="en-US" altLang="ja-JP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</a:br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交換</a:t>
                      </a:r>
                      <a:endParaRPr kumimoji="1" lang="en-US" altLang="ja-JP" sz="11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156288"/>
                  </a:ext>
                </a:extLst>
              </a:tr>
              <a:tr h="560679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専用道具の購入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581982"/>
                  </a:ext>
                </a:extLst>
              </a:tr>
            </a:tbl>
          </a:graphicData>
        </a:graphic>
      </p:graphicFrame>
      <p:graphicFrame>
        <p:nvGraphicFramePr>
          <p:cNvPr id="20" name="表 9">
            <a:extLst>
              <a:ext uri="{FF2B5EF4-FFF2-40B4-BE49-F238E27FC236}">
                <a16:creationId xmlns:a16="http://schemas.microsoft.com/office/drawing/2014/main" id="{F14C86A2-70A2-84E0-F370-853A0E7DF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859184"/>
              </p:ext>
            </p:extLst>
          </p:nvPr>
        </p:nvGraphicFramePr>
        <p:xfrm>
          <a:off x="4477608" y="953131"/>
          <a:ext cx="2321648" cy="4498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412">
                  <a:extLst>
                    <a:ext uri="{9D8B030D-6E8A-4147-A177-3AD203B41FA5}">
                      <a16:colId xmlns:a16="http://schemas.microsoft.com/office/drawing/2014/main" val="4282955354"/>
                    </a:ext>
                  </a:extLst>
                </a:gridCol>
                <a:gridCol w="580412">
                  <a:extLst>
                    <a:ext uri="{9D8B030D-6E8A-4147-A177-3AD203B41FA5}">
                      <a16:colId xmlns:a16="http://schemas.microsoft.com/office/drawing/2014/main" val="3402523051"/>
                    </a:ext>
                  </a:extLst>
                </a:gridCol>
                <a:gridCol w="580412">
                  <a:extLst>
                    <a:ext uri="{9D8B030D-6E8A-4147-A177-3AD203B41FA5}">
                      <a16:colId xmlns:a16="http://schemas.microsoft.com/office/drawing/2014/main" val="478949234"/>
                    </a:ext>
                  </a:extLst>
                </a:gridCol>
                <a:gridCol w="580412">
                  <a:extLst>
                    <a:ext uri="{9D8B030D-6E8A-4147-A177-3AD203B41FA5}">
                      <a16:colId xmlns:a16="http://schemas.microsoft.com/office/drawing/2014/main" val="198947161"/>
                    </a:ext>
                  </a:extLst>
                </a:gridCol>
              </a:tblGrid>
              <a:tr h="105698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コスト</a:t>
                      </a:r>
                    </a:p>
                  </a:txBody>
                  <a:tcPr marL="9000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実現性</a:t>
                      </a:r>
                    </a:p>
                  </a:txBody>
                  <a:tcPr marL="9000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予想効果</a:t>
                      </a:r>
                    </a:p>
                  </a:txBody>
                  <a:tcPr marL="9000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評価</a:t>
                      </a:r>
                    </a:p>
                  </a:txBody>
                  <a:tcPr marL="9000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58080"/>
                  </a:ext>
                </a:extLst>
              </a:tr>
              <a:tr h="5633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◎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160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192837"/>
                  </a:ext>
                </a:extLst>
              </a:tr>
              <a:tr h="56344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△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160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930831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△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160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173893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△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△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160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15045"/>
                  </a:ext>
                </a:extLst>
              </a:tr>
              <a:tr h="59769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◎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◎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160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761678"/>
                  </a:ext>
                </a:extLst>
              </a:tr>
              <a:tr h="5633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△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160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298429"/>
                  </a:ext>
                </a:extLst>
              </a:tr>
            </a:tbl>
          </a:graphicData>
        </a:graphic>
      </p:graphicFrame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F371464-FF14-4DD3-48BA-093E28B3F9AF}"/>
              </a:ext>
            </a:extLst>
          </p:cNvPr>
          <p:cNvSpPr/>
          <p:nvPr/>
        </p:nvSpPr>
        <p:spPr bwMode="auto">
          <a:xfrm>
            <a:off x="3434186" y="982060"/>
            <a:ext cx="802637" cy="88407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評価点</a:t>
            </a:r>
            <a:endParaRPr lang="en-US" altLang="ja-JP" sz="12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◎ </a:t>
            </a:r>
            <a:r>
              <a:rPr lang="en-US" altLang="ja-JP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=</a:t>
            </a:r>
            <a:r>
              <a:rPr lang="ja-JP" altLang="en-US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 </a:t>
            </a:r>
            <a:r>
              <a:rPr lang="en-US" altLang="ja-JP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3</a:t>
            </a:r>
            <a:r>
              <a:rPr lang="ja-JP" altLang="en-US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点</a:t>
            </a:r>
            <a:endParaRPr lang="en-US" altLang="ja-JP" sz="12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○ </a:t>
            </a:r>
            <a:r>
              <a:rPr lang="en-US" altLang="ja-JP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=</a:t>
            </a:r>
            <a:r>
              <a:rPr lang="ja-JP" altLang="en-US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 </a:t>
            </a:r>
            <a:r>
              <a:rPr lang="en-US" altLang="ja-JP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2</a:t>
            </a:r>
            <a:r>
              <a:rPr lang="ja-JP" altLang="en-US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点</a:t>
            </a:r>
            <a:endParaRPr lang="en-US" altLang="ja-JP" sz="12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△ </a:t>
            </a:r>
            <a:r>
              <a:rPr lang="en-US" altLang="ja-JP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=</a:t>
            </a:r>
            <a:r>
              <a:rPr lang="ja-JP" altLang="en-US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 </a:t>
            </a:r>
            <a:r>
              <a:rPr lang="en-US" altLang="ja-JP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1</a:t>
            </a:r>
            <a:r>
              <a:rPr lang="ja-JP" altLang="en-US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点</a:t>
            </a:r>
            <a:endParaRPr lang="en-US" altLang="ja-JP" sz="12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3C6B2F8A-F06E-6A8D-D2CB-91AE2706C3C2}"/>
              </a:ext>
            </a:extLst>
          </p:cNvPr>
          <p:cNvSpPr/>
          <p:nvPr/>
        </p:nvSpPr>
        <p:spPr bwMode="auto">
          <a:xfrm>
            <a:off x="3207051" y="5566315"/>
            <a:ext cx="3563476" cy="36933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対策① 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勉強会を開き教育　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0551713-7545-ED6F-5D8C-658CCBE481F1}"/>
              </a:ext>
            </a:extLst>
          </p:cNvPr>
          <p:cNvSpPr/>
          <p:nvPr/>
        </p:nvSpPr>
        <p:spPr bwMode="auto">
          <a:xfrm>
            <a:off x="3207051" y="5962241"/>
            <a:ext cx="3619581" cy="36933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対策② 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整備場に運び交換　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1500872D-DFD9-09A5-6972-0942EB31FE70}"/>
              </a:ext>
            </a:extLst>
          </p:cNvPr>
          <p:cNvGrpSpPr/>
          <p:nvPr/>
        </p:nvGrpSpPr>
        <p:grpSpPr>
          <a:xfrm>
            <a:off x="6781925" y="1568722"/>
            <a:ext cx="2301694" cy="2017758"/>
            <a:chOff x="6088746" y="1391926"/>
            <a:chExt cx="2865120" cy="2511680"/>
          </a:xfrm>
        </p:grpSpPr>
        <p:sp>
          <p:nvSpPr>
            <p:cNvPr id="33" name="爆発: 14 pt 32">
              <a:extLst>
                <a:ext uri="{FF2B5EF4-FFF2-40B4-BE49-F238E27FC236}">
                  <a16:creationId xmlns:a16="http://schemas.microsoft.com/office/drawing/2014/main" id="{A529EBA0-B531-F02A-15C7-0B62595F4962}"/>
                </a:ext>
              </a:extLst>
            </p:cNvPr>
            <p:cNvSpPr/>
            <p:nvPr/>
          </p:nvSpPr>
          <p:spPr bwMode="auto">
            <a:xfrm rot="712511">
              <a:off x="6088746" y="1391926"/>
              <a:ext cx="2865120" cy="2511680"/>
            </a:xfrm>
            <a:prstGeom prst="irregularSeal2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7432" tIns="18288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C87A59A5-8944-C6B3-B454-756C039D8FC4}"/>
                </a:ext>
              </a:extLst>
            </p:cNvPr>
            <p:cNvSpPr/>
            <p:nvPr/>
          </p:nvSpPr>
          <p:spPr>
            <a:xfrm rot="20819334">
              <a:off x="6406571" y="2134490"/>
              <a:ext cx="1981200" cy="8811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000" b="1" dirty="0">
                  <a:ln w="6350" cmpd="sng">
                    <a:noFill/>
                    <a:prstDash val="solid"/>
                  </a:ln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よーし！</a:t>
              </a:r>
              <a:endParaRPr lang="en-US" altLang="ja-JP" sz="2000" b="1" dirty="0">
                <a:ln w="6350" cmpd="sng">
                  <a:noFill/>
                  <a:prstDash val="solid"/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sz="2000" b="1" dirty="0">
                  <a:ln w="6350" cmpd="sng">
                    <a:noFill/>
                    <a:prstDash val="solid"/>
                  </a:ln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対策だぁ！</a:t>
              </a:r>
              <a:endParaRPr lang="en-US" altLang="ja-JP" sz="2000" b="1" dirty="0">
                <a:ln w="6350" cmpd="sng">
                  <a:noFill/>
                  <a:prstDash val="solid"/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5" name="テキスト ボックス 18">
            <a:extLst>
              <a:ext uri="{FF2B5EF4-FFF2-40B4-BE49-F238E27FC236}">
                <a16:creationId xmlns:a16="http://schemas.microsoft.com/office/drawing/2014/main" id="{AB8E582D-1ACD-72EC-9637-D157E6376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74" y="5482495"/>
            <a:ext cx="1356140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lang="en-US" altLang="ja-JP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-6</a:t>
            </a:r>
            <a:r>
              <a:rPr lang="ja-JP" altLang="en-US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　系統マトリックス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C97A6EAA-A83B-08B1-92EE-F8DDA6D79164}"/>
              </a:ext>
            </a:extLst>
          </p:cNvPr>
          <p:cNvSpPr/>
          <p:nvPr/>
        </p:nvSpPr>
        <p:spPr>
          <a:xfrm>
            <a:off x="8678620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15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273FF37D-EF76-7F32-914C-1F62D70335DB}"/>
              </a:ext>
            </a:extLst>
          </p:cNvPr>
          <p:cNvSpPr/>
          <p:nvPr/>
        </p:nvSpPr>
        <p:spPr>
          <a:xfrm>
            <a:off x="3189721" y="2009511"/>
            <a:ext cx="3592204" cy="5642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EC6AE69E-47BE-C1C5-5ACD-C119080FF4B9}"/>
              </a:ext>
            </a:extLst>
          </p:cNvPr>
          <p:cNvSpPr/>
          <p:nvPr/>
        </p:nvSpPr>
        <p:spPr>
          <a:xfrm>
            <a:off x="3207050" y="4290272"/>
            <a:ext cx="3592204" cy="6085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1B512F48-9C45-D7D6-337C-316FC80EB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24" t="14319" r="11211" b="11323"/>
          <a:stretch/>
        </p:blipFill>
        <p:spPr>
          <a:xfrm flipH="1">
            <a:off x="1691557" y="959387"/>
            <a:ext cx="892922" cy="1653021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F2FA093F-A9A7-1E26-104F-DB33DA473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2" t="23915" r="23052" b="25176"/>
          <a:stretch/>
        </p:blipFill>
        <p:spPr>
          <a:xfrm>
            <a:off x="6863000" y="3284773"/>
            <a:ext cx="2100779" cy="209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7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/>
      <p:bldP spid="30" grpId="0"/>
      <p:bldP spid="35" grpId="0"/>
      <p:bldP spid="36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C4B1E-50B2-A7BE-8253-5E8091164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710E2C58-08E0-EC2D-87E9-612FC3391A2A}"/>
              </a:ext>
            </a:extLst>
          </p:cNvPr>
          <p:cNvGrpSpPr/>
          <p:nvPr/>
        </p:nvGrpSpPr>
        <p:grpSpPr>
          <a:xfrm>
            <a:off x="3335184" y="1316454"/>
            <a:ext cx="2218895" cy="1530930"/>
            <a:chOff x="3468954" y="1098065"/>
            <a:chExt cx="2496771" cy="1901771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1AB5C992-3C01-094E-66E6-634656DF7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1" t="22520" r="12122" b="17651"/>
            <a:stretch/>
          </p:blipFill>
          <p:spPr>
            <a:xfrm>
              <a:off x="3468954" y="1098065"/>
              <a:ext cx="2496771" cy="1901771"/>
            </a:xfrm>
            <a:prstGeom prst="rect">
              <a:avLst/>
            </a:prstGeom>
          </p:spPr>
        </p:pic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F9B14E3C-0760-3F6A-1DE0-7D3CC78E35C7}"/>
                </a:ext>
              </a:extLst>
            </p:cNvPr>
            <p:cNvGrpSpPr/>
            <p:nvPr/>
          </p:nvGrpSpPr>
          <p:grpSpPr>
            <a:xfrm>
              <a:off x="3566979" y="1181532"/>
              <a:ext cx="2088931" cy="1219807"/>
              <a:chOff x="2118015" y="1007429"/>
              <a:chExt cx="2088931" cy="1219807"/>
            </a:xfrm>
          </p:grpSpPr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2A180FFD-C107-D59B-5FAA-6203B25F3FD2}"/>
                  </a:ext>
                </a:extLst>
              </p:cNvPr>
              <p:cNvGrpSpPr/>
              <p:nvPr/>
            </p:nvGrpSpPr>
            <p:grpSpPr>
              <a:xfrm>
                <a:off x="3095546" y="1246416"/>
                <a:ext cx="1111400" cy="980820"/>
                <a:chOff x="4817679" y="1270528"/>
                <a:chExt cx="2201566" cy="2059773"/>
              </a:xfrm>
            </p:grpSpPr>
            <p:pic>
              <p:nvPicPr>
                <p:cNvPr id="15" name="図 14">
                  <a:extLst>
                    <a:ext uri="{FF2B5EF4-FFF2-40B4-BE49-F238E27FC236}">
                      <a16:creationId xmlns:a16="http://schemas.microsoft.com/office/drawing/2014/main" id="{4753F02C-CE08-7173-13CB-7338019416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7520" b="97852" l="4883" r="77344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132" t="6308" r="23217" b="4399"/>
                <a:stretch/>
              </p:blipFill>
              <p:spPr>
                <a:xfrm>
                  <a:off x="5482815" y="1270528"/>
                  <a:ext cx="1536430" cy="2059773"/>
                </a:xfrm>
                <a:prstGeom prst="rect">
                  <a:avLst/>
                </a:prstGeom>
              </p:spPr>
            </p:pic>
            <p:pic>
              <p:nvPicPr>
                <p:cNvPr id="23" name="図 22">
                  <a:extLst>
                    <a:ext uri="{FF2B5EF4-FFF2-40B4-BE49-F238E27FC236}">
                      <a16:creationId xmlns:a16="http://schemas.microsoft.com/office/drawing/2014/main" id="{7F41016E-3207-0D2E-0913-D007871493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605" t="23114" r="26368" b="23757"/>
                <a:stretch/>
              </p:blipFill>
              <p:spPr>
                <a:xfrm>
                  <a:off x="4817679" y="1732703"/>
                  <a:ext cx="768629" cy="861392"/>
                </a:xfrm>
                <a:prstGeom prst="rect">
                  <a:avLst/>
                </a:prstGeom>
              </p:spPr>
            </p:pic>
          </p:grp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079BF7A3-EB0D-09F7-E80E-8DF090E9C61C}"/>
                  </a:ext>
                </a:extLst>
              </p:cNvPr>
              <p:cNvSpPr txBox="1"/>
              <p:nvPr/>
            </p:nvSpPr>
            <p:spPr>
              <a:xfrm>
                <a:off x="2118015" y="1007429"/>
                <a:ext cx="2073744" cy="347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600" b="1" dirty="0">
                    <a:solidFill>
                      <a:schemeClr val="tx1">
                        <a:alpha val="52000"/>
                      </a:schemeClr>
                    </a:solidFill>
                  </a:rPr>
                  <a:t>プーリーの外し方</a:t>
                </a:r>
                <a:endParaRPr kumimoji="1" lang="en-US" altLang="ja-JP" sz="1600" b="1" dirty="0">
                  <a:solidFill>
                    <a:schemeClr val="tx1">
                      <a:alpha val="52000"/>
                    </a:schemeClr>
                  </a:solidFill>
                </a:endParaRPr>
              </a:p>
            </p:txBody>
          </p:sp>
        </p:grpSp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6C0FC2E1-3406-92C3-6C45-CEDB0DBE507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0" r="33490" b="16330"/>
          <a:stretch/>
        </p:blipFill>
        <p:spPr>
          <a:xfrm>
            <a:off x="2670078" y="3540106"/>
            <a:ext cx="2676578" cy="2169074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1EA84789-E240-BF17-822C-60B1744B4FD5}"/>
              </a:ext>
            </a:extLst>
          </p:cNvPr>
          <p:cNvSpPr/>
          <p:nvPr/>
        </p:nvSpPr>
        <p:spPr>
          <a:xfrm>
            <a:off x="8639084" y="170494"/>
            <a:ext cx="491699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endParaRPr kumimoji="1" lang="ja-JP" altLang="en-US" sz="1800" b="1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EB3C5B5B-4EB0-089E-5773-1E9BB0463D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A1D08C1-DA8D-2746-41CB-03FAD323149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対策案の検討</a:t>
            </a: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86D14FF6-D127-3B51-58CA-5F73016BBD36}"/>
              </a:ext>
            </a:extLst>
          </p:cNvPr>
          <p:cNvSpPr/>
          <p:nvPr/>
        </p:nvSpPr>
        <p:spPr>
          <a:xfrm>
            <a:off x="8678621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16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6B62053-BDAF-A5E8-1E5A-D6850E8A3607}"/>
              </a:ext>
            </a:extLst>
          </p:cNvPr>
          <p:cNvSpPr/>
          <p:nvPr/>
        </p:nvSpPr>
        <p:spPr bwMode="auto">
          <a:xfrm>
            <a:off x="288749" y="614766"/>
            <a:ext cx="8298747" cy="36933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対策案を元にプーリー交換時間を短縮する為の会合を開きました　</a:t>
            </a:r>
            <a:endParaRPr lang="en-US" altLang="ja-JP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66FCC41-D3AE-1B5A-1409-93064E1841F7}"/>
              </a:ext>
            </a:extLst>
          </p:cNvPr>
          <p:cNvSpPr txBox="1"/>
          <p:nvPr/>
        </p:nvSpPr>
        <p:spPr>
          <a:xfrm>
            <a:off x="426006" y="3217000"/>
            <a:ext cx="2928687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ja-JP" altLang="en-US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対策②　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整備場に運び交換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D228162-03A5-4A10-9A36-FD975B5BC2C6}"/>
              </a:ext>
            </a:extLst>
          </p:cNvPr>
          <p:cNvSpPr txBox="1"/>
          <p:nvPr/>
        </p:nvSpPr>
        <p:spPr>
          <a:xfrm>
            <a:off x="-8680" y="1035854"/>
            <a:ext cx="3343864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lvl="1"/>
            <a:r>
              <a:rPr kumimoji="1" lang="ja-JP" altLang="en-US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対策①　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勉強会を開き教育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6C2D597-F031-26CA-7740-E930D59310DA}"/>
              </a:ext>
            </a:extLst>
          </p:cNvPr>
          <p:cNvGrpSpPr/>
          <p:nvPr/>
        </p:nvGrpSpPr>
        <p:grpSpPr>
          <a:xfrm>
            <a:off x="5244837" y="1361630"/>
            <a:ext cx="3357014" cy="1635799"/>
            <a:chOff x="3302962" y="1356115"/>
            <a:chExt cx="4910258" cy="2245079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723270A6-05C4-31A2-78E7-D961EA688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98" b="14564"/>
            <a:stretch/>
          </p:blipFill>
          <p:spPr>
            <a:xfrm>
              <a:off x="4816779" y="1356115"/>
              <a:ext cx="3396441" cy="2039147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4119AAF9-8CF1-3C77-B1CF-B206662DF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4" t="17302" r="25969" b="6217"/>
            <a:stretch/>
          </p:blipFill>
          <p:spPr>
            <a:xfrm>
              <a:off x="3302962" y="1573870"/>
              <a:ext cx="1551948" cy="2027324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183B31E-6CC0-5089-5EEB-BDD862D4CA96}"/>
              </a:ext>
            </a:extLst>
          </p:cNvPr>
          <p:cNvSpPr txBox="1"/>
          <p:nvPr/>
        </p:nvSpPr>
        <p:spPr>
          <a:xfrm>
            <a:off x="3058478" y="5840290"/>
            <a:ext cx="5923416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この様な案がでて、</a:t>
            </a:r>
            <a:r>
              <a:rPr kumimoji="1" lang="ja-JP" altLang="en-US" sz="28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対策の実施</a:t>
            </a:r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を行いました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2781238-F6A6-AEF7-4AC5-6F70A3C02ED7}"/>
              </a:ext>
            </a:extLst>
          </p:cNvPr>
          <p:cNvSpPr txBox="1"/>
          <p:nvPr/>
        </p:nvSpPr>
        <p:spPr>
          <a:xfrm>
            <a:off x="3422299" y="2812065"/>
            <a:ext cx="4209486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プーリーの外し方を実践教育したらどうか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8632176-4965-CCF2-BAEA-01D64FB74330}"/>
              </a:ext>
            </a:extLst>
          </p:cNvPr>
          <p:cNvSpPr txBox="1"/>
          <p:nvPr/>
        </p:nvSpPr>
        <p:spPr>
          <a:xfrm>
            <a:off x="1216742" y="5464329"/>
            <a:ext cx="6070893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整備場へプーリーを付けたままモーターごと運んだらどうか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5796D8C6-B152-556E-8940-00360CB6CD3E}"/>
              </a:ext>
            </a:extLst>
          </p:cNvPr>
          <p:cNvGrpSpPr/>
          <p:nvPr/>
        </p:nvGrpSpPr>
        <p:grpSpPr>
          <a:xfrm>
            <a:off x="3900027" y="4558337"/>
            <a:ext cx="4819853" cy="887069"/>
            <a:chOff x="3858768" y="4572000"/>
            <a:chExt cx="4819853" cy="887069"/>
          </a:xfrm>
        </p:grpSpPr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BFA90C2D-5198-1DA0-68D2-4D1773883613}"/>
                </a:ext>
              </a:extLst>
            </p:cNvPr>
            <p:cNvSpPr/>
            <p:nvPr/>
          </p:nvSpPr>
          <p:spPr>
            <a:xfrm>
              <a:off x="3858768" y="4572000"/>
              <a:ext cx="4819853" cy="88706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1353149-B10A-C99B-E3A5-DB98DCE6F4AC}"/>
                </a:ext>
              </a:extLst>
            </p:cNvPr>
            <p:cNvSpPr txBox="1"/>
            <p:nvPr/>
          </p:nvSpPr>
          <p:spPr>
            <a:xfrm>
              <a:off x="7481329" y="4743644"/>
              <a:ext cx="954107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kumimoji="1" lang="ja-JP" altLang="en-US" sz="2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整備場</a:t>
              </a:r>
              <a:endPara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A7EB95E-700E-11B7-F0F2-48F755A83BE9}"/>
              </a:ext>
            </a:extLst>
          </p:cNvPr>
          <p:cNvGrpSpPr/>
          <p:nvPr/>
        </p:nvGrpSpPr>
        <p:grpSpPr>
          <a:xfrm>
            <a:off x="997728" y="4400164"/>
            <a:ext cx="1921054" cy="1376705"/>
            <a:chOff x="0" y="0"/>
            <a:chExt cx="3401785" cy="2340427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CAA8C66D-BEC4-93E1-F585-438FACFD0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2519" b="75543" l="18372" r="81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5" t="15891" r="10465" b="17829"/>
            <a:stretch/>
          </p:blipFill>
          <p:spPr>
            <a:xfrm>
              <a:off x="0" y="0"/>
              <a:ext cx="2775857" cy="2326822"/>
            </a:xfrm>
            <a:prstGeom prst="rect">
              <a:avLst/>
            </a:prstGeom>
          </p:spPr>
        </p:pic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95893B1B-2279-B04C-4E47-E30E77104797}"/>
                </a:ext>
              </a:extLst>
            </p:cNvPr>
            <p:cNvGrpSpPr/>
            <p:nvPr/>
          </p:nvGrpSpPr>
          <p:grpSpPr>
            <a:xfrm>
              <a:off x="1047750" y="13606"/>
              <a:ext cx="2354035" cy="2326821"/>
              <a:chOff x="1047750" y="13606"/>
              <a:chExt cx="3173391" cy="3184071"/>
            </a:xfrm>
            <a:scene3d>
              <a:camera prst="orthographicFront">
                <a:rot lat="0" lon="0" rev="10500000"/>
              </a:camera>
              <a:lightRig rig="threePt" dir="t"/>
            </a:scene3d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CAFAC638-8132-62E5-DE35-0A9C7F6E8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3757" y="13606"/>
                <a:ext cx="3017384" cy="3184071"/>
              </a:xfrm>
              <a:prstGeom prst="rect">
                <a:avLst/>
              </a:prstGeom>
            </p:spPr>
          </p:pic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D4B69865-2B89-6771-A6DF-F61EBE707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750" y="13606"/>
                <a:ext cx="3017384" cy="3184071"/>
              </a:xfrm>
              <a:prstGeom prst="rect">
                <a:avLst/>
              </a:prstGeom>
            </p:spPr>
          </p:pic>
        </p:grp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CFAD7A38-FAF6-0507-1C0D-73FE04DF20E4}"/>
              </a:ext>
            </a:extLst>
          </p:cNvPr>
          <p:cNvGrpSpPr/>
          <p:nvPr/>
        </p:nvGrpSpPr>
        <p:grpSpPr>
          <a:xfrm>
            <a:off x="1582761" y="3140056"/>
            <a:ext cx="467720" cy="1867649"/>
            <a:chOff x="957300" y="1913957"/>
            <a:chExt cx="970136" cy="3080601"/>
          </a:xfrm>
        </p:grpSpPr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2CA998A7-C166-857B-EA28-A017A10D4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55" b="89964" l="9961" r="89844">
                          <a14:backgroundMark x1="42969" y1="3709" x2="42969" y2="3709"/>
                          <a14:backgroundMark x1="55664" y1="4000" x2="55664" y2="4000"/>
                        </a14:backgroundRemoval>
                      </a14:imgEffect>
                    </a14:imgLayer>
                  </a14:imgProps>
                </a:ext>
              </a:extLst>
            </a:blip>
            <a:srcRect l="57147" t="32939" r="17437" b="19535"/>
            <a:stretch/>
          </p:blipFill>
          <p:spPr>
            <a:xfrm>
              <a:off x="1121721" y="3480170"/>
              <a:ext cx="297834" cy="1495628"/>
            </a:xfrm>
            <a:prstGeom prst="rect">
              <a:avLst/>
            </a:prstGeom>
            <a:scene3d>
              <a:camera prst="orthographicFront">
                <a:rot lat="0" lon="0" rev="20999999"/>
              </a:camera>
              <a:lightRig rig="threePt" dir="t"/>
            </a:scene3d>
          </p:spPr>
        </p:pic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65D6B1A1-DD80-A7A4-DF9F-E98F8DA6F955}"/>
                </a:ext>
              </a:extLst>
            </p:cNvPr>
            <p:cNvGrpSpPr/>
            <p:nvPr/>
          </p:nvGrpSpPr>
          <p:grpSpPr>
            <a:xfrm>
              <a:off x="957300" y="1913957"/>
              <a:ext cx="970136" cy="1617553"/>
              <a:chOff x="7198544" y="2955726"/>
              <a:chExt cx="1171817" cy="2327474"/>
            </a:xfrm>
          </p:grpSpPr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31B4C85E-475E-351C-FA3A-914ACD7E1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655" b="89964" l="9961" r="89844">
                            <a14:backgroundMark x1="42969" y1="3709" x2="42969" y2="3709"/>
                            <a14:backgroundMark x1="55664" y1="4000" x2="55664" y2="4000"/>
                          </a14:backgroundRemoval>
                        </a14:imgEffect>
                      </a14:imgLayer>
                    </a14:imgProps>
                  </a:ext>
                </a:extLst>
              </a:blip>
              <a:srcRect b="66163"/>
              <a:stretch/>
            </p:blipFill>
            <p:spPr>
              <a:xfrm>
                <a:off x="7198544" y="4218349"/>
                <a:ext cx="1171817" cy="1064851"/>
              </a:xfrm>
              <a:prstGeom prst="rect">
                <a:avLst/>
              </a:prstGeom>
            </p:spPr>
          </p:pic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389CD5FA-5835-061C-3F80-AD8D1FF760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2196" b="89949" l="9954" r="89931">
                            <a14:foregroundMark x1="44213" y1="55828" x2="55440" y2="567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16" t="31380" r="32097" b="16642"/>
              <a:stretch/>
            </p:blipFill>
            <p:spPr>
              <a:xfrm>
                <a:off x="7260101" y="2955726"/>
                <a:ext cx="1110260" cy="1742441"/>
              </a:xfrm>
              <a:prstGeom prst="rect">
                <a:avLst/>
              </a:prstGeom>
            </p:spPr>
          </p:pic>
        </p:grpSp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D66399A9-58E6-1F7D-2512-37C813806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55" b="89964" l="9961" r="89844">
                          <a14:backgroundMark x1="42969" y1="3709" x2="42969" y2="3709"/>
                          <a14:backgroundMark x1="55664" y1="4000" x2="55664" y2="4000"/>
                        </a14:backgroundRemoval>
                      </a14:imgEffect>
                    </a14:imgLayer>
                  </a14:imgProps>
                </a:ext>
              </a:extLst>
            </a:blip>
            <a:srcRect l="57147" t="32939" r="36855" b="19535"/>
            <a:stretch/>
          </p:blipFill>
          <p:spPr>
            <a:xfrm>
              <a:off x="1634326" y="3498929"/>
              <a:ext cx="70283" cy="1495629"/>
            </a:xfrm>
            <a:prstGeom prst="rect">
              <a:avLst/>
            </a:prstGeom>
            <a:scene3d>
              <a:camera prst="orthographicFront">
                <a:rot lat="0" lon="0" rev="600000"/>
              </a:camera>
              <a:lightRig rig="threePt" dir="t"/>
            </a:scene3d>
          </p:spPr>
        </p:pic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212A7F2-12BD-89BD-0513-9E9415CE1E4F}"/>
              </a:ext>
            </a:extLst>
          </p:cNvPr>
          <p:cNvSpPr txBox="1"/>
          <p:nvPr/>
        </p:nvSpPr>
        <p:spPr>
          <a:xfrm>
            <a:off x="6558420" y="1021324"/>
            <a:ext cx="371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？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0581DC5-433C-F71D-8603-44E0A2A96FC8}"/>
              </a:ext>
            </a:extLst>
          </p:cNvPr>
          <p:cNvSpPr txBox="1"/>
          <p:nvPr/>
        </p:nvSpPr>
        <p:spPr>
          <a:xfrm>
            <a:off x="7436165" y="1055050"/>
            <a:ext cx="371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？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1A327DF-3D24-0E82-659D-1DBA83DAA15A}"/>
              </a:ext>
            </a:extLst>
          </p:cNvPr>
          <p:cNvSpPr txBox="1"/>
          <p:nvPr/>
        </p:nvSpPr>
        <p:spPr>
          <a:xfrm>
            <a:off x="7918393" y="1051109"/>
            <a:ext cx="371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C3BFEE7-46CE-CE16-1DC5-43BE5F680A85}"/>
              </a:ext>
            </a:extLst>
          </p:cNvPr>
          <p:cNvSpPr txBox="1"/>
          <p:nvPr/>
        </p:nvSpPr>
        <p:spPr>
          <a:xfrm>
            <a:off x="6989184" y="1030616"/>
            <a:ext cx="371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16023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4.81481E-6 C 0.00486 -0.09837 -0.02083 -0.13425 0.02778 -0.18703 C 0.05868 -0.22291 0.18837 -0.21342 0.26892 -0.21388 C 0.34948 -0.21458 0.48073 -0.22685 0.51111 -0.19097 C 0.56059 -0.13819 0.54184 -0.08402 0.54323 -4.81481E-6 " pathEditMode="relative" rAng="0" ptsTypes="AAAAA">
                                      <p:cBhvr>
                                        <p:cTn id="74" dur="2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0" y="-1083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1.48148E-6 C -0.00139 -0.09305 -0.00347 -0.12708 0.0224 -0.21389 C 0.05191 -0.25231 0.17361 -0.23287 0.2599 -0.23217 C 0.34618 -0.23148 0.51493 -0.25741 0.52413 -0.16574 C 0.52309 -0.06713 0.52344 -0.11898 0.52483 -1.48148E-6 " pathEditMode="relative" rAng="0" ptsTypes="AAAAA">
                                      <p:cBhvr>
                                        <p:cTn id="76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33" y="-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17" grpId="0"/>
      <p:bldP spid="2" grpId="0"/>
      <p:bldP spid="29" grpId="0"/>
      <p:bldP spid="30" grpId="0"/>
      <p:bldP spid="35" grpId="0"/>
      <p:bldP spid="42" grpId="0"/>
      <p:bldP spid="43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F24EC-D0B8-5B94-7D7D-4A4DFAADE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07F15713-DD6B-7CB2-D716-9A3E44D19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20" b="97852" l="4883" r="7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2" t="6308" r="23217" b="4399"/>
          <a:stretch/>
        </p:blipFill>
        <p:spPr>
          <a:xfrm>
            <a:off x="3680523" y="3373685"/>
            <a:ext cx="1321735" cy="179067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C0FC2E1-3406-92C3-6C45-CEDB0DBE50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56" b="78223" l="0" r="60645">
                        <a14:foregroundMark x1="26367" y1="39063" x2="47754" y2="44922"/>
                        <a14:foregroundMark x1="31543" y1="45996" x2="33594" y2="45996"/>
                        <a14:foregroundMark x1="45996" y1="37402" x2="23926" y2="39063"/>
                        <a14:foregroundMark x1="46973" y1="37891" x2="45508" y2="38086"/>
                        <a14:foregroundMark x1="46973" y1="37695" x2="47949" y2="39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770" r="32509" b="16330"/>
          <a:stretch/>
        </p:blipFill>
        <p:spPr>
          <a:xfrm>
            <a:off x="950826" y="3149339"/>
            <a:ext cx="3045087" cy="2431859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10E04887-483D-F287-4AC9-B8D6DF701A29}"/>
              </a:ext>
            </a:extLst>
          </p:cNvPr>
          <p:cNvSpPr/>
          <p:nvPr/>
        </p:nvSpPr>
        <p:spPr>
          <a:xfrm>
            <a:off x="8639084" y="170494"/>
            <a:ext cx="491699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endParaRPr kumimoji="1" lang="ja-JP" altLang="en-US" sz="1800" b="1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37D6088C-9827-4B5C-A12B-CFDB8E9E7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AE994F8-5987-F6BA-E8C7-33357E97C2D7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対策の実施１</a:t>
            </a: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08125CC1-AA93-E136-3425-4F45E4305AA5}"/>
              </a:ext>
            </a:extLst>
          </p:cNvPr>
          <p:cNvSpPr/>
          <p:nvPr/>
        </p:nvSpPr>
        <p:spPr>
          <a:xfrm>
            <a:off x="8678621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17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9E239B1-8123-D60D-94BF-00D9314983A5}"/>
              </a:ext>
            </a:extLst>
          </p:cNvPr>
          <p:cNvSpPr/>
          <p:nvPr/>
        </p:nvSpPr>
        <p:spPr bwMode="auto">
          <a:xfrm>
            <a:off x="378514" y="2862968"/>
            <a:ext cx="3516988" cy="36933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対策②　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整備場に運び交換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45" name="直方体 44">
            <a:extLst>
              <a:ext uri="{FF2B5EF4-FFF2-40B4-BE49-F238E27FC236}">
                <a16:creationId xmlns:a16="http://schemas.microsoft.com/office/drawing/2014/main" id="{A8D92AB8-9EBF-30B2-278C-6C2AA986FD6D}"/>
              </a:ext>
            </a:extLst>
          </p:cNvPr>
          <p:cNvSpPr/>
          <p:nvPr/>
        </p:nvSpPr>
        <p:spPr>
          <a:xfrm>
            <a:off x="2603808" y="4529347"/>
            <a:ext cx="946479" cy="572711"/>
          </a:xfrm>
          <a:prstGeom prst="cube">
            <a:avLst/>
          </a:prstGeom>
          <a:solidFill>
            <a:srgbClr val="00E6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A3C5CA8-5C39-BC31-3370-BA20CB3D184B}"/>
              </a:ext>
            </a:extLst>
          </p:cNvPr>
          <p:cNvGrpSpPr/>
          <p:nvPr/>
        </p:nvGrpSpPr>
        <p:grpSpPr>
          <a:xfrm>
            <a:off x="2518508" y="3688618"/>
            <a:ext cx="1619774" cy="1302730"/>
            <a:chOff x="0" y="0"/>
            <a:chExt cx="3401785" cy="2340427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8770D7D-CB52-86D2-5ADD-E8135CFE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2519" b="75543" l="18372" r="81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5" t="15891" r="10465" b="17829"/>
            <a:stretch/>
          </p:blipFill>
          <p:spPr>
            <a:xfrm>
              <a:off x="0" y="0"/>
              <a:ext cx="2775857" cy="2326822"/>
            </a:xfrm>
            <a:prstGeom prst="rect">
              <a:avLst/>
            </a:prstGeom>
          </p:spPr>
        </p:pic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3BC6B5B3-188A-9F7E-CB1B-4D3B83CD8194}"/>
                </a:ext>
              </a:extLst>
            </p:cNvPr>
            <p:cNvGrpSpPr/>
            <p:nvPr/>
          </p:nvGrpSpPr>
          <p:grpSpPr>
            <a:xfrm>
              <a:off x="1047750" y="13606"/>
              <a:ext cx="2354035" cy="2326821"/>
              <a:chOff x="1047750" y="13606"/>
              <a:chExt cx="3173391" cy="3184071"/>
            </a:xfrm>
            <a:scene3d>
              <a:camera prst="orthographicFront">
                <a:rot lat="0" lon="0" rev="10500000"/>
              </a:camera>
              <a:lightRig rig="threePt" dir="t"/>
            </a:scene3d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AAB7219D-7032-71DF-0748-DAC6220CF6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3757" y="13606"/>
                <a:ext cx="3017384" cy="3184071"/>
              </a:xfrm>
              <a:prstGeom prst="rect">
                <a:avLst/>
              </a:prstGeom>
            </p:spPr>
          </p:pic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C54A8FB0-5168-5136-5B9B-5C76572A5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750" y="13606"/>
                <a:ext cx="3017384" cy="3184071"/>
              </a:xfrm>
              <a:prstGeom prst="rect">
                <a:avLst/>
              </a:prstGeom>
            </p:spPr>
          </p:pic>
        </p:grpSp>
      </p:grpSp>
      <p:pic>
        <p:nvPicPr>
          <p:cNvPr id="20" name="図 19">
            <a:extLst>
              <a:ext uri="{FF2B5EF4-FFF2-40B4-BE49-F238E27FC236}">
                <a16:creationId xmlns:a16="http://schemas.microsoft.com/office/drawing/2014/main" id="{61A2C659-0CB0-EB6C-86EF-C6C189E78A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244" b="100000" l="9821" r="89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11" r="19690"/>
          <a:stretch/>
        </p:blipFill>
        <p:spPr>
          <a:xfrm>
            <a:off x="3078951" y="4494542"/>
            <a:ext cx="1031779" cy="673786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321FB99-5115-0E99-C423-66379131FF09}"/>
              </a:ext>
            </a:extLst>
          </p:cNvPr>
          <p:cNvSpPr/>
          <p:nvPr/>
        </p:nvSpPr>
        <p:spPr bwMode="auto">
          <a:xfrm>
            <a:off x="329845" y="628603"/>
            <a:ext cx="3666068" cy="36933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対策①　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勉強会を開き教育　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7AA762F-50DE-45FD-AA2C-1CD041BD63B6}"/>
              </a:ext>
            </a:extLst>
          </p:cNvPr>
          <p:cNvSpPr/>
          <p:nvPr/>
        </p:nvSpPr>
        <p:spPr bwMode="auto">
          <a:xfrm>
            <a:off x="950826" y="2435580"/>
            <a:ext cx="3037691" cy="307777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・焼きばめの方法を実践教育</a:t>
            </a:r>
            <a:endParaRPr lang="en-US" altLang="ja-JP" sz="2000" b="1" dirty="0"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9E2F7C03-1D97-4BD2-BC6C-1852C3448A1B}"/>
              </a:ext>
            </a:extLst>
          </p:cNvPr>
          <p:cNvSpPr/>
          <p:nvPr/>
        </p:nvSpPr>
        <p:spPr bwMode="auto">
          <a:xfrm>
            <a:off x="1229898" y="5868671"/>
            <a:ext cx="7595028" cy="430887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前より楽に交換できた　この方法の</a:t>
            </a:r>
            <a:r>
              <a:rPr lang="ja-JP" altLang="en-US" sz="28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時間を測定してみよう</a:t>
            </a:r>
            <a:endParaRPr lang="en-US" altLang="ja-JP" sz="24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89FE57A4-11AC-DA1E-61AC-99C2603C992C}"/>
              </a:ext>
            </a:extLst>
          </p:cNvPr>
          <p:cNvGrpSpPr/>
          <p:nvPr/>
        </p:nvGrpSpPr>
        <p:grpSpPr>
          <a:xfrm>
            <a:off x="5120832" y="3735216"/>
            <a:ext cx="1644982" cy="1152058"/>
            <a:chOff x="5196587" y="3814576"/>
            <a:chExt cx="2396929" cy="1626013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2492F19D-5217-CB54-CB18-D8A1E53AE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7930" b="66895" l="18652" r="85059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 t="23110" r="8789" b="28221"/>
            <a:stretch/>
          </p:blipFill>
          <p:spPr>
            <a:xfrm>
              <a:off x="5196587" y="4077302"/>
              <a:ext cx="2255798" cy="1363287"/>
            </a:xfrm>
            <a:prstGeom prst="rect">
              <a:avLst/>
            </a:prstGeom>
            <a:scene3d>
              <a:camera prst="orthographicFront">
                <a:rot lat="10800000" lon="0" rev="10800000"/>
              </a:camera>
              <a:lightRig rig="threePt" dir="t"/>
            </a:scene3d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2D7F3634-EE13-31FE-3EC3-960BE656B056}"/>
                </a:ext>
              </a:extLst>
            </p:cNvPr>
            <p:cNvSpPr/>
            <p:nvPr/>
          </p:nvSpPr>
          <p:spPr bwMode="auto">
            <a:xfrm>
              <a:off x="6070600" y="3814576"/>
              <a:ext cx="1522916" cy="347516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油圧プーラー</a:t>
              </a:r>
              <a:endPara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1E01977-7F60-1731-A274-70FB68E1EF48}"/>
              </a:ext>
            </a:extLst>
          </p:cNvPr>
          <p:cNvSpPr/>
          <p:nvPr/>
        </p:nvSpPr>
        <p:spPr bwMode="auto">
          <a:xfrm>
            <a:off x="4659038" y="5158920"/>
            <a:ext cx="4113306" cy="615553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・プーリー受けを作成しガスで炙りながら</a:t>
            </a:r>
            <a:br>
              <a:rPr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</a:br>
            <a:r>
              <a:rPr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 </a:t>
            </a:r>
            <a:r>
              <a:rPr lang="ja-JP" altLang="en-US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油圧プーラーで交換</a:t>
            </a:r>
            <a:endParaRPr lang="en-US" altLang="ja-JP" sz="20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86F545EC-E27F-3110-0FA5-5DA35891377D}"/>
              </a:ext>
            </a:extLst>
          </p:cNvPr>
          <p:cNvSpPr/>
          <p:nvPr/>
        </p:nvSpPr>
        <p:spPr bwMode="auto">
          <a:xfrm>
            <a:off x="3112468" y="5210836"/>
            <a:ext cx="985847" cy="246221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プーリー受け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E2517838-A338-9591-635A-28F18C094FFE}"/>
              </a:ext>
            </a:extLst>
          </p:cNvPr>
          <p:cNvGrpSpPr/>
          <p:nvPr/>
        </p:nvGrpSpPr>
        <p:grpSpPr>
          <a:xfrm>
            <a:off x="6051755" y="933433"/>
            <a:ext cx="2318982" cy="1454819"/>
            <a:chOff x="1368970" y="1053858"/>
            <a:chExt cx="2318982" cy="1454819"/>
          </a:xfrm>
        </p:grpSpPr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81CAB37F-C218-58D2-E14C-10FFF5212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17480" y1="37207" x2="25879" y2="83301"/>
                          <a14:foregroundMark x1="36621" y1="67188" x2="37793" y2="43945"/>
                          <a14:foregroundMark x1="37500" y1="39453" x2="21680" y2="58887"/>
                          <a14:foregroundMark x1="21680" y1="40332" x2="43359" y2="66699"/>
                          <a14:foregroundMark x1="59961" y1="48633" x2="65039" y2="82520"/>
                          <a14:foregroundMark x1="72754" y1="42188" x2="73926" y2="44434"/>
                          <a14:foregroundMark x1="73926" y1="45801" x2="71973" y2="45801"/>
                          <a14:foregroundMark x1="46973" y1="41992" x2="44434" y2="43945"/>
                          <a14:foregroundMark x1="73926" y1="44434" x2="72461" y2="47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6" t="18068" r="23910" b="13857"/>
            <a:stretch/>
          </p:blipFill>
          <p:spPr>
            <a:xfrm>
              <a:off x="2346844" y="1053858"/>
              <a:ext cx="1341108" cy="1454819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CC4B3A21-3617-AC28-5B80-870CD2297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8594" b="92188" l="9961" r="89844">
                          <a14:foregroundMark x1="44141" y1="38867" x2="40039" y2="43359"/>
                          <a14:foregroundMark x1="20020" y1="35254" x2="20313" y2="42188"/>
                          <a14:foregroundMark x1="13867" y1="44141" x2="13086" y2="46973"/>
                          <a14:foregroundMark x1="15527" y1="59766" x2="18359" y2="583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46" t="8054" r="21667" b="8143"/>
            <a:stretch/>
          </p:blipFill>
          <p:spPr>
            <a:xfrm>
              <a:off x="1368970" y="1104548"/>
              <a:ext cx="1052790" cy="1353437"/>
            </a:xfrm>
            <a:prstGeom prst="rect">
              <a:avLst/>
            </a:prstGeom>
          </p:spPr>
        </p:pic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9F899BAD-57CE-2A02-A7D7-EC317507B4B7}"/>
              </a:ext>
            </a:extLst>
          </p:cNvPr>
          <p:cNvGrpSpPr/>
          <p:nvPr/>
        </p:nvGrpSpPr>
        <p:grpSpPr>
          <a:xfrm>
            <a:off x="1191813" y="943222"/>
            <a:ext cx="2823989" cy="1545038"/>
            <a:chOff x="5472286" y="826666"/>
            <a:chExt cx="3319244" cy="1861826"/>
          </a:xfrm>
        </p:grpSpPr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E5F041EA-E702-F37E-CC7A-8C023AB47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93066" l="6934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0" t="8054" r="23889" b="6452"/>
            <a:stretch/>
          </p:blipFill>
          <p:spPr>
            <a:xfrm flipH="1">
              <a:off x="5472286" y="991516"/>
              <a:ext cx="1266550" cy="1533948"/>
            </a:xfrm>
            <a:prstGeom prst="rect">
              <a:avLst/>
            </a:prstGeom>
          </p:spPr>
        </p:pic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73CC0EB0-AFD5-BDF1-4478-FADA8E64E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520" b="97852" l="4883" r="773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2" t="6308" r="23217" b="4399"/>
            <a:stretch/>
          </p:blipFill>
          <p:spPr>
            <a:xfrm>
              <a:off x="6916713" y="826666"/>
              <a:ext cx="1222232" cy="1790670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B5CB7AC8-9FF1-B6F6-39BF-C9B280265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9" t="15532" r="12282" b="20850"/>
            <a:stretch/>
          </p:blipFill>
          <p:spPr>
            <a:xfrm>
              <a:off x="6520998" y="1382072"/>
              <a:ext cx="600536" cy="670793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957CCEC8-9FB1-9F73-E613-D414BDCFF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8008" b="92480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06" t="4964" r="23787" b="6986"/>
            <a:stretch/>
          </p:blipFill>
          <p:spPr>
            <a:xfrm>
              <a:off x="7899470" y="1010420"/>
              <a:ext cx="892060" cy="1678072"/>
            </a:xfrm>
            <a:prstGeom prst="rect">
              <a:avLst/>
            </a:prstGeom>
          </p:spPr>
        </p:pic>
      </p:grp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E98CFC41-EA79-4A87-0817-41933EC294AC}"/>
              </a:ext>
            </a:extLst>
          </p:cNvPr>
          <p:cNvSpPr/>
          <p:nvPr/>
        </p:nvSpPr>
        <p:spPr bwMode="auto">
          <a:xfrm>
            <a:off x="5544275" y="2419027"/>
            <a:ext cx="2784417" cy="307777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・油圧プーラーの使用方法</a:t>
            </a:r>
            <a:endParaRPr lang="en-US" altLang="ja-JP" sz="2000" b="1" dirty="0"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370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-3.7037E-6 L -0.20017 -0.003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5" grpId="0" animBg="1"/>
      <p:bldP spid="5" grpId="0"/>
      <p:bldP spid="22" grpId="0"/>
      <p:bldP spid="23" grpId="0"/>
      <p:bldP spid="2" grpId="0"/>
      <p:bldP spid="32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25198-D778-B904-7DD6-BFE5BA5F2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9D161BFC-0A4B-AF5D-D4AB-5F72B4D5C012}"/>
              </a:ext>
            </a:extLst>
          </p:cNvPr>
          <p:cNvSpPr/>
          <p:nvPr/>
        </p:nvSpPr>
        <p:spPr>
          <a:xfrm>
            <a:off x="8639084" y="170494"/>
            <a:ext cx="491699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endParaRPr kumimoji="1" lang="ja-JP" altLang="en-US" sz="1800" b="1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015EE72C-381F-B993-6D6B-B70D4EA5E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2E9FE60-8E5B-D9C4-947B-91102B68988E}"/>
              </a:ext>
            </a:extLst>
          </p:cNvPr>
          <p:cNvSpPr/>
          <p:nvPr/>
        </p:nvSpPr>
        <p:spPr>
          <a:xfrm>
            <a:off x="0" y="9525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対策結果</a:t>
            </a: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BBC940E8-ED51-2668-7398-C89748E097BD}"/>
              </a:ext>
            </a:extLst>
          </p:cNvPr>
          <p:cNvSpPr/>
          <p:nvPr/>
        </p:nvSpPr>
        <p:spPr>
          <a:xfrm>
            <a:off x="8678621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18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aphicFrame>
        <p:nvGraphicFramePr>
          <p:cNvPr id="2" name="Q1Chart1">
            <a:extLst>
              <a:ext uri="{FF2B5EF4-FFF2-40B4-BE49-F238E27FC236}">
                <a16:creationId xmlns:a16="http://schemas.microsoft.com/office/drawing/2014/main" id="{51E11A0D-3280-EE43-B8BC-FDD89D535E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2339425"/>
              </p:ext>
            </p:extLst>
          </p:nvPr>
        </p:nvGraphicFramePr>
        <p:xfrm>
          <a:off x="219648" y="1161143"/>
          <a:ext cx="4530152" cy="4757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058B60A8-3825-287C-20CE-9BD1821B0A6B}"/>
              </a:ext>
            </a:extLst>
          </p:cNvPr>
          <p:cNvCxnSpPr>
            <a:cxnSpLocks/>
          </p:cNvCxnSpPr>
          <p:nvPr/>
        </p:nvCxnSpPr>
        <p:spPr>
          <a:xfrm>
            <a:off x="4174446" y="1549397"/>
            <a:ext cx="4044950" cy="0"/>
          </a:xfrm>
          <a:prstGeom prst="line">
            <a:avLst/>
          </a:prstGeom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矢印: 下 17">
            <a:extLst>
              <a:ext uri="{FF2B5EF4-FFF2-40B4-BE49-F238E27FC236}">
                <a16:creationId xmlns:a16="http://schemas.microsoft.com/office/drawing/2014/main" id="{DCB70BAF-8C89-61E0-A14B-6B9F52DA0EB2}"/>
              </a:ext>
            </a:extLst>
          </p:cNvPr>
          <p:cNvSpPr/>
          <p:nvPr/>
        </p:nvSpPr>
        <p:spPr>
          <a:xfrm>
            <a:off x="7909753" y="1536697"/>
            <a:ext cx="412626" cy="355596"/>
          </a:xfrm>
          <a:prstGeom prst="downArrow">
            <a:avLst/>
          </a:prstGeom>
          <a:solidFill>
            <a:srgbClr val="00E6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D3D730E-5402-F41F-79B8-2F163BC64939}"/>
              </a:ext>
            </a:extLst>
          </p:cNvPr>
          <p:cNvSpPr txBox="1"/>
          <p:nvPr/>
        </p:nvSpPr>
        <p:spPr>
          <a:xfrm>
            <a:off x="1868774" y="680267"/>
            <a:ext cx="123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対策前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7D04A94-C259-982E-5BCD-CE8DAA22A425}"/>
              </a:ext>
            </a:extLst>
          </p:cNvPr>
          <p:cNvSpPr txBox="1"/>
          <p:nvPr/>
        </p:nvSpPr>
        <p:spPr>
          <a:xfrm>
            <a:off x="6070600" y="1500625"/>
            <a:ext cx="2013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E668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70</a:t>
            </a:r>
            <a:r>
              <a:rPr kumimoji="1" lang="ja-JP" altLang="en-US" sz="2400" dirty="0">
                <a:solidFill>
                  <a:srgbClr val="00E668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分短縮！</a:t>
            </a: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EF31315D-4568-48FC-E718-BFD1B28D81AF}"/>
              </a:ext>
            </a:extLst>
          </p:cNvPr>
          <p:cNvSpPr/>
          <p:nvPr/>
        </p:nvSpPr>
        <p:spPr>
          <a:xfrm>
            <a:off x="4658399" y="3190116"/>
            <a:ext cx="304800" cy="7365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9CD3CADC-D6E5-BD45-8F20-47E54ADE3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419" y="6134698"/>
            <a:ext cx="190276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lang="en-US" altLang="ja-JP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-4</a:t>
            </a:r>
            <a:r>
              <a:rPr lang="ja-JP" altLang="en-US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 プーリー交換時間内訳１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D998FA2-E6AA-7189-0939-E3141DBFEC29}"/>
              </a:ext>
            </a:extLst>
          </p:cNvPr>
          <p:cNvGrpSpPr/>
          <p:nvPr/>
        </p:nvGrpSpPr>
        <p:grpSpPr>
          <a:xfrm>
            <a:off x="4871797" y="738556"/>
            <a:ext cx="4219450" cy="5590333"/>
            <a:chOff x="4871797" y="729031"/>
            <a:chExt cx="4219450" cy="559033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BFA161F-FD84-FC6E-1AFF-C72F2579987D}"/>
                </a:ext>
              </a:extLst>
            </p:cNvPr>
            <p:cNvSpPr txBox="1"/>
            <p:nvPr/>
          </p:nvSpPr>
          <p:spPr>
            <a:xfrm>
              <a:off x="5798613" y="1185912"/>
              <a:ext cx="27212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/>
                <a:t>プーリー交換時間内訳２</a:t>
              </a: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D177F8B-8E4E-4F5E-1CAE-D6F28C2E4ADE}"/>
                </a:ext>
              </a:extLst>
            </p:cNvPr>
            <p:cNvGrpSpPr/>
            <p:nvPr/>
          </p:nvGrpSpPr>
          <p:grpSpPr>
            <a:xfrm>
              <a:off x="4871797" y="729031"/>
              <a:ext cx="4219450" cy="5590333"/>
              <a:chOff x="4871797" y="729031"/>
              <a:chExt cx="4219450" cy="5590333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013B7590-7437-90DF-30E2-A3F653360E0B}"/>
                  </a:ext>
                </a:extLst>
              </p:cNvPr>
              <p:cNvGrpSpPr/>
              <p:nvPr/>
            </p:nvGrpSpPr>
            <p:grpSpPr>
              <a:xfrm>
                <a:off x="4871797" y="729031"/>
                <a:ext cx="4219450" cy="5482698"/>
                <a:chOff x="4837554" y="648761"/>
                <a:chExt cx="4211195" cy="5540108"/>
              </a:xfrm>
            </p:grpSpPr>
            <p:graphicFrame>
              <p:nvGraphicFramePr>
                <p:cNvPr id="8" name="Q1Chart1">
                  <a:extLst>
                    <a:ext uri="{FF2B5EF4-FFF2-40B4-BE49-F238E27FC236}">
                      <a16:creationId xmlns:a16="http://schemas.microsoft.com/office/drawing/2014/main" id="{1CB0079D-C040-2419-4B48-A7BA0D897F84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4108711768"/>
                    </p:ext>
                  </p:extLst>
                </p:nvPr>
              </p:nvGraphicFramePr>
              <p:xfrm>
                <a:off x="4837554" y="1629569"/>
                <a:ext cx="4211195" cy="45593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8FC6ACE0-CAF3-27AE-E629-C8D9AE4528E1}"/>
                    </a:ext>
                  </a:extLst>
                </p:cNvPr>
                <p:cNvSpPr txBox="1"/>
                <p:nvPr/>
              </p:nvSpPr>
              <p:spPr>
                <a:xfrm>
                  <a:off x="6529921" y="648761"/>
                  <a:ext cx="12319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2400" dirty="0">
                      <a:solidFill>
                        <a:srgbClr val="00E668"/>
                      </a:solidFill>
                      <a:latin typeface="HGP創英角ﾎﾟｯﾌﾟ体" panose="040B0A00000000000000" pitchFamily="50" charset="-128"/>
                      <a:ea typeface="HGP創英角ﾎﾟｯﾌﾟ体" panose="040B0A00000000000000" pitchFamily="50" charset="-128"/>
                    </a:rPr>
                    <a:t>対策後</a:t>
                  </a:r>
                </a:p>
              </p:txBody>
            </p:sp>
          </p:grpSp>
          <p:sp>
            <p:nvSpPr>
              <p:cNvPr id="9" name="Rectangle 31">
                <a:extLst>
                  <a:ext uri="{FF2B5EF4-FFF2-40B4-BE49-F238E27FC236}">
                    <a16:creationId xmlns:a16="http://schemas.microsoft.com/office/drawing/2014/main" id="{6B3BBDF9-33D3-482F-A35E-6C351EA4C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6562" y="6134698"/>
                <a:ext cx="184505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spcBef>
                    <a:spcPct val="20000"/>
                  </a:spcBef>
                  <a:buChar char="l"/>
                  <a:defRPr kumimoji="1" sz="3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Char char="l"/>
                  <a:defRPr kumimoji="1" sz="28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l"/>
                  <a:defRPr kumimoji="1" sz="24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 typeface="Wingdings" panose="05000000000000000000" pitchFamily="2" charset="2"/>
                  <a:buNone/>
                </a:pPr>
                <a:r>
                  <a:rPr lang="ja-JP" altLang="en-US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図</a:t>
                </a:r>
                <a:r>
                  <a:rPr lang="en-US" altLang="ja-JP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-7</a:t>
                </a:r>
                <a:r>
                  <a:rPr lang="ja-JP" altLang="en-US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 プーリー交換時間内訳</a:t>
                </a:r>
                <a:r>
                  <a:rPr lang="en-US" altLang="ja-JP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2</a:t>
                </a:r>
                <a:endParaRPr lang="ja-JP" altLang="en-US" sz="1200" dirty="0"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3A20E81-122D-040A-90C7-764CE8196923}"/>
              </a:ext>
            </a:extLst>
          </p:cNvPr>
          <p:cNvSpPr txBox="1"/>
          <p:nvPr/>
        </p:nvSpPr>
        <p:spPr>
          <a:xfrm>
            <a:off x="6237113" y="3483166"/>
            <a:ext cx="2031325" cy="646331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目標未達</a:t>
            </a:r>
          </a:p>
        </p:txBody>
      </p:sp>
      <p:sp>
        <p:nvSpPr>
          <p:cNvPr id="12" name="Rectangle 31">
            <a:extLst>
              <a:ext uri="{FF2B5EF4-FFF2-40B4-BE49-F238E27FC236}">
                <a16:creationId xmlns:a16="http://schemas.microsoft.com/office/drawing/2014/main" id="{CF36AD53-B8A7-8AE8-484A-4716B2E4D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364" y="1623183"/>
            <a:ext cx="161294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ﾃﾞｰﾀ期間：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1100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図作成者：竹内　基次</a:t>
            </a:r>
          </a:p>
        </p:txBody>
      </p:sp>
      <p:sp>
        <p:nvSpPr>
          <p:cNvPr id="13" name="Rectangle 31">
            <a:extLst>
              <a:ext uri="{FF2B5EF4-FFF2-40B4-BE49-F238E27FC236}">
                <a16:creationId xmlns:a16="http://schemas.microsoft.com/office/drawing/2014/main" id="{54514502-36BD-6C13-B110-C0C10C1D5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307" y="1962290"/>
            <a:ext cx="161294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ﾃﾞｰﾀ期間：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1100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図作成者：橋詰 久士</a:t>
            </a:r>
          </a:p>
        </p:txBody>
      </p:sp>
      <p:sp>
        <p:nvSpPr>
          <p:cNvPr id="14" name="吹き出し: 折線 13">
            <a:extLst>
              <a:ext uri="{FF2B5EF4-FFF2-40B4-BE49-F238E27FC236}">
                <a16:creationId xmlns:a16="http://schemas.microsoft.com/office/drawing/2014/main" id="{979CC27D-CB12-086F-271F-85F20F6F0718}"/>
              </a:ext>
            </a:extLst>
          </p:cNvPr>
          <p:cNvSpPr/>
          <p:nvPr/>
        </p:nvSpPr>
        <p:spPr>
          <a:xfrm>
            <a:off x="1915467" y="1693829"/>
            <a:ext cx="3358739" cy="1353066"/>
          </a:xfrm>
          <a:prstGeom prst="borderCallout2">
            <a:avLst>
              <a:gd name="adj1" fmla="val 67812"/>
              <a:gd name="adj2" fmla="val 100356"/>
              <a:gd name="adj3" fmla="val 61357"/>
              <a:gd name="adj4" fmla="val 111990"/>
              <a:gd name="adj5" fmla="val 18920"/>
              <a:gd name="adj6" fmla="val 141620"/>
            </a:avLst>
          </a:prstGeom>
          <a:solidFill>
            <a:schemeClr val="bg1"/>
          </a:solidFill>
          <a:ln w="444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kumimoji="1"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kumimoji="1" lang="ja-JP" altLang="en-US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時間から</a:t>
            </a:r>
            <a:br>
              <a:rPr kumimoji="1"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en-US" altLang="ja-JP" sz="24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kumimoji="1" lang="ja-JP" altLang="en-US" sz="24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時間</a:t>
            </a:r>
            <a:r>
              <a:rPr kumimoji="1" lang="en-US" altLang="ja-JP" sz="24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</a:t>
            </a:r>
            <a:r>
              <a:rPr kumimoji="1" lang="ja-JP" altLang="en-US" sz="24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  <a:r>
              <a:rPr kumimoji="1" lang="ja-JP" altLang="en-US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になったが</a:t>
            </a:r>
            <a:br>
              <a:rPr kumimoji="1"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目標の</a:t>
            </a:r>
            <a:r>
              <a:rPr kumimoji="1"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時間に届かない</a:t>
            </a:r>
          </a:p>
        </p:txBody>
      </p:sp>
    </p:spTree>
    <p:extLst>
      <p:ext uri="{BB962C8B-B14F-4D97-AF65-F5344CB8AC3E}">
        <p14:creationId xmlns:p14="http://schemas.microsoft.com/office/powerpoint/2010/main" val="355969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25" grpId="0" animBg="1"/>
      <p:bldP spid="29" grpId="0" animBg="1"/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テーマ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740643" y="175567"/>
            <a:ext cx="288570" cy="37675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2DF7183-4C8A-8CD6-6D5D-E8C602AF15B4}"/>
              </a:ext>
            </a:extLst>
          </p:cNvPr>
          <p:cNvSpPr/>
          <p:nvPr/>
        </p:nvSpPr>
        <p:spPr>
          <a:xfrm>
            <a:off x="5425341" y="4798098"/>
            <a:ext cx="36038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3200" b="1" cap="none" spc="0" dirty="0">
                <a:ln w="22225">
                  <a:noFill/>
                  <a:prstDash val="solid"/>
                </a:ln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愛豊商事株式会社</a:t>
            </a:r>
            <a:endParaRPr lang="en-US" altLang="ja-JP" sz="3200" b="1" cap="none" spc="0" dirty="0">
              <a:ln w="22225">
                <a:noFill/>
                <a:prstDash val="solid"/>
              </a:ln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3200" b="1" dirty="0">
                <a:ln w="22225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激アツ！　 サークル</a:t>
            </a:r>
            <a:endParaRPr lang="en-US" altLang="ja-JP" sz="3200" b="1" dirty="0">
              <a:ln w="22225">
                <a:noFill/>
                <a:prstDash val="solid"/>
              </a:ln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3200" b="1" dirty="0">
                <a:ln w="22225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発表者</a:t>
            </a:r>
            <a:r>
              <a:rPr lang="ja-JP" altLang="en-US" sz="3200" b="1" cap="none" spc="0" dirty="0">
                <a:ln w="22225">
                  <a:noFill/>
                  <a:prstDash val="solid"/>
                </a:ln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：町浦 太祐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8267EFB-DCCC-2662-14D1-723F3CF3D6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118" y="4728908"/>
            <a:ext cx="760223" cy="73870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C81D508-FBA1-9F2D-B7F9-A391648D5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BA55684-F42F-B62E-4E72-FA50C9C68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114" y="3011612"/>
            <a:ext cx="2169772" cy="189343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4C38C23-AD2B-7E08-89E9-3B8880DB8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100000" l="9954" r="89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19722" r="19557"/>
          <a:stretch/>
        </p:blipFill>
        <p:spPr>
          <a:xfrm>
            <a:off x="-3047079" y="2495136"/>
            <a:ext cx="2169772" cy="392033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AA7C666-1770-D5F1-F47D-E4E3C9450160}"/>
              </a:ext>
            </a:extLst>
          </p:cNvPr>
          <p:cNvSpPr/>
          <p:nvPr/>
        </p:nvSpPr>
        <p:spPr>
          <a:xfrm>
            <a:off x="508100" y="876099"/>
            <a:ext cx="79367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b="1" dirty="0">
                <a:ln w="22225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「遅い」とはもう言わせない！</a:t>
            </a:r>
            <a:br>
              <a:rPr lang="en-US" altLang="ja-JP" sz="4800" b="1" dirty="0">
                <a:ln w="22225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4800" b="1" dirty="0">
                <a:ln w="22225">
                  <a:noFill/>
                  <a:prstDash val="solid"/>
                </a:ln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モータープーリーの最速換装！</a:t>
            </a:r>
            <a:endParaRPr lang="ja-JP" altLang="en-US" sz="4800" b="1" cap="none" spc="0" dirty="0">
              <a:ln w="22225">
                <a:noFill/>
                <a:prstDash val="solid"/>
              </a:ln>
              <a:solidFill>
                <a:srgbClr val="00B05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279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6 -0.04445 C -0.14514 0.01736 -0.06389 0.0375 -0.04011 0.0324 C -0.01736 0.02754 -0.01337 -0.01297 -0.00886 -0.07408 C -0.00261 -0.01297 0.00955 0.0324 0.02465 0.0324 C 0.03889 0.0324 0.05191 -0.01297 0.05625 -0.07408 C 0.06198 -0.01297 0.07465 0.0324 0.08941 0.0324 C 0.10364 0.0324 0.1184 -0.01297 0.12274 -0.07408 C 0.12639 -0.01297 0.13941 0.0324 0.15642 0.0324 C 0.16875 0.0324 0.18368 -0.01297 0.1875 -0.07408 C 0.19166 -0.01297 0.20677 0.0287 0.22083 0.0324 C 0.23507 0.03634 0.26788 0.01065 0.27239 -0.05139 C 0.27934 0.01065 0.28593 -0.00648 0.29861 0.01365 C 0.31128 0.03402 0.33368 0.02801 0.33975 -0.03426 C 0.35139 -0.03681 0.37291 0.00764 0.38489 0.01018 C 0.3967 0.01227 0.39948 -0.00787 0.41146 -0.02014 C 0.42343 -0.03241 0.45139 0.02315 0.45521 -0.03959 C 0.45989 0.02315 0.48385 -0.01412 0.50069 -0.01412 C 0.51545 -0.01412 0.52691 0.05949 0.53142 -0.00371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F689990F-DF6C-8DC0-4711-8549C87B9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6" b="9459"/>
          <a:stretch/>
        </p:blipFill>
        <p:spPr>
          <a:xfrm>
            <a:off x="318097" y="3534905"/>
            <a:ext cx="4059719" cy="265161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2F2093-430D-5927-5A27-1F7F5B9633B9}"/>
              </a:ext>
            </a:extLst>
          </p:cNvPr>
          <p:cNvSpPr txBox="1"/>
          <p:nvPr/>
        </p:nvSpPr>
        <p:spPr>
          <a:xfrm>
            <a:off x="4377816" y="5387665"/>
            <a:ext cx="4597734" cy="892552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分割式のプーリーが取り付けれるか</a:t>
            </a:r>
            <a:b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もう一度、保全班に</a:t>
            </a:r>
            <a:r>
              <a:rPr kumimoji="1" lang="ja-JP" altLang="en-US" sz="28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相談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してみよう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対策案の再検討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20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19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B3DF6B-B6C7-6944-7F46-42E8F5AD289F}"/>
              </a:ext>
            </a:extLst>
          </p:cNvPr>
          <p:cNvSpPr txBox="1"/>
          <p:nvPr/>
        </p:nvSpPr>
        <p:spPr>
          <a:xfrm>
            <a:off x="257168" y="640433"/>
            <a:ext cx="6575839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別の方法はないのか、愛知製鋼様の保全班に相談</a:t>
            </a:r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10513231-46D6-74C2-1288-C3F76BDAF945}"/>
              </a:ext>
            </a:extLst>
          </p:cNvPr>
          <p:cNvSpPr/>
          <p:nvPr/>
        </p:nvSpPr>
        <p:spPr>
          <a:xfrm>
            <a:off x="1424170" y="1218170"/>
            <a:ext cx="3536098" cy="761475"/>
          </a:xfrm>
          <a:prstGeom prst="wedgeRoundRectCallout">
            <a:avLst>
              <a:gd name="adj1" fmla="val -57578"/>
              <a:gd name="adj2" fmla="val -15337"/>
              <a:gd name="adj3" fmla="val 16667"/>
            </a:avLst>
          </a:prstGeom>
          <a:solidFill>
            <a:srgbClr val="0000FF"/>
          </a:solidFill>
          <a:ln w="31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36000" rIns="108000" bIns="36000" rtlCol="0" anchor="ctr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そもそも、プーリーの焼きバメは</a:t>
            </a:r>
            <a:br>
              <a: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固着していて外しにくいものだよ</a:t>
            </a:r>
          </a:p>
        </p:txBody>
      </p:sp>
      <p:sp>
        <p:nvSpPr>
          <p:cNvPr id="5" name="吹き出し: 角を丸めた四角形 4">
            <a:extLst>
              <a:ext uri="{FF2B5EF4-FFF2-40B4-BE49-F238E27FC236}">
                <a16:creationId xmlns:a16="http://schemas.microsoft.com/office/drawing/2014/main" id="{9171FF40-56CD-67CB-3990-1EDDEAF34D87}"/>
              </a:ext>
            </a:extLst>
          </p:cNvPr>
          <p:cNvSpPr/>
          <p:nvPr/>
        </p:nvSpPr>
        <p:spPr>
          <a:xfrm>
            <a:off x="283677" y="3565332"/>
            <a:ext cx="2466132" cy="386904"/>
          </a:xfrm>
          <a:prstGeom prst="wedgeRoundRectCallout">
            <a:avLst>
              <a:gd name="adj1" fmla="val -12730"/>
              <a:gd name="adj2" fmla="val 114146"/>
              <a:gd name="adj3" fmla="val 16667"/>
            </a:avLst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何かいい方法ないかなぁ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0BBFEA6-D40E-A262-6CDD-B8FEC994E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258" y1="48340" x2="34668" y2="51074"/>
                        <a14:foregroundMark x1="35059" y1="51074" x2="40820" y2="60938"/>
                        <a14:foregroundMark x1="40820" y1="60938" x2="46777" y2="55176"/>
                        <a14:foregroundMark x1="45996" y1="55859" x2="45996" y2="55859"/>
                        <a14:foregroundMark x1="45996" y1="55859" x2="54980" y2="68945"/>
                        <a14:foregroundMark x1="54980" y1="68945" x2="63379" y2="61816"/>
                        <a14:foregroundMark x1="63379" y1="61816" x2="57813" y2="50977"/>
                        <a14:foregroundMark x1="57813" y1="50977" x2="37598" y2="4970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73" t="15212" r="26983" b="8479"/>
          <a:stretch/>
        </p:blipFill>
        <p:spPr>
          <a:xfrm>
            <a:off x="156655" y="950802"/>
            <a:ext cx="1210612" cy="219199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59BE771-97E9-931E-C58C-2542E11864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73" b="89844" l="9961" r="89844">
                        <a14:foregroundMark x1="37109" y1="62891" x2="46191" y2="60742"/>
                        <a14:foregroundMark x1="46387" y1="60742" x2="46777" y2="69824"/>
                        <a14:foregroundMark x1="47461" y1="69824" x2="38379" y2="70215"/>
                        <a14:foregroundMark x1="38379" y1="70215" x2="37305" y2="63574"/>
                        <a14:foregroundMark x1="37988" y1="63379" x2="40137" y2="62305"/>
                        <a14:foregroundMark x1="58984" y1="68848" x2="61621" y2="64941"/>
                        <a14:foregroundMark x1="39063" y1="65625" x2="41504" y2="63379"/>
                        <a14:foregroundMark x1="41309" y1="8008" x2="30273" y2="22363"/>
                        <a14:foregroundMark x1="35938" y1="15918" x2="35352" y2="28711"/>
                        <a14:foregroundMark x1="35742" y1="28711" x2="53613" y2="34277"/>
                        <a14:foregroundMark x1="53613" y1="34277" x2="64648" y2="24316"/>
                        <a14:foregroundMark x1="63770" y1="24512" x2="63184" y2="7324"/>
                        <a14:foregroundMark x1="62891" y1="6445" x2="45996" y2="5273"/>
                        <a14:foregroundMark x1="46387" y1="16797" x2="46387" y2="16797"/>
                        <a14:foregroundMark x1="46387" y1="16797" x2="53613" y2="17285"/>
                        <a14:foregroundMark x1="48633" y1="13281" x2="40625" y2="18750"/>
                        <a14:foregroundMark x1="31641" y1="77246" x2="31641" y2="77246"/>
                        <a14:backgroundMark x1="42969" y1="34570" x2="46680" y2="33594"/>
                        <a14:backgroundMark x1="47363" y1="34375" x2="56250" y2="34863"/>
                        <a14:backgroundMark x1="29199" y1="76660" x2="29199" y2="76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34936" r="21744" b="14916"/>
          <a:stretch/>
        </p:blipFill>
        <p:spPr>
          <a:xfrm>
            <a:off x="7249311" y="3718148"/>
            <a:ext cx="1821695" cy="167784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8951A2F-BDE6-DA74-6635-C3647F63D5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3203" y1="25684" x2="37793" y2="32520"/>
                        <a14:foregroundMark x1="50781" y1="20801" x2="49512" y2="29590"/>
                        <a14:foregroundMark x1="66406" y1="24121" x2="60840" y2="32227"/>
                        <a14:foregroundMark x1="68066" y1="42676" x2="76172" y2="39355"/>
                        <a14:foregroundMark x1="47168" y1="48145" x2="52734" y2="51758"/>
                        <a14:foregroundMark x1="69629" y1="52734" x2="77148" y2="55957"/>
                        <a14:foregroundMark x1="23438" y1="39355" x2="32227" y2="43262"/>
                        <a14:foregroundMark x1="23730" y1="56348" x2="29980" y2="52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23" t="14974" r="16342" b="19596"/>
          <a:stretch/>
        </p:blipFill>
        <p:spPr>
          <a:xfrm>
            <a:off x="7117247" y="1908198"/>
            <a:ext cx="1934032" cy="182507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38D6863-6E50-824B-B271-F1FA364CDA37}"/>
              </a:ext>
            </a:extLst>
          </p:cNvPr>
          <p:cNvSpPr txBox="1"/>
          <p:nvPr/>
        </p:nvSpPr>
        <p:spPr>
          <a:xfrm>
            <a:off x="282956" y="3003937"/>
            <a:ext cx="3573414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そんな中でのサークル会合中・・・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E5CBFC4-30C5-D614-5054-FF9DE29A9448}"/>
              </a:ext>
            </a:extLst>
          </p:cNvPr>
          <p:cNvSpPr txBox="1"/>
          <p:nvPr/>
        </p:nvSpPr>
        <p:spPr>
          <a:xfrm>
            <a:off x="1027889" y="2537688"/>
            <a:ext cx="723275" cy="307777"/>
          </a:xfrm>
          <a:prstGeom prst="rect">
            <a:avLst/>
          </a:prstGeom>
          <a:noFill/>
        </p:spPr>
        <p:txBody>
          <a:bodyPr wrap="none" anchor="ctr" anchorCtr="0">
            <a:spAutoFit/>
          </a:bodyPr>
          <a:lstStyle/>
          <a:p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保全班</a:t>
            </a:r>
            <a:endParaRPr lang="ja-JP" altLang="en-US" sz="14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1D642DB-6361-8A83-5ABF-632918E00B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5527" y1="36426" x2="78906" y2="38379"/>
                        <a14:foregroundMark x1="17773" y1="63086" x2="81641" y2="61914"/>
                        <a14:foregroundMark x1="15527" y1="51953" x2="82227" y2="53613"/>
                        <a14:foregroundMark x1="63086" y1="34766" x2="39453" y2="35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36" t="29758" r="50128" b="28344"/>
          <a:stretch/>
        </p:blipFill>
        <p:spPr>
          <a:xfrm>
            <a:off x="5236012" y="1129357"/>
            <a:ext cx="1563703" cy="169137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C0D9225-E401-7218-E1EF-4B42A2CCA860}"/>
              </a:ext>
            </a:extLst>
          </p:cNvPr>
          <p:cNvSpPr txBox="1"/>
          <p:nvPr/>
        </p:nvSpPr>
        <p:spPr>
          <a:xfrm>
            <a:off x="3449970" y="2040841"/>
            <a:ext cx="1606530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とのこと・・・</a:t>
            </a:r>
          </a:p>
        </p:txBody>
      </p:sp>
      <p:sp>
        <p:nvSpPr>
          <p:cNvPr id="17" name="吹き出し: 角を丸めた四角形 16">
            <a:extLst>
              <a:ext uri="{FF2B5EF4-FFF2-40B4-BE49-F238E27FC236}">
                <a16:creationId xmlns:a16="http://schemas.microsoft.com/office/drawing/2014/main" id="{4912525D-00CD-3A6B-6316-7E14EDC83069}"/>
              </a:ext>
            </a:extLst>
          </p:cNvPr>
          <p:cNvSpPr/>
          <p:nvPr/>
        </p:nvSpPr>
        <p:spPr>
          <a:xfrm rot="21026263">
            <a:off x="6816599" y="1171997"/>
            <a:ext cx="846417" cy="204311"/>
          </a:xfrm>
          <a:prstGeom prst="wedgeRoundRectCallout">
            <a:avLst>
              <a:gd name="adj1" fmla="val 35344"/>
              <a:gd name="adj2" fmla="val 6722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そうなんや・・・</a:t>
            </a: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4299F59C-B778-25AE-2B79-4D1F062B0ABC}"/>
              </a:ext>
            </a:extLst>
          </p:cNvPr>
          <p:cNvSpPr/>
          <p:nvPr/>
        </p:nvSpPr>
        <p:spPr>
          <a:xfrm>
            <a:off x="2859551" y="3412098"/>
            <a:ext cx="1908004" cy="693371"/>
          </a:xfrm>
          <a:prstGeom prst="wedgeRoundRectCallout">
            <a:avLst>
              <a:gd name="adj1" fmla="val -28724"/>
              <a:gd name="adj2" fmla="val 72596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そういえば、</a:t>
            </a:r>
            <a:r>
              <a:rPr kumimoji="1"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号は</a:t>
            </a:r>
            <a:br>
              <a:rPr kumimoji="1"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どんなだったっけ？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80D1E6FC-DC2E-CC07-8FA8-2D8E6B1F78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2223" y="3770141"/>
            <a:ext cx="2079387" cy="1521502"/>
          </a:xfrm>
          <a:prstGeom prst="rect">
            <a:avLst/>
          </a:prstGeom>
        </p:spPr>
      </p:pic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DC24A598-8D3E-8503-A5B4-F375B6DE011D}"/>
              </a:ext>
            </a:extLst>
          </p:cNvPr>
          <p:cNvSpPr/>
          <p:nvPr/>
        </p:nvSpPr>
        <p:spPr>
          <a:xfrm rot="21147064">
            <a:off x="4824402" y="2866162"/>
            <a:ext cx="1708000" cy="978120"/>
          </a:xfrm>
          <a:prstGeom prst="wedgeRoundRectCallout">
            <a:avLst>
              <a:gd name="adj1" fmla="val -28371"/>
              <a:gd name="adj2" fmla="val 76576"/>
              <a:gd name="adj3" fmla="val 16667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72000" rIns="108000" bIns="72000" rtlCol="0" anchor="ctr">
            <a:spAutoFit/>
          </a:bodyPr>
          <a:lstStyle/>
          <a:p>
            <a:r>
              <a:rPr kumimoji="1"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号切断機は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分割式のプーリー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だったよ～！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A0872B2-3FEE-CF70-C974-ADEAA80C73FF}"/>
              </a:ext>
            </a:extLst>
          </p:cNvPr>
          <p:cNvSpPr txBox="1"/>
          <p:nvPr/>
        </p:nvSpPr>
        <p:spPr>
          <a:xfrm>
            <a:off x="5775213" y="4657326"/>
            <a:ext cx="1342034" cy="738664"/>
          </a:xfrm>
          <a:prstGeom prst="rect">
            <a:avLst/>
          </a:prstGeom>
          <a:noFill/>
        </p:spPr>
        <p:txBody>
          <a:bodyPr wrap="none" anchor="ctr" anchorCtr="0">
            <a:spAutoFit/>
          </a:bodyPr>
          <a:lstStyle/>
          <a:p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元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号オペ</a:t>
            </a:r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ふれあいサークル</a:t>
            </a:r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深谷さん</a:t>
            </a:r>
            <a:endParaRPr lang="ja-JP" altLang="en-US" sz="14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1BF0C6A-4AB0-AF04-1EE8-15D662C8B8A5}"/>
              </a:ext>
            </a:extLst>
          </p:cNvPr>
          <p:cNvSpPr txBox="1"/>
          <p:nvPr/>
        </p:nvSpPr>
        <p:spPr>
          <a:xfrm rot="20247103">
            <a:off x="5958850" y="3585221"/>
            <a:ext cx="1999265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それだっ！</a:t>
            </a:r>
            <a:endParaRPr kumimoji="1" lang="en-US" altLang="ja-JP" sz="28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717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8" grpId="0" animBg="1"/>
      <p:bldP spid="5" grpId="0" animBg="1"/>
      <p:bldP spid="14" grpId="0"/>
      <p:bldP spid="16" grpId="0"/>
      <p:bldP spid="15" grpId="0"/>
      <p:bldP spid="17" grpId="0" animBg="1"/>
      <p:bldP spid="7" grpId="0" animBg="1"/>
      <p:bldP spid="25" grpId="0" animBg="1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F6638-E6EA-F051-5F86-43462898C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41630C4-943C-0827-150F-012B026BCE3D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対策案の再検討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62A790FE-89B3-F17F-053E-380BB34C9462}"/>
              </a:ext>
            </a:extLst>
          </p:cNvPr>
          <p:cNvSpPr/>
          <p:nvPr/>
        </p:nvSpPr>
        <p:spPr>
          <a:xfrm>
            <a:off x="8678621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49A621EE-7273-A617-11D6-D1A5DC492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44A3CD7-47D9-20E8-63E0-F6DC593D0B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1" b="8630"/>
          <a:stretch/>
        </p:blipFill>
        <p:spPr>
          <a:xfrm>
            <a:off x="1446953" y="1391825"/>
            <a:ext cx="6250094" cy="4238080"/>
          </a:xfrm>
          <a:prstGeom prst="rect">
            <a:avLst/>
          </a:prstGeom>
        </p:spPr>
      </p:pic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8C806EAD-C679-4469-98D6-1BFE1DC04957}"/>
              </a:ext>
            </a:extLst>
          </p:cNvPr>
          <p:cNvSpPr/>
          <p:nvPr/>
        </p:nvSpPr>
        <p:spPr>
          <a:xfrm>
            <a:off x="363106" y="1420967"/>
            <a:ext cx="2692333" cy="919401"/>
          </a:xfrm>
          <a:prstGeom prst="wedgeRoundRectCallout">
            <a:avLst>
              <a:gd name="adj1" fmla="val 33173"/>
              <a:gd name="adj2" fmla="val 76928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分割式プーリーって</a:t>
            </a:r>
            <a:br>
              <a:rPr kumimoji="1"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取り付けれますか？</a:t>
            </a: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1B59897D-F2C4-1952-2E65-B4DE7D1DA0A8}"/>
              </a:ext>
            </a:extLst>
          </p:cNvPr>
          <p:cNvSpPr/>
          <p:nvPr/>
        </p:nvSpPr>
        <p:spPr>
          <a:xfrm>
            <a:off x="6058206" y="1334340"/>
            <a:ext cx="1653966" cy="919401"/>
          </a:xfrm>
          <a:prstGeom prst="wedgeRoundRectCallout">
            <a:avLst>
              <a:gd name="adj1" fmla="val -33737"/>
              <a:gd name="adj2" fmla="val 72555"/>
              <a:gd name="adj3" fmla="val 16667"/>
            </a:avLst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問題ないと</a:t>
            </a:r>
            <a:br>
              <a:rPr kumimoji="1"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思いますよ</a:t>
            </a:r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4418EBD2-40B7-CDE6-2D37-B93CE5DD3B40}"/>
              </a:ext>
            </a:extLst>
          </p:cNvPr>
          <p:cNvSpPr/>
          <p:nvPr/>
        </p:nvSpPr>
        <p:spPr>
          <a:xfrm>
            <a:off x="6877626" y="2749310"/>
            <a:ext cx="1927890" cy="919401"/>
          </a:xfrm>
          <a:prstGeom prst="wedgeRoundRectCallout">
            <a:avLst>
              <a:gd name="adj1" fmla="val -64705"/>
              <a:gd name="adj2" fmla="val -19871"/>
              <a:gd name="adj3" fmla="val 16667"/>
            </a:avLst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試しに購入</a:t>
            </a:r>
            <a:br>
              <a:rPr kumimoji="1"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してみましょう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2C1106-428F-64BC-5395-B738FDBF19DF}"/>
              </a:ext>
            </a:extLst>
          </p:cNvPr>
          <p:cNvSpPr txBox="1"/>
          <p:nvPr/>
        </p:nvSpPr>
        <p:spPr>
          <a:xfrm>
            <a:off x="66296" y="640433"/>
            <a:ext cx="7275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分割式のプーリーは使用できるのか、再度保全班に相談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AB5539D-7AFE-4417-4963-9D48589509CE}"/>
              </a:ext>
            </a:extLst>
          </p:cNvPr>
          <p:cNvSpPr txBox="1"/>
          <p:nvPr/>
        </p:nvSpPr>
        <p:spPr>
          <a:xfrm>
            <a:off x="1758569" y="5755902"/>
            <a:ext cx="5626861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分割式プーリーが届いたら</a:t>
            </a:r>
            <a:r>
              <a:rPr kumimoji="1" lang="ja-JP" altLang="en-US" sz="28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交換してみよう</a:t>
            </a:r>
            <a:endParaRPr kumimoji="1" lang="ja-JP" altLang="en-US" sz="24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069EC24-0A09-2549-358D-AC5F9A2A4B2A}"/>
              </a:ext>
            </a:extLst>
          </p:cNvPr>
          <p:cNvSpPr txBox="1"/>
          <p:nvPr/>
        </p:nvSpPr>
        <p:spPr>
          <a:xfrm>
            <a:off x="4018002" y="1162059"/>
            <a:ext cx="1107996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保全会議</a:t>
            </a:r>
          </a:p>
        </p:txBody>
      </p:sp>
    </p:spTree>
    <p:extLst>
      <p:ext uri="{BB962C8B-B14F-4D97-AF65-F5344CB8AC3E}">
        <p14:creationId xmlns:p14="http://schemas.microsoft.com/office/powerpoint/2010/main" val="203264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4" grpId="0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E0043-004F-9591-80E0-799345C60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14B8025B-565B-8997-AE8E-053028CC94CE}"/>
              </a:ext>
            </a:extLst>
          </p:cNvPr>
          <p:cNvGrpSpPr/>
          <p:nvPr/>
        </p:nvGrpSpPr>
        <p:grpSpPr>
          <a:xfrm>
            <a:off x="4892249" y="1675890"/>
            <a:ext cx="2205787" cy="2930610"/>
            <a:chOff x="4138716" y="1908729"/>
            <a:chExt cx="2205787" cy="2930610"/>
          </a:xfrm>
        </p:grpSpPr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5FE8FA08-5087-4B90-0ACD-A364E6EF282C}"/>
                </a:ext>
              </a:extLst>
            </p:cNvPr>
            <p:cNvGrpSpPr/>
            <p:nvPr/>
          </p:nvGrpSpPr>
          <p:grpSpPr>
            <a:xfrm>
              <a:off x="4138716" y="1908729"/>
              <a:ext cx="2205787" cy="2549607"/>
              <a:chOff x="4138716" y="1908729"/>
              <a:chExt cx="2205787" cy="2549607"/>
            </a:xfrm>
          </p:grpSpPr>
          <p:pic>
            <p:nvPicPr>
              <p:cNvPr id="28" name="図 27">
                <a:extLst>
                  <a:ext uri="{FF2B5EF4-FFF2-40B4-BE49-F238E27FC236}">
                    <a16:creationId xmlns:a16="http://schemas.microsoft.com/office/drawing/2014/main" id="{F9FA9485-2967-7FC0-20C1-80FBCC584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7589" l="0" r="82004">
                            <a14:backgroundMark x1="64763" y1="16250" x2="64763" y2="16250"/>
                            <a14:backgroundMark x1="48707" y1="12500" x2="70582" y2="19464"/>
                            <a14:backgroundMark x1="46767" y1="6071" x2="72522" y2="6071"/>
                            <a14:backgroundMark x1="37069" y1="6071" x2="60237" y2="7143"/>
                            <a14:backgroundMark x1="71875" y1="20000" x2="71228" y2="82679"/>
                            <a14:backgroundMark x1="40948" y1="78393" x2="73168" y2="78393"/>
                            <a14:backgroundMark x1="41595" y1="82143" x2="57004" y2="81607"/>
                            <a14:backgroundMark x1="38362" y1="66071" x2="38362" y2="66071"/>
                            <a14:backgroundMark x1="38362" y1="58036" x2="38362" y2="58036"/>
                            <a14:backgroundMark x1="38362" y1="55089" x2="38362" y2="55089"/>
                            <a14:backgroundMark x1="37716" y1="33125" x2="37716" y2="33125"/>
                            <a14:backgroundMark x1="37392" y1="21071" x2="37392" y2="21071"/>
                            <a14:backgroundMark x1="37392" y1="26161" x2="37392" y2="26161"/>
                            <a14:backgroundMark x1="37392" y1="28304" x2="37392" y2="28304"/>
                            <a14:backgroundMark x1="37392" y1="24554" x2="37392" y2="24554"/>
                            <a14:backgroundMark x1="37716" y1="53214" x2="37716" y2="53214"/>
                            <a14:backgroundMark x1="36746" y1="77054" x2="36746" y2="77054"/>
                            <a14:backgroundMark x1="37716" y1="81339" x2="37716" y2="81339"/>
                            <a14:backgroundMark x1="41595" y1="75714" x2="42888" y2="85893"/>
                            <a14:backgroundMark x1="37069" y1="62321" x2="37392" y2="85357"/>
                            <a14:backgroundMark x1="64440" y1="71964" x2="55496" y2="79732"/>
                            <a14:backgroundMark x1="46767" y1="60982" x2="49353" y2="78125"/>
                            <a14:backgroundMark x1="46121" y1="25089" x2="51616" y2="14107"/>
                            <a14:backgroundMark x1="62500" y1="20804" x2="68319" y2="20000"/>
                            <a14:backgroundMark x1="62500" y1="22679" x2="69935" y2="20804"/>
                            <a14:backgroundMark x1="37392" y1="36607" x2="37069" y2="32054"/>
                            <a14:backgroundMark x1="37392" y1="54018" x2="37069" y2="75446"/>
                            <a14:backgroundMark x1="47737" y1="22679" x2="52263" y2="22679"/>
                            <a14:backgroundMark x1="47091" y1="21607" x2="51293" y2="21875"/>
                            <a14:backgroundMark x1="64763" y1="22679" x2="67996" y2="218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845"/>
              <a:stretch/>
            </p:blipFill>
            <p:spPr>
              <a:xfrm>
                <a:off x="4945997" y="1908729"/>
                <a:ext cx="1398506" cy="2372063"/>
              </a:xfrm>
              <a:prstGeom prst="rect">
                <a:avLst/>
              </a:prstGeom>
            </p:spPr>
          </p:pic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35C44D4B-83DC-6C1B-2221-5251071781D4}"/>
                  </a:ext>
                </a:extLst>
              </p:cNvPr>
              <p:cNvSpPr txBox="1"/>
              <p:nvPr/>
            </p:nvSpPr>
            <p:spPr>
              <a:xfrm>
                <a:off x="4138716" y="3996671"/>
                <a:ext cx="13985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400" b="1" dirty="0"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モーター</a:t>
                </a:r>
              </a:p>
            </p:txBody>
          </p:sp>
        </p:grp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A2F9C700-667C-A386-9D89-FDC8117090EA}"/>
                </a:ext>
              </a:extLst>
            </p:cNvPr>
            <p:cNvSpPr txBox="1"/>
            <p:nvPr/>
          </p:nvSpPr>
          <p:spPr>
            <a:xfrm>
              <a:off x="4576722" y="4377674"/>
              <a:ext cx="1767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n>
                    <a:solidFill>
                      <a:schemeClr val="accent1">
                        <a:shade val="15000"/>
                      </a:schemeClr>
                    </a:solidFill>
                  </a:ln>
                  <a:solidFill>
                    <a:srgbClr val="FFFF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ブッシング</a:t>
              </a:r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3DB34C2-C3A3-82FB-3B22-3E66585A3135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対策案の再検討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3B82EC2D-7A8C-F0EF-7826-A71C56E67260}"/>
              </a:ext>
            </a:extLst>
          </p:cNvPr>
          <p:cNvSpPr/>
          <p:nvPr/>
        </p:nvSpPr>
        <p:spPr>
          <a:xfrm>
            <a:off x="8678621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21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3014D24C-0076-B64D-7FD5-7AE431033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B7522A3-6312-B0D9-3B6D-6BB4DCC770FA}"/>
              </a:ext>
            </a:extLst>
          </p:cNvPr>
          <p:cNvSpPr txBox="1"/>
          <p:nvPr/>
        </p:nvSpPr>
        <p:spPr>
          <a:xfrm>
            <a:off x="242112" y="640433"/>
            <a:ext cx="3105337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分割式プーリーとは・・・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ABE965-D956-38B3-A93F-59F072DCA39F}"/>
              </a:ext>
            </a:extLst>
          </p:cNvPr>
          <p:cNvSpPr txBox="1"/>
          <p:nvPr/>
        </p:nvSpPr>
        <p:spPr>
          <a:xfrm>
            <a:off x="2904850" y="5779404"/>
            <a:ext cx="6026009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次に各プーリーの</a:t>
            </a:r>
            <a:r>
              <a:rPr kumimoji="1" lang="ja-JP" altLang="en-US" sz="28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交換方法を比べて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みました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7FD434A-07F7-77D6-7576-F71810342408}"/>
              </a:ext>
            </a:extLst>
          </p:cNvPr>
          <p:cNvSpPr txBox="1"/>
          <p:nvPr/>
        </p:nvSpPr>
        <p:spPr>
          <a:xfrm>
            <a:off x="221792" y="1102098"/>
            <a:ext cx="7027885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分割式プーリーはブッシングプーリーとも呼ばれています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4C8F8E5C-8C89-04CA-49BC-8B2F79B45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89" l="0" r="82004">
                        <a14:backgroundMark x1="59052" y1="45714" x2="1940" y2="45982"/>
                        <a14:backgroundMark x1="2586" y1="16786" x2="4203" y2="87768"/>
                        <a14:backgroundMark x1="65517" y1="39821" x2="65194" y2="50268"/>
                        <a14:backgroundMark x1="65841" y1="39821" x2="67134" y2="50536"/>
                        <a14:backgroundMark x1="42457" y1="21786" x2="42134" y2="66250"/>
                        <a14:backgroundMark x1="54526" y1="26429" x2="57112" y2="61964"/>
                        <a14:backgroundMark x1="64116" y1="31161" x2="49246" y2="30625"/>
                        <a14:backgroundMark x1="50000" y1="58214" x2="63901" y2="57768"/>
                        <a14:backgroundMark x1="9698" y1="12411" x2="14655" y2="53750"/>
                        <a14:backgroundMark x1="13685" y1="18839" x2="13362" y2="62321"/>
                        <a14:backgroundMark x1="37069" y1="51786" x2="11638" y2="51786"/>
                        <a14:backgroundMark x1="39871" y1="37321" x2="10668" y2="3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56" r="19717" b="6946"/>
          <a:stretch/>
        </p:blipFill>
        <p:spPr>
          <a:xfrm>
            <a:off x="6313618" y="1694083"/>
            <a:ext cx="936059" cy="2207314"/>
          </a:xfrm>
          <a:prstGeom prst="rect">
            <a:avLst/>
          </a:prstGeom>
        </p:spPr>
      </p:pic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9663C5B9-976F-EA46-F9A4-F15CCAFF4F9C}"/>
              </a:ext>
            </a:extLst>
          </p:cNvPr>
          <p:cNvGrpSpPr/>
          <p:nvPr/>
        </p:nvGrpSpPr>
        <p:grpSpPr>
          <a:xfrm>
            <a:off x="2530769" y="2100348"/>
            <a:ext cx="353761" cy="524037"/>
            <a:chOff x="-831882" y="2839126"/>
            <a:chExt cx="225889" cy="420790"/>
          </a:xfrm>
        </p:grpSpPr>
        <p:sp>
          <p:nvSpPr>
            <p:cNvPr id="32" name="円柱 31">
              <a:extLst>
                <a:ext uri="{FF2B5EF4-FFF2-40B4-BE49-F238E27FC236}">
                  <a16:creationId xmlns:a16="http://schemas.microsoft.com/office/drawing/2014/main" id="{EEC94DC2-DF7B-FB0E-1D46-90ED1E5AD098}"/>
                </a:ext>
              </a:extLst>
            </p:cNvPr>
            <p:cNvSpPr/>
            <p:nvPr/>
          </p:nvSpPr>
          <p:spPr>
            <a:xfrm rot="5400000">
              <a:off x="-953783" y="2961027"/>
              <a:ext cx="420790" cy="176988"/>
            </a:xfrm>
            <a:prstGeom prst="ca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0">
                  <a:srgbClr val="E4E86A"/>
                </a:gs>
                <a:gs pos="100000">
                  <a:srgbClr val="FFFF00"/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" name="円柱 32">
              <a:extLst>
                <a:ext uri="{FF2B5EF4-FFF2-40B4-BE49-F238E27FC236}">
                  <a16:creationId xmlns:a16="http://schemas.microsoft.com/office/drawing/2014/main" id="{87169715-9374-591A-1F46-582B81E3ED04}"/>
                </a:ext>
              </a:extLst>
            </p:cNvPr>
            <p:cNvSpPr/>
            <p:nvPr/>
          </p:nvSpPr>
          <p:spPr>
            <a:xfrm rot="5400000">
              <a:off x="-808653" y="2986421"/>
              <a:ext cx="279117" cy="126202"/>
            </a:xfrm>
            <a:prstGeom prst="can">
              <a:avLst>
                <a:gd name="adj" fmla="val 40385"/>
              </a:avLst>
            </a:prstGeom>
            <a:gradFill flip="none" rotWithShape="1">
              <a:gsLst>
                <a:gs pos="0">
                  <a:srgbClr val="FFFF00"/>
                </a:gs>
                <a:gs pos="100000">
                  <a:srgbClr val="BFC84B"/>
                </a:gs>
                <a:gs pos="100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488B1A0-2D03-FBDC-D575-DE3FE34601B9}"/>
              </a:ext>
            </a:extLst>
          </p:cNvPr>
          <p:cNvSpPr txBox="1"/>
          <p:nvPr/>
        </p:nvSpPr>
        <p:spPr>
          <a:xfrm>
            <a:off x="7142418" y="1563763"/>
            <a:ext cx="1455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取付け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EC4A926-B9A7-CB13-356E-38BEECC453BE}"/>
              </a:ext>
            </a:extLst>
          </p:cNvPr>
          <p:cNvSpPr txBox="1"/>
          <p:nvPr/>
        </p:nvSpPr>
        <p:spPr>
          <a:xfrm>
            <a:off x="7272540" y="3629983"/>
            <a:ext cx="1455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取り外し</a:t>
            </a:r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F89E829A-67EB-376B-0EA2-AC112A9AD29A}"/>
              </a:ext>
            </a:extLst>
          </p:cNvPr>
          <p:cNvGrpSpPr/>
          <p:nvPr/>
        </p:nvGrpSpPr>
        <p:grpSpPr>
          <a:xfrm>
            <a:off x="500808" y="1563763"/>
            <a:ext cx="1965424" cy="1771058"/>
            <a:chOff x="-412583" y="1799727"/>
            <a:chExt cx="1965424" cy="177105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858DF9A9-30B2-3A9C-AB32-B7F1C12F3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2519" b="75543" l="18372" r="81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12" t="28002" r="22299" b="31805"/>
            <a:stretch/>
          </p:blipFill>
          <p:spPr>
            <a:xfrm>
              <a:off x="-412583" y="1799727"/>
              <a:ext cx="1965424" cy="1436269"/>
            </a:xfrm>
            <a:prstGeom prst="rect">
              <a:avLst/>
            </a:prstGeom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ECEE38AC-572E-CDC8-9DE8-7204DC3672EF}"/>
                </a:ext>
              </a:extLst>
            </p:cNvPr>
            <p:cNvSpPr txBox="1"/>
            <p:nvPr/>
          </p:nvSpPr>
          <p:spPr>
            <a:xfrm>
              <a:off x="-57056" y="3109120"/>
              <a:ext cx="13985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n>
                    <a:solidFill>
                      <a:schemeClr val="accent1">
                        <a:shade val="15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モーター</a:t>
              </a:r>
            </a:p>
          </p:txBody>
        </p:sp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73A0C8D1-0BA4-1718-AC52-ACF3B260F712}"/>
              </a:ext>
            </a:extLst>
          </p:cNvPr>
          <p:cNvGrpSpPr/>
          <p:nvPr/>
        </p:nvGrpSpPr>
        <p:grpSpPr>
          <a:xfrm>
            <a:off x="2664767" y="1759535"/>
            <a:ext cx="1767781" cy="1715570"/>
            <a:chOff x="1911234" y="1992374"/>
            <a:chExt cx="1767781" cy="1715570"/>
          </a:xfrm>
        </p:grpSpPr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FB2825F2-9737-EAF0-F010-C34AEA84F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9" t="15532" r="12282" b="20850"/>
            <a:stretch/>
          </p:blipFill>
          <p:spPr>
            <a:xfrm>
              <a:off x="2211299" y="1992374"/>
              <a:ext cx="1040062" cy="1161739"/>
            </a:xfrm>
            <a:prstGeom prst="rect">
              <a:avLst/>
            </a:prstGeom>
          </p:spPr>
        </p:pic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8E48B53B-C826-E58C-7A37-38F39FAE83C9}"/>
                </a:ext>
              </a:extLst>
            </p:cNvPr>
            <p:cNvSpPr txBox="1"/>
            <p:nvPr/>
          </p:nvSpPr>
          <p:spPr>
            <a:xfrm>
              <a:off x="1911234" y="3246279"/>
              <a:ext cx="1767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n>
                    <a:solidFill>
                      <a:srgbClr val="0000FF"/>
                    </a:solidFill>
                  </a:ln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プーリー</a:t>
              </a:r>
            </a:p>
          </p:txBody>
        </p:sp>
      </p:grp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A4A4DFC-D4A1-0674-77E7-E76F374C81C5}"/>
              </a:ext>
            </a:extLst>
          </p:cNvPr>
          <p:cNvSpPr txBox="1"/>
          <p:nvPr/>
        </p:nvSpPr>
        <p:spPr>
          <a:xfrm>
            <a:off x="6247198" y="4448786"/>
            <a:ext cx="1767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</a:t>
            </a:r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5DA17BCD-DC0A-34D1-A7F7-631FB5CBF16F}"/>
              </a:ext>
            </a:extLst>
          </p:cNvPr>
          <p:cNvGrpSpPr/>
          <p:nvPr/>
        </p:nvGrpSpPr>
        <p:grpSpPr>
          <a:xfrm>
            <a:off x="3564823" y="2084527"/>
            <a:ext cx="1767781" cy="901083"/>
            <a:chOff x="2905886" y="2317366"/>
            <a:chExt cx="1767781" cy="901083"/>
          </a:xfrm>
        </p:grpSpPr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ADB78454-D8E3-5C7D-7C66-A31D5FCEB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9" t="28807" r="6909" b="56380"/>
            <a:stretch/>
          </p:blipFill>
          <p:spPr>
            <a:xfrm>
              <a:off x="3428392" y="2317366"/>
              <a:ext cx="807041" cy="372040"/>
            </a:xfrm>
            <a:prstGeom prst="rect">
              <a:avLst/>
            </a:prstGeom>
          </p:spPr>
        </p:pic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509E9A81-07FE-4491-4BD9-88C53C525319}"/>
                </a:ext>
              </a:extLst>
            </p:cNvPr>
            <p:cNvSpPr txBox="1"/>
            <p:nvPr/>
          </p:nvSpPr>
          <p:spPr>
            <a:xfrm>
              <a:off x="2905886" y="2756784"/>
              <a:ext cx="1767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ボルト</a:t>
              </a:r>
            </a:p>
          </p:txBody>
        </p:sp>
      </p:grp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0C0A139-0123-B493-F8C0-7A3EB9645EA3}"/>
              </a:ext>
            </a:extLst>
          </p:cNvPr>
          <p:cNvSpPr txBox="1"/>
          <p:nvPr/>
        </p:nvSpPr>
        <p:spPr>
          <a:xfrm>
            <a:off x="408641" y="4821511"/>
            <a:ext cx="7802136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分割プーリーは、ボルトを締め込むとボルトがブッシング部分を</a:t>
            </a:r>
            <a:b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突き押す事で簡単に外すことができます</a:t>
            </a:r>
          </a:p>
        </p:txBody>
      </p: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17BCD8BA-9CA3-9701-1711-29EC7D9381BD}"/>
              </a:ext>
            </a:extLst>
          </p:cNvPr>
          <p:cNvGrpSpPr/>
          <p:nvPr/>
        </p:nvGrpSpPr>
        <p:grpSpPr>
          <a:xfrm>
            <a:off x="528277" y="3505660"/>
            <a:ext cx="1767781" cy="1310855"/>
            <a:chOff x="27000" y="3738499"/>
            <a:chExt cx="1767781" cy="1310855"/>
          </a:xfrm>
        </p:grpSpPr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D8674F66-CEFB-F6D5-C24C-88BFAD0C2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3" t="26514" r="12604" b="26693"/>
            <a:stretch/>
          </p:blipFill>
          <p:spPr>
            <a:xfrm>
              <a:off x="453347" y="3738499"/>
              <a:ext cx="1002517" cy="945490"/>
            </a:xfrm>
            <a:prstGeom prst="rect">
              <a:avLst/>
            </a:prstGeom>
          </p:spPr>
        </p:pic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6E3604DA-E35D-C28C-AE35-3E36A242B737}"/>
                </a:ext>
              </a:extLst>
            </p:cNvPr>
            <p:cNvSpPr txBox="1"/>
            <p:nvPr/>
          </p:nvSpPr>
          <p:spPr>
            <a:xfrm>
              <a:off x="27000" y="4587689"/>
              <a:ext cx="1767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n>
                    <a:solidFill>
                      <a:schemeClr val="accent1">
                        <a:shade val="15000"/>
                      </a:schemeClr>
                    </a:solidFill>
                  </a:ln>
                  <a:solidFill>
                    <a:srgbClr val="FFFF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ブッシング</a:t>
              </a:r>
            </a:p>
          </p:txBody>
        </p:sp>
      </p:grp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CF798B09-B398-D054-7CB0-CC231E5D7023}"/>
              </a:ext>
            </a:extLst>
          </p:cNvPr>
          <p:cNvCxnSpPr>
            <a:cxnSpLocks/>
          </p:cNvCxnSpPr>
          <p:nvPr/>
        </p:nvCxnSpPr>
        <p:spPr>
          <a:xfrm flipV="1">
            <a:off x="1701427" y="2754777"/>
            <a:ext cx="869802" cy="1106038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26">
            <a:extLst>
              <a:ext uri="{FF2B5EF4-FFF2-40B4-BE49-F238E27FC236}">
                <a16:creationId xmlns:a16="http://schemas.microsoft.com/office/drawing/2014/main" id="{B12E0831-C368-81FD-8149-009500A139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15" t="27911" r="11181" b="58201"/>
          <a:stretch/>
        </p:blipFill>
        <p:spPr>
          <a:xfrm>
            <a:off x="7429738" y="2099989"/>
            <a:ext cx="911476" cy="43151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D6AEF52-FCED-3C42-760A-1C229FE422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875" b="90000" l="9914" r="895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16" t="52315" r="10125" b="32826"/>
          <a:stretch/>
        </p:blipFill>
        <p:spPr>
          <a:xfrm>
            <a:off x="7417447" y="2914755"/>
            <a:ext cx="936059" cy="461665"/>
          </a:xfrm>
          <a:prstGeom prst="rect">
            <a:avLst/>
          </a:prstGeom>
        </p:spPr>
      </p:pic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9C467323-81F6-106F-76A7-1E6E3CBA75B1}"/>
              </a:ext>
            </a:extLst>
          </p:cNvPr>
          <p:cNvCxnSpPr>
            <a:cxnSpLocks/>
          </p:cNvCxnSpPr>
          <p:nvPr/>
        </p:nvCxnSpPr>
        <p:spPr>
          <a:xfrm flipH="1" flipV="1">
            <a:off x="6976533" y="3871564"/>
            <a:ext cx="24786" cy="7052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D5A2C21B-7139-2111-7A7F-B4E85087F9B5}"/>
              </a:ext>
            </a:extLst>
          </p:cNvPr>
          <p:cNvCxnSpPr>
            <a:cxnSpLocks/>
          </p:cNvCxnSpPr>
          <p:nvPr/>
        </p:nvCxnSpPr>
        <p:spPr>
          <a:xfrm flipV="1">
            <a:off x="6145848" y="3272361"/>
            <a:ext cx="337925" cy="869332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59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2.22222E-6 L -0.11979 0.0006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09167 -0.00324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162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38889E-6 1.85185E-6 L 0.0184 -0.0020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38" grpId="0"/>
      <p:bldP spid="38" grpId="1"/>
      <p:bldP spid="39" grpId="0"/>
      <p:bldP spid="45" grpId="0"/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C83D7F37-78AB-79B3-86A1-416974D1C7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87" b="92380" l="9904" r="89959">
                        <a14:foregroundMark x1="23659" y1="46390" x2="29298" y2="45187"/>
                        <a14:foregroundMark x1="17607" y1="40642" x2="17607" y2="40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9" t="8052" r="23990" b="8355"/>
          <a:stretch/>
        </p:blipFill>
        <p:spPr>
          <a:xfrm>
            <a:off x="2933464" y="1982764"/>
            <a:ext cx="1805230" cy="225647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AA8C66D-BEC4-93E1-F585-438FACFD0A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388" b="75373" l="13433" r="815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65" t="15891" r="10465" b="17829"/>
          <a:stretch/>
        </p:blipFill>
        <p:spPr>
          <a:xfrm>
            <a:off x="880372" y="2164419"/>
            <a:ext cx="2377005" cy="1935348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95893B1B-2279-B04C-4E47-E30E77104797}"/>
              </a:ext>
            </a:extLst>
          </p:cNvPr>
          <p:cNvGrpSpPr/>
          <p:nvPr/>
        </p:nvGrpSpPr>
        <p:grpSpPr>
          <a:xfrm>
            <a:off x="1671768" y="2106219"/>
            <a:ext cx="2036055" cy="2109875"/>
            <a:chOff x="1047750" y="13606"/>
            <a:chExt cx="3173391" cy="3184071"/>
          </a:xfrm>
          <a:scene3d>
            <a:camera prst="orthographicFront">
              <a:rot lat="0" lon="0" rev="10500000"/>
            </a:camera>
            <a:lightRig rig="threePt" dir="t"/>
          </a:scene3d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CAFAC638-8132-62E5-DE35-0A9C7F6E8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57" y="13606"/>
              <a:ext cx="3017384" cy="3184071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D4B69865-2B89-6771-A6DF-F61EBE707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0" y="13606"/>
              <a:ext cx="3017384" cy="3184071"/>
            </a:xfrm>
            <a:prstGeom prst="rect">
              <a:avLst/>
            </a:prstGeom>
          </p:spPr>
        </p:pic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対策の実施２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22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22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pic>
        <p:nvPicPr>
          <p:cNvPr id="5" name="図 4" descr="Free CAD Designs, Files &amp; 3D Models | The GrabCAD Community Library">
            <a:extLst>
              <a:ext uri="{FF2B5EF4-FFF2-40B4-BE49-F238E27FC236}">
                <a16:creationId xmlns:a16="http://schemas.microsoft.com/office/drawing/2014/main" id="{B3146A94-BFE8-6B4A-B49E-F3DBD1F04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0779">
            <a:off x="6162158" y="904490"/>
            <a:ext cx="1190163" cy="87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DBA03B0-9118-D3A1-66C7-E55A52E8E33D}"/>
              </a:ext>
            </a:extLst>
          </p:cNvPr>
          <p:cNvGrpSpPr/>
          <p:nvPr/>
        </p:nvGrpSpPr>
        <p:grpSpPr>
          <a:xfrm>
            <a:off x="5708754" y="3997398"/>
            <a:ext cx="1805230" cy="1022747"/>
            <a:chOff x="0" y="0"/>
            <a:chExt cx="2114827" cy="1489982"/>
          </a:xfrm>
          <a:scene3d>
            <a:camera prst="orthographicFront">
              <a:rot lat="0" lon="0" rev="21300000"/>
            </a:camera>
            <a:lightRig rig="threePt" dir="t"/>
          </a:scene3d>
        </p:grpSpPr>
        <p:pic>
          <p:nvPicPr>
            <p:cNvPr id="7" name="図 6" descr="Chinese Factory OEM Spb150 Spb180 Spb224 V Groove Cast Iron Belt Pulley ...">
              <a:extLst>
                <a:ext uri="{FF2B5EF4-FFF2-40B4-BE49-F238E27FC236}">
                  <a16:creationId xmlns:a16="http://schemas.microsoft.com/office/drawing/2014/main" id="{1C5A135E-0344-809D-3DF6-9D3C3D40EB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" t="23981" r="25668" b="23501"/>
            <a:stretch>
              <a:fillRect/>
            </a:stretch>
          </p:blipFill>
          <p:spPr bwMode="auto">
            <a:xfrm>
              <a:off x="0" y="0"/>
              <a:ext cx="1952625" cy="1489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図 7" descr="Chinese Factory OEM Spb150 Spb180 Spb224 V Groove Cast Iron Belt Pulley ...">
              <a:extLst>
                <a:ext uri="{FF2B5EF4-FFF2-40B4-BE49-F238E27FC236}">
                  <a16:creationId xmlns:a16="http://schemas.microsoft.com/office/drawing/2014/main" id="{AEF24649-16A1-0EAA-BB82-79F4339887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" t="89449" r="83122"/>
            <a:stretch>
              <a:fillRect/>
            </a:stretch>
          </p:blipFill>
          <p:spPr bwMode="auto">
            <a:xfrm>
              <a:off x="1857376" y="251732"/>
              <a:ext cx="257451" cy="25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1472DD03-2361-59C4-7E5C-3D89C9CAFD1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2716" y1="76042" x2="25120" y2="74679"/>
                        <a14:foregroundMark x1="25120" y1="74679" x2="22716" y2="70753"/>
                        <a14:foregroundMark x1="22716" y1="70753" x2="26683" y2="72997"/>
                        <a14:foregroundMark x1="26683" y1="72997" x2="28245" y2="71554"/>
                        <a14:foregroundMark x1="27885" y1="71554" x2="29808" y2="75481"/>
                        <a14:foregroundMark x1="31851" y1="75881" x2="36779" y2="74199"/>
                        <a14:foregroundMark x1="36178" y1="74199" x2="36178" y2="74199"/>
                        <a14:foregroundMark x1="37139" y1="74840" x2="38341" y2="75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38" t="20450" r="15031" b="22290"/>
          <a:stretch/>
        </p:blipFill>
        <p:spPr>
          <a:xfrm>
            <a:off x="2147375" y="1190988"/>
            <a:ext cx="1315548" cy="1737517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DAC47009-B8CD-0560-65CA-7D32E8ECD630}"/>
              </a:ext>
            </a:extLst>
          </p:cNvPr>
          <p:cNvGrpSpPr/>
          <p:nvPr/>
        </p:nvGrpSpPr>
        <p:grpSpPr>
          <a:xfrm>
            <a:off x="742710" y="4143834"/>
            <a:ext cx="2377006" cy="2095916"/>
            <a:chOff x="4480782" y="3429000"/>
            <a:chExt cx="2771416" cy="2256476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CAA8C66D-BEC4-93E1-F585-438FACFD0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388" b="75373" l="13433" r="815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5" t="15891" r="10465" b="17829"/>
            <a:stretch/>
          </p:blipFill>
          <p:spPr>
            <a:xfrm>
              <a:off x="4480782" y="3429000"/>
              <a:ext cx="2771416" cy="2256476"/>
            </a:xfrm>
            <a:prstGeom prst="rect">
              <a:avLst/>
            </a:prstGeom>
          </p:spPr>
        </p:pic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1BC521FB-4663-B98F-DF77-B744D199AE68}"/>
                </a:ext>
              </a:extLst>
            </p:cNvPr>
            <p:cNvGrpSpPr/>
            <p:nvPr/>
          </p:nvGrpSpPr>
          <p:grpSpPr>
            <a:xfrm>
              <a:off x="6286464" y="4375702"/>
              <a:ext cx="601075" cy="453025"/>
              <a:chOff x="5985462" y="2455360"/>
              <a:chExt cx="601075" cy="453025"/>
            </a:xfr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grpSpPr>
          <p:sp>
            <p:nvSpPr>
              <p:cNvPr id="25" name="円柱 24">
                <a:extLst>
                  <a:ext uri="{FF2B5EF4-FFF2-40B4-BE49-F238E27FC236}">
                    <a16:creationId xmlns:a16="http://schemas.microsoft.com/office/drawing/2014/main" id="{87FD8E48-C1B1-ADE9-1386-93AE8CCFAEE9}"/>
                  </a:ext>
                </a:extLst>
              </p:cNvPr>
              <p:cNvSpPr/>
              <p:nvPr/>
            </p:nvSpPr>
            <p:spPr>
              <a:xfrm rot="5400000">
                <a:off x="5906003" y="2534819"/>
                <a:ext cx="453025" cy="294107"/>
              </a:xfrm>
              <a:prstGeom prst="can">
                <a:avLst>
                  <a:gd name="adj" fmla="val 50000"/>
                </a:avLst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円柱 23">
                <a:extLst>
                  <a:ext uri="{FF2B5EF4-FFF2-40B4-BE49-F238E27FC236}">
                    <a16:creationId xmlns:a16="http://schemas.microsoft.com/office/drawing/2014/main" id="{3DEADF30-08C6-006A-542E-C9BC14D8F377}"/>
                  </a:ext>
                </a:extLst>
              </p:cNvPr>
              <p:cNvSpPr/>
              <p:nvPr/>
            </p:nvSpPr>
            <p:spPr>
              <a:xfrm rot="5400000">
                <a:off x="6299713" y="2484000"/>
                <a:ext cx="177901" cy="395747"/>
              </a:xfrm>
              <a:prstGeom prst="ca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pic>
        <p:nvPicPr>
          <p:cNvPr id="23" name="図 22">
            <a:extLst>
              <a:ext uri="{FF2B5EF4-FFF2-40B4-BE49-F238E27FC236}">
                <a16:creationId xmlns:a16="http://schemas.microsoft.com/office/drawing/2014/main" id="{9FF25637-8676-4DEC-8971-9A531E036D7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95" b="91602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6" t="3882" r="12239" b="7164"/>
          <a:stretch/>
        </p:blipFill>
        <p:spPr>
          <a:xfrm>
            <a:off x="2132211" y="4758722"/>
            <a:ext cx="876140" cy="1011974"/>
          </a:xfrm>
          <a:prstGeom prst="rect">
            <a:avLst/>
          </a:prstGeom>
          <a:scene3d>
            <a:camera prst="orthographicFront">
              <a:rot lat="0" lon="0" rev="720000"/>
            </a:camera>
            <a:lightRig rig="threePt" dir="t"/>
          </a:scene3d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A9DDBD-1ED9-9379-5895-CBE1CDB7F1F6}"/>
              </a:ext>
            </a:extLst>
          </p:cNvPr>
          <p:cNvSpPr txBox="1"/>
          <p:nvPr/>
        </p:nvSpPr>
        <p:spPr>
          <a:xfrm>
            <a:off x="5671584" y="1812771"/>
            <a:ext cx="2402468" cy="46302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C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一体型プーリー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CF9AF98-1381-3DF8-30C0-E40019278847}"/>
              </a:ext>
            </a:extLst>
          </p:cNvPr>
          <p:cNvSpPr txBox="1"/>
          <p:nvPr/>
        </p:nvSpPr>
        <p:spPr>
          <a:xfrm>
            <a:off x="5622439" y="5089421"/>
            <a:ext cx="2368896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99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分割式プーリー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1A2481E-9B2A-034B-7E54-20356CA31A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203" r="917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9" t="35613" r="9845" b="35722"/>
          <a:stretch/>
        </p:blipFill>
        <p:spPr>
          <a:xfrm flipV="1">
            <a:off x="3449801" y="5199561"/>
            <a:ext cx="498557" cy="19988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61FA18C-BD8D-8E0A-1A0E-20385139A483}"/>
              </a:ext>
            </a:extLst>
          </p:cNvPr>
          <p:cNvSpPr txBox="1"/>
          <p:nvPr/>
        </p:nvSpPr>
        <p:spPr>
          <a:xfrm>
            <a:off x="153433" y="1164591"/>
            <a:ext cx="2132314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一体型プーリー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7ADF0AD-073F-D6F6-88FB-C4B1749281AB}"/>
              </a:ext>
            </a:extLst>
          </p:cNvPr>
          <p:cNvSpPr txBox="1"/>
          <p:nvPr/>
        </p:nvSpPr>
        <p:spPr>
          <a:xfrm>
            <a:off x="302898" y="5723654"/>
            <a:ext cx="8695009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分割式のプーリーはボルトを締めるだけで </a:t>
            </a:r>
            <a:r>
              <a:rPr kumimoji="1" lang="ja-JP" altLang="en-US" sz="28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一人で楽に交換できた</a:t>
            </a:r>
            <a:endParaRPr kumimoji="1" lang="ja-JP" altLang="en-US" sz="24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DF266F6-6F5E-CCD1-6C55-62BC37296464}"/>
              </a:ext>
            </a:extLst>
          </p:cNvPr>
          <p:cNvSpPr txBox="1"/>
          <p:nvPr/>
        </p:nvSpPr>
        <p:spPr>
          <a:xfrm>
            <a:off x="234249" y="4111526"/>
            <a:ext cx="2132314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分割式プーリー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ED03D06-E6CB-21E0-3E49-CF48C1A69837}"/>
              </a:ext>
            </a:extLst>
          </p:cNvPr>
          <p:cNvSpPr txBox="1"/>
          <p:nvPr/>
        </p:nvSpPr>
        <p:spPr>
          <a:xfrm>
            <a:off x="153433" y="650680"/>
            <a:ext cx="478047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プーリーの交換方法を比べてみました</a:t>
            </a: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EC05FE0C-C56F-05CC-FC53-047F0558B39C}"/>
              </a:ext>
            </a:extLst>
          </p:cNvPr>
          <p:cNvGrpSpPr/>
          <p:nvPr/>
        </p:nvGrpSpPr>
        <p:grpSpPr>
          <a:xfrm>
            <a:off x="2424842" y="2279665"/>
            <a:ext cx="3993381" cy="1789201"/>
            <a:chOff x="3086123" y="1746489"/>
            <a:chExt cx="3993381" cy="1789201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2492F19D-5217-CB54-CB18-D8A1E53AE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7930" b="66895" l="18652" r="85059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 t="23110" r="8789" b="28221"/>
            <a:stretch/>
          </p:blipFill>
          <p:spPr>
            <a:xfrm>
              <a:off x="3086123" y="1746489"/>
              <a:ext cx="2835792" cy="1789201"/>
            </a:xfrm>
            <a:prstGeom prst="rect">
              <a:avLst/>
            </a:prstGeom>
            <a:scene3d>
              <a:camera prst="orthographicFront">
                <a:rot lat="10800000" lon="0" rev="10800000"/>
              </a:camera>
              <a:lightRig rig="threePt" dir="t"/>
            </a:scene3d>
          </p:spPr>
        </p:pic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F506564E-9815-CCC2-6157-0A1ED20E9849}"/>
                </a:ext>
              </a:extLst>
            </p:cNvPr>
            <p:cNvSpPr/>
            <p:nvPr/>
          </p:nvSpPr>
          <p:spPr bwMode="auto">
            <a:xfrm>
              <a:off x="5779790" y="2572204"/>
              <a:ext cx="1299714" cy="246221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600" b="1" dirty="0"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油圧プーラー</a:t>
              </a:r>
              <a:endPara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55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07407E-6 L 0.25 -4.07407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018 L -0.12118 -0.01759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94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63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61111E-6 1.85185E-6 L 0.08819 0.00324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4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対策の実施２</a:t>
            </a:r>
            <a:endParaRPr kumimoji="1"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21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23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4E74A10-150C-941F-226C-4348A65B3114}"/>
              </a:ext>
            </a:extLst>
          </p:cNvPr>
          <p:cNvGrpSpPr/>
          <p:nvPr/>
        </p:nvGrpSpPr>
        <p:grpSpPr>
          <a:xfrm>
            <a:off x="943657" y="2533582"/>
            <a:ext cx="2387577" cy="2093492"/>
            <a:chOff x="0" y="0"/>
            <a:chExt cx="938055" cy="779935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7BA3A3AA-D571-4671-AECD-5E31F629A5D6}"/>
                </a:ext>
              </a:extLst>
            </p:cNvPr>
            <p:cNvGrpSpPr/>
            <p:nvPr/>
          </p:nvGrpSpPr>
          <p:grpSpPr>
            <a:xfrm>
              <a:off x="0" y="0"/>
              <a:ext cx="938055" cy="779935"/>
              <a:chOff x="0" y="0"/>
              <a:chExt cx="917865" cy="796636"/>
            </a:xfrm>
          </p:grpSpPr>
          <p:sp>
            <p:nvSpPr>
              <p:cNvPr id="19" name="直方体 18">
                <a:extLst>
                  <a:ext uri="{FF2B5EF4-FFF2-40B4-BE49-F238E27FC236}">
                    <a16:creationId xmlns:a16="http://schemas.microsoft.com/office/drawing/2014/main" id="{E4CB52E2-C3BC-085F-C19D-316DD69FCD8D}"/>
                  </a:ext>
                </a:extLst>
              </p:cNvPr>
              <p:cNvSpPr/>
              <p:nvPr/>
            </p:nvSpPr>
            <p:spPr>
              <a:xfrm rot="16200000">
                <a:off x="337707" y="216477"/>
                <a:ext cx="242452" cy="917865"/>
              </a:xfrm>
              <a:prstGeom prst="cube">
                <a:avLst>
                  <a:gd name="adj" fmla="val 41359"/>
                </a:avLst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kumimoji="1" lang="ja-JP" altLang="en-US" sz="1100" kern="1200"/>
              </a:p>
            </p:txBody>
          </p:sp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18D29BF6-D053-E424-D880-26070A789403}"/>
                  </a:ext>
                </a:extLst>
              </p:cNvPr>
              <p:cNvGrpSpPr/>
              <p:nvPr/>
            </p:nvGrpSpPr>
            <p:grpSpPr>
              <a:xfrm>
                <a:off x="294408" y="0"/>
                <a:ext cx="372341" cy="640773"/>
                <a:chOff x="294408" y="0"/>
                <a:chExt cx="1255567" cy="1394114"/>
              </a:xfrm>
            </p:grpSpPr>
            <p:sp>
              <p:nvSpPr>
                <p:cNvPr id="28" name="直方体 27">
                  <a:extLst>
                    <a:ext uri="{FF2B5EF4-FFF2-40B4-BE49-F238E27FC236}">
                      <a16:creationId xmlns:a16="http://schemas.microsoft.com/office/drawing/2014/main" id="{0AE29020-1DA9-71DA-DDE0-176BE8E19A33}"/>
                    </a:ext>
                  </a:extLst>
                </p:cNvPr>
                <p:cNvSpPr/>
                <p:nvPr/>
              </p:nvSpPr>
              <p:spPr>
                <a:xfrm rot="16200000">
                  <a:off x="320384" y="164523"/>
                  <a:ext cx="1394114" cy="1065068"/>
                </a:xfrm>
                <a:prstGeom prst="cube">
                  <a:avLst/>
                </a:prstGeom>
                <a:solidFill>
                  <a:srgbClr val="FFC000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 kern="1200"/>
                </a:p>
              </p:txBody>
            </p:sp>
            <p:sp>
              <p:nvSpPr>
                <p:cNvPr id="29" name="円柱 28">
                  <a:extLst>
                    <a:ext uri="{FF2B5EF4-FFF2-40B4-BE49-F238E27FC236}">
                      <a16:creationId xmlns:a16="http://schemas.microsoft.com/office/drawing/2014/main" id="{0441D924-1B32-925D-60C1-E16D68BE92F4}"/>
                    </a:ext>
                  </a:extLst>
                </p:cNvPr>
                <p:cNvSpPr/>
                <p:nvPr/>
              </p:nvSpPr>
              <p:spPr>
                <a:xfrm rot="16200000">
                  <a:off x="199159" y="380997"/>
                  <a:ext cx="562841" cy="372343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 kern="1200"/>
                </a:p>
              </p:txBody>
            </p:sp>
          </p:grp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065D26C2-8EF5-B698-7590-E644FEF39571}"/>
                  </a:ext>
                </a:extLst>
              </p:cNvPr>
              <p:cNvGrpSpPr/>
              <p:nvPr/>
            </p:nvGrpSpPr>
            <p:grpSpPr>
              <a:xfrm rot="10800000">
                <a:off x="175843" y="163163"/>
                <a:ext cx="140747" cy="172590"/>
                <a:chOff x="175843" y="163163"/>
                <a:chExt cx="571500" cy="753341"/>
              </a:xfrm>
            </p:grpSpPr>
            <p:sp>
              <p:nvSpPr>
                <p:cNvPr id="22" name="フローチャート: 直接アクセス記憶 21">
                  <a:extLst>
                    <a:ext uri="{FF2B5EF4-FFF2-40B4-BE49-F238E27FC236}">
                      <a16:creationId xmlns:a16="http://schemas.microsoft.com/office/drawing/2014/main" id="{71E49BA2-2B6E-CFF3-09EC-C9EAE3B332C0}"/>
                    </a:ext>
                  </a:extLst>
                </p:cNvPr>
                <p:cNvSpPr/>
                <p:nvPr/>
              </p:nvSpPr>
              <p:spPr>
                <a:xfrm>
                  <a:off x="175843" y="163163"/>
                  <a:ext cx="216477" cy="753341"/>
                </a:xfrm>
                <a:prstGeom prst="flowChartMagneticDrum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 kern="1200"/>
                </a:p>
              </p:txBody>
            </p:sp>
            <p:sp>
              <p:nvSpPr>
                <p:cNvPr id="23" name="フローチャート: 直接アクセス記憶 22">
                  <a:extLst>
                    <a:ext uri="{FF2B5EF4-FFF2-40B4-BE49-F238E27FC236}">
                      <a16:creationId xmlns:a16="http://schemas.microsoft.com/office/drawing/2014/main" id="{4DA90351-2521-1154-9B49-E4B64AFA3D7D}"/>
                    </a:ext>
                  </a:extLst>
                </p:cNvPr>
                <p:cNvSpPr/>
                <p:nvPr/>
              </p:nvSpPr>
              <p:spPr>
                <a:xfrm>
                  <a:off x="271093" y="163163"/>
                  <a:ext cx="216477" cy="753341"/>
                </a:xfrm>
                <a:prstGeom prst="flowChartMagneticDrum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 kern="1200"/>
                </a:p>
              </p:txBody>
            </p:sp>
            <p:sp>
              <p:nvSpPr>
                <p:cNvPr id="24" name="フローチャート: 直接アクセス記憶 23">
                  <a:extLst>
                    <a:ext uri="{FF2B5EF4-FFF2-40B4-BE49-F238E27FC236}">
                      <a16:creationId xmlns:a16="http://schemas.microsoft.com/office/drawing/2014/main" id="{C468277B-C983-F9E5-7BDF-71B17DD711ED}"/>
                    </a:ext>
                  </a:extLst>
                </p:cNvPr>
                <p:cNvSpPr/>
                <p:nvPr/>
              </p:nvSpPr>
              <p:spPr>
                <a:xfrm>
                  <a:off x="331707" y="163163"/>
                  <a:ext cx="216477" cy="753341"/>
                </a:xfrm>
                <a:prstGeom prst="flowChartMagneticDrum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 kern="1200"/>
                </a:p>
              </p:txBody>
            </p:sp>
            <p:sp>
              <p:nvSpPr>
                <p:cNvPr id="25" name="フローチャート: 直接アクセス記憶 24">
                  <a:extLst>
                    <a:ext uri="{FF2B5EF4-FFF2-40B4-BE49-F238E27FC236}">
                      <a16:creationId xmlns:a16="http://schemas.microsoft.com/office/drawing/2014/main" id="{D66037D0-7100-A952-5B89-B78FEFDFAD04}"/>
                    </a:ext>
                  </a:extLst>
                </p:cNvPr>
                <p:cNvSpPr/>
                <p:nvPr/>
              </p:nvSpPr>
              <p:spPr>
                <a:xfrm>
                  <a:off x="392320" y="163163"/>
                  <a:ext cx="216477" cy="753341"/>
                </a:xfrm>
                <a:prstGeom prst="flowChartMagneticDrum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 kern="1200"/>
                </a:p>
              </p:txBody>
            </p:sp>
            <p:sp>
              <p:nvSpPr>
                <p:cNvPr id="26" name="フローチャート: 直接アクセス記憶 25">
                  <a:extLst>
                    <a:ext uri="{FF2B5EF4-FFF2-40B4-BE49-F238E27FC236}">
                      <a16:creationId xmlns:a16="http://schemas.microsoft.com/office/drawing/2014/main" id="{9569CBE8-3E86-7685-4D29-9FB697347956}"/>
                    </a:ext>
                  </a:extLst>
                </p:cNvPr>
                <p:cNvSpPr/>
                <p:nvPr/>
              </p:nvSpPr>
              <p:spPr>
                <a:xfrm>
                  <a:off x="461593" y="163163"/>
                  <a:ext cx="216477" cy="753341"/>
                </a:xfrm>
                <a:prstGeom prst="flowChartMagneticDrum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 kern="1200"/>
                </a:p>
              </p:txBody>
            </p:sp>
            <p:sp>
              <p:nvSpPr>
                <p:cNvPr id="27" name="フローチャート: 直接アクセス記憶 26">
                  <a:extLst>
                    <a:ext uri="{FF2B5EF4-FFF2-40B4-BE49-F238E27FC236}">
                      <a16:creationId xmlns:a16="http://schemas.microsoft.com/office/drawing/2014/main" id="{01177CDA-8607-28BF-8080-0E8FD7CC5596}"/>
                    </a:ext>
                  </a:extLst>
                </p:cNvPr>
                <p:cNvSpPr/>
                <p:nvPr/>
              </p:nvSpPr>
              <p:spPr>
                <a:xfrm>
                  <a:off x="530866" y="163163"/>
                  <a:ext cx="216477" cy="753341"/>
                </a:xfrm>
                <a:prstGeom prst="flowChartMagneticDrum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 kern="1200"/>
                </a:p>
              </p:txBody>
            </p:sp>
          </p:grpSp>
        </p:grpSp>
        <p:sp>
          <p:nvSpPr>
            <p:cNvPr id="18" name="フローチャート: 直接アクセス記憶 17">
              <a:extLst>
                <a:ext uri="{FF2B5EF4-FFF2-40B4-BE49-F238E27FC236}">
                  <a16:creationId xmlns:a16="http://schemas.microsoft.com/office/drawing/2014/main" id="{D4D42CE0-0E1B-96ED-9FEE-2D399DD19DAB}"/>
                </a:ext>
              </a:extLst>
            </p:cNvPr>
            <p:cNvSpPr/>
            <p:nvPr/>
          </p:nvSpPr>
          <p:spPr>
            <a:xfrm rot="10800000">
              <a:off x="137547" y="127567"/>
              <a:ext cx="153081" cy="238126"/>
            </a:xfrm>
            <a:prstGeom prst="flowChartMagneticDrum">
              <a:avLst/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 kern="1200"/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6BE3DEA9-546B-D614-C137-01066F19AA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" t="17283" r="22223" b="21605"/>
          <a:stretch/>
        </p:blipFill>
        <p:spPr>
          <a:xfrm>
            <a:off x="1967042" y="2091241"/>
            <a:ext cx="2026339" cy="2622321"/>
          </a:xfrm>
          <a:prstGeom prst="rect">
            <a:avLst/>
          </a:prstGeom>
        </p:spPr>
      </p:pic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A24FE3DA-592C-D1E0-390E-419A64AE4F49}"/>
              </a:ext>
            </a:extLst>
          </p:cNvPr>
          <p:cNvSpPr/>
          <p:nvPr/>
        </p:nvSpPr>
        <p:spPr>
          <a:xfrm>
            <a:off x="1619966" y="1315446"/>
            <a:ext cx="2350658" cy="897683"/>
          </a:xfrm>
          <a:prstGeom prst="wedgeRoundRectCallout">
            <a:avLst>
              <a:gd name="adj1" fmla="val 15405"/>
              <a:gd name="adj2" fmla="val 69985"/>
              <a:gd name="adj3" fmla="val 1666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36000" rIns="108000" bIns="36000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プーリーが</a:t>
            </a:r>
            <a:br>
              <a:rPr kumimoji="1"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飛び出ている！</a:t>
            </a:r>
            <a:endParaRPr kumimoji="1" lang="en-US" altLang="ja-JP" sz="2400" b="1" kern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FF25637-8676-4DEC-8971-9A531E036D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95" b="91602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6" t="3882" r="12239" b="7164"/>
          <a:stretch/>
        </p:blipFill>
        <p:spPr>
          <a:xfrm rot="10058458">
            <a:off x="581748" y="2563547"/>
            <a:ext cx="1191751" cy="1242196"/>
          </a:xfrm>
          <a:prstGeom prst="rect">
            <a:avLst/>
          </a:prstGeom>
          <a:scene3d>
            <a:camera prst="orthographicFront">
              <a:rot lat="0" lon="18899986" rev="0"/>
            </a:camera>
            <a:lightRig rig="threePt" dir="t"/>
          </a:scene3d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6D960CB-A96C-2DAE-BAC6-82FE5D3B5C72}"/>
              </a:ext>
            </a:extLst>
          </p:cNvPr>
          <p:cNvSpPr txBox="1"/>
          <p:nvPr/>
        </p:nvSpPr>
        <p:spPr>
          <a:xfrm>
            <a:off x="934278" y="5700842"/>
            <a:ext cx="7275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カバー改善後の </a:t>
            </a:r>
            <a:r>
              <a:rPr kumimoji="1" lang="ja-JP" altLang="en-US" sz="28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試運転をしてみよう</a:t>
            </a:r>
            <a:endParaRPr kumimoji="1" lang="ja-JP" altLang="en-US" sz="24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04B5238-874C-4912-CBAB-548AA6E41FEA}"/>
              </a:ext>
            </a:extLst>
          </p:cNvPr>
          <p:cNvSpPr txBox="1"/>
          <p:nvPr/>
        </p:nvSpPr>
        <p:spPr>
          <a:xfrm>
            <a:off x="662020" y="4748716"/>
            <a:ext cx="3331361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プーリーが外側に出ているため</a:t>
            </a:r>
            <a:b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カバーが取り付けられない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38C97BF-DA73-6FED-1615-D13220E02EEA}"/>
              </a:ext>
            </a:extLst>
          </p:cNvPr>
          <p:cNvSpPr txBox="1"/>
          <p:nvPr/>
        </p:nvSpPr>
        <p:spPr>
          <a:xfrm>
            <a:off x="282957" y="609542"/>
            <a:ext cx="4891083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しかし、</a:t>
            </a:r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カバー取付け時に問題発生！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1B080F6-8AD3-0F2C-320C-682A00CB6DCE}"/>
              </a:ext>
            </a:extLst>
          </p:cNvPr>
          <p:cNvSpPr txBox="1"/>
          <p:nvPr/>
        </p:nvSpPr>
        <p:spPr>
          <a:xfrm>
            <a:off x="4804971" y="4748716"/>
            <a:ext cx="4079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保全班へ</a:t>
            </a:r>
            <a:r>
              <a:rPr kumimoji="1" lang="ja-JP" altLang="en-US" sz="20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改善案を提出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して作製依頼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快く引き受けていただきました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8CBDCA7-5E10-98A9-12C4-6F736BBA0B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727" b="90234" l="17480" r="83008">
                        <a14:foregroundMark x1="40820" y1="26953" x2="22559" y2="85352"/>
                        <a14:foregroundMark x1="24219" y1="57129" x2="42773" y2="31836"/>
                        <a14:foregroundMark x1="38086" y1="27637" x2="31152" y2="35059"/>
                        <a14:foregroundMark x1="47070" y1="30176" x2="45801" y2="44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70" t="18208" r="15211" b="9477"/>
          <a:stretch/>
        </p:blipFill>
        <p:spPr>
          <a:xfrm>
            <a:off x="6235268" y="2201817"/>
            <a:ext cx="2330814" cy="2558211"/>
          </a:xfrm>
          <a:prstGeom prst="rect">
            <a:avLst/>
          </a:prstGeom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AAE88F0F-E817-EF90-2E07-52825598DD68}"/>
              </a:ext>
            </a:extLst>
          </p:cNvPr>
          <p:cNvGrpSpPr/>
          <p:nvPr/>
        </p:nvGrpSpPr>
        <p:grpSpPr>
          <a:xfrm>
            <a:off x="4572000" y="2417148"/>
            <a:ext cx="1674600" cy="1347934"/>
            <a:chOff x="4204082" y="2061889"/>
            <a:chExt cx="1485518" cy="1195736"/>
          </a:xfrm>
        </p:grpSpPr>
        <p:sp>
          <p:nvSpPr>
            <p:cNvPr id="30" name="スクロール: 横 29">
              <a:extLst>
                <a:ext uri="{FF2B5EF4-FFF2-40B4-BE49-F238E27FC236}">
                  <a16:creationId xmlns:a16="http://schemas.microsoft.com/office/drawing/2014/main" id="{568C5675-7473-8C73-1F95-7E146E6E319B}"/>
                </a:ext>
              </a:extLst>
            </p:cNvPr>
            <p:cNvSpPr/>
            <p:nvPr/>
          </p:nvSpPr>
          <p:spPr>
            <a:xfrm>
              <a:off x="4204082" y="2061889"/>
              <a:ext cx="1485518" cy="1195736"/>
            </a:xfrm>
            <a:prstGeom prst="horizontalScroll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改善案</a:t>
              </a:r>
              <a:endPara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37307E52-EAFC-35E6-6F3E-7FB0F280A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84821" y="2419152"/>
              <a:ext cx="1263888" cy="641203"/>
            </a:xfrm>
            <a:prstGeom prst="rect">
              <a:avLst/>
            </a:prstGeom>
          </p:spPr>
        </p:pic>
      </p:grpSp>
      <p:sp>
        <p:nvSpPr>
          <p:cNvPr id="34" name="吹き出し: 角を丸めた四角形 33">
            <a:extLst>
              <a:ext uri="{FF2B5EF4-FFF2-40B4-BE49-F238E27FC236}">
                <a16:creationId xmlns:a16="http://schemas.microsoft.com/office/drawing/2014/main" id="{547777CA-334B-2BEC-A347-515C650D5E57}"/>
              </a:ext>
            </a:extLst>
          </p:cNvPr>
          <p:cNvSpPr/>
          <p:nvPr/>
        </p:nvSpPr>
        <p:spPr>
          <a:xfrm>
            <a:off x="5062240" y="1315446"/>
            <a:ext cx="2109679" cy="897683"/>
          </a:xfrm>
          <a:prstGeom prst="wedgeRoundRectCallout">
            <a:avLst>
              <a:gd name="adj1" fmla="val 24964"/>
              <a:gd name="adj2" fmla="val 82435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36000" rIns="108000" bIns="36000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こんなカバーを</a:t>
            </a:r>
            <a:endParaRPr kumimoji="1"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付けたいです</a:t>
            </a:r>
            <a:endParaRPr kumimoji="1"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吹き出し: 角を丸めた四角形 34">
            <a:extLst>
              <a:ext uri="{FF2B5EF4-FFF2-40B4-BE49-F238E27FC236}">
                <a16:creationId xmlns:a16="http://schemas.microsoft.com/office/drawing/2014/main" id="{D5E75B57-4F94-4D5B-7A52-909767D1282B}"/>
              </a:ext>
            </a:extLst>
          </p:cNvPr>
          <p:cNvSpPr/>
          <p:nvPr/>
        </p:nvSpPr>
        <p:spPr>
          <a:xfrm rot="21026263">
            <a:off x="7452770" y="1770354"/>
            <a:ext cx="1075531" cy="544830"/>
          </a:xfrm>
          <a:prstGeom prst="wedgeRoundRectCallout">
            <a:avLst>
              <a:gd name="adj1" fmla="val 35344"/>
              <a:gd name="adj2" fmla="val 6722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フムフム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承知しました</a:t>
            </a:r>
          </a:p>
        </p:txBody>
      </p:sp>
    </p:spTree>
    <p:extLst>
      <p:ext uri="{BB962C8B-B14F-4D97-AF65-F5344CB8AC3E}">
        <p14:creationId xmlns:p14="http://schemas.microsoft.com/office/powerpoint/2010/main" val="278881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  <p:bldP spid="5" grpId="0"/>
      <p:bldP spid="34" grpId="0" animBg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234EC-835C-EAEA-DF72-A493B066A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22EB8920-FF70-50DA-17B9-F27B93B6F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3" b="89949" l="9954" r="99306">
                        <a14:foregroundMark x1="58681" y1="32095" x2="31597" y2="57686"/>
                        <a14:foregroundMark x1="20255" y1="52111" x2="91782" y2="54392"/>
                        <a14:foregroundMark x1="92130" y1="63514" x2="16435" y2="54899"/>
                        <a14:foregroundMark x1="79977" y1="67145" x2="78125" y2="84375"/>
                        <a14:foregroundMark x1="77315" y1="84882" x2="42245" y2="77703"/>
                        <a14:foregroundMark x1="56019" y1="62922" x2="50694" y2="78547"/>
                        <a14:foregroundMark x1="62847" y1="66554" x2="73843" y2="74071"/>
                        <a14:foregroundMark x1="89931" y1="56334" x2="75810" y2="62416"/>
                        <a14:foregroundMark x1="94444" y1="59375" x2="82639" y2="55997"/>
                        <a14:foregroundMark x1="22106" y1="47382" x2="38079" y2="51267"/>
                        <a14:foregroundMark x1="16435" y1="48226" x2="33218" y2="51014"/>
                        <a14:foregroundMark x1="18287" y1="57939" x2="33565" y2="56841"/>
                        <a14:foregroundMark x1="36921" y1="35220" x2="33218" y2="39611"/>
                        <a14:foregroundMark x1="81481" y1="29899" x2="81481" y2="51858"/>
                        <a14:foregroundMark x1="89120" y1="51858" x2="97454" y2="51605"/>
                        <a14:foregroundMark x1="41204" y1="62416" x2="48380" y2="69595"/>
                        <a14:foregroundMark x1="39236" y1="61571" x2="40046" y2="67399"/>
                        <a14:foregroundMark x1="39236" y1="69341" x2="43403" y2="68497"/>
                        <a14:foregroundMark x1="44213" y1="70186" x2="51389" y2="77956"/>
                        <a14:foregroundMark x1="44907" y1="74324" x2="42708" y2="77956"/>
                        <a14:foregroundMark x1="41204" y1="70777" x2="40046" y2="76014"/>
                        <a14:foregroundMark x1="30093" y1="70777" x2="52546" y2="74662"/>
                        <a14:foregroundMark x1="33912" y1="62162" x2="38079" y2="71030"/>
                        <a14:foregroundMark x1="13773" y1="64105" x2="47222" y2="70186"/>
                        <a14:foregroundMark x1="19097" y1="69341" x2="47685" y2="67652"/>
                        <a14:foregroundMark x1="95949" y1="76858" x2="81134" y2="75760"/>
                        <a14:foregroundMark x1="96296" y1="80152" x2="78125" y2="79392"/>
                        <a14:foregroundMark x1="62500" y1="29054" x2="48727" y2="29054"/>
                        <a14:foregroundMark x1="51042" y1="11318" x2="75000" y2="10473"/>
                        <a14:foregroundMark x1="47685" y1="10473" x2="48380" y2="16047"/>
                        <a14:foregroundMark x1="59375" y1="13767" x2="75810" y2="12669"/>
                        <a14:foregroundMark x1="75810" y1="12669" x2="76968" y2="8784"/>
                        <a14:foregroundMark x1="76968" y1="8784" x2="63657" y2="7939"/>
                        <a14:foregroundMark x1="72338" y1="8277" x2="77315" y2="7686"/>
                        <a14:foregroundMark x1="77315" y1="7686" x2="78472" y2="10220"/>
                        <a14:foregroundMark x1="57870" y1="9037" x2="56366" y2="51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3" b="11778"/>
          <a:stretch/>
        </p:blipFill>
        <p:spPr>
          <a:xfrm>
            <a:off x="2146405" y="1549648"/>
            <a:ext cx="3853001" cy="271916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bg1"/>
            </a:solidFill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BDC8C66-A8C5-1F16-1A00-E7D626303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0" t="21583" r="18291" b="21177"/>
          <a:stretch/>
        </p:blipFill>
        <p:spPr>
          <a:xfrm>
            <a:off x="6149627" y="2050187"/>
            <a:ext cx="2204878" cy="231404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A4C82A7-0084-8A45-2753-3179A60A0C33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対策の実施２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D0B8D90-194A-1402-977B-843E4531509A}"/>
              </a:ext>
            </a:extLst>
          </p:cNvPr>
          <p:cNvSpPr/>
          <p:nvPr/>
        </p:nvSpPr>
        <p:spPr>
          <a:xfrm>
            <a:off x="8678621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24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82E7D4BA-D4EA-E978-3E5B-5743503287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3E01E79-6465-F596-1CBB-097CF451EA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16656" r="26532" b="13148"/>
          <a:stretch/>
        </p:blipFill>
        <p:spPr>
          <a:xfrm flipH="1">
            <a:off x="635413" y="4421848"/>
            <a:ext cx="1228472" cy="1834933"/>
          </a:xfrm>
          <a:prstGeom prst="rect">
            <a:avLst/>
          </a:prstGeom>
        </p:spPr>
      </p:pic>
      <p:sp>
        <p:nvSpPr>
          <p:cNvPr id="32" name="吹き出し: 角を丸めた四角形 31">
            <a:extLst>
              <a:ext uri="{FF2B5EF4-FFF2-40B4-BE49-F238E27FC236}">
                <a16:creationId xmlns:a16="http://schemas.microsoft.com/office/drawing/2014/main" id="{C6CC11EA-FD94-5264-1AEB-12AF58932FD0}"/>
              </a:ext>
            </a:extLst>
          </p:cNvPr>
          <p:cNvSpPr/>
          <p:nvPr/>
        </p:nvSpPr>
        <p:spPr>
          <a:xfrm>
            <a:off x="5632907" y="1322683"/>
            <a:ext cx="1888231" cy="761475"/>
          </a:xfrm>
          <a:prstGeom prst="wedgeRoundRectCallout">
            <a:avLst>
              <a:gd name="adj1" fmla="val -81399"/>
              <a:gd name="adj2" fmla="val 52196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36000" rIns="108000" bIns="36000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異音や熱も無く</a:t>
            </a:r>
            <a:endParaRPr kumimoji="1" lang="en-US" altLang="ja-JP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問題無し！！</a:t>
            </a:r>
            <a:endParaRPr kumimoji="1" lang="en-US" altLang="ja-JP" sz="2000" b="1" kern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338C1C-785D-2E57-E315-3858F7128865}"/>
              </a:ext>
            </a:extLst>
          </p:cNvPr>
          <p:cNvSpPr txBox="1"/>
          <p:nvPr/>
        </p:nvSpPr>
        <p:spPr>
          <a:xfrm>
            <a:off x="1744383" y="5009191"/>
            <a:ext cx="4657044" cy="95410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試運転結果は良好だったので</a:t>
            </a:r>
            <a:endParaRPr kumimoji="1"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28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効果の確認</a:t>
            </a:r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をしてみることに</a:t>
            </a:r>
            <a:endParaRPr kumimoji="1"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CF973EF-ABA8-55D6-467C-03EC2B03E2F5}"/>
              </a:ext>
            </a:extLst>
          </p:cNvPr>
          <p:cNvSpPr txBox="1"/>
          <p:nvPr/>
        </p:nvSpPr>
        <p:spPr>
          <a:xfrm>
            <a:off x="188617" y="625942"/>
            <a:ext cx="1723549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試運転実施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AFCEFAA-7A5C-5279-283F-3DCA2945B9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956" y="2506203"/>
            <a:ext cx="1769205" cy="188270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47D82D1-DF91-B271-FFB9-B0AD97DF0BE6}"/>
              </a:ext>
            </a:extLst>
          </p:cNvPr>
          <p:cNvSpPr/>
          <p:nvPr/>
        </p:nvSpPr>
        <p:spPr>
          <a:xfrm>
            <a:off x="2740826" y="1405127"/>
            <a:ext cx="2844959" cy="1290119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prstTxWarp prst="textArchUp">
              <a:avLst>
                <a:gd name="adj" fmla="val 10203241"/>
              </a:avLst>
            </a:prstTxWarp>
            <a:spAutoFit/>
          </a:bodyPr>
          <a:lstStyle/>
          <a:p>
            <a:pPr algn="ctr"/>
            <a:r>
              <a:rPr lang="en-US" altLang="ja-JP" sz="4000" dirty="0" err="1">
                <a:ln w="0"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SYUiiiiiiiiN</a:t>
            </a:r>
            <a:r>
              <a:rPr lang="ja-JP" altLang="en-US" sz="4000" dirty="0">
                <a:ln w="0"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！</a:t>
            </a:r>
            <a:endParaRPr lang="ja-JP" altLang="en-US" sz="4000" b="0" cap="none" spc="0" dirty="0">
              <a:ln w="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4" name="星: 12 pt 13">
            <a:extLst>
              <a:ext uri="{FF2B5EF4-FFF2-40B4-BE49-F238E27FC236}">
                <a16:creationId xmlns:a16="http://schemas.microsoft.com/office/drawing/2014/main" id="{B0DD928F-285F-BF89-39BF-C10269F43C52}"/>
              </a:ext>
            </a:extLst>
          </p:cNvPr>
          <p:cNvSpPr/>
          <p:nvPr/>
        </p:nvSpPr>
        <p:spPr>
          <a:xfrm>
            <a:off x="188617" y="1288767"/>
            <a:ext cx="2246301" cy="1324035"/>
          </a:xfrm>
          <a:prstGeom prst="star12">
            <a:avLst/>
          </a:prstGeom>
          <a:solidFill>
            <a:srgbClr val="CC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試運転</a:t>
            </a:r>
            <a:endParaRPr lang="en-US" altLang="ja-JP" sz="2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してみよう</a:t>
            </a:r>
            <a:endParaRPr lang="en-US" altLang="ja-JP" sz="2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910D972-6C87-D065-7035-E1DD4B88C985}"/>
              </a:ext>
            </a:extLst>
          </p:cNvPr>
          <p:cNvSpPr/>
          <p:nvPr/>
        </p:nvSpPr>
        <p:spPr>
          <a:xfrm rot="2448553">
            <a:off x="7413558" y="2407919"/>
            <a:ext cx="1584800" cy="458014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prstTxWarp prst="textArchUp">
              <a:avLst>
                <a:gd name="adj" fmla="val 10203241"/>
              </a:avLst>
            </a:prstTxWarp>
            <a:spAutoFit/>
          </a:bodyPr>
          <a:lstStyle/>
          <a:p>
            <a:pPr algn="ctr"/>
            <a:r>
              <a:rPr lang="ja-JP" altLang="en-US" sz="2400" b="0" cap="none" spc="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やったね♪</a:t>
            </a:r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B1587538-D452-BF47-DEFD-0E2414106AA0}"/>
              </a:ext>
            </a:extLst>
          </p:cNvPr>
          <p:cNvSpPr/>
          <p:nvPr/>
        </p:nvSpPr>
        <p:spPr>
          <a:xfrm>
            <a:off x="3458669" y="4421848"/>
            <a:ext cx="1228472" cy="461651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3A141949-2BFD-C9E7-572C-4741090A39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201" b="85336" l="7244" r="95230">
                        <a14:foregroundMark x1="34982" y1="31449" x2="45583" y2="62367"/>
                        <a14:foregroundMark x1="36042" y1="77915" x2="39576" y2="81095"/>
                        <a14:foregroundMark x1="67314" y1="46643" x2="65901" y2="43463"/>
                        <a14:foregroundMark x1="79329" y1="48410" x2="78975" y2="58481"/>
                        <a14:foregroundMark x1="12898" y1="41696" x2="23322" y2="40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2" t="21536" r="5101" b="15730"/>
          <a:stretch/>
        </p:blipFill>
        <p:spPr>
          <a:xfrm>
            <a:off x="6281925" y="4468691"/>
            <a:ext cx="2601402" cy="185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8" grpId="0"/>
      <p:bldP spid="9" grpId="0"/>
      <p:bldP spid="15" grpId="0"/>
      <p:bldP spid="14" grpId="0" animBg="1"/>
      <p:bldP spid="16" grpId="0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矢印: 右 25">
            <a:extLst>
              <a:ext uri="{FF2B5EF4-FFF2-40B4-BE49-F238E27FC236}">
                <a16:creationId xmlns:a16="http://schemas.microsoft.com/office/drawing/2014/main" id="{18CE6470-6A62-C998-D148-2D66DCE9DC1E}"/>
              </a:ext>
            </a:extLst>
          </p:cNvPr>
          <p:cNvSpPr/>
          <p:nvPr/>
        </p:nvSpPr>
        <p:spPr>
          <a:xfrm>
            <a:off x="4434765" y="2780324"/>
            <a:ext cx="304800" cy="73659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0868B48-0706-B106-8AB7-00F2957F2988}"/>
              </a:ext>
            </a:extLst>
          </p:cNvPr>
          <p:cNvSpPr txBox="1"/>
          <p:nvPr/>
        </p:nvSpPr>
        <p:spPr>
          <a:xfrm>
            <a:off x="1046970" y="999022"/>
            <a:ext cx="272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プーリー交換時間内訳</a:t>
            </a:r>
            <a:r>
              <a:rPr kumimoji="1" lang="en-US" altLang="ja-JP" b="1" dirty="0"/>
              <a:t>1</a:t>
            </a:r>
            <a:endParaRPr kumimoji="1" lang="ja-JP" altLang="en-US" b="1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効果の確認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22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25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7F29638-F5C1-B8E0-D9E6-2F5B35755511}"/>
              </a:ext>
            </a:extLst>
          </p:cNvPr>
          <p:cNvSpPr txBox="1"/>
          <p:nvPr/>
        </p:nvSpPr>
        <p:spPr>
          <a:xfrm>
            <a:off x="1689987" y="577806"/>
            <a:ext cx="123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対策前</a:t>
            </a: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58B17FB1-D38A-3538-B5D2-5C11993AD1CF}"/>
              </a:ext>
            </a:extLst>
          </p:cNvPr>
          <p:cNvGrpSpPr/>
          <p:nvPr/>
        </p:nvGrpSpPr>
        <p:grpSpPr>
          <a:xfrm>
            <a:off x="4597400" y="577806"/>
            <a:ext cx="3975100" cy="5393679"/>
            <a:chOff x="4597400" y="490821"/>
            <a:chExt cx="3975100" cy="5480664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225E1140-E570-F117-312A-45A3A46B0AFE}"/>
                </a:ext>
              </a:extLst>
            </p:cNvPr>
            <p:cNvSpPr txBox="1"/>
            <p:nvPr/>
          </p:nvSpPr>
          <p:spPr>
            <a:xfrm>
              <a:off x="5264583" y="926917"/>
              <a:ext cx="27212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/>
                <a:t>プーリー交換時間内訳</a:t>
              </a:r>
              <a:r>
                <a:rPr kumimoji="1" lang="en-US" altLang="ja-JP" sz="2000" b="1" dirty="0"/>
                <a:t>3</a:t>
              </a:r>
              <a:endParaRPr kumimoji="1" lang="ja-JP" altLang="en-US" b="1" dirty="0"/>
            </a:p>
          </p:txBody>
        </p: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BC3C58BA-F3A4-9DCE-58B7-A67C5AD46959}"/>
                </a:ext>
              </a:extLst>
            </p:cNvPr>
            <p:cNvGrpSpPr/>
            <p:nvPr/>
          </p:nvGrpSpPr>
          <p:grpSpPr>
            <a:xfrm>
              <a:off x="4597400" y="490821"/>
              <a:ext cx="3975100" cy="5480664"/>
              <a:chOff x="4597400" y="490821"/>
              <a:chExt cx="3975100" cy="5480664"/>
            </a:xfrm>
          </p:grpSpPr>
          <p:sp>
            <p:nvSpPr>
              <p:cNvPr id="7" name="Rectangle 31">
                <a:extLst>
                  <a:ext uri="{FF2B5EF4-FFF2-40B4-BE49-F238E27FC236}">
                    <a16:creationId xmlns:a16="http://schemas.microsoft.com/office/drawing/2014/main" id="{5E9B8EA1-E684-17FA-BD43-4619C165D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8365" y="5786819"/>
                <a:ext cx="184505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spcBef>
                    <a:spcPct val="20000"/>
                  </a:spcBef>
                  <a:buChar char="l"/>
                  <a:defRPr kumimoji="1" sz="3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Char char="l"/>
                  <a:defRPr kumimoji="1" sz="28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l"/>
                  <a:defRPr kumimoji="1" sz="24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 typeface="Wingdings" panose="05000000000000000000" pitchFamily="2" charset="2"/>
                  <a:buNone/>
                </a:pPr>
                <a:r>
                  <a:rPr lang="ja-JP" altLang="en-US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図</a:t>
                </a:r>
                <a:r>
                  <a:rPr lang="en-US" altLang="ja-JP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-8</a:t>
                </a:r>
                <a:r>
                  <a:rPr lang="ja-JP" altLang="en-US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 プーリー交換時間内訳</a:t>
                </a:r>
                <a:r>
                  <a:rPr lang="en-US" altLang="ja-JP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3</a:t>
                </a:r>
                <a:endParaRPr lang="ja-JP" altLang="en-US" sz="1200" dirty="0"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grpSp>
            <p:nvGrpSpPr>
              <p:cNvPr id="4" name="グループ化 3">
                <a:extLst>
                  <a:ext uri="{FF2B5EF4-FFF2-40B4-BE49-F238E27FC236}">
                    <a16:creationId xmlns:a16="http://schemas.microsoft.com/office/drawing/2014/main" id="{CD57B2F5-CE33-2E01-A94E-F3483C7E6BFC}"/>
                  </a:ext>
                </a:extLst>
              </p:cNvPr>
              <p:cNvGrpSpPr/>
              <p:nvPr/>
            </p:nvGrpSpPr>
            <p:grpSpPr>
              <a:xfrm>
                <a:off x="4597400" y="490821"/>
                <a:ext cx="3975100" cy="5170845"/>
                <a:chOff x="4597400" y="490821"/>
                <a:chExt cx="3975100" cy="5170845"/>
              </a:xfrm>
            </p:grpSpPr>
            <p:graphicFrame>
              <p:nvGraphicFramePr>
                <p:cNvPr id="8" name="Q1Chart2">
                  <a:extLst>
                    <a:ext uri="{FF2B5EF4-FFF2-40B4-BE49-F238E27FC236}">
                      <a16:creationId xmlns:a16="http://schemas.microsoft.com/office/drawing/2014/main" id="{206435F8-EA0C-32D2-8152-66B740DC2E61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3274262828"/>
                    </p:ext>
                  </p:extLst>
                </p:nvPr>
              </p:nvGraphicFramePr>
              <p:xfrm>
                <a:off x="4597400" y="2372367"/>
                <a:ext cx="3975100" cy="328929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1B84396B-0813-8566-66E2-E115CAB4E615}"/>
                    </a:ext>
                  </a:extLst>
                </p:cNvPr>
                <p:cNvSpPr txBox="1"/>
                <p:nvPr/>
              </p:nvSpPr>
              <p:spPr>
                <a:xfrm>
                  <a:off x="5979125" y="490821"/>
                  <a:ext cx="1231900" cy="469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2400" dirty="0">
                      <a:solidFill>
                        <a:srgbClr val="00B050"/>
                      </a:solidFill>
                      <a:latin typeface="HGP創英角ﾎﾟｯﾌﾟ体" panose="040B0A00000000000000" pitchFamily="50" charset="-128"/>
                      <a:ea typeface="HGP創英角ﾎﾟｯﾌﾟ体" panose="040B0A00000000000000" pitchFamily="50" charset="-128"/>
                    </a:rPr>
                    <a:t>対策後</a:t>
                  </a:r>
                </a:p>
              </p:txBody>
            </p:sp>
          </p:grpSp>
        </p:grpSp>
      </p:grp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9B8ADFFC-3DF9-4567-7FF5-EFE59B63D060}"/>
              </a:ext>
            </a:extLst>
          </p:cNvPr>
          <p:cNvCxnSpPr>
            <a:cxnSpLocks/>
          </p:cNvCxnSpPr>
          <p:nvPr/>
        </p:nvCxnSpPr>
        <p:spPr>
          <a:xfrm>
            <a:off x="4298950" y="1435980"/>
            <a:ext cx="4044950" cy="0"/>
          </a:xfrm>
          <a:prstGeom prst="line">
            <a:avLst/>
          </a:prstGeom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矢印: 下 12">
            <a:extLst>
              <a:ext uri="{FF2B5EF4-FFF2-40B4-BE49-F238E27FC236}">
                <a16:creationId xmlns:a16="http://schemas.microsoft.com/office/drawing/2014/main" id="{672E95AB-04F1-3DE6-FD57-64CA599A46AF}"/>
              </a:ext>
            </a:extLst>
          </p:cNvPr>
          <p:cNvSpPr/>
          <p:nvPr/>
        </p:nvSpPr>
        <p:spPr>
          <a:xfrm>
            <a:off x="7418818" y="1471451"/>
            <a:ext cx="412626" cy="1080829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2C4D836-BBB6-B3AD-0662-86CF62A393A1}"/>
              </a:ext>
            </a:extLst>
          </p:cNvPr>
          <p:cNvSpPr txBox="1"/>
          <p:nvPr/>
        </p:nvSpPr>
        <p:spPr>
          <a:xfrm>
            <a:off x="5307115" y="1584570"/>
            <a:ext cx="2276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270</a:t>
            </a:r>
            <a:r>
              <a:rPr kumimoji="1" lang="ja-JP" altLang="en-US" sz="2400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分の短縮！</a:t>
            </a:r>
            <a:br>
              <a:rPr kumimoji="1" lang="en-US" altLang="ja-JP" sz="2400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kumimoji="1" lang="en-US" altLang="ja-JP" sz="2000" b="1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</a:t>
            </a:r>
            <a:r>
              <a:rPr kumimoji="1" lang="en-US" altLang="ja-JP" sz="2000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4</a:t>
            </a:r>
            <a:r>
              <a:rPr kumimoji="1" lang="ja-JP" altLang="en-US" sz="2000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時間</a:t>
            </a:r>
            <a:r>
              <a:rPr kumimoji="1" lang="en-US" altLang="ja-JP" sz="2000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30</a:t>
            </a:r>
            <a:r>
              <a:rPr kumimoji="1" lang="ja-JP" altLang="en-US" sz="2000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分短縮</a:t>
            </a:r>
            <a:r>
              <a:rPr kumimoji="1" lang="en-US" altLang="ja-JP" sz="2000" b="1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)</a:t>
            </a:r>
            <a:endParaRPr kumimoji="1" lang="ja-JP" altLang="en-US" sz="2400" b="1" dirty="0">
              <a:solidFill>
                <a:srgbClr val="00B05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aphicFrame>
        <p:nvGraphicFramePr>
          <p:cNvPr id="16" name="Q1Chart1">
            <a:extLst>
              <a:ext uri="{FF2B5EF4-FFF2-40B4-BE49-F238E27FC236}">
                <a16:creationId xmlns:a16="http://schemas.microsoft.com/office/drawing/2014/main" id="{5B4AA6B6-02E4-BF10-376F-937FD61192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5435601"/>
              </p:ext>
            </p:extLst>
          </p:nvPr>
        </p:nvGraphicFramePr>
        <p:xfrm>
          <a:off x="79456" y="1185481"/>
          <a:ext cx="4375918" cy="4786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362A5BF9-5811-0299-AD7C-21D559DC68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6" b="89984" l="6250" r="91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82" b="26546"/>
          <a:stretch/>
        </p:blipFill>
        <p:spPr>
          <a:xfrm>
            <a:off x="2029930" y="4408401"/>
            <a:ext cx="3851412" cy="2021603"/>
          </a:xfrm>
          <a:prstGeom prst="rect">
            <a:avLst/>
          </a:prstGeom>
        </p:spPr>
      </p:pic>
      <p:sp>
        <p:nvSpPr>
          <p:cNvPr id="9" name="WordArt 932">
            <a:extLst>
              <a:ext uri="{FF2B5EF4-FFF2-40B4-BE49-F238E27FC236}">
                <a16:creationId xmlns:a16="http://schemas.microsoft.com/office/drawing/2014/main" id="{3BA4F6D6-0C3B-37D6-0B6F-45793572B3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31665">
            <a:off x="5451508" y="4258578"/>
            <a:ext cx="3163824" cy="115749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73616"/>
              </a:avLst>
            </a:prstTxWarp>
            <a:scene3d>
              <a:camera prst="legacyPerspectiveFront">
                <a:rot lat="2051998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ja-JP" altLang="en-US" sz="2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目標達成！</a:t>
            </a:r>
          </a:p>
        </p:txBody>
      </p:sp>
      <p:sp>
        <p:nvSpPr>
          <p:cNvPr id="27" name="Rectangle 31">
            <a:extLst>
              <a:ext uri="{FF2B5EF4-FFF2-40B4-BE49-F238E27FC236}">
                <a16:creationId xmlns:a16="http://schemas.microsoft.com/office/drawing/2014/main" id="{C0678A20-322E-84D6-431A-3B736BAA3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16" y="1453755"/>
            <a:ext cx="161294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ﾃﾞｰﾀ期間：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1100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図作成者：竹内　基次</a:t>
            </a:r>
          </a:p>
        </p:txBody>
      </p:sp>
      <p:sp>
        <p:nvSpPr>
          <p:cNvPr id="28" name="Rectangle 31">
            <a:extLst>
              <a:ext uri="{FF2B5EF4-FFF2-40B4-BE49-F238E27FC236}">
                <a16:creationId xmlns:a16="http://schemas.microsoft.com/office/drawing/2014/main" id="{4976190D-2736-F3B5-D9EA-DC626BAD7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7115" y="2615541"/>
            <a:ext cx="161294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ﾃﾞｰﾀ期間：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1100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図作成者：平野　徹</a:t>
            </a:r>
          </a:p>
        </p:txBody>
      </p:sp>
      <p:sp>
        <p:nvSpPr>
          <p:cNvPr id="5" name="星: 10 pt 4">
            <a:extLst>
              <a:ext uri="{FF2B5EF4-FFF2-40B4-BE49-F238E27FC236}">
                <a16:creationId xmlns:a16="http://schemas.microsoft.com/office/drawing/2014/main" id="{DA9FA334-D984-4CC7-F68D-5374FF0DBA53}"/>
              </a:ext>
            </a:extLst>
          </p:cNvPr>
          <p:cNvSpPr/>
          <p:nvPr/>
        </p:nvSpPr>
        <p:spPr>
          <a:xfrm>
            <a:off x="1841357" y="2016558"/>
            <a:ext cx="3851412" cy="1758687"/>
          </a:xfrm>
          <a:prstGeom prst="star10">
            <a:avLst>
              <a:gd name="adj" fmla="val 30454"/>
              <a:gd name="hf" fmla="val 105146"/>
            </a:avLst>
          </a:prstGeom>
          <a:solidFill>
            <a:srgbClr val="CCFFFF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>
            <a:noAutofit/>
          </a:bodyPr>
          <a:lstStyle/>
          <a:p>
            <a:pPr algn="ctr"/>
            <a:r>
              <a:rPr kumimoji="1"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kumimoji="1" lang="ja-JP" altLang="en-US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時間</a:t>
            </a:r>
            <a:r>
              <a:rPr kumimoji="1"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kumimoji="1" lang="ja-JP" altLang="en-US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分で交換できた</a:t>
            </a:r>
            <a:br>
              <a:rPr kumimoji="1"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40.9</a:t>
            </a:r>
            <a:r>
              <a:rPr kumimoji="1" lang="ja-JP" altLang="en-US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％の削減</a:t>
            </a:r>
            <a:r>
              <a:rPr kumimoji="1"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!!</a:t>
            </a:r>
            <a:endParaRPr kumimoji="1" lang="ja-JP" altLang="en-US" sz="2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001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 animBg="1"/>
      <p:bldP spid="14" grpId="0"/>
      <p:bldP spid="9" grpId="0"/>
      <p:bldP spid="28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DAFDE9C1-A1D5-930C-7037-4CE9F5E504EB}"/>
              </a:ext>
            </a:extLst>
          </p:cNvPr>
          <p:cNvGrpSpPr/>
          <p:nvPr/>
        </p:nvGrpSpPr>
        <p:grpSpPr>
          <a:xfrm>
            <a:off x="3759708" y="1110896"/>
            <a:ext cx="5252646" cy="3949159"/>
            <a:chOff x="4988800" y="1399609"/>
            <a:chExt cx="3942591" cy="3949159"/>
          </a:xfrm>
        </p:grpSpPr>
        <p:graphicFrame>
          <p:nvGraphicFramePr>
            <p:cNvPr id="4" name="Q3Chart">
              <a:extLst>
                <a:ext uri="{FF2B5EF4-FFF2-40B4-BE49-F238E27FC236}">
                  <a16:creationId xmlns:a16="http://schemas.microsoft.com/office/drawing/2014/main" id="{520695FB-BCD7-7DA9-1E33-4F0328423C5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40591538"/>
                </p:ext>
              </p:extLst>
            </p:nvPr>
          </p:nvGraphicFramePr>
          <p:xfrm>
            <a:off x="4988800" y="1399609"/>
            <a:ext cx="3942591" cy="36754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Rectangle 31">
              <a:extLst>
                <a:ext uri="{FF2B5EF4-FFF2-40B4-BE49-F238E27FC236}">
                  <a16:creationId xmlns:a16="http://schemas.microsoft.com/office/drawing/2014/main" id="{D3443B06-97C0-ED83-B408-B1D4DEE0F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3684" y="5164102"/>
              <a:ext cx="1748877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dirty="0"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図</a:t>
              </a:r>
              <a:r>
                <a:rPr lang="en-US" altLang="ja-JP" sz="1200" dirty="0"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-9</a:t>
              </a:r>
              <a:r>
                <a:rPr lang="ja-JP" altLang="en-US" sz="1200" dirty="0"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 プーリー交換効果金額</a:t>
              </a:r>
            </a:p>
          </p:txBody>
        </p:sp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444D665-C83D-EA6A-08F6-FC46025BB351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副効果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21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26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CA823EA-835F-B362-2FDA-00AB8C5A3D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5098" y1="36621" x2="15430" y2="3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97" t="27682" r="44060" b="29931"/>
          <a:stretch/>
        </p:blipFill>
        <p:spPr>
          <a:xfrm>
            <a:off x="1988299" y="4018582"/>
            <a:ext cx="1808252" cy="158222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451F478-09AF-AFCB-1A9B-9A1CBC0BC6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1133" y1="33008" x2="64160" y2="64160"/>
                        <a14:foregroundMark x1="62891" y1="34766" x2="66309" y2="38086"/>
                        <a14:foregroundMark x1="46582" y1="37207" x2="37500" y2="34180"/>
                        <a14:foregroundMark x1="58398" y1="48633" x2="53809" y2="55371"/>
                        <a14:foregroundMark x1="45313" y1="49414" x2="46973" y2="55371"/>
                        <a14:foregroundMark x1="39551" y1="50586" x2="35059" y2="56934"/>
                        <a14:foregroundMark x1="19336" y1="33008" x2="14551" y2="37500"/>
                        <a14:foregroundMark x1="23242" y1="33203" x2="27246" y2="38672"/>
                        <a14:foregroundMark x1="19727" y1="48145" x2="14844" y2="5595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3" t="26961" r="9602" b="29066"/>
          <a:stretch/>
        </p:blipFill>
        <p:spPr>
          <a:xfrm>
            <a:off x="1162327" y="1425846"/>
            <a:ext cx="2878438" cy="1590441"/>
          </a:xfrm>
          <a:prstGeom prst="rect">
            <a:avLst/>
          </a:prstGeom>
        </p:spPr>
      </p:pic>
      <p:pic>
        <p:nvPicPr>
          <p:cNvPr id="8" name="図 7" descr="Free CAD Designs, Files &amp; 3D Models | The GrabCAD Community Library">
            <a:extLst>
              <a:ext uri="{FF2B5EF4-FFF2-40B4-BE49-F238E27FC236}">
                <a16:creationId xmlns:a16="http://schemas.microsoft.com/office/drawing/2014/main" id="{465BA337-D7D6-04E5-2ABA-6423C333B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0779">
            <a:off x="110860" y="2025328"/>
            <a:ext cx="1206020" cy="88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27391E3-3623-AEE8-E40C-23BDF6D2F6D8}"/>
              </a:ext>
            </a:extLst>
          </p:cNvPr>
          <p:cNvGrpSpPr/>
          <p:nvPr/>
        </p:nvGrpSpPr>
        <p:grpSpPr>
          <a:xfrm>
            <a:off x="419220" y="4527887"/>
            <a:ext cx="1486213" cy="985678"/>
            <a:chOff x="0" y="0"/>
            <a:chExt cx="2114827" cy="1489982"/>
          </a:xfrm>
        </p:grpSpPr>
        <p:pic>
          <p:nvPicPr>
            <p:cNvPr id="10" name="図 9" descr="Chinese Factory OEM Spb150 Spb180 Spb224 V Groove Cast Iron Belt Pulley ...">
              <a:extLst>
                <a:ext uri="{FF2B5EF4-FFF2-40B4-BE49-F238E27FC236}">
                  <a16:creationId xmlns:a16="http://schemas.microsoft.com/office/drawing/2014/main" id="{A7298F36-FB7A-7C14-AADF-55C3199C7B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" t="23981" r="25668" b="23501"/>
            <a:stretch>
              <a:fillRect/>
            </a:stretch>
          </p:blipFill>
          <p:spPr bwMode="auto">
            <a:xfrm>
              <a:off x="0" y="0"/>
              <a:ext cx="1952625" cy="1489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図 10" descr="Chinese Factory OEM Spb150 Spb180 Spb224 V Groove Cast Iron Belt Pulley ...">
              <a:extLst>
                <a:ext uri="{FF2B5EF4-FFF2-40B4-BE49-F238E27FC236}">
                  <a16:creationId xmlns:a16="http://schemas.microsoft.com/office/drawing/2014/main" id="{820992E5-A423-5A14-2D1E-1D60151EF2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" t="89449" r="83122"/>
            <a:stretch>
              <a:fillRect/>
            </a:stretch>
          </p:blipFill>
          <p:spPr bwMode="auto">
            <a:xfrm>
              <a:off x="1857376" y="251732"/>
              <a:ext cx="257451" cy="25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矢印: 下 19">
            <a:extLst>
              <a:ext uri="{FF2B5EF4-FFF2-40B4-BE49-F238E27FC236}">
                <a16:creationId xmlns:a16="http://schemas.microsoft.com/office/drawing/2014/main" id="{D8F2184F-7CD7-67C4-E83A-9B93ED8103D8}"/>
              </a:ext>
            </a:extLst>
          </p:cNvPr>
          <p:cNvSpPr/>
          <p:nvPr/>
        </p:nvSpPr>
        <p:spPr>
          <a:xfrm>
            <a:off x="1791444" y="3085476"/>
            <a:ext cx="941237" cy="461666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glow rad="25400">
              <a:srgbClr val="FF0000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31D9EB-2C5A-F118-6C6A-3F30DE37B184}"/>
              </a:ext>
            </a:extLst>
          </p:cNvPr>
          <p:cNvSpPr txBox="1"/>
          <p:nvPr/>
        </p:nvSpPr>
        <p:spPr>
          <a:xfrm>
            <a:off x="1162327" y="5726640"/>
            <a:ext cx="5389617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800" b="1" dirty="0">
                <a:ln>
                  <a:solidFill>
                    <a:schemeClr val="tx1"/>
                  </a:solidFill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工数削減で</a:t>
            </a:r>
            <a:r>
              <a:rPr kumimoji="1" lang="ja-JP" altLang="en-US" sz="28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原価に大きく貢献</a:t>
            </a:r>
            <a:r>
              <a:rPr kumimoji="1" lang="ja-JP" altLang="en-US" sz="2800" b="1" dirty="0">
                <a:ln>
                  <a:solidFill>
                    <a:schemeClr val="tx1"/>
                  </a:solidFill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できた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B03584F-03BA-AE74-0401-2B1B12448802}"/>
              </a:ext>
            </a:extLst>
          </p:cNvPr>
          <p:cNvSpPr txBox="1"/>
          <p:nvPr/>
        </p:nvSpPr>
        <p:spPr>
          <a:xfrm>
            <a:off x="201368" y="628236"/>
            <a:ext cx="110799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工数</a:t>
            </a:r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星: 12 pt 16">
            <a:extLst>
              <a:ext uri="{FF2B5EF4-FFF2-40B4-BE49-F238E27FC236}">
                <a16:creationId xmlns:a16="http://schemas.microsoft.com/office/drawing/2014/main" id="{9EFB1C07-A416-79F4-ED60-A49B6CAA2475}"/>
              </a:ext>
            </a:extLst>
          </p:cNvPr>
          <p:cNvSpPr/>
          <p:nvPr/>
        </p:nvSpPr>
        <p:spPr>
          <a:xfrm>
            <a:off x="6371856" y="1105823"/>
            <a:ext cx="2529255" cy="1590441"/>
          </a:xfrm>
          <a:prstGeom prst="star12">
            <a:avLst>
              <a:gd name="adj" fmla="val 33621"/>
            </a:avLst>
          </a:prstGeom>
          <a:solidFill>
            <a:srgbClr val="0000FF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>
                    <a:lumMod val="9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21</a:t>
            </a:r>
            <a:r>
              <a:rPr kumimoji="1" lang="ja-JP" altLang="en-US" sz="2400" b="1" dirty="0">
                <a:solidFill>
                  <a:schemeClr val="bg1">
                    <a:lumMod val="9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</a:t>
            </a:r>
            <a:r>
              <a:rPr kumimoji="1" lang="en-US" altLang="ja-JP" sz="2400" b="1" dirty="0">
                <a:solidFill>
                  <a:schemeClr val="bg1">
                    <a:lumMod val="9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kumimoji="1" lang="ja-JP" altLang="en-US" sz="2400" b="1" dirty="0">
                <a:solidFill>
                  <a:schemeClr val="bg1">
                    <a:lumMod val="9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千円</a:t>
            </a:r>
            <a:endParaRPr kumimoji="1" lang="en-US" altLang="ja-JP" sz="2400" b="1" dirty="0">
              <a:solidFill>
                <a:schemeClr val="bg1">
                  <a:lumMod val="9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solidFill>
                  <a:schemeClr val="bg1">
                    <a:lumMod val="9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原価低減</a:t>
            </a:r>
            <a:endParaRPr kumimoji="1" lang="en-US" altLang="ja-JP" sz="2400" b="1" dirty="0">
              <a:solidFill>
                <a:schemeClr val="bg1">
                  <a:lumMod val="9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B436318-36FA-E6B8-5BD3-D4DE01B71C36}"/>
              </a:ext>
            </a:extLst>
          </p:cNvPr>
          <p:cNvSpPr txBox="1"/>
          <p:nvPr/>
        </p:nvSpPr>
        <p:spPr>
          <a:xfrm>
            <a:off x="242889" y="1072530"/>
            <a:ext cx="3576620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対策前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人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×11.0Hr 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＝ 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44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工数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435B6C0-2503-4D56-DA10-D54B9468190C}"/>
              </a:ext>
            </a:extLst>
          </p:cNvPr>
          <p:cNvSpPr txBox="1"/>
          <p:nvPr/>
        </p:nvSpPr>
        <p:spPr>
          <a:xfrm>
            <a:off x="242889" y="3625982"/>
            <a:ext cx="3433953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対策後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人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×6.5Hr 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＝ 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26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工数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52EACB4-3F12-7B7C-8C33-444E2156A2E9}"/>
              </a:ext>
            </a:extLst>
          </p:cNvPr>
          <p:cNvSpPr txBox="1"/>
          <p:nvPr/>
        </p:nvSpPr>
        <p:spPr>
          <a:xfrm>
            <a:off x="4226559" y="628236"/>
            <a:ext cx="110799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原価</a:t>
            </a:r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36AD9DB-5FAF-F5EB-B610-8B091970B7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6" b="89984" l="6250" r="91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82" b="26546"/>
          <a:stretch/>
        </p:blipFill>
        <p:spPr>
          <a:xfrm>
            <a:off x="6209882" y="4793909"/>
            <a:ext cx="2929858" cy="1537880"/>
          </a:xfrm>
          <a:prstGeom prst="rect">
            <a:avLst/>
          </a:prstGeom>
        </p:spPr>
      </p:pic>
      <p:sp>
        <p:nvSpPr>
          <p:cNvPr id="25" name="Rectangle 31">
            <a:extLst>
              <a:ext uri="{FF2B5EF4-FFF2-40B4-BE49-F238E27FC236}">
                <a16:creationId xmlns:a16="http://schemas.microsoft.com/office/drawing/2014/main" id="{086DE507-E047-3884-A041-3A99F5FC8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820" y="1097511"/>
            <a:ext cx="161294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ﾃﾞｰﾀ期間：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1100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図作成者：平野　徹</a:t>
            </a:r>
          </a:p>
        </p:txBody>
      </p:sp>
    </p:spTree>
    <p:extLst>
      <p:ext uri="{BB962C8B-B14F-4D97-AF65-F5344CB8AC3E}">
        <p14:creationId xmlns:p14="http://schemas.microsoft.com/office/powerpoint/2010/main" val="132217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  <p:bldP spid="12" grpId="0"/>
      <p:bldP spid="17" grpId="0" animBg="1"/>
      <p:bldP spid="21" grpId="0"/>
      <p:bldP spid="22" grpId="0"/>
      <p:bldP spid="23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副効果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19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27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70094CB-D321-15FE-7F2A-B62367692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8" b="93848" l="2441" r="9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7" y="890884"/>
            <a:ext cx="3673707" cy="367370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83D7F37-78AB-79B3-86A1-416974D1C7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87" b="92380" l="9904" r="89959">
                        <a14:foregroundMark x1="23659" y1="46390" x2="29298" y2="45187"/>
                        <a14:foregroundMark x1="17607" y1="40642" x2="17607" y2="40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6" y="1776396"/>
            <a:ext cx="2191687" cy="2193703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8012950A-EF11-34B8-3B64-2D5B1E53E3F1}"/>
              </a:ext>
            </a:extLst>
          </p:cNvPr>
          <p:cNvGrpSpPr/>
          <p:nvPr/>
        </p:nvGrpSpPr>
        <p:grpSpPr>
          <a:xfrm>
            <a:off x="4144599" y="1868630"/>
            <a:ext cx="2415568" cy="1970885"/>
            <a:chOff x="4144599" y="1868630"/>
            <a:chExt cx="2415568" cy="1970885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059E385-DB7F-DC30-8878-FF5513161021}"/>
                </a:ext>
              </a:extLst>
            </p:cNvPr>
            <p:cNvGrpSpPr/>
            <p:nvPr/>
          </p:nvGrpSpPr>
          <p:grpSpPr>
            <a:xfrm flipH="1">
              <a:off x="4144599" y="1868630"/>
              <a:ext cx="2358396" cy="1970885"/>
              <a:chOff x="6223226" y="2078602"/>
              <a:chExt cx="2358396" cy="1970885"/>
            </a:xfrm>
          </p:grpSpPr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BF774E9E-31F9-864C-CB41-311E386DD268}"/>
                  </a:ext>
                </a:extLst>
              </p:cNvPr>
              <p:cNvGrpSpPr/>
              <p:nvPr/>
            </p:nvGrpSpPr>
            <p:grpSpPr>
              <a:xfrm>
                <a:off x="6851018" y="2078602"/>
                <a:ext cx="1730604" cy="1970885"/>
                <a:chOff x="6250489" y="2202822"/>
                <a:chExt cx="2681300" cy="2828966"/>
              </a:xfrm>
            </p:grpSpPr>
            <p:pic>
              <p:nvPicPr>
                <p:cNvPr id="8" name="図 7">
                  <a:extLst>
                    <a:ext uri="{FF2B5EF4-FFF2-40B4-BE49-F238E27FC236}">
                      <a16:creationId xmlns:a16="http://schemas.microsoft.com/office/drawing/2014/main" id="{65A0995D-1023-2810-4AF4-0BE5F53B1D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96" t="8947" r="8896" b="11499"/>
                <a:stretch/>
              </p:blipFill>
              <p:spPr>
                <a:xfrm>
                  <a:off x="7151093" y="2202822"/>
                  <a:ext cx="1780696" cy="2777235"/>
                </a:xfrm>
                <a:prstGeom prst="rect">
                  <a:avLst/>
                </a:prstGeom>
              </p:spPr>
            </p:pic>
            <p:pic>
              <p:nvPicPr>
                <p:cNvPr id="9" name="図 8">
                  <a:extLst>
                    <a:ext uri="{FF2B5EF4-FFF2-40B4-BE49-F238E27FC236}">
                      <a16:creationId xmlns:a16="http://schemas.microsoft.com/office/drawing/2014/main" id="{4F76F419-55B4-71EE-26C1-A673037323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62109" b="93555" l="33301" r="72949">
                              <a14:foregroundMark x1="39063" y1="66211" x2="68457" y2="88086"/>
                              <a14:foregroundMark x1="68652" y1="81348" x2="42383" y2="86621"/>
                              <a14:foregroundMark x1="38965" y1="67773" x2="45020" y2="85254"/>
                              <a14:foregroundMark x1="45605" y1="87109" x2="58984" y2="90527"/>
                              <a14:foregroundMark x1="64844" y1="77539" x2="63086" y2="82617"/>
                              <a14:foregroundMark x1="68262" y1="79297" x2="65234" y2="83496"/>
                              <a14:foregroundMark x1="60938" y1="75879" x2="61719" y2="83301"/>
                              <a14:foregroundMark x1="41211" y1="65527" x2="55176" y2="68359"/>
                              <a14:foregroundMark x1="55176" y1="68359" x2="62207" y2="89844"/>
                              <a14:backgroundMark x1="70703" y1="73926" x2="70703" y2="73926"/>
                              <a14:backgroundMark x1="69043" y1="70801" x2="69043" y2="70801"/>
                              <a14:backgroundMark x1="70313" y1="68262" x2="66992" y2="75098"/>
                              <a14:backgroundMark x1="70117" y1="80273" x2="70117" y2="82031"/>
                              <a14:backgroundMark x1="69043" y1="80469" x2="70020" y2="80176"/>
                              <a14:backgroundMark x1="70117" y1="82617" x2="70215" y2="8574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721" t="61029" r="25858" b="6863"/>
                <a:stretch/>
              </p:blipFill>
              <p:spPr>
                <a:xfrm>
                  <a:off x="6250489" y="3857006"/>
                  <a:ext cx="1515559" cy="1174782"/>
                </a:xfrm>
                <a:prstGeom prst="rect">
                  <a:avLst/>
                </a:prstGeom>
              </p:spPr>
            </p:pic>
          </p:grpSp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B00C7480-14A7-2C1F-4051-BEFF1238DF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1" b="89844" l="3125" r="97461">
                            <a14:foregroundMark x1="51172" y1="24316" x2="42969" y2="27930"/>
                            <a14:foregroundMark x1="52539" y1="25684" x2="38379" y2="33594"/>
                            <a14:foregroundMark x1="19727" y1="46875" x2="5078" y2="57031"/>
                            <a14:foregroundMark x1="14941" y1="45801" x2="9570" y2="51172"/>
                            <a14:foregroundMark x1="41504" y1="75391" x2="34766" y2="79395"/>
                            <a14:foregroundMark x1="38184" y1="79395" x2="35059" y2="81055"/>
                            <a14:foregroundMark x1="95801" y1="59082" x2="85840" y2="66113"/>
                            <a14:foregroundMark x1="91797" y1="64453" x2="87012" y2="67773"/>
                            <a14:foregroundMark x1="82227" y1="68652" x2="85547" y2="671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77" r="2260" b="13277"/>
              <a:stretch/>
            </p:blipFill>
            <p:spPr>
              <a:xfrm>
                <a:off x="6223226" y="2816938"/>
                <a:ext cx="832222" cy="625369"/>
              </a:xfrm>
              <a:prstGeom prst="rect">
                <a:avLst/>
              </a:prstGeom>
              <a:scene3d>
                <a:camera prst="orthographicFront">
                  <a:rot lat="0" lon="0" rev="13200000"/>
                </a:camera>
                <a:lightRig rig="threePt" dir="t"/>
              </a:scene3d>
            </p:spPr>
          </p:pic>
        </p:grp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FBF07A3-1633-AC90-6A7E-01170301DE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61" b="89844" l="7910" r="95801">
                          <a14:foregroundMark x1="12012" y1="67285" x2="12012" y2="69434"/>
                          <a14:foregroundMark x1="59668" y1="19922" x2="44922" y2="27246"/>
                          <a14:foregroundMark x1="59961" y1="16895" x2="53906" y2="20117"/>
                          <a14:foregroundMark x1="93750" y1="61328" x2="86914" y2="64844"/>
                          <a14:foregroundMark x1="94824" y1="59082" x2="92871" y2="61328"/>
                          <a14:foregroundMark x1="91309" y1="65625" x2="80371" y2="70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0" t="13080" b="22342"/>
            <a:stretch/>
          </p:blipFill>
          <p:spPr>
            <a:xfrm>
              <a:off x="5322509" y="2147260"/>
              <a:ext cx="821448" cy="567589"/>
            </a:xfrm>
            <a:prstGeom prst="rect">
              <a:avLst/>
            </a:prstGeom>
            <a:scene3d>
              <a:camera prst="orthographicFront">
                <a:rot lat="0" lon="0" rev="17400000"/>
              </a:camera>
              <a:lightRig rig="threePt" dir="t"/>
            </a:scene3d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F00DFDF9-2736-5DC0-EAED-31E5A671D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961" b="89941" l="9961" r="931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9" t="9907" r="6811" b="21981"/>
            <a:stretch/>
          </p:blipFill>
          <p:spPr>
            <a:xfrm>
              <a:off x="5818031" y="3209670"/>
              <a:ext cx="742136" cy="598059"/>
            </a:xfrm>
            <a:prstGeom prst="rect">
              <a:avLst/>
            </a:prstGeom>
            <a:scene3d>
              <a:camera prst="orthographicFront">
                <a:rot lat="0" lon="0" rev="18000000"/>
              </a:camera>
              <a:lightRig rig="threePt" dir="t"/>
            </a:scene3d>
          </p:spPr>
        </p:pic>
      </p:grpSp>
      <p:sp>
        <p:nvSpPr>
          <p:cNvPr id="4" name="乗算記号 3">
            <a:extLst>
              <a:ext uri="{FF2B5EF4-FFF2-40B4-BE49-F238E27FC236}">
                <a16:creationId xmlns:a16="http://schemas.microsoft.com/office/drawing/2014/main" id="{01BF3F79-F0D5-8D9A-0BF6-96C7D887FBE3}"/>
              </a:ext>
            </a:extLst>
          </p:cNvPr>
          <p:cNvSpPr/>
          <p:nvPr/>
        </p:nvSpPr>
        <p:spPr>
          <a:xfrm>
            <a:off x="-77588" y="1260914"/>
            <a:ext cx="4412157" cy="3516719"/>
          </a:xfrm>
          <a:prstGeom prst="mathMultiply">
            <a:avLst>
              <a:gd name="adj1" fmla="val 8069"/>
            </a:avLst>
          </a:prstGeom>
          <a:solidFill>
            <a:srgbClr val="FF000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吹き出し: 角を丸めた四角形 13">
            <a:extLst>
              <a:ext uri="{FF2B5EF4-FFF2-40B4-BE49-F238E27FC236}">
                <a16:creationId xmlns:a16="http://schemas.microsoft.com/office/drawing/2014/main" id="{92349BBE-2CBD-41A5-E815-54388B230D85}"/>
              </a:ext>
            </a:extLst>
          </p:cNvPr>
          <p:cNvSpPr/>
          <p:nvPr/>
        </p:nvSpPr>
        <p:spPr>
          <a:xfrm>
            <a:off x="4174842" y="1157316"/>
            <a:ext cx="1707348" cy="501394"/>
          </a:xfrm>
          <a:prstGeom prst="wedgeRoundRectCallout">
            <a:avLst>
              <a:gd name="adj1" fmla="val -29076"/>
              <a:gd name="adj2" fmla="val 80113"/>
              <a:gd name="adj3" fmla="val 16667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72000" rIns="108000" bIns="72000" rtlCol="0" anchor="ctr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もう、いらない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64D83A-108A-AED7-99BD-4E286478AB44}"/>
              </a:ext>
            </a:extLst>
          </p:cNvPr>
          <p:cNvSpPr txBox="1"/>
          <p:nvPr/>
        </p:nvSpPr>
        <p:spPr>
          <a:xfrm>
            <a:off x="934278" y="5681937"/>
            <a:ext cx="7275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安全面と保全スキル面</a:t>
            </a:r>
            <a:r>
              <a:rPr kumimoji="1" lang="ja-JP" altLang="en-US" sz="2800" b="1" dirty="0">
                <a:ln>
                  <a:solidFill>
                    <a:schemeClr val="tx1"/>
                  </a:solidFill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で大きな効果となった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61A5422-1ECD-71B5-6BD6-761D6FBBCDC8}"/>
              </a:ext>
            </a:extLst>
          </p:cNvPr>
          <p:cNvSpPr txBox="1"/>
          <p:nvPr/>
        </p:nvSpPr>
        <p:spPr>
          <a:xfrm>
            <a:off x="550951" y="4411740"/>
            <a:ext cx="3215944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火気を使用しなくなり</a:t>
            </a:r>
            <a:b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火災の心配が無くなった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ED4D0B0-5CC7-01A3-911E-AA7863769429}"/>
              </a:ext>
            </a:extLst>
          </p:cNvPr>
          <p:cNvSpPr txBox="1"/>
          <p:nvPr/>
        </p:nvSpPr>
        <p:spPr>
          <a:xfrm>
            <a:off x="4877814" y="4409299"/>
            <a:ext cx="3595856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特殊な工具が不要になった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保全スキルが向上した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5E3500C-6300-DA78-2EC7-1A2DEB95C5F3}"/>
              </a:ext>
            </a:extLst>
          </p:cNvPr>
          <p:cNvSpPr txBox="1"/>
          <p:nvPr/>
        </p:nvSpPr>
        <p:spPr>
          <a:xfrm>
            <a:off x="201368" y="628236"/>
            <a:ext cx="110799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</a:t>
            </a:r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0686C97-8061-1085-0A9B-943293D8486F}"/>
              </a:ext>
            </a:extLst>
          </p:cNvPr>
          <p:cNvSpPr txBox="1"/>
          <p:nvPr/>
        </p:nvSpPr>
        <p:spPr>
          <a:xfrm>
            <a:off x="4226559" y="628236"/>
            <a:ext cx="110799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保全</a:t>
            </a:r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C1968BF5-3E64-A2A7-F2FC-86FC83CE62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2" t="23915" r="23052" b="25176"/>
          <a:stretch/>
        </p:blipFill>
        <p:spPr>
          <a:xfrm>
            <a:off x="6560167" y="2242281"/>
            <a:ext cx="2100779" cy="2099603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9105AA0-ECC2-A156-CDCE-8BBF73A463F5}"/>
              </a:ext>
            </a:extLst>
          </p:cNvPr>
          <p:cNvSpPr/>
          <p:nvPr/>
        </p:nvSpPr>
        <p:spPr>
          <a:xfrm>
            <a:off x="6465044" y="1957120"/>
            <a:ext cx="2291024" cy="431240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prstTxWarp prst="textArchUp">
              <a:avLst>
                <a:gd name="adj" fmla="val 10514207"/>
              </a:avLst>
            </a:prstTxWarp>
            <a:spAutoFit/>
          </a:bodyPr>
          <a:lstStyle/>
          <a:p>
            <a:pPr algn="ctr"/>
            <a:r>
              <a:rPr lang="ja-JP" altLang="en-US" sz="2400" dirty="0">
                <a:ln w="0"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自分たちで　</a:t>
            </a:r>
            <a:endParaRPr lang="en-US" altLang="ja-JP" sz="2400" dirty="0">
              <a:ln w="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2400" dirty="0">
                <a:ln w="0"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保全するぞ！</a:t>
            </a:r>
            <a:endParaRPr lang="ja-JP" altLang="en-US" sz="2400" b="0" cap="none" spc="0" dirty="0">
              <a:ln w="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553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5" grpId="0"/>
      <p:bldP spid="16" grpId="0"/>
      <p:bldP spid="17" grpId="0"/>
      <p:bldP spid="18" grpId="0"/>
      <p:bldP spid="19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サークルの成長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20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28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grpSp>
        <p:nvGrpSpPr>
          <p:cNvPr id="4" name="Group 90">
            <a:extLst>
              <a:ext uri="{FF2B5EF4-FFF2-40B4-BE49-F238E27FC236}">
                <a16:creationId xmlns:a16="http://schemas.microsoft.com/office/drawing/2014/main" id="{54F47D20-1992-8F67-DF33-AE293584E966}"/>
              </a:ext>
            </a:extLst>
          </p:cNvPr>
          <p:cNvGrpSpPr>
            <a:grpSpLocks/>
          </p:cNvGrpSpPr>
          <p:nvPr/>
        </p:nvGrpSpPr>
        <p:grpSpPr bwMode="auto">
          <a:xfrm>
            <a:off x="418994" y="1204842"/>
            <a:ext cx="3157469" cy="3463915"/>
            <a:chOff x="3667" y="918"/>
            <a:chExt cx="1833" cy="2209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5B054B9A-09B2-AA88-75A8-76B385F8393D}"/>
                </a:ext>
              </a:extLst>
            </p:cNvPr>
            <p:cNvSpPr/>
            <p:nvPr/>
          </p:nvSpPr>
          <p:spPr bwMode="auto">
            <a:xfrm>
              <a:off x="3854" y="1144"/>
              <a:ext cx="1646" cy="1764"/>
            </a:xfrm>
            <a:prstGeom prst="rect">
              <a:avLst/>
            </a:prstGeom>
            <a:solidFill>
              <a:srgbClr val="FF66FF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82A1941F-F704-3653-28CC-4BCBAC911FAD}"/>
                </a:ext>
              </a:extLst>
            </p:cNvPr>
            <p:cNvSpPr/>
            <p:nvPr/>
          </p:nvSpPr>
          <p:spPr bwMode="auto">
            <a:xfrm>
              <a:off x="4280" y="1144"/>
              <a:ext cx="1220" cy="1323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97D1BD5A-BA0B-131E-2B9A-3AAAAF32A163}"/>
                </a:ext>
              </a:extLst>
            </p:cNvPr>
            <p:cNvSpPr/>
            <p:nvPr/>
          </p:nvSpPr>
          <p:spPr bwMode="auto">
            <a:xfrm>
              <a:off x="4743" y="1144"/>
              <a:ext cx="757" cy="842"/>
            </a:xfrm>
            <a:prstGeom prst="rect">
              <a:avLst/>
            </a:prstGeom>
            <a:solidFill>
              <a:srgbClr val="8FFFC7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30D42443-C356-D9FB-77BD-A129EA64F8EF}"/>
                </a:ext>
              </a:extLst>
            </p:cNvPr>
            <p:cNvSpPr/>
            <p:nvPr/>
          </p:nvSpPr>
          <p:spPr bwMode="auto">
            <a:xfrm>
              <a:off x="5069" y="1144"/>
              <a:ext cx="431" cy="521"/>
            </a:xfrm>
            <a:prstGeom prst="rect">
              <a:avLst/>
            </a:prstGeom>
            <a:solidFill>
              <a:srgbClr val="4FFFA7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9" name="テキスト ボックス 18">
              <a:extLst>
                <a:ext uri="{FF2B5EF4-FFF2-40B4-BE49-F238E27FC236}">
                  <a16:creationId xmlns:a16="http://schemas.microsoft.com/office/drawing/2014/main" id="{F226DD67-7429-3CA4-C831-32F2D7FA16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1" y="918"/>
              <a:ext cx="1003" cy="1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表</a:t>
              </a:r>
              <a:r>
                <a:rPr lang="en-US" altLang="ja-JP" sz="1200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-3</a:t>
              </a:r>
              <a:r>
                <a:rPr lang="ja-JP" altLang="en-US" sz="1200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　サークルレベル評価表</a:t>
              </a:r>
            </a:p>
          </p:txBody>
        </p:sp>
        <p:sp>
          <p:nvSpPr>
            <p:cNvPr id="10" name="テキスト ボックス 19">
              <a:extLst>
                <a:ext uri="{FF2B5EF4-FFF2-40B4-BE49-F238E27FC236}">
                  <a16:creationId xmlns:a16="http://schemas.microsoft.com/office/drawing/2014/main" id="{A8214B71-B2C1-CE6A-D857-3F9C0E8DC9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1" y="1274"/>
              <a:ext cx="229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Ａ</a:t>
              </a:r>
              <a:endParaRPr lang="en-US" altLang="ja-JP" sz="1200" b="1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ゾーン</a:t>
              </a:r>
            </a:p>
          </p:txBody>
        </p:sp>
        <p:sp>
          <p:nvSpPr>
            <p:cNvPr id="11" name="テキスト ボックス 20">
              <a:extLst>
                <a:ext uri="{FF2B5EF4-FFF2-40B4-BE49-F238E27FC236}">
                  <a16:creationId xmlns:a16="http://schemas.microsoft.com/office/drawing/2014/main" id="{BB9D4F76-39B7-8C5B-9DBF-813BDEC017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3" y="2054"/>
              <a:ext cx="229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Ｃ</a:t>
              </a:r>
              <a:endParaRPr lang="en-US" altLang="ja-JP" sz="1200" b="1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ゾーン</a:t>
              </a:r>
            </a:p>
          </p:txBody>
        </p:sp>
        <p:sp>
          <p:nvSpPr>
            <p:cNvPr id="12" name="テキスト ボックス 21">
              <a:extLst>
                <a:ext uri="{FF2B5EF4-FFF2-40B4-BE49-F238E27FC236}">
                  <a16:creationId xmlns:a16="http://schemas.microsoft.com/office/drawing/2014/main" id="{5205BD71-8840-FB30-CD22-C52418CEC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4" y="1642"/>
              <a:ext cx="229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Ｂ</a:t>
              </a:r>
              <a:endParaRPr lang="en-US" altLang="ja-JP" sz="1200" b="1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ゾーン</a:t>
              </a:r>
            </a:p>
          </p:txBody>
        </p:sp>
        <p:sp>
          <p:nvSpPr>
            <p:cNvPr id="13" name="テキスト ボックス 22">
              <a:extLst>
                <a:ext uri="{FF2B5EF4-FFF2-40B4-BE49-F238E27FC236}">
                  <a16:creationId xmlns:a16="http://schemas.microsoft.com/office/drawing/2014/main" id="{73550536-C63D-CAFA-B73D-4A9D2258F8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1" y="2530"/>
              <a:ext cx="229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Ｄ</a:t>
              </a:r>
              <a:endParaRPr lang="en-US" altLang="ja-JP" sz="1200" b="1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ゾーン</a:t>
              </a:r>
            </a:p>
          </p:txBody>
        </p:sp>
        <p:sp>
          <p:nvSpPr>
            <p:cNvPr id="14" name="テキスト ボックス 23">
              <a:extLst>
                <a:ext uri="{FF2B5EF4-FFF2-40B4-BE49-F238E27FC236}">
                  <a16:creationId xmlns:a16="http://schemas.microsoft.com/office/drawing/2014/main" id="{40EC2567-6C81-84F1-E42E-23B8CEF7B7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5" y="3009"/>
              <a:ext cx="55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サークルの能力</a:t>
              </a:r>
            </a:p>
          </p:txBody>
        </p:sp>
        <p:sp>
          <p:nvSpPr>
            <p:cNvPr id="15" name="テキスト ボックス 24">
              <a:extLst>
                <a:ext uri="{FF2B5EF4-FFF2-40B4-BE49-F238E27FC236}">
                  <a16:creationId xmlns:a16="http://schemas.microsoft.com/office/drawing/2014/main" id="{036487FC-E63B-E07A-FA58-19D2318369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7" y="1583"/>
              <a:ext cx="107" cy="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明るく働きがいのある職場</a:t>
              </a:r>
            </a:p>
          </p:txBody>
        </p: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3F58C0B8-3E5A-BD42-9104-1EF24299AB77}"/>
                </a:ext>
              </a:extLst>
            </p:cNvPr>
            <p:cNvCxnSpPr/>
            <p:nvPr/>
          </p:nvCxnSpPr>
          <p:spPr bwMode="auto">
            <a:xfrm>
              <a:off x="5080" y="3067"/>
              <a:ext cx="25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9">
              <a:extLst>
                <a:ext uri="{FF2B5EF4-FFF2-40B4-BE49-F238E27FC236}">
                  <a16:creationId xmlns:a16="http://schemas.microsoft.com/office/drawing/2014/main" id="{E2177E54-36BF-944B-662C-39BCF2E62A18}"/>
                </a:ext>
              </a:extLst>
            </p:cNvPr>
            <p:cNvCxnSpPr/>
            <p:nvPr/>
          </p:nvCxnSpPr>
          <p:spPr bwMode="auto">
            <a:xfrm flipV="1">
              <a:off x="3703" y="1200"/>
              <a:ext cx="0" cy="28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43F159AD-D213-8E22-C0DE-AECB27B833C6}"/>
                </a:ext>
              </a:extLst>
            </p:cNvPr>
            <p:cNvCxnSpPr/>
            <p:nvPr/>
          </p:nvCxnSpPr>
          <p:spPr bwMode="auto">
            <a:xfrm>
              <a:off x="3733" y="2707"/>
              <a:ext cx="0" cy="20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BC2B6DC6-C574-C158-A874-965F24A28FBF}"/>
                </a:ext>
              </a:extLst>
            </p:cNvPr>
            <p:cNvCxnSpPr/>
            <p:nvPr/>
          </p:nvCxnSpPr>
          <p:spPr bwMode="auto">
            <a:xfrm flipH="1">
              <a:off x="3902" y="3067"/>
              <a:ext cx="336" cy="0"/>
            </a:xfrm>
            <a:prstGeom prst="straightConnector1">
              <a:avLst/>
            </a:prstGeom>
            <a:ln>
              <a:solidFill>
                <a:schemeClr val="tx2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33">
              <a:extLst>
                <a:ext uri="{FF2B5EF4-FFF2-40B4-BE49-F238E27FC236}">
                  <a16:creationId xmlns:a16="http://schemas.microsoft.com/office/drawing/2014/main" id="{E01531A0-C4D5-C074-CB8D-75C7E988AA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8" y="3006"/>
              <a:ext cx="8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低</a:t>
              </a:r>
            </a:p>
          </p:txBody>
        </p:sp>
        <p:sp>
          <p:nvSpPr>
            <p:cNvPr id="21" name="テキスト ボックス 35">
              <a:extLst>
                <a:ext uri="{FF2B5EF4-FFF2-40B4-BE49-F238E27FC236}">
                  <a16:creationId xmlns:a16="http://schemas.microsoft.com/office/drawing/2014/main" id="{7DA8FAAF-0A39-AD8B-63DF-16CAE44748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9" y="3003"/>
              <a:ext cx="8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高</a:t>
              </a:r>
            </a:p>
          </p:txBody>
        </p:sp>
        <p:sp>
          <p:nvSpPr>
            <p:cNvPr id="22" name="テキスト ボックス 36">
              <a:extLst>
                <a:ext uri="{FF2B5EF4-FFF2-40B4-BE49-F238E27FC236}">
                  <a16:creationId xmlns:a16="http://schemas.microsoft.com/office/drawing/2014/main" id="{831EC886-4DEA-2488-629B-09B4F76A2A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9" y="1012"/>
              <a:ext cx="8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高</a:t>
              </a: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5CCE1512-F03B-3BE5-8A03-031F327694DE}"/>
                </a:ext>
              </a:extLst>
            </p:cNvPr>
            <p:cNvSpPr/>
            <p:nvPr/>
          </p:nvSpPr>
          <p:spPr bwMode="auto">
            <a:xfrm>
              <a:off x="3852" y="1144"/>
              <a:ext cx="428" cy="922"/>
            </a:xfrm>
            <a:prstGeom prst="rect">
              <a:avLst/>
            </a:prstGeom>
            <a:solidFill>
              <a:srgbClr val="FFCCFF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0967920C-77F2-06CD-48D6-DBA24EF23031}"/>
                </a:ext>
              </a:extLst>
            </p:cNvPr>
            <p:cNvSpPr/>
            <p:nvPr/>
          </p:nvSpPr>
          <p:spPr bwMode="auto">
            <a:xfrm>
              <a:off x="4659" y="2467"/>
              <a:ext cx="841" cy="441"/>
            </a:xfrm>
            <a:prstGeom prst="rect">
              <a:avLst/>
            </a:prstGeom>
            <a:solidFill>
              <a:srgbClr val="FF99FF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169429BA-ECED-4595-9A81-CA6F534D4709}"/>
                </a:ext>
              </a:extLst>
            </p:cNvPr>
            <p:cNvSpPr/>
            <p:nvPr/>
          </p:nvSpPr>
          <p:spPr bwMode="auto">
            <a:xfrm>
              <a:off x="4280" y="1144"/>
              <a:ext cx="463" cy="56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C17FCDAE-1A8B-55EC-5105-FDCEC05709F5}"/>
                </a:ext>
              </a:extLst>
            </p:cNvPr>
            <p:cNvSpPr/>
            <p:nvPr/>
          </p:nvSpPr>
          <p:spPr bwMode="auto">
            <a:xfrm>
              <a:off x="4981" y="1986"/>
              <a:ext cx="519" cy="481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" name="テキスト ボックス 45">
              <a:extLst>
                <a:ext uri="{FF2B5EF4-FFF2-40B4-BE49-F238E27FC236}">
                  <a16:creationId xmlns:a16="http://schemas.microsoft.com/office/drawing/2014/main" id="{9BCC4B2E-E65A-5FDC-7A77-16CD6B6491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4" y="1554"/>
              <a:ext cx="17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Ｄ１</a:t>
              </a:r>
            </a:p>
          </p:txBody>
        </p:sp>
        <p:sp>
          <p:nvSpPr>
            <p:cNvPr id="28" name="テキスト ボックス 47">
              <a:extLst>
                <a:ext uri="{FF2B5EF4-FFF2-40B4-BE49-F238E27FC236}">
                  <a16:creationId xmlns:a16="http://schemas.microsoft.com/office/drawing/2014/main" id="{99CB464E-8648-7325-E42C-8D81D4E34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3" y="2634"/>
              <a:ext cx="17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Ｄ２</a:t>
              </a:r>
            </a:p>
          </p:txBody>
        </p:sp>
        <p:sp>
          <p:nvSpPr>
            <p:cNvPr id="29" name="テキスト ボックス 48">
              <a:extLst>
                <a:ext uri="{FF2B5EF4-FFF2-40B4-BE49-F238E27FC236}">
                  <a16:creationId xmlns:a16="http://schemas.microsoft.com/office/drawing/2014/main" id="{28F91B10-FBE7-188F-3BE4-DE2A83B81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6" y="1369"/>
              <a:ext cx="17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Ｃ１</a:t>
              </a:r>
            </a:p>
          </p:txBody>
        </p:sp>
        <p:sp>
          <p:nvSpPr>
            <p:cNvPr id="30" name="テキスト ボックス 49">
              <a:extLst>
                <a:ext uri="{FF2B5EF4-FFF2-40B4-BE49-F238E27FC236}">
                  <a16:creationId xmlns:a16="http://schemas.microsoft.com/office/drawing/2014/main" id="{4F402C1E-2AAA-CB47-4873-A45978BBAC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2" y="2164"/>
              <a:ext cx="17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Ｃ２</a:t>
              </a:r>
            </a:p>
          </p:txBody>
        </p:sp>
      </p:grpSp>
      <p:sp>
        <p:nvSpPr>
          <p:cNvPr id="31" name="星 5 33">
            <a:extLst>
              <a:ext uri="{FF2B5EF4-FFF2-40B4-BE49-F238E27FC236}">
                <a16:creationId xmlns:a16="http://schemas.microsoft.com/office/drawing/2014/main" id="{CEC3D213-E3EC-1CD3-772E-77FB61414006}"/>
              </a:ext>
            </a:extLst>
          </p:cNvPr>
          <p:cNvSpPr>
            <a:spLocks/>
          </p:cNvSpPr>
          <p:nvPr/>
        </p:nvSpPr>
        <p:spPr bwMode="auto">
          <a:xfrm>
            <a:off x="1713389" y="2827817"/>
            <a:ext cx="260295" cy="259633"/>
          </a:xfrm>
          <a:custGeom>
            <a:avLst/>
            <a:gdLst>
              <a:gd name="T0" fmla="*/ 194827 w 388893"/>
              <a:gd name="T1" fmla="*/ 0 h 276302"/>
              <a:gd name="T2" fmla="*/ 0 w 388893"/>
              <a:gd name="T3" fmla="*/ 105045 h 276302"/>
              <a:gd name="T4" fmla="*/ 74414 w 388893"/>
              <a:gd name="T5" fmla="*/ 274992 h 276302"/>
              <a:gd name="T6" fmla="*/ 315233 w 388893"/>
              <a:gd name="T7" fmla="*/ 274992 h 276302"/>
              <a:gd name="T8" fmla="*/ 389647 w 388893"/>
              <a:gd name="T9" fmla="*/ 105045 h 276302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20176 w 388893"/>
              <a:gd name="T16" fmla="*/ 105538 h 276302"/>
              <a:gd name="T17" fmla="*/ 268717 w 388893"/>
              <a:gd name="T18" fmla="*/ 211074 h 2763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893" h="276302">
                <a:moveTo>
                  <a:pt x="0" y="105538"/>
                </a:moveTo>
                <a:lnTo>
                  <a:pt x="148545" y="105538"/>
                </a:lnTo>
                <a:lnTo>
                  <a:pt x="194447" y="0"/>
                </a:lnTo>
                <a:lnTo>
                  <a:pt x="240348" y="105538"/>
                </a:lnTo>
                <a:lnTo>
                  <a:pt x="388893" y="105538"/>
                </a:lnTo>
                <a:lnTo>
                  <a:pt x="268717" y="170763"/>
                </a:lnTo>
                <a:lnTo>
                  <a:pt x="314621" y="276301"/>
                </a:lnTo>
                <a:lnTo>
                  <a:pt x="194447" y="211074"/>
                </a:lnTo>
                <a:lnTo>
                  <a:pt x="74272" y="276301"/>
                </a:lnTo>
                <a:lnTo>
                  <a:pt x="120176" y="170763"/>
                </a:lnTo>
                <a:lnTo>
                  <a:pt x="0" y="105538"/>
                </a:lnTo>
                <a:close/>
              </a:path>
            </a:pathLst>
          </a:custGeom>
          <a:solidFill>
            <a:srgbClr val="FF0000"/>
          </a:solidFill>
          <a:ln w="12700" cap="flat" cmpd="sng" algn="ctr">
            <a:solidFill>
              <a:schemeClr val="tx2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ja-JP" altLang="en-US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FA4A6D1-4085-19BD-A049-F7150804F486}"/>
              </a:ext>
            </a:extLst>
          </p:cNvPr>
          <p:cNvSpPr txBox="1"/>
          <p:nvPr/>
        </p:nvSpPr>
        <p:spPr>
          <a:xfrm>
            <a:off x="418994" y="5015018"/>
            <a:ext cx="4155304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愛知製鋼　管理部署様との</a:t>
            </a:r>
            <a:b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つながりも、より強くなりました！</a:t>
            </a:r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AAAE6DF0-BCCA-02FF-10A1-DE2936CC0CE9}"/>
              </a:ext>
            </a:extLst>
          </p:cNvPr>
          <p:cNvSpPr/>
          <p:nvPr/>
        </p:nvSpPr>
        <p:spPr>
          <a:xfrm>
            <a:off x="9396161" y="1738769"/>
            <a:ext cx="189054" cy="15490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01474BC-AE2D-B50C-D4DB-F9384776ABA0}"/>
              </a:ext>
            </a:extLst>
          </p:cNvPr>
          <p:cNvSpPr txBox="1"/>
          <p:nvPr/>
        </p:nvSpPr>
        <p:spPr>
          <a:xfrm>
            <a:off x="127323" y="602607"/>
            <a:ext cx="6155851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サークルレベルも</a:t>
            </a:r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</a:t>
            </a:r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ゾーンから</a:t>
            </a:r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C2</a:t>
            </a:r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にレベルアップ！</a:t>
            </a:r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DD7BA66B-E2EA-4423-4B6D-D45BA4D6ADD2}"/>
              </a:ext>
            </a:extLst>
          </p:cNvPr>
          <p:cNvGrpSpPr/>
          <p:nvPr/>
        </p:nvGrpSpPr>
        <p:grpSpPr>
          <a:xfrm>
            <a:off x="4800756" y="988653"/>
            <a:ext cx="4343246" cy="5847291"/>
            <a:chOff x="5634644" y="1400960"/>
            <a:chExt cx="4336768" cy="5938072"/>
          </a:xfrm>
        </p:grpSpPr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1159F479-93E9-8082-3259-749EB66B2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6" b="95017" l="9954" r="89931">
                          <a14:foregroundMark x1="23611" y1="22044" x2="69676" y2="35726"/>
                          <a14:foregroundMark x1="69097" y1="92736" x2="63079" y2="15034"/>
                          <a14:foregroundMark x1="62500" y1="13345" x2="54398" y2="89949"/>
                          <a14:foregroundMark x1="29745" y1="25169" x2="71991" y2="40203"/>
                          <a14:foregroundMark x1="61343" y1="14189" x2="50579" y2="54139"/>
                          <a14:foregroundMark x1="42477" y1="26689" x2="75231" y2="30490"/>
                          <a14:foregroundMark x1="71181" y1="27534" x2="85648" y2="43834"/>
                          <a14:foregroundMark x1="55787" y1="26014" x2="50000" y2="26858"/>
                          <a14:foregroundMark x1="50579" y1="33868" x2="53472" y2="45524"/>
                          <a14:foregroundMark x1="54977" y1="45101" x2="70255" y2="44257"/>
                          <a14:foregroundMark x1="56713" y1="36824" x2="56134" y2="53716"/>
                          <a14:foregroundMark x1="62500" y1="54392" x2="61343" y2="55659"/>
                          <a14:foregroundMark x1="71412" y1="49071" x2="66204" y2="43412"/>
                          <a14:foregroundMark x1="72569" y1="33446" x2="81944" y2="43581"/>
                          <a14:foregroundMark x1="81597" y1="44257" x2="73727" y2="52027"/>
                          <a14:foregroundMark x1="67361" y1="19510" x2="64468" y2="26014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77" t="14826" r="58992" b="63272"/>
            <a:stretch/>
          </p:blipFill>
          <p:spPr>
            <a:xfrm>
              <a:off x="5634644" y="2026156"/>
              <a:ext cx="1701355" cy="2451200"/>
            </a:xfrm>
            <a:prstGeom prst="rect">
              <a:avLst/>
            </a:prstGeom>
            <a:scene3d>
              <a:camera prst="orthographicFront">
                <a:rot lat="20149304" lon="20500641" rev="3537398"/>
              </a:camera>
              <a:lightRig rig="threePt" dir="t"/>
            </a:scene3d>
          </p:spPr>
        </p:pic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51F006E7-FDC4-9D07-5EA3-AE298EE33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63" b="96875" l="9954" r="94560">
                          <a14:foregroundMark x1="34375" y1="18497" x2="91898" y2="38682"/>
                          <a14:foregroundMark x1="68750" y1="8784" x2="56713" y2="90372"/>
                          <a14:foregroundMark x1="73611" y1="93328" x2="57986" y2="28885"/>
                          <a14:foregroundMark x1="88310" y1="36402" x2="73611" y2="51014"/>
                          <a14:foregroundMark x1="76736" y1="25000" x2="63889" y2="21791"/>
                          <a14:foregroundMark x1="71875" y1="13936" x2="67361" y2="21115"/>
                          <a14:foregroundMark x1="24190" y1="15287" x2="41088" y2="21115"/>
                          <a14:foregroundMark x1="78356" y1="24155" x2="91898" y2="38429"/>
                          <a14:foregroundMark x1="91782" y1="36655" x2="87500" y2="32855"/>
                          <a14:foregroundMark x1="74769" y1="23057" x2="79514" y2="25000"/>
                          <a14:foregroundMark x1="90856" y1="39949" x2="82755" y2="47635"/>
                          <a14:foregroundMark x1="81597" y1="48142" x2="77778" y2="52956"/>
                          <a14:foregroundMark x1="75694" y1="53632" x2="75579" y2="61149"/>
                          <a14:foregroundMark x1="75463" y1="68666" x2="76736" y2="86318"/>
                          <a14:foregroundMark x1="63194" y1="66639" x2="62616" y2="81250"/>
                          <a14:foregroundMark x1="64005" y1="64611" x2="61574" y2="75253"/>
                          <a14:foregroundMark x1="51852" y1="29139" x2="54398" y2="51098"/>
                          <a14:foregroundMark x1="52199" y1="41554" x2="53472" y2="55405"/>
                          <a14:foregroundMark x1="53009" y1="39189" x2="52431" y2="43497"/>
                          <a14:foregroundMark x1="79630" y1="25084" x2="88889" y2="33615"/>
                          <a14:foregroundMark x1="70486" y1="20101" x2="71296" y2="22044"/>
                          <a14:foregroundMark x1="71528" y1="21959" x2="75231" y2="23142"/>
                          <a14:foregroundMark x1="60301" y1="21453" x2="52315" y2="20861"/>
                          <a14:foregroundMark x1="66435" y1="6926" x2="62847" y2="7601"/>
                          <a14:foregroundMark x1="68750" y1="6841" x2="72801" y2="8784"/>
                          <a14:foregroundMark x1="72801" y1="8784" x2="74537" y2="12416"/>
                          <a14:foregroundMark x1="74074" y1="13176" x2="72801" y2="17483"/>
                          <a14:foregroundMark x1="72685" y1="17483" x2="69329" y2="19510"/>
                          <a14:foregroundMark x1="59722" y1="12416" x2="59028" y2="17736"/>
                          <a14:foregroundMark x1="58333" y1="12584" x2="59838" y2="17736"/>
                          <a14:foregroundMark x1="58912" y1="19088" x2="62500" y2="21622"/>
                          <a14:foregroundMark x1="36921" y1="17905" x2="51736" y2="21115"/>
                          <a14:foregroundMark x1="33333" y1="22044" x2="35995" y2="23733"/>
                          <a14:foregroundMark x1="36111" y1="23818" x2="51852" y2="29561"/>
                          <a14:foregroundMark x1="53009" y1="54561" x2="54977" y2="74240"/>
                          <a14:foregroundMark x1="75579" y1="54645" x2="75926" y2="71791"/>
                          <a14:backgroundMark x1="68287" y1="27618" x2="69213" y2="283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8" t="5534" r="17338" b="34162"/>
            <a:stretch>
              <a:fillRect/>
            </a:stretch>
          </p:blipFill>
          <p:spPr>
            <a:xfrm>
              <a:off x="6449569" y="1400960"/>
              <a:ext cx="3521843" cy="5938072"/>
            </a:xfrm>
            <a:prstGeom prst="rect">
              <a:avLst/>
            </a:prstGeom>
          </p:spPr>
        </p:pic>
      </p:grpSp>
      <p:pic>
        <p:nvPicPr>
          <p:cNvPr id="33" name="図 32">
            <a:extLst>
              <a:ext uri="{FF2B5EF4-FFF2-40B4-BE49-F238E27FC236}">
                <a16:creationId xmlns:a16="http://schemas.microsoft.com/office/drawing/2014/main" id="{0F0A67B7-85F1-F3BC-6F5F-DFBAEE374D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6" b="100000" l="9954" r="89931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10752" r="15020" b="6289"/>
          <a:stretch>
            <a:fillRect/>
          </a:stretch>
        </p:blipFill>
        <p:spPr>
          <a:xfrm>
            <a:off x="3934303" y="988653"/>
            <a:ext cx="3496308" cy="584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13525 0.000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会社紹介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740644" y="175567"/>
            <a:ext cx="288570" cy="37675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3477B16-D461-9712-8D34-286FEEDDE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8144BA29-A785-69AE-5B99-77A856C61A2E}"/>
              </a:ext>
            </a:extLst>
          </p:cNvPr>
          <p:cNvSpPr/>
          <p:nvPr/>
        </p:nvSpPr>
        <p:spPr>
          <a:xfrm>
            <a:off x="5739122" y="1409127"/>
            <a:ext cx="2539303" cy="386675"/>
          </a:xfrm>
          <a:prstGeom prst="roundRect">
            <a:avLst>
              <a:gd name="adj" fmla="val 14486"/>
            </a:avLst>
          </a:prstGeom>
          <a:solidFill>
            <a:srgbClr val="002B82"/>
          </a:solidFill>
          <a:ln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愛豊技研工業㈱　</a:t>
            </a:r>
          </a:p>
        </p:txBody>
      </p:sp>
      <p:sp>
        <p:nvSpPr>
          <p:cNvPr id="10" name="AutoShape 33">
            <a:extLst>
              <a:ext uri="{FF2B5EF4-FFF2-40B4-BE49-F238E27FC236}">
                <a16:creationId xmlns:a16="http://schemas.microsoft.com/office/drawing/2014/main" id="{642D4C2D-B9D8-C14F-E031-C354D198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1191" y="1162189"/>
            <a:ext cx="346249" cy="184666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ja-JP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70</a:t>
            </a:r>
            <a:r>
              <a:rPr lang="ja-JP" altLang="en-US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AC040B93-DF4A-C4FC-2AF2-13D7FEC9EC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498" y="1402126"/>
            <a:ext cx="2336003" cy="4805749"/>
          </a:xfrm>
          <a:prstGeom prst="rect">
            <a:avLst/>
          </a:prstGeom>
        </p:spPr>
      </p:pic>
      <p:sp>
        <p:nvSpPr>
          <p:cNvPr id="51" name="四角形: 角を丸くする 50">
            <a:extLst>
              <a:ext uri="{FF2B5EF4-FFF2-40B4-BE49-F238E27FC236}">
                <a16:creationId xmlns:a16="http://schemas.microsoft.com/office/drawing/2014/main" id="{B01BFCA0-0B80-2336-E3BE-5AFDFD35A5EA}"/>
              </a:ext>
            </a:extLst>
          </p:cNvPr>
          <p:cNvSpPr/>
          <p:nvPr/>
        </p:nvSpPr>
        <p:spPr>
          <a:xfrm>
            <a:off x="2874510" y="684303"/>
            <a:ext cx="2673945" cy="399613"/>
          </a:xfrm>
          <a:prstGeom prst="roundRect">
            <a:avLst>
              <a:gd name="adj" fmla="val 13684"/>
            </a:avLst>
          </a:prstGeom>
          <a:solidFill>
            <a:schemeClr val="bg1"/>
          </a:solidFill>
          <a:ln cmpd="thinThick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800" b="1" dirty="0">
                <a:solidFill>
                  <a:srgbClr val="002B8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愛豊グループ　</a:t>
            </a:r>
          </a:p>
        </p:txBody>
      </p:sp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F5176839-8CB9-352B-5627-D2079B139C53}"/>
              </a:ext>
            </a:extLst>
          </p:cNvPr>
          <p:cNvSpPr/>
          <p:nvPr/>
        </p:nvSpPr>
        <p:spPr>
          <a:xfrm>
            <a:off x="604114" y="1413838"/>
            <a:ext cx="1972404" cy="386675"/>
          </a:xfrm>
          <a:prstGeom prst="roundRect">
            <a:avLst>
              <a:gd name="adj" fmla="val 12048"/>
            </a:avLst>
          </a:prstGeom>
          <a:solidFill>
            <a:srgbClr val="00A44A"/>
          </a:solidFill>
          <a:ln>
            <a:solidFill>
              <a:srgbClr val="00B05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愛豊商事㈱　</a:t>
            </a:r>
          </a:p>
        </p:txBody>
      </p:sp>
      <p:cxnSp>
        <p:nvCxnSpPr>
          <p:cNvPr id="53" name="コネクタ: カギ線 52">
            <a:extLst>
              <a:ext uri="{FF2B5EF4-FFF2-40B4-BE49-F238E27FC236}">
                <a16:creationId xmlns:a16="http://schemas.microsoft.com/office/drawing/2014/main" id="{23B69133-A49F-1B60-B3B2-3C02E86F1AAB}"/>
              </a:ext>
            </a:extLst>
          </p:cNvPr>
          <p:cNvCxnSpPr>
            <a:cxnSpLocks/>
            <a:stCxn id="51" idx="2"/>
            <a:endCxn id="4" idx="0"/>
          </p:cNvCxnSpPr>
          <p:nvPr/>
        </p:nvCxnSpPr>
        <p:spPr>
          <a:xfrm rot="16200000" flipH="1">
            <a:off x="5447523" y="-152125"/>
            <a:ext cx="325211" cy="2797291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コネクタ: カギ線 53">
            <a:extLst>
              <a:ext uri="{FF2B5EF4-FFF2-40B4-BE49-F238E27FC236}">
                <a16:creationId xmlns:a16="http://schemas.microsoft.com/office/drawing/2014/main" id="{3DCDD31D-9C20-107D-EB36-C9A605057C1B}"/>
              </a:ext>
            </a:extLst>
          </p:cNvPr>
          <p:cNvCxnSpPr>
            <a:stCxn id="52" idx="0"/>
            <a:endCxn id="51" idx="2"/>
          </p:cNvCxnSpPr>
          <p:nvPr/>
        </p:nvCxnSpPr>
        <p:spPr>
          <a:xfrm rot="5400000" flipH="1" flipV="1">
            <a:off x="2735938" y="-61706"/>
            <a:ext cx="329922" cy="2621167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073E439A-F670-C6EF-8514-F0A0707469A6}"/>
              </a:ext>
            </a:extLst>
          </p:cNvPr>
          <p:cNvGrpSpPr/>
          <p:nvPr/>
        </p:nvGrpSpPr>
        <p:grpSpPr>
          <a:xfrm>
            <a:off x="320665" y="1918694"/>
            <a:ext cx="2538282" cy="1274323"/>
            <a:chOff x="0" y="707031"/>
            <a:chExt cx="2819400" cy="1415454"/>
          </a:xfrm>
        </p:grpSpPr>
        <p:sp>
          <p:nvSpPr>
            <p:cNvPr id="86" name="AutoShape 33">
              <a:extLst>
                <a:ext uri="{FF2B5EF4-FFF2-40B4-BE49-F238E27FC236}">
                  <a16:creationId xmlns:a16="http://schemas.microsoft.com/office/drawing/2014/main" id="{251B4C41-95FC-A69E-8771-A2375D722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07031"/>
              <a:ext cx="2819400" cy="1415454"/>
            </a:xfrm>
            <a:prstGeom prst="roundRect">
              <a:avLst>
                <a:gd name="adj" fmla="val 7781"/>
              </a:avLst>
            </a:prstGeom>
            <a:solidFill>
              <a:schemeClr val="bg1"/>
            </a:solidFill>
            <a:ln w="12700">
              <a:solidFill>
                <a:srgbClr val="00B050"/>
              </a:solidFill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t">
              <a:noAutofit/>
            </a:bodyPr>
            <a:lstStyle>
              <a:defPPr>
                <a:defRPr lang="en-US"/>
              </a:defPPr>
              <a:lvl1pPr marL="0" indent="0" algn="l" defTabSz="457200" rtl="0" eaLnBrk="1" latinLnBrk="0" hangingPunct="1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endParaRPr lang="ja-JP" altLang="en-US" sz="10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87" name="Picture 7" descr="Scan10025">
              <a:extLst>
                <a:ext uri="{FF2B5EF4-FFF2-40B4-BE49-F238E27FC236}">
                  <a16:creationId xmlns:a16="http://schemas.microsoft.com/office/drawing/2014/main" id="{7848DAFF-12AD-F606-F1FF-1A05678925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83704" y="761237"/>
              <a:ext cx="903280" cy="1307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" name="AutoShape 33">
            <a:extLst>
              <a:ext uri="{FF2B5EF4-FFF2-40B4-BE49-F238E27FC236}">
                <a16:creationId xmlns:a16="http://schemas.microsoft.com/office/drawing/2014/main" id="{93D1A029-6940-52C0-375A-4EEF54B24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65" y="3334327"/>
            <a:ext cx="2538282" cy="2900895"/>
          </a:xfrm>
          <a:prstGeom prst="roundRect">
            <a:avLst>
              <a:gd name="adj" fmla="val 4836"/>
            </a:avLst>
          </a:prstGeom>
          <a:solidFill>
            <a:schemeClr val="bg1"/>
          </a:solidFill>
          <a:ln w="12700">
            <a:solidFill>
              <a:srgbClr val="00B050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t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ja-JP" altLang="en-US" sz="10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9329993C-760F-6B88-EC9C-AF7A40AEFA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509" y="3707299"/>
            <a:ext cx="1098196" cy="787466"/>
          </a:xfrm>
          <a:prstGeom prst="rect">
            <a:avLst/>
          </a:prstGeom>
        </p:spPr>
      </p:pic>
      <p:sp>
        <p:nvSpPr>
          <p:cNvPr id="58" name="AutoShape 33">
            <a:extLst>
              <a:ext uri="{FF2B5EF4-FFF2-40B4-BE49-F238E27FC236}">
                <a16:creationId xmlns:a16="http://schemas.microsoft.com/office/drawing/2014/main" id="{3FB4A1E3-AD40-BEF8-C449-8178C7911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26" y="3400918"/>
            <a:ext cx="1160574" cy="1107996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6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≪上野工場≫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東海市</a:t>
            </a: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開設</a:t>
            </a:r>
            <a:r>
              <a:rPr lang="en-US" altLang="ja-JP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:1963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ja-JP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63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</a:p>
        </p:txBody>
      </p:sp>
      <p:sp>
        <p:nvSpPr>
          <p:cNvPr id="59" name="AutoShape 33">
            <a:extLst>
              <a:ext uri="{FF2B5EF4-FFF2-40B4-BE49-F238E27FC236}">
                <a16:creationId xmlns:a16="http://schemas.microsoft.com/office/drawing/2014/main" id="{7A6CEF63-8D6B-94EC-F02B-1E52923C0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08" y="1981441"/>
            <a:ext cx="1077218" cy="1107996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6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≪本社≫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ja-JP" sz="1400" b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b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名古屋市南区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b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創業</a:t>
            </a:r>
            <a:r>
              <a:rPr lang="en-US" altLang="ja-JP" sz="1400" b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:1946</a:t>
            </a:r>
            <a:r>
              <a:rPr lang="ja-JP" altLang="en-US" sz="1400" b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ja-JP" sz="1400" b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1400" b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</a:p>
        </p:txBody>
      </p:sp>
      <p:sp>
        <p:nvSpPr>
          <p:cNvPr id="60" name="AutoShape 33">
            <a:extLst>
              <a:ext uri="{FF2B5EF4-FFF2-40B4-BE49-F238E27FC236}">
                <a16:creationId xmlns:a16="http://schemas.microsoft.com/office/drawing/2014/main" id="{0D3C8CD7-6339-C511-C66D-36943F2C7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55" y="4651351"/>
            <a:ext cx="2064668" cy="1508105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b="1" dirty="0">
                <a:solidFill>
                  <a:srgbClr val="0000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愛知製鋼構内事業</a:t>
            </a:r>
            <a:endParaRPr lang="en-US" altLang="ja-JP" sz="1400" b="1" dirty="0">
              <a:solidFill>
                <a:srgbClr val="0000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ja-JP" sz="1400" b="1" dirty="0">
              <a:solidFill>
                <a:srgbClr val="0000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ja-JP" sz="1400" b="1" dirty="0">
              <a:solidFill>
                <a:srgbClr val="0000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ja-JP" sz="1400" b="1" dirty="0">
              <a:solidFill>
                <a:srgbClr val="0000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ja-JP" sz="1400" b="1" dirty="0">
              <a:solidFill>
                <a:srgbClr val="0000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b="1" dirty="0">
                <a:solidFill>
                  <a:srgbClr val="0000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特殊鋼鋼材・平鋼精整</a:t>
            </a:r>
            <a:endParaRPr lang="en-US" altLang="ja-JP" sz="1400" b="1" dirty="0">
              <a:solidFill>
                <a:srgbClr val="0000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b="1" dirty="0">
                <a:solidFill>
                  <a:srgbClr val="0000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鋼片切断・試験片採取など</a:t>
            </a:r>
          </a:p>
        </p:txBody>
      </p:sp>
      <p:sp>
        <p:nvSpPr>
          <p:cNvPr id="61" name="Line 28">
            <a:extLst>
              <a:ext uri="{FF2B5EF4-FFF2-40B4-BE49-F238E27FC236}">
                <a16:creationId xmlns:a16="http://schemas.microsoft.com/office/drawing/2014/main" id="{61205706-B174-9CC3-61F5-428DE153C6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22459" y="2519595"/>
            <a:ext cx="1263960" cy="870269"/>
          </a:xfrm>
          <a:prstGeom prst="line">
            <a:avLst/>
          </a:prstGeom>
          <a:noFill/>
          <a:ln w="28575">
            <a:solidFill>
              <a:srgbClr val="002B8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Line 28">
            <a:extLst>
              <a:ext uri="{FF2B5EF4-FFF2-40B4-BE49-F238E27FC236}">
                <a16:creationId xmlns:a16="http://schemas.microsoft.com/office/drawing/2014/main" id="{C682A34C-BBBC-D865-4859-66C29697F55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73812" y="3970042"/>
            <a:ext cx="1522970" cy="1533330"/>
          </a:xfrm>
          <a:prstGeom prst="line">
            <a:avLst/>
          </a:prstGeom>
          <a:noFill/>
          <a:ln w="28575">
            <a:solidFill>
              <a:srgbClr val="002B8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" name="Line 28">
            <a:extLst>
              <a:ext uri="{FF2B5EF4-FFF2-40B4-BE49-F238E27FC236}">
                <a16:creationId xmlns:a16="http://schemas.microsoft.com/office/drawing/2014/main" id="{4AF5F825-DEBC-6AFC-484B-72622197EE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47234" y="4001122"/>
            <a:ext cx="839187" cy="41441"/>
          </a:xfrm>
          <a:prstGeom prst="line">
            <a:avLst/>
          </a:prstGeom>
          <a:noFill/>
          <a:ln w="28575">
            <a:solidFill>
              <a:srgbClr val="002B8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Line 28">
            <a:extLst>
              <a:ext uri="{FF2B5EF4-FFF2-40B4-BE49-F238E27FC236}">
                <a16:creationId xmlns:a16="http://schemas.microsoft.com/office/drawing/2014/main" id="{84F482C7-08D7-6739-58C3-8D7467E41A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41831" y="2550675"/>
            <a:ext cx="1025673" cy="383333"/>
          </a:xfrm>
          <a:prstGeom prst="line">
            <a:avLst/>
          </a:prstGeom>
          <a:noFill/>
          <a:ln w="28575">
            <a:solidFill>
              <a:srgbClr val="00A44A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5" name="Line 28">
            <a:extLst>
              <a:ext uri="{FF2B5EF4-FFF2-40B4-BE49-F238E27FC236}">
                <a16:creationId xmlns:a16="http://schemas.microsoft.com/office/drawing/2014/main" id="{2E3E8E78-03C5-F63A-7BB2-F32F306DA0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21111" y="3244818"/>
            <a:ext cx="880628" cy="808106"/>
          </a:xfrm>
          <a:prstGeom prst="line">
            <a:avLst/>
          </a:prstGeom>
          <a:noFill/>
          <a:ln w="28575">
            <a:solidFill>
              <a:srgbClr val="00A44A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6" name="AutoShape 33">
            <a:extLst>
              <a:ext uri="{FF2B5EF4-FFF2-40B4-BE49-F238E27FC236}">
                <a16:creationId xmlns:a16="http://schemas.microsoft.com/office/drawing/2014/main" id="{F43E963A-0C38-8D18-BE24-612134A44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276" y="1177259"/>
            <a:ext cx="346249" cy="184666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ja-JP" sz="12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72</a:t>
            </a:r>
            <a:r>
              <a:rPr lang="ja-JP" altLang="en-US" sz="12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</a:p>
        </p:txBody>
      </p:sp>
      <p:pic>
        <p:nvPicPr>
          <p:cNvPr id="67" name="図 66">
            <a:extLst>
              <a:ext uri="{FF2B5EF4-FFF2-40B4-BE49-F238E27FC236}">
                <a16:creationId xmlns:a16="http://schemas.microsoft.com/office/drawing/2014/main" id="{8D74FF2F-E320-B969-06D1-2CE06B34C5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70" r="12266"/>
          <a:stretch/>
        </p:blipFill>
        <p:spPr>
          <a:xfrm>
            <a:off x="403547" y="4942359"/>
            <a:ext cx="756305" cy="734197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F28ACB55-048E-88C0-4DFC-DA06D4913A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611" r="13444"/>
          <a:stretch/>
        </p:blipFill>
        <p:spPr>
          <a:xfrm>
            <a:off x="2030120" y="4942359"/>
            <a:ext cx="735585" cy="734197"/>
          </a:xfrm>
          <a:prstGeom prst="rect">
            <a:avLst/>
          </a:prstGeom>
          <a:ln w="12700">
            <a:noFill/>
          </a:ln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5CCFE6F5-B720-A225-7A7E-96A446ADFB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642" r="7925"/>
          <a:stretch/>
        </p:blipFill>
        <p:spPr>
          <a:xfrm>
            <a:off x="1201293" y="4942359"/>
            <a:ext cx="787385" cy="734197"/>
          </a:xfrm>
          <a:prstGeom prst="rect">
            <a:avLst/>
          </a:prstGeom>
        </p:spPr>
      </p:pic>
      <p:sp>
        <p:nvSpPr>
          <p:cNvPr id="70" name="AutoShape 33">
            <a:extLst>
              <a:ext uri="{FF2B5EF4-FFF2-40B4-BE49-F238E27FC236}">
                <a16:creationId xmlns:a16="http://schemas.microsoft.com/office/drawing/2014/main" id="{9D084942-A381-ED31-AE78-C1E4AE13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7369" y="918638"/>
            <a:ext cx="1404231" cy="184666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ja-JP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月現在）</a:t>
            </a:r>
          </a:p>
        </p:txBody>
      </p:sp>
      <p:sp>
        <p:nvSpPr>
          <p:cNvPr id="71" name="AutoShape 33">
            <a:extLst>
              <a:ext uri="{FF2B5EF4-FFF2-40B4-BE49-F238E27FC236}">
                <a16:creationId xmlns:a16="http://schemas.microsoft.com/office/drawing/2014/main" id="{3D417E82-A1EB-6CCE-881D-363A6B686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584" y="4862014"/>
            <a:ext cx="3709001" cy="1377925"/>
          </a:xfrm>
          <a:prstGeom prst="roundRect">
            <a:avLst>
              <a:gd name="adj" fmla="val 6187"/>
            </a:avLst>
          </a:prstGeom>
          <a:solidFill>
            <a:schemeClr val="bg1"/>
          </a:solidFill>
          <a:ln w="12700">
            <a:solidFill>
              <a:srgbClr val="002060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t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ja-JP" altLang="en-US" sz="10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2" name="AutoShape 33">
            <a:extLst>
              <a:ext uri="{FF2B5EF4-FFF2-40B4-BE49-F238E27FC236}">
                <a16:creationId xmlns:a16="http://schemas.microsoft.com/office/drawing/2014/main" id="{8A1285A6-A6F9-CBBF-69E7-F96B94146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827" y="4951786"/>
            <a:ext cx="1296830" cy="1107996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6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≪知多工場≫　</a:t>
            </a:r>
            <a:endParaRPr lang="en-US" altLang="ja-JP" sz="16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知多市</a:t>
            </a: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開設</a:t>
            </a:r>
            <a:r>
              <a:rPr lang="en-US" altLang="ja-JP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:1997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ja-JP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35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</a:p>
        </p:txBody>
      </p:sp>
      <p:sp>
        <p:nvSpPr>
          <p:cNvPr id="73" name="AutoShape 33">
            <a:extLst>
              <a:ext uri="{FF2B5EF4-FFF2-40B4-BE49-F238E27FC236}">
                <a16:creationId xmlns:a16="http://schemas.microsoft.com/office/drawing/2014/main" id="{F1986E74-D769-291D-4093-E0052104F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1738" y="5980411"/>
            <a:ext cx="2099934" cy="215444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b="1" dirty="0">
                <a:solidFill>
                  <a:srgbClr val="0000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特殊鋼丸棒ピーリング加工</a:t>
            </a:r>
            <a:endParaRPr lang="en-US" altLang="ja-JP" sz="1400" b="1" dirty="0">
              <a:solidFill>
                <a:srgbClr val="0000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74" name="Picture 11" descr="Scan10025">
            <a:extLst>
              <a:ext uri="{FF2B5EF4-FFF2-40B4-BE49-F238E27FC236}">
                <a16:creationId xmlns:a16="http://schemas.microsoft.com/office/drawing/2014/main" id="{47FA7A5E-0536-CE2B-EEA0-2ED2A31EA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9721" y="5162464"/>
            <a:ext cx="1001109" cy="7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39" descr="ﾋﾟｰﾘﾝｸﾞ">
            <a:extLst>
              <a:ext uri="{FF2B5EF4-FFF2-40B4-BE49-F238E27FC236}">
                <a16:creationId xmlns:a16="http://schemas.microsoft.com/office/drawing/2014/main" id="{1883D589-AB1B-3769-CA4D-9510D960D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7560" y="5162464"/>
            <a:ext cx="1032459" cy="78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AutoShape 33">
            <a:extLst>
              <a:ext uri="{FF2B5EF4-FFF2-40B4-BE49-F238E27FC236}">
                <a16:creationId xmlns:a16="http://schemas.microsoft.com/office/drawing/2014/main" id="{26E6677D-9CEC-1677-6E3D-9DD0A9806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584" y="1913984"/>
            <a:ext cx="3709001" cy="1377925"/>
          </a:xfrm>
          <a:prstGeom prst="roundRect">
            <a:avLst>
              <a:gd name="adj" fmla="val 6187"/>
            </a:avLst>
          </a:prstGeom>
          <a:solidFill>
            <a:schemeClr val="bg1"/>
          </a:solidFill>
          <a:ln w="12700">
            <a:solidFill>
              <a:srgbClr val="002060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t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ja-JP" altLang="en-US" sz="10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7" name="AutoShape 33">
            <a:extLst>
              <a:ext uri="{FF2B5EF4-FFF2-40B4-BE49-F238E27FC236}">
                <a16:creationId xmlns:a16="http://schemas.microsoft.com/office/drawing/2014/main" id="{8E5393DC-37A4-0C0D-AB12-13C2440FE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9545" y="1993723"/>
            <a:ext cx="1502014" cy="1107996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6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≪横須賀工場≫　</a:t>
            </a:r>
            <a:endParaRPr lang="en-US" altLang="ja-JP" sz="16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東海市</a:t>
            </a: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開設</a:t>
            </a:r>
            <a:r>
              <a:rPr lang="en-US" altLang="ja-JP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:1952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ja-JP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26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</a:p>
        </p:txBody>
      </p:sp>
      <p:pic>
        <p:nvPicPr>
          <p:cNvPr id="78" name="Picture 9" descr="Scan10025">
            <a:extLst>
              <a:ext uri="{FF2B5EF4-FFF2-40B4-BE49-F238E27FC236}">
                <a16:creationId xmlns:a16="http://schemas.microsoft.com/office/drawing/2014/main" id="{DE4505BE-B7E9-CD84-4776-6EE3AE0E7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7081" y="2204073"/>
            <a:ext cx="1054676" cy="7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33">
            <a:extLst>
              <a:ext uri="{FF2B5EF4-FFF2-40B4-BE49-F238E27FC236}">
                <a16:creationId xmlns:a16="http://schemas.microsoft.com/office/drawing/2014/main" id="{FD8F005D-E9B3-F400-BB14-7FD986A0A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3116" y="3022021"/>
            <a:ext cx="1526059" cy="215444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b="1" dirty="0">
                <a:solidFill>
                  <a:srgbClr val="0000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鍛造金型製作・補修</a:t>
            </a:r>
            <a:endParaRPr lang="en-US" altLang="ja-JP" sz="1400" b="1" dirty="0">
              <a:solidFill>
                <a:srgbClr val="0000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0" name="AutoShape 33">
            <a:extLst>
              <a:ext uri="{FF2B5EF4-FFF2-40B4-BE49-F238E27FC236}">
                <a16:creationId xmlns:a16="http://schemas.microsoft.com/office/drawing/2014/main" id="{56B3A734-B664-90CF-FEA4-F97D06861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584" y="3392713"/>
            <a:ext cx="3709001" cy="1377925"/>
          </a:xfrm>
          <a:prstGeom prst="roundRect">
            <a:avLst>
              <a:gd name="adj" fmla="val 6187"/>
            </a:avLst>
          </a:prstGeom>
          <a:solidFill>
            <a:schemeClr val="bg1"/>
          </a:solidFill>
          <a:ln w="12700">
            <a:solidFill>
              <a:srgbClr val="002060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t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ja-JP" altLang="en-US" sz="10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1" name="AutoShape 33">
            <a:extLst>
              <a:ext uri="{FF2B5EF4-FFF2-40B4-BE49-F238E27FC236}">
                <a16:creationId xmlns:a16="http://schemas.microsoft.com/office/drawing/2014/main" id="{8BB44606-3C06-C690-DB6E-7AD5E54E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9545" y="3457420"/>
            <a:ext cx="1296830" cy="1107996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6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≪東浦工場≫　</a:t>
            </a:r>
            <a:endParaRPr lang="en-US" altLang="ja-JP" sz="16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知多郡東浦町</a:t>
            </a: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開設</a:t>
            </a:r>
            <a:r>
              <a:rPr lang="en-US" altLang="ja-JP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:1973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ja-JP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</a:p>
        </p:txBody>
      </p:sp>
      <p:sp>
        <p:nvSpPr>
          <p:cNvPr id="82" name="AutoShape 33">
            <a:extLst>
              <a:ext uri="{FF2B5EF4-FFF2-40B4-BE49-F238E27FC236}">
                <a16:creationId xmlns:a16="http://schemas.microsoft.com/office/drawing/2014/main" id="{2C59A452-01DD-EB05-7C4C-975B8765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6317" y="4511109"/>
            <a:ext cx="1615827" cy="215444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b="1" dirty="0">
                <a:solidFill>
                  <a:srgbClr val="0000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平鋼切削・矯正・切断</a:t>
            </a:r>
            <a:endParaRPr lang="en-US" altLang="ja-JP" sz="1400" b="1" dirty="0">
              <a:solidFill>
                <a:srgbClr val="0000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83" name="Picture 10" descr="Scan10025">
            <a:extLst>
              <a:ext uri="{FF2B5EF4-FFF2-40B4-BE49-F238E27FC236}">
                <a16:creationId xmlns:a16="http://schemas.microsoft.com/office/drawing/2014/main" id="{6BD076DB-F83B-7486-0B5C-9F514E6A9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5998" y="3693162"/>
            <a:ext cx="1070799" cy="7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44" descr="横須賀">
            <a:extLst>
              <a:ext uri="{FF2B5EF4-FFF2-40B4-BE49-F238E27FC236}">
                <a16:creationId xmlns:a16="http://schemas.microsoft.com/office/drawing/2014/main" id="{0BE7F0A3-271C-832A-F29F-DFB6E5D3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5998" y="2193713"/>
            <a:ext cx="1031022" cy="78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4" descr="東浦">
            <a:extLst>
              <a:ext uri="{FF2B5EF4-FFF2-40B4-BE49-F238E27FC236}">
                <a16:creationId xmlns:a16="http://schemas.microsoft.com/office/drawing/2014/main" id="{F1A007BB-24E5-5D24-8705-78C5094D8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5996" y="3693162"/>
            <a:ext cx="1042637" cy="78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図 108">
            <a:extLst>
              <a:ext uri="{FF2B5EF4-FFF2-40B4-BE49-F238E27FC236}">
                <a16:creationId xmlns:a16="http://schemas.microsoft.com/office/drawing/2014/main" id="{88F16E6E-EB0C-EACC-0FEF-3B4C1919C0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2053" y="1278120"/>
            <a:ext cx="911552" cy="9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3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51" grpId="0" animBg="1"/>
      <p:bldP spid="52" grpId="0" animBg="1"/>
      <p:bldP spid="56" grpId="0" animBg="1"/>
      <p:bldP spid="58" grpId="0"/>
      <p:bldP spid="59" grpId="0"/>
      <p:bldP spid="60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/>
      <p:bldP spid="70" grpId="0"/>
      <p:bldP spid="71" grpId="0" animBg="1"/>
      <p:bldP spid="72" grpId="0"/>
      <p:bldP spid="73" grpId="0"/>
      <p:bldP spid="76" grpId="0" animBg="1"/>
      <p:bldP spid="77" grpId="0"/>
      <p:bldP spid="79" grpId="0"/>
      <p:bldP spid="80" grpId="0" animBg="1"/>
      <p:bldP spid="81" grpId="0"/>
      <p:bldP spid="8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5928990-DEAE-D2A7-666E-5F2710F25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40" b="19881"/>
          <a:stretch/>
        </p:blipFill>
        <p:spPr>
          <a:xfrm>
            <a:off x="1560893" y="3236149"/>
            <a:ext cx="5603114" cy="306595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標準化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22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29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AAAF659B-DE6E-EC50-BA5A-9AE919CD4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55692"/>
              </p:ext>
            </p:extLst>
          </p:nvPr>
        </p:nvGraphicFramePr>
        <p:xfrm>
          <a:off x="112663" y="871747"/>
          <a:ext cx="8918674" cy="2759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988">
                  <a:extLst>
                    <a:ext uri="{9D8B030D-6E8A-4147-A177-3AD203B41FA5}">
                      <a16:colId xmlns:a16="http://schemas.microsoft.com/office/drawing/2014/main" val="519477442"/>
                    </a:ext>
                  </a:extLst>
                </a:gridCol>
                <a:gridCol w="1414281">
                  <a:extLst>
                    <a:ext uri="{9D8B030D-6E8A-4147-A177-3AD203B41FA5}">
                      <a16:colId xmlns:a16="http://schemas.microsoft.com/office/drawing/2014/main" val="3189667882"/>
                    </a:ext>
                  </a:extLst>
                </a:gridCol>
                <a:gridCol w="1299535">
                  <a:extLst>
                    <a:ext uri="{9D8B030D-6E8A-4147-A177-3AD203B41FA5}">
                      <a16:colId xmlns:a16="http://schemas.microsoft.com/office/drawing/2014/main" val="185363247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03910488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607637839"/>
                    </a:ext>
                  </a:extLst>
                </a:gridCol>
                <a:gridCol w="1409515">
                  <a:extLst>
                    <a:ext uri="{9D8B030D-6E8A-4147-A177-3AD203B41FA5}">
                      <a16:colId xmlns:a16="http://schemas.microsoft.com/office/drawing/2014/main" val="916882805"/>
                    </a:ext>
                  </a:extLst>
                </a:gridCol>
                <a:gridCol w="1466755">
                  <a:extLst>
                    <a:ext uri="{9D8B030D-6E8A-4147-A177-3AD203B41FA5}">
                      <a16:colId xmlns:a16="http://schemas.microsoft.com/office/drawing/2014/main" val="4291902175"/>
                    </a:ext>
                  </a:extLst>
                </a:gridCol>
              </a:tblGrid>
              <a:tr h="449197"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いつ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どこで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だれが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なにを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なぜ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どうする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105824"/>
                  </a:ext>
                </a:extLst>
              </a:tr>
              <a:tr h="770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次回交換</a:t>
                      </a:r>
                      <a:b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までに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現地現物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作業リーダー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作業</a:t>
                      </a:r>
                      <a:b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手順書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誰でも出来る様に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教育する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724487"/>
                  </a:ext>
                </a:extLst>
              </a:tr>
              <a:tr h="770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交換後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切断機</a:t>
                      </a:r>
                      <a:b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カバー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作業リーダー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交換周期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故障防止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次回交換の</a:t>
                      </a:r>
                      <a:b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表示をする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3569032"/>
                  </a:ext>
                </a:extLst>
              </a:tr>
              <a:tr h="770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交換後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詰所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作業リーダー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予備品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在庫管理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手配準備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7131136"/>
                  </a:ext>
                </a:extLst>
              </a:tr>
            </a:tbl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3FDCFE0B-9EBA-1AB0-D878-987D4D223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6" b="89984" l="9976" r="991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" t="33100" r="-1014" b="34493"/>
          <a:stretch/>
        </p:blipFill>
        <p:spPr>
          <a:xfrm>
            <a:off x="2076450" y="3631100"/>
            <a:ext cx="4572000" cy="2222490"/>
          </a:xfrm>
          <a:prstGeom prst="rect">
            <a:avLst/>
          </a:prstGeom>
        </p:spPr>
      </p:pic>
      <p:sp>
        <p:nvSpPr>
          <p:cNvPr id="8" name="テキスト ボックス 18">
            <a:extLst>
              <a:ext uri="{FF2B5EF4-FFF2-40B4-BE49-F238E27FC236}">
                <a16:creationId xmlns:a16="http://schemas.microsoft.com/office/drawing/2014/main" id="{176C6C36-50E0-1691-5FD0-D03C9A645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63" y="619702"/>
            <a:ext cx="1803379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表</a:t>
            </a:r>
            <a:r>
              <a:rPr lang="en-US" altLang="ja-JP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-4</a:t>
            </a:r>
            <a:r>
              <a:rPr lang="ja-JP" altLang="en-US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　５</a:t>
            </a:r>
            <a:r>
              <a:rPr lang="en-US" altLang="ja-JP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W1H</a:t>
            </a:r>
            <a:r>
              <a:rPr lang="ja-JP" altLang="en-US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標準化と管理</a:t>
            </a:r>
          </a:p>
        </p:txBody>
      </p:sp>
    </p:spTree>
    <p:extLst>
      <p:ext uri="{BB962C8B-B14F-4D97-AF65-F5344CB8AC3E}">
        <p14:creationId xmlns:p14="http://schemas.microsoft.com/office/powerpoint/2010/main" val="369111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28BAD87-DA12-E427-F6C8-24DB0CC01F1B}"/>
              </a:ext>
            </a:extLst>
          </p:cNvPr>
          <p:cNvGrpSpPr/>
          <p:nvPr/>
        </p:nvGrpSpPr>
        <p:grpSpPr>
          <a:xfrm>
            <a:off x="4130115" y="2053002"/>
            <a:ext cx="4673600" cy="3338611"/>
            <a:chOff x="4130115" y="1576182"/>
            <a:chExt cx="4673600" cy="3815431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EED35776-FF30-09BC-2490-0F7FCFFB09E9}"/>
                </a:ext>
              </a:extLst>
            </p:cNvPr>
            <p:cNvGrpSpPr/>
            <p:nvPr/>
          </p:nvGrpSpPr>
          <p:grpSpPr>
            <a:xfrm>
              <a:off x="4130115" y="1576182"/>
              <a:ext cx="4673600" cy="3815431"/>
              <a:chOff x="4130115" y="1104462"/>
              <a:chExt cx="4673600" cy="3142497"/>
            </a:xfrm>
          </p:grpSpPr>
          <p:graphicFrame>
            <p:nvGraphicFramePr>
              <p:cNvPr id="5" name="Q3Chart">
                <a:extLst>
                  <a:ext uri="{FF2B5EF4-FFF2-40B4-BE49-F238E27FC236}">
                    <a16:creationId xmlns:a16="http://schemas.microsoft.com/office/drawing/2014/main" id="{1EABC2D6-1216-09C4-3921-E0107B01416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624108712"/>
                  </p:ext>
                </p:extLst>
              </p:nvPr>
            </p:nvGraphicFramePr>
            <p:xfrm>
              <a:off x="4130115" y="1104462"/>
              <a:ext cx="4673600" cy="294612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5" name="Rectangle 31">
                <a:extLst>
                  <a:ext uri="{FF2B5EF4-FFF2-40B4-BE49-F238E27FC236}">
                    <a16:creationId xmlns:a16="http://schemas.microsoft.com/office/drawing/2014/main" id="{9FAA2C8C-070E-D8B6-2A1B-7E9211082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1964" y="4062293"/>
                <a:ext cx="200535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spcBef>
                    <a:spcPct val="20000"/>
                  </a:spcBef>
                  <a:buChar char="l"/>
                  <a:defRPr kumimoji="1" sz="3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Char char="l"/>
                  <a:defRPr kumimoji="1" sz="28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l"/>
                  <a:defRPr kumimoji="1" sz="24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 typeface="Wingdings" panose="05000000000000000000" pitchFamily="2" charset="2"/>
                  <a:buNone/>
                </a:pPr>
                <a:r>
                  <a:rPr lang="ja-JP" altLang="en-US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図</a:t>
                </a:r>
                <a:r>
                  <a:rPr lang="en-US" altLang="ja-JP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-10</a:t>
                </a:r>
                <a:r>
                  <a:rPr lang="ja-JP" altLang="en-US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 各設備年間保全時間２</a:t>
                </a:r>
              </a:p>
            </p:txBody>
          </p:sp>
        </p:grp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C7D1585A-CB81-4331-6E78-1295A9D1C1E6}"/>
                </a:ext>
              </a:extLst>
            </p:cNvPr>
            <p:cNvSpPr/>
            <p:nvPr/>
          </p:nvSpPr>
          <p:spPr>
            <a:xfrm>
              <a:off x="6832879" y="2545019"/>
              <a:ext cx="442127" cy="176836"/>
            </a:xfrm>
            <a:prstGeom prst="rect">
              <a:avLst/>
            </a:prstGeom>
            <a:solidFill>
              <a:srgbClr val="00E668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 kern="1200"/>
            </a:p>
          </p:txBody>
        </p:sp>
      </p:grpSp>
      <p:sp>
        <p:nvSpPr>
          <p:cNvPr id="35" name="Rectangle 31">
            <a:extLst>
              <a:ext uri="{FF2B5EF4-FFF2-40B4-BE49-F238E27FC236}">
                <a16:creationId xmlns:a16="http://schemas.microsoft.com/office/drawing/2014/main" id="{F5E44DC2-0C6A-18FA-4785-0ED9C72E3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489" y="2081742"/>
            <a:ext cx="24769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ﾃﾞｰﾀ期間：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月～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1100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図作成者：竹内　基次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96D74DC-493A-7DB0-864D-5E801A1A6AD7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残された問題点と今後の取り組み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22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30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02F25CE-6B24-423A-B675-59909E11DDC7}"/>
              </a:ext>
            </a:extLst>
          </p:cNvPr>
          <p:cNvSpPr txBox="1"/>
          <p:nvPr/>
        </p:nvSpPr>
        <p:spPr>
          <a:xfrm>
            <a:off x="4011307" y="5462067"/>
            <a:ext cx="5132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今後は、</a:t>
            </a:r>
            <a:r>
              <a:rPr kumimoji="1" lang="ja-JP" altLang="en-US" sz="2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糸面切断機にも</a:t>
            </a:r>
            <a:br>
              <a:rPr kumimoji="1" lang="en-US" altLang="ja-JP" sz="2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分割式プーリーを導入していきたい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F354D20-C56C-1EED-4541-27FE8D7E3C34}"/>
              </a:ext>
            </a:extLst>
          </p:cNvPr>
          <p:cNvSpPr txBox="1"/>
          <p:nvPr/>
        </p:nvSpPr>
        <p:spPr>
          <a:xfrm>
            <a:off x="167736" y="1084928"/>
            <a:ext cx="3430747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保全スキルが低い事が分かった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定期的に保全教育する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EA91401-4742-EE15-A333-09E9F1195234}"/>
              </a:ext>
            </a:extLst>
          </p:cNvPr>
          <p:cNvSpPr txBox="1"/>
          <p:nvPr/>
        </p:nvSpPr>
        <p:spPr>
          <a:xfrm>
            <a:off x="155806" y="622500"/>
            <a:ext cx="2172390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残された問題点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6A4554-8110-1C13-1976-482E0A9B072A}"/>
              </a:ext>
            </a:extLst>
          </p:cNvPr>
          <p:cNvSpPr txBox="1"/>
          <p:nvPr/>
        </p:nvSpPr>
        <p:spPr>
          <a:xfrm>
            <a:off x="4130115" y="622500"/>
            <a:ext cx="2170787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今後の取り組み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64C87DC-03A2-EE95-AB26-D4D63859B27C}"/>
              </a:ext>
            </a:extLst>
          </p:cNvPr>
          <p:cNvGrpSpPr/>
          <p:nvPr/>
        </p:nvGrpSpPr>
        <p:grpSpPr>
          <a:xfrm>
            <a:off x="400022" y="4726189"/>
            <a:ext cx="3096826" cy="1461983"/>
            <a:chOff x="400022" y="4726189"/>
            <a:chExt cx="3096826" cy="1461983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D44B3C63-B884-2CC7-86DA-484A53B18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6953" y1="50879" x2="30566" y2="549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44" t="30834" r="30631" b="27374"/>
            <a:stretch/>
          </p:blipFill>
          <p:spPr>
            <a:xfrm>
              <a:off x="1935744" y="4726189"/>
              <a:ext cx="1561104" cy="1461983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56AAB111-C4FE-C75E-097A-317C06F5D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35938" y1="59180" x2="68652" y2="55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26" t="26443" r="22634" b="22170"/>
            <a:stretch/>
          </p:blipFill>
          <p:spPr>
            <a:xfrm>
              <a:off x="400022" y="4735962"/>
              <a:ext cx="1561104" cy="1452210"/>
            </a:xfrm>
            <a:prstGeom prst="rect">
              <a:avLst/>
            </a:prstGeom>
          </p:spPr>
        </p:pic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78BEFAA-C602-56C4-5E05-913712CC89EF}"/>
              </a:ext>
            </a:extLst>
          </p:cNvPr>
          <p:cNvSpPr txBox="1"/>
          <p:nvPr/>
        </p:nvSpPr>
        <p:spPr>
          <a:xfrm>
            <a:off x="253985" y="4275884"/>
            <a:ext cx="3116559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保全計画を立て教育を推進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73C859D-E244-9E97-B959-16E336F7EB20}"/>
              </a:ext>
            </a:extLst>
          </p:cNvPr>
          <p:cNvSpPr txBox="1"/>
          <p:nvPr/>
        </p:nvSpPr>
        <p:spPr>
          <a:xfrm>
            <a:off x="4913976" y="1037339"/>
            <a:ext cx="3996607" cy="101566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20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sz="20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号切断機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での効果は</a:t>
            </a:r>
            <a:b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そのまま</a:t>
            </a:r>
            <a:r>
              <a:rPr kumimoji="1" lang="ja-JP" altLang="en-US" sz="2000" b="1" u="sng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糸面切断機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にも同様の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効果と予想される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29CD8D7C-0857-617D-1EBF-1C2BAC1D4F35}"/>
              </a:ext>
            </a:extLst>
          </p:cNvPr>
          <p:cNvCxnSpPr>
            <a:cxnSpLocks/>
          </p:cNvCxnSpPr>
          <p:nvPr/>
        </p:nvCxnSpPr>
        <p:spPr>
          <a:xfrm>
            <a:off x="5215508" y="1417728"/>
            <a:ext cx="331182" cy="130412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2485DA90-621B-8A84-842E-7033713A44E3}"/>
              </a:ext>
            </a:extLst>
          </p:cNvPr>
          <p:cNvCxnSpPr>
            <a:cxnSpLocks/>
          </p:cNvCxnSpPr>
          <p:nvPr/>
        </p:nvCxnSpPr>
        <p:spPr>
          <a:xfrm flipH="1">
            <a:off x="7127352" y="1771626"/>
            <a:ext cx="308428" cy="112913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>
            <a:extLst>
              <a:ext uri="{FF2B5EF4-FFF2-40B4-BE49-F238E27FC236}">
                <a16:creationId xmlns:a16="http://schemas.microsoft.com/office/drawing/2014/main" id="{B3AC3019-786A-A28B-A3AE-4C6EFEF3AB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01" b="85336" l="7244" r="95230">
                        <a14:foregroundMark x1="34982" y1="31449" x2="45583" y2="62367"/>
                        <a14:foregroundMark x1="36042" y1="77915" x2="39576" y2="81095"/>
                        <a14:foregroundMark x1="67314" y1="46643" x2="65901" y2="43463"/>
                        <a14:foregroundMark x1="79329" y1="48410" x2="78975" y2="58481"/>
                        <a14:foregroundMark x1="12898" y1="41696" x2="23322" y2="40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2" t="21536" r="5101" b="15730"/>
          <a:stretch/>
        </p:blipFill>
        <p:spPr>
          <a:xfrm>
            <a:off x="433812" y="1771626"/>
            <a:ext cx="2671220" cy="1900458"/>
          </a:xfrm>
          <a:prstGeom prst="rect">
            <a:avLst/>
          </a:prstGeom>
        </p:spPr>
      </p:pic>
      <p:sp>
        <p:nvSpPr>
          <p:cNvPr id="22" name="矢印: 下 21">
            <a:extLst>
              <a:ext uri="{FF2B5EF4-FFF2-40B4-BE49-F238E27FC236}">
                <a16:creationId xmlns:a16="http://schemas.microsoft.com/office/drawing/2014/main" id="{E0FB8BE7-CFC1-DDD2-2424-FA7350F196EE}"/>
              </a:ext>
            </a:extLst>
          </p:cNvPr>
          <p:cNvSpPr/>
          <p:nvPr/>
        </p:nvSpPr>
        <p:spPr>
          <a:xfrm>
            <a:off x="1418364" y="3858810"/>
            <a:ext cx="1010872" cy="293554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555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8" grpId="0"/>
      <p:bldP spid="10" grpId="0"/>
      <p:bldP spid="11" grpId="0"/>
      <p:bldP spid="12" grpId="0"/>
      <p:bldP spid="19" grpId="0"/>
      <p:bldP spid="21" grpId="0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A251F64-B0A6-479D-126E-1471CBD2D6B5}"/>
              </a:ext>
            </a:extLst>
          </p:cNvPr>
          <p:cNvSpPr/>
          <p:nvPr/>
        </p:nvSpPr>
        <p:spPr>
          <a:xfrm rot="20872415">
            <a:off x="6061134" y="2454370"/>
            <a:ext cx="2121093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1600" dirty="0">
                <a:ln w="12700" cmpd="sng">
                  <a:noFill/>
                  <a:prstDash val="solid"/>
                </a:ln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さ～て</a:t>
            </a:r>
            <a:br>
              <a:rPr lang="en-US" altLang="ja-JP" sz="1600" dirty="0">
                <a:ln w="12700" cmpd="sng">
                  <a:noFill/>
                  <a:prstDash val="solid"/>
                </a:ln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600" dirty="0">
                <a:ln w="12700" cmpd="sng">
                  <a:noFill/>
                  <a:prstDash val="solid"/>
                </a:ln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次は何やろうかなぁ</a:t>
            </a:r>
            <a:r>
              <a:rPr lang="ja-JP" altLang="en-US" sz="1600" cap="none" spc="0" dirty="0">
                <a:ln w="12700" cmpd="sng">
                  <a:noFill/>
                  <a:prstDash val="solid"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～♬</a:t>
            </a:r>
            <a:endParaRPr lang="en-US" altLang="ja-JP" sz="1600" cap="none" spc="0" dirty="0">
              <a:ln w="12700" cmpd="sng">
                <a:noFill/>
                <a:prstDash val="solid"/>
              </a:ln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49C1FD0-B027-DAC9-FC5F-41DDA47502F1}"/>
              </a:ext>
            </a:extLst>
          </p:cNvPr>
          <p:cNvSpPr/>
          <p:nvPr/>
        </p:nvSpPr>
        <p:spPr>
          <a:xfrm>
            <a:off x="713572" y="576113"/>
            <a:ext cx="7082067" cy="1661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kumimoji="1" lang="ja-JP" altLang="en-US" sz="54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ご清聴</a:t>
            </a:r>
            <a:endParaRPr kumimoji="1" lang="en-US" altLang="ja-JP" sz="5400" b="1" dirty="0"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54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ありがとうございました</a:t>
            </a:r>
            <a:endParaRPr kumimoji="1" lang="en-US" altLang="ja-JP" sz="5400" b="1" dirty="0"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62A9D22-6F7A-D923-6069-9A1903850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4F8DF70B-F878-67EF-75E5-0BFF48CA4AEF}"/>
              </a:ext>
            </a:extLst>
          </p:cNvPr>
          <p:cNvGrpSpPr/>
          <p:nvPr/>
        </p:nvGrpSpPr>
        <p:grpSpPr>
          <a:xfrm>
            <a:off x="2386600" y="2081669"/>
            <a:ext cx="3556401" cy="3698357"/>
            <a:chOff x="2496056" y="1925231"/>
            <a:chExt cx="3742184" cy="3950769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C28C3D69-83BC-3DF4-9CF7-67EF654AC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82" b="94848" l="4167" r="95718">
                          <a14:foregroundMark x1="71412" y1="18666" x2="27431" y2="88260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2699" r="7657" b="6453"/>
            <a:stretch/>
          </p:blipFill>
          <p:spPr>
            <a:xfrm>
              <a:off x="3510385" y="1925231"/>
              <a:ext cx="2727855" cy="3427863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20B6D4D3-B296-7D1F-FAAE-E27AA3E4C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456" b="95355" l="9954" r="93866">
                          <a14:foregroundMark x1="81944" y1="49916" x2="75000" y2="51858"/>
                          <a14:foregroundMark x1="78704" y1="61149" x2="78472" y2="78970"/>
                          <a14:foregroundMark x1="75579" y1="60980" x2="76157" y2="73649"/>
                          <a14:foregroundMark x1="86806" y1="57601" x2="86574" y2="61571"/>
                          <a14:foregroundMark x1="88889" y1="60726" x2="89468" y2="823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5" t="40822" r="7329" b="4127"/>
            <a:stretch/>
          </p:blipFill>
          <p:spPr>
            <a:xfrm>
              <a:off x="2496056" y="2779093"/>
              <a:ext cx="3453450" cy="3096907"/>
            </a:xfrm>
            <a:prstGeom prst="rect">
              <a:avLst/>
            </a:prstGeom>
          </p:spPr>
        </p:pic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753DC12-560D-B3EE-E390-948940F143B0}"/>
              </a:ext>
            </a:extLst>
          </p:cNvPr>
          <p:cNvGrpSpPr/>
          <p:nvPr/>
        </p:nvGrpSpPr>
        <p:grpSpPr>
          <a:xfrm>
            <a:off x="1962738" y="5394988"/>
            <a:ext cx="5219700" cy="855663"/>
            <a:chOff x="2019300" y="5357280"/>
            <a:chExt cx="5219700" cy="855663"/>
          </a:xfrm>
        </p:grpSpPr>
        <p:pic>
          <p:nvPicPr>
            <p:cNvPr id="5" name="Picture 14" descr="愛豊">
              <a:extLst>
                <a:ext uri="{FF2B5EF4-FFF2-40B4-BE49-F238E27FC236}">
                  <a16:creationId xmlns:a16="http://schemas.microsoft.com/office/drawing/2014/main" id="{F22E4E34-1A53-8FF9-FEDB-329259262F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300" y="5357280"/>
              <a:ext cx="847725" cy="855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WordArt 5">
              <a:extLst>
                <a:ext uri="{FF2B5EF4-FFF2-40B4-BE49-F238E27FC236}">
                  <a16:creationId xmlns:a16="http://schemas.microsoft.com/office/drawing/2014/main" id="{541B4AC8-335B-8AC5-E61E-45BDAF98489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28950" y="5585880"/>
              <a:ext cx="4210050" cy="5048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zh-TW" altLang="en-US" sz="4000" b="1" kern="10" dirty="0">
                  <a:solidFill>
                    <a:srgbClr val="0000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愛豊商事 株式会社</a:t>
              </a:r>
              <a:endParaRPr lang="ja-JP" altLang="en-US" sz="4000" b="1" kern="1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11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職場紹介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740645" y="175567"/>
            <a:ext cx="288570" cy="37675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45" name="Rectangle 141">
            <a:extLst>
              <a:ext uri="{FF2B5EF4-FFF2-40B4-BE49-F238E27FC236}">
                <a16:creationId xmlns:a16="http://schemas.microsoft.com/office/drawing/2014/main" id="{26FF5E09-0F7E-52D9-7A2E-94ED5B57A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786" y="5885535"/>
            <a:ext cx="80807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2600" dirty="0">
                <a:solidFill>
                  <a:srgbClr val="00B050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愛知製鋼様の特殊鋼製品の品質保証に貢献しています！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4168E06B-3D5C-4D95-883D-DB3DD9BFD1F4}"/>
              </a:ext>
            </a:extLst>
          </p:cNvPr>
          <p:cNvSpPr/>
          <p:nvPr/>
        </p:nvSpPr>
        <p:spPr>
          <a:xfrm>
            <a:off x="192708" y="811631"/>
            <a:ext cx="2643292" cy="1307360"/>
          </a:xfrm>
          <a:prstGeom prst="roundRect">
            <a:avLst>
              <a:gd name="adj" fmla="val 6840"/>
            </a:avLst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46E262D2-2197-401E-9E47-595DA7A36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24" y="1333147"/>
            <a:ext cx="631307" cy="64127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BA303CEF-DFC7-4A55-8C96-7ACF24897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307" y="1311715"/>
            <a:ext cx="612273" cy="64127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41E41D-B2F4-49FF-B893-AF63466C7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165" y="1311715"/>
            <a:ext cx="618604" cy="641275"/>
          </a:xfrm>
          <a:prstGeom prst="rect">
            <a:avLst/>
          </a:prstGeom>
        </p:spPr>
      </p:pic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61727DF3-BE4D-4238-92A6-A93345D97ED4}"/>
              </a:ext>
            </a:extLst>
          </p:cNvPr>
          <p:cNvSpPr/>
          <p:nvPr/>
        </p:nvSpPr>
        <p:spPr>
          <a:xfrm>
            <a:off x="378453" y="1047766"/>
            <a:ext cx="404806" cy="277851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36000" tIns="0" rIns="3600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製鋼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D462EE31-E4C7-4A65-A132-DD011C416957}"/>
              </a:ext>
            </a:extLst>
          </p:cNvPr>
          <p:cNvSpPr/>
          <p:nvPr/>
        </p:nvSpPr>
        <p:spPr>
          <a:xfrm>
            <a:off x="1321465" y="1047766"/>
            <a:ext cx="404806" cy="277851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36000" tIns="0" rIns="3600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分塊</a:t>
            </a: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AF072699-0B03-4B0E-9131-9A9BDC8AEE7D}"/>
              </a:ext>
            </a:extLst>
          </p:cNvPr>
          <p:cNvSpPr/>
          <p:nvPr/>
        </p:nvSpPr>
        <p:spPr>
          <a:xfrm>
            <a:off x="2221613" y="1047766"/>
            <a:ext cx="404806" cy="277851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36000" tIns="0" rIns="3600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圧延</a:t>
            </a: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DD3C3D9E-84A7-4688-9566-DEB5D0343685}"/>
              </a:ext>
            </a:extLst>
          </p:cNvPr>
          <p:cNvSpPr/>
          <p:nvPr/>
        </p:nvSpPr>
        <p:spPr>
          <a:xfrm>
            <a:off x="1035704" y="1447452"/>
            <a:ext cx="121449" cy="411495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2BC054DB-B0D4-4AF8-A89B-BC6DEF7A7CD1}"/>
              </a:ext>
            </a:extLst>
          </p:cNvPr>
          <p:cNvSpPr/>
          <p:nvPr/>
        </p:nvSpPr>
        <p:spPr>
          <a:xfrm>
            <a:off x="1921564" y="1447452"/>
            <a:ext cx="121449" cy="411495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ED60719A-6048-4DB6-80CB-79DFB8DEFE5C}"/>
              </a:ext>
            </a:extLst>
          </p:cNvPr>
          <p:cNvSpPr/>
          <p:nvPr/>
        </p:nvSpPr>
        <p:spPr>
          <a:xfrm>
            <a:off x="365729" y="690184"/>
            <a:ext cx="1684428" cy="250040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愛知製鋼 知多工場</a:t>
            </a:r>
          </a:p>
        </p:txBody>
      </p: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71E122CD-6FE4-47DE-AAC4-D70D7DD91B09}"/>
              </a:ext>
            </a:extLst>
          </p:cNvPr>
          <p:cNvSpPr/>
          <p:nvPr/>
        </p:nvSpPr>
        <p:spPr>
          <a:xfrm>
            <a:off x="3300362" y="811631"/>
            <a:ext cx="5650930" cy="1307360"/>
          </a:xfrm>
          <a:prstGeom prst="roundRect">
            <a:avLst>
              <a:gd name="adj" fmla="val 6840"/>
            </a:avLst>
          </a:prstGeom>
          <a:solidFill>
            <a:sysClr val="window" lastClr="FFFFFF"/>
          </a:solidFill>
          <a:ln w="12700" cap="flat" cmpd="sng" algn="ctr">
            <a:solidFill>
              <a:srgbClr val="002B82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4" name="四角形: 角を丸くする 33">
            <a:extLst>
              <a:ext uri="{FF2B5EF4-FFF2-40B4-BE49-F238E27FC236}">
                <a16:creationId xmlns:a16="http://schemas.microsoft.com/office/drawing/2014/main" id="{66D5552A-04A7-41C6-9CAF-EDEF1D891381}"/>
              </a:ext>
            </a:extLst>
          </p:cNvPr>
          <p:cNvSpPr/>
          <p:nvPr/>
        </p:nvSpPr>
        <p:spPr>
          <a:xfrm>
            <a:off x="3459095" y="671330"/>
            <a:ext cx="619967" cy="250040"/>
          </a:xfrm>
          <a:prstGeom prst="roundRect">
            <a:avLst>
              <a:gd name="adj" fmla="val 0"/>
            </a:avLst>
          </a:prstGeom>
          <a:solidFill>
            <a:srgbClr val="5B9BD5">
              <a:lumMod val="50000"/>
            </a:srgbClr>
          </a:solidFill>
          <a:ln w="3175" cap="flat" cmpd="sng" algn="ctr">
            <a:solidFill>
              <a:srgbClr val="00206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</a:t>
            </a: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圧課</a:t>
            </a:r>
          </a:p>
        </p:txBody>
      </p: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E2EAC9E3-7663-40E8-B483-9E3BEC07E0BB}"/>
              </a:ext>
            </a:extLst>
          </p:cNvPr>
          <p:cNvSpPr/>
          <p:nvPr/>
        </p:nvSpPr>
        <p:spPr>
          <a:xfrm>
            <a:off x="2721696" y="2664809"/>
            <a:ext cx="6229596" cy="1378799"/>
          </a:xfrm>
          <a:prstGeom prst="roundRect">
            <a:avLst>
              <a:gd name="adj" fmla="val 6840"/>
            </a:avLst>
          </a:prstGeom>
          <a:solidFill>
            <a:sysClr val="window" lastClr="FFFFFF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473A87DB-118A-4DF9-8084-C4212E8977F4}"/>
              </a:ext>
            </a:extLst>
          </p:cNvPr>
          <p:cNvSpPr/>
          <p:nvPr/>
        </p:nvSpPr>
        <p:spPr>
          <a:xfrm>
            <a:off x="192708" y="2664809"/>
            <a:ext cx="2078913" cy="1377713"/>
          </a:xfrm>
          <a:prstGeom prst="roundRect">
            <a:avLst>
              <a:gd name="adj" fmla="val 6840"/>
            </a:avLst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71D77685-0A2C-40C0-84A3-A3F27860C97D}"/>
              </a:ext>
            </a:extLst>
          </p:cNvPr>
          <p:cNvSpPr/>
          <p:nvPr/>
        </p:nvSpPr>
        <p:spPr>
          <a:xfrm>
            <a:off x="387161" y="2543362"/>
            <a:ext cx="1684428" cy="250040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愛知製鋼 鍛造工場</a:t>
            </a:r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2821C741-066C-4049-92D2-1E4AB4C89BA4}"/>
              </a:ext>
            </a:extLst>
          </p:cNvPr>
          <p:cNvSpPr/>
          <p:nvPr/>
        </p:nvSpPr>
        <p:spPr>
          <a:xfrm>
            <a:off x="2873285" y="2531652"/>
            <a:ext cx="691407" cy="250040"/>
          </a:xfrm>
          <a:prstGeom prst="roundRect">
            <a:avLst>
              <a:gd name="adj" fmla="val 0"/>
            </a:avLst>
          </a:prstGeom>
          <a:solidFill>
            <a:srgbClr val="ED7D31">
              <a:lumMod val="75000"/>
            </a:srgbClr>
          </a:solidFill>
          <a:ln w="3175" cap="flat" cmpd="sng" algn="ctr">
            <a:solidFill>
              <a:srgbClr val="C0000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加工課</a:t>
            </a:r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9114E5EA-B1F5-4248-B0A4-4CDEBD74E30C}"/>
              </a:ext>
            </a:extLst>
          </p:cNvPr>
          <p:cNvSpPr/>
          <p:nvPr/>
        </p:nvSpPr>
        <p:spPr>
          <a:xfrm>
            <a:off x="199852" y="4577126"/>
            <a:ext cx="6229596" cy="1207344"/>
          </a:xfrm>
          <a:prstGeom prst="roundRect">
            <a:avLst>
              <a:gd name="adj" fmla="val 6840"/>
            </a:avLst>
          </a:prstGeom>
          <a:solidFill>
            <a:sysClr val="window" lastClr="FFFFFF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04004DA0-18E3-4656-A8EC-1D6B86F598E8}"/>
              </a:ext>
            </a:extLst>
          </p:cNvPr>
          <p:cNvSpPr/>
          <p:nvPr/>
        </p:nvSpPr>
        <p:spPr>
          <a:xfrm>
            <a:off x="351441" y="4443970"/>
            <a:ext cx="691407" cy="250040"/>
          </a:xfrm>
          <a:prstGeom prst="roundRect">
            <a:avLst>
              <a:gd name="adj" fmla="val 0"/>
            </a:avLst>
          </a:prstGeom>
          <a:solidFill>
            <a:srgbClr val="ED7D31">
              <a:lumMod val="75000"/>
            </a:srgbClr>
          </a:solidFill>
          <a:ln w="3175" cap="flat" cmpd="sng" algn="ctr">
            <a:solidFill>
              <a:srgbClr val="C0000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工機課</a:t>
            </a: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B777DFD2-718D-4F68-AB16-D90354D9C252}"/>
              </a:ext>
            </a:extLst>
          </p:cNvPr>
          <p:cNvCxnSpPr>
            <a:stCxn id="6" idx="3"/>
            <a:endCxn id="33" idx="1"/>
          </p:cNvCxnSpPr>
          <p:nvPr/>
        </p:nvCxnSpPr>
        <p:spPr>
          <a:xfrm>
            <a:off x="2836000" y="1465311"/>
            <a:ext cx="464362" cy="0"/>
          </a:xfrm>
          <a:prstGeom prst="straightConnector1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cxnSp>
        <p:nvCxnSpPr>
          <p:cNvPr id="44" name="コネクタ: カギ線 43">
            <a:extLst>
              <a:ext uri="{FF2B5EF4-FFF2-40B4-BE49-F238E27FC236}">
                <a16:creationId xmlns:a16="http://schemas.microsoft.com/office/drawing/2014/main" id="{655059EE-3FFA-4534-BC7F-B63320314C0F}"/>
              </a:ext>
            </a:extLst>
          </p:cNvPr>
          <p:cNvCxnSpPr>
            <a:stCxn id="6" idx="2"/>
            <a:endCxn id="38" idx="0"/>
          </p:cNvCxnSpPr>
          <p:nvPr/>
        </p:nvCxnSpPr>
        <p:spPr>
          <a:xfrm rot="5400000">
            <a:off x="1159680" y="2188687"/>
            <a:ext cx="424371" cy="284979"/>
          </a:xfrm>
          <a:prstGeom prst="bentConnector3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cxnSp>
        <p:nvCxnSpPr>
          <p:cNvPr id="46" name="コネクタ: カギ線 45">
            <a:extLst>
              <a:ext uri="{FF2B5EF4-FFF2-40B4-BE49-F238E27FC236}">
                <a16:creationId xmlns:a16="http://schemas.microsoft.com/office/drawing/2014/main" id="{18465E1B-C152-4091-BB90-0886B613877A}"/>
              </a:ext>
            </a:extLst>
          </p:cNvPr>
          <p:cNvCxnSpPr>
            <a:stCxn id="6" idx="2"/>
            <a:endCxn id="35" idx="0"/>
          </p:cNvCxnSpPr>
          <p:nvPr/>
        </p:nvCxnSpPr>
        <p:spPr>
          <a:xfrm rot="16200000" flipH="1">
            <a:off x="3402515" y="230830"/>
            <a:ext cx="545818" cy="4322140"/>
          </a:xfrm>
          <a:prstGeom prst="bentConnector3">
            <a:avLst>
              <a:gd name="adj1" fmla="val 39637"/>
            </a:avLst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3EC36097-938A-44BE-B4BD-9B0FDFA43AA1}"/>
              </a:ext>
            </a:extLst>
          </p:cNvPr>
          <p:cNvCxnSpPr>
            <a:stCxn id="36" idx="3"/>
            <a:endCxn id="35" idx="1"/>
          </p:cNvCxnSpPr>
          <p:nvPr/>
        </p:nvCxnSpPr>
        <p:spPr>
          <a:xfrm>
            <a:off x="2271621" y="3353665"/>
            <a:ext cx="450074" cy="545"/>
          </a:xfrm>
          <a:prstGeom prst="straightConnector1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cxnSp>
        <p:nvCxnSpPr>
          <p:cNvPr id="48" name="コネクタ: カギ線 47">
            <a:extLst>
              <a:ext uri="{FF2B5EF4-FFF2-40B4-BE49-F238E27FC236}">
                <a16:creationId xmlns:a16="http://schemas.microsoft.com/office/drawing/2014/main" id="{0E88D054-6041-4959-BBA3-36710EAFDD2B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70589" y="3278742"/>
            <a:ext cx="534604" cy="2082485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8E0C2E9E-3F91-4442-8CB5-B3736109488B}"/>
              </a:ext>
            </a:extLst>
          </p:cNvPr>
          <p:cNvSpPr/>
          <p:nvPr/>
        </p:nvSpPr>
        <p:spPr>
          <a:xfrm>
            <a:off x="6872379" y="4577126"/>
            <a:ext cx="2078913" cy="1207344"/>
          </a:xfrm>
          <a:prstGeom prst="roundRect">
            <a:avLst>
              <a:gd name="adj" fmla="val 6840"/>
            </a:avLst>
          </a:prstGeom>
          <a:solidFill>
            <a:sysClr val="window" lastClr="FFFFFF"/>
          </a:solidFill>
          <a:ln w="1270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57" name="四角形: 角を丸くする 56">
            <a:extLst>
              <a:ext uri="{FF2B5EF4-FFF2-40B4-BE49-F238E27FC236}">
                <a16:creationId xmlns:a16="http://schemas.microsoft.com/office/drawing/2014/main" id="{6C47528D-4091-44A1-848A-F6C7977A673D}"/>
              </a:ext>
            </a:extLst>
          </p:cNvPr>
          <p:cNvSpPr/>
          <p:nvPr/>
        </p:nvSpPr>
        <p:spPr>
          <a:xfrm>
            <a:off x="7031111" y="4436826"/>
            <a:ext cx="1048609" cy="250040"/>
          </a:xfrm>
          <a:prstGeom prst="roundRect">
            <a:avLst>
              <a:gd name="adj" fmla="val 0"/>
            </a:avLst>
          </a:prstGeom>
          <a:solidFill>
            <a:srgbClr val="002B82"/>
          </a:solidFill>
          <a:ln w="3175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横須賀工場</a:t>
            </a:r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7800F107-D324-407E-A086-5B501B688924}"/>
              </a:ext>
            </a:extLst>
          </p:cNvPr>
          <p:cNvCxnSpPr>
            <a:stCxn id="41" idx="3"/>
            <a:endCxn id="53" idx="1"/>
          </p:cNvCxnSpPr>
          <p:nvPr/>
        </p:nvCxnSpPr>
        <p:spPr>
          <a:xfrm>
            <a:off x="6429448" y="5180798"/>
            <a:ext cx="442930" cy="0"/>
          </a:xfrm>
          <a:prstGeom prst="straightConnector1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  <a:headEnd type="arrow" w="med" len="med"/>
            <a:tailEnd type="arrow" w="med" len="med"/>
          </a:ln>
          <a:effectLst/>
        </p:spPr>
      </p:cxnSp>
      <p:pic>
        <p:nvPicPr>
          <p:cNvPr id="59" name="図 58">
            <a:extLst>
              <a:ext uri="{FF2B5EF4-FFF2-40B4-BE49-F238E27FC236}">
                <a16:creationId xmlns:a16="http://schemas.microsoft.com/office/drawing/2014/main" id="{7A1130B3-7152-4ED7-8DA3-F068F269D2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0388" y="1083107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A8C9C191-9521-4093-AC58-EECF15B925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3383" y="1083106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D4840D29-490A-42A8-A4A2-91360EE1F7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3547" y="1083106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F7D92EE9-57B7-467E-B860-C87344FA8D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3687" y="1083106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C548BCE0-62DE-4BAE-9566-744AFCFD8D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3852" y="1083106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0" name="図 159">
            <a:extLst>
              <a:ext uri="{FF2B5EF4-FFF2-40B4-BE49-F238E27FC236}">
                <a16:creationId xmlns:a16="http://schemas.microsoft.com/office/drawing/2014/main" id="{9D0B9AF6-20C0-418B-85F0-13B17FA253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93992" y="1083106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61" name="四角形: 角を丸くする 160">
            <a:extLst>
              <a:ext uri="{FF2B5EF4-FFF2-40B4-BE49-F238E27FC236}">
                <a16:creationId xmlns:a16="http://schemas.microsoft.com/office/drawing/2014/main" id="{A2A021C0-5552-4933-A88A-BB51F210D08D}"/>
              </a:ext>
            </a:extLst>
          </p:cNvPr>
          <p:cNvSpPr/>
          <p:nvPr/>
        </p:nvSpPr>
        <p:spPr>
          <a:xfrm>
            <a:off x="5295111" y="671330"/>
            <a:ext cx="619967" cy="250040"/>
          </a:xfrm>
          <a:prstGeom prst="roundRect">
            <a:avLst>
              <a:gd name="adj" fmla="val 0"/>
            </a:avLst>
          </a:prstGeom>
          <a:solidFill>
            <a:srgbClr val="5B9BD5">
              <a:lumMod val="50000"/>
            </a:srgbClr>
          </a:solidFill>
          <a:ln w="3175" cap="flat" cmpd="sng" algn="ctr">
            <a:solidFill>
              <a:srgbClr val="00206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</a:t>
            </a: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圧課</a:t>
            </a:r>
          </a:p>
        </p:txBody>
      </p:sp>
      <p:sp>
        <p:nvSpPr>
          <p:cNvPr id="162" name="四角形: 角を丸くする 161">
            <a:extLst>
              <a:ext uri="{FF2B5EF4-FFF2-40B4-BE49-F238E27FC236}">
                <a16:creationId xmlns:a16="http://schemas.microsoft.com/office/drawing/2014/main" id="{DF0CD348-E54F-4638-BE30-F6181BBC6E1E}"/>
              </a:ext>
            </a:extLst>
          </p:cNvPr>
          <p:cNvSpPr/>
          <p:nvPr/>
        </p:nvSpPr>
        <p:spPr>
          <a:xfrm>
            <a:off x="7138272" y="671330"/>
            <a:ext cx="669975" cy="250040"/>
          </a:xfrm>
          <a:prstGeom prst="roundRect">
            <a:avLst>
              <a:gd name="adj" fmla="val 0"/>
            </a:avLst>
          </a:prstGeom>
          <a:solidFill>
            <a:srgbClr val="5B9BD5">
              <a:lumMod val="50000"/>
            </a:srgbClr>
          </a:solidFill>
          <a:ln w="3175" cap="flat" cmpd="sng" algn="ctr">
            <a:solidFill>
              <a:srgbClr val="00206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精整課</a:t>
            </a:r>
          </a:p>
        </p:txBody>
      </p:sp>
      <p:sp>
        <p:nvSpPr>
          <p:cNvPr id="163" name="四角形: 角を丸くする 162">
            <a:extLst>
              <a:ext uri="{FF2B5EF4-FFF2-40B4-BE49-F238E27FC236}">
                <a16:creationId xmlns:a16="http://schemas.microsoft.com/office/drawing/2014/main" id="{049D7208-25FA-44EA-B52E-80D64647FB7B}"/>
              </a:ext>
            </a:extLst>
          </p:cNvPr>
          <p:cNvSpPr/>
          <p:nvPr/>
        </p:nvSpPr>
        <p:spPr>
          <a:xfrm>
            <a:off x="3586123" y="1715430"/>
            <a:ext cx="1382645" cy="312598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太丸鋼材（</a:t>
            </a:r>
            <a:r>
              <a:rPr kumimoji="1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φ80</a:t>
            </a: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～</a:t>
            </a:r>
            <a:r>
              <a:rPr kumimoji="1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φ230</a:t>
            </a: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）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矯正・検査・出荷</a:t>
            </a:r>
          </a:p>
        </p:txBody>
      </p:sp>
      <p:sp>
        <p:nvSpPr>
          <p:cNvPr id="165" name="四角形: 角を丸くする 164">
            <a:extLst>
              <a:ext uri="{FF2B5EF4-FFF2-40B4-BE49-F238E27FC236}">
                <a16:creationId xmlns:a16="http://schemas.microsoft.com/office/drawing/2014/main" id="{BC576F25-7838-4E42-A3FB-6F1E042B170B}"/>
              </a:ext>
            </a:extLst>
          </p:cNvPr>
          <p:cNvSpPr/>
          <p:nvPr/>
        </p:nvSpPr>
        <p:spPr>
          <a:xfrm>
            <a:off x="7286732" y="1715430"/>
            <a:ext cx="1382645" cy="312598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細丸鋼材（</a:t>
            </a:r>
            <a:r>
              <a:rPr kumimoji="1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φ10</a:t>
            </a: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～</a:t>
            </a:r>
            <a:r>
              <a:rPr kumimoji="1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φ100</a:t>
            </a: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）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矯正・切断・出荷</a:t>
            </a:r>
          </a:p>
        </p:txBody>
      </p:sp>
      <p:pic>
        <p:nvPicPr>
          <p:cNvPr id="166" name="図 165">
            <a:extLst>
              <a:ext uri="{FF2B5EF4-FFF2-40B4-BE49-F238E27FC236}">
                <a16:creationId xmlns:a16="http://schemas.microsoft.com/office/drawing/2014/main" id="{A8375455-F3EA-4B30-8D72-C3D7C01A4E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3144" y="3007724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7" name="図 166">
            <a:extLst>
              <a:ext uri="{FF2B5EF4-FFF2-40B4-BE49-F238E27FC236}">
                <a16:creationId xmlns:a16="http://schemas.microsoft.com/office/drawing/2014/main" id="{D26BC89B-1300-47E4-8813-6861294AA3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9136" y="3007724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8" name="図 167">
            <a:extLst>
              <a:ext uri="{FF2B5EF4-FFF2-40B4-BE49-F238E27FC236}">
                <a16:creationId xmlns:a16="http://schemas.microsoft.com/office/drawing/2014/main" id="{6A786E08-F553-4EC2-9A26-B669261028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93860" y="3007724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9" name="図 168">
            <a:extLst>
              <a:ext uri="{FF2B5EF4-FFF2-40B4-BE49-F238E27FC236}">
                <a16:creationId xmlns:a16="http://schemas.microsoft.com/office/drawing/2014/main" id="{6221484E-A5FC-4807-8313-08AEC43A9E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51144" y="3007724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0" name="図 169">
            <a:extLst>
              <a:ext uri="{FF2B5EF4-FFF2-40B4-BE49-F238E27FC236}">
                <a16:creationId xmlns:a16="http://schemas.microsoft.com/office/drawing/2014/main" id="{E6C20C22-DDD1-44CE-8FC2-318CCAC0EE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72132" y="3007724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1" name="図 170">
            <a:extLst>
              <a:ext uri="{FF2B5EF4-FFF2-40B4-BE49-F238E27FC236}">
                <a16:creationId xmlns:a16="http://schemas.microsoft.com/office/drawing/2014/main" id="{4885CC3F-A036-43C2-9E59-E1300CB411E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15128" y="3007724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2" name="図 171">
            <a:extLst>
              <a:ext uri="{FF2B5EF4-FFF2-40B4-BE49-F238E27FC236}">
                <a16:creationId xmlns:a16="http://schemas.microsoft.com/office/drawing/2014/main" id="{969A842D-3C15-425B-A18F-408E304600C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86140" y="3007724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73" name="四角形: 角を丸くする 172">
            <a:extLst>
              <a:ext uri="{FF2B5EF4-FFF2-40B4-BE49-F238E27FC236}">
                <a16:creationId xmlns:a16="http://schemas.microsoft.com/office/drawing/2014/main" id="{C8F2EDD9-1ACC-43BC-B954-E384B4AEB8A5}"/>
              </a:ext>
            </a:extLst>
          </p:cNvPr>
          <p:cNvSpPr/>
          <p:nvPr/>
        </p:nvSpPr>
        <p:spPr>
          <a:xfrm>
            <a:off x="5636461" y="1715430"/>
            <a:ext cx="961840" cy="312598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バネ平鋼材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矯正・検査・出荷</a:t>
            </a:r>
          </a:p>
        </p:txBody>
      </p:sp>
      <p:sp>
        <p:nvSpPr>
          <p:cNvPr id="174" name="四角形: 角を丸くする 173">
            <a:extLst>
              <a:ext uri="{FF2B5EF4-FFF2-40B4-BE49-F238E27FC236}">
                <a16:creationId xmlns:a16="http://schemas.microsoft.com/office/drawing/2014/main" id="{492F0AC1-7B2D-40FA-BE5D-59B3110E6F2E}"/>
              </a:ext>
            </a:extLst>
          </p:cNvPr>
          <p:cNvSpPr/>
          <p:nvPr/>
        </p:nvSpPr>
        <p:spPr>
          <a:xfrm>
            <a:off x="2821712" y="3632904"/>
            <a:ext cx="897682" cy="307777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kern="0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鋳片</a:t>
            </a: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切断・ﾌﾗｲｽ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ｻﾙﾌｧｰﾌﾟﾘﾝﾄ採取</a:t>
            </a:r>
          </a:p>
        </p:txBody>
      </p:sp>
      <p:sp>
        <p:nvSpPr>
          <p:cNvPr id="175" name="四角形: 角を丸くする 174">
            <a:extLst>
              <a:ext uri="{FF2B5EF4-FFF2-40B4-BE49-F238E27FC236}">
                <a16:creationId xmlns:a16="http://schemas.microsoft.com/office/drawing/2014/main" id="{76C657D4-D394-49DC-9A53-653C78045BC0}"/>
              </a:ext>
            </a:extLst>
          </p:cNvPr>
          <p:cNvSpPr/>
          <p:nvPr/>
        </p:nvSpPr>
        <p:spPr>
          <a:xfrm>
            <a:off x="3786156" y="3632904"/>
            <a:ext cx="601150" cy="312598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ｷｬﾝﾃﾞｨ鉄板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SB</a:t>
            </a: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鉄板作製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76" name="四角形: 角を丸くする 175">
            <a:extLst>
              <a:ext uri="{FF2B5EF4-FFF2-40B4-BE49-F238E27FC236}">
                <a16:creationId xmlns:a16="http://schemas.microsoft.com/office/drawing/2014/main" id="{ADE2B5A3-2580-464E-A12B-B6DD2D654D4A}"/>
              </a:ext>
            </a:extLst>
          </p:cNvPr>
          <p:cNvSpPr/>
          <p:nvPr/>
        </p:nvSpPr>
        <p:spPr>
          <a:xfrm>
            <a:off x="4809498" y="3632904"/>
            <a:ext cx="24046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鍛伸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77" name="四角形: 角を丸くする 176">
            <a:extLst>
              <a:ext uri="{FF2B5EF4-FFF2-40B4-BE49-F238E27FC236}">
                <a16:creationId xmlns:a16="http://schemas.microsoft.com/office/drawing/2014/main" id="{48D988E9-C1AA-431A-9D5C-FBA56E961609}"/>
              </a:ext>
            </a:extLst>
          </p:cNvPr>
          <p:cNvSpPr/>
          <p:nvPr/>
        </p:nvSpPr>
        <p:spPr>
          <a:xfrm>
            <a:off x="5472150" y="3632904"/>
            <a:ext cx="60115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試験片切断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78" name="四角形: 角を丸くする 177">
            <a:extLst>
              <a:ext uri="{FF2B5EF4-FFF2-40B4-BE49-F238E27FC236}">
                <a16:creationId xmlns:a16="http://schemas.microsoft.com/office/drawing/2014/main" id="{AB4FF25C-2C38-46F9-8AA7-7B3E35BB699F}"/>
              </a:ext>
            </a:extLst>
          </p:cNvPr>
          <p:cNvSpPr/>
          <p:nvPr/>
        </p:nvSpPr>
        <p:spPr>
          <a:xfrm>
            <a:off x="6322291" y="3632904"/>
            <a:ext cx="60115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試験片作製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79" name="四角形: 角を丸くする 178">
            <a:extLst>
              <a:ext uri="{FF2B5EF4-FFF2-40B4-BE49-F238E27FC236}">
                <a16:creationId xmlns:a16="http://schemas.microsoft.com/office/drawing/2014/main" id="{6D961214-8C90-4A8B-8001-B144204999C5}"/>
              </a:ext>
            </a:extLst>
          </p:cNvPr>
          <p:cNvSpPr/>
          <p:nvPr/>
        </p:nvSpPr>
        <p:spPr>
          <a:xfrm>
            <a:off x="7273857" y="3632904"/>
            <a:ext cx="641201" cy="153888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kern="0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鋳片</a:t>
            </a:r>
            <a:r>
              <a:rPr kumimoji="1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AG</a:t>
            </a: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研削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0" name="四角形: 角を丸くする 179">
            <a:extLst>
              <a:ext uri="{FF2B5EF4-FFF2-40B4-BE49-F238E27FC236}">
                <a16:creationId xmlns:a16="http://schemas.microsoft.com/office/drawing/2014/main" id="{C813CA94-679F-497A-B12C-5F1E68DD587C}"/>
              </a:ext>
            </a:extLst>
          </p:cNvPr>
          <p:cNvSpPr/>
          <p:nvPr/>
        </p:nvSpPr>
        <p:spPr>
          <a:xfrm>
            <a:off x="8060993" y="3632904"/>
            <a:ext cx="781495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SUS</a:t>
            </a: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材先付溶接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1" name="四角形: 角を丸くする 180">
            <a:extLst>
              <a:ext uri="{FF2B5EF4-FFF2-40B4-BE49-F238E27FC236}">
                <a16:creationId xmlns:a16="http://schemas.microsoft.com/office/drawing/2014/main" id="{0552D5B5-E903-44CE-8862-D113B4116419}"/>
              </a:ext>
            </a:extLst>
          </p:cNvPr>
          <p:cNvSpPr/>
          <p:nvPr/>
        </p:nvSpPr>
        <p:spPr>
          <a:xfrm>
            <a:off x="7181494" y="3790073"/>
            <a:ext cx="1683219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その他、ﾏｸﾞﾅ検査・鋼片出荷等</a:t>
            </a:r>
            <a:endParaRPr kumimoji="1" lang="en-US" altLang="ja-JP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82" name="図 181">
            <a:extLst>
              <a:ext uri="{FF2B5EF4-FFF2-40B4-BE49-F238E27FC236}">
                <a16:creationId xmlns:a16="http://schemas.microsoft.com/office/drawing/2014/main" id="{D327A229-0C4E-4531-9FD3-C22CAE2C87C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5605" y="3207757"/>
            <a:ext cx="518821" cy="641275"/>
          </a:xfrm>
          <a:prstGeom prst="rect">
            <a:avLst/>
          </a:prstGeom>
        </p:spPr>
      </p:pic>
      <p:grpSp>
        <p:nvGrpSpPr>
          <p:cNvPr id="183" name="グループ化 182">
            <a:extLst>
              <a:ext uri="{FF2B5EF4-FFF2-40B4-BE49-F238E27FC236}">
                <a16:creationId xmlns:a16="http://schemas.microsoft.com/office/drawing/2014/main" id="{B4F34590-47E3-4EDB-9053-783A65124CD4}"/>
              </a:ext>
            </a:extLst>
          </p:cNvPr>
          <p:cNvGrpSpPr/>
          <p:nvPr/>
        </p:nvGrpSpPr>
        <p:grpSpPr>
          <a:xfrm>
            <a:off x="1161498" y="3414612"/>
            <a:ext cx="952956" cy="448384"/>
            <a:chOff x="1033334" y="2956217"/>
            <a:chExt cx="1323862" cy="622903"/>
          </a:xfrm>
        </p:grpSpPr>
        <p:pic>
          <p:nvPicPr>
            <p:cNvPr id="213" name="図 212">
              <a:extLst>
                <a:ext uri="{FF2B5EF4-FFF2-40B4-BE49-F238E27FC236}">
                  <a16:creationId xmlns:a16="http://schemas.microsoft.com/office/drawing/2014/main" id="{67F1F9BC-135B-61FE-80FB-C3A42002C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724635" y="2956217"/>
              <a:ext cx="632561" cy="622903"/>
            </a:xfrm>
            <a:prstGeom prst="rect">
              <a:avLst/>
            </a:prstGeom>
          </p:spPr>
        </p:pic>
        <p:pic>
          <p:nvPicPr>
            <p:cNvPr id="214" name="図 213">
              <a:extLst>
                <a:ext uri="{FF2B5EF4-FFF2-40B4-BE49-F238E27FC236}">
                  <a16:creationId xmlns:a16="http://schemas.microsoft.com/office/drawing/2014/main" id="{8274C1B9-97F2-D612-F323-44F520F40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33334" y="3132943"/>
              <a:ext cx="629632" cy="438835"/>
            </a:xfrm>
            <a:prstGeom prst="rect">
              <a:avLst/>
            </a:prstGeom>
          </p:spPr>
        </p:pic>
      </p:grpSp>
      <p:pic>
        <p:nvPicPr>
          <p:cNvPr id="184" name="図 183">
            <a:extLst>
              <a:ext uri="{FF2B5EF4-FFF2-40B4-BE49-F238E27FC236}">
                <a16:creationId xmlns:a16="http://schemas.microsoft.com/office/drawing/2014/main" id="{A19A22E2-B042-4542-9720-391F056CB87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83019" y="3189881"/>
            <a:ext cx="387026" cy="307999"/>
          </a:xfrm>
          <a:prstGeom prst="rect">
            <a:avLst/>
          </a:prstGeom>
        </p:spPr>
      </p:pic>
      <p:sp>
        <p:nvSpPr>
          <p:cNvPr id="185" name="四角形: 角を丸くする 184">
            <a:extLst>
              <a:ext uri="{FF2B5EF4-FFF2-40B4-BE49-F238E27FC236}">
                <a16:creationId xmlns:a16="http://schemas.microsoft.com/office/drawing/2014/main" id="{2A798ACF-40FE-4F1C-A01A-9BF1D60E19A3}"/>
              </a:ext>
            </a:extLst>
          </p:cNvPr>
          <p:cNvSpPr/>
          <p:nvPr/>
        </p:nvSpPr>
        <p:spPr>
          <a:xfrm>
            <a:off x="492757" y="2908088"/>
            <a:ext cx="404806" cy="277851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36000" tIns="0" rIns="3600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鍛造</a:t>
            </a:r>
          </a:p>
        </p:txBody>
      </p:sp>
      <p:sp>
        <p:nvSpPr>
          <p:cNvPr id="186" name="四角形: 角を丸くする 185">
            <a:extLst>
              <a:ext uri="{FF2B5EF4-FFF2-40B4-BE49-F238E27FC236}">
                <a16:creationId xmlns:a16="http://schemas.microsoft.com/office/drawing/2014/main" id="{261AB0AE-0D05-44EA-8B17-061939417B5E}"/>
              </a:ext>
            </a:extLst>
          </p:cNvPr>
          <p:cNvSpPr/>
          <p:nvPr/>
        </p:nvSpPr>
        <p:spPr>
          <a:xfrm>
            <a:off x="1464346" y="2908088"/>
            <a:ext cx="404806" cy="277851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36000" tIns="0" rIns="3600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工機</a:t>
            </a:r>
          </a:p>
        </p:txBody>
      </p:sp>
      <p:pic>
        <p:nvPicPr>
          <p:cNvPr id="187" name="図 186">
            <a:extLst>
              <a:ext uri="{FF2B5EF4-FFF2-40B4-BE49-F238E27FC236}">
                <a16:creationId xmlns:a16="http://schemas.microsoft.com/office/drawing/2014/main" id="{6095760C-1BF8-4991-BEA4-4588CFE85A3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7013" y="4927186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8" name="図 187">
            <a:extLst>
              <a:ext uri="{FF2B5EF4-FFF2-40B4-BE49-F238E27FC236}">
                <a16:creationId xmlns:a16="http://schemas.microsoft.com/office/drawing/2014/main" id="{7A58E970-0F33-4DAF-8903-306775B0229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7152" y="4927186"/>
            <a:ext cx="813407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9" name="図 188">
            <a:extLst>
              <a:ext uri="{FF2B5EF4-FFF2-40B4-BE49-F238E27FC236}">
                <a16:creationId xmlns:a16="http://schemas.microsoft.com/office/drawing/2014/main" id="{7015CBCE-A77C-4E2B-A0CC-DEA26D36629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14436" y="4927186"/>
            <a:ext cx="806657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0" name="図 189">
            <a:extLst>
              <a:ext uri="{FF2B5EF4-FFF2-40B4-BE49-F238E27FC236}">
                <a16:creationId xmlns:a16="http://schemas.microsoft.com/office/drawing/2014/main" id="{F21F5412-75CD-433A-8692-8DEDAC93160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93169" y="4927186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1" name="図 190">
            <a:extLst>
              <a:ext uri="{FF2B5EF4-FFF2-40B4-BE49-F238E27FC236}">
                <a16:creationId xmlns:a16="http://schemas.microsoft.com/office/drawing/2014/main" id="{D8E8AE28-8B96-47D9-88DC-DA930BB5B66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843309" y="4927186"/>
            <a:ext cx="806657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2" name="図 191">
            <a:extLst>
              <a:ext uri="{FF2B5EF4-FFF2-40B4-BE49-F238E27FC236}">
                <a16:creationId xmlns:a16="http://schemas.microsoft.com/office/drawing/2014/main" id="{371D98E0-1E08-4494-A70E-CCF7784B4B6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686305" y="4927186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3" name="図 192">
            <a:extLst>
              <a:ext uri="{FF2B5EF4-FFF2-40B4-BE49-F238E27FC236}">
                <a16:creationId xmlns:a16="http://schemas.microsoft.com/office/drawing/2014/main" id="{BCC80DF3-EA0D-4E3D-871F-D3F879EB04B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536445" y="4927186"/>
            <a:ext cx="810948" cy="60752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94" name="四角形: 角を丸くする 193">
            <a:extLst>
              <a:ext uri="{FF2B5EF4-FFF2-40B4-BE49-F238E27FC236}">
                <a16:creationId xmlns:a16="http://schemas.microsoft.com/office/drawing/2014/main" id="{B8D30F19-6450-4DC2-9890-9276179F1340}"/>
              </a:ext>
            </a:extLst>
          </p:cNvPr>
          <p:cNvSpPr/>
          <p:nvPr/>
        </p:nvSpPr>
        <p:spPr>
          <a:xfrm>
            <a:off x="257004" y="4820026"/>
            <a:ext cx="2614716" cy="914436"/>
          </a:xfrm>
          <a:prstGeom prst="roundRect">
            <a:avLst>
              <a:gd name="adj" fmla="val 5780"/>
            </a:avLst>
          </a:prstGeom>
          <a:noFill/>
          <a:ln w="19050" cap="flat" cmpd="sng" algn="ctr">
            <a:solidFill>
              <a:srgbClr val="0000FF"/>
            </a:solidFill>
            <a:prstDash val="sysDash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5" name="四角形: 角を丸くする 194">
            <a:extLst>
              <a:ext uri="{FF2B5EF4-FFF2-40B4-BE49-F238E27FC236}">
                <a16:creationId xmlns:a16="http://schemas.microsoft.com/office/drawing/2014/main" id="{A5AE5EA9-2934-43FA-9B0F-CF94163BF168}"/>
              </a:ext>
            </a:extLst>
          </p:cNvPr>
          <p:cNvSpPr/>
          <p:nvPr/>
        </p:nvSpPr>
        <p:spPr>
          <a:xfrm>
            <a:off x="2943161" y="4820026"/>
            <a:ext cx="3443424" cy="914436"/>
          </a:xfrm>
          <a:prstGeom prst="roundRect">
            <a:avLst>
              <a:gd name="adj" fmla="val 5780"/>
            </a:avLst>
          </a:prstGeom>
          <a:noFill/>
          <a:ln w="19050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6" name="四角形: 角を丸くする 195">
            <a:extLst>
              <a:ext uri="{FF2B5EF4-FFF2-40B4-BE49-F238E27FC236}">
                <a16:creationId xmlns:a16="http://schemas.microsoft.com/office/drawing/2014/main" id="{F32663AA-F311-43C4-9F07-30C8EF177893}"/>
              </a:ext>
            </a:extLst>
          </p:cNvPr>
          <p:cNvSpPr/>
          <p:nvPr/>
        </p:nvSpPr>
        <p:spPr>
          <a:xfrm>
            <a:off x="2771704" y="2921996"/>
            <a:ext cx="4300708" cy="1064461"/>
          </a:xfrm>
          <a:prstGeom prst="roundRect">
            <a:avLst>
              <a:gd name="adj" fmla="val 3711"/>
            </a:avLst>
          </a:prstGeom>
          <a:noFill/>
          <a:ln w="19050" cap="flat" cmpd="sng" algn="ctr">
            <a:solidFill>
              <a:srgbClr val="0000FF"/>
            </a:solidFill>
            <a:prstDash val="sysDash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7" name="四角形: 角を丸くする 196">
            <a:extLst>
              <a:ext uri="{FF2B5EF4-FFF2-40B4-BE49-F238E27FC236}">
                <a16:creationId xmlns:a16="http://schemas.microsoft.com/office/drawing/2014/main" id="{87DF7977-3FC6-48DE-97D8-EA697A99B2E8}"/>
              </a:ext>
            </a:extLst>
          </p:cNvPr>
          <p:cNvSpPr/>
          <p:nvPr/>
        </p:nvSpPr>
        <p:spPr>
          <a:xfrm>
            <a:off x="7143852" y="2921996"/>
            <a:ext cx="1764576" cy="1064461"/>
          </a:xfrm>
          <a:prstGeom prst="roundRect">
            <a:avLst>
              <a:gd name="adj" fmla="val 3711"/>
            </a:avLst>
          </a:prstGeom>
          <a:noFill/>
          <a:ln w="19050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8" name="四角形: 角を丸くする 197">
            <a:extLst>
              <a:ext uri="{FF2B5EF4-FFF2-40B4-BE49-F238E27FC236}">
                <a16:creationId xmlns:a16="http://schemas.microsoft.com/office/drawing/2014/main" id="{31CDCAB2-EEE3-4914-AF4B-6ACC95C995C7}"/>
              </a:ext>
            </a:extLst>
          </p:cNvPr>
          <p:cNvSpPr/>
          <p:nvPr/>
        </p:nvSpPr>
        <p:spPr>
          <a:xfrm>
            <a:off x="369830" y="5545222"/>
            <a:ext cx="661265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TIG</a:t>
            </a: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肉盛溶接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9" name="四角形: 角を丸くする 198">
            <a:extLst>
              <a:ext uri="{FF2B5EF4-FFF2-40B4-BE49-F238E27FC236}">
                <a16:creationId xmlns:a16="http://schemas.microsoft.com/office/drawing/2014/main" id="{BE4AB9DB-4A88-4544-85E8-7BFA355DE987}"/>
              </a:ext>
            </a:extLst>
          </p:cNvPr>
          <p:cNvSpPr/>
          <p:nvPr/>
        </p:nvSpPr>
        <p:spPr>
          <a:xfrm>
            <a:off x="1317288" y="5545222"/>
            <a:ext cx="48092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切削加工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200" name="四角形: 角を丸くする 199">
            <a:extLst>
              <a:ext uri="{FF2B5EF4-FFF2-40B4-BE49-F238E27FC236}">
                <a16:creationId xmlns:a16="http://schemas.microsoft.com/office/drawing/2014/main" id="{8E56D5C7-E96C-400F-8B91-2940983418F8}"/>
              </a:ext>
            </a:extLst>
          </p:cNvPr>
          <p:cNvSpPr/>
          <p:nvPr/>
        </p:nvSpPr>
        <p:spPr>
          <a:xfrm>
            <a:off x="2114458" y="5545222"/>
            <a:ext cx="60115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検査・出荷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201" name="四角形: 角を丸くする 200">
            <a:extLst>
              <a:ext uri="{FF2B5EF4-FFF2-40B4-BE49-F238E27FC236}">
                <a16:creationId xmlns:a16="http://schemas.microsoft.com/office/drawing/2014/main" id="{5ACFFC42-3F2B-48E9-9C4F-3E3D68A10067}"/>
              </a:ext>
            </a:extLst>
          </p:cNvPr>
          <p:cNvSpPr/>
          <p:nvPr/>
        </p:nvSpPr>
        <p:spPr>
          <a:xfrm>
            <a:off x="3146162" y="5545222"/>
            <a:ext cx="48092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ｶﾞｳｼﾞﾝｸﾞ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202" name="四角形: 角を丸くする 201">
            <a:extLst>
              <a:ext uri="{FF2B5EF4-FFF2-40B4-BE49-F238E27FC236}">
                <a16:creationId xmlns:a16="http://schemas.microsoft.com/office/drawing/2014/main" id="{73CB496D-7A4F-4744-ACB2-2EC1166C2FC5}"/>
              </a:ext>
            </a:extLst>
          </p:cNvPr>
          <p:cNvSpPr/>
          <p:nvPr/>
        </p:nvSpPr>
        <p:spPr>
          <a:xfrm>
            <a:off x="4123676" y="5545222"/>
            <a:ext cx="24046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予熱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203" name="四角形: 角を丸くする 202">
            <a:extLst>
              <a:ext uri="{FF2B5EF4-FFF2-40B4-BE49-F238E27FC236}">
                <a16:creationId xmlns:a16="http://schemas.microsoft.com/office/drawing/2014/main" id="{7C7A98C1-9732-4283-BFC4-56D43EAC7636}"/>
              </a:ext>
            </a:extLst>
          </p:cNvPr>
          <p:cNvSpPr/>
          <p:nvPr/>
        </p:nvSpPr>
        <p:spPr>
          <a:xfrm>
            <a:off x="4853587" y="5545222"/>
            <a:ext cx="48092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肉盛溶接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204" name="四角形: 角を丸くする 203">
            <a:extLst>
              <a:ext uri="{FF2B5EF4-FFF2-40B4-BE49-F238E27FC236}">
                <a16:creationId xmlns:a16="http://schemas.microsoft.com/office/drawing/2014/main" id="{8FDFAA4B-057D-4881-98DA-8DC1A5B9C58D}"/>
              </a:ext>
            </a:extLst>
          </p:cNvPr>
          <p:cNvSpPr/>
          <p:nvPr/>
        </p:nvSpPr>
        <p:spPr>
          <a:xfrm>
            <a:off x="5516240" y="5545222"/>
            <a:ext cx="84161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切削加工・組付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5" name="四角形: 角を丸くする 204">
            <a:extLst>
              <a:ext uri="{FF2B5EF4-FFF2-40B4-BE49-F238E27FC236}">
                <a16:creationId xmlns:a16="http://schemas.microsoft.com/office/drawing/2014/main" id="{F201D7FE-DCFA-4676-B9D6-16587599DD24}"/>
              </a:ext>
            </a:extLst>
          </p:cNvPr>
          <p:cNvSpPr/>
          <p:nvPr/>
        </p:nvSpPr>
        <p:spPr>
          <a:xfrm>
            <a:off x="4625706" y="2727512"/>
            <a:ext cx="612572" cy="198500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プリント工場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6" name="四角形: 角を丸くする 205">
            <a:extLst>
              <a:ext uri="{FF2B5EF4-FFF2-40B4-BE49-F238E27FC236}">
                <a16:creationId xmlns:a16="http://schemas.microsoft.com/office/drawing/2014/main" id="{E45779C6-9B03-4BE1-BC90-236CFD4B5BA9}"/>
              </a:ext>
            </a:extLst>
          </p:cNvPr>
          <p:cNvSpPr/>
          <p:nvPr/>
        </p:nvSpPr>
        <p:spPr>
          <a:xfrm>
            <a:off x="7837868" y="2727512"/>
            <a:ext cx="360690" cy="198500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西工場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7" name="四角形: 角を丸くする 206">
            <a:extLst>
              <a:ext uri="{FF2B5EF4-FFF2-40B4-BE49-F238E27FC236}">
                <a16:creationId xmlns:a16="http://schemas.microsoft.com/office/drawing/2014/main" id="{A628648E-5890-4EF1-BB4A-E79ED2C1ADE1}"/>
              </a:ext>
            </a:extLst>
          </p:cNvPr>
          <p:cNvSpPr/>
          <p:nvPr/>
        </p:nvSpPr>
        <p:spPr>
          <a:xfrm>
            <a:off x="1326692" y="4625542"/>
            <a:ext cx="480920" cy="198500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抜型補修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8" name="四角形: 角を丸くする 207">
            <a:extLst>
              <a:ext uri="{FF2B5EF4-FFF2-40B4-BE49-F238E27FC236}">
                <a16:creationId xmlns:a16="http://schemas.microsoft.com/office/drawing/2014/main" id="{D5B7959B-FA25-4A83-B326-38429B53F25F}"/>
              </a:ext>
            </a:extLst>
          </p:cNvPr>
          <p:cNvSpPr/>
          <p:nvPr/>
        </p:nvSpPr>
        <p:spPr>
          <a:xfrm>
            <a:off x="4282283" y="4625542"/>
            <a:ext cx="742180" cy="198500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ボルスター補修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209" name="図 208">
            <a:extLst>
              <a:ext uri="{FF2B5EF4-FFF2-40B4-BE49-F238E27FC236}">
                <a16:creationId xmlns:a16="http://schemas.microsoft.com/office/drawing/2014/main" id="{88DF905B-80B5-494E-B2E0-896A1F623010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4170" t="9716" r="6686"/>
          <a:stretch/>
        </p:blipFill>
        <p:spPr>
          <a:xfrm>
            <a:off x="7050978" y="4927186"/>
            <a:ext cx="798548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10" name="図 209">
            <a:extLst>
              <a:ext uri="{FF2B5EF4-FFF2-40B4-BE49-F238E27FC236}">
                <a16:creationId xmlns:a16="http://schemas.microsoft.com/office/drawing/2014/main" id="{4F111156-CD1B-421C-B369-D56A5DAFF70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979704" y="4927186"/>
            <a:ext cx="799374" cy="60752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11" name="四角形: 角を丸くする 210">
            <a:extLst>
              <a:ext uri="{FF2B5EF4-FFF2-40B4-BE49-F238E27FC236}">
                <a16:creationId xmlns:a16="http://schemas.microsoft.com/office/drawing/2014/main" id="{C504B717-9355-4476-BF0E-5B97B02D5168}"/>
              </a:ext>
            </a:extLst>
          </p:cNvPr>
          <p:cNvSpPr/>
          <p:nvPr/>
        </p:nvSpPr>
        <p:spPr>
          <a:xfrm>
            <a:off x="7292023" y="5545222"/>
            <a:ext cx="123356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M/C</a:t>
            </a: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等による新作加工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</p:txBody>
      </p:sp>
      <p:sp>
        <p:nvSpPr>
          <p:cNvPr id="212" name="四角形: 角を丸くする 211">
            <a:extLst>
              <a:ext uri="{FF2B5EF4-FFF2-40B4-BE49-F238E27FC236}">
                <a16:creationId xmlns:a16="http://schemas.microsoft.com/office/drawing/2014/main" id="{C0FB7C48-98C3-4265-96E9-680675EAB138}"/>
              </a:ext>
            </a:extLst>
          </p:cNvPr>
          <p:cNvSpPr/>
          <p:nvPr/>
        </p:nvSpPr>
        <p:spPr>
          <a:xfrm>
            <a:off x="7367771" y="4766522"/>
            <a:ext cx="108207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新作品の加工を依頼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05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1" grpId="0" animBg="1"/>
      <p:bldP spid="42" grpId="0" animBg="1"/>
      <p:bldP spid="53" grpId="0" animBg="1"/>
      <p:bldP spid="57" grpId="0" animBg="1"/>
      <p:bldP spid="161" grpId="0" animBg="1"/>
      <p:bldP spid="162" grpId="0" animBg="1"/>
      <p:bldP spid="163" grpId="0"/>
      <p:bldP spid="165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5" grpId="0"/>
      <p:bldP spid="186" grpId="0"/>
      <p:bldP spid="194" grpId="0" animBg="1"/>
      <p:bldP spid="195" grpId="0" animBg="1"/>
      <p:bldP spid="196" grpId="0" animBg="1"/>
      <p:bldP spid="197" grpId="0" animBg="1"/>
      <p:bldP spid="198" grpId="0"/>
      <p:bldP spid="199" grpId="0"/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  <p:bldP spid="211" grpId="0"/>
      <p:bldP spid="2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四角形: 角を丸くする 59">
            <a:extLst>
              <a:ext uri="{FF2B5EF4-FFF2-40B4-BE49-F238E27FC236}">
                <a16:creationId xmlns:a16="http://schemas.microsoft.com/office/drawing/2014/main" id="{ABAFDBE0-A5F5-2A9E-1EFA-421E2B331641}"/>
              </a:ext>
            </a:extLst>
          </p:cNvPr>
          <p:cNvSpPr/>
          <p:nvPr/>
        </p:nvSpPr>
        <p:spPr bwMode="auto">
          <a:xfrm>
            <a:off x="1960756" y="924926"/>
            <a:ext cx="6994707" cy="5258113"/>
          </a:xfrm>
          <a:prstGeom prst="roundRect">
            <a:avLst>
              <a:gd name="adj" fmla="val 2229"/>
            </a:avLst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27432" tIns="18288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>
              <a:ln>
                <a:noFill/>
              </a:ln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129" name="四角形: 角を丸くする 128">
            <a:extLst>
              <a:ext uri="{FF2B5EF4-FFF2-40B4-BE49-F238E27FC236}">
                <a16:creationId xmlns:a16="http://schemas.microsoft.com/office/drawing/2014/main" id="{4A5D882F-E236-9EC6-C9C1-DC96CBBC4185}"/>
              </a:ext>
            </a:extLst>
          </p:cNvPr>
          <p:cNvSpPr/>
          <p:nvPr/>
        </p:nvSpPr>
        <p:spPr bwMode="auto">
          <a:xfrm>
            <a:off x="201338" y="924927"/>
            <a:ext cx="1402201" cy="3273673"/>
          </a:xfrm>
          <a:prstGeom prst="roundRect">
            <a:avLst>
              <a:gd name="adj" fmla="val 5910"/>
            </a:avLst>
          </a:prstGeom>
          <a:solidFill>
            <a:schemeClr val="bg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27432" tIns="18288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>
              <a:ln>
                <a:noFill/>
              </a:ln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A160C4F-2B6C-F7FF-1168-3762E765F36E}"/>
              </a:ext>
            </a:extLst>
          </p:cNvPr>
          <p:cNvSpPr/>
          <p:nvPr/>
        </p:nvSpPr>
        <p:spPr>
          <a:xfrm>
            <a:off x="2090140" y="1089697"/>
            <a:ext cx="4528804" cy="369332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p3d extrusionH="57150">
              <a:bevelT w="50800" h="38100" prst="riblet"/>
            </a:sp3d>
          </a:bodyPr>
          <a:lstStyle/>
          <a:p>
            <a:r>
              <a:rPr lang="ja-JP" altLang="en-US" b="1" dirty="0">
                <a:ln w="6350" cmpd="sng">
                  <a:noFill/>
                  <a:prstDash val="solid"/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精整課の主な作業</a:t>
            </a:r>
            <a:r>
              <a:rPr lang="ja-JP" altLang="en-US" b="1" dirty="0">
                <a:ln w="6350" cmpd="sng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・・・細丸鋼材の矯正・切断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工程の概要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740646" y="175567"/>
            <a:ext cx="288570" cy="37675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4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73" name="吹き出し: 円形 72">
            <a:extLst>
              <a:ext uri="{FF2B5EF4-FFF2-40B4-BE49-F238E27FC236}">
                <a16:creationId xmlns:a16="http://schemas.microsoft.com/office/drawing/2014/main" id="{BC81D113-7B64-2A87-4894-F7D24E91ACEC}"/>
              </a:ext>
            </a:extLst>
          </p:cNvPr>
          <p:cNvSpPr/>
          <p:nvPr/>
        </p:nvSpPr>
        <p:spPr>
          <a:xfrm>
            <a:off x="701498" y="4019889"/>
            <a:ext cx="1819672" cy="1157633"/>
          </a:xfrm>
          <a:prstGeom prst="wedgeEllipseCallout">
            <a:avLst>
              <a:gd name="adj1" fmla="val -34405"/>
              <a:gd name="adj2" fmla="val 4502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C627B504-313F-04C6-D2E0-4B450A46143E}"/>
              </a:ext>
            </a:extLst>
          </p:cNvPr>
          <p:cNvSpPr/>
          <p:nvPr/>
        </p:nvSpPr>
        <p:spPr>
          <a:xfrm>
            <a:off x="810634" y="4241126"/>
            <a:ext cx="1601400" cy="692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kumimoji="1" lang="ja-JP" altLang="en-US" sz="1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愛知製鋼鋼材の</a:t>
            </a:r>
            <a:endParaRPr kumimoji="1" lang="en-US" altLang="ja-JP" sz="15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品質保証の要となる</a:t>
            </a:r>
            <a:endParaRPr kumimoji="1" lang="en-US" altLang="ja-JP" sz="15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重要な工程です</a:t>
            </a: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5FAECFD5-1497-9756-526C-63F13280A91B}"/>
              </a:ext>
            </a:extLst>
          </p:cNvPr>
          <p:cNvSpPr/>
          <p:nvPr/>
        </p:nvSpPr>
        <p:spPr>
          <a:xfrm rot="20753482">
            <a:off x="1354193" y="5427013"/>
            <a:ext cx="559449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kumimoji="1" lang="ja-JP" altLang="en-US" sz="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品質は俺らに</a:t>
            </a:r>
            <a:endParaRPr kumimoji="1" lang="en-US" altLang="ja-JP" sz="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任せろ！</a:t>
            </a:r>
            <a:endParaRPr kumimoji="1" lang="en-US" altLang="ja-JP" sz="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7" name="四角形: 角を丸くする 66">
            <a:extLst>
              <a:ext uri="{FF2B5EF4-FFF2-40B4-BE49-F238E27FC236}">
                <a16:creationId xmlns:a16="http://schemas.microsoft.com/office/drawing/2014/main" id="{49A9657E-891D-B8B1-906F-8EB0B85EB241}"/>
              </a:ext>
            </a:extLst>
          </p:cNvPr>
          <p:cNvSpPr/>
          <p:nvPr/>
        </p:nvSpPr>
        <p:spPr bwMode="auto">
          <a:xfrm>
            <a:off x="2215116" y="730907"/>
            <a:ext cx="1068231" cy="320701"/>
          </a:xfrm>
          <a:prstGeom prst="roundRect">
            <a:avLst>
              <a:gd name="adj" fmla="val 5910"/>
            </a:avLst>
          </a:prstGeom>
          <a:solidFill>
            <a:srgbClr val="00B050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27432" tIns="18288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愛豊商事</a:t>
            </a:r>
            <a:endParaRPr kumimoji="1" lang="ja-JP" alt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155" name="正方形/長方形 154">
            <a:extLst>
              <a:ext uri="{FF2B5EF4-FFF2-40B4-BE49-F238E27FC236}">
                <a16:creationId xmlns:a16="http://schemas.microsoft.com/office/drawing/2014/main" id="{B5999616-EE00-8F7A-275A-FAAB81A77A15}"/>
              </a:ext>
            </a:extLst>
          </p:cNvPr>
          <p:cNvSpPr/>
          <p:nvPr/>
        </p:nvSpPr>
        <p:spPr>
          <a:xfrm>
            <a:off x="382522" y="3686662"/>
            <a:ext cx="1082348" cy="307777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spAutoFit/>
          </a:bodyPr>
          <a:lstStyle/>
          <a:p>
            <a:pPr algn="ctr"/>
            <a:r>
              <a:rPr lang="ja-JP" altLang="en-US" sz="1400" b="1" dirty="0">
                <a:ln w="0"/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棒鋼精整課</a:t>
            </a:r>
            <a:endParaRPr lang="ja-JP" altLang="en-US" sz="1400" b="1" cap="none" spc="0" dirty="0">
              <a:ln w="0"/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6" name="四角形: 角を丸くする 155">
            <a:extLst>
              <a:ext uri="{FF2B5EF4-FFF2-40B4-BE49-F238E27FC236}">
                <a16:creationId xmlns:a16="http://schemas.microsoft.com/office/drawing/2014/main" id="{37159051-A1F1-B566-A031-B14F6A0C24F8}"/>
              </a:ext>
            </a:extLst>
          </p:cNvPr>
          <p:cNvSpPr/>
          <p:nvPr/>
        </p:nvSpPr>
        <p:spPr bwMode="auto">
          <a:xfrm>
            <a:off x="362033" y="734490"/>
            <a:ext cx="1068231" cy="320701"/>
          </a:xfrm>
          <a:prstGeom prst="roundRect">
            <a:avLst>
              <a:gd name="adj" fmla="val 5910"/>
            </a:avLst>
          </a:prstGeom>
          <a:solidFill>
            <a:srgbClr val="FF990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27432" tIns="18288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愛知製鋼</a:t>
            </a:r>
          </a:p>
        </p:txBody>
      </p:sp>
      <p:sp>
        <p:nvSpPr>
          <p:cNvPr id="168" name="正方形/長方形 167">
            <a:extLst>
              <a:ext uri="{FF2B5EF4-FFF2-40B4-BE49-F238E27FC236}">
                <a16:creationId xmlns:a16="http://schemas.microsoft.com/office/drawing/2014/main" id="{429A3E91-234B-46FA-4347-635E16D4283C}"/>
              </a:ext>
            </a:extLst>
          </p:cNvPr>
          <p:cNvSpPr/>
          <p:nvPr/>
        </p:nvSpPr>
        <p:spPr>
          <a:xfrm>
            <a:off x="363667" y="2368284"/>
            <a:ext cx="1082348" cy="307777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spAutoFit/>
          </a:bodyPr>
          <a:lstStyle/>
          <a:p>
            <a:pPr algn="ctr"/>
            <a:r>
              <a:rPr lang="ja-JP" altLang="en-US" sz="1400" b="1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棒鋼</a:t>
            </a:r>
            <a:r>
              <a:rPr lang="ja-JP" altLang="en-US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圧延課</a:t>
            </a:r>
          </a:p>
        </p:txBody>
      </p:sp>
      <p:grpSp>
        <p:nvGrpSpPr>
          <p:cNvPr id="186" name="Group 204">
            <a:extLst>
              <a:ext uri="{FF2B5EF4-FFF2-40B4-BE49-F238E27FC236}">
                <a16:creationId xmlns:a16="http://schemas.microsoft.com/office/drawing/2014/main" id="{3226C704-B93C-4911-9D21-7BE93B84A5DB}"/>
              </a:ext>
            </a:extLst>
          </p:cNvPr>
          <p:cNvGrpSpPr>
            <a:grpSpLocks/>
          </p:cNvGrpSpPr>
          <p:nvPr/>
        </p:nvGrpSpPr>
        <p:grpSpPr bwMode="auto">
          <a:xfrm>
            <a:off x="458634" y="2875106"/>
            <a:ext cx="911125" cy="807801"/>
            <a:chOff x="0" y="0"/>
            <a:chExt cx="229" cy="205"/>
          </a:xfrm>
          <a:solidFill>
            <a:schemeClr val="tx1"/>
          </a:solidFill>
        </p:grpSpPr>
        <p:sp>
          <p:nvSpPr>
            <p:cNvPr id="187" name="Rectangle 74">
              <a:extLst>
                <a:ext uri="{FF2B5EF4-FFF2-40B4-BE49-F238E27FC236}">
                  <a16:creationId xmlns:a16="http://schemas.microsoft.com/office/drawing/2014/main" id="{047EDD34-F76D-4CE1-8697-43A0A5A89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8"/>
              <a:ext cx="229" cy="1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88" name="Group 43">
              <a:extLst>
                <a:ext uri="{FF2B5EF4-FFF2-40B4-BE49-F238E27FC236}">
                  <a16:creationId xmlns:a16="http://schemas.microsoft.com/office/drawing/2014/main" id="{78850E7B-1263-4C1F-ABA5-C927D10F89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" y="0"/>
              <a:ext cx="49" cy="36"/>
              <a:chOff x="89" y="0"/>
              <a:chExt cx="49" cy="36"/>
            </a:xfrm>
            <a:grpFill/>
          </p:grpSpPr>
          <p:sp>
            <p:nvSpPr>
              <p:cNvPr id="243" name="Rectangle 42">
                <a:extLst>
                  <a:ext uri="{FF2B5EF4-FFF2-40B4-BE49-F238E27FC236}">
                    <a16:creationId xmlns:a16="http://schemas.microsoft.com/office/drawing/2014/main" id="{A88B957B-321C-481F-B017-D822A4B2B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" y="0"/>
                <a:ext cx="8" cy="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4" name="Rectangle 41">
                <a:extLst>
                  <a:ext uri="{FF2B5EF4-FFF2-40B4-BE49-F238E27FC236}">
                    <a16:creationId xmlns:a16="http://schemas.microsoft.com/office/drawing/2014/main" id="{F4158527-D133-4FF2-BB2C-1A30145EA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" y="0"/>
                <a:ext cx="8" cy="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5" name="Rectangle 39">
                <a:extLst>
                  <a:ext uri="{FF2B5EF4-FFF2-40B4-BE49-F238E27FC236}">
                    <a16:creationId xmlns:a16="http://schemas.microsoft.com/office/drawing/2014/main" id="{8049B3D8-EF52-4A54-B845-23EB07265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" y="5"/>
                <a:ext cx="42" cy="31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6" name="Rectangle 40">
                <a:extLst>
                  <a:ext uri="{FF2B5EF4-FFF2-40B4-BE49-F238E27FC236}">
                    <a16:creationId xmlns:a16="http://schemas.microsoft.com/office/drawing/2014/main" id="{532C92C0-A831-4F8D-AFC1-E3C8C280E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" y="3"/>
                <a:ext cx="49" cy="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89" name="Group 34">
              <a:extLst>
                <a:ext uri="{FF2B5EF4-FFF2-40B4-BE49-F238E27FC236}">
                  <a16:creationId xmlns:a16="http://schemas.microsoft.com/office/drawing/2014/main" id="{1E85D028-620D-439F-A58A-C5A3138B5C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" y="10"/>
              <a:ext cx="29" cy="22"/>
              <a:chOff x="23" y="10"/>
              <a:chExt cx="29" cy="22"/>
            </a:xfrm>
            <a:grpFill/>
          </p:grpSpPr>
          <p:sp>
            <p:nvSpPr>
              <p:cNvPr id="239" name="Rectangle 35">
                <a:extLst>
                  <a:ext uri="{FF2B5EF4-FFF2-40B4-BE49-F238E27FC236}">
                    <a16:creationId xmlns:a16="http://schemas.microsoft.com/office/drawing/2014/main" id="{AE1D2E91-8B35-4CAB-9D75-7C63E712E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" y="10"/>
                <a:ext cx="19" cy="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240" name="Group 36">
                <a:extLst>
                  <a:ext uri="{FF2B5EF4-FFF2-40B4-BE49-F238E27FC236}">
                    <a16:creationId xmlns:a16="http://schemas.microsoft.com/office/drawing/2014/main" id="{5EEC51C9-8E09-4701-811B-97E348A064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" y="14"/>
                <a:ext cx="29" cy="18"/>
                <a:chOff x="23" y="14"/>
                <a:chExt cx="29" cy="18"/>
              </a:xfrm>
              <a:grpFill/>
            </p:grpSpPr>
            <p:sp>
              <p:nvSpPr>
                <p:cNvPr id="241" name="Rectangle 37">
                  <a:extLst>
                    <a:ext uri="{FF2B5EF4-FFF2-40B4-BE49-F238E27FC236}">
                      <a16:creationId xmlns:a16="http://schemas.microsoft.com/office/drawing/2014/main" id="{16079B3D-6982-498F-963A-70446502F9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" y="14"/>
                  <a:ext cx="29" cy="18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42" name="Rectangle 38">
                  <a:extLst>
                    <a:ext uri="{FF2B5EF4-FFF2-40B4-BE49-F238E27FC236}">
                      <a16:creationId xmlns:a16="http://schemas.microsoft.com/office/drawing/2014/main" id="{104CD8BE-5060-44F9-9562-4685BA32E6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" y="14"/>
                  <a:ext cx="19" cy="18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190" name="Group 33">
              <a:extLst>
                <a:ext uri="{FF2B5EF4-FFF2-40B4-BE49-F238E27FC236}">
                  <a16:creationId xmlns:a16="http://schemas.microsoft.com/office/drawing/2014/main" id="{07B0A271-C292-4330-8B42-254462830E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" y="10"/>
              <a:ext cx="29" cy="22"/>
              <a:chOff x="177" y="10"/>
              <a:chExt cx="29" cy="22"/>
            </a:xfrm>
            <a:grpFill/>
          </p:grpSpPr>
          <p:sp>
            <p:nvSpPr>
              <p:cNvPr id="235" name="Rectangle 32">
                <a:extLst>
                  <a:ext uri="{FF2B5EF4-FFF2-40B4-BE49-F238E27FC236}">
                    <a16:creationId xmlns:a16="http://schemas.microsoft.com/office/drawing/2014/main" id="{420AA09E-C969-4554-90E9-DC81375913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" y="10"/>
                <a:ext cx="19" cy="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236" name="Group 31">
                <a:extLst>
                  <a:ext uri="{FF2B5EF4-FFF2-40B4-BE49-F238E27FC236}">
                    <a16:creationId xmlns:a16="http://schemas.microsoft.com/office/drawing/2014/main" id="{BA072DED-F9C4-47F9-8D93-61604D492B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" y="14"/>
                <a:ext cx="29" cy="18"/>
                <a:chOff x="177" y="14"/>
                <a:chExt cx="29" cy="18"/>
              </a:xfrm>
              <a:grpFill/>
            </p:grpSpPr>
            <p:sp>
              <p:nvSpPr>
                <p:cNvPr id="237" name="Rectangle 29">
                  <a:extLst>
                    <a:ext uri="{FF2B5EF4-FFF2-40B4-BE49-F238E27FC236}">
                      <a16:creationId xmlns:a16="http://schemas.microsoft.com/office/drawing/2014/main" id="{DB85FCFE-E647-4377-AE9F-5D16AFA2DE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" y="14"/>
                  <a:ext cx="29" cy="18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38" name="Rectangle 30">
                  <a:extLst>
                    <a:ext uri="{FF2B5EF4-FFF2-40B4-BE49-F238E27FC236}">
                      <a16:creationId xmlns:a16="http://schemas.microsoft.com/office/drawing/2014/main" id="{90E80D94-713B-49D5-8F8B-810717C402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" y="14"/>
                  <a:ext cx="19" cy="18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191" name="Group 27">
              <a:extLst>
                <a:ext uri="{FF2B5EF4-FFF2-40B4-BE49-F238E27FC236}">
                  <a16:creationId xmlns:a16="http://schemas.microsoft.com/office/drawing/2014/main" id="{B094BA8A-C2EC-4A83-A747-4FC00E4202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" y="27"/>
              <a:ext cx="215" cy="178"/>
              <a:chOff x="7" y="27"/>
              <a:chExt cx="215" cy="178"/>
            </a:xfrm>
            <a:grpFill/>
          </p:grpSpPr>
          <p:grpSp>
            <p:nvGrpSpPr>
              <p:cNvPr id="231" name="Group 26">
                <a:extLst>
                  <a:ext uri="{FF2B5EF4-FFF2-40B4-BE49-F238E27FC236}">
                    <a16:creationId xmlns:a16="http://schemas.microsoft.com/office/drawing/2014/main" id="{4B788F2C-86D9-4566-8BCE-6A1D426527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" y="27"/>
                <a:ext cx="215" cy="178"/>
                <a:chOff x="7" y="27"/>
                <a:chExt cx="215" cy="178"/>
              </a:xfrm>
              <a:grpFill/>
            </p:grpSpPr>
            <p:sp>
              <p:nvSpPr>
                <p:cNvPr id="233" name="AutoShape 4">
                  <a:extLst>
                    <a:ext uri="{FF2B5EF4-FFF2-40B4-BE49-F238E27FC236}">
                      <a16:creationId xmlns:a16="http://schemas.microsoft.com/office/drawing/2014/main" id="{771529B2-31BC-40F0-A5FA-0C77D9F64C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" y="27"/>
                  <a:ext cx="215" cy="178"/>
                </a:xfrm>
                <a:prstGeom prst="roundRect">
                  <a:avLst>
                    <a:gd name="adj" fmla="val 8694"/>
                  </a:avLst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34" name="Rectangle 5">
                  <a:extLst>
                    <a:ext uri="{FF2B5EF4-FFF2-40B4-BE49-F238E27FC236}">
                      <a16:creationId xmlns:a16="http://schemas.microsoft.com/office/drawing/2014/main" id="{70CCA755-E0F5-4EB6-867C-FC840FF8B6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" y="113"/>
                  <a:ext cx="215" cy="92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232" name="AutoShape 6">
                <a:extLst>
                  <a:ext uri="{FF2B5EF4-FFF2-40B4-BE49-F238E27FC236}">
                    <a16:creationId xmlns:a16="http://schemas.microsoft.com/office/drawing/2014/main" id="{68CF1A18-433C-4F69-B4CB-960015F1A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" y="83"/>
                <a:ext cx="132" cy="57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2" name="Group 61">
              <a:extLst>
                <a:ext uri="{FF2B5EF4-FFF2-40B4-BE49-F238E27FC236}">
                  <a16:creationId xmlns:a16="http://schemas.microsoft.com/office/drawing/2014/main" id="{9F8CA0DF-6D7B-4BFD-B7C8-B2201E9002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" y="165"/>
              <a:ext cx="38" cy="38"/>
              <a:chOff x="146" y="165"/>
              <a:chExt cx="38" cy="38"/>
            </a:xfrm>
            <a:grpFill/>
          </p:grpSpPr>
          <p:sp>
            <p:nvSpPr>
              <p:cNvPr id="223" name="Oval 47">
                <a:extLst>
                  <a:ext uri="{FF2B5EF4-FFF2-40B4-BE49-F238E27FC236}">
                    <a16:creationId xmlns:a16="http://schemas.microsoft.com/office/drawing/2014/main" id="{65EDD09E-327E-4C0D-9C65-54B9E06CA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" y="172"/>
                <a:ext cx="24" cy="24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4" name="AutoShape 49">
                <a:extLst>
                  <a:ext uri="{FF2B5EF4-FFF2-40B4-BE49-F238E27FC236}">
                    <a16:creationId xmlns:a16="http://schemas.microsoft.com/office/drawing/2014/main" id="{0F1FDD2C-52DF-45B8-A465-562396B7D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" y="165"/>
                <a:ext cx="38" cy="38"/>
              </a:xfrm>
              <a:custGeom>
                <a:avLst/>
                <a:gdLst>
                  <a:gd name="T0" fmla="*/ 19 w 21600"/>
                  <a:gd name="T1" fmla="*/ 0 h 21600"/>
                  <a:gd name="T2" fmla="*/ 6 w 21600"/>
                  <a:gd name="T3" fmla="*/ 6 h 21600"/>
                  <a:gd name="T4" fmla="*/ 0 w 21600"/>
                  <a:gd name="T5" fmla="*/ 19 h 21600"/>
                  <a:gd name="T6" fmla="*/ 6 w 21600"/>
                  <a:gd name="T7" fmla="*/ 32 h 21600"/>
                  <a:gd name="T8" fmla="*/ 19 w 21600"/>
                  <a:gd name="T9" fmla="*/ 38 h 21600"/>
                  <a:gd name="T10" fmla="*/ 32 w 21600"/>
                  <a:gd name="T11" fmla="*/ 32 h 21600"/>
                  <a:gd name="T12" fmla="*/ 38 w 21600"/>
                  <a:gd name="T13" fmla="*/ 19 h 21600"/>
                  <a:gd name="T14" fmla="*/ 32 w 21600"/>
                  <a:gd name="T15" fmla="*/ 6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411 w 21600"/>
                  <a:gd name="T25" fmla="*/ 3411 h 21600"/>
                  <a:gd name="T26" fmla="*/ 18189 w 21600"/>
                  <a:gd name="T27" fmla="*/ 18189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979" y="10800"/>
                    </a:moveTo>
                    <a:cubicBezTo>
                      <a:pt x="3979" y="14567"/>
                      <a:pt x="7033" y="17621"/>
                      <a:pt x="10800" y="17621"/>
                    </a:cubicBezTo>
                    <a:cubicBezTo>
                      <a:pt x="14567" y="17621"/>
                      <a:pt x="17621" y="14567"/>
                      <a:pt x="17621" y="10800"/>
                    </a:cubicBezTo>
                    <a:cubicBezTo>
                      <a:pt x="17621" y="7033"/>
                      <a:pt x="14567" y="3979"/>
                      <a:pt x="10800" y="3979"/>
                    </a:cubicBezTo>
                    <a:cubicBezTo>
                      <a:pt x="7033" y="3979"/>
                      <a:pt x="3979" y="7033"/>
                      <a:pt x="3979" y="1080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5" name="Oval 50">
                <a:extLst>
                  <a:ext uri="{FF2B5EF4-FFF2-40B4-BE49-F238E27FC236}">
                    <a16:creationId xmlns:a16="http://schemas.microsoft.com/office/drawing/2014/main" id="{FC4D874D-283B-437A-A410-D949B8183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" y="176"/>
                <a:ext cx="16" cy="1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6" name="Rectangle 56">
                <a:extLst>
                  <a:ext uri="{FF2B5EF4-FFF2-40B4-BE49-F238E27FC236}">
                    <a16:creationId xmlns:a16="http://schemas.microsoft.com/office/drawing/2014/main" id="{F30509A1-1206-47C4-9ACE-483E58468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" y="179"/>
                <a:ext cx="10" cy="1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7" name="Oval 57">
                <a:extLst>
                  <a:ext uri="{FF2B5EF4-FFF2-40B4-BE49-F238E27FC236}">
                    <a16:creationId xmlns:a16="http://schemas.microsoft.com/office/drawing/2014/main" id="{19121714-AFCB-4BB0-8F94-F15B10495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" y="169"/>
                <a:ext cx="7" cy="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8" name="Oval 58">
                <a:extLst>
                  <a:ext uri="{FF2B5EF4-FFF2-40B4-BE49-F238E27FC236}">
                    <a16:creationId xmlns:a16="http://schemas.microsoft.com/office/drawing/2014/main" id="{24F00C70-123E-4A6F-8C6E-CEEE2B24F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" y="170"/>
                <a:ext cx="7" cy="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9" name="Oval 59">
                <a:extLst>
                  <a:ext uri="{FF2B5EF4-FFF2-40B4-BE49-F238E27FC236}">
                    <a16:creationId xmlns:a16="http://schemas.microsoft.com/office/drawing/2014/main" id="{325DF03F-F962-40B6-92A5-C44D504E9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" y="192"/>
                <a:ext cx="7" cy="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0" name="Oval 60">
                <a:extLst>
                  <a:ext uri="{FF2B5EF4-FFF2-40B4-BE49-F238E27FC236}">
                    <a16:creationId xmlns:a16="http://schemas.microsoft.com/office/drawing/2014/main" id="{E30D1059-EF44-40FD-9C29-9ED2506FB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" y="191"/>
                <a:ext cx="7" cy="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3" name="Group 62">
              <a:extLst>
                <a:ext uri="{FF2B5EF4-FFF2-40B4-BE49-F238E27FC236}">
                  <a16:creationId xmlns:a16="http://schemas.microsoft.com/office/drawing/2014/main" id="{DE953102-286C-4315-935D-D84C382F31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" y="165"/>
              <a:ext cx="38" cy="38"/>
              <a:chOff x="42" y="165"/>
              <a:chExt cx="38" cy="38"/>
            </a:xfrm>
            <a:grpFill/>
          </p:grpSpPr>
          <p:sp>
            <p:nvSpPr>
              <p:cNvPr id="215" name="Oval 63">
                <a:extLst>
                  <a:ext uri="{FF2B5EF4-FFF2-40B4-BE49-F238E27FC236}">
                    <a16:creationId xmlns:a16="http://schemas.microsoft.com/office/drawing/2014/main" id="{B937F5D7-95A5-4046-8956-D78CB4543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" y="172"/>
                <a:ext cx="24" cy="24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6" name="AutoShape 64">
                <a:extLst>
                  <a:ext uri="{FF2B5EF4-FFF2-40B4-BE49-F238E27FC236}">
                    <a16:creationId xmlns:a16="http://schemas.microsoft.com/office/drawing/2014/main" id="{F918F3B0-4C4F-4D8E-BF6E-18F85B076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" y="165"/>
                <a:ext cx="38" cy="38"/>
              </a:xfrm>
              <a:custGeom>
                <a:avLst/>
                <a:gdLst>
                  <a:gd name="T0" fmla="*/ 19 w 21600"/>
                  <a:gd name="T1" fmla="*/ 0 h 21600"/>
                  <a:gd name="T2" fmla="*/ 6 w 21600"/>
                  <a:gd name="T3" fmla="*/ 6 h 21600"/>
                  <a:gd name="T4" fmla="*/ 0 w 21600"/>
                  <a:gd name="T5" fmla="*/ 19 h 21600"/>
                  <a:gd name="T6" fmla="*/ 6 w 21600"/>
                  <a:gd name="T7" fmla="*/ 32 h 21600"/>
                  <a:gd name="T8" fmla="*/ 19 w 21600"/>
                  <a:gd name="T9" fmla="*/ 38 h 21600"/>
                  <a:gd name="T10" fmla="*/ 32 w 21600"/>
                  <a:gd name="T11" fmla="*/ 32 h 21600"/>
                  <a:gd name="T12" fmla="*/ 38 w 21600"/>
                  <a:gd name="T13" fmla="*/ 19 h 21600"/>
                  <a:gd name="T14" fmla="*/ 32 w 21600"/>
                  <a:gd name="T15" fmla="*/ 6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411 w 21600"/>
                  <a:gd name="T25" fmla="*/ 3411 h 21600"/>
                  <a:gd name="T26" fmla="*/ 18189 w 21600"/>
                  <a:gd name="T27" fmla="*/ 18189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979" y="10800"/>
                    </a:moveTo>
                    <a:cubicBezTo>
                      <a:pt x="3979" y="14567"/>
                      <a:pt x="7033" y="17621"/>
                      <a:pt x="10800" y="17621"/>
                    </a:cubicBezTo>
                    <a:cubicBezTo>
                      <a:pt x="14567" y="17621"/>
                      <a:pt x="17621" y="14567"/>
                      <a:pt x="17621" y="10800"/>
                    </a:cubicBezTo>
                    <a:cubicBezTo>
                      <a:pt x="17621" y="7033"/>
                      <a:pt x="14567" y="3979"/>
                      <a:pt x="10800" y="3979"/>
                    </a:cubicBezTo>
                    <a:cubicBezTo>
                      <a:pt x="7033" y="3979"/>
                      <a:pt x="3979" y="7033"/>
                      <a:pt x="3979" y="1080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7" name="Oval 65">
                <a:extLst>
                  <a:ext uri="{FF2B5EF4-FFF2-40B4-BE49-F238E27FC236}">
                    <a16:creationId xmlns:a16="http://schemas.microsoft.com/office/drawing/2014/main" id="{8273D298-BAAD-4B4D-A755-D0B4E79A0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" y="176"/>
                <a:ext cx="16" cy="1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8" name="Rectangle 66">
                <a:extLst>
                  <a:ext uri="{FF2B5EF4-FFF2-40B4-BE49-F238E27FC236}">
                    <a16:creationId xmlns:a16="http://schemas.microsoft.com/office/drawing/2014/main" id="{E1C74729-FA57-4E8C-8919-6D46ED44B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" y="179"/>
                <a:ext cx="10" cy="1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9" name="Oval 67">
                <a:extLst>
                  <a:ext uri="{FF2B5EF4-FFF2-40B4-BE49-F238E27FC236}">
                    <a16:creationId xmlns:a16="http://schemas.microsoft.com/office/drawing/2014/main" id="{D886965C-C23E-4864-9188-8B2CD727B3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" y="169"/>
                <a:ext cx="7" cy="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0" name="Oval 68">
                <a:extLst>
                  <a:ext uri="{FF2B5EF4-FFF2-40B4-BE49-F238E27FC236}">
                    <a16:creationId xmlns:a16="http://schemas.microsoft.com/office/drawing/2014/main" id="{1FDE10AD-C45E-49E0-93CE-8687DECBE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" y="170"/>
                <a:ext cx="7" cy="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1" name="Oval 69">
                <a:extLst>
                  <a:ext uri="{FF2B5EF4-FFF2-40B4-BE49-F238E27FC236}">
                    <a16:creationId xmlns:a16="http://schemas.microsoft.com/office/drawing/2014/main" id="{E9228CB8-269C-415A-A4E1-08289E3ED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" y="192"/>
                <a:ext cx="7" cy="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2" name="Oval 70">
                <a:extLst>
                  <a:ext uri="{FF2B5EF4-FFF2-40B4-BE49-F238E27FC236}">
                    <a16:creationId xmlns:a16="http://schemas.microsoft.com/office/drawing/2014/main" id="{EFC1A9BD-5EA6-4F0B-8787-6AC639833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" y="191"/>
                <a:ext cx="7" cy="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94" name="Rectangle 71">
              <a:extLst>
                <a:ext uri="{FF2B5EF4-FFF2-40B4-BE49-F238E27FC236}">
                  <a16:creationId xmlns:a16="http://schemas.microsoft.com/office/drawing/2014/main" id="{C0FB14B8-EB0C-4284-985A-74CA3FF79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" y="113"/>
              <a:ext cx="157" cy="47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5" name="Oval 72">
              <a:extLst>
                <a:ext uri="{FF2B5EF4-FFF2-40B4-BE49-F238E27FC236}">
                  <a16:creationId xmlns:a16="http://schemas.microsoft.com/office/drawing/2014/main" id="{99AF8C99-5C40-482C-97E1-960CC844F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" y="31"/>
              <a:ext cx="48" cy="4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6" name="AutoShape 203">
              <a:extLst>
                <a:ext uri="{FF2B5EF4-FFF2-40B4-BE49-F238E27FC236}">
                  <a16:creationId xmlns:a16="http://schemas.microsoft.com/office/drawing/2014/main" id="{966B61DE-490B-4B86-888B-3EE079EE1B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99" y="30"/>
              <a:ext cx="28" cy="132"/>
            </a:xfrm>
            <a:prstGeom prst="flowChartDelay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97" name="Group 17">
              <a:extLst>
                <a:ext uri="{FF2B5EF4-FFF2-40B4-BE49-F238E27FC236}">
                  <a16:creationId xmlns:a16="http://schemas.microsoft.com/office/drawing/2014/main" id="{392D23B6-CE24-4BCD-A847-79C9C71598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" y="21"/>
              <a:ext cx="68" cy="68"/>
              <a:chOff x="135" y="21"/>
              <a:chExt cx="63" cy="63"/>
            </a:xfrm>
            <a:grpFill/>
          </p:grpSpPr>
          <p:sp>
            <p:nvSpPr>
              <p:cNvPr id="207" name="Oval 18">
                <a:extLst>
                  <a:ext uri="{FF2B5EF4-FFF2-40B4-BE49-F238E27FC236}">
                    <a16:creationId xmlns:a16="http://schemas.microsoft.com/office/drawing/2014/main" id="{5A13B4B9-D12B-46BA-8731-0B53F0D551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" y="4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208" name="Group 19">
                <a:extLst>
                  <a:ext uri="{FF2B5EF4-FFF2-40B4-BE49-F238E27FC236}">
                    <a16:creationId xmlns:a16="http://schemas.microsoft.com/office/drawing/2014/main" id="{812C2652-D60E-4AE4-8619-B34083ED43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5" y="21"/>
                <a:ext cx="63" cy="63"/>
                <a:chOff x="135" y="21"/>
                <a:chExt cx="63" cy="63"/>
              </a:xfrm>
              <a:grpFill/>
            </p:grpSpPr>
            <p:sp>
              <p:nvSpPr>
                <p:cNvPr id="209" name="AutoShape 20">
                  <a:extLst>
                    <a:ext uri="{FF2B5EF4-FFF2-40B4-BE49-F238E27FC236}">
                      <a16:creationId xmlns:a16="http://schemas.microsoft.com/office/drawing/2014/main" id="{B40BFE71-7D0E-4DB3-B585-FCC841D13E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" y="21"/>
                  <a:ext cx="63" cy="63"/>
                </a:xfrm>
                <a:custGeom>
                  <a:avLst/>
                  <a:gdLst>
                    <a:gd name="T0" fmla="*/ 32 w 21600"/>
                    <a:gd name="T1" fmla="*/ 0 h 21600"/>
                    <a:gd name="T2" fmla="*/ 9 w 21600"/>
                    <a:gd name="T3" fmla="*/ 9 h 21600"/>
                    <a:gd name="T4" fmla="*/ 0 w 21600"/>
                    <a:gd name="T5" fmla="*/ 32 h 21600"/>
                    <a:gd name="T6" fmla="*/ 9 w 21600"/>
                    <a:gd name="T7" fmla="*/ 54 h 21600"/>
                    <a:gd name="T8" fmla="*/ 32 w 21600"/>
                    <a:gd name="T9" fmla="*/ 63 h 21600"/>
                    <a:gd name="T10" fmla="*/ 54 w 21600"/>
                    <a:gd name="T11" fmla="*/ 54 h 21600"/>
                    <a:gd name="T12" fmla="*/ 63 w 21600"/>
                    <a:gd name="T13" fmla="*/ 32 h 21600"/>
                    <a:gd name="T14" fmla="*/ 54 w 21600"/>
                    <a:gd name="T15" fmla="*/ 9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086 w 21600"/>
                    <a:gd name="T25" fmla="*/ 3086 h 21600"/>
                    <a:gd name="T26" fmla="*/ 18514 w 21600"/>
                    <a:gd name="T27" fmla="*/ 1851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2757" y="10800"/>
                      </a:moveTo>
                      <a:cubicBezTo>
                        <a:pt x="2757" y="15242"/>
                        <a:pt x="6358" y="18843"/>
                        <a:pt x="10800" y="18843"/>
                      </a:cubicBezTo>
                      <a:cubicBezTo>
                        <a:pt x="15242" y="18843"/>
                        <a:pt x="18843" y="15242"/>
                        <a:pt x="18843" y="10800"/>
                      </a:cubicBezTo>
                      <a:cubicBezTo>
                        <a:pt x="18843" y="6358"/>
                        <a:pt x="15242" y="2757"/>
                        <a:pt x="10800" y="2757"/>
                      </a:cubicBezTo>
                      <a:cubicBezTo>
                        <a:pt x="6358" y="2757"/>
                        <a:pt x="2757" y="6358"/>
                        <a:pt x="2757" y="1080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0" name="Oval 21">
                  <a:extLst>
                    <a:ext uri="{FF2B5EF4-FFF2-40B4-BE49-F238E27FC236}">
                      <a16:creationId xmlns:a16="http://schemas.microsoft.com/office/drawing/2014/main" id="{D67C3AF4-41C6-40B0-B89A-2841DC3FD5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" y="45"/>
                  <a:ext cx="15" cy="15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1" name="AutoShape 22">
                  <a:extLst>
                    <a:ext uri="{FF2B5EF4-FFF2-40B4-BE49-F238E27FC236}">
                      <a16:creationId xmlns:a16="http://schemas.microsoft.com/office/drawing/2014/main" id="{C5CCA7E1-3B2F-4C53-B6D1-DE5D44FB20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" y="28"/>
                  <a:ext cx="7" cy="19"/>
                </a:xfrm>
                <a:custGeom>
                  <a:avLst/>
                  <a:gdLst>
                    <a:gd name="T0" fmla="*/ 6 w 21600"/>
                    <a:gd name="T1" fmla="*/ 10 h 21600"/>
                    <a:gd name="T2" fmla="*/ 4 w 21600"/>
                    <a:gd name="T3" fmla="*/ 19 h 21600"/>
                    <a:gd name="T4" fmla="*/ 1 w 21600"/>
                    <a:gd name="T5" fmla="*/ 10 h 21600"/>
                    <a:gd name="T6" fmla="*/ 4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086 w 21600"/>
                    <a:gd name="T13" fmla="*/ 4547 h 21600"/>
                    <a:gd name="T14" fmla="*/ 18514 w 21600"/>
                    <a:gd name="T15" fmla="*/ 1705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2" name="AutoShape 23">
                  <a:extLst>
                    <a:ext uri="{FF2B5EF4-FFF2-40B4-BE49-F238E27FC236}">
                      <a16:creationId xmlns:a16="http://schemas.microsoft.com/office/drawing/2014/main" id="{E5E1E0CE-0092-46BB-8AF0-B8F824351D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163" y="58"/>
                  <a:ext cx="7" cy="19"/>
                </a:xfrm>
                <a:custGeom>
                  <a:avLst/>
                  <a:gdLst>
                    <a:gd name="T0" fmla="*/ 6 w 21600"/>
                    <a:gd name="T1" fmla="*/ 10 h 21600"/>
                    <a:gd name="T2" fmla="*/ 4 w 21600"/>
                    <a:gd name="T3" fmla="*/ 19 h 21600"/>
                    <a:gd name="T4" fmla="*/ 1 w 21600"/>
                    <a:gd name="T5" fmla="*/ 10 h 21600"/>
                    <a:gd name="T6" fmla="*/ 4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086 w 21600"/>
                    <a:gd name="T13" fmla="*/ 4547 h 21600"/>
                    <a:gd name="T14" fmla="*/ 18514 w 21600"/>
                    <a:gd name="T15" fmla="*/ 1705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3" name="AutoShape 24">
                  <a:extLst>
                    <a:ext uri="{FF2B5EF4-FFF2-40B4-BE49-F238E27FC236}">
                      <a16:creationId xmlns:a16="http://schemas.microsoft.com/office/drawing/2014/main" id="{73FD8B3A-6929-4344-9DB4-ADAF1CBF16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9" y="43"/>
                  <a:ext cx="6" cy="19"/>
                </a:xfrm>
                <a:custGeom>
                  <a:avLst/>
                  <a:gdLst>
                    <a:gd name="T0" fmla="*/ 5 w 21600"/>
                    <a:gd name="T1" fmla="*/ 10 h 21600"/>
                    <a:gd name="T2" fmla="*/ 3 w 21600"/>
                    <a:gd name="T3" fmla="*/ 19 h 21600"/>
                    <a:gd name="T4" fmla="*/ 1 w 21600"/>
                    <a:gd name="T5" fmla="*/ 10 h 21600"/>
                    <a:gd name="T6" fmla="*/ 3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600 w 21600"/>
                    <a:gd name="T13" fmla="*/ 4547 h 21600"/>
                    <a:gd name="T14" fmla="*/ 18000 w 21600"/>
                    <a:gd name="T15" fmla="*/ 1705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4" name="AutoShape 25">
                  <a:extLst>
                    <a:ext uri="{FF2B5EF4-FFF2-40B4-BE49-F238E27FC236}">
                      <a16:creationId xmlns:a16="http://schemas.microsoft.com/office/drawing/2014/main" id="{071F1198-EE26-42BE-8E50-EEBF2F4C38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178" y="43"/>
                  <a:ext cx="7" cy="19"/>
                </a:xfrm>
                <a:custGeom>
                  <a:avLst/>
                  <a:gdLst>
                    <a:gd name="T0" fmla="*/ 6 w 21600"/>
                    <a:gd name="T1" fmla="*/ 10 h 21600"/>
                    <a:gd name="T2" fmla="*/ 4 w 21600"/>
                    <a:gd name="T3" fmla="*/ 19 h 21600"/>
                    <a:gd name="T4" fmla="*/ 1 w 21600"/>
                    <a:gd name="T5" fmla="*/ 10 h 21600"/>
                    <a:gd name="T6" fmla="*/ 4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086 w 21600"/>
                    <a:gd name="T13" fmla="*/ 4547 h 21600"/>
                    <a:gd name="T14" fmla="*/ 18514 w 21600"/>
                    <a:gd name="T15" fmla="*/ 1705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198" name="Group 16">
              <a:extLst>
                <a:ext uri="{FF2B5EF4-FFF2-40B4-BE49-F238E27FC236}">
                  <a16:creationId xmlns:a16="http://schemas.microsoft.com/office/drawing/2014/main" id="{F60E1F3B-178B-4EC5-8681-A3A1FCD4DF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" y="21"/>
              <a:ext cx="68" cy="68"/>
              <a:chOff x="24" y="21"/>
              <a:chExt cx="63" cy="63"/>
            </a:xfrm>
            <a:grpFill/>
          </p:grpSpPr>
          <p:sp>
            <p:nvSpPr>
              <p:cNvPr id="199" name="Oval 15">
                <a:extLst>
                  <a:ext uri="{FF2B5EF4-FFF2-40B4-BE49-F238E27FC236}">
                    <a16:creationId xmlns:a16="http://schemas.microsoft.com/office/drawing/2014/main" id="{2B542A6F-74AD-4501-9A7A-1F6A0F47A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" y="4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200" name="Group 14">
                <a:extLst>
                  <a:ext uri="{FF2B5EF4-FFF2-40B4-BE49-F238E27FC236}">
                    <a16:creationId xmlns:a16="http://schemas.microsoft.com/office/drawing/2014/main" id="{2CB49A18-5E5A-46DC-ADF8-ACEFA68AD7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" y="21"/>
                <a:ext cx="63" cy="63"/>
                <a:chOff x="24" y="21"/>
                <a:chExt cx="63" cy="63"/>
              </a:xfrm>
              <a:grpFill/>
            </p:grpSpPr>
            <p:sp>
              <p:nvSpPr>
                <p:cNvPr id="201" name="AutoShape 8">
                  <a:extLst>
                    <a:ext uri="{FF2B5EF4-FFF2-40B4-BE49-F238E27FC236}">
                      <a16:creationId xmlns:a16="http://schemas.microsoft.com/office/drawing/2014/main" id="{BA1967B2-3C20-4820-BC9A-ACA670BB29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" y="21"/>
                  <a:ext cx="63" cy="63"/>
                </a:xfrm>
                <a:custGeom>
                  <a:avLst/>
                  <a:gdLst>
                    <a:gd name="T0" fmla="*/ 32 w 21600"/>
                    <a:gd name="T1" fmla="*/ 0 h 21600"/>
                    <a:gd name="T2" fmla="*/ 9 w 21600"/>
                    <a:gd name="T3" fmla="*/ 9 h 21600"/>
                    <a:gd name="T4" fmla="*/ 0 w 21600"/>
                    <a:gd name="T5" fmla="*/ 32 h 21600"/>
                    <a:gd name="T6" fmla="*/ 9 w 21600"/>
                    <a:gd name="T7" fmla="*/ 54 h 21600"/>
                    <a:gd name="T8" fmla="*/ 32 w 21600"/>
                    <a:gd name="T9" fmla="*/ 63 h 21600"/>
                    <a:gd name="T10" fmla="*/ 54 w 21600"/>
                    <a:gd name="T11" fmla="*/ 54 h 21600"/>
                    <a:gd name="T12" fmla="*/ 63 w 21600"/>
                    <a:gd name="T13" fmla="*/ 32 h 21600"/>
                    <a:gd name="T14" fmla="*/ 54 w 21600"/>
                    <a:gd name="T15" fmla="*/ 9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086 w 21600"/>
                    <a:gd name="T25" fmla="*/ 3086 h 21600"/>
                    <a:gd name="T26" fmla="*/ 18514 w 21600"/>
                    <a:gd name="T27" fmla="*/ 1851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2757" y="10800"/>
                      </a:moveTo>
                      <a:cubicBezTo>
                        <a:pt x="2757" y="15242"/>
                        <a:pt x="6358" y="18843"/>
                        <a:pt x="10800" y="18843"/>
                      </a:cubicBezTo>
                      <a:cubicBezTo>
                        <a:pt x="15242" y="18843"/>
                        <a:pt x="18843" y="15242"/>
                        <a:pt x="18843" y="10800"/>
                      </a:cubicBezTo>
                      <a:cubicBezTo>
                        <a:pt x="18843" y="6358"/>
                        <a:pt x="15242" y="2757"/>
                        <a:pt x="10800" y="2757"/>
                      </a:cubicBezTo>
                      <a:cubicBezTo>
                        <a:pt x="6358" y="2757"/>
                        <a:pt x="2757" y="6358"/>
                        <a:pt x="2757" y="1080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2" name="Oval 9">
                  <a:extLst>
                    <a:ext uri="{FF2B5EF4-FFF2-40B4-BE49-F238E27FC236}">
                      <a16:creationId xmlns:a16="http://schemas.microsoft.com/office/drawing/2014/main" id="{9BBA3523-95DA-44A7-A3F1-C1B8B5D3D4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" y="45"/>
                  <a:ext cx="15" cy="15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3" name="AutoShape 10">
                  <a:extLst>
                    <a:ext uri="{FF2B5EF4-FFF2-40B4-BE49-F238E27FC236}">
                      <a16:creationId xmlns:a16="http://schemas.microsoft.com/office/drawing/2014/main" id="{DEE1FC63-B6EF-4C1A-8C03-211D500F8E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" y="28"/>
                  <a:ext cx="7" cy="19"/>
                </a:xfrm>
                <a:custGeom>
                  <a:avLst/>
                  <a:gdLst>
                    <a:gd name="T0" fmla="*/ 6 w 21600"/>
                    <a:gd name="T1" fmla="*/ 10 h 21600"/>
                    <a:gd name="T2" fmla="*/ 4 w 21600"/>
                    <a:gd name="T3" fmla="*/ 19 h 21600"/>
                    <a:gd name="T4" fmla="*/ 1 w 21600"/>
                    <a:gd name="T5" fmla="*/ 10 h 21600"/>
                    <a:gd name="T6" fmla="*/ 4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086 w 21600"/>
                    <a:gd name="T13" fmla="*/ 4547 h 21600"/>
                    <a:gd name="T14" fmla="*/ 18514 w 21600"/>
                    <a:gd name="T15" fmla="*/ 1705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4" name="AutoShape 11">
                  <a:extLst>
                    <a:ext uri="{FF2B5EF4-FFF2-40B4-BE49-F238E27FC236}">
                      <a16:creationId xmlns:a16="http://schemas.microsoft.com/office/drawing/2014/main" id="{FD253A91-73DE-4FA4-B111-9F8F7474DD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52" y="58"/>
                  <a:ext cx="7" cy="19"/>
                </a:xfrm>
                <a:custGeom>
                  <a:avLst/>
                  <a:gdLst>
                    <a:gd name="T0" fmla="*/ 6 w 21600"/>
                    <a:gd name="T1" fmla="*/ 10 h 21600"/>
                    <a:gd name="T2" fmla="*/ 4 w 21600"/>
                    <a:gd name="T3" fmla="*/ 19 h 21600"/>
                    <a:gd name="T4" fmla="*/ 1 w 21600"/>
                    <a:gd name="T5" fmla="*/ 10 h 21600"/>
                    <a:gd name="T6" fmla="*/ 4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086 w 21600"/>
                    <a:gd name="T13" fmla="*/ 4547 h 21600"/>
                    <a:gd name="T14" fmla="*/ 18514 w 21600"/>
                    <a:gd name="T15" fmla="*/ 1705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5" name="AutoShape 12">
                  <a:extLst>
                    <a:ext uri="{FF2B5EF4-FFF2-40B4-BE49-F238E27FC236}">
                      <a16:creationId xmlns:a16="http://schemas.microsoft.com/office/drawing/2014/main" id="{9905FCB7-2471-43A5-B247-A25E4A192F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38" y="43"/>
                  <a:ext cx="6" cy="19"/>
                </a:xfrm>
                <a:custGeom>
                  <a:avLst/>
                  <a:gdLst>
                    <a:gd name="T0" fmla="*/ 5 w 21600"/>
                    <a:gd name="T1" fmla="*/ 10 h 21600"/>
                    <a:gd name="T2" fmla="*/ 3 w 21600"/>
                    <a:gd name="T3" fmla="*/ 19 h 21600"/>
                    <a:gd name="T4" fmla="*/ 1 w 21600"/>
                    <a:gd name="T5" fmla="*/ 10 h 21600"/>
                    <a:gd name="T6" fmla="*/ 3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600 w 21600"/>
                    <a:gd name="T13" fmla="*/ 4547 h 21600"/>
                    <a:gd name="T14" fmla="*/ 18000 w 21600"/>
                    <a:gd name="T15" fmla="*/ 1705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6" name="AutoShape 13">
                  <a:extLst>
                    <a:ext uri="{FF2B5EF4-FFF2-40B4-BE49-F238E27FC236}">
                      <a16:creationId xmlns:a16="http://schemas.microsoft.com/office/drawing/2014/main" id="{331FBEC5-A902-4262-84CA-85057B1BD7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67" y="43"/>
                  <a:ext cx="7" cy="19"/>
                </a:xfrm>
                <a:custGeom>
                  <a:avLst/>
                  <a:gdLst>
                    <a:gd name="T0" fmla="*/ 6 w 21600"/>
                    <a:gd name="T1" fmla="*/ 10 h 21600"/>
                    <a:gd name="T2" fmla="*/ 4 w 21600"/>
                    <a:gd name="T3" fmla="*/ 19 h 21600"/>
                    <a:gd name="T4" fmla="*/ 1 w 21600"/>
                    <a:gd name="T5" fmla="*/ 10 h 21600"/>
                    <a:gd name="T6" fmla="*/ 4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086 w 21600"/>
                    <a:gd name="T13" fmla="*/ 4547 h 21600"/>
                    <a:gd name="T14" fmla="*/ 18514 w 21600"/>
                    <a:gd name="T15" fmla="*/ 1705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</p:grpSp>
      <p:grpSp>
        <p:nvGrpSpPr>
          <p:cNvPr id="247" name="グループ化 246">
            <a:extLst>
              <a:ext uri="{FF2B5EF4-FFF2-40B4-BE49-F238E27FC236}">
                <a16:creationId xmlns:a16="http://schemas.microsoft.com/office/drawing/2014/main" id="{AD508949-3963-4D2D-9BAE-792BB68E0B54}"/>
              </a:ext>
            </a:extLst>
          </p:cNvPr>
          <p:cNvGrpSpPr/>
          <p:nvPr/>
        </p:nvGrpSpPr>
        <p:grpSpPr>
          <a:xfrm>
            <a:off x="384791" y="1339206"/>
            <a:ext cx="979200" cy="1018800"/>
            <a:chOff x="0" y="0"/>
            <a:chExt cx="1150320" cy="1197408"/>
          </a:xfrm>
        </p:grpSpPr>
        <p:grpSp>
          <p:nvGrpSpPr>
            <p:cNvPr id="248" name="グループ化 247">
              <a:extLst>
                <a:ext uri="{FF2B5EF4-FFF2-40B4-BE49-F238E27FC236}">
                  <a16:creationId xmlns:a16="http://schemas.microsoft.com/office/drawing/2014/main" id="{A0B81E65-2D18-48A9-A4FB-7E7CDB7FA51F}"/>
                </a:ext>
              </a:extLst>
            </p:cNvPr>
            <p:cNvGrpSpPr/>
            <p:nvPr/>
          </p:nvGrpSpPr>
          <p:grpSpPr>
            <a:xfrm>
              <a:off x="175793" y="0"/>
              <a:ext cx="874143" cy="1197408"/>
              <a:chOff x="175793" y="0"/>
              <a:chExt cx="1424940" cy="1996440"/>
            </a:xfrm>
          </p:grpSpPr>
          <p:sp>
            <p:nvSpPr>
              <p:cNvPr id="259" name="四角形: 角を丸くする 258">
                <a:extLst>
                  <a:ext uri="{FF2B5EF4-FFF2-40B4-BE49-F238E27FC236}">
                    <a16:creationId xmlns:a16="http://schemas.microsoft.com/office/drawing/2014/main" id="{3B6B2F94-E37B-4EB5-84D9-BCBBA6DE84C0}"/>
                  </a:ext>
                </a:extLst>
              </p:cNvPr>
              <p:cNvSpPr/>
              <p:nvPr/>
            </p:nvSpPr>
            <p:spPr>
              <a:xfrm>
                <a:off x="373913" y="167640"/>
                <a:ext cx="1021080" cy="1813560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kumimoji="1" lang="ja-JP" altLang="en-US" sz="1100"/>
              </a:p>
            </p:txBody>
          </p:sp>
          <p:sp>
            <p:nvSpPr>
              <p:cNvPr id="260" name="四角形: 上の 2 つの角を切り取る 259">
                <a:extLst>
                  <a:ext uri="{FF2B5EF4-FFF2-40B4-BE49-F238E27FC236}">
                    <a16:creationId xmlns:a16="http://schemas.microsoft.com/office/drawing/2014/main" id="{A26DB0B4-DE95-48FA-BE58-1F38CB176B04}"/>
                  </a:ext>
                </a:extLst>
              </p:cNvPr>
              <p:cNvSpPr/>
              <p:nvPr/>
            </p:nvSpPr>
            <p:spPr>
              <a:xfrm>
                <a:off x="175793" y="1706880"/>
                <a:ext cx="1424940" cy="289560"/>
              </a:xfrm>
              <a:prstGeom prst="snip2Same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kumimoji="1" lang="ja-JP" altLang="en-US" sz="1100"/>
              </a:p>
            </p:txBody>
          </p:sp>
          <p:sp>
            <p:nvSpPr>
              <p:cNvPr id="261" name="正方形/長方形 260">
                <a:extLst>
                  <a:ext uri="{FF2B5EF4-FFF2-40B4-BE49-F238E27FC236}">
                    <a16:creationId xmlns:a16="http://schemas.microsoft.com/office/drawing/2014/main" id="{A34033C9-1B6B-4450-9597-1909F6110E28}"/>
                  </a:ext>
                </a:extLst>
              </p:cNvPr>
              <p:cNvSpPr/>
              <p:nvPr/>
            </p:nvSpPr>
            <p:spPr>
              <a:xfrm>
                <a:off x="724433" y="0"/>
                <a:ext cx="327660" cy="1905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kumimoji="1" lang="ja-JP" altLang="en-US" sz="1100"/>
              </a:p>
            </p:txBody>
          </p:sp>
        </p:grpSp>
        <p:grpSp>
          <p:nvGrpSpPr>
            <p:cNvPr id="249" name="グループ化 248">
              <a:extLst>
                <a:ext uri="{FF2B5EF4-FFF2-40B4-BE49-F238E27FC236}">
                  <a16:creationId xmlns:a16="http://schemas.microsoft.com/office/drawing/2014/main" id="{3FA8B090-DE4C-471D-9E37-8EC68BB48572}"/>
                </a:ext>
              </a:extLst>
            </p:cNvPr>
            <p:cNvGrpSpPr/>
            <p:nvPr/>
          </p:nvGrpSpPr>
          <p:grpSpPr>
            <a:xfrm>
              <a:off x="0" y="678175"/>
              <a:ext cx="1150320" cy="128778"/>
              <a:chOff x="0" y="678179"/>
              <a:chExt cx="1150320" cy="201410"/>
            </a:xfrm>
          </p:grpSpPr>
          <p:grpSp>
            <p:nvGrpSpPr>
              <p:cNvPr id="255" name="グループ化 254">
                <a:extLst>
                  <a:ext uri="{FF2B5EF4-FFF2-40B4-BE49-F238E27FC236}">
                    <a16:creationId xmlns:a16="http://schemas.microsoft.com/office/drawing/2014/main" id="{DD86800E-F017-4737-B8ED-75F81DCEB8AE}"/>
                  </a:ext>
                </a:extLst>
              </p:cNvPr>
              <p:cNvGrpSpPr/>
              <p:nvPr/>
            </p:nvGrpSpPr>
            <p:grpSpPr>
              <a:xfrm>
                <a:off x="0" y="678179"/>
                <a:ext cx="1150320" cy="201410"/>
                <a:chOff x="0" y="678179"/>
                <a:chExt cx="1150320" cy="201410"/>
              </a:xfrm>
            </p:grpSpPr>
            <p:sp>
              <p:nvSpPr>
                <p:cNvPr id="257" name="正方形/長方形 256">
                  <a:extLst>
                    <a:ext uri="{FF2B5EF4-FFF2-40B4-BE49-F238E27FC236}">
                      <a16:creationId xmlns:a16="http://schemas.microsoft.com/office/drawing/2014/main" id="{73F7C884-FC26-4FD5-AA40-072495C53235}"/>
                    </a:ext>
                  </a:extLst>
                </p:cNvPr>
                <p:cNvSpPr/>
                <p:nvPr/>
              </p:nvSpPr>
              <p:spPr>
                <a:xfrm>
                  <a:off x="523937" y="736975"/>
                  <a:ext cx="626383" cy="86735"/>
                </a:xfrm>
                <a:prstGeom prst="rect">
                  <a:avLst/>
                </a:prstGeom>
                <a:solidFill>
                  <a:srgbClr val="FF33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/>
                </a:p>
              </p:txBody>
            </p:sp>
            <p:sp>
              <p:nvSpPr>
                <p:cNvPr id="258" name="正方形/長方形 257">
                  <a:extLst>
                    <a:ext uri="{FF2B5EF4-FFF2-40B4-BE49-F238E27FC236}">
                      <a16:creationId xmlns:a16="http://schemas.microsoft.com/office/drawing/2014/main" id="{418E41BA-A6EC-4798-A9F8-3D84125EB72B}"/>
                    </a:ext>
                  </a:extLst>
                </p:cNvPr>
                <p:cNvSpPr/>
                <p:nvPr/>
              </p:nvSpPr>
              <p:spPr>
                <a:xfrm>
                  <a:off x="0" y="678179"/>
                  <a:ext cx="579817" cy="201410"/>
                </a:xfrm>
                <a:prstGeom prst="rect">
                  <a:avLst/>
                </a:prstGeom>
                <a:solidFill>
                  <a:srgbClr val="FF33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/>
                </a:p>
              </p:txBody>
            </p:sp>
          </p:grpSp>
          <p:sp>
            <p:nvSpPr>
              <p:cNvPr id="256" name="正方形/長方形 255">
                <a:extLst>
                  <a:ext uri="{FF2B5EF4-FFF2-40B4-BE49-F238E27FC236}">
                    <a16:creationId xmlns:a16="http://schemas.microsoft.com/office/drawing/2014/main" id="{685CD07B-EBBB-49E5-941A-03FD51A72C53}"/>
                  </a:ext>
                </a:extLst>
              </p:cNvPr>
              <p:cNvSpPr/>
              <p:nvPr/>
            </p:nvSpPr>
            <p:spPr>
              <a:xfrm>
                <a:off x="500175" y="742213"/>
                <a:ext cx="159283" cy="7974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kumimoji="1" lang="ja-JP" altLang="en-US" sz="1100"/>
              </a:p>
            </p:txBody>
          </p:sp>
        </p:grpSp>
        <p:grpSp>
          <p:nvGrpSpPr>
            <p:cNvPr id="250" name="グループ化 249">
              <a:extLst>
                <a:ext uri="{FF2B5EF4-FFF2-40B4-BE49-F238E27FC236}">
                  <a16:creationId xmlns:a16="http://schemas.microsoft.com/office/drawing/2014/main" id="{701E4C01-27A6-45F5-A2D3-087EC6F07664}"/>
                </a:ext>
              </a:extLst>
            </p:cNvPr>
            <p:cNvGrpSpPr/>
            <p:nvPr/>
          </p:nvGrpSpPr>
          <p:grpSpPr>
            <a:xfrm>
              <a:off x="491274" y="186528"/>
              <a:ext cx="244589" cy="813995"/>
              <a:chOff x="491274" y="186528"/>
              <a:chExt cx="304721" cy="1014115"/>
            </a:xfrm>
          </p:grpSpPr>
          <p:grpSp>
            <p:nvGrpSpPr>
              <p:cNvPr id="251" name="グループ化 250">
                <a:extLst>
                  <a:ext uri="{FF2B5EF4-FFF2-40B4-BE49-F238E27FC236}">
                    <a16:creationId xmlns:a16="http://schemas.microsoft.com/office/drawing/2014/main" id="{BE8AD792-CBB9-4499-8AFD-9A74593B4D06}"/>
                  </a:ext>
                </a:extLst>
              </p:cNvPr>
              <p:cNvGrpSpPr/>
              <p:nvPr/>
            </p:nvGrpSpPr>
            <p:grpSpPr>
              <a:xfrm>
                <a:off x="491274" y="186528"/>
                <a:ext cx="303639" cy="661105"/>
                <a:chOff x="491274" y="186528"/>
                <a:chExt cx="495300" cy="1104283"/>
              </a:xfrm>
            </p:grpSpPr>
            <p:sp>
              <p:nvSpPr>
                <p:cNvPr id="253" name="楕円 252">
                  <a:extLst>
                    <a:ext uri="{FF2B5EF4-FFF2-40B4-BE49-F238E27FC236}">
                      <a16:creationId xmlns:a16="http://schemas.microsoft.com/office/drawing/2014/main" id="{E69F9020-4DC3-49A4-891C-A728D8402507}"/>
                    </a:ext>
                  </a:extLst>
                </p:cNvPr>
                <p:cNvSpPr/>
                <p:nvPr/>
              </p:nvSpPr>
              <p:spPr>
                <a:xfrm>
                  <a:off x="491274" y="186528"/>
                  <a:ext cx="487679" cy="4876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50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/>
                </a:p>
              </p:txBody>
            </p:sp>
            <p:sp>
              <p:nvSpPr>
                <p:cNvPr id="254" name="楕円 253">
                  <a:extLst>
                    <a:ext uri="{FF2B5EF4-FFF2-40B4-BE49-F238E27FC236}">
                      <a16:creationId xmlns:a16="http://schemas.microsoft.com/office/drawing/2014/main" id="{1B3AE737-2AE4-440A-A86E-784BDE5A6909}"/>
                    </a:ext>
                  </a:extLst>
                </p:cNvPr>
                <p:cNvSpPr/>
                <p:nvPr/>
              </p:nvSpPr>
              <p:spPr>
                <a:xfrm>
                  <a:off x="498894" y="803131"/>
                  <a:ext cx="487680" cy="4876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50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/>
                </a:p>
              </p:txBody>
            </p:sp>
          </p:grpSp>
          <p:sp>
            <p:nvSpPr>
              <p:cNvPr id="252" name="楕円 251">
                <a:extLst>
                  <a:ext uri="{FF2B5EF4-FFF2-40B4-BE49-F238E27FC236}">
                    <a16:creationId xmlns:a16="http://schemas.microsoft.com/office/drawing/2014/main" id="{2C7FA536-1C39-4E65-BEBA-36AF48DE2512}"/>
                  </a:ext>
                </a:extLst>
              </p:cNvPr>
              <p:cNvSpPr/>
              <p:nvPr/>
            </p:nvSpPr>
            <p:spPr>
              <a:xfrm>
                <a:off x="497026" y="908682"/>
                <a:ext cx="298969" cy="29196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kumimoji="1" lang="ja-JP" altLang="en-US" sz="1100"/>
              </a:p>
            </p:txBody>
          </p:sp>
        </p:grpSp>
      </p:grpSp>
      <p:pic>
        <p:nvPicPr>
          <p:cNvPr id="262" name="図 261">
            <a:extLst>
              <a:ext uri="{FF2B5EF4-FFF2-40B4-BE49-F238E27FC236}">
                <a16:creationId xmlns:a16="http://schemas.microsoft.com/office/drawing/2014/main" id="{35CADE05-607D-A909-1C2A-FCC82E0DB2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10194" y="2124896"/>
            <a:ext cx="1976786" cy="705684"/>
          </a:xfrm>
          <a:prstGeom prst="rect">
            <a:avLst/>
          </a:prstGeom>
        </p:spPr>
      </p:pic>
      <p:sp>
        <p:nvSpPr>
          <p:cNvPr id="263" name="正方形/長方形 262">
            <a:extLst>
              <a:ext uri="{FF2B5EF4-FFF2-40B4-BE49-F238E27FC236}">
                <a16:creationId xmlns:a16="http://schemas.microsoft.com/office/drawing/2014/main" id="{72E514F4-24DC-2931-7B00-81420ED07222}"/>
              </a:ext>
            </a:extLst>
          </p:cNvPr>
          <p:cNvSpPr/>
          <p:nvPr/>
        </p:nvSpPr>
        <p:spPr>
          <a:xfrm>
            <a:off x="7399046" y="2914042"/>
            <a:ext cx="839974" cy="2154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ctr"/>
            <a:r>
              <a:rPr lang="ja-JP" altLang="en-US" sz="1400" b="1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次工程送り</a:t>
            </a:r>
            <a:endParaRPr lang="ja-JP" altLang="en-US" sz="1400" b="1" cap="none" spc="0" dirty="0">
              <a:ln w="0"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5" name="正方形/長方形 264">
            <a:extLst>
              <a:ext uri="{FF2B5EF4-FFF2-40B4-BE49-F238E27FC236}">
                <a16:creationId xmlns:a16="http://schemas.microsoft.com/office/drawing/2014/main" id="{B47B6D08-37BA-B75E-3990-62DC0B49EA82}"/>
              </a:ext>
            </a:extLst>
          </p:cNvPr>
          <p:cNvSpPr/>
          <p:nvPr/>
        </p:nvSpPr>
        <p:spPr>
          <a:xfrm>
            <a:off x="7410556" y="5717630"/>
            <a:ext cx="359073" cy="2154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ctr"/>
            <a:r>
              <a:rPr lang="ja-JP" altLang="en-US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出荷</a:t>
            </a:r>
          </a:p>
        </p:txBody>
      </p:sp>
      <p:sp>
        <p:nvSpPr>
          <p:cNvPr id="266" name="正方形/長方形 265">
            <a:extLst>
              <a:ext uri="{FF2B5EF4-FFF2-40B4-BE49-F238E27FC236}">
                <a16:creationId xmlns:a16="http://schemas.microsoft.com/office/drawing/2014/main" id="{3E783F7A-F727-07B0-885B-D58D5DD34429}"/>
              </a:ext>
            </a:extLst>
          </p:cNvPr>
          <p:cNvSpPr/>
          <p:nvPr/>
        </p:nvSpPr>
        <p:spPr>
          <a:xfrm>
            <a:off x="2788718" y="2561443"/>
            <a:ext cx="2024914" cy="307777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spAutoFit/>
          </a:bodyPr>
          <a:lstStyle/>
          <a:p>
            <a:pPr algn="ctr"/>
            <a:r>
              <a:rPr lang="ja-JP" altLang="en-US" sz="1400" b="1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矯正（曲がりを伸ばす）</a:t>
            </a:r>
            <a:endParaRPr lang="ja-JP" altLang="en-US" sz="1400" b="1" cap="none" spc="0" dirty="0">
              <a:ln w="0"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7" name="正方形/長方形 266">
            <a:extLst>
              <a:ext uri="{FF2B5EF4-FFF2-40B4-BE49-F238E27FC236}">
                <a16:creationId xmlns:a16="http://schemas.microsoft.com/office/drawing/2014/main" id="{D621A18B-3285-B17B-7EEF-0D7596DBB925}"/>
              </a:ext>
            </a:extLst>
          </p:cNvPr>
          <p:cNvSpPr/>
          <p:nvPr/>
        </p:nvSpPr>
        <p:spPr>
          <a:xfrm>
            <a:off x="4949016" y="3982510"/>
            <a:ext cx="2557111" cy="307777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spAutoFit/>
          </a:bodyPr>
          <a:lstStyle/>
          <a:p>
            <a:pPr algn="ctr"/>
            <a:r>
              <a:rPr lang="ja-JP" altLang="en-US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糸面切断機（</a:t>
            </a:r>
            <a:r>
              <a:rPr lang="en-US" altLang="ja-JP" sz="1400" b="1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Φ</a:t>
            </a:r>
            <a:r>
              <a:rPr lang="en-US" altLang="ja-JP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lang="ja-JP" altLang="en-US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l-GR" altLang="ja-JP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Φ</a:t>
            </a:r>
            <a:r>
              <a:rPr lang="en-US" altLang="ja-JP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100</a:t>
            </a:r>
            <a:r>
              <a:rPr lang="ja-JP" altLang="en-US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</a:p>
        </p:txBody>
      </p:sp>
      <p:sp>
        <p:nvSpPr>
          <p:cNvPr id="268" name="正方形/長方形 267">
            <a:extLst>
              <a:ext uri="{FF2B5EF4-FFF2-40B4-BE49-F238E27FC236}">
                <a16:creationId xmlns:a16="http://schemas.microsoft.com/office/drawing/2014/main" id="{5FBDCFFD-8063-29EB-5411-DCAFDDF95087}"/>
              </a:ext>
            </a:extLst>
          </p:cNvPr>
          <p:cNvSpPr/>
          <p:nvPr/>
        </p:nvSpPr>
        <p:spPr>
          <a:xfrm>
            <a:off x="2609747" y="3971421"/>
            <a:ext cx="2364751" cy="307777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spAutoFit/>
          </a:bodyPr>
          <a:lstStyle/>
          <a:p>
            <a:pPr algn="ctr"/>
            <a:r>
              <a:rPr lang="en-US" altLang="ja-JP" sz="1400" b="1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400" b="1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号</a:t>
            </a:r>
            <a:r>
              <a:rPr lang="ja-JP" altLang="en-US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切断機（</a:t>
            </a:r>
            <a:r>
              <a:rPr lang="el-GR" altLang="ja-JP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Φ</a:t>
            </a:r>
            <a:r>
              <a:rPr lang="en-US" altLang="ja-JP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l-GR" altLang="ja-JP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Φ</a:t>
            </a:r>
            <a:r>
              <a:rPr lang="en-US" altLang="ja-JP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50</a:t>
            </a:r>
            <a:r>
              <a:rPr lang="ja-JP" altLang="en-US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</a:p>
        </p:txBody>
      </p:sp>
      <p:pic>
        <p:nvPicPr>
          <p:cNvPr id="270" name="図 269">
            <a:extLst>
              <a:ext uri="{FF2B5EF4-FFF2-40B4-BE49-F238E27FC236}">
                <a16:creationId xmlns:a16="http://schemas.microsoft.com/office/drawing/2014/main" id="{6215AC36-E092-23D3-A8F6-78605132E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538" y="1481658"/>
            <a:ext cx="1463167" cy="1097375"/>
          </a:xfrm>
          <a:prstGeom prst="rect">
            <a:avLst/>
          </a:prstGeom>
        </p:spPr>
      </p:pic>
      <p:pic>
        <p:nvPicPr>
          <p:cNvPr id="271" name="図 270">
            <a:extLst>
              <a:ext uri="{FF2B5EF4-FFF2-40B4-BE49-F238E27FC236}">
                <a16:creationId xmlns:a16="http://schemas.microsoft.com/office/drawing/2014/main" id="{2BE853BC-6720-176A-F07C-458F964E5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485" y="2925130"/>
            <a:ext cx="1463167" cy="1097375"/>
          </a:xfrm>
          <a:prstGeom prst="rect">
            <a:avLst/>
          </a:prstGeom>
        </p:spPr>
      </p:pic>
      <p:sp>
        <p:nvSpPr>
          <p:cNvPr id="275" name="正方形/長方形 274">
            <a:extLst>
              <a:ext uri="{FF2B5EF4-FFF2-40B4-BE49-F238E27FC236}">
                <a16:creationId xmlns:a16="http://schemas.microsoft.com/office/drawing/2014/main" id="{75173D2F-5276-6092-3411-64CC89556D1B}"/>
              </a:ext>
            </a:extLst>
          </p:cNvPr>
          <p:cNvSpPr/>
          <p:nvPr/>
        </p:nvSpPr>
        <p:spPr>
          <a:xfrm>
            <a:off x="4592778" y="5710806"/>
            <a:ext cx="1351652" cy="307777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spAutoFit/>
          </a:bodyPr>
          <a:lstStyle/>
          <a:p>
            <a:pPr algn="ctr"/>
            <a:r>
              <a:rPr lang="ja-JP" altLang="en-US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表示・出荷検査</a:t>
            </a:r>
          </a:p>
        </p:txBody>
      </p:sp>
      <p:sp>
        <p:nvSpPr>
          <p:cNvPr id="276" name="正方形/長方形 275">
            <a:extLst>
              <a:ext uri="{FF2B5EF4-FFF2-40B4-BE49-F238E27FC236}">
                <a16:creationId xmlns:a16="http://schemas.microsoft.com/office/drawing/2014/main" id="{8642B30A-6706-1424-0FBA-B20DE04E3A28}"/>
              </a:ext>
            </a:extLst>
          </p:cNvPr>
          <p:cNvSpPr/>
          <p:nvPr/>
        </p:nvSpPr>
        <p:spPr>
          <a:xfrm>
            <a:off x="4783217" y="3107496"/>
            <a:ext cx="479619" cy="307777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spAutoFit/>
          </a:bodyPr>
          <a:lstStyle/>
          <a:p>
            <a:pPr algn="ctr"/>
            <a:r>
              <a:rPr lang="en-US" altLang="ja-JP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or</a:t>
            </a:r>
            <a:endParaRPr lang="ja-JP" altLang="en-US" sz="1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77" name="直線矢印コネクタ 276">
            <a:extLst>
              <a:ext uri="{FF2B5EF4-FFF2-40B4-BE49-F238E27FC236}">
                <a16:creationId xmlns:a16="http://schemas.microsoft.com/office/drawing/2014/main" id="{27EE6170-4B8A-04B6-889A-2C088635D03E}"/>
              </a:ext>
            </a:extLst>
          </p:cNvPr>
          <p:cNvCxnSpPr>
            <a:cxnSpLocks/>
            <a:endCxn id="29" idx="3"/>
          </p:cNvCxnSpPr>
          <p:nvPr/>
        </p:nvCxnSpPr>
        <p:spPr bwMode="auto">
          <a:xfrm flipH="1">
            <a:off x="4485278" y="3452185"/>
            <a:ext cx="101520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1" name="コネクタ: カギ線 280">
            <a:extLst>
              <a:ext uri="{FF2B5EF4-FFF2-40B4-BE49-F238E27FC236}">
                <a16:creationId xmlns:a16="http://schemas.microsoft.com/office/drawing/2014/main" id="{A5781D5D-A289-EA19-3B09-617118624ED9}"/>
              </a:ext>
            </a:extLst>
          </p:cNvPr>
          <p:cNvCxnSpPr>
            <a:cxnSpLocks/>
            <a:stCxn id="129" idx="3"/>
            <a:endCxn id="270" idx="1"/>
          </p:cNvCxnSpPr>
          <p:nvPr/>
        </p:nvCxnSpPr>
        <p:spPr>
          <a:xfrm flipV="1">
            <a:off x="1603539" y="2030346"/>
            <a:ext cx="1456999" cy="531418"/>
          </a:xfrm>
          <a:prstGeom prst="bentConnector3">
            <a:avLst>
              <a:gd name="adj1" fmla="val 50000"/>
            </a:avLst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4" name="コネクタ: カギ線 283">
            <a:extLst>
              <a:ext uri="{FF2B5EF4-FFF2-40B4-BE49-F238E27FC236}">
                <a16:creationId xmlns:a16="http://schemas.microsoft.com/office/drawing/2014/main" id="{4BBBF6FE-F8B9-37A1-37AA-79544BA3FF70}"/>
              </a:ext>
            </a:extLst>
          </p:cNvPr>
          <p:cNvCxnSpPr>
            <a:cxnSpLocks/>
            <a:stCxn id="129" idx="3"/>
            <a:endCxn id="29" idx="1"/>
          </p:cNvCxnSpPr>
          <p:nvPr/>
        </p:nvCxnSpPr>
        <p:spPr>
          <a:xfrm>
            <a:off x="1603539" y="2561764"/>
            <a:ext cx="1443398" cy="890421"/>
          </a:xfrm>
          <a:prstGeom prst="bentConnector3">
            <a:avLst>
              <a:gd name="adj1" fmla="val 50000"/>
            </a:avLst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7" name="コネクタ: カギ線 286">
            <a:extLst>
              <a:ext uri="{FF2B5EF4-FFF2-40B4-BE49-F238E27FC236}">
                <a16:creationId xmlns:a16="http://schemas.microsoft.com/office/drawing/2014/main" id="{2A833400-27DD-5485-AB2B-887BDD3D635A}"/>
              </a:ext>
            </a:extLst>
          </p:cNvPr>
          <p:cNvCxnSpPr>
            <a:cxnSpLocks/>
            <a:stCxn id="270" idx="3"/>
            <a:endCxn id="262" idx="3"/>
          </p:cNvCxnSpPr>
          <p:nvPr/>
        </p:nvCxnSpPr>
        <p:spPr>
          <a:xfrm>
            <a:off x="4523705" y="2030346"/>
            <a:ext cx="2186489" cy="447392"/>
          </a:xfrm>
          <a:prstGeom prst="bentConnector3">
            <a:avLst>
              <a:gd name="adj1" fmla="val 50000"/>
            </a:avLst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0" name="コネクタ: カギ線 289">
            <a:extLst>
              <a:ext uri="{FF2B5EF4-FFF2-40B4-BE49-F238E27FC236}">
                <a16:creationId xmlns:a16="http://schemas.microsoft.com/office/drawing/2014/main" id="{A7D7643E-D025-E3F8-61E1-A291E932AA84}"/>
              </a:ext>
            </a:extLst>
          </p:cNvPr>
          <p:cNvCxnSpPr>
            <a:cxnSpLocks/>
            <a:endCxn id="263" idx="2"/>
          </p:cNvCxnSpPr>
          <p:nvPr/>
        </p:nvCxnSpPr>
        <p:spPr>
          <a:xfrm flipV="1">
            <a:off x="7002079" y="3129486"/>
            <a:ext cx="816954" cy="344332"/>
          </a:xfrm>
          <a:prstGeom prst="bentConnector2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6" name="コネクタ: カギ線 295">
            <a:extLst>
              <a:ext uri="{FF2B5EF4-FFF2-40B4-BE49-F238E27FC236}">
                <a16:creationId xmlns:a16="http://schemas.microsoft.com/office/drawing/2014/main" id="{D34708AB-3DAB-686F-69F7-22628A5BF962}"/>
              </a:ext>
            </a:extLst>
          </p:cNvPr>
          <p:cNvCxnSpPr>
            <a:cxnSpLocks/>
            <a:stCxn id="268" idx="2"/>
            <a:endCxn id="5" idx="0"/>
          </p:cNvCxnSpPr>
          <p:nvPr/>
        </p:nvCxnSpPr>
        <p:spPr>
          <a:xfrm rot="5400000">
            <a:off x="3391401" y="4230084"/>
            <a:ext cx="351608" cy="449836"/>
          </a:xfrm>
          <a:prstGeom prst="bentConnector3">
            <a:avLst>
              <a:gd name="adj1" fmla="val 50000"/>
            </a:avLst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9" name="直線矢印コネクタ 298">
            <a:extLst>
              <a:ext uri="{FF2B5EF4-FFF2-40B4-BE49-F238E27FC236}">
                <a16:creationId xmlns:a16="http://schemas.microsoft.com/office/drawing/2014/main" id="{3A8B5286-68D6-F686-3D97-AD0D41686943}"/>
              </a:ext>
            </a:extLst>
          </p:cNvPr>
          <p:cNvCxnSpPr>
            <a:cxnSpLocks/>
            <a:stCxn id="16" idx="3"/>
          </p:cNvCxnSpPr>
          <p:nvPr/>
        </p:nvCxnSpPr>
        <p:spPr bwMode="auto">
          <a:xfrm>
            <a:off x="5912728" y="5173336"/>
            <a:ext cx="460080" cy="41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86224FB-3D03-FE21-1DB9-1CCB81649575}"/>
              </a:ext>
            </a:extLst>
          </p:cNvPr>
          <p:cNvSpPr/>
          <p:nvPr/>
        </p:nvSpPr>
        <p:spPr>
          <a:xfrm>
            <a:off x="2710517" y="5710806"/>
            <a:ext cx="1261884" cy="307777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spAutoFit/>
          </a:bodyPr>
          <a:lstStyle/>
          <a:p>
            <a:pPr algn="ctr"/>
            <a:r>
              <a:rPr lang="ja-JP" altLang="en-US" sz="1400" b="1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愛知製鋼作業</a:t>
            </a:r>
            <a:endParaRPr lang="ja-JP" altLang="en-US" sz="1400" b="1" cap="none" spc="0" dirty="0">
              <a:ln w="0"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05DF4086-0B2D-3931-DF55-281220884607}"/>
              </a:ext>
            </a:extLst>
          </p:cNvPr>
          <p:cNvCxnSpPr>
            <a:cxnSpLocks/>
            <a:stCxn id="5" idx="3"/>
            <a:endCxn id="16" idx="1"/>
          </p:cNvCxnSpPr>
          <p:nvPr/>
        </p:nvCxnSpPr>
        <p:spPr bwMode="auto">
          <a:xfrm>
            <a:off x="4062286" y="5170806"/>
            <a:ext cx="434965" cy="253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図 4" descr="電車, 建物, 工場, 屋内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1EB43FA-062F-5C32-9134-2256576FA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87" y="4630806"/>
            <a:ext cx="1439999" cy="1080000"/>
          </a:xfrm>
          <a:prstGeom prst="rect">
            <a:avLst/>
          </a:prstGeom>
        </p:spPr>
      </p:pic>
      <p:pic>
        <p:nvPicPr>
          <p:cNvPr id="16" name="図 15" descr="建物, 屋外, 座る, ベンチ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34B76F8-400B-F6E6-1A6A-25220E10E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0" r="36665" b="14501"/>
          <a:stretch>
            <a:fillRect/>
          </a:stretch>
        </p:blipFill>
        <p:spPr>
          <a:xfrm>
            <a:off x="4497251" y="4633336"/>
            <a:ext cx="1415477" cy="1080000"/>
          </a:xfrm>
          <a:prstGeom prst="rect">
            <a:avLst/>
          </a:prstGeom>
        </p:spPr>
      </p:pic>
      <p:pic>
        <p:nvPicPr>
          <p:cNvPr id="29" name="図 28" descr="屋外, 建物, フェンス, バ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082115B-0385-C8D3-37FD-8427821954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37" y="2912185"/>
            <a:ext cx="1438341" cy="108000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50BA825C-EF89-59E6-F5A7-89DC2424F5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357113" y="4824032"/>
            <a:ext cx="2512243" cy="78906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939889E-F8F5-CCEA-7068-E8F225696F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6" b="58361" l="9954" r="83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72" t="8213" r="33872" b="42817"/>
          <a:stretch/>
        </p:blipFill>
        <p:spPr>
          <a:xfrm flipH="1">
            <a:off x="55060" y="4389037"/>
            <a:ext cx="1189331" cy="218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4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129" grpId="0" animBg="1"/>
      <p:bldP spid="6" grpId="0"/>
      <p:bldP spid="73" grpId="0" animBg="1"/>
      <p:bldP spid="74" grpId="0"/>
      <p:bldP spid="77" grpId="0"/>
      <p:bldP spid="67" grpId="0" animBg="1"/>
      <p:bldP spid="155" grpId="0"/>
      <p:bldP spid="156" grpId="0" animBg="1"/>
      <p:bldP spid="168" grpId="0"/>
      <p:bldP spid="263" grpId="0"/>
      <p:bldP spid="265" grpId="0"/>
      <p:bldP spid="266" grpId="0"/>
      <p:bldP spid="267" grpId="0"/>
      <p:bldP spid="268" grpId="0"/>
      <p:bldP spid="275" grpId="0"/>
      <p:bldP spid="27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6EC62A7-C1DB-6B57-492E-3DE7DE70BAB7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精整課の設備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F20DFB01-761E-506C-74B1-98867F6E44A9}"/>
              </a:ext>
            </a:extLst>
          </p:cNvPr>
          <p:cNvSpPr/>
          <p:nvPr/>
        </p:nvSpPr>
        <p:spPr bwMode="auto">
          <a:xfrm>
            <a:off x="315138" y="741672"/>
            <a:ext cx="8716924" cy="5374656"/>
          </a:xfrm>
          <a:prstGeom prst="roundRect">
            <a:avLst>
              <a:gd name="adj" fmla="val 2229"/>
            </a:avLst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27432" tIns="18288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>
              <a:ln>
                <a:noFill/>
              </a:ln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6083C7B-48BF-5D3E-2642-023605C7B09A}"/>
              </a:ext>
            </a:extLst>
          </p:cNvPr>
          <p:cNvGrpSpPr/>
          <p:nvPr/>
        </p:nvGrpSpPr>
        <p:grpSpPr>
          <a:xfrm>
            <a:off x="3067593" y="3668122"/>
            <a:ext cx="1922855" cy="2125764"/>
            <a:chOff x="723599" y="1086716"/>
            <a:chExt cx="2066973" cy="2369951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98E4C86E-3C14-665C-E0E6-493EA90A0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82" b="92821" l="9954" r="94329">
                          <a14:foregroundMark x1="41782" y1="20946" x2="59028" y2="22973"/>
                          <a14:foregroundMark x1="56366" y1="35980" x2="35185" y2="36402"/>
                          <a14:foregroundMark x1="35764" y1="36402" x2="39005" y2="54561"/>
                          <a14:foregroundMark x1="14699" y1="50253" x2="40625" y2="49071"/>
                          <a14:foregroundMark x1="15162" y1="55321" x2="47685" y2="55321"/>
                          <a14:foregroundMark x1="52083" y1="81081" x2="33565" y2="58953"/>
                          <a14:foregroundMark x1="42245" y1="48649" x2="67245" y2="75507"/>
                          <a14:foregroundMark x1="66088" y1="86233" x2="52083" y2="89358"/>
                          <a14:foregroundMark x1="74306" y1="87753" x2="67708" y2="88598"/>
                          <a14:foregroundMark x1="41782" y1="82601" x2="47685" y2="89780"/>
                          <a14:foregroundMark x1="40625" y1="81841" x2="43403" y2="84628"/>
                          <a14:foregroundMark x1="32523" y1="71959" x2="36921" y2="76689"/>
                          <a14:foregroundMark x1="80787" y1="43074" x2="66667" y2="49071"/>
                          <a14:foregroundMark x1="79630" y1="51774" x2="72106" y2="53378"/>
                          <a14:foregroundMark x1="94329" y1="44679" x2="85648" y2="54561"/>
                          <a14:foregroundMark x1="13079" y1="49409" x2="28704" y2="48649"/>
                          <a14:foregroundMark x1="15162" y1="58953" x2="32523" y2="56166"/>
                          <a14:foregroundMark x1="23843" y1="56503" x2="25463" y2="69595"/>
                          <a14:foregroundMark x1="20602" y1="64865" x2="34722" y2="62838"/>
                          <a14:foregroundMark x1="56944" y1="31672" x2="60648" y2="39527"/>
                          <a14:foregroundMark x1="39583" y1="19764" x2="62384" y2="20946"/>
                          <a14:foregroundMark x1="36921" y1="31250" x2="36921" y2="41132"/>
                          <a14:foregroundMark x1="48727" y1="33615" x2="34144" y2="32010"/>
                          <a14:foregroundMark x1="36921" y1="34797" x2="30903" y2="49409"/>
                          <a14:foregroundMark x1="27662" y1="47466" x2="11343" y2="502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911" y="1086716"/>
              <a:ext cx="2038350" cy="235557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5400">
              <a:solidFill>
                <a:srgbClr val="0000FF"/>
              </a:solidFill>
            </a:ln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47DE792E-0797-81CA-9122-418FE4C719E2}"/>
                </a:ext>
              </a:extLst>
            </p:cNvPr>
            <p:cNvSpPr txBox="1"/>
            <p:nvPr/>
          </p:nvSpPr>
          <p:spPr>
            <a:xfrm>
              <a:off x="723599" y="2941970"/>
              <a:ext cx="2066973" cy="514697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solidFill>
                    <a:srgbClr val="0000FF"/>
                  </a:solidFill>
                </a:rPr>
                <a:t>リーフ切断機</a:t>
              </a: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9CFE3D23-1EBD-0139-94A8-DA2985194479}"/>
              </a:ext>
            </a:extLst>
          </p:cNvPr>
          <p:cNvGrpSpPr/>
          <p:nvPr/>
        </p:nvGrpSpPr>
        <p:grpSpPr>
          <a:xfrm>
            <a:off x="883260" y="1381701"/>
            <a:ext cx="1922853" cy="2129068"/>
            <a:chOff x="3538516" y="1086716"/>
            <a:chExt cx="2066970" cy="2380045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538A6EA-92F5-6844-B22B-E6EE63D30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96" b="100000" l="4861" r="95255">
                          <a14:foregroundMark x1="62037" y1="6841" x2="37153" y2="15287"/>
                          <a14:foregroundMark x1="21296" y1="59797" x2="22338" y2="89527"/>
                          <a14:foregroundMark x1="78472" y1="81757" x2="48843" y2="98395"/>
                          <a14:foregroundMark x1="17014" y1="98057" x2="32407" y2="94172"/>
                          <a14:foregroundMark x1="77431" y1="54730" x2="79977" y2="69003"/>
                          <a14:foregroundMark x1="36111" y1="49747" x2="23843" y2="663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1086716"/>
              <a:ext cx="2038350" cy="235557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5400">
              <a:solidFill>
                <a:srgbClr val="0000FF"/>
              </a:solidFill>
            </a:ln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357CE8E-2420-CBBD-715B-804FDD338B8F}"/>
                </a:ext>
              </a:extLst>
            </p:cNvPr>
            <p:cNvSpPr txBox="1"/>
            <p:nvPr/>
          </p:nvSpPr>
          <p:spPr>
            <a:xfrm>
              <a:off x="3538516" y="2950673"/>
              <a:ext cx="2066970" cy="516088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>
                  <a:solidFill>
                    <a:srgbClr val="0000FF"/>
                  </a:solidFill>
                </a:rPr>
                <a:t>2</a:t>
              </a:r>
              <a:r>
                <a:rPr kumimoji="1" lang="ja-JP" altLang="en-US" sz="2400" b="1" dirty="0">
                  <a:solidFill>
                    <a:srgbClr val="0000FF"/>
                  </a:solidFill>
                </a:rPr>
                <a:t>号切断機</a:t>
              </a: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94057644-DFDA-2B21-768F-B9F3BBC18110}"/>
              </a:ext>
            </a:extLst>
          </p:cNvPr>
          <p:cNvGrpSpPr/>
          <p:nvPr/>
        </p:nvGrpSpPr>
        <p:grpSpPr>
          <a:xfrm>
            <a:off x="3070918" y="1381701"/>
            <a:ext cx="1922855" cy="2129066"/>
            <a:chOff x="6348396" y="1073424"/>
            <a:chExt cx="2066971" cy="2365562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8D236FF4-DAAC-BB7B-027D-1F78A0FFC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63" b="89949" l="9954" r="99306">
                          <a14:foregroundMark x1="58681" y1="32095" x2="31597" y2="57686"/>
                          <a14:foregroundMark x1="20255" y1="52111" x2="91782" y2="54392"/>
                          <a14:foregroundMark x1="92130" y1="63514" x2="16435" y2="54899"/>
                          <a14:foregroundMark x1="79977" y1="67145" x2="78125" y2="84375"/>
                          <a14:foregroundMark x1="77315" y1="84882" x2="42245" y2="77703"/>
                          <a14:foregroundMark x1="56019" y1="62922" x2="50694" y2="78547"/>
                          <a14:foregroundMark x1="62847" y1="66554" x2="73843" y2="74071"/>
                          <a14:foregroundMark x1="89931" y1="56334" x2="75810" y2="62416"/>
                          <a14:foregroundMark x1="94444" y1="59375" x2="82639" y2="55997"/>
                          <a14:foregroundMark x1="22106" y1="47382" x2="38079" y2="51267"/>
                          <a14:foregroundMark x1="16435" y1="48226" x2="33218" y2="51014"/>
                          <a14:foregroundMark x1="18287" y1="57939" x2="33565" y2="56841"/>
                          <a14:foregroundMark x1="36921" y1="35220" x2="33218" y2="39611"/>
                          <a14:foregroundMark x1="81481" y1="29899" x2="81481" y2="51858"/>
                          <a14:foregroundMark x1="89120" y1="51858" x2="97454" y2="51605"/>
                          <a14:foregroundMark x1="41204" y1="62416" x2="48380" y2="69595"/>
                          <a14:foregroundMark x1="39236" y1="61571" x2="40046" y2="67399"/>
                          <a14:foregroundMark x1="39236" y1="69341" x2="43403" y2="68497"/>
                          <a14:foregroundMark x1="44213" y1="70186" x2="51389" y2="77956"/>
                          <a14:foregroundMark x1="44907" y1="74324" x2="42708" y2="77956"/>
                          <a14:foregroundMark x1="41204" y1="70777" x2="40046" y2="76014"/>
                          <a14:foregroundMark x1="30093" y1="70777" x2="52546" y2="74662"/>
                          <a14:foregroundMark x1="33912" y1="62162" x2="38079" y2="71030"/>
                          <a14:foregroundMark x1="13773" y1="64105" x2="47222" y2="70186"/>
                          <a14:foregroundMark x1="19097" y1="69341" x2="47685" y2="67652"/>
                          <a14:foregroundMark x1="95949" y1="76858" x2="81134" y2="75760"/>
                          <a14:foregroundMark x1="96296" y1="80152" x2="78125" y2="79392"/>
                          <a14:foregroundMark x1="62500" y1="29054" x2="48727" y2="29054"/>
                          <a14:foregroundMark x1="51042" y1="11318" x2="75000" y2="10473"/>
                          <a14:foregroundMark x1="47685" y1="10473" x2="48380" y2="16047"/>
                          <a14:foregroundMark x1="59375" y1="13767" x2="75810" y2="12669"/>
                          <a14:foregroundMark x1="75810" y1="12669" x2="76968" y2="8784"/>
                          <a14:foregroundMark x1="76968" y1="8784" x2="63657" y2="7939"/>
                          <a14:foregroundMark x1="72338" y1="8277" x2="77315" y2="7686"/>
                          <a14:foregroundMark x1="77315" y1="7686" x2="78472" y2="10220"/>
                          <a14:foregroundMark x1="57870" y1="9037" x2="56366" y2="518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53" b="11778"/>
            <a:stretch/>
          </p:blipFill>
          <p:spPr>
            <a:xfrm>
              <a:off x="6367739" y="1073424"/>
              <a:ext cx="2038349" cy="235557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5400">
              <a:solidFill>
                <a:srgbClr val="0000FF"/>
              </a:solidFill>
            </a:ln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60FED40-B977-9B0C-B9C3-F46CE78DC1F8}"/>
                </a:ext>
              </a:extLst>
            </p:cNvPr>
            <p:cNvSpPr txBox="1"/>
            <p:nvPr/>
          </p:nvSpPr>
          <p:spPr>
            <a:xfrm>
              <a:off x="6348396" y="2926039"/>
              <a:ext cx="2066971" cy="512947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>
                  <a:solidFill>
                    <a:srgbClr val="0000FF"/>
                  </a:solidFill>
                </a:rPr>
                <a:t>3</a:t>
              </a:r>
              <a:r>
                <a:rPr kumimoji="1" lang="ja-JP" altLang="en-US" sz="2400" b="1" dirty="0">
                  <a:solidFill>
                    <a:srgbClr val="0000FF"/>
                  </a:solidFill>
                </a:rPr>
                <a:t>号切断機</a:t>
              </a: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D09A58C7-95CF-BBB4-125B-02C0E52D172A}"/>
              </a:ext>
            </a:extLst>
          </p:cNvPr>
          <p:cNvGrpSpPr/>
          <p:nvPr/>
        </p:nvGrpSpPr>
        <p:grpSpPr>
          <a:xfrm>
            <a:off x="883258" y="3673811"/>
            <a:ext cx="1922855" cy="2120075"/>
            <a:chOff x="1783451" y="3632125"/>
            <a:chExt cx="2066973" cy="2369991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CFAAC97F-A095-295D-0E47-4ABC4EF0F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07" b="97044" l="579" r="980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764" y="3632125"/>
              <a:ext cx="2038350" cy="23555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5400">
              <a:solidFill>
                <a:srgbClr val="0000FF"/>
              </a:solidFill>
            </a:ln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08320D73-1466-EE43-AC1C-0FD6392DD869}"/>
                </a:ext>
              </a:extLst>
            </p:cNvPr>
            <p:cNvSpPr txBox="1"/>
            <p:nvPr/>
          </p:nvSpPr>
          <p:spPr>
            <a:xfrm>
              <a:off x="1783451" y="5486030"/>
              <a:ext cx="2066973" cy="516086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solidFill>
                    <a:srgbClr val="0000FF"/>
                  </a:solidFill>
                </a:rPr>
                <a:t>糸面切断機</a:t>
              </a:r>
            </a:p>
          </p:txBody>
        </p:sp>
      </p:grp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5636990E-8F64-1C47-DAB4-A45DDD286E8C}"/>
              </a:ext>
            </a:extLst>
          </p:cNvPr>
          <p:cNvSpPr/>
          <p:nvPr/>
        </p:nvSpPr>
        <p:spPr bwMode="auto">
          <a:xfrm>
            <a:off x="688855" y="622392"/>
            <a:ext cx="1068231" cy="320701"/>
          </a:xfrm>
          <a:prstGeom prst="roundRect">
            <a:avLst>
              <a:gd name="adj" fmla="val 5910"/>
            </a:avLst>
          </a:prstGeom>
          <a:solidFill>
            <a:srgbClr val="00B050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27432" tIns="18288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精整課</a:t>
            </a:r>
            <a:endParaRPr kumimoji="1" lang="ja-JP" alt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5B9A4F65-5211-4972-CB9F-D5D06916197D}"/>
              </a:ext>
            </a:extLst>
          </p:cNvPr>
          <p:cNvSpPr/>
          <p:nvPr/>
        </p:nvSpPr>
        <p:spPr>
          <a:xfrm>
            <a:off x="688855" y="1076038"/>
            <a:ext cx="4536288" cy="4976419"/>
          </a:xfrm>
          <a:prstGeom prst="roundRect">
            <a:avLst>
              <a:gd name="adj" fmla="val 1751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CC7290FE-36DF-FFBD-DB78-C85D3AE4BABF}"/>
              </a:ext>
            </a:extLst>
          </p:cNvPr>
          <p:cNvSpPr/>
          <p:nvPr/>
        </p:nvSpPr>
        <p:spPr>
          <a:xfrm>
            <a:off x="5382689" y="1076038"/>
            <a:ext cx="2293256" cy="2889031"/>
          </a:xfrm>
          <a:prstGeom prst="roundRect">
            <a:avLst>
              <a:gd name="adj" fmla="val 3225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6699"/>
              </a:solidFill>
            </a:endParaRP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3F65ED27-481A-7856-01E7-FFA310DB969D}"/>
              </a:ext>
            </a:extLst>
          </p:cNvPr>
          <p:cNvSpPr/>
          <p:nvPr/>
        </p:nvSpPr>
        <p:spPr>
          <a:xfrm>
            <a:off x="2622011" y="884546"/>
            <a:ext cx="669975" cy="320700"/>
          </a:xfrm>
          <a:prstGeom prst="roundRect">
            <a:avLst>
              <a:gd name="adj" fmla="val 0"/>
            </a:avLst>
          </a:prstGeom>
          <a:solidFill>
            <a:srgbClr val="5B9BD5">
              <a:lumMod val="50000"/>
            </a:srgbClr>
          </a:solidFill>
          <a:ln w="3175" cap="flat" cmpd="sng" algn="ctr">
            <a:solidFill>
              <a:srgbClr val="00206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kern="0" dirty="0">
                <a:solidFill>
                  <a:sysClr val="window" lastClr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切断機</a:t>
            </a:r>
            <a:endParaRPr kumimoji="1" lang="ja-JP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037EE91A-9B41-7A66-244E-EECDF51E3B14}"/>
              </a:ext>
            </a:extLst>
          </p:cNvPr>
          <p:cNvSpPr/>
          <p:nvPr/>
        </p:nvSpPr>
        <p:spPr>
          <a:xfrm>
            <a:off x="6123640" y="920251"/>
            <a:ext cx="669975" cy="311573"/>
          </a:xfrm>
          <a:prstGeom prst="roundRect">
            <a:avLst>
              <a:gd name="adj" fmla="val 0"/>
            </a:avLst>
          </a:prstGeom>
          <a:solidFill>
            <a:srgbClr val="5B9BD5">
              <a:lumMod val="50000"/>
            </a:srgbClr>
          </a:solidFill>
          <a:ln w="3175" cap="flat" cmpd="sng" algn="ctr">
            <a:solidFill>
              <a:srgbClr val="00206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kern="0" dirty="0">
                <a:solidFill>
                  <a:sysClr val="window" lastClr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矯正機</a:t>
            </a:r>
            <a:endParaRPr kumimoji="1" lang="ja-JP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BA6AC36A-F544-A698-8F8E-15EBBD84810A}"/>
              </a:ext>
            </a:extLst>
          </p:cNvPr>
          <p:cNvGrpSpPr/>
          <p:nvPr/>
        </p:nvGrpSpPr>
        <p:grpSpPr>
          <a:xfrm>
            <a:off x="5560006" y="1344779"/>
            <a:ext cx="1938621" cy="2264795"/>
            <a:chOff x="5294452" y="3632124"/>
            <a:chExt cx="2065214" cy="2364698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8E62152-5B7D-E5B3-2049-5AEEC6634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9409" l="9954" r="89931">
                          <a14:foregroundMark x1="20718" y1="38429" x2="22338" y2="79730"/>
                          <a14:foregroundMark x1="60532" y1="34459" x2="60185" y2="78547"/>
                          <a14:foregroundMark x1="71875" y1="23057" x2="71065" y2="46115"/>
                          <a14:foregroundMark x1="60532" y1="15878" x2="58218" y2="24493"/>
                          <a14:foregroundMark x1="43750" y1="90794" x2="39931" y2="97973"/>
                          <a14:foregroundMark x1="74190" y1="88260" x2="53935" y2="98480"/>
                          <a14:foregroundMark x1="15741" y1="88260" x2="12153" y2="90287"/>
                          <a14:foregroundMark x1="28588" y1="67736" x2="39468" y2="67483"/>
                          <a14:foregroundMark x1="48843" y1="67483" x2="42593" y2="674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7886" y="3632124"/>
              <a:ext cx="2038350" cy="23555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5400">
              <a:solidFill>
                <a:srgbClr val="0000FF"/>
              </a:solidFill>
            </a:ln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28A4F88-9F4F-38D3-F0C8-812C8AF8CBA2}"/>
                </a:ext>
              </a:extLst>
            </p:cNvPr>
            <p:cNvSpPr txBox="1"/>
            <p:nvPr/>
          </p:nvSpPr>
          <p:spPr>
            <a:xfrm>
              <a:off x="5294452" y="5514792"/>
              <a:ext cx="2065214" cy="482030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solidFill>
                    <a:srgbClr val="0000FF"/>
                  </a:solidFill>
                </a:rPr>
                <a:t>油圧プレス機</a:t>
              </a:r>
            </a:p>
          </p:txBody>
        </p:sp>
      </p:grpSp>
      <p:pic>
        <p:nvPicPr>
          <p:cNvPr id="34" name="図 33">
            <a:extLst>
              <a:ext uri="{FF2B5EF4-FFF2-40B4-BE49-F238E27FC236}">
                <a16:creationId xmlns:a16="http://schemas.microsoft.com/office/drawing/2014/main" id="{72E38005-0E45-F84C-CA02-665403E0FF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28F91969-3C00-5060-ECE5-639FDDAA3585}"/>
              </a:ext>
            </a:extLst>
          </p:cNvPr>
          <p:cNvSpPr/>
          <p:nvPr/>
        </p:nvSpPr>
        <p:spPr>
          <a:xfrm>
            <a:off x="8740647" y="175567"/>
            <a:ext cx="288570" cy="37675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5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6A13BC7-6F8D-32DD-B145-76CB754DBC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6" b="97804" l="9954" r="89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1" t="6573" r="33078"/>
          <a:stretch/>
        </p:blipFill>
        <p:spPr>
          <a:xfrm>
            <a:off x="7905159" y="2693518"/>
            <a:ext cx="1099971" cy="357238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3512471-C8F3-5642-55B1-AFE01D987C27}"/>
              </a:ext>
            </a:extLst>
          </p:cNvPr>
          <p:cNvSpPr txBox="1"/>
          <p:nvPr/>
        </p:nvSpPr>
        <p:spPr>
          <a:xfrm>
            <a:off x="5382689" y="4061371"/>
            <a:ext cx="2531462" cy="193899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４種類の切断機と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１つの矯正機で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生産活動してます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現在、</a:t>
            </a:r>
            <a:r>
              <a:rPr kumimoji="1"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号は廃止</a:t>
            </a:r>
          </a:p>
        </p:txBody>
      </p:sp>
      <p:sp>
        <p:nvSpPr>
          <p:cNvPr id="4" name="十字形 3">
            <a:extLst>
              <a:ext uri="{FF2B5EF4-FFF2-40B4-BE49-F238E27FC236}">
                <a16:creationId xmlns:a16="http://schemas.microsoft.com/office/drawing/2014/main" id="{9DD09DDD-B408-5F75-021F-03F24131413E}"/>
              </a:ext>
            </a:extLst>
          </p:cNvPr>
          <p:cNvSpPr/>
          <p:nvPr/>
        </p:nvSpPr>
        <p:spPr>
          <a:xfrm rot="2700000">
            <a:off x="697213" y="1283328"/>
            <a:ext cx="2306950" cy="2306950"/>
          </a:xfrm>
          <a:prstGeom prst="plus">
            <a:avLst>
              <a:gd name="adj" fmla="val 4166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50DF2E2-FD43-CC0A-58A7-A1D317C10E07}"/>
              </a:ext>
            </a:extLst>
          </p:cNvPr>
          <p:cNvSpPr txBox="1"/>
          <p:nvPr/>
        </p:nvSpPr>
        <p:spPr>
          <a:xfrm>
            <a:off x="829022" y="2118573"/>
            <a:ext cx="2031325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3600" b="1" dirty="0">
                <a:ln>
                  <a:solidFill>
                    <a:schemeClr val="bg1"/>
                  </a:solidFill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遊休設備</a:t>
            </a:r>
            <a:endParaRPr kumimoji="1" lang="en-US" altLang="ja-JP" sz="3600" b="1" dirty="0">
              <a:ln>
                <a:solidFill>
                  <a:schemeClr val="bg1"/>
                </a:solidFill>
              </a:ln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042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7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12" grpId="0"/>
      <p:bldP spid="4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サークル紹介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740648" y="175567"/>
            <a:ext cx="288570" cy="37675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6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5021D50-A925-743B-3C82-8BC8F30290C7}"/>
              </a:ext>
            </a:extLst>
          </p:cNvPr>
          <p:cNvGrpSpPr/>
          <p:nvPr/>
        </p:nvGrpSpPr>
        <p:grpSpPr>
          <a:xfrm>
            <a:off x="234525" y="2011978"/>
            <a:ext cx="4808815" cy="3603807"/>
            <a:chOff x="288928" y="1735494"/>
            <a:chExt cx="5178422" cy="3880798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25470FA3-9959-DCB0-A88B-5C05BE4FCE8F}"/>
                </a:ext>
              </a:extLst>
            </p:cNvPr>
            <p:cNvGrpSpPr/>
            <p:nvPr/>
          </p:nvGrpSpPr>
          <p:grpSpPr>
            <a:xfrm>
              <a:off x="288928" y="1735494"/>
              <a:ext cx="5132157" cy="3880798"/>
              <a:chOff x="288928" y="1735494"/>
              <a:chExt cx="5132157" cy="3880798"/>
            </a:xfrm>
          </p:grpSpPr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0446DAAF-3BA7-A003-1FC5-E0EA74D5A599}"/>
                  </a:ext>
                </a:extLst>
              </p:cNvPr>
              <p:cNvSpPr/>
              <p:nvPr/>
            </p:nvSpPr>
            <p:spPr bwMode="auto">
              <a:xfrm>
                <a:off x="628552" y="1828528"/>
                <a:ext cx="4792533" cy="3353072"/>
              </a:xfrm>
              <a:prstGeom prst="rect">
                <a:avLst/>
              </a:prstGeom>
              <a:gradFill flip="none" rotWithShape="1">
                <a:gsLst>
                  <a:gs pos="0">
                    <a:srgbClr val="CCFFCC"/>
                  </a:gs>
                  <a:gs pos="100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27432" tIns="18288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0" i="0" u="none" strike="noStrike" cap="none" normalizeH="0" baseline="0"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endParaRPr>
              </a:p>
            </p:txBody>
          </p:sp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86F7B708-E1C4-6EE7-1E1A-0B879E555667}"/>
                  </a:ext>
                </a:extLst>
              </p:cNvPr>
              <p:cNvGrpSpPr/>
              <p:nvPr/>
            </p:nvGrpSpPr>
            <p:grpSpPr>
              <a:xfrm>
                <a:off x="288928" y="1735494"/>
                <a:ext cx="5132157" cy="3880798"/>
                <a:chOff x="288928" y="1735494"/>
                <a:chExt cx="5132157" cy="3880798"/>
              </a:xfrm>
            </p:grpSpPr>
            <p:sp>
              <p:nvSpPr>
                <p:cNvPr id="11" name="Rectangle 31">
                  <a:extLst>
                    <a:ext uri="{FF2B5EF4-FFF2-40B4-BE49-F238E27FC236}">
                      <a16:creationId xmlns:a16="http://schemas.microsoft.com/office/drawing/2014/main" id="{FBC71540-CEBC-E883-6EDE-8067677753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275" y="5417432"/>
                  <a:ext cx="1641626" cy="1988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l"/>
                    <a:defRPr kumimoji="1" sz="32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10199"/>
                        </a:outerShdw>
                      </a:effectLst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Char char="l"/>
                    <a:defRPr kumimoji="1" sz="28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10199"/>
                        </a:outerShdw>
                      </a:effectLst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Char char="l"/>
                    <a:defRPr kumimoji="1" sz="24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10199"/>
                        </a:outerShdw>
                      </a:effectLst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Char char="l"/>
                    <a:defRPr kumimoji="1" sz="20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10199"/>
                        </a:outerShdw>
                      </a:effectLst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Char char="l"/>
                    <a:defRPr kumimoji="1" sz="20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10199"/>
                        </a:outerShdw>
                      </a:effectLst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kumimoji="1" sz="20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10199"/>
                        </a:outerShdw>
                      </a:effectLst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kumimoji="1" sz="20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10199"/>
                        </a:outerShdw>
                      </a:effectLst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kumimoji="1" sz="20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10199"/>
                        </a:outerShdw>
                      </a:effectLst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kumimoji="1" sz="20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10199"/>
                        </a:outerShdw>
                      </a:effectLst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Wingdings" panose="05000000000000000000" pitchFamily="2" charset="2"/>
                    <a:buNone/>
                  </a:pPr>
                  <a:r>
                    <a:rPr lang="ja-JP" altLang="en-US" sz="1200" dirty="0">
                      <a:effectLst/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図</a:t>
                  </a:r>
                  <a:r>
                    <a:rPr lang="en-US" altLang="ja-JP" sz="1200" dirty="0">
                      <a:effectLst/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-</a:t>
                  </a:r>
                  <a:r>
                    <a:rPr lang="ja-JP" altLang="en-US" sz="1200" dirty="0">
                      <a:effectLst/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１ サークル員構成図</a:t>
                  </a:r>
                </a:p>
              </p:txBody>
            </p:sp>
            <p:grpSp>
              <p:nvGrpSpPr>
                <p:cNvPr id="12" name="Group 40">
                  <a:extLst>
                    <a:ext uri="{FF2B5EF4-FFF2-40B4-BE49-F238E27FC236}">
                      <a16:creationId xmlns:a16="http://schemas.microsoft.com/office/drawing/2014/main" id="{FC47D2C1-7959-A6D8-8D0F-3F11AE4E84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8928" y="1981200"/>
                  <a:ext cx="215902" cy="1793876"/>
                  <a:chOff x="182" y="768"/>
                  <a:chExt cx="136" cy="1130"/>
                </a:xfrm>
              </p:grpSpPr>
              <p:cxnSp>
                <p:nvCxnSpPr>
                  <p:cNvPr id="17" name="直線矢印コネクタ 19">
                    <a:extLst>
                      <a:ext uri="{FF2B5EF4-FFF2-40B4-BE49-F238E27FC236}">
                        <a16:creationId xmlns:a16="http://schemas.microsoft.com/office/drawing/2014/main" id="{6A20713F-416F-93E4-76FB-A623C7E9228A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249" y="1187"/>
                    <a:ext cx="5" cy="711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miter lim="800000"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8" name="テキスト ボックス 36">
                    <a:extLst>
                      <a:ext uri="{FF2B5EF4-FFF2-40B4-BE49-F238E27FC236}">
                        <a16:creationId xmlns:a16="http://schemas.microsoft.com/office/drawing/2014/main" id="{1C6C442E-FD22-FA00-9641-9A7407B1810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2" y="768"/>
                    <a:ext cx="136" cy="22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lIns="0" tIns="0" rIns="0" bIns="0" anchor="ctr" anchorCtr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l"/>
                      <a:defRPr kumimoji="1" sz="32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Char char="l"/>
                      <a:defRPr kumimoji="1" sz="28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Char char="l"/>
                      <a:defRPr kumimoji="1" sz="24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Wingdings" panose="05000000000000000000" pitchFamily="2" charset="2"/>
                      <a:buNone/>
                    </a:pPr>
                    <a:r>
                      <a:rPr lang="ja-JP" altLang="en-US" sz="1300" b="1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年齢</a:t>
                    </a:r>
                  </a:p>
                </p:txBody>
              </p:sp>
            </p:grpSp>
            <p:grpSp>
              <p:nvGrpSpPr>
                <p:cNvPr id="13" name="Group 41">
                  <a:extLst>
                    <a:ext uri="{FF2B5EF4-FFF2-40B4-BE49-F238E27FC236}">
                      <a16:creationId xmlns:a16="http://schemas.microsoft.com/office/drawing/2014/main" id="{68EFA598-DF71-7FC7-261A-6E452E4250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65439" y="5208609"/>
                  <a:ext cx="2536826" cy="215901"/>
                  <a:chOff x="1805" y="2801"/>
                  <a:chExt cx="1598" cy="136"/>
                </a:xfrm>
              </p:grpSpPr>
              <p:cxnSp>
                <p:nvCxnSpPr>
                  <p:cNvPr id="15" name="直線矢印コネクタ 14">
                    <a:extLst>
                      <a:ext uri="{FF2B5EF4-FFF2-40B4-BE49-F238E27FC236}">
                        <a16:creationId xmlns:a16="http://schemas.microsoft.com/office/drawing/2014/main" id="{F7ACAC57-6C36-7623-F0E4-D45A4A27153A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805" y="2880"/>
                    <a:ext cx="912" cy="1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miter lim="800000"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6" name="テキスト ボックス 36">
                    <a:extLst>
                      <a:ext uri="{FF2B5EF4-FFF2-40B4-BE49-F238E27FC236}">
                        <a16:creationId xmlns:a16="http://schemas.microsoft.com/office/drawing/2014/main" id="{ABB50734-2944-EB40-9C97-5F0CC87FF72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51" y="2801"/>
                    <a:ext cx="452" cy="1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 anchor="ctr" anchorCtr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l"/>
                      <a:defRPr kumimoji="1" sz="32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Char char="l"/>
                      <a:defRPr kumimoji="1" sz="28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Char char="l"/>
                      <a:defRPr kumimoji="1" sz="24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Wingdings" panose="05000000000000000000" pitchFamily="2" charset="2"/>
                      <a:buNone/>
                    </a:pPr>
                    <a:r>
                      <a:rPr lang="ja-JP" altLang="en-US" sz="1300" b="1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経験年数</a:t>
                    </a:r>
                  </a:p>
                </p:txBody>
              </p:sp>
            </p:grpSp>
            <p:sp>
              <p:nvSpPr>
                <p:cNvPr id="14" name="フリーフォーム: 図形 13">
                  <a:extLst>
                    <a:ext uri="{FF2B5EF4-FFF2-40B4-BE49-F238E27FC236}">
                      <a16:creationId xmlns:a16="http://schemas.microsoft.com/office/drawing/2014/main" id="{34C6BB30-E470-E127-1692-0DF70EEDE223}"/>
                    </a:ext>
                  </a:extLst>
                </p:cNvPr>
                <p:cNvSpPr/>
                <p:nvPr/>
              </p:nvSpPr>
              <p:spPr bwMode="auto">
                <a:xfrm>
                  <a:off x="560388" y="1735494"/>
                  <a:ext cx="4860697" cy="3446106"/>
                </a:xfrm>
                <a:custGeom>
                  <a:avLst/>
                  <a:gdLst>
                    <a:gd name="connsiteX0" fmla="*/ 0 w 4907902"/>
                    <a:gd name="connsiteY0" fmla="*/ 0 h 3480318"/>
                    <a:gd name="connsiteX1" fmla="*/ 0 w 4907902"/>
                    <a:gd name="connsiteY1" fmla="*/ 3461657 h 3480318"/>
                    <a:gd name="connsiteX2" fmla="*/ 4907902 w 4907902"/>
                    <a:gd name="connsiteY2" fmla="*/ 3461657 h 3480318"/>
                    <a:gd name="connsiteX3" fmla="*/ 4907902 w 4907902"/>
                    <a:gd name="connsiteY3" fmla="*/ 3480318 h 348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07902" h="3480318">
                      <a:moveTo>
                        <a:pt x="0" y="0"/>
                      </a:moveTo>
                      <a:lnTo>
                        <a:pt x="0" y="3461657"/>
                      </a:lnTo>
                      <a:lnTo>
                        <a:pt x="4907902" y="3461657"/>
                      </a:lnTo>
                      <a:lnTo>
                        <a:pt x="4907902" y="3480318"/>
                      </a:lnTo>
                    </a:path>
                  </a:pathLst>
                </a:custGeom>
                <a:noFill/>
                <a:ln w="1270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27432" tIns="18288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800" b="0" i="0" u="none" strike="noStrike" cap="none" normalizeH="0" baseline="0">
                    <a:ln>
                      <a:noFill/>
                    </a:ln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ＭＳ Ｐゴシック" panose="020B0600070205080204" pitchFamily="50" charset="-128"/>
                  </a:endParaRPr>
                </a:p>
              </p:txBody>
            </p:sp>
          </p:grpSp>
        </p:grp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6520F2D2-2A4E-5021-794C-9AC33E6A80F8}"/>
                </a:ext>
              </a:extLst>
            </p:cNvPr>
            <p:cNvGrpSpPr/>
            <p:nvPr/>
          </p:nvGrpSpPr>
          <p:grpSpPr>
            <a:xfrm>
              <a:off x="560388" y="1798162"/>
              <a:ext cx="4906962" cy="3369142"/>
              <a:chOff x="560388" y="1798162"/>
              <a:chExt cx="4906962" cy="3369142"/>
            </a:xfrm>
          </p:grpSpPr>
          <p:cxnSp>
            <p:nvCxnSpPr>
              <p:cNvPr id="7" name="直線コネクタ 6">
                <a:extLst>
                  <a:ext uri="{FF2B5EF4-FFF2-40B4-BE49-F238E27FC236}">
                    <a16:creationId xmlns:a16="http://schemas.microsoft.com/office/drawing/2014/main" id="{C15BDC6D-5F3B-2FD1-3E6B-4052C9395840}"/>
                  </a:ext>
                </a:extLst>
              </p:cNvPr>
              <p:cNvCxnSpPr/>
              <p:nvPr/>
            </p:nvCxnSpPr>
            <p:spPr bwMode="auto">
              <a:xfrm flipH="1">
                <a:off x="3002058" y="1798162"/>
                <a:ext cx="7050" cy="336914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直線コネクタ 7">
                <a:extLst>
                  <a:ext uri="{FF2B5EF4-FFF2-40B4-BE49-F238E27FC236}">
                    <a16:creationId xmlns:a16="http://schemas.microsoft.com/office/drawing/2014/main" id="{2CBA0B61-8E78-A23F-EA19-7AA9FEE39126}"/>
                  </a:ext>
                </a:extLst>
              </p:cNvPr>
              <p:cNvCxnSpPr/>
              <p:nvPr/>
            </p:nvCxnSpPr>
            <p:spPr bwMode="auto">
              <a:xfrm>
                <a:off x="560388" y="3143555"/>
                <a:ext cx="4906962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805AE52-0245-ED42-0EF8-17A370365E8B}"/>
              </a:ext>
            </a:extLst>
          </p:cNvPr>
          <p:cNvSpPr/>
          <p:nvPr/>
        </p:nvSpPr>
        <p:spPr>
          <a:xfrm>
            <a:off x="591335" y="630225"/>
            <a:ext cx="2503892" cy="430887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ctr"/>
            <a:r>
              <a:rPr lang="ja-JP" altLang="en-US" sz="2800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激アツ！ サークル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35361038-B367-8F1C-1BED-8835300EB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627" y="1182967"/>
            <a:ext cx="210955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ja-JP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2010</a:t>
            </a:r>
            <a:r>
              <a:rPr lang="ja-JP" altLang="en-US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月・・・サークル発足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メンバー数・・・</a:t>
            </a:r>
            <a:r>
              <a:rPr lang="en-US" altLang="ja-JP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ja-JP" altLang="en-US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年齢構成・・・・</a:t>
            </a:r>
            <a:r>
              <a:rPr lang="en-US" altLang="ja-JP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35</a:t>
            </a:r>
            <a:r>
              <a:rPr lang="ja-JP" altLang="en-US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歳～</a:t>
            </a:r>
            <a:r>
              <a:rPr lang="en-US" altLang="ja-JP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55</a:t>
            </a:r>
            <a:r>
              <a:rPr lang="ja-JP" altLang="en-US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歳</a:t>
            </a:r>
            <a:endParaRPr lang="en-US" altLang="ja-JP" sz="14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平均年齢・・・・</a:t>
            </a:r>
            <a:r>
              <a:rPr lang="en-US" altLang="ja-JP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45.4</a:t>
            </a:r>
            <a:r>
              <a:rPr lang="ja-JP" altLang="en-US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歳</a:t>
            </a:r>
          </a:p>
        </p:txBody>
      </p:sp>
      <p:grpSp>
        <p:nvGrpSpPr>
          <p:cNvPr id="100" name="Group 90">
            <a:extLst>
              <a:ext uri="{FF2B5EF4-FFF2-40B4-BE49-F238E27FC236}">
                <a16:creationId xmlns:a16="http://schemas.microsoft.com/office/drawing/2014/main" id="{DAB96F4C-93CE-F263-5CFF-5A8FCBBC49DB}"/>
              </a:ext>
            </a:extLst>
          </p:cNvPr>
          <p:cNvGrpSpPr>
            <a:grpSpLocks/>
          </p:cNvGrpSpPr>
          <p:nvPr/>
        </p:nvGrpSpPr>
        <p:grpSpPr bwMode="auto">
          <a:xfrm>
            <a:off x="5540473" y="1340522"/>
            <a:ext cx="3273521" cy="3916470"/>
            <a:chOff x="3665" y="925"/>
            <a:chExt cx="1838" cy="2199"/>
          </a:xfrm>
        </p:grpSpPr>
        <p:sp>
          <p:nvSpPr>
            <p:cNvPr id="101" name="正方形/長方形 100">
              <a:extLst>
                <a:ext uri="{FF2B5EF4-FFF2-40B4-BE49-F238E27FC236}">
                  <a16:creationId xmlns:a16="http://schemas.microsoft.com/office/drawing/2014/main" id="{6CC6E195-9A5C-F0A4-A46B-25168A7465E4}"/>
                </a:ext>
              </a:extLst>
            </p:cNvPr>
            <p:cNvSpPr/>
            <p:nvPr/>
          </p:nvSpPr>
          <p:spPr bwMode="auto">
            <a:xfrm>
              <a:off x="3854" y="1144"/>
              <a:ext cx="1646" cy="1764"/>
            </a:xfrm>
            <a:prstGeom prst="rect">
              <a:avLst/>
            </a:prstGeom>
            <a:solidFill>
              <a:srgbClr val="FF66FF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1FAFB35E-521C-994A-F96B-41F856254A26}"/>
                </a:ext>
              </a:extLst>
            </p:cNvPr>
            <p:cNvSpPr/>
            <p:nvPr/>
          </p:nvSpPr>
          <p:spPr bwMode="auto">
            <a:xfrm>
              <a:off x="4280" y="1144"/>
              <a:ext cx="1220" cy="1323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73B06736-861C-FAFE-25DD-ED03A2228414}"/>
                </a:ext>
              </a:extLst>
            </p:cNvPr>
            <p:cNvSpPr/>
            <p:nvPr/>
          </p:nvSpPr>
          <p:spPr bwMode="auto">
            <a:xfrm>
              <a:off x="4743" y="1144"/>
              <a:ext cx="757" cy="842"/>
            </a:xfrm>
            <a:prstGeom prst="rect">
              <a:avLst/>
            </a:prstGeom>
            <a:solidFill>
              <a:srgbClr val="8FFFC7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4" name="正方形/長方形 103">
              <a:extLst>
                <a:ext uri="{FF2B5EF4-FFF2-40B4-BE49-F238E27FC236}">
                  <a16:creationId xmlns:a16="http://schemas.microsoft.com/office/drawing/2014/main" id="{83CBC697-C0E7-5D73-ACFE-8A87284196D1}"/>
                </a:ext>
              </a:extLst>
            </p:cNvPr>
            <p:cNvSpPr/>
            <p:nvPr/>
          </p:nvSpPr>
          <p:spPr bwMode="auto">
            <a:xfrm>
              <a:off x="5069" y="1144"/>
              <a:ext cx="431" cy="521"/>
            </a:xfrm>
            <a:prstGeom prst="rect">
              <a:avLst/>
            </a:prstGeom>
            <a:solidFill>
              <a:srgbClr val="4FFFA7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5" name="テキスト ボックス 18">
              <a:extLst>
                <a:ext uri="{FF2B5EF4-FFF2-40B4-BE49-F238E27FC236}">
                  <a16:creationId xmlns:a16="http://schemas.microsoft.com/office/drawing/2014/main" id="{04AA6E45-4C70-EC69-9A73-E68D2DE09F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1" y="925"/>
              <a:ext cx="1003" cy="1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表</a:t>
              </a:r>
              <a:r>
                <a:rPr lang="en-US" altLang="ja-JP" sz="1200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-</a:t>
              </a:r>
              <a:r>
                <a:rPr lang="ja-JP" altLang="en-US" sz="1200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１　サークルレベル評価表</a:t>
              </a:r>
            </a:p>
          </p:txBody>
        </p:sp>
        <p:sp>
          <p:nvSpPr>
            <p:cNvPr id="106" name="テキスト ボックス 19">
              <a:extLst>
                <a:ext uri="{FF2B5EF4-FFF2-40B4-BE49-F238E27FC236}">
                  <a16:creationId xmlns:a16="http://schemas.microsoft.com/office/drawing/2014/main" id="{779361E4-E097-D946-0E26-DE162E2CB9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4" y="1288"/>
              <a:ext cx="221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Ａ</a:t>
              </a:r>
              <a:endParaRPr lang="en-US" altLang="ja-JP" sz="1200" b="1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ゾーン</a:t>
              </a:r>
            </a:p>
          </p:txBody>
        </p:sp>
        <p:sp>
          <p:nvSpPr>
            <p:cNvPr id="107" name="テキスト ボックス 20">
              <a:extLst>
                <a:ext uri="{FF2B5EF4-FFF2-40B4-BE49-F238E27FC236}">
                  <a16:creationId xmlns:a16="http://schemas.microsoft.com/office/drawing/2014/main" id="{5208EC1F-9B27-187F-1386-2415074787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3" y="2068"/>
              <a:ext cx="221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Ｃ</a:t>
              </a:r>
              <a:endParaRPr lang="en-US" altLang="ja-JP" sz="1200" b="1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ゾーン</a:t>
              </a:r>
            </a:p>
          </p:txBody>
        </p:sp>
        <p:sp>
          <p:nvSpPr>
            <p:cNvPr id="108" name="テキスト ボックス 21">
              <a:extLst>
                <a:ext uri="{FF2B5EF4-FFF2-40B4-BE49-F238E27FC236}">
                  <a16:creationId xmlns:a16="http://schemas.microsoft.com/office/drawing/2014/main" id="{944EAE44-098A-8470-BF18-0C8A422688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4" y="1656"/>
              <a:ext cx="221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Ｂ</a:t>
              </a:r>
              <a:endParaRPr lang="en-US" altLang="ja-JP" sz="1200" b="1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ゾーン</a:t>
              </a:r>
            </a:p>
          </p:txBody>
        </p:sp>
        <p:sp>
          <p:nvSpPr>
            <p:cNvPr id="109" name="テキスト ボックス 22">
              <a:extLst>
                <a:ext uri="{FF2B5EF4-FFF2-40B4-BE49-F238E27FC236}">
                  <a16:creationId xmlns:a16="http://schemas.microsoft.com/office/drawing/2014/main" id="{FEB0F58A-5BC6-862E-DD36-4E8F768DD2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1" y="2544"/>
              <a:ext cx="221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Ｄ</a:t>
              </a:r>
              <a:endParaRPr lang="en-US" altLang="ja-JP" sz="1200" b="1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ゾーン</a:t>
              </a:r>
            </a:p>
          </p:txBody>
        </p:sp>
        <p:sp>
          <p:nvSpPr>
            <p:cNvPr id="110" name="テキスト ボックス 23">
              <a:extLst>
                <a:ext uri="{FF2B5EF4-FFF2-40B4-BE49-F238E27FC236}">
                  <a16:creationId xmlns:a16="http://schemas.microsoft.com/office/drawing/2014/main" id="{52A8BF20-AAFE-A52A-D428-C3E791FFC2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1" y="3012"/>
              <a:ext cx="585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3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サークルの能力</a:t>
              </a:r>
            </a:p>
          </p:txBody>
        </p:sp>
        <p:sp>
          <p:nvSpPr>
            <p:cNvPr id="111" name="テキスト ボックス 24">
              <a:extLst>
                <a:ext uri="{FF2B5EF4-FFF2-40B4-BE49-F238E27FC236}">
                  <a16:creationId xmlns:a16="http://schemas.microsoft.com/office/drawing/2014/main" id="{20D6124D-E5C1-CC36-CBAF-2954FB329A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5" y="1548"/>
              <a:ext cx="112" cy="1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300" b="1" dirty="0"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明るく働きがいのある職場</a:t>
              </a:r>
            </a:p>
          </p:txBody>
        </p:sp>
        <p:cxnSp>
          <p:nvCxnSpPr>
            <p:cNvPr id="112" name="直線矢印コネクタ 111">
              <a:extLst>
                <a:ext uri="{FF2B5EF4-FFF2-40B4-BE49-F238E27FC236}">
                  <a16:creationId xmlns:a16="http://schemas.microsoft.com/office/drawing/2014/main" id="{E42E2BB0-E34D-4D69-FFE7-DF79A7F22F73}"/>
                </a:ext>
              </a:extLst>
            </p:cNvPr>
            <p:cNvCxnSpPr/>
            <p:nvPr/>
          </p:nvCxnSpPr>
          <p:spPr bwMode="auto">
            <a:xfrm>
              <a:off x="5080" y="3067"/>
              <a:ext cx="25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矢印コネクタ 19">
              <a:extLst>
                <a:ext uri="{FF2B5EF4-FFF2-40B4-BE49-F238E27FC236}">
                  <a16:creationId xmlns:a16="http://schemas.microsoft.com/office/drawing/2014/main" id="{5EA7E1F3-57E4-DC92-B2DC-686DA38E300C}"/>
                </a:ext>
              </a:extLst>
            </p:cNvPr>
            <p:cNvCxnSpPr/>
            <p:nvPr/>
          </p:nvCxnSpPr>
          <p:spPr bwMode="auto">
            <a:xfrm flipV="1">
              <a:off x="3703" y="1200"/>
              <a:ext cx="0" cy="28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矢印コネクタ 113">
              <a:extLst>
                <a:ext uri="{FF2B5EF4-FFF2-40B4-BE49-F238E27FC236}">
                  <a16:creationId xmlns:a16="http://schemas.microsoft.com/office/drawing/2014/main" id="{1740F99F-7AFC-B711-D24E-EEA47087B6C0}"/>
                </a:ext>
              </a:extLst>
            </p:cNvPr>
            <p:cNvCxnSpPr/>
            <p:nvPr/>
          </p:nvCxnSpPr>
          <p:spPr bwMode="auto">
            <a:xfrm>
              <a:off x="3733" y="2707"/>
              <a:ext cx="0" cy="20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矢印コネクタ 114">
              <a:extLst>
                <a:ext uri="{FF2B5EF4-FFF2-40B4-BE49-F238E27FC236}">
                  <a16:creationId xmlns:a16="http://schemas.microsoft.com/office/drawing/2014/main" id="{993AF8DC-CDAF-8811-86F5-FCD57EA7EB83}"/>
                </a:ext>
              </a:extLst>
            </p:cNvPr>
            <p:cNvCxnSpPr/>
            <p:nvPr/>
          </p:nvCxnSpPr>
          <p:spPr bwMode="auto">
            <a:xfrm flipH="1">
              <a:off x="3902" y="3067"/>
              <a:ext cx="336" cy="0"/>
            </a:xfrm>
            <a:prstGeom prst="straightConnector1">
              <a:avLst/>
            </a:prstGeom>
            <a:ln>
              <a:solidFill>
                <a:schemeClr val="tx2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テキスト ボックス 33">
              <a:extLst>
                <a:ext uri="{FF2B5EF4-FFF2-40B4-BE49-F238E27FC236}">
                  <a16:creationId xmlns:a16="http://schemas.microsoft.com/office/drawing/2014/main" id="{B3312F4F-7928-7B30-5900-5B3EAF2C90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8" y="3009"/>
              <a:ext cx="94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3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低</a:t>
              </a:r>
            </a:p>
          </p:txBody>
        </p:sp>
        <p:sp>
          <p:nvSpPr>
            <p:cNvPr id="117" name="テキスト ボックス 35">
              <a:extLst>
                <a:ext uri="{FF2B5EF4-FFF2-40B4-BE49-F238E27FC236}">
                  <a16:creationId xmlns:a16="http://schemas.microsoft.com/office/drawing/2014/main" id="{58B7A724-F612-1137-FADD-A8822B497B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9" y="3006"/>
              <a:ext cx="94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3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高</a:t>
              </a:r>
            </a:p>
          </p:txBody>
        </p:sp>
        <p:sp>
          <p:nvSpPr>
            <p:cNvPr id="118" name="テキスト ボックス 36">
              <a:extLst>
                <a:ext uri="{FF2B5EF4-FFF2-40B4-BE49-F238E27FC236}">
                  <a16:creationId xmlns:a16="http://schemas.microsoft.com/office/drawing/2014/main" id="{53650EBB-32FC-EAE0-E0DE-44C8B45E25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9" y="1015"/>
              <a:ext cx="94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3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高</a:t>
              </a:r>
            </a:p>
          </p:txBody>
        </p:sp>
        <p:sp>
          <p:nvSpPr>
            <p:cNvPr id="119" name="正方形/長方形 118">
              <a:extLst>
                <a:ext uri="{FF2B5EF4-FFF2-40B4-BE49-F238E27FC236}">
                  <a16:creationId xmlns:a16="http://schemas.microsoft.com/office/drawing/2014/main" id="{32DE659D-7209-507C-3B37-56D917D89F7F}"/>
                </a:ext>
              </a:extLst>
            </p:cNvPr>
            <p:cNvSpPr/>
            <p:nvPr/>
          </p:nvSpPr>
          <p:spPr bwMode="auto">
            <a:xfrm>
              <a:off x="3852" y="1144"/>
              <a:ext cx="428" cy="922"/>
            </a:xfrm>
            <a:prstGeom prst="rect">
              <a:avLst/>
            </a:prstGeom>
            <a:solidFill>
              <a:srgbClr val="FFCCFF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0" name="正方形/長方形 119">
              <a:extLst>
                <a:ext uri="{FF2B5EF4-FFF2-40B4-BE49-F238E27FC236}">
                  <a16:creationId xmlns:a16="http://schemas.microsoft.com/office/drawing/2014/main" id="{DF195C50-13E5-E117-DF9C-520A6A657B61}"/>
                </a:ext>
              </a:extLst>
            </p:cNvPr>
            <p:cNvSpPr/>
            <p:nvPr/>
          </p:nvSpPr>
          <p:spPr bwMode="auto">
            <a:xfrm>
              <a:off x="4659" y="2467"/>
              <a:ext cx="841" cy="441"/>
            </a:xfrm>
            <a:prstGeom prst="rect">
              <a:avLst/>
            </a:prstGeom>
            <a:solidFill>
              <a:srgbClr val="FF99FF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1" name="正方形/長方形 120">
              <a:extLst>
                <a:ext uri="{FF2B5EF4-FFF2-40B4-BE49-F238E27FC236}">
                  <a16:creationId xmlns:a16="http://schemas.microsoft.com/office/drawing/2014/main" id="{DC975F83-6B91-69B1-50A1-C1116FCB6EB6}"/>
                </a:ext>
              </a:extLst>
            </p:cNvPr>
            <p:cNvSpPr/>
            <p:nvPr/>
          </p:nvSpPr>
          <p:spPr bwMode="auto">
            <a:xfrm>
              <a:off x="4280" y="1144"/>
              <a:ext cx="463" cy="56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2" name="正方形/長方形 121">
              <a:extLst>
                <a:ext uri="{FF2B5EF4-FFF2-40B4-BE49-F238E27FC236}">
                  <a16:creationId xmlns:a16="http://schemas.microsoft.com/office/drawing/2014/main" id="{F6019277-7648-7AD0-D3E9-5F8C1A76F560}"/>
                </a:ext>
              </a:extLst>
            </p:cNvPr>
            <p:cNvSpPr/>
            <p:nvPr/>
          </p:nvSpPr>
          <p:spPr bwMode="auto">
            <a:xfrm>
              <a:off x="4981" y="1986"/>
              <a:ext cx="519" cy="481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3" name="テキスト ボックス 45">
              <a:extLst>
                <a:ext uri="{FF2B5EF4-FFF2-40B4-BE49-F238E27FC236}">
                  <a16:creationId xmlns:a16="http://schemas.microsoft.com/office/drawing/2014/main" id="{4774D07E-32B4-2977-A090-F0BE07FE4F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4" y="1561"/>
              <a:ext cx="173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Ｄ１</a:t>
              </a:r>
            </a:p>
          </p:txBody>
        </p:sp>
        <p:sp>
          <p:nvSpPr>
            <p:cNvPr id="124" name="テキスト ボックス 47">
              <a:extLst>
                <a:ext uri="{FF2B5EF4-FFF2-40B4-BE49-F238E27FC236}">
                  <a16:creationId xmlns:a16="http://schemas.microsoft.com/office/drawing/2014/main" id="{C5949219-8750-B2FA-7024-4150B24CF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3" y="2641"/>
              <a:ext cx="173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Ｄ２</a:t>
              </a:r>
            </a:p>
          </p:txBody>
        </p:sp>
        <p:sp>
          <p:nvSpPr>
            <p:cNvPr id="125" name="テキスト ボックス 48">
              <a:extLst>
                <a:ext uri="{FF2B5EF4-FFF2-40B4-BE49-F238E27FC236}">
                  <a16:creationId xmlns:a16="http://schemas.microsoft.com/office/drawing/2014/main" id="{ABEF9451-305F-B5D1-63A8-2D7E02E1B6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6" y="1376"/>
              <a:ext cx="173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Ｃ１</a:t>
              </a:r>
            </a:p>
          </p:txBody>
        </p:sp>
        <p:sp>
          <p:nvSpPr>
            <p:cNvPr id="126" name="テキスト ボックス 49">
              <a:extLst>
                <a:ext uri="{FF2B5EF4-FFF2-40B4-BE49-F238E27FC236}">
                  <a16:creationId xmlns:a16="http://schemas.microsoft.com/office/drawing/2014/main" id="{F27C38F3-763C-F605-5ADC-3C63C0D868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2" y="2171"/>
              <a:ext cx="173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Ｃ２</a:t>
              </a:r>
            </a:p>
          </p:txBody>
        </p:sp>
      </p:grpSp>
      <p:sp>
        <p:nvSpPr>
          <p:cNvPr id="127" name="星 5 33">
            <a:extLst>
              <a:ext uri="{FF2B5EF4-FFF2-40B4-BE49-F238E27FC236}">
                <a16:creationId xmlns:a16="http://schemas.microsoft.com/office/drawing/2014/main" id="{0BE1AABC-9589-D635-A62F-6D1BF1E73280}"/>
              </a:ext>
            </a:extLst>
          </p:cNvPr>
          <p:cNvSpPr>
            <a:spLocks/>
          </p:cNvSpPr>
          <p:nvPr/>
        </p:nvSpPr>
        <p:spPr bwMode="auto">
          <a:xfrm>
            <a:off x="6652154" y="3066334"/>
            <a:ext cx="327025" cy="307095"/>
          </a:xfrm>
          <a:custGeom>
            <a:avLst/>
            <a:gdLst>
              <a:gd name="T0" fmla="*/ 194827 w 388893"/>
              <a:gd name="T1" fmla="*/ 0 h 276302"/>
              <a:gd name="T2" fmla="*/ 0 w 388893"/>
              <a:gd name="T3" fmla="*/ 105045 h 276302"/>
              <a:gd name="T4" fmla="*/ 74414 w 388893"/>
              <a:gd name="T5" fmla="*/ 274992 h 276302"/>
              <a:gd name="T6" fmla="*/ 315233 w 388893"/>
              <a:gd name="T7" fmla="*/ 274992 h 276302"/>
              <a:gd name="T8" fmla="*/ 389647 w 388893"/>
              <a:gd name="T9" fmla="*/ 105045 h 276302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20176 w 388893"/>
              <a:gd name="T16" fmla="*/ 105538 h 276302"/>
              <a:gd name="T17" fmla="*/ 268717 w 388893"/>
              <a:gd name="T18" fmla="*/ 211074 h 2763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893" h="276302">
                <a:moveTo>
                  <a:pt x="0" y="105538"/>
                </a:moveTo>
                <a:lnTo>
                  <a:pt x="148545" y="105538"/>
                </a:lnTo>
                <a:lnTo>
                  <a:pt x="194447" y="0"/>
                </a:lnTo>
                <a:lnTo>
                  <a:pt x="240348" y="105538"/>
                </a:lnTo>
                <a:lnTo>
                  <a:pt x="388893" y="105538"/>
                </a:lnTo>
                <a:lnTo>
                  <a:pt x="268717" y="170763"/>
                </a:lnTo>
                <a:lnTo>
                  <a:pt x="314621" y="276301"/>
                </a:lnTo>
                <a:lnTo>
                  <a:pt x="194447" y="211074"/>
                </a:lnTo>
                <a:lnTo>
                  <a:pt x="74272" y="276301"/>
                </a:lnTo>
                <a:lnTo>
                  <a:pt x="120176" y="170763"/>
                </a:lnTo>
                <a:lnTo>
                  <a:pt x="0" y="105538"/>
                </a:lnTo>
                <a:close/>
              </a:path>
            </a:pathLst>
          </a:custGeom>
          <a:solidFill>
            <a:srgbClr val="FF0000"/>
          </a:solidFill>
          <a:ln w="12700" cap="flat" cmpd="sng" algn="ctr">
            <a:solidFill>
              <a:schemeClr val="tx2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ja-JP" altLang="en-US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8" name="正方形/長方形 127">
            <a:extLst>
              <a:ext uri="{FF2B5EF4-FFF2-40B4-BE49-F238E27FC236}">
                <a16:creationId xmlns:a16="http://schemas.microsoft.com/office/drawing/2014/main" id="{1D9969DF-2ED3-FB61-2220-22216D370499}"/>
              </a:ext>
            </a:extLst>
          </p:cNvPr>
          <p:cNvSpPr/>
          <p:nvPr/>
        </p:nvSpPr>
        <p:spPr>
          <a:xfrm>
            <a:off x="284479" y="5820430"/>
            <a:ext cx="8574463" cy="353943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ctr"/>
            <a:r>
              <a:rPr lang="ja-JP" altLang="en-US" sz="2300" dirty="0">
                <a:ln w="6350" cmpd="sng">
                  <a:noFill/>
                  <a:prstDash val="solid"/>
                </a:ln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年齢層は高めですが、経験を活かした問題解決ができるサークルです</a:t>
            </a:r>
            <a:endParaRPr lang="en-US" altLang="ja-JP" sz="2300" dirty="0">
              <a:ln w="6350" cmpd="sng">
                <a:noFill/>
                <a:prstDash val="solid"/>
              </a:ln>
              <a:solidFill>
                <a:srgbClr val="00B05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32A8634-2F85-7718-BDE7-86E8FF403DEF}"/>
              </a:ext>
            </a:extLst>
          </p:cNvPr>
          <p:cNvSpPr/>
          <p:nvPr/>
        </p:nvSpPr>
        <p:spPr>
          <a:xfrm>
            <a:off x="1530491" y="3413008"/>
            <a:ext cx="46679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100" dirty="0">
                <a:ln w="0"/>
                <a:solidFill>
                  <a:schemeClr val="tx2">
                    <a:lumMod val="95000"/>
                    <a:lumOff val="5000"/>
                  </a:schemeClr>
                </a:solidFill>
              </a:rPr>
              <a:t>町浦</a:t>
            </a:r>
            <a:endParaRPr lang="ja-JP" altLang="en-US" sz="1100" b="0" cap="none" spc="0" dirty="0">
              <a:ln w="0"/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0B6EAB3-5A46-D6DA-B842-7E0223449C06}"/>
              </a:ext>
            </a:extLst>
          </p:cNvPr>
          <p:cNvSpPr/>
          <p:nvPr/>
        </p:nvSpPr>
        <p:spPr>
          <a:xfrm>
            <a:off x="3353591" y="3359553"/>
            <a:ext cx="46679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100" dirty="0">
                <a:ln w="0"/>
                <a:solidFill>
                  <a:schemeClr val="tx2">
                    <a:lumMod val="95000"/>
                    <a:lumOff val="5000"/>
                  </a:schemeClr>
                </a:solidFill>
              </a:rPr>
              <a:t>橋詰</a:t>
            </a:r>
            <a:endParaRPr lang="ja-JP" altLang="en-US" sz="1100" b="0" cap="none" spc="0" dirty="0">
              <a:ln w="0"/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BC6DDA71-66C7-F76B-3500-AD1BB26F527F}"/>
              </a:ext>
            </a:extLst>
          </p:cNvPr>
          <p:cNvSpPr/>
          <p:nvPr/>
        </p:nvSpPr>
        <p:spPr>
          <a:xfrm>
            <a:off x="2805592" y="3759475"/>
            <a:ext cx="46679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100" dirty="0">
                <a:ln w="0"/>
                <a:solidFill>
                  <a:schemeClr val="tx2">
                    <a:lumMod val="95000"/>
                    <a:lumOff val="5000"/>
                  </a:schemeClr>
                </a:solidFill>
              </a:rPr>
              <a:t>平野</a:t>
            </a:r>
            <a:endParaRPr lang="ja-JP" altLang="en-US" sz="1100" b="0" cap="none" spc="0" dirty="0">
              <a:ln w="0"/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E08846F-2428-ED27-F3D1-1339161EAD2B}"/>
              </a:ext>
            </a:extLst>
          </p:cNvPr>
          <p:cNvSpPr/>
          <p:nvPr/>
        </p:nvSpPr>
        <p:spPr>
          <a:xfrm>
            <a:off x="2197213" y="4487976"/>
            <a:ext cx="46679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100" dirty="0">
                <a:ln w="0"/>
                <a:solidFill>
                  <a:schemeClr val="tx2">
                    <a:lumMod val="95000"/>
                    <a:lumOff val="5000"/>
                  </a:schemeClr>
                </a:solidFill>
              </a:rPr>
              <a:t>竹内</a:t>
            </a:r>
            <a:endParaRPr lang="ja-JP" altLang="en-US" sz="1100" b="0" cap="none" spc="0" dirty="0">
              <a:ln w="0"/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5E3D251-3784-2207-0ABE-83EEEA8120A9}"/>
              </a:ext>
            </a:extLst>
          </p:cNvPr>
          <p:cNvSpPr/>
          <p:nvPr/>
        </p:nvSpPr>
        <p:spPr>
          <a:xfrm>
            <a:off x="2718017" y="2620413"/>
            <a:ext cx="46679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100" b="0" cap="none" spc="0" dirty="0">
                <a:ln w="0"/>
                <a:solidFill>
                  <a:schemeClr val="tx2">
                    <a:lumMod val="95000"/>
                    <a:lumOff val="5000"/>
                  </a:schemeClr>
                </a:solidFill>
              </a:rPr>
              <a:t>田代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94B0D354-8767-D468-3E08-3C3244CBA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3356" y1="22804" x2="47454" y2="25169"/>
                        <a14:backgroundMark x1="46528" y1="26267" x2="46528" y2="26267"/>
                        <a14:backgroundMark x1="46759" y1="26098" x2="55440" y2="25000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90" t="9968" r="39331" b="73311"/>
          <a:stretch/>
        </p:blipFill>
        <p:spPr>
          <a:xfrm>
            <a:off x="3338995" y="2715361"/>
            <a:ext cx="629937" cy="756515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40B65BB6-9AA0-3D18-5640-E92CC15AC4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25422" l="9954" r="84259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89" t="9168" r="38305" b="73852"/>
          <a:stretch/>
        </p:blipFill>
        <p:spPr>
          <a:xfrm>
            <a:off x="2734937" y="1922567"/>
            <a:ext cx="614116" cy="747888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317F2667-BF7D-60C8-629C-34F3515E60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6" b="25253" l="9954" r="85417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39" t="10292" r="40071" b="74069"/>
          <a:stretch/>
        </p:blipFill>
        <p:spPr>
          <a:xfrm>
            <a:off x="1547317" y="2782948"/>
            <a:ext cx="588888" cy="717487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3A41CD8B-AA2C-99AE-4C40-D84E0AC0F7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6" b="25422" l="9954" r="83333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02" t="10655" r="38263" b="73784"/>
          <a:stretch/>
        </p:blipFill>
        <p:spPr>
          <a:xfrm>
            <a:off x="2773463" y="3107724"/>
            <a:ext cx="682383" cy="712086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987EA7BC-96E2-870D-C9E4-3EC6D87CC3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6" b="25169" l="9954" r="90856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60" t="9936" r="38689" b="73816"/>
          <a:stretch/>
        </p:blipFill>
        <p:spPr>
          <a:xfrm>
            <a:off x="2154381" y="3855042"/>
            <a:ext cx="683900" cy="73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C2242-4F8A-922D-264E-542290A3B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BAF1C37-F3C4-1737-2D9B-4FFD295FA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6" b="7296"/>
          <a:stretch/>
        </p:blipFill>
        <p:spPr>
          <a:xfrm>
            <a:off x="499618" y="2265218"/>
            <a:ext cx="5243911" cy="3708910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D1017CB8-9076-4D7F-DCE8-0BD13386920E}"/>
              </a:ext>
            </a:extLst>
          </p:cNvPr>
          <p:cNvGrpSpPr/>
          <p:nvPr/>
        </p:nvGrpSpPr>
        <p:grpSpPr>
          <a:xfrm>
            <a:off x="209511" y="1123181"/>
            <a:ext cx="1663199" cy="2076972"/>
            <a:chOff x="327593" y="1404384"/>
            <a:chExt cx="1663199" cy="2076972"/>
          </a:xfrm>
        </p:grpSpPr>
        <p:sp>
          <p:nvSpPr>
            <p:cNvPr id="12" name="四角形: メモ 11">
              <a:extLst>
                <a:ext uri="{FF2B5EF4-FFF2-40B4-BE49-F238E27FC236}">
                  <a16:creationId xmlns:a16="http://schemas.microsoft.com/office/drawing/2014/main" id="{566C9CD0-6748-01FF-230D-053B3B62CAD2}"/>
                </a:ext>
              </a:extLst>
            </p:cNvPr>
            <p:cNvSpPr/>
            <p:nvPr/>
          </p:nvSpPr>
          <p:spPr>
            <a:xfrm>
              <a:off x="327593" y="1404384"/>
              <a:ext cx="1663199" cy="2076972"/>
            </a:xfrm>
            <a:prstGeom prst="foldedCorner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E183750A-DC17-4F38-80DA-E98C0432100C}"/>
                </a:ext>
              </a:extLst>
            </p:cNvPr>
            <p:cNvSpPr txBox="1"/>
            <p:nvPr/>
          </p:nvSpPr>
          <p:spPr>
            <a:xfrm>
              <a:off x="371338" y="1818744"/>
              <a:ext cx="1092213" cy="215444"/>
            </a:xfrm>
            <a:prstGeom prst="rect">
              <a:avLst/>
            </a:prstGeom>
            <a:noFill/>
          </p:spPr>
          <p:txBody>
            <a:bodyPr wrap="none" lIns="36000" tIns="0" rIns="36000" bIns="0" rtlCol="0" anchor="ctr" anchorCtr="0">
              <a:normAutofit/>
            </a:bodyPr>
            <a:lstStyle/>
            <a:p>
              <a:r>
                <a:rPr kumimoji="1" lang="ja-JP" altLang="en-US" sz="1400" b="1" dirty="0">
                  <a:solidFill>
                    <a:srgbClr val="00B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安全：災害</a:t>
              </a:r>
              <a:r>
                <a:rPr kumimoji="1" lang="en-US" altLang="ja-JP" sz="1400" b="1" dirty="0">
                  <a:solidFill>
                    <a:srgbClr val="00B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0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9C9AB3B0-7EB8-6091-A8B2-B191EE68F359}"/>
                </a:ext>
              </a:extLst>
            </p:cNvPr>
            <p:cNvSpPr txBox="1"/>
            <p:nvPr/>
          </p:nvSpPr>
          <p:spPr>
            <a:xfrm>
              <a:off x="430343" y="1496147"/>
              <a:ext cx="1457698" cy="215444"/>
            </a:xfrm>
            <a:prstGeom prst="rect">
              <a:avLst/>
            </a:prstGeom>
            <a:noFill/>
          </p:spPr>
          <p:txBody>
            <a:bodyPr wrap="none" lIns="36000" tIns="0" rIns="36000" bIns="0" rtlCol="0" anchor="ctr" anchorCtr="0">
              <a:normAutofit/>
            </a:bodyPr>
            <a:lstStyle/>
            <a:p>
              <a:pPr algn="ctr"/>
              <a:r>
                <a:rPr kumimoji="1" lang="en-US" altLang="ja-JP" sz="14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2026</a:t>
              </a:r>
              <a:r>
                <a: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年度課方針</a:t>
              </a:r>
              <a:endPara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39BB5089-0150-C810-2F91-14EA15FC5DB4}"/>
                </a:ext>
              </a:extLst>
            </p:cNvPr>
            <p:cNvSpPr txBox="1"/>
            <p:nvPr/>
          </p:nvSpPr>
          <p:spPr>
            <a:xfrm>
              <a:off x="371338" y="2143457"/>
              <a:ext cx="1321443" cy="215444"/>
            </a:xfrm>
            <a:prstGeom prst="rect">
              <a:avLst/>
            </a:prstGeom>
            <a:noFill/>
          </p:spPr>
          <p:txBody>
            <a:bodyPr wrap="none" lIns="36000" tIns="0" rIns="36000" bIns="0" rtlCol="0" anchor="ctr" anchorCtr="0">
              <a:normAutofit/>
            </a:bodyPr>
            <a:lstStyle/>
            <a:p>
              <a:r>
                <a:rPr kumimoji="1" lang="ja-JP" altLang="en-US" sz="1400" b="1" dirty="0">
                  <a:solidFill>
                    <a:srgbClr val="FF99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品質：クレーム</a:t>
              </a:r>
              <a:r>
                <a:rPr kumimoji="1" lang="en-US" altLang="ja-JP" sz="1400" b="1" dirty="0">
                  <a:solidFill>
                    <a:srgbClr val="FF99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0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AEA3408B-3A66-BA2A-18DD-4E9F6094EE07}"/>
                </a:ext>
              </a:extLst>
            </p:cNvPr>
            <p:cNvSpPr txBox="1"/>
            <p:nvPr/>
          </p:nvSpPr>
          <p:spPr>
            <a:xfrm>
              <a:off x="371338" y="2461986"/>
              <a:ext cx="1092213" cy="215444"/>
            </a:xfrm>
            <a:prstGeom prst="rect">
              <a:avLst/>
            </a:prstGeom>
            <a:noFill/>
          </p:spPr>
          <p:txBody>
            <a:bodyPr wrap="none" lIns="36000" tIns="0" rIns="36000" bIns="0" rtlCol="0" anchor="ctr" anchorCtr="0">
              <a:normAutofit/>
            </a:bodyPr>
            <a:lstStyle/>
            <a:p>
              <a:r>
                <a:rPr kumimoji="1" lang="ja-JP" altLang="en-US" sz="1400" b="1" dirty="0">
                  <a:solidFill>
                    <a:srgbClr val="00206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原価：</a:t>
              </a:r>
              <a:r>
                <a:rPr kumimoji="1" lang="en-US" altLang="ja-JP" sz="1400" b="1" dirty="0">
                  <a:solidFill>
                    <a:srgbClr val="00206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r>
                <a:rPr kumimoji="1" lang="ja-JP" altLang="en-US" sz="1400" b="1" dirty="0">
                  <a:solidFill>
                    <a:srgbClr val="00206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％減</a:t>
              </a:r>
              <a:endParaRPr kumimoji="1" lang="en-US" altLang="ja-JP" sz="1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FF053EA9-1BFA-FDE6-D214-703DCFF5EDA4}"/>
                </a:ext>
              </a:extLst>
            </p:cNvPr>
            <p:cNvSpPr txBox="1"/>
            <p:nvPr/>
          </p:nvSpPr>
          <p:spPr>
            <a:xfrm>
              <a:off x="371338" y="2772831"/>
              <a:ext cx="1369533" cy="430887"/>
            </a:xfrm>
            <a:prstGeom prst="rect">
              <a:avLst/>
            </a:prstGeom>
            <a:noFill/>
          </p:spPr>
          <p:txBody>
            <a:bodyPr wrap="none" lIns="36000" tIns="0" rIns="36000" bIns="0" rtlCol="0" anchor="ctr" anchorCtr="0">
              <a:normAutofit/>
            </a:bodyPr>
            <a:lstStyle/>
            <a:p>
              <a:r>
                <a:rPr kumimoji="1" lang="ja-JP" altLang="en-US" sz="14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生産性向上</a:t>
              </a:r>
              <a:endParaRPr kumimoji="1" lang="en-US" altLang="ja-JP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ja-JP" altLang="en-US" sz="14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前年度比</a:t>
              </a:r>
              <a:r>
                <a:rPr kumimoji="1" lang="en-US" altLang="ja-JP" sz="14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:3%</a:t>
              </a:r>
              <a:r>
                <a:rPr kumimoji="1" lang="ja-JP" altLang="en-US" sz="14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増</a:t>
              </a:r>
              <a:endParaRPr kumimoji="1" lang="en-US" altLang="ja-JP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8956615-EEF1-D3BF-EE28-8229B44812F9}"/>
              </a:ext>
            </a:extLst>
          </p:cNvPr>
          <p:cNvSpPr txBox="1"/>
          <p:nvPr/>
        </p:nvSpPr>
        <p:spPr>
          <a:xfrm>
            <a:off x="1721991" y="5966652"/>
            <a:ext cx="2799164" cy="30777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年度 第</a:t>
            </a:r>
            <a:r>
              <a: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回</a:t>
            </a:r>
            <a:r>
              <a: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QC</a:t>
            </a:r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サークル会合</a:t>
            </a:r>
            <a:endParaRPr kumimoji="1" lang="en-US" altLang="ja-JP" sz="1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C3B3EA1-206A-2784-7DF5-05001DE3CE46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選定理由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3DA4E8BC-A430-1013-CE05-9FD2DA075789}"/>
              </a:ext>
            </a:extLst>
          </p:cNvPr>
          <p:cNvSpPr/>
          <p:nvPr/>
        </p:nvSpPr>
        <p:spPr>
          <a:xfrm>
            <a:off x="8740649" y="175567"/>
            <a:ext cx="288570" cy="37675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7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A939AC9A-B9D6-C269-46C5-E642AC293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8EC0239-D0E7-8350-2F5B-26F182C97583}"/>
              </a:ext>
            </a:extLst>
          </p:cNvPr>
          <p:cNvSpPr txBox="1"/>
          <p:nvPr/>
        </p:nvSpPr>
        <p:spPr>
          <a:xfrm>
            <a:off x="130629" y="637698"/>
            <a:ext cx="8898590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kumimoji="1" lang="ja-JP" altLang="en-US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年度 第</a:t>
            </a:r>
            <a:r>
              <a:rPr kumimoji="1"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kumimoji="1" lang="ja-JP" altLang="en-US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回</a:t>
            </a:r>
            <a:r>
              <a:rPr kumimoji="1"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QC</a:t>
            </a:r>
            <a:r>
              <a:rPr kumimoji="1" lang="ja-JP" altLang="en-US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サークル会合にて、課方針にもある生産性向上で進めることに</a:t>
            </a:r>
            <a:endParaRPr kumimoji="1" lang="en-US" altLang="ja-JP" sz="20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32FC6AF-394C-038D-EE63-D641B6B36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16509" r="5979" b="13652"/>
          <a:stretch/>
        </p:blipFill>
        <p:spPr>
          <a:xfrm>
            <a:off x="5392278" y="1130448"/>
            <a:ext cx="3529008" cy="283342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C06F7A6-5636-C3A5-FF70-4D1341428757}"/>
              </a:ext>
            </a:extLst>
          </p:cNvPr>
          <p:cNvSpPr txBox="1"/>
          <p:nvPr/>
        </p:nvSpPr>
        <p:spPr>
          <a:xfrm>
            <a:off x="5579751" y="3262658"/>
            <a:ext cx="1492964" cy="307777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norm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</a:rPr>
              <a:t>・砥石の改良</a:t>
            </a:r>
            <a:endParaRPr kumimoji="1" lang="en-US" altLang="ja-JP" sz="20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BB09380-89FF-126E-B1F3-CA1949323165}"/>
              </a:ext>
            </a:extLst>
          </p:cNvPr>
          <p:cNvSpPr txBox="1"/>
          <p:nvPr/>
        </p:nvSpPr>
        <p:spPr>
          <a:xfrm>
            <a:off x="5579751" y="1448099"/>
            <a:ext cx="2799412" cy="307777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normAutofit/>
          </a:bodyPr>
          <a:lstStyle/>
          <a:p>
            <a:r>
              <a:rPr kumimoji="1" lang="ja-JP" altLang="en-US" sz="2000" b="1" dirty="0">
                <a:solidFill>
                  <a:srgbClr val="F0EA00"/>
                </a:solidFill>
              </a:rPr>
              <a:t>生産性向上させるには？</a:t>
            </a:r>
            <a:endParaRPr kumimoji="1" lang="en-US" altLang="ja-JP" sz="2000" b="1" dirty="0">
              <a:solidFill>
                <a:srgbClr val="F0EA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717AA24-1866-D112-46E6-A91F0485D72A}"/>
              </a:ext>
            </a:extLst>
          </p:cNvPr>
          <p:cNvSpPr txBox="1"/>
          <p:nvPr/>
        </p:nvSpPr>
        <p:spPr>
          <a:xfrm>
            <a:off x="5603619" y="1957902"/>
            <a:ext cx="3079937" cy="307777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norm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</a:rPr>
              <a:t>・設備の無駄の動きをなくす</a:t>
            </a:r>
            <a:endParaRPr kumimoji="1" lang="en-US" altLang="ja-JP" sz="2000" b="1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B5B8D8C-036C-07D3-BB4A-0B054A98D18D}"/>
              </a:ext>
            </a:extLst>
          </p:cNvPr>
          <p:cNvSpPr txBox="1"/>
          <p:nvPr/>
        </p:nvSpPr>
        <p:spPr>
          <a:xfrm>
            <a:off x="5579752" y="2392820"/>
            <a:ext cx="1994704" cy="307777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norm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</a:rPr>
              <a:t>・休止時間が長い</a:t>
            </a:r>
            <a:endParaRPr kumimoji="1" lang="en-US" altLang="ja-JP" sz="2000" b="1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C0112B4-F74C-4767-157D-EB68D7031773}"/>
              </a:ext>
            </a:extLst>
          </p:cNvPr>
          <p:cNvSpPr txBox="1"/>
          <p:nvPr/>
        </p:nvSpPr>
        <p:spPr>
          <a:xfrm>
            <a:off x="5579752" y="2827739"/>
            <a:ext cx="2574991" cy="307777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norm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</a:rPr>
              <a:t>・サイクルタイムの短縮</a:t>
            </a:r>
            <a:endParaRPr kumimoji="1" lang="en-US" altLang="ja-JP" sz="2000" b="1" dirty="0">
              <a:solidFill>
                <a:schemeClr val="bg1"/>
              </a:solidFill>
            </a:endParaRPr>
          </a:p>
        </p:txBody>
      </p:sp>
      <p:sp>
        <p:nvSpPr>
          <p:cNvPr id="16" name="吹き出し: 角を丸めた四角形 15">
            <a:extLst>
              <a:ext uri="{FF2B5EF4-FFF2-40B4-BE49-F238E27FC236}">
                <a16:creationId xmlns:a16="http://schemas.microsoft.com/office/drawing/2014/main" id="{B4FF88DD-B32B-AA48-D8E8-951FE99464FB}"/>
              </a:ext>
            </a:extLst>
          </p:cNvPr>
          <p:cNvSpPr/>
          <p:nvPr/>
        </p:nvSpPr>
        <p:spPr>
          <a:xfrm>
            <a:off x="2294315" y="2265218"/>
            <a:ext cx="2588188" cy="773809"/>
          </a:xfrm>
          <a:prstGeom prst="wedgeRoundRectCallout">
            <a:avLst>
              <a:gd name="adj1" fmla="val -19856"/>
              <a:gd name="adj2" fmla="val 78296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72000" rIns="108000" bIns="72000" rtlCol="0" anchor="ctr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生産性を向上させるには</a:t>
            </a:r>
            <a:br>
              <a:rPr kumimoji="1"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どうしたらいいか</a:t>
            </a:r>
            <a:r>
              <a:rPr kumimoji="1"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?</a:t>
            </a:r>
          </a:p>
        </p:txBody>
      </p:sp>
      <p:sp>
        <p:nvSpPr>
          <p:cNvPr id="17" name="吹き出し: 角を丸めた四角形 16">
            <a:extLst>
              <a:ext uri="{FF2B5EF4-FFF2-40B4-BE49-F238E27FC236}">
                <a16:creationId xmlns:a16="http://schemas.microsoft.com/office/drawing/2014/main" id="{4064AD3C-FAB8-F616-FFC8-96445C7D1CB3}"/>
              </a:ext>
            </a:extLst>
          </p:cNvPr>
          <p:cNvSpPr/>
          <p:nvPr/>
        </p:nvSpPr>
        <p:spPr>
          <a:xfrm>
            <a:off x="2588447" y="4775428"/>
            <a:ext cx="2076839" cy="773809"/>
          </a:xfrm>
          <a:prstGeom prst="wedgeRoundRectCallout">
            <a:avLst>
              <a:gd name="adj1" fmla="val -20569"/>
              <a:gd name="adj2" fmla="val -81216"/>
              <a:gd name="adj3" fmla="val 16667"/>
            </a:avLst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72000" rIns="108000" bIns="72000" rtlCol="0" anchor="ctr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休止時間の短縮で</a:t>
            </a:r>
            <a:br>
              <a:rPr kumimoji="1"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進めて行きましょう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89297005-33E7-F47F-D32A-C659CDBCE4D9}"/>
              </a:ext>
            </a:extLst>
          </p:cNvPr>
          <p:cNvSpPr/>
          <p:nvPr/>
        </p:nvSpPr>
        <p:spPr>
          <a:xfrm>
            <a:off x="5579751" y="2342624"/>
            <a:ext cx="2710303" cy="434918"/>
          </a:xfrm>
          <a:prstGeom prst="roundRect">
            <a:avLst/>
          </a:prstGeom>
          <a:noFill/>
          <a:ln w="38100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ja-JP" altLang="en-US" sz="2000">
              <a:solidFill>
                <a:schemeClr val="bg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7D32FE6-052C-A293-4084-E335E3114C1E}"/>
              </a:ext>
            </a:extLst>
          </p:cNvPr>
          <p:cNvSpPr txBox="1"/>
          <p:nvPr/>
        </p:nvSpPr>
        <p:spPr>
          <a:xfrm>
            <a:off x="5486427" y="4893173"/>
            <a:ext cx="3340709" cy="1231106"/>
          </a:xfrm>
          <a:prstGeom prst="rect">
            <a:avLst/>
          </a:prstGeom>
          <a:solidFill>
            <a:schemeClr val="bg1"/>
          </a:solidFill>
        </p:spPr>
        <p:txBody>
          <a:bodyPr wrap="none" lIns="108000" tIns="0" rIns="0" bIns="0" rtlCol="0" anchor="ctr" anchorCtr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生産性低下の原因である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設備休止時間 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調べてみることにしました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927DADE1-2007-AF60-4FF2-7262D1D45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59586" flipV="1">
            <a:off x="2012984" y="1201463"/>
            <a:ext cx="1049772" cy="116997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A19BDC83-CB41-5703-3D89-E998D3B0C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662210" flipV="1">
            <a:off x="4140400" y="1140277"/>
            <a:ext cx="1049772" cy="116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1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6" grpId="0"/>
      <p:bldP spid="10" grpId="0"/>
      <p:bldP spid="11" grpId="0"/>
      <p:bldP spid="14" grpId="0"/>
      <p:bldP spid="15" grpId="0"/>
      <p:bldP spid="16" grpId="0" animBg="1"/>
      <p:bldP spid="17" grpId="0" animBg="1"/>
      <p:bldP spid="19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74308-5DB3-CEFF-116D-BAC43DDDF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FB1E927-340C-0E61-0FA3-20C4FEADB552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選定理由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3CBFD54D-0070-2C64-1437-F0641ABF6117}"/>
              </a:ext>
            </a:extLst>
          </p:cNvPr>
          <p:cNvSpPr/>
          <p:nvPr/>
        </p:nvSpPr>
        <p:spPr>
          <a:xfrm>
            <a:off x="8740650" y="175567"/>
            <a:ext cx="288570" cy="37675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8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9C241988-5CDD-9303-9196-6CA1DABDF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0885326-9C18-9C0F-6EFD-1EE14F4341E1}"/>
              </a:ext>
            </a:extLst>
          </p:cNvPr>
          <p:cNvSpPr txBox="1"/>
          <p:nvPr/>
        </p:nvSpPr>
        <p:spPr>
          <a:xfrm>
            <a:off x="282957" y="660197"/>
            <a:ext cx="5338321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各設備の年間休止時間を調べてみました</a:t>
            </a:r>
            <a:endParaRPr kumimoji="1" lang="en-US" altLang="ja-JP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5F67982-44BC-305F-498D-55F1BCCCF338}"/>
              </a:ext>
            </a:extLst>
          </p:cNvPr>
          <p:cNvSpPr txBox="1"/>
          <p:nvPr/>
        </p:nvSpPr>
        <p:spPr>
          <a:xfrm>
            <a:off x="1925731" y="5680321"/>
            <a:ext cx="6959204" cy="492443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pPr algn="ctr"/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号切断機の </a:t>
            </a:r>
            <a:r>
              <a:rPr kumimoji="1" lang="ja-JP" alt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休止時間の内訳 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を調査してみよう</a:t>
            </a:r>
            <a:endParaRPr kumimoji="1" lang="en-US" altLang="ja-JP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4" name="Q3Chart">
            <a:extLst>
              <a:ext uri="{FF2B5EF4-FFF2-40B4-BE49-F238E27FC236}">
                <a16:creationId xmlns:a16="http://schemas.microsoft.com/office/drawing/2014/main" id="{1EABC2D6-1216-09C4-3921-E0107B0141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0016931"/>
              </p:ext>
            </p:extLst>
          </p:nvPr>
        </p:nvGraphicFramePr>
        <p:xfrm>
          <a:off x="1550143" y="1340330"/>
          <a:ext cx="6368372" cy="4229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6626D07B-47CD-AE2A-012B-7E47061F8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6641" y1="58594" x2="56348" y2="63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11443" r="24722" b="14167"/>
          <a:stretch/>
        </p:blipFill>
        <p:spPr>
          <a:xfrm>
            <a:off x="7085922" y="2804754"/>
            <a:ext cx="1515244" cy="237301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E0BD6A4-6F7B-3EA4-E30B-F605D8F499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5277" r="30371" b="23241"/>
          <a:stretch/>
        </p:blipFill>
        <p:spPr>
          <a:xfrm>
            <a:off x="205580" y="2959987"/>
            <a:ext cx="2134008" cy="2373017"/>
          </a:xfrm>
          <a:prstGeom prst="rect">
            <a:avLst/>
          </a:prstGeom>
        </p:spPr>
      </p:pic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DBB08BE3-BB1E-9DCE-599B-54656BE4B57C}"/>
              </a:ext>
            </a:extLst>
          </p:cNvPr>
          <p:cNvSpPr/>
          <p:nvPr/>
        </p:nvSpPr>
        <p:spPr>
          <a:xfrm>
            <a:off x="6053687" y="770793"/>
            <a:ext cx="2064470" cy="1340586"/>
          </a:xfrm>
          <a:prstGeom prst="wedgeRoundRectCallout">
            <a:avLst>
              <a:gd name="adj1" fmla="val -144277"/>
              <a:gd name="adj2" fmla="val 25178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571111C-5950-FB3E-523C-04C4538BD9BE}"/>
              </a:ext>
            </a:extLst>
          </p:cNvPr>
          <p:cNvSpPr txBox="1"/>
          <p:nvPr/>
        </p:nvSpPr>
        <p:spPr>
          <a:xfrm>
            <a:off x="6201149" y="908753"/>
            <a:ext cx="1794328" cy="1107996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号切断機の</a:t>
            </a:r>
            <a:endParaRPr kumimoji="1"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休止時間が</a:t>
            </a:r>
            <a:endParaRPr kumimoji="1"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一番多かった</a:t>
            </a:r>
            <a:endParaRPr kumimoji="1"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AC25D0C0-5225-8EE0-D83B-7EF18F7BB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793" y="5333004"/>
            <a:ext cx="188032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lang="en-US" altLang="ja-JP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-2</a:t>
            </a:r>
            <a:r>
              <a:rPr lang="ja-JP" altLang="en-US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 各設備の年間休止時間</a:t>
            </a:r>
          </a:p>
        </p:txBody>
      </p:sp>
      <p:sp>
        <p:nvSpPr>
          <p:cNvPr id="13" name="Rectangle 31">
            <a:extLst>
              <a:ext uri="{FF2B5EF4-FFF2-40B4-BE49-F238E27FC236}">
                <a16:creationId xmlns:a16="http://schemas.microsoft.com/office/drawing/2014/main" id="{0E1378FB-87CD-2453-891F-263BB192F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193" y="1141258"/>
            <a:ext cx="24769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ﾃﾞｰﾀ期間：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月～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1100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図作成者：竹内　基次</a:t>
            </a:r>
          </a:p>
        </p:txBody>
      </p:sp>
    </p:spTree>
    <p:extLst>
      <p:ext uri="{BB962C8B-B14F-4D97-AF65-F5344CB8AC3E}">
        <p14:creationId xmlns:p14="http://schemas.microsoft.com/office/powerpoint/2010/main" val="4674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Graphic spid="4" grpId="0">
        <p:bldAsOne/>
      </p:bldGraphic>
      <p:bldP spid="10" grpId="0" animBg="1"/>
      <p:bldP spid="7" grpId="0"/>
      <p:bldP spid="11" grpId="0"/>
      <p:bldP spid="13" grpId="0"/>
    </p:bldLst>
  </p:timing>
</p:sld>
</file>

<file path=ppt/theme/theme1.xml><?xml version="1.0" encoding="utf-8"?>
<a:theme xmlns:a="http://schemas.openxmlformats.org/drawingml/2006/main" name="レトロスペクト">
  <a:themeElements>
    <a:clrScheme name="青緑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視差</Template>
  <TotalTime>10806</TotalTime>
  <Words>4646</Words>
  <Application>Microsoft Office PowerPoint</Application>
  <PresentationFormat>画面に合わせる (4:3)</PresentationFormat>
  <Paragraphs>1027</Paragraphs>
  <Slides>32</Slides>
  <Notes>32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17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32</vt:i4>
      </vt:variant>
    </vt:vector>
  </HeadingPairs>
  <TitlesOfParts>
    <vt:vector size="52" baseType="lpstr">
      <vt:lpstr>BIZ UDPゴシック</vt:lpstr>
      <vt:lpstr>BIZ UDP明朝 Medium</vt:lpstr>
      <vt:lpstr>BIZ UDゴシック</vt:lpstr>
      <vt:lpstr>BIZ UD明朝 Medium</vt:lpstr>
      <vt:lpstr>HGP創英角ﾎﾟｯﾌﾟ体</vt:lpstr>
      <vt:lpstr>HGS創英角ｺﾞｼｯｸUB</vt:lpstr>
      <vt:lpstr>Meiryo UI</vt:lpstr>
      <vt:lpstr>ＭＳ Ｐゴシック</vt:lpstr>
      <vt:lpstr>UD デジタル 教科書体 NP-B</vt:lpstr>
      <vt:lpstr>メイリオ</vt:lpstr>
      <vt:lpstr>游ゴシック</vt:lpstr>
      <vt:lpstr>游ゴシック Light</vt:lpstr>
      <vt:lpstr>Arial</vt:lpstr>
      <vt:lpstr>Calibri</vt:lpstr>
      <vt:lpstr>Calibri Light</vt:lpstr>
      <vt:lpstr>Century Schoolbook</vt:lpstr>
      <vt:lpstr>Wingdings</vt:lpstr>
      <vt:lpstr>レトロスペクト</vt:lpstr>
      <vt:lpstr>1_デザインの設定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Sugiyama</dc:creator>
  <cp:lastModifiedBy>Sugiyama</cp:lastModifiedBy>
  <cp:revision>202</cp:revision>
  <cp:lastPrinted>2025-11-06T00:46:04Z</cp:lastPrinted>
  <dcterms:created xsi:type="dcterms:W3CDTF">2019-05-15T00:30:36Z</dcterms:created>
  <dcterms:modified xsi:type="dcterms:W3CDTF">2026-04-06T10:05:29Z</dcterms:modified>
</cp:coreProperties>
</file>