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476" r:id="rId2"/>
    <p:sldId id="326" r:id="rId3"/>
    <p:sldId id="499" r:id="rId4"/>
    <p:sldId id="332" r:id="rId5"/>
    <p:sldId id="477" r:id="rId6"/>
    <p:sldId id="489" r:id="rId7"/>
    <p:sldId id="478" r:id="rId8"/>
    <p:sldId id="451" r:id="rId9"/>
    <p:sldId id="453" r:id="rId10"/>
    <p:sldId id="306" r:id="rId11"/>
    <p:sldId id="490" r:id="rId12"/>
    <p:sldId id="373" r:id="rId13"/>
    <p:sldId id="488" r:id="rId14"/>
    <p:sldId id="491" r:id="rId15"/>
    <p:sldId id="496" r:id="rId16"/>
    <p:sldId id="492" r:id="rId17"/>
    <p:sldId id="482" r:id="rId18"/>
    <p:sldId id="483" r:id="rId19"/>
    <p:sldId id="368" r:id="rId20"/>
    <p:sldId id="428" r:id="rId21"/>
    <p:sldId id="484" r:id="rId22"/>
    <p:sldId id="313" r:id="rId23"/>
    <p:sldId id="493" r:id="rId24"/>
    <p:sldId id="485" r:id="rId25"/>
    <p:sldId id="372" r:id="rId26"/>
    <p:sldId id="431" r:id="rId27"/>
    <p:sldId id="486" r:id="rId28"/>
    <p:sldId id="487" r:id="rId29"/>
    <p:sldId id="434" r:id="rId30"/>
    <p:sldId id="375" r:id="rId31"/>
    <p:sldId id="497" r:id="rId32"/>
    <p:sldId id="494" r:id="rId33"/>
    <p:sldId id="318" r:id="rId34"/>
    <p:sldId id="498" r:id="rId35"/>
    <p:sldId id="495" r:id="rId36"/>
    <p:sldId id="479" r:id="rId37"/>
    <p:sldId id="472" r:id="rId38"/>
    <p:sldId id="321" r:id="rId39"/>
    <p:sldId id="268" r:id="rId4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00FFFF"/>
    <a:srgbClr val="0033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73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0183BF-8765-4593-9FE1-0DF8E1123ECF}" type="datetimeFigureOut">
              <a:rPr kumimoji="1" lang="ja-JP" altLang="en-US" smtClean="0"/>
              <a:t>2026/6/3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09B2BA-1136-428E-B670-190BEBB74156}" type="slidenum">
              <a:rPr kumimoji="1" lang="ja-JP" altLang="en-US" smtClean="0"/>
              <a:t>‹#›</a:t>
            </a:fld>
            <a:endParaRPr kumimoji="1" lang="ja-JP" altLang="en-US"/>
          </a:p>
        </p:txBody>
      </p:sp>
    </p:spTree>
    <p:extLst>
      <p:ext uri="{BB962C8B-B14F-4D97-AF65-F5344CB8AC3E}">
        <p14:creationId xmlns:p14="http://schemas.microsoft.com/office/powerpoint/2010/main" val="339707463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5656FDB9-E2F0-70AC-C16F-262086A151B3}"/>
              </a:ext>
            </a:extLst>
          </p:cNvPr>
          <p:cNvSpPr>
            <a:spLocks noGrp="1" noRot="1" noChangeAspect="1" noChangeArrowheads="1" noTextEdit="1"/>
          </p:cNvSpPr>
          <p:nvPr>
            <p:ph type="sldImg"/>
          </p:nvPr>
        </p:nvSpPr>
        <p:spPr>
          <a:ln/>
        </p:spPr>
      </p:sp>
      <p:sp>
        <p:nvSpPr>
          <p:cNvPr id="6147" name="ノート プレースホルダー 2">
            <a:extLst>
              <a:ext uri="{FF2B5EF4-FFF2-40B4-BE49-F238E27FC236}">
                <a16:creationId xmlns:a16="http://schemas.microsoft.com/office/drawing/2014/main" id="{EC4B7EE1-8126-62F4-E776-099D84050E4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9675028-DE5D-E3F6-3A02-89F5DB330F5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8525">
              <a:defRPr kumimoji="1" sz="1400">
                <a:solidFill>
                  <a:schemeClr val="tx1"/>
                </a:solidFill>
                <a:latin typeface="Times New Roman" panose="02020603050405020304" pitchFamily="18" charset="0"/>
                <a:ea typeface="ＭＳ Ｐゴシック" panose="020B0600070205080204" pitchFamily="50" charset="-128"/>
              </a:defRPr>
            </a:lvl1pPr>
            <a:lvl2pPr marL="735013" indent="-282575" defTabSz="898525">
              <a:defRPr kumimoji="1" sz="1400">
                <a:solidFill>
                  <a:schemeClr val="tx1"/>
                </a:solidFill>
                <a:latin typeface="Times New Roman" panose="02020603050405020304" pitchFamily="18" charset="0"/>
                <a:ea typeface="ＭＳ Ｐゴシック" panose="020B0600070205080204" pitchFamily="50" charset="-128"/>
              </a:defRPr>
            </a:lvl2pPr>
            <a:lvl3pPr marL="1131888" indent="-225425" defTabSz="898525">
              <a:defRPr kumimoji="1" sz="1400">
                <a:solidFill>
                  <a:schemeClr val="tx1"/>
                </a:solidFill>
                <a:latin typeface="Times New Roman" panose="02020603050405020304" pitchFamily="18" charset="0"/>
                <a:ea typeface="ＭＳ Ｐゴシック" panose="020B0600070205080204" pitchFamily="50" charset="-128"/>
              </a:defRPr>
            </a:lvl3pPr>
            <a:lvl4pPr marL="1585913" indent="-225425" defTabSz="898525">
              <a:defRPr kumimoji="1" sz="1400">
                <a:solidFill>
                  <a:schemeClr val="tx1"/>
                </a:solidFill>
                <a:latin typeface="Times New Roman" panose="02020603050405020304" pitchFamily="18" charset="0"/>
                <a:ea typeface="ＭＳ Ｐゴシック" panose="020B0600070205080204" pitchFamily="50" charset="-128"/>
              </a:defRPr>
            </a:lvl4pPr>
            <a:lvl5pPr marL="2038350" indent="-225425" defTabSz="898525">
              <a:defRPr kumimoji="1" sz="1400">
                <a:solidFill>
                  <a:schemeClr val="tx1"/>
                </a:solidFill>
                <a:latin typeface="Times New Roman" panose="02020603050405020304" pitchFamily="18" charset="0"/>
                <a:ea typeface="ＭＳ Ｐゴシック" panose="020B0600070205080204" pitchFamily="50" charset="-128"/>
              </a:defRPr>
            </a:lvl5pPr>
            <a:lvl6pPr marL="24955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527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099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671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fld id="{8B599BB1-7731-4D7E-8317-A38BAC878344}" type="slidenum">
              <a:rPr lang="en-US" altLang="ja-JP" sz="1200" smtClean="0"/>
              <a:pPr/>
              <a:t>1</a:t>
            </a:fld>
            <a:endParaRPr lang="en-US" altLang="ja-JP"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1070B194-CCBD-8F53-AE7C-10872147EF02}"/>
              </a:ext>
            </a:extLst>
          </p:cNvPr>
          <p:cNvSpPr txBox="1">
            <a:spLocks noGrp="1" noChangeArrowheads="1"/>
          </p:cNvSpPr>
          <p:nvPr/>
        </p:nvSpPr>
        <p:spPr bwMode="auto">
          <a:xfrm>
            <a:off x="3816350" y="937260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nchor="b"/>
          <a:lstStyle>
            <a:lvl1pPr defTabSz="950913">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defTabSz="950913">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defTabSz="950913">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4D4D332B-E351-401D-80FC-2C5B0644F374}" type="slidenum">
              <a:rPr lang="en-US" altLang="ja-JP" sz="1200"/>
              <a:pPr algn="r" eaLnBrk="1" hangingPunct="1"/>
              <a:t>24</a:t>
            </a:fld>
            <a:endParaRPr lang="en-US" altLang="ja-JP" sz="1200"/>
          </a:p>
        </p:txBody>
      </p:sp>
      <p:sp>
        <p:nvSpPr>
          <p:cNvPr id="33795" name="Rectangle 2">
            <a:extLst>
              <a:ext uri="{FF2B5EF4-FFF2-40B4-BE49-F238E27FC236}">
                <a16:creationId xmlns:a16="http://schemas.microsoft.com/office/drawing/2014/main" id="{9EC78B07-10C1-0EC3-3C47-247E9E5E53F4}"/>
              </a:ext>
            </a:extLst>
          </p:cNvPr>
          <p:cNvSpPr>
            <a:spLocks noGrp="1" noRot="1" noChangeAspect="1" noChangeArrowheads="1" noTextEdit="1"/>
          </p:cNvSpPr>
          <p:nvPr>
            <p:ph type="sldImg"/>
          </p:nvPr>
        </p:nvSpPr>
        <p:spPr>
          <a:xfrm>
            <a:off x="82550" y="741363"/>
            <a:ext cx="6570663" cy="3697287"/>
          </a:xfrm>
          <a:ln/>
        </p:spPr>
      </p:sp>
      <p:sp>
        <p:nvSpPr>
          <p:cNvPr id="33796" name="Rectangle 3">
            <a:extLst>
              <a:ext uri="{FF2B5EF4-FFF2-40B4-BE49-F238E27FC236}">
                <a16:creationId xmlns:a16="http://schemas.microsoft.com/office/drawing/2014/main" id="{E3C6C961-5D27-4948-D2C7-55F5B2705E9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lstStyle/>
          <a:p>
            <a:pPr eaLnBrk="1" hangingPunct="1"/>
            <a:endParaRPr lang="ja-JP" altLang="en-US">
              <a:ea typeface="ＭＳ Ｐゴシック" panose="020B0600070205080204" pitchFamily="50" charset="-128"/>
            </a:endParaRPr>
          </a:p>
          <a:p>
            <a:pPr eaLnBrk="1" hangingPunct="1"/>
            <a:endParaRPr lang="en-US" altLang="ja-JP" sz="1600">
              <a:ea typeface="ＭＳ Ｐゴシック" panose="020B0600070205080204" pitchFamily="5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F92F0DE5-26E7-9480-0FF2-29F5CBCB3B48}"/>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BC35C193-9B39-229D-C2CB-028EEC40A61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t>皆さんおはよう御座います。</a:t>
            </a:r>
          </a:p>
          <a:p>
            <a:r>
              <a:rPr lang="ja-JP" altLang="en-US"/>
              <a:t>東海支部愛知地区リーダー初級研修に参加頂き有難うございます。</a:t>
            </a:r>
          </a:p>
          <a:p>
            <a:r>
              <a:rPr lang="ja-JP" altLang="en-US"/>
              <a:t>この会場は、</a:t>
            </a:r>
            <a:r>
              <a:rPr lang="en-US" altLang="ja-JP"/>
              <a:t>D</a:t>
            </a:r>
            <a:r>
              <a:rPr lang="ja-JP" altLang="en-US"/>
              <a:t>コースです、皆さんの参加者名簿を確認下さい。</a:t>
            </a:r>
          </a:p>
          <a:p>
            <a:r>
              <a:rPr lang="ja-JP" altLang="en-US"/>
              <a:t>会場のコースと座席グループをお願いします。</a:t>
            </a:r>
          </a:p>
          <a:p>
            <a:r>
              <a:rPr lang="ja-JP" altLang="en-US"/>
              <a:t>本日のチーフアドバイザーと勤めさせて頂きます、私、豊田自動織機の望田と申します。宜しくお願いします。</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6C1C935D-6B69-92E7-805A-B0BC2210E49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8970">
              <a:defRPr kumimoji="1" sz="2400">
                <a:solidFill>
                  <a:schemeClr val="tx1"/>
                </a:solidFill>
                <a:latin typeface="Times New Roman" panose="02020603050405020304" pitchFamily="18" charset="0"/>
                <a:ea typeface="ＭＳ Ｐゴシック" panose="020B0600070205080204" pitchFamily="50" charset="-128"/>
              </a:defRPr>
            </a:lvl1pPr>
            <a:lvl2pPr marL="740737" indent="-284532" defTabSz="948970">
              <a:defRPr kumimoji="1" sz="2400">
                <a:solidFill>
                  <a:schemeClr val="tx1"/>
                </a:solidFill>
                <a:latin typeface="Times New Roman" panose="02020603050405020304" pitchFamily="18" charset="0"/>
                <a:ea typeface="ＭＳ Ｐゴシック" panose="020B0600070205080204" pitchFamily="50" charset="-128"/>
              </a:defRPr>
            </a:lvl2pPr>
            <a:lvl3pPr marL="1141307" indent="-227308" defTabSz="948970">
              <a:defRPr kumimoji="1" sz="2400">
                <a:solidFill>
                  <a:schemeClr val="tx1"/>
                </a:solidFill>
                <a:latin typeface="Times New Roman" panose="02020603050405020304" pitchFamily="18" charset="0"/>
                <a:ea typeface="ＭＳ Ｐゴシック" panose="020B0600070205080204" pitchFamily="50" charset="-128"/>
              </a:defRPr>
            </a:lvl3pPr>
            <a:lvl4pPr marL="1600691" indent="-227308" defTabSz="948970">
              <a:defRPr kumimoji="1" sz="2400">
                <a:solidFill>
                  <a:schemeClr val="tx1"/>
                </a:solidFill>
                <a:latin typeface="Times New Roman" panose="02020603050405020304" pitchFamily="18" charset="0"/>
                <a:ea typeface="ＭＳ Ｐゴシック" panose="020B0600070205080204" pitchFamily="50" charset="-128"/>
              </a:defRPr>
            </a:lvl4pPr>
            <a:lvl5pPr marL="2056895" indent="-227308" defTabSz="948970">
              <a:defRPr kumimoji="1" sz="2400">
                <a:solidFill>
                  <a:schemeClr val="tx1"/>
                </a:solidFill>
                <a:latin typeface="Times New Roman" panose="02020603050405020304" pitchFamily="18" charset="0"/>
                <a:ea typeface="ＭＳ Ｐゴシック" panose="020B0600070205080204" pitchFamily="50" charset="-128"/>
              </a:defRPr>
            </a:lvl5pPr>
            <a:lvl6pPr marL="2514690"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2484"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279"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8073"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8682C1E6-DAB1-4359-8E65-78F0860F00FC}" type="slidenum">
              <a:rPr lang="en-US" altLang="ja-JP" sz="1200"/>
              <a:pPr/>
              <a:t>3</a:t>
            </a:fld>
            <a:endParaRPr lang="en-US" altLang="ja-JP" sz="1200"/>
          </a:p>
        </p:txBody>
      </p:sp>
      <p:sp>
        <p:nvSpPr>
          <p:cNvPr id="22531" name="Rectangle 2">
            <a:extLst>
              <a:ext uri="{FF2B5EF4-FFF2-40B4-BE49-F238E27FC236}">
                <a16:creationId xmlns:a16="http://schemas.microsoft.com/office/drawing/2014/main" id="{977EF01C-3917-336C-D7F4-3D5978332E3C}"/>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7AEB072B-1646-63A4-1AAD-78AF6CEF359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98" tIns="45548" rIns="91098" bIns="45548"/>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3F5B25A4-BE27-3D55-3F77-37B0D7C1DF4C}"/>
              </a:ext>
            </a:extLst>
          </p:cNvPr>
          <p:cNvSpPr>
            <a:spLocks noGrp="1" noRot="1" noChangeAspect="1" noChangeArrowheads="1" noTextEdit="1"/>
          </p:cNvSpPr>
          <p:nvPr>
            <p:ph type="sldImg"/>
          </p:nvPr>
        </p:nvSpPr>
        <p:spPr>
          <a:ln/>
        </p:spPr>
      </p:sp>
      <p:sp>
        <p:nvSpPr>
          <p:cNvPr id="12291" name="Rectangle 3">
            <a:extLst>
              <a:ext uri="{FF2B5EF4-FFF2-40B4-BE49-F238E27FC236}">
                <a16:creationId xmlns:a16="http://schemas.microsoft.com/office/drawing/2014/main" id="{37DE8110-5AF6-C5D0-8355-97703AEFDB6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t>それでは、本日の</a:t>
            </a:r>
            <a:r>
              <a:rPr lang="en-US" altLang="ja-JP"/>
              <a:t>D</a:t>
            </a:r>
            <a:r>
              <a:rPr lang="ja-JP" altLang="en-US"/>
              <a:t>コース研修スケジュールをご連絡します。</a:t>
            </a:r>
          </a:p>
          <a:p>
            <a:r>
              <a:rPr lang="ja-JP" altLang="en-US"/>
              <a:t>　⇒ねらい・スケジュールを説明</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93E9A-111F-F16A-EA65-6AB92306BE2E}"/>
            </a:ext>
          </a:extLst>
        </p:cNvPr>
        <p:cNvGrpSpPr/>
        <p:nvPr/>
      </p:nvGrpSpPr>
      <p:grpSpPr>
        <a:xfrm>
          <a:off x="0" y="0"/>
          <a:ext cx="0" cy="0"/>
          <a:chOff x="0" y="0"/>
          <a:chExt cx="0" cy="0"/>
        </a:xfrm>
      </p:grpSpPr>
      <p:sp>
        <p:nvSpPr>
          <p:cNvPr id="14338" name="Rectangle 2">
            <a:extLst>
              <a:ext uri="{FF2B5EF4-FFF2-40B4-BE49-F238E27FC236}">
                <a16:creationId xmlns:a16="http://schemas.microsoft.com/office/drawing/2014/main" id="{0B3D7315-6D7A-208E-1FF2-E8988C1499FE}"/>
              </a:ext>
            </a:extLst>
          </p:cNvPr>
          <p:cNvSpPr>
            <a:spLocks noGrp="1" noRot="1" noChangeAspect="1" noChangeArrowheads="1" noTextEdit="1"/>
          </p:cNvSpPr>
          <p:nvPr>
            <p:ph type="sldImg"/>
          </p:nvPr>
        </p:nvSpPr>
        <p:spPr>
          <a:ln/>
        </p:spPr>
      </p:sp>
      <p:sp>
        <p:nvSpPr>
          <p:cNvPr id="14339" name="Rectangle 3">
            <a:extLst>
              <a:ext uri="{FF2B5EF4-FFF2-40B4-BE49-F238E27FC236}">
                <a16:creationId xmlns:a16="http://schemas.microsoft.com/office/drawing/2014/main" id="{DAF0C753-E686-B852-C93D-3DE7B372477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ja-JP" altLang="en-US"/>
              <a:t>座席の配置・グループ席はこの図の様になっておりますので間違いないことえお確認ください。</a:t>
            </a:r>
          </a:p>
        </p:txBody>
      </p:sp>
    </p:spTree>
    <p:extLst>
      <p:ext uri="{BB962C8B-B14F-4D97-AF65-F5344CB8AC3E}">
        <p14:creationId xmlns:p14="http://schemas.microsoft.com/office/powerpoint/2010/main" val="469810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60012702-9B31-0A9A-B0AB-433F15B5FA73}"/>
              </a:ext>
            </a:extLst>
          </p:cNvPr>
          <p:cNvSpPr>
            <a:spLocks noGrp="1" noRot="1" noChangeAspect="1" noChangeArrowheads="1" noTextEdit="1"/>
          </p:cNvSpPr>
          <p:nvPr>
            <p:ph type="sldImg"/>
          </p:nvPr>
        </p:nvSpPr>
        <p:spPr>
          <a:ln/>
        </p:spPr>
      </p:sp>
      <p:sp>
        <p:nvSpPr>
          <p:cNvPr id="14339" name="Rectangle 3">
            <a:extLst>
              <a:ext uri="{FF2B5EF4-FFF2-40B4-BE49-F238E27FC236}">
                <a16:creationId xmlns:a16="http://schemas.microsoft.com/office/drawing/2014/main" id="{D4324B28-F96E-2E47-CCE3-4A8984CCF9B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10ABE71A-346B-321D-F9A6-B4642135A3C6}"/>
              </a:ext>
            </a:extLst>
          </p:cNvPr>
          <p:cNvSpPr txBox="1">
            <a:spLocks noGrp="1" noChangeArrowheads="1"/>
          </p:cNvSpPr>
          <p:nvPr/>
        </p:nvSpPr>
        <p:spPr bwMode="auto">
          <a:xfrm>
            <a:off x="3816350" y="937260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nchor="b"/>
          <a:lstStyle>
            <a:lvl1pPr defTabSz="950913">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defTabSz="950913">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defTabSz="950913">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49A33013-98FB-4118-97CB-05FF55DE0C2C}" type="slidenum">
              <a:rPr lang="en-US" altLang="ja-JP" sz="1200"/>
              <a:pPr algn="r" eaLnBrk="1" hangingPunct="1"/>
              <a:t>19</a:t>
            </a:fld>
            <a:endParaRPr lang="en-US" altLang="ja-JP" sz="1200"/>
          </a:p>
        </p:txBody>
      </p:sp>
      <p:sp>
        <p:nvSpPr>
          <p:cNvPr id="26627" name="Rectangle 2">
            <a:extLst>
              <a:ext uri="{FF2B5EF4-FFF2-40B4-BE49-F238E27FC236}">
                <a16:creationId xmlns:a16="http://schemas.microsoft.com/office/drawing/2014/main" id="{FA0C34D3-DEA6-733F-6223-44581CDEE98E}"/>
              </a:ext>
            </a:extLst>
          </p:cNvPr>
          <p:cNvSpPr>
            <a:spLocks noGrp="1" noRot="1" noChangeAspect="1" noChangeArrowheads="1" noTextEdit="1"/>
          </p:cNvSpPr>
          <p:nvPr>
            <p:ph type="sldImg"/>
          </p:nvPr>
        </p:nvSpPr>
        <p:spPr>
          <a:xfrm>
            <a:off x="82550" y="741363"/>
            <a:ext cx="6570663" cy="3697287"/>
          </a:xfrm>
          <a:ln/>
        </p:spPr>
      </p:sp>
      <p:sp>
        <p:nvSpPr>
          <p:cNvPr id="26628" name="Rectangle 3">
            <a:extLst>
              <a:ext uri="{FF2B5EF4-FFF2-40B4-BE49-F238E27FC236}">
                <a16:creationId xmlns:a16="http://schemas.microsoft.com/office/drawing/2014/main" id="{0E0192A3-CE74-6DF0-6020-7C80712533F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lstStyle/>
          <a:p>
            <a:pPr eaLnBrk="1" hangingPunct="1"/>
            <a:endParaRPr lang="ja-JP" altLang="en-US">
              <a:ea typeface="ＭＳ Ｐゴシック" panose="020B0600070205080204" pitchFamily="50" charset="-128"/>
            </a:endParaRPr>
          </a:p>
          <a:p>
            <a:pPr eaLnBrk="1" hangingPunct="1"/>
            <a:endParaRPr lang="en-US" altLang="ja-JP" sz="1600">
              <a:ea typeface="ＭＳ Ｐゴシック" panose="020B0600070205080204" pitchFamily="50"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63DDF717-22EC-DB29-8EB1-1CA9F3FA50C3}"/>
              </a:ext>
            </a:extLst>
          </p:cNvPr>
          <p:cNvSpPr txBox="1">
            <a:spLocks noGrp="1" noChangeArrowheads="1"/>
          </p:cNvSpPr>
          <p:nvPr/>
        </p:nvSpPr>
        <p:spPr bwMode="auto">
          <a:xfrm>
            <a:off x="3816350" y="937260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nchor="b"/>
          <a:lstStyle>
            <a:lvl1pPr defTabSz="950913">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defTabSz="950913">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defTabSz="950913">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E8624A00-C3AC-4774-9EA0-F46F34F264A7}" type="slidenum">
              <a:rPr lang="en-US" altLang="ja-JP" sz="1200"/>
              <a:pPr algn="r" eaLnBrk="1" hangingPunct="1"/>
              <a:t>20</a:t>
            </a:fld>
            <a:endParaRPr lang="en-US" altLang="ja-JP" sz="1200"/>
          </a:p>
        </p:txBody>
      </p:sp>
      <p:sp>
        <p:nvSpPr>
          <p:cNvPr id="28675" name="Rectangle 2">
            <a:extLst>
              <a:ext uri="{FF2B5EF4-FFF2-40B4-BE49-F238E27FC236}">
                <a16:creationId xmlns:a16="http://schemas.microsoft.com/office/drawing/2014/main" id="{BF6D5A3A-0798-8956-13D5-8653D8094535}"/>
              </a:ext>
            </a:extLst>
          </p:cNvPr>
          <p:cNvSpPr>
            <a:spLocks noGrp="1" noRot="1" noChangeAspect="1" noChangeArrowheads="1" noTextEdit="1"/>
          </p:cNvSpPr>
          <p:nvPr>
            <p:ph type="sldImg"/>
          </p:nvPr>
        </p:nvSpPr>
        <p:spPr>
          <a:xfrm>
            <a:off x="82550" y="741363"/>
            <a:ext cx="6570663" cy="3697287"/>
          </a:xfrm>
          <a:ln/>
        </p:spPr>
      </p:sp>
      <p:sp>
        <p:nvSpPr>
          <p:cNvPr id="28676" name="Rectangle 3">
            <a:extLst>
              <a:ext uri="{FF2B5EF4-FFF2-40B4-BE49-F238E27FC236}">
                <a16:creationId xmlns:a16="http://schemas.microsoft.com/office/drawing/2014/main" id="{21908C5C-CEB1-4032-2090-E60AD7EA0A9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lstStyle/>
          <a:p>
            <a:pPr eaLnBrk="1" hangingPunct="1"/>
            <a:endParaRPr lang="ja-JP" altLang="en-US">
              <a:ea typeface="ＭＳ Ｐゴシック" panose="020B0600070205080204" pitchFamily="50" charset="-128"/>
            </a:endParaRPr>
          </a:p>
          <a:p>
            <a:pPr eaLnBrk="1" hangingPunct="1"/>
            <a:endParaRPr lang="en-US" altLang="ja-JP" sz="1600">
              <a:ea typeface="ＭＳ Ｐゴシック" panose="020B0600070205080204" pitchFamily="50"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3F2C36B0-166A-6736-E925-218F1964A7E7}"/>
              </a:ext>
            </a:extLst>
          </p:cNvPr>
          <p:cNvSpPr txBox="1">
            <a:spLocks noGrp="1" noChangeArrowheads="1"/>
          </p:cNvSpPr>
          <p:nvPr/>
        </p:nvSpPr>
        <p:spPr bwMode="auto">
          <a:xfrm>
            <a:off x="3816350" y="937260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nchor="b"/>
          <a:lstStyle>
            <a:lvl1pPr defTabSz="950913">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defTabSz="950913">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defTabSz="950913">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7CF8D955-B20E-4C70-A5B1-EA34555F8454}" type="slidenum">
              <a:rPr lang="en-US" altLang="ja-JP" sz="1200"/>
              <a:pPr algn="r" eaLnBrk="1" hangingPunct="1"/>
              <a:t>21</a:t>
            </a:fld>
            <a:endParaRPr lang="en-US" altLang="ja-JP" sz="1200"/>
          </a:p>
        </p:txBody>
      </p:sp>
      <p:sp>
        <p:nvSpPr>
          <p:cNvPr id="30723" name="Rectangle 2">
            <a:extLst>
              <a:ext uri="{FF2B5EF4-FFF2-40B4-BE49-F238E27FC236}">
                <a16:creationId xmlns:a16="http://schemas.microsoft.com/office/drawing/2014/main" id="{334FD23A-CB2E-49C0-9220-75B90E2C64FA}"/>
              </a:ext>
            </a:extLst>
          </p:cNvPr>
          <p:cNvSpPr>
            <a:spLocks noGrp="1" noRot="1" noChangeAspect="1" noChangeArrowheads="1" noTextEdit="1"/>
          </p:cNvSpPr>
          <p:nvPr>
            <p:ph type="sldImg"/>
          </p:nvPr>
        </p:nvSpPr>
        <p:spPr>
          <a:xfrm>
            <a:off x="82550" y="741363"/>
            <a:ext cx="6570663" cy="3697287"/>
          </a:xfrm>
          <a:ln/>
        </p:spPr>
      </p:sp>
      <p:sp>
        <p:nvSpPr>
          <p:cNvPr id="30724" name="Rectangle 3">
            <a:extLst>
              <a:ext uri="{FF2B5EF4-FFF2-40B4-BE49-F238E27FC236}">
                <a16:creationId xmlns:a16="http://schemas.microsoft.com/office/drawing/2014/main" id="{F6C8AB40-9FFF-43DC-4FE1-81B6A454FAA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lstStyle/>
          <a:p>
            <a:pPr eaLnBrk="1" hangingPunct="1"/>
            <a:endParaRPr lang="ja-JP" altLang="en-US">
              <a:ea typeface="ＭＳ Ｐゴシック" panose="020B0600070205080204" pitchFamily="50" charset="-128"/>
            </a:endParaRPr>
          </a:p>
          <a:p>
            <a:pPr eaLnBrk="1" hangingPunct="1"/>
            <a:endParaRPr lang="en-US" altLang="ja-JP" sz="1600">
              <a:ea typeface="ＭＳ Ｐゴシック" panose="020B0600070205080204" pitchFamily="50"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2868323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834045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2669872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1289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4067192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771719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475230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3204039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117511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307054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81071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7773516-6F1D-4C00-A0FF-CBF54B7D3776}" type="datetimeFigureOut">
              <a:rPr kumimoji="1" lang="ja-JP" altLang="en-US" smtClean="0"/>
              <a:t>2026/6/3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239590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773516-6F1D-4C00-A0FF-CBF54B7D3776}" type="datetimeFigureOut">
              <a:rPr kumimoji="1" lang="ja-JP" altLang="en-US" smtClean="0"/>
              <a:t>2026/6/3</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3517800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3">
            <a:extLst>
              <a:ext uri="{FF2B5EF4-FFF2-40B4-BE49-F238E27FC236}">
                <a16:creationId xmlns:a16="http://schemas.microsoft.com/office/drawing/2014/main" id="{CE194201-C4E0-C3CA-65B3-C4D395A78A1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5810" y="1599953"/>
            <a:ext cx="3289364" cy="473050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 name="Text Box 3">
            <a:extLst>
              <a:ext uri="{FF2B5EF4-FFF2-40B4-BE49-F238E27FC236}">
                <a16:creationId xmlns:a16="http://schemas.microsoft.com/office/drawing/2014/main" id="{CE8DF7AC-7B64-DD3F-9DE8-95255A1AF5A4}"/>
              </a:ext>
            </a:extLst>
          </p:cNvPr>
          <p:cNvSpPr txBox="1">
            <a:spLocks noChangeArrowheads="1"/>
          </p:cNvSpPr>
          <p:nvPr/>
        </p:nvSpPr>
        <p:spPr bwMode="auto">
          <a:xfrm>
            <a:off x="1442072" y="345069"/>
            <a:ext cx="91862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a:latin typeface="ＭＳ Ｐゴシック" panose="020B0600070205080204" pitchFamily="50" charset="-128"/>
                <a:ea typeface="Meiryo UI" panose="020B0604030504040204" pitchFamily="50" charset="-128"/>
              </a:rPr>
              <a:t>　　各自、席に着きましたら、参加券を名札に作成してください。</a:t>
            </a:r>
          </a:p>
        </p:txBody>
      </p:sp>
      <p:sp>
        <p:nvSpPr>
          <p:cNvPr id="4" name="Text Box 27">
            <a:extLst>
              <a:ext uri="{FF2B5EF4-FFF2-40B4-BE49-F238E27FC236}">
                <a16:creationId xmlns:a16="http://schemas.microsoft.com/office/drawing/2014/main" id="{81018D28-501C-CECC-86B5-B876675F2B22}"/>
              </a:ext>
            </a:extLst>
          </p:cNvPr>
          <p:cNvSpPr txBox="1">
            <a:spLocks noChangeArrowheads="1"/>
          </p:cNvSpPr>
          <p:nvPr/>
        </p:nvSpPr>
        <p:spPr bwMode="auto">
          <a:xfrm>
            <a:off x="3049419" y="848151"/>
            <a:ext cx="5971507" cy="46166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2400" dirty="0">
                <a:solidFill>
                  <a:srgbClr val="FF0000"/>
                </a:solidFill>
                <a:latin typeface="ＭＳ Ｐゴシック" panose="020B0600070205080204" pitchFamily="50" charset="-128"/>
                <a:ea typeface="Meiryo UI" panose="020B0604030504040204" pitchFamily="50" charset="-128"/>
              </a:rPr>
              <a:t>※</a:t>
            </a:r>
            <a:r>
              <a:rPr lang="ja-JP" altLang="en-US" sz="2400" dirty="0">
                <a:solidFill>
                  <a:srgbClr val="FF0000"/>
                </a:solidFill>
                <a:latin typeface="ＭＳ Ｐゴシック" panose="020B0600070205080204" pitchFamily="50" charset="-128"/>
                <a:ea typeface="Meiryo UI" panose="020B0604030504040204" pitchFamily="50" charset="-128"/>
              </a:rPr>
              <a:t>氏名にふりがなを入れてください。（相手側）</a:t>
            </a:r>
          </a:p>
        </p:txBody>
      </p:sp>
      <p:sp>
        <p:nvSpPr>
          <p:cNvPr id="5" name="Text Box 30">
            <a:extLst>
              <a:ext uri="{FF2B5EF4-FFF2-40B4-BE49-F238E27FC236}">
                <a16:creationId xmlns:a16="http://schemas.microsoft.com/office/drawing/2014/main" id="{5677501B-8705-4231-83F2-A646F3331347}"/>
              </a:ext>
            </a:extLst>
          </p:cNvPr>
          <p:cNvSpPr txBox="1">
            <a:spLocks noChangeArrowheads="1"/>
          </p:cNvSpPr>
          <p:nvPr/>
        </p:nvSpPr>
        <p:spPr bwMode="auto">
          <a:xfrm>
            <a:off x="7200708" y="3701973"/>
            <a:ext cx="3854450" cy="8032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相手（メンバー）に見えるよう</a:t>
            </a:r>
            <a:endParaRPr lang="en-US" altLang="ja-JP" sz="2308" dirty="0">
              <a:latin typeface="ＭＳ Ｐゴシック" panose="020B0600070205080204" pitchFamily="50" charset="-128"/>
              <a:ea typeface="Meiryo UI" panose="020B0604030504040204" pitchFamily="50" charset="-128"/>
            </a:endParaRPr>
          </a:p>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机上に置いてください。</a:t>
            </a:r>
          </a:p>
        </p:txBody>
      </p:sp>
      <p:grpSp>
        <p:nvGrpSpPr>
          <p:cNvPr id="6" name="グループ化 77">
            <a:extLst>
              <a:ext uri="{FF2B5EF4-FFF2-40B4-BE49-F238E27FC236}">
                <a16:creationId xmlns:a16="http://schemas.microsoft.com/office/drawing/2014/main" id="{98E63B68-D5EE-0B8C-9261-5275A2585F94}"/>
              </a:ext>
            </a:extLst>
          </p:cNvPr>
          <p:cNvGrpSpPr>
            <a:grpSpLocks noChangeAspect="1"/>
          </p:cNvGrpSpPr>
          <p:nvPr/>
        </p:nvGrpSpPr>
        <p:grpSpPr bwMode="auto">
          <a:xfrm>
            <a:off x="7041958" y="4510010"/>
            <a:ext cx="2081212" cy="1293813"/>
            <a:chOff x="6378228" y="3140968"/>
            <a:chExt cx="4530476" cy="2811884"/>
          </a:xfrm>
        </p:grpSpPr>
        <p:grpSp>
          <p:nvGrpSpPr>
            <p:cNvPr id="7" name="グループ化 78">
              <a:extLst>
                <a:ext uri="{FF2B5EF4-FFF2-40B4-BE49-F238E27FC236}">
                  <a16:creationId xmlns:a16="http://schemas.microsoft.com/office/drawing/2014/main" id="{63807E9D-5F4B-8612-330C-97EC38AF5548}"/>
                </a:ext>
              </a:extLst>
            </p:cNvPr>
            <p:cNvGrpSpPr>
              <a:grpSpLocks/>
            </p:cNvGrpSpPr>
            <p:nvPr/>
          </p:nvGrpSpPr>
          <p:grpSpPr bwMode="auto">
            <a:xfrm>
              <a:off x="6378228" y="3140968"/>
              <a:ext cx="4530476" cy="2811884"/>
              <a:chOff x="8061970" y="401464"/>
              <a:chExt cx="4530476" cy="2811884"/>
            </a:xfrm>
          </p:grpSpPr>
          <p:grpSp>
            <p:nvGrpSpPr>
              <p:cNvPr id="12" name="グループ化 83">
                <a:extLst>
                  <a:ext uri="{FF2B5EF4-FFF2-40B4-BE49-F238E27FC236}">
                    <a16:creationId xmlns:a16="http://schemas.microsoft.com/office/drawing/2014/main" id="{7650DA02-4005-592D-66CF-AB11EA3BF4CD}"/>
                  </a:ext>
                </a:extLst>
              </p:cNvPr>
              <p:cNvGrpSpPr>
                <a:grpSpLocks/>
              </p:cNvGrpSpPr>
              <p:nvPr/>
            </p:nvGrpSpPr>
            <p:grpSpPr bwMode="auto">
              <a:xfrm>
                <a:off x="8061970" y="401464"/>
                <a:ext cx="4530476" cy="2811884"/>
                <a:chOff x="8061970" y="401464"/>
                <a:chExt cx="4530476" cy="2811884"/>
              </a:xfrm>
            </p:grpSpPr>
            <p:sp>
              <p:nvSpPr>
                <p:cNvPr id="20" name="正方形/長方形 10">
                  <a:extLst>
                    <a:ext uri="{FF2B5EF4-FFF2-40B4-BE49-F238E27FC236}">
                      <a16:creationId xmlns:a16="http://schemas.microsoft.com/office/drawing/2014/main" id="{1A17F371-020A-6808-6858-9B8F568715B7}"/>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1" name="正方形/長方形 10">
                  <a:extLst>
                    <a:ext uri="{FF2B5EF4-FFF2-40B4-BE49-F238E27FC236}">
                      <a16:creationId xmlns:a16="http://schemas.microsoft.com/office/drawing/2014/main" id="{4FDD0FC5-105D-C6CE-4EBE-69518CBAB6F2}"/>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2" name="正方形/長方形 10">
                  <a:extLst>
                    <a:ext uri="{FF2B5EF4-FFF2-40B4-BE49-F238E27FC236}">
                      <a16:creationId xmlns:a16="http://schemas.microsoft.com/office/drawing/2014/main" id="{3846369A-63AE-9BA4-7B36-2D903F73F1E7}"/>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3" name="正方形/長方形 10">
                  <a:extLst>
                    <a:ext uri="{FF2B5EF4-FFF2-40B4-BE49-F238E27FC236}">
                      <a16:creationId xmlns:a16="http://schemas.microsoft.com/office/drawing/2014/main" id="{874E5F20-2A04-2C6B-C9AC-A359F9CE0728}"/>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grpSp>
          <p:sp>
            <p:nvSpPr>
              <p:cNvPr id="13" name="Line 6">
                <a:extLst>
                  <a:ext uri="{FF2B5EF4-FFF2-40B4-BE49-F238E27FC236}">
                    <a16:creationId xmlns:a16="http://schemas.microsoft.com/office/drawing/2014/main" id="{2960AC05-3773-2438-E298-07C5EB596019}"/>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4" name="Line 11">
                <a:extLst>
                  <a:ext uri="{FF2B5EF4-FFF2-40B4-BE49-F238E27FC236}">
                    <a16:creationId xmlns:a16="http://schemas.microsoft.com/office/drawing/2014/main" id="{80ED5850-7B0E-194E-F993-2C68DC528AC8}"/>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5" name="Line 12">
                <a:extLst>
                  <a:ext uri="{FF2B5EF4-FFF2-40B4-BE49-F238E27FC236}">
                    <a16:creationId xmlns:a16="http://schemas.microsoft.com/office/drawing/2014/main" id="{5361CDE8-C1F8-269A-8E63-F7C1E8DACF6B}"/>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9" name="Line 13">
                <a:extLst>
                  <a:ext uri="{FF2B5EF4-FFF2-40B4-BE49-F238E27FC236}">
                    <a16:creationId xmlns:a16="http://schemas.microsoft.com/office/drawing/2014/main" id="{CB3DA5C1-B1F3-AE2B-C535-9131F94B6A9A}"/>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grpSp>
        <p:sp>
          <p:nvSpPr>
            <p:cNvPr id="8" name="WordArt 16">
              <a:extLst>
                <a:ext uri="{FF2B5EF4-FFF2-40B4-BE49-F238E27FC236}">
                  <a16:creationId xmlns:a16="http://schemas.microsoft.com/office/drawing/2014/main" id="{3D00C746-EC03-1E46-8768-086E1BA7A280}"/>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9" name="Rectangle 19">
              <a:extLst>
                <a:ext uri="{FF2B5EF4-FFF2-40B4-BE49-F238E27FC236}">
                  <a16:creationId xmlns:a16="http://schemas.microsoft.com/office/drawing/2014/main" id="{D242D203-4CF0-29A0-D070-D8C604BB87E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ＭＳ Ｐゴシック" panose="020B0600070205080204" pitchFamily="50" charset="-128"/>
                <a:ea typeface="Meiryo UI" panose="020B0604030504040204" pitchFamily="50" charset="-128"/>
              </a:endParaRPr>
            </a:p>
          </p:txBody>
        </p:sp>
        <p:sp>
          <p:nvSpPr>
            <p:cNvPr id="10" name="WordArt 17">
              <a:extLst>
                <a:ext uri="{FF2B5EF4-FFF2-40B4-BE49-F238E27FC236}">
                  <a16:creationId xmlns:a16="http://schemas.microsoft.com/office/drawing/2014/main" id="{FACCA5EB-4D99-ED96-038C-9F5F196F44BD}"/>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11" name="WordArt 18">
              <a:extLst>
                <a:ext uri="{FF2B5EF4-FFF2-40B4-BE49-F238E27FC236}">
                  <a16:creationId xmlns:a16="http://schemas.microsoft.com/office/drawing/2014/main" id="{8F3DE24F-7093-2DE9-1A66-2930F8C87AE8}"/>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24" name="Text Box 31">
            <a:extLst>
              <a:ext uri="{FF2B5EF4-FFF2-40B4-BE49-F238E27FC236}">
                <a16:creationId xmlns:a16="http://schemas.microsoft.com/office/drawing/2014/main" id="{CCB02C48-7FDC-81BC-A201-8E066D51F075}"/>
              </a:ext>
            </a:extLst>
          </p:cNvPr>
          <p:cNvSpPr txBox="1">
            <a:spLocks noChangeArrowheads="1"/>
          </p:cNvSpPr>
          <p:nvPr/>
        </p:nvSpPr>
        <p:spPr bwMode="auto">
          <a:xfrm>
            <a:off x="9339070" y="4543348"/>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ＭＳ Ｐゴシック" panose="020B0600070205080204" pitchFamily="50" charset="-128"/>
                <a:ea typeface="Meiryo UI" panose="020B0604030504040204" pitchFamily="50" charset="-128"/>
              </a:rPr>
              <a:t>完成</a:t>
            </a:r>
            <a:endParaRPr lang="en-US" altLang="ja-JP" sz="5077" dirty="0">
              <a:solidFill>
                <a:srgbClr val="0000FF"/>
              </a:solidFill>
              <a:latin typeface="ＭＳ Ｐゴシック" panose="020B0600070205080204" pitchFamily="50" charset="-128"/>
              <a:ea typeface="Meiryo UI" panose="020B0604030504040204" pitchFamily="50" charset="-128"/>
            </a:endParaRPr>
          </a:p>
        </p:txBody>
      </p:sp>
      <p:sp>
        <p:nvSpPr>
          <p:cNvPr id="25" name="Line 13">
            <a:extLst>
              <a:ext uri="{FF2B5EF4-FFF2-40B4-BE49-F238E27FC236}">
                <a16:creationId xmlns:a16="http://schemas.microsoft.com/office/drawing/2014/main" id="{E1C6881A-3867-3C7E-B6E7-F56E4037F254}"/>
              </a:ext>
            </a:extLst>
          </p:cNvPr>
          <p:cNvSpPr>
            <a:spLocks noChangeShapeType="1"/>
          </p:cNvSpPr>
          <p:nvPr/>
        </p:nvSpPr>
        <p:spPr bwMode="auto">
          <a:xfrm flipV="1">
            <a:off x="2412434" y="3958756"/>
            <a:ext cx="403200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6" name="Line 13">
            <a:extLst>
              <a:ext uri="{FF2B5EF4-FFF2-40B4-BE49-F238E27FC236}">
                <a16:creationId xmlns:a16="http://schemas.microsoft.com/office/drawing/2014/main" id="{DDEC0539-3D50-6456-B2B9-343E2D9510F8}"/>
              </a:ext>
            </a:extLst>
          </p:cNvPr>
          <p:cNvSpPr>
            <a:spLocks noChangeShapeType="1"/>
          </p:cNvSpPr>
          <p:nvPr/>
        </p:nvSpPr>
        <p:spPr bwMode="auto">
          <a:xfrm flipV="1">
            <a:off x="2412434" y="5230590"/>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7" name="Line 13">
            <a:extLst>
              <a:ext uri="{FF2B5EF4-FFF2-40B4-BE49-F238E27FC236}">
                <a16:creationId xmlns:a16="http://schemas.microsoft.com/office/drawing/2014/main" id="{8094FC7A-7F6A-A933-933E-B9E1CEDE90B6}"/>
              </a:ext>
            </a:extLst>
          </p:cNvPr>
          <p:cNvSpPr>
            <a:spLocks noChangeShapeType="1"/>
          </p:cNvSpPr>
          <p:nvPr/>
        </p:nvSpPr>
        <p:spPr bwMode="auto">
          <a:xfrm flipV="1">
            <a:off x="2412434" y="2743368"/>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8" name="Text Box 25">
            <a:extLst>
              <a:ext uri="{FF2B5EF4-FFF2-40B4-BE49-F238E27FC236}">
                <a16:creationId xmlns:a16="http://schemas.microsoft.com/office/drawing/2014/main" id="{CF2F779A-53C2-CA5F-8539-E94390B93CE9}"/>
              </a:ext>
            </a:extLst>
          </p:cNvPr>
          <p:cNvSpPr txBox="1">
            <a:spLocks noChangeArrowheads="1"/>
          </p:cNvSpPr>
          <p:nvPr/>
        </p:nvSpPr>
        <p:spPr bwMode="auto">
          <a:xfrm>
            <a:off x="1331178" y="3690498"/>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29" name="Text Box 25">
            <a:extLst>
              <a:ext uri="{FF2B5EF4-FFF2-40B4-BE49-F238E27FC236}">
                <a16:creationId xmlns:a16="http://schemas.microsoft.com/office/drawing/2014/main" id="{A85B5C32-7F38-492E-56BE-CDA48A3B9174}"/>
              </a:ext>
            </a:extLst>
          </p:cNvPr>
          <p:cNvSpPr txBox="1">
            <a:spLocks noChangeArrowheads="1"/>
          </p:cNvSpPr>
          <p:nvPr/>
        </p:nvSpPr>
        <p:spPr bwMode="auto">
          <a:xfrm>
            <a:off x="1329592" y="2519530"/>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0" name="Text Box 25">
            <a:extLst>
              <a:ext uri="{FF2B5EF4-FFF2-40B4-BE49-F238E27FC236}">
                <a16:creationId xmlns:a16="http://schemas.microsoft.com/office/drawing/2014/main" id="{1DF642EC-5717-BF9D-B5E1-C463E23F53C7}"/>
              </a:ext>
            </a:extLst>
          </p:cNvPr>
          <p:cNvSpPr txBox="1">
            <a:spLocks noChangeArrowheads="1"/>
          </p:cNvSpPr>
          <p:nvPr/>
        </p:nvSpPr>
        <p:spPr bwMode="auto">
          <a:xfrm>
            <a:off x="1329592" y="5006752"/>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1" name="Text Box 25">
            <a:extLst>
              <a:ext uri="{FF2B5EF4-FFF2-40B4-BE49-F238E27FC236}">
                <a16:creationId xmlns:a16="http://schemas.microsoft.com/office/drawing/2014/main" id="{237723AD-E5D5-AD4D-4B54-40CFF61E87E9}"/>
              </a:ext>
            </a:extLst>
          </p:cNvPr>
          <p:cNvSpPr txBox="1">
            <a:spLocks noChangeArrowheads="1"/>
          </p:cNvSpPr>
          <p:nvPr/>
        </p:nvSpPr>
        <p:spPr bwMode="auto">
          <a:xfrm>
            <a:off x="8372283" y="5479973"/>
            <a:ext cx="2505075" cy="347662"/>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3" dirty="0">
                <a:latin typeface="ＭＳ Ｐゴシック" panose="020B0600070205080204" pitchFamily="50" charset="-128"/>
                <a:ea typeface="Meiryo UI" panose="020B0604030504040204" pitchFamily="50" charset="-128"/>
              </a:rPr>
              <a:t>開かないようテープ貼りを。</a:t>
            </a:r>
            <a:endParaRPr lang="en-US" altLang="ja-JP" sz="1663" dirty="0">
              <a:latin typeface="ＭＳ Ｐゴシック" panose="020B060007020508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テキスト ボックス 1">
            <a:extLst>
              <a:ext uri="{FF2B5EF4-FFF2-40B4-BE49-F238E27FC236}">
                <a16:creationId xmlns:a16="http://schemas.microsoft.com/office/drawing/2014/main" id="{19ECD99F-4554-4EFB-DE38-F219B4552EB3}"/>
              </a:ext>
            </a:extLst>
          </p:cNvPr>
          <p:cNvSpPr txBox="1">
            <a:spLocks noChangeArrowheads="1"/>
          </p:cNvSpPr>
          <p:nvPr/>
        </p:nvSpPr>
        <p:spPr bwMode="auto">
          <a:xfrm>
            <a:off x="3200400" y="965201"/>
            <a:ext cx="57912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en-US" altLang="ja-JP" sz="6000">
                <a:latin typeface="UD デジタル 教科書体 NK-B" panose="02020700000000000000" pitchFamily="18" charset="-128"/>
                <a:ea typeface="UD デジタル 教科書体 NK-B" panose="02020700000000000000" pitchFamily="18" charset="-128"/>
              </a:rPr>
              <a:t>QC</a:t>
            </a:r>
            <a:r>
              <a:rPr lang="ja-JP" altLang="en-US" sz="6000">
                <a:latin typeface="UD デジタル 教科書体 NK-B" panose="02020700000000000000" pitchFamily="18" charset="-128"/>
                <a:ea typeface="UD デジタル 教科書体 NK-B" panose="02020700000000000000" pitchFamily="18" charset="-128"/>
              </a:rPr>
              <a:t>について</a:t>
            </a: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endParaRPr lang="ja-JP" altLang="en-US" sz="6000">
              <a:latin typeface="UD デジタル 教科書体 NK-B" panose="02020700000000000000" pitchFamily="18" charset="-128"/>
              <a:ea typeface="UD デジタル 教科書体 NK-B" panose="02020700000000000000" pitchFamily="18" charset="-128"/>
            </a:endParaRPr>
          </a:p>
        </p:txBody>
      </p:sp>
      <p:sp>
        <p:nvSpPr>
          <p:cNvPr id="15364" name="テキスト ボックス 3">
            <a:extLst>
              <a:ext uri="{FF2B5EF4-FFF2-40B4-BE49-F238E27FC236}">
                <a16:creationId xmlns:a16="http://schemas.microsoft.com/office/drawing/2014/main" id="{638CFEA9-F727-4CA9-57F5-7DC1FC8EC917}"/>
              </a:ext>
            </a:extLst>
          </p:cNvPr>
          <p:cNvSpPr txBox="1">
            <a:spLocks noChangeArrowheads="1"/>
          </p:cNvSpPr>
          <p:nvPr/>
        </p:nvSpPr>
        <p:spPr bwMode="auto">
          <a:xfrm>
            <a:off x="9669965" y="167477"/>
            <a:ext cx="2348132"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９：３０～１０：００</a:t>
            </a:r>
          </a:p>
        </p:txBody>
      </p:sp>
      <p:sp>
        <p:nvSpPr>
          <p:cNvPr id="2" name="テキスト ボックス 2">
            <a:extLst>
              <a:ext uri="{FF2B5EF4-FFF2-40B4-BE49-F238E27FC236}">
                <a16:creationId xmlns:a16="http://schemas.microsoft.com/office/drawing/2014/main" id="{F99FF7BB-25E7-6088-523D-BEB7CEDF6331}"/>
              </a:ext>
            </a:extLst>
          </p:cNvPr>
          <p:cNvSpPr txBox="1">
            <a:spLocks noChangeArrowheads="1"/>
          </p:cNvSpPr>
          <p:nvPr/>
        </p:nvSpPr>
        <p:spPr bwMode="auto">
          <a:xfrm>
            <a:off x="2933700" y="2903538"/>
            <a:ext cx="63246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endParaRPr lang="en-US" altLang="ja-JP" sz="44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ja-JP" altLang="en-US" sz="4400">
                <a:latin typeface="UD デジタル 教科書体 NK-B" panose="02020700000000000000" pitchFamily="18" charset="-128"/>
                <a:ea typeface="UD デジタル 教科書体 NK-B" panose="02020700000000000000" pitchFamily="18" charset="-128"/>
              </a:rPr>
              <a:t>説明者　尾崎副世話人</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6E9943-C022-90AA-8ECE-085A86A3C8CC}"/>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E5F4CF22-8534-2AE7-9832-55B8F42C5DD0}"/>
              </a:ext>
            </a:extLst>
          </p:cNvPr>
          <p:cNvSpPr/>
          <p:nvPr/>
        </p:nvSpPr>
        <p:spPr>
          <a:xfrm>
            <a:off x="3135140" y="1683833"/>
            <a:ext cx="5904000" cy="36799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91656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5C4CE7A8-F56A-8D53-DA4C-50D2EFB78C46}"/>
              </a:ext>
            </a:extLst>
          </p:cNvPr>
          <p:cNvSpPr>
            <a:spLocks noChangeArrowheads="1"/>
          </p:cNvSpPr>
          <p:nvPr/>
        </p:nvSpPr>
        <p:spPr bwMode="auto">
          <a:xfrm>
            <a:off x="1143000" y="685800"/>
            <a:ext cx="9372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（１）</a:t>
            </a:r>
            <a:r>
              <a:rPr lang="ja-JP" altLang="en-US" sz="1600" b="1">
                <a:solidFill>
                  <a:srgbClr val="000000"/>
                </a:solidFill>
                <a:latin typeface="HG丸ｺﾞｼｯｸM-PRO" panose="020F0600000000000000" pitchFamily="50" charset="-128"/>
                <a:ea typeface="HG丸ｺﾞｼｯｸM-PRO" panose="020F0600000000000000" pitchFamily="50" charset="-128"/>
              </a:rPr>
              <a:t>自己紹介</a:t>
            </a:r>
            <a:endParaRPr lang="en-US" altLang="ja-JP" sz="1600" b="1">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①参加券の「情報</a:t>
            </a:r>
            <a:r>
              <a:rPr lang="ja-JP" altLang="en-US" sz="1600" b="1">
                <a:latin typeface="HG丸ｺﾞｼｯｸM-PRO" panose="020F0600000000000000" pitchFamily="50" charset="-128"/>
                <a:ea typeface="HG丸ｺﾞｼｯｸM-PRO" panose="020F0600000000000000" pitchFamily="50" charset="-128"/>
              </a:rPr>
              <a:t>交換メモ」を参考に、優れている点や趣味などをＰＲ、</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１分／１人程度。</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②会社名、氏名、業務内容、サークルでの立場、趣味・特技など。</a:t>
            </a:r>
          </a:p>
          <a:p>
            <a:pPr>
              <a:buFontTx/>
              <a:buNone/>
            </a:pPr>
            <a:r>
              <a:rPr lang="ja-JP" altLang="en-US" sz="1600" b="1">
                <a:latin typeface="HG丸ｺﾞｼｯｸM-PRO" panose="020F0600000000000000" pitchFamily="50" charset="-128"/>
                <a:ea typeface="HG丸ｺﾞｼｯｸM-PRO" panose="020F0600000000000000" pitchFamily="50" charset="-128"/>
              </a:rPr>
              <a:t>　　　③お互いをよく知るために積極的に質問などをしてください。</a:t>
            </a:r>
          </a:p>
          <a:p>
            <a:pPr>
              <a:buFontTx/>
              <a:buNone/>
            </a:pPr>
            <a:r>
              <a:rPr lang="en-US" altLang="ja-JP" sz="1600" b="1">
                <a:latin typeface="HG丸ｺﾞｼｯｸM-PRO" panose="020F0600000000000000" pitchFamily="50" charset="-128"/>
                <a:ea typeface="HG丸ｺﾞｼｯｸM-PRO" panose="020F0600000000000000" pitchFamily="50" charset="-128"/>
              </a:rPr>
              <a:t> （２） </a:t>
            </a:r>
            <a:r>
              <a:rPr lang="ja-JP" altLang="en-US" sz="1600" b="1">
                <a:latin typeface="HG丸ｺﾞｼｯｸM-PRO" panose="020F0600000000000000" pitchFamily="50" charset="-128"/>
                <a:ea typeface="HG丸ｺﾞｼｯｸM-PRO" panose="020F0600000000000000" pitchFamily="50" charset="-128"/>
              </a:rPr>
              <a:t>役割分担</a:t>
            </a:r>
            <a:endParaRPr lang="en-US" altLang="ja-JP" sz="1600" b="1">
              <a:latin typeface="HG丸ｺﾞｼｯｸM-PRO" panose="020F0600000000000000" pitchFamily="50" charset="-128"/>
              <a:ea typeface="HG丸ｺﾞｼｯｸM-PRO" panose="020F0600000000000000" pitchFamily="50" charset="-128"/>
            </a:endParaRPr>
          </a:p>
          <a:p>
            <a:pPr>
              <a:spcBef>
                <a:spcPct val="0"/>
              </a:spcBef>
              <a:buFontTx/>
              <a:buNone/>
            </a:pPr>
            <a:r>
              <a:rPr lang="en-US" altLang="ja-JP" sz="1600" b="1">
                <a:latin typeface="HG丸ｺﾞｼｯｸM-PRO" panose="020F0600000000000000" pitchFamily="50" charset="-128"/>
                <a:ea typeface="HG丸ｺﾞｼｯｸM-PRO" panose="020F0600000000000000" pitchFamily="50" charset="-128"/>
              </a:rPr>
              <a:t>　  　①</a:t>
            </a:r>
            <a:r>
              <a:rPr lang="ja-JP" altLang="en-US" sz="1600" b="1">
                <a:latin typeface="HG丸ｺﾞｼｯｸM-PRO" panose="020F0600000000000000" pitchFamily="50" charset="-128"/>
                <a:ea typeface="HG丸ｺﾞｼｯｸM-PRO" panose="020F0600000000000000" pitchFamily="50" charset="-128"/>
              </a:rPr>
              <a:t>ひとり一役、全員で役割分担をしてください。</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②リーダー（1名）、サブリーダー（1名）、</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発表者（1名）、書記（２名）、</a:t>
            </a:r>
            <a:endParaRPr lang="ja-JP" altLang="en-US" sz="1600" b="1">
              <a:latin typeface="HG丸ｺﾞｼｯｸM-PRO" panose="020F0600000000000000" pitchFamily="50" charset="-128"/>
              <a:ea typeface="イワタ中丸ゴシック体(GT)"/>
              <a:cs typeface="イワタ中丸ゴシック体(GT)"/>
            </a:endParaRP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発表時の質問者・ﾀｲﾑｷｰﾊﾟｰ（1名）、５Ｓ責任者（1名）</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など</a:t>
            </a:r>
          </a:p>
        </p:txBody>
      </p:sp>
      <p:sp>
        <p:nvSpPr>
          <p:cNvPr id="31747" name="Rectangle 12">
            <a:extLst>
              <a:ext uri="{FF2B5EF4-FFF2-40B4-BE49-F238E27FC236}">
                <a16:creationId xmlns:a16="http://schemas.microsoft.com/office/drawing/2014/main" id="{B37A8EA2-B1A7-9A39-326C-336E85681A80}"/>
              </a:ext>
            </a:extLst>
          </p:cNvPr>
          <p:cNvSpPr>
            <a:spLocks noChangeArrowheads="1"/>
          </p:cNvSpPr>
          <p:nvPr/>
        </p:nvSpPr>
        <p:spPr bwMode="auto">
          <a:xfrm>
            <a:off x="1165225" y="4114800"/>
            <a:ext cx="919797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（３）グループのネーミング・シンボルマーク</a:t>
            </a:r>
          </a:p>
          <a:p>
            <a:pPr>
              <a:buFontTx/>
              <a:buNone/>
            </a:pPr>
            <a:r>
              <a:rPr lang="ja-JP" altLang="en-US" sz="1600" b="1">
                <a:latin typeface="HG丸ｺﾞｼｯｸM-PRO" panose="020F0600000000000000" pitchFamily="50" charset="-128"/>
                <a:ea typeface="HG丸ｺﾞｼｯｸM-PRO" panose="020F0600000000000000" pitchFamily="50" charset="-128"/>
              </a:rPr>
              <a:t>　　　①グループの特徴を表わしてください。</a:t>
            </a:r>
          </a:p>
          <a:p>
            <a:pPr>
              <a:buFontTx/>
              <a:buNone/>
            </a:pPr>
            <a:r>
              <a:rPr lang="ja-JP" altLang="en-US" sz="1600" b="1">
                <a:latin typeface="HG丸ｺﾞｼｯｸM-PRO" panose="020F0600000000000000" pitchFamily="50" charset="-128"/>
                <a:ea typeface="HG丸ｺﾞｼｯｸM-PRO" panose="020F0600000000000000" pitchFamily="50" charset="-128"/>
              </a:rPr>
              <a:t>　　　②時間が無い場合は、昼休みなどを利用して発表までに完成させてください。</a:t>
            </a:r>
          </a:p>
          <a:p>
            <a:pPr>
              <a:buFontTx/>
              <a:buNone/>
            </a:pPr>
            <a:r>
              <a:rPr lang="ja-JP" altLang="en-US" sz="1600" b="1">
                <a:latin typeface="HG丸ｺﾞｼｯｸM-PRO" panose="020F0600000000000000" pitchFamily="50" charset="-128"/>
                <a:ea typeface="HG丸ｺﾞｼｯｸM-PRO" panose="020F0600000000000000" pitchFamily="50" charset="-128"/>
              </a:rPr>
              <a:t>（４）</a:t>
            </a:r>
            <a:r>
              <a:rPr lang="ja-JP" altLang="en-US" sz="1600" b="1">
                <a:solidFill>
                  <a:srgbClr val="000000"/>
                </a:solidFill>
                <a:latin typeface="HG丸ｺﾞｼｯｸM-PRO" panose="020F0600000000000000" pitchFamily="50" charset="-128"/>
                <a:ea typeface="HG丸ｺﾞｼｯｸM-PRO" panose="020F0600000000000000" pitchFamily="50" charset="-128"/>
              </a:rPr>
              <a:t>グループの決め事＜指針・ルール＞</a:t>
            </a:r>
            <a:endParaRPr lang="en-US" altLang="ja-JP" sz="1600" b="1">
              <a:latin typeface="HG丸ｺﾞｼｯｸM-PRO" panose="020F0600000000000000" pitchFamily="50" charset="-128"/>
              <a:ea typeface="HG丸ｺﾞｼｯｸM-PRO" panose="020F0600000000000000" pitchFamily="50" charset="-128"/>
            </a:endParaRPr>
          </a:p>
          <a:p>
            <a:pPr>
              <a:buFontTx/>
              <a:buNone/>
            </a:pPr>
            <a:r>
              <a:rPr lang="en-US" altLang="ja-JP" sz="1600" b="1">
                <a:solidFill>
                  <a:srgbClr val="000000"/>
                </a:solidFill>
                <a:latin typeface="HG丸ｺﾞｼｯｸM-PRO" panose="020F0600000000000000" pitchFamily="50" charset="-128"/>
                <a:ea typeface="HG丸ｺﾞｼｯｸM-PRO" panose="020F0600000000000000" pitchFamily="50" charset="-128"/>
              </a:rPr>
              <a:t>         </a:t>
            </a:r>
            <a:r>
              <a:rPr lang="ja-JP" altLang="en-US" sz="1600" b="1">
                <a:solidFill>
                  <a:srgbClr val="000000"/>
                </a:solidFill>
                <a:latin typeface="HG丸ｺﾞｼｯｸM-PRO" panose="020F0600000000000000" pitchFamily="50" charset="-128"/>
                <a:ea typeface="HG丸ｺﾞｼｯｸM-PRO" panose="020F0600000000000000" pitchFamily="50" charset="-128"/>
              </a:rPr>
              <a:t>①グループ活動を効果</a:t>
            </a:r>
            <a:r>
              <a:rPr lang="ja-JP" altLang="en-US" sz="1600" b="1">
                <a:latin typeface="HG丸ｺﾞｼｯｸM-PRO" panose="020F0600000000000000" pitchFamily="50" charset="-128"/>
                <a:ea typeface="HG丸ｺﾞｼｯｸM-PRO" panose="020F0600000000000000" pitchFamily="50" charset="-128"/>
              </a:rPr>
              <a:t>的に運営するための約束事を具体的に行動できるレベルで </a:t>
            </a:r>
          </a:p>
          <a:p>
            <a:pPr>
              <a:buFontTx/>
              <a:buNone/>
            </a:pPr>
            <a:r>
              <a:rPr lang="ja-JP" altLang="en-US" sz="1600" b="1">
                <a:latin typeface="HG丸ｺﾞｼｯｸM-PRO" panose="020F0600000000000000" pitchFamily="50" charset="-128"/>
                <a:ea typeface="HG丸ｺﾞｼｯｸM-PRO" panose="020F0600000000000000" pitchFamily="50" charset="-128"/>
              </a:rPr>
              <a:t>      　　３項目以上決める。（守られている事が誰にでも分かること）</a:t>
            </a:r>
          </a:p>
          <a:p>
            <a:pPr>
              <a:buFontTx/>
              <a:buNone/>
            </a:pPr>
            <a:r>
              <a:rPr lang="ja-JP" altLang="en-US" sz="1600" b="1">
                <a:latin typeface="HG丸ｺﾞｼｯｸM-PRO" panose="020F0600000000000000" pitchFamily="50" charset="-128"/>
                <a:ea typeface="HG丸ｺﾞｼｯｸM-PRO" panose="020F0600000000000000" pitchFamily="50" charset="-128"/>
              </a:rPr>
              <a:t>　　　②着眼点：意思決定はどのようにするのか。グループの運営の仕方は。</a:t>
            </a:r>
          </a:p>
          <a:p>
            <a:pPr>
              <a:buFontTx/>
              <a:buNone/>
            </a:pPr>
            <a:r>
              <a:rPr lang="ja-JP" altLang="en-US" sz="1600" b="1">
                <a:latin typeface="HG丸ｺﾞｼｯｸM-PRO" panose="020F0600000000000000" pitchFamily="50" charset="-128"/>
                <a:ea typeface="HG丸ｺﾞｼｯｸM-PRO" panose="020F0600000000000000" pitchFamily="50" charset="-128"/>
              </a:rPr>
              <a:t>　　　　　　　　 行動面では何をするのか。　　　時間管理はどうするか。</a:t>
            </a:r>
          </a:p>
          <a:p>
            <a:pPr>
              <a:buFontTx/>
              <a:buNone/>
            </a:pPr>
            <a:r>
              <a:rPr lang="ja-JP" altLang="en-US" sz="1600" b="1">
                <a:latin typeface="HG丸ｺﾞｼｯｸM-PRO" panose="020F0600000000000000" pitchFamily="50" charset="-128"/>
                <a:ea typeface="HG丸ｺﾞｼｯｸM-PRO" panose="020F0600000000000000" pitchFamily="50" charset="-128"/>
              </a:rPr>
              <a:t>　　　③他人の意見を批判しない。</a:t>
            </a:r>
            <a:endParaRPr lang="en-US" altLang="ja-JP" sz="1600" b="1">
              <a:latin typeface="HG丸ｺﾞｼｯｸM-PRO" panose="020F0600000000000000" pitchFamily="50" charset="-128"/>
              <a:ea typeface="HG丸ｺﾞｼｯｸM-PRO" panose="020F0600000000000000" pitchFamily="50" charset="-128"/>
            </a:endParaRPr>
          </a:p>
        </p:txBody>
      </p:sp>
      <p:sp>
        <p:nvSpPr>
          <p:cNvPr id="31748" name="Rectangle 14">
            <a:extLst>
              <a:ext uri="{FF2B5EF4-FFF2-40B4-BE49-F238E27FC236}">
                <a16:creationId xmlns:a16="http://schemas.microsoft.com/office/drawing/2014/main" id="{6DC3B6E2-4746-CB26-4861-1EFA0C8A5EB6}"/>
              </a:ext>
            </a:extLst>
          </p:cNvPr>
          <p:cNvSpPr>
            <a:spLocks noChangeArrowheads="1"/>
          </p:cNvSpPr>
          <p:nvPr/>
        </p:nvSpPr>
        <p:spPr bwMode="auto">
          <a:xfrm>
            <a:off x="1219200" y="44450"/>
            <a:ext cx="4957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1</a:t>
            </a:r>
            <a:r>
              <a:rPr lang="ja-JP" altLang="en-US" sz="2800" b="1">
                <a:solidFill>
                  <a:srgbClr val="000000"/>
                </a:solidFill>
                <a:latin typeface="HG丸ｺﾞｼｯｸM-PRO" panose="020F0600000000000000" pitchFamily="50" charset="-128"/>
                <a:ea typeface="HG丸ｺﾞｼｯｸM-PRO" panose="020F0600000000000000" pitchFamily="50" charset="-128"/>
              </a:rPr>
              <a:t>．グループの旗づくり　</a:t>
            </a:r>
            <a:endParaRPr lang="ja-JP" altLang="en-US" sz="2800">
              <a:latin typeface="HG丸ｺﾞｼｯｸM-PRO" panose="020F0600000000000000" pitchFamily="50" charset="-128"/>
              <a:ea typeface="HG丸ｺﾞｼｯｸM-PRO" panose="020F0600000000000000" pitchFamily="50" charset="-128"/>
            </a:endParaRPr>
          </a:p>
        </p:txBody>
      </p:sp>
      <p:sp>
        <p:nvSpPr>
          <p:cNvPr id="31749" name="AutoShape 24">
            <a:extLst>
              <a:ext uri="{FF2B5EF4-FFF2-40B4-BE49-F238E27FC236}">
                <a16:creationId xmlns:a16="http://schemas.microsoft.com/office/drawing/2014/main" id="{CFC33680-4D9C-F575-4EB4-85B7C59553C0}"/>
              </a:ext>
            </a:extLst>
          </p:cNvPr>
          <p:cNvSpPr>
            <a:spLocks noChangeArrowheads="1"/>
          </p:cNvSpPr>
          <p:nvPr/>
        </p:nvSpPr>
        <p:spPr bwMode="auto">
          <a:xfrm rot="5409370">
            <a:off x="6234907" y="3361531"/>
            <a:ext cx="666750" cy="801687"/>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8152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37" y="0"/>
                </a:moveTo>
                <a:lnTo>
                  <a:pt x="12473" y="7200"/>
                </a:lnTo>
                <a:lnTo>
                  <a:pt x="15559" y="7200"/>
                </a:lnTo>
                <a:lnTo>
                  <a:pt x="15559" y="18152"/>
                </a:lnTo>
                <a:lnTo>
                  <a:pt x="0" y="18152"/>
                </a:lnTo>
                <a:lnTo>
                  <a:pt x="0" y="21600"/>
                </a:lnTo>
                <a:lnTo>
                  <a:pt x="18514" y="21600"/>
                </a:lnTo>
                <a:lnTo>
                  <a:pt x="18514" y="7200"/>
                </a:lnTo>
                <a:lnTo>
                  <a:pt x="21600" y="7200"/>
                </a:lnTo>
                <a:lnTo>
                  <a:pt x="17037" y="0"/>
                </a:lnTo>
                <a:close/>
              </a:path>
            </a:pathLst>
          </a:custGeom>
          <a:solidFill>
            <a:srgbClr val="CCFF66"/>
          </a:solidFill>
          <a:ln w="12700">
            <a:solidFill>
              <a:schemeClr val="tx1"/>
            </a:solidFill>
            <a:miter lim="800000"/>
            <a:headEnd type="none" w="sm" len="sm"/>
            <a:tailEnd type="none" w="sm" len="sm"/>
          </a:ln>
        </p:spPr>
        <p:txBody>
          <a:bodyPr wrap="none" anchor="ctr"/>
          <a:lstStyle/>
          <a:p>
            <a:endParaRPr lang="ja-JP" altLang="en-US"/>
          </a:p>
        </p:txBody>
      </p:sp>
      <p:pic>
        <p:nvPicPr>
          <p:cNvPr id="31750" name="Picture 129">
            <a:extLst>
              <a:ext uri="{FF2B5EF4-FFF2-40B4-BE49-F238E27FC236}">
                <a16:creationId xmlns:a16="http://schemas.microsoft.com/office/drawing/2014/main" id="{BFC640D8-830B-5EFB-A968-7A86EC8075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332" t="13780" r="14336" b="17317"/>
          <a:stretch>
            <a:fillRect/>
          </a:stretch>
        </p:blipFill>
        <p:spPr bwMode="auto">
          <a:xfrm>
            <a:off x="7104063" y="2024063"/>
            <a:ext cx="3778250" cy="273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1" name="テキスト ボックス 4">
            <a:extLst>
              <a:ext uri="{FF2B5EF4-FFF2-40B4-BE49-F238E27FC236}">
                <a16:creationId xmlns:a16="http://schemas.microsoft.com/office/drawing/2014/main" id="{41E84367-9689-F3CB-83CC-DD95CDA3EBC0}"/>
              </a:ext>
            </a:extLst>
          </p:cNvPr>
          <p:cNvSpPr txBox="1">
            <a:spLocks noChangeArrowheads="1"/>
          </p:cNvSpPr>
          <p:nvPr/>
        </p:nvSpPr>
        <p:spPr bwMode="auto">
          <a:xfrm>
            <a:off x="9511990" y="165894"/>
            <a:ext cx="2514987" cy="46037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１０：００～１０：３５</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図 5">
            <a:extLst>
              <a:ext uri="{FF2B5EF4-FFF2-40B4-BE49-F238E27FC236}">
                <a16:creationId xmlns:a16="http://schemas.microsoft.com/office/drawing/2014/main" id="{04FAA7AF-2728-88F4-D0BB-5481201211F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08325" y="728663"/>
            <a:ext cx="6083300" cy="454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4" name="正方形/長方形 33">
            <a:extLst>
              <a:ext uri="{FF2B5EF4-FFF2-40B4-BE49-F238E27FC236}">
                <a16:creationId xmlns:a16="http://schemas.microsoft.com/office/drawing/2014/main" id="{8C09C86E-7E8E-B829-76C2-C05A36E9A6F6}"/>
              </a:ext>
            </a:extLst>
          </p:cNvPr>
          <p:cNvSpPr/>
          <p:nvPr/>
        </p:nvSpPr>
        <p:spPr>
          <a:xfrm>
            <a:off x="3032125" y="549275"/>
            <a:ext cx="6159500" cy="4751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2772" name="Text Box 183">
            <a:extLst>
              <a:ext uri="{FF2B5EF4-FFF2-40B4-BE49-F238E27FC236}">
                <a16:creationId xmlns:a16="http://schemas.microsoft.com/office/drawing/2014/main" id="{C7228281-C953-882D-BA4C-FEB02F9AF81A}"/>
              </a:ext>
            </a:extLst>
          </p:cNvPr>
          <p:cNvSpPr txBox="1">
            <a:spLocks noChangeArrowheads="1"/>
          </p:cNvSpPr>
          <p:nvPr/>
        </p:nvSpPr>
        <p:spPr bwMode="auto">
          <a:xfrm>
            <a:off x="1919288" y="115888"/>
            <a:ext cx="4537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solidFill>
                  <a:srgbClr val="0000FF"/>
                </a:solidFill>
                <a:latin typeface="Meiryo UI" panose="020B0604030504040204" pitchFamily="50" charset="-128"/>
                <a:ea typeface="Meiryo UI" panose="020B0604030504040204" pitchFamily="50" charset="-128"/>
              </a:rPr>
              <a:t>グループの旗づくり　発表資料①</a:t>
            </a:r>
            <a:endParaRPr lang="ja-JP" altLang="en-US" sz="1600">
              <a:solidFill>
                <a:srgbClr val="0000FF"/>
              </a:solidFill>
              <a:latin typeface="Meiryo UI" panose="020B0604030504040204" pitchFamily="50" charset="-128"/>
              <a:ea typeface="Meiryo UI" panose="020B0604030504040204" pitchFamily="50" charset="-128"/>
            </a:endParaRPr>
          </a:p>
        </p:txBody>
      </p:sp>
      <p:sp>
        <p:nvSpPr>
          <p:cNvPr id="73732" name="Text Box 185">
            <a:extLst>
              <a:ext uri="{FF2B5EF4-FFF2-40B4-BE49-F238E27FC236}">
                <a16:creationId xmlns:a16="http://schemas.microsoft.com/office/drawing/2014/main" id="{F6B4A3DF-4E9A-3417-6265-34B2254DD12C}"/>
              </a:ext>
            </a:extLst>
          </p:cNvPr>
          <p:cNvSpPr txBox="1">
            <a:spLocks noChangeArrowheads="1"/>
          </p:cNvSpPr>
          <p:nvPr/>
        </p:nvSpPr>
        <p:spPr bwMode="auto">
          <a:xfrm>
            <a:off x="1884363" y="5373688"/>
            <a:ext cx="8748712" cy="1449387"/>
          </a:xfrm>
          <a:prstGeom prst="rect">
            <a:avLst/>
          </a:prstGeom>
          <a:noFill/>
          <a:ln>
            <a:noFill/>
          </a:ln>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lnSpc>
                <a:spcPct val="80000"/>
              </a:lnSpc>
              <a:spcBef>
                <a:spcPct val="30000"/>
              </a:spcBef>
              <a:buFontTx/>
              <a:buNone/>
              <a:defRPr/>
            </a:pPr>
            <a:r>
              <a:rPr lang="ja-JP" altLang="en-US" sz="1800" u="sng" dirty="0">
                <a:solidFill>
                  <a:srgbClr val="000000"/>
                </a:solidFill>
                <a:latin typeface="Meiryo UI" panose="020B0604030504040204" pitchFamily="50" charset="-128"/>
                <a:ea typeface="Meiryo UI" panose="020B0604030504040204" pitchFamily="50" charset="-128"/>
              </a:rPr>
              <a:t>（グループ意思決定の際の注意事項）</a:t>
            </a:r>
            <a:endParaRPr lang="ja-JP" altLang="en-US" sz="1800" dirty="0">
              <a:latin typeface="Meiryo UI" panose="020B0604030504040204" pitchFamily="50" charset="-128"/>
              <a:ea typeface="Meiryo UI" panose="020B0604030504040204" pitchFamily="50" charset="-128"/>
            </a:endParaRPr>
          </a:p>
          <a:p>
            <a:pPr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① </a:t>
            </a:r>
            <a:r>
              <a:rPr lang="ja-JP" altLang="en-US" sz="1800" dirty="0">
                <a:solidFill>
                  <a:srgbClr val="0000FF"/>
                </a:solidFill>
                <a:latin typeface="Meiryo UI" panose="020B0604030504040204" pitchFamily="50" charset="-128"/>
                <a:ea typeface="Meiryo UI" panose="020B0604030504040204" pitchFamily="50" charset="-128"/>
              </a:rPr>
              <a:t>結論･方向づけは原則として、全員一致で決定すること。</a:t>
            </a:r>
            <a:endParaRPr lang="ja-JP" altLang="en-US" sz="1800" dirty="0">
              <a:latin typeface="Meiryo UI" panose="020B0604030504040204" pitchFamily="50" charset="-128"/>
              <a:ea typeface="Meiryo UI" panose="020B0604030504040204" pitchFamily="50" charset="-128"/>
            </a:endParaRPr>
          </a:p>
          <a:p>
            <a:pPr marL="261938" indent="-261938"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② 少数意見はグループにとって、決定する障害ではなく、むしろ他のメンバーの気づかなかった観点を教えてくれているというように、</a:t>
            </a:r>
            <a:r>
              <a:rPr lang="ja-JP" altLang="en-US" sz="1800" dirty="0">
                <a:solidFill>
                  <a:srgbClr val="0000FF"/>
                </a:solidFill>
                <a:latin typeface="Meiryo UI" panose="020B0604030504040204" pitchFamily="50" charset="-128"/>
                <a:ea typeface="Meiryo UI" panose="020B0604030504040204" pitchFamily="50" charset="-128"/>
              </a:rPr>
              <a:t>少数意見も大切に扱う</a:t>
            </a:r>
          </a:p>
          <a:p>
            <a:pPr eaLnBrk="1" hangingPunct="1">
              <a:lnSpc>
                <a:spcPct val="80000"/>
              </a:lnSpc>
              <a:spcBef>
                <a:spcPct val="30000"/>
              </a:spcBef>
              <a:buFontTx/>
              <a:buNone/>
              <a:defRPr/>
            </a:pPr>
            <a:r>
              <a:rPr lang="ja-JP" altLang="en-US" sz="1800" dirty="0">
                <a:latin typeface="Meiryo UI" panose="020B0604030504040204" pitchFamily="50" charset="-128"/>
                <a:ea typeface="Meiryo UI" panose="020B0604030504040204" pitchFamily="50" charset="-128"/>
              </a:rPr>
              <a:t>③</a:t>
            </a:r>
            <a:r>
              <a:rPr lang="ja-JP" altLang="en-US" sz="1800" dirty="0">
                <a:solidFill>
                  <a:schemeClr val="accent2"/>
                </a:solidFill>
                <a:latin typeface="Meiryo UI" panose="020B0604030504040204" pitchFamily="50" charset="-128"/>
                <a:ea typeface="Meiryo UI" panose="020B0604030504040204" pitchFamily="50" charset="-128"/>
              </a:rPr>
              <a:t> </a:t>
            </a:r>
            <a:r>
              <a:rPr lang="ja-JP" altLang="en-US" sz="1800" dirty="0">
                <a:solidFill>
                  <a:srgbClr val="0000FF"/>
                </a:solidFill>
                <a:latin typeface="Meiryo UI" panose="020B0604030504040204" pitchFamily="50" charset="-128"/>
                <a:ea typeface="Meiryo UI" panose="020B0604030504040204" pitchFamily="50" charset="-128"/>
              </a:rPr>
              <a:t>各個人の考え方、実情を十分に理解し、学ぶことに心掛けてください</a:t>
            </a:r>
          </a:p>
        </p:txBody>
      </p:sp>
      <p:grpSp>
        <p:nvGrpSpPr>
          <p:cNvPr id="32774" name="グループ化 4">
            <a:extLst>
              <a:ext uri="{FF2B5EF4-FFF2-40B4-BE49-F238E27FC236}">
                <a16:creationId xmlns:a16="http://schemas.microsoft.com/office/drawing/2014/main" id="{12C685B2-1091-6A68-2D3E-45498A8CD6D2}"/>
              </a:ext>
            </a:extLst>
          </p:cNvPr>
          <p:cNvGrpSpPr>
            <a:grpSpLocks/>
          </p:cNvGrpSpPr>
          <p:nvPr/>
        </p:nvGrpSpPr>
        <p:grpSpPr bwMode="auto">
          <a:xfrm>
            <a:off x="5422900" y="1412875"/>
            <a:ext cx="1609725" cy="1017588"/>
            <a:chOff x="3711443" y="1412776"/>
            <a:chExt cx="1608721" cy="1018376"/>
          </a:xfrm>
        </p:grpSpPr>
        <p:sp>
          <p:nvSpPr>
            <p:cNvPr id="2" name="星 7 1">
              <a:extLst>
                <a:ext uri="{FF2B5EF4-FFF2-40B4-BE49-F238E27FC236}">
                  <a16:creationId xmlns:a16="http://schemas.microsoft.com/office/drawing/2014/main" id="{A748BB1F-4640-C7F0-62F5-49DE855C036C}"/>
                </a:ext>
              </a:extLst>
            </p:cNvPr>
            <p:cNvSpPr/>
            <p:nvPr/>
          </p:nvSpPr>
          <p:spPr>
            <a:xfrm>
              <a:off x="3711443" y="1412776"/>
              <a:ext cx="1608721" cy="1018376"/>
            </a:xfrm>
            <a:prstGeom prst="star7">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ja-JP" altLang="en-US"/>
            </a:p>
          </p:txBody>
        </p:sp>
        <p:pic>
          <p:nvPicPr>
            <p:cNvPr id="32799" name="図 3">
              <a:extLst>
                <a:ext uri="{FF2B5EF4-FFF2-40B4-BE49-F238E27FC236}">
                  <a16:creationId xmlns:a16="http://schemas.microsoft.com/office/drawing/2014/main" id="{8929FFDA-6BAB-50A5-04E4-7F25BE08448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573540"/>
              <a:ext cx="702694" cy="7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775" name="テキスト ボックス 13">
            <a:extLst>
              <a:ext uri="{FF2B5EF4-FFF2-40B4-BE49-F238E27FC236}">
                <a16:creationId xmlns:a16="http://schemas.microsoft.com/office/drawing/2014/main" id="{649DD906-F48A-EDCE-DAD2-84C3117B10E5}"/>
              </a:ext>
            </a:extLst>
          </p:cNvPr>
          <p:cNvSpPr txBox="1">
            <a:spLocks noChangeArrowheads="1"/>
          </p:cNvSpPr>
          <p:nvPr/>
        </p:nvSpPr>
        <p:spPr bwMode="auto">
          <a:xfrm>
            <a:off x="4295775" y="1341438"/>
            <a:ext cx="1793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400">
                <a:solidFill>
                  <a:srgbClr val="000000"/>
                </a:solidFill>
                <a:ea typeface="HGP創英角ｺﾞｼｯｸUB" panose="020B0900000000000000" pitchFamily="50" charset="-128"/>
              </a:rPr>
              <a:t>８</a:t>
            </a:r>
          </a:p>
        </p:txBody>
      </p:sp>
      <p:sp>
        <p:nvSpPr>
          <p:cNvPr id="32776" name="テキスト ボックス 14">
            <a:extLst>
              <a:ext uri="{FF2B5EF4-FFF2-40B4-BE49-F238E27FC236}">
                <a16:creationId xmlns:a16="http://schemas.microsoft.com/office/drawing/2014/main" id="{E3CFDD12-CE00-B605-88BB-791EF1495497}"/>
              </a:ext>
            </a:extLst>
          </p:cNvPr>
          <p:cNvSpPr txBox="1">
            <a:spLocks noChangeArrowheads="1"/>
          </p:cNvSpPr>
          <p:nvPr/>
        </p:nvSpPr>
        <p:spPr bwMode="auto">
          <a:xfrm>
            <a:off x="7867650" y="1773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solidFill>
                  <a:srgbClr val="000000"/>
                </a:solidFill>
                <a:ea typeface="HGP創英角ｺﾞｼｯｸUB" panose="020B0900000000000000" pitchFamily="50" charset="-128"/>
              </a:rPr>
              <a:t>○○○○</a:t>
            </a:r>
          </a:p>
        </p:txBody>
      </p:sp>
      <p:sp>
        <p:nvSpPr>
          <p:cNvPr id="32777" name="テキスト ボックス 15">
            <a:extLst>
              <a:ext uri="{FF2B5EF4-FFF2-40B4-BE49-F238E27FC236}">
                <a16:creationId xmlns:a16="http://schemas.microsoft.com/office/drawing/2014/main" id="{8D8D6DAE-B369-FF25-F665-F26EF3F721FB}"/>
              </a:ext>
            </a:extLst>
          </p:cNvPr>
          <p:cNvSpPr txBox="1">
            <a:spLocks noChangeArrowheads="1"/>
          </p:cNvSpPr>
          <p:nvPr/>
        </p:nvSpPr>
        <p:spPr bwMode="auto">
          <a:xfrm>
            <a:off x="7867650" y="2281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solidFill>
                  <a:srgbClr val="000000"/>
                </a:solidFill>
                <a:ea typeface="HGP創英角ｺﾞｼｯｸUB" panose="020B0900000000000000" pitchFamily="50" charset="-128"/>
              </a:rPr>
              <a:t>○○○○</a:t>
            </a:r>
          </a:p>
        </p:txBody>
      </p:sp>
      <p:sp>
        <p:nvSpPr>
          <p:cNvPr id="32778" name="テキスト ボックス 16">
            <a:extLst>
              <a:ext uri="{FF2B5EF4-FFF2-40B4-BE49-F238E27FC236}">
                <a16:creationId xmlns:a16="http://schemas.microsoft.com/office/drawing/2014/main" id="{23E805D9-8232-4881-A610-AEE70E010362}"/>
              </a:ext>
            </a:extLst>
          </p:cNvPr>
          <p:cNvSpPr txBox="1">
            <a:spLocks noChangeArrowheads="1"/>
          </p:cNvSpPr>
          <p:nvPr/>
        </p:nvSpPr>
        <p:spPr bwMode="auto">
          <a:xfrm>
            <a:off x="4600575" y="321310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79" name="テキスト ボックス 17">
            <a:extLst>
              <a:ext uri="{FF2B5EF4-FFF2-40B4-BE49-F238E27FC236}">
                <a16:creationId xmlns:a16="http://schemas.microsoft.com/office/drawing/2014/main" id="{174D9E80-2A17-8D1B-1C21-39F729FC6167}"/>
              </a:ext>
            </a:extLst>
          </p:cNvPr>
          <p:cNvSpPr txBox="1">
            <a:spLocks noChangeArrowheads="1"/>
          </p:cNvSpPr>
          <p:nvPr/>
        </p:nvSpPr>
        <p:spPr bwMode="auto">
          <a:xfrm>
            <a:off x="4600575" y="36671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0" name="テキスト ボックス 18">
            <a:extLst>
              <a:ext uri="{FF2B5EF4-FFF2-40B4-BE49-F238E27FC236}">
                <a16:creationId xmlns:a16="http://schemas.microsoft.com/office/drawing/2014/main" id="{BC816B30-7E7B-2B17-E03B-4159A945EC09}"/>
              </a:ext>
            </a:extLst>
          </p:cNvPr>
          <p:cNvSpPr txBox="1">
            <a:spLocks noChangeArrowheads="1"/>
          </p:cNvSpPr>
          <p:nvPr/>
        </p:nvSpPr>
        <p:spPr bwMode="auto">
          <a:xfrm>
            <a:off x="4600575" y="38703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1" name="テキスト ボックス 19">
            <a:extLst>
              <a:ext uri="{FF2B5EF4-FFF2-40B4-BE49-F238E27FC236}">
                <a16:creationId xmlns:a16="http://schemas.microsoft.com/office/drawing/2014/main" id="{775EE8A9-8B97-77AA-B333-CF7B11D66CD9}"/>
              </a:ext>
            </a:extLst>
          </p:cNvPr>
          <p:cNvSpPr txBox="1">
            <a:spLocks noChangeArrowheads="1"/>
          </p:cNvSpPr>
          <p:nvPr/>
        </p:nvSpPr>
        <p:spPr bwMode="auto">
          <a:xfrm>
            <a:off x="4600575" y="4094163"/>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2" name="テキスト ボックス 20">
            <a:extLst>
              <a:ext uri="{FF2B5EF4-FFF2-40B4-BE49-F238E27FC236}">
                <a16:creationId xmlns:a16="http://schemas.microsoft.com/office/drawing/2014/main" id="{C7840AC1-9CF5-960E-8979-EB1DE8083AA2}"/>
              </a:ext>
            </a:extLst>
          </p:cNvPr>
          <p:cNvSpPr txBox="1">
            <a:spLocks noChangeArrowheads="1"/>
          </p:cNvSpPr>
          <p:nvPr/>
        </p:nvSpPr>
        <p:spPr bwMode="auto">
          <a:xfrm>
            <a:off x="4600575" y="431323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3" name="テキスト ボックス 21">
            <a:extLst>
              <a:ext uri="{FF2B5EF4-FFF2-40B4-BE49-F238E27FC236}">
                <a16:creationId xmlns:a16="http://schemas.microsoft.com/office/drawing/2014/main" id="{E52F2450-FCCE-BE1F-EBF9-A211F9720D24}"/>
              </a:ext>
            </a:extLst>
          </p:cNvPr>
          <p:cNvSpPr txBox="1">
            <a:spLocks noChangeArrowheads="1"/>
          </p:cNvSpPr>
          <p:nvPr/>
        </p:nvSpPr>
        <p:spPr bwMode="auto">
          <a:xfrm>
            <a:off x="4600575" y="454025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4" name="テキスト ボックス 23">
            <a:extLst>
              <a:ext uri="{FF2B5EF4-FFF2-40B4-BE49-F238E27FC236}">
                <a16:creationId xmlns:a16="http://schemas.microsoft.com/office/drawing/2014/main" id="{91A47000-1BA6-EC93-AED2-55AB7AB50558}"/>
              </a:ext>
            </a:extLst>
          </p:cNvPr>
          <p:cNvSpPr txBox="1">
            <a:spLocks noChangeArrowheads="1"/>
          </p:cNvSpPr>
          <p:nvPr/>
        </p:nvSpPr>
        <p:spPr bwMode="auto">
          <a:xfrm>
            <a:off x="5438775" y="321310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5" name="テキスト ボックス 24">
            <a:extLst>
              <a:ext uri="{FF2B5EF4-FFF2-40B4-BE49-F238E27FC236}">
                <a16:creationId xmlns:a16="http://schemas.microsoft.com/office/drawing/2014/main" id="{0E9C359F-0338-DAFE-6F0C-1DD2017C6B79}"/>
              </a:ext>
            </a:extLst>
          </p:cNvPr>
          <p:cNvSpPr txBox="1">
            <a:spLocks noChangeArrowheads="1"/>
          </p:cNvSpPr>
          <p:nvPr/>
        </p:nvSpPr>
        <p:spPr bwMode="auto">
          <a:xfrm>
            <a:off x="5438775" y="36671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6" name="テキスト ボックス 25">
            <a:extLst>
              <a:ext uri="{FF2B5EF4-FFF2-40B4-BE49-F238E27FC236}">
                <a16:creationId xmlns:a16="http://schemas.microsoft.com/office/drawing/2014/main" id="{036ACBBB-6103-E3EC-F5A7-63FB965C57D2}"/>
              </a:ext>
            </a:extLst>
          </p:cNvPr>
          <p:cNvSpPr txBox="1">
            <a:spLocks noChangeArrowheads="1"/>
          </p:cNvSpPr>
          <p:nvPr/>
        </p:nvSpPr>
        <p:spPr bwMode="auto">
          <a:xfrm>
            <a:off x="5438775" y="38703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7" name="テキスト ボックス 26">
            <a:extLst>
              <a:ext uri="{FF2B5EF4-FFF2-40B4-BE49-F238E27FC236}">
                <a16:creationId xmlns:a16="http://schemas.microsoft.com/office/drawing/2014/main" id="{705EDA82-0318-08CC-143D-C91E8098D0A2}"/>
              </a:ext>
            </a:extLst>
          </p:cNvPr>
          <p:cNvSpPr txBox="1">
            <a:spLocks noChangeArrowheads="1"/>
          </p:cNvSpPr>
          <p:nvPr/>
        </p:nvSpPr>
        <p:spPr bwMode="auto">
          <a:xfrm>
            <a:off x="5438775" y="4094163"/>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8" name="テキスト ボックス 27">
            <a:extLst>
              <a:ext uri="{FF2B5EF4-FFF2-40B4-BE49-F238E27FC236}">
                <a16:creationId xmlns:a16="http://schemas.microsoft.com/office/drawing/2014/main" id="{AD27AE32-A9E9-ACE2-7DAA-17C0C60E7080}"/>
              </a:ext>
            </a:extLst>
          </p:cNvPr>
          <p:cNvSpPr txBox="1">
            <a:spLocks noChangeArrowheads="1"/>
          </p:cNvSpPr>
          <p:nvPr/>
        </p:nvSpPr>
        <p:spPr bwMode="auto">
          <a:xfrm>
            <a:off x="5438775" y="431323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9" name="テキスト ボックス 28">
            <a:extLst>
              <a:ext uri="{FF2B5EF4-FFF2-40B4-BE49-F238E27FC236}">
                <a16:creationId xmlns:a16="http://schemas.microsoft.com/office/drawing/2014/main" id="{90AD3D22-4F90-6194-8A06-9DE80B8A165B}"/>
              </a:ext>
            </a:extLst>
          </p:cNvPr>
          <p:cNvSpPr txBox="1">
            <a:spLocks noChangeArrowheads="1"/>
          </p:cNvSpPr>
          <p:nvPr/>
        </p:nvSpPr>
        <p:spPr bwMode="auto">
          <a:xfrm>
            <a:off x="5438775" y="454025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90" name="テキスト ボックス 31">
            <a:extLst>
              <a:ext uri="{FF2B5EF4-FFF2-40B4-BE49-F238E27FC236}">
                <a16:creationId xmlns:a16="http://schemas.microsoft.com/office/drawing/2014/main" id="{4839DFB3-E7E6-4422-F230-4D49B9A937E9}"/>
              </a:ext>
            </a:extLst>
          </p:cNvPr>
          <p:cNvSpPr txBox="1">
            <a:spLocks noChangeArrowheads="1"/>
          </p:cNvSpPr>
          <p:nvPr/>
        </p:nvSpPr>
        <p:spPr bwMode="auto">
          <a:xfrm>
            <a:off x="7175500" y="4059238"/>
            <a:ext cx="12319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91" name="テキスト ボックス 36">
            <a:extLst>
              <a:ext uri="{FF2B5EF4-FFF2-40B4-BE49-F238E27FC236}">
                <a16:creationId xmlns:a16="http://schemas.microsoft.com/office/drawing/2014/main" id="{A7DC0CE8-E2A7-501B-A60C-115DCCABD47B}"/>
              </a:ext>
            </a:extLst>
          </p:cNvPr>
          <p:cNvSpPr txBox="1">
            <a:spLocks noChangeArrowheads="1"/>
          </p:cNvSpPr>
          <p:nvPr/>
        </p:nvSpPr>
        <p:spPr bwMode="auto">
          <a:xfrm>
            <a:off x="3476625" y="2184400"/>
            <a:ext cx="1539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000">
                <a:solidFill>
                  <a:srgbClr val="000000"/>
                </a:solidFill>
                <a:ea typeface="HGP創英角ｺﾞｼｯｸUB" panose="020B0900000000000000" pitchFamily="50" charset="-128"/>
              </a:rPr>
              <a:t>○○○○○○</a:t>
            </a:r>
          </a:p>
        </p:txBody>
      </p:sp>
      <p:sp>
        <p:nvSpPr>
          <p:cNvPr id="32792" name="テキスト ボックス 37">
            <a:extLst>
              <a:ext uri="{FF2B5EF4-FFF2-40B4-BE49-F238E27FC236}">
                <a16:creationId xmlns:a16="http://schemas.microsoft.com/office/drawing/2014/main" id="{CE23A27C-9EBC-5650-8938-0DE1BA2EF16C}"/>
              </a:ext>
            </a:extLst>
          </p:cNvPr>
          <p:cNvSpPr txBox="1">
            <a:spLocks noChangeArrowheads="1"/>
          </p:cNvSpPr>
          <p:nvPr/>
        </p:nvSpPr>
        <p:spPr bwMode="auto">
          <a:xfrm>
            <a:off x="4600575" y="344328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93" name="テキスト ボックス 38">
            <a:extLst>
              <a:ext uri="{FF2B5EF4-FFF2-40B4-BE49-F238E27FC236}">
                <a16:creationId xmlns:a16="http://schemas.microsoft.com/office/drawing/2014/main" id="{DCB311DE-FEB2-4FDC-09E4-642248644D74}"/>
              </a:ext>
            </a:extLst>
          </p:cNvPr>
          <p:cNvSpPr txBox="1">
            <a:spLocks noChangeArrowheads="1"/>
          </p:cNvSpPr>
          <p:nvPr/>
        </p:nvSpPr>
        <p:spPr bwMode="auto">
          <a:xfrm>
            <a:off x="5438775" y="344328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94" name="角丸四角形吹き出し 40">
            <a:extLst>
              <a:ext uri="{FF2B5EF4-FFF2-40B4-BE49-F238E27FC236}">
                <a16:creationId xmlns:a16="http://schemas.microsoft.com/office/drawing/2014/main" id="{166E84DA-FC66-254D-BD1A-2518EB120D77}"/>
              </a:ext>
            </a:extLst>
          </p:cNvPr>
          <p:cNvSpPr>
            <a:spLocks noChangeArrowheads="1"/>
          </p:cNvSpPr>
          <p:nvPr/>
        </p:nvSpPr>
        <p:spPr bwMode="auto">
          <a:xfrm>
            <a:off x="7442200" y="4511675"/>
            <a:ext cx="2736850" cy="504825"/>
          </a:xfrm>
          <a:prstGeom prst="wedgeRoundRectCallout">
            <a:avLst>
              <a:gd name="adj1" fmla="val 2380"/>
              <a:gd name="adj2" fmla="val -180435"/>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・研修の最後に、決め事が守れたか</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評価をする。　（記入忘れが多い）</a:t>
            </a:r>
            <a:endParaRPr lang="en-US" altLang="ja-JP" sz="1200">
              <a:solidFill>
                <a:srgbClr val="002060"/>
              </a:solidFill>
              <a:latin typeface="Meiryo UI" panose="020B0604030504040204" pitchFamily="50" charset="-128"/>
              <a:ea typeface="Meiryo UI" panose="020B0604030504040204" pitchFamily="50" charset="-128"/>
            </a:endParaRPr>
          </a:p>
        </p:txBody>
      </p:sp>
      <p:sp>
        <p:nvSpPr>
          <p:cNvPr id="42" name="円/楕円 41">
            <a:extLst>
              <a:ext uri="{FF2B5EF4-FFF2-40B4-BE49-F238E27FC236}">
                <a16:creationId xmlns:a16="http://schemas.microsoft.com/office/drawing/2014/main" id="{CDC822E8-8074-A189-0C34-855DCD2B7DF1}"/>
              </a:ext>
            </a:extLst>
          </p:cNvPr>
          <p:cNvSpPr/>
          <p:nvPr/>
        </p:nvSpPr>
        <p:spPr>
          <a:xfrm>
            <a:off x="3287713" y="3143250"/>
            <a:ext cx="1187450" cy="19256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796" name="角丸四角形吹き出し 39">
            <a:extLst>
              <a:ext uri="{FF2B5EF4-FFF2-40B4-BE49-F238E27FC236}">
                <a16:creationId xmlns:a16="http://schemas.microsoft.com/office/drawing/2014/main" id="{EEAB25C9-5764-AAD0-51F7-066601E7C9F0}"/>
              </a:ext>
            </a:extLst>
          </p:cNvPr>
          <p:cNvSpPr>
            <a:spLocks noChangeArrowheads="1"/>
          </p:cNvSpPr>
          <p:nvPr/>
        </p:nvSpPr>
        <p:spPr bwMode="auto">
          <a:xfrm>
            <a:off x="4367213" y="3394075"/>
            <a:ext cx="2449512" cy="684213"/>
          </a:xfrm>
          <a:prstGeom prst="wedgeRoundRectCallout">
            <a:avLst>
              <a:gd name="adj1" fmla="val 56537"/>
              <a:gd name="adj2" fmla="val -90074"/>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・すぐに項目が決まらない場合は、</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この２項目は固定し、</a:t>
            </a: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追加があれば追加する。</a:t>
            </a:r>
            <a:endParaRPr lang="en-US" altLang="ja-JP" sz="1200">
              <a:solidFill>
                <a:srgbClr val="002060"/>
              </a:solidFill>
              <a:latin typeface="Meiryo UI" panose="020B0604030504040204" pitchFamily="50" charset="-128"/>
              <a:ea typeface="Meiryo UI" panose="020B0604030504040204"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45A6E-DEBF-2845-4703-3A46A49FA27A}"/>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1A1C0DB4-7196-8EC2-7998-2AB2DFA1FF42}"/>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7D2BC4F3-2885-B08B-284F-B453D7595173}"/>
              </a:ext>
            </a:extLst>
          </p:cNvPr>
          <p:cNvSpPr/>
          <p:nvPr/>
        </p:nvSpPr>
        <p:spPr>
          <a:xfrm>
            <a:off x="3135140" y="2051817"/>
            <a:ext cx="5904000" cy="36799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96603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6DA07-2F4D-920D-03BF-40896590ABA2}"/>
            </a:ext>
          </a:extLst>
        </p:cNvPr>
        <p:cNvGrpSpPr/>
        <p:nvPr/>
      </p:nvGrpSpPr>
      <p:grpSpPr>
        <a:xfrm>
          <a:off x="0" y="0"/>
          <a:ext cx="0" cy="0"/>
          <a:chOff x="0" y="0"/>
          <a:chExt cx="0" cy="0"/>
        </a:xfrm>
      </p:grpSpPr>
      <p:sp>
        <p:nvSpPr>
          <p:cNvPr id="36866" name="Text Box 2">
            <a:extLst>
              <a:ext uri="{FF2B5EF4-FFF2-40B4-BE49-F238E27FC236}">
                <a16:creationId xmlns:a16="http://schemas.microsoft.com/office/drawing/2014/main" id="{0C02A7DF-F711-8AA9-B2D6-BC0501DE157A}"/>
              </a:ext>
            </a:extLst>
          </p:cNvPr>
          <p:cNvSpPr txBox="1">
            <a:spLocks noChangeArrowheads="1"/>
          </p:cNvSpPr>
          <p:nvPr/>
        </p:nvSpPr>
        <p:spPr bwMode="auto">
          <a:xfrm>
            <a:off x="1631950" y="260648"/>
            <a:ext cx="92202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en-US" altLang="ja-JP" sz="2800" b="1">
                <a:latin typeface="HG丸ｺﾞｼｯｸM-PRO" panose="020F0600000000000000" pitchFamily="50" charset="-128"/>
                <a:ea typeface="HG丸ｺﾞｼｯｸM-PRO" panose="020F0600000000000000" pitchFamily="50" charset="-128"/>
              </a:rPr>
              <a:t>2</a:t>
            </a:r>
            <a:r>
              <a:rPr lang="ja-JP" altLang="en-US" sz="2800" b="1">
                <a:latin typeface="HG丸ｺﾞｼｯｸM-PRO" panose="020F0600000000000000" pitchFamily="50" charset="-128"/>
                <a:ea typeface="HG丸ｺﾞｼｯｸM-PRO" panose="020F0600000000000000" pitchFamily="50" charset="-128"/>
              </a:rPr>
              <a:t>．ＱＣ手法の説明</a:t>
            </a:r>
          </a:p>
          <a:p>
            <a:pPr eaLnBrk="1" hangingPunct="1">
              <a:spcBef>
                <a:spcPct val="10000"/>
              </a:spcBef>
              <a:buFontTx/>
              <a:buNone/>
            </a:pPr>
            <a:r>
              <a:rPr lang="ja-JP" altLang="en-US" sz="2400">
                <a:latin typeface="HG丸ｺﾞｼｯｸM-PRO" panose="020F0600000000000000" pitchFamily="50" charset="-128"/>
                <a:ea typeface="HG丸ｺﾞｼｯｸM-PRO" panose="020F0600000000000000" pitchFamily="50" charset="-128"/>
              </a:rPr>
              <a:t>　　　</a:t>
            </a:r>
            <a:r>
              <a:rPr lang="ja-JP" altLang="en-US" sz="1600" b="1">
                <a:latin typeface="HG丸ｺﾞｼｯｸM-PRO" panose="020F0600000000000000" pitchFamily="50" charset="-128"/>
                <a:ea typeface="HG丸ｺﾞｼｯｸM-PRO" panose="020F0600000000000000" pitchFamily="50" charset="-128"/>
              </a:rPr>
              <a:t>①参考資料を参照してください。</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②新</a:t>
            </a:r>
            <a:r>
              <a:rPr lang="en-US" altLang="ja-JP" sz="1600" b="1">
                <a:latin typeface="HG丸ｺﾞｼｯｸM-PRO" panose="020F0600000000000000" pitchFamily="50" charset="-128"/>
                <a:ea typeface="HG丸ｺﾞｼｯｸM-PRO" panose="020F0600000000000000" pitchFamily="50" charset="-128"/>
              </a:rPr>
              <a:t>QC</a:t>
            </a:r>
            <a:r>
              <a:rPr lang="ja-JP" altLang="en-US" sz="1600" b="1">
                <a:latin typeface="HG丸ｺﾞｼｯｸM-PRO" panose="020F0600000000000000" pitchFamily="50" charset="-128"/>
                <a:ea typeface="HG丸ｺﾞｼｯｸM-PRO" panose="020F0600000000000000" pitchFamily="50" charset="-128"/>
              </a:rPr>
              <a:t>７つ道具、新</a:t>
            </a:r>
            <a:r>
              <a:rPr lang="en-US" altLang="ja-JP" sz="1600" b="1">
                <a:latin typeface="HG丸ｺﾞｼｯｸM-PRO" panose="020F0600000000000000" pitchFamily="50" charset="-128"/>
                <a:ea typeface="HG丸ｺﾞｼｯｸM-PRO" panose="020F0600000000000000" pitchFamily="50" charset="-128"/>
              </a:rPr>
              <a:t>QC</a:t>
            </a:r>
            <a:r>
              <a:rPr lang="ja-JP" altLang="en-US" sz="1600" b="1">
                <a:latin typeface="HG丸ｺﾞｼｯｸM-PRO" panose="020F0600000000000000" pitchFamily="50" charset="-128"/>
                <a:ea typeface="HG丸ｺﾞｼｯｸM-PRO" panose="020F0600000000000000" pitchFamily="50" charset="-128"/>
              </a:rPr>
              <a:t>７つ道具を学びます。 　</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E251D3C1-1FE6-712C-EA30-5F8F57ED90CA}"/>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１０：３５～１０：５５</a:t>
            </a:r>
            <a:endParaRPr lang="ja-JP" altLang="en-US" sz="2400" b="1" dirty="0">
              <a:solidFill>
                <a:schemeClr val="bg1"/>
              </a:solidFill>
            </a:endParaRPr>
          </a:p>
        </p:txBody>
      </p:sp>
    </p:spTree>
    <p:extLst>
      <p:ext uri="{BB962C8B-B14F-4D97-AF65-F5344CB8AC3E}">
        <p14:creationId xmlns:p14="http://schemas.microsoft.com/office/powerpoint/2010/main" val="2455315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16217-859D-E80E-ECBD-2AE384E689CC}"/>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B362463B-D94B-E226-26BF-FDB564598796}"/>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708F2C70-D086-91CF-A4D1-89EBC3330DE4}"/>
              </a:ext>
            </a:extLst>
          </p:cNvPr>
          <p:cNvSpPr/>
          <p:nvPr/>
        </p:nvSpPr>
        <p:spPr>
          <a:xfrm>
            <a:off x="3135141" y="2408656"/>
            <a:ext cx="5904000" cy="72483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24737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テキスト ボックス 3">
            <a:extLst>
              <a:ext uri="{FF2B5EF4-FFF2-40B4-BE49-F238E27FC236}">
                <a16:creationId xmlns:a16="http://schemas.microsoft.com/office/drawing/2014/main" id="{15B5BD82-FE5A-A0D3-2700-A3308C17301C}"/>
              </a:ext>
            </a:extLst>
          </p:cNvPr>
          <p:cNvSpPr txBox="1">
            <a:spLocks noChangeArrowheads="1"/>
          </p:cNvSpPr>
          <p:nvPr/>
        </p:nvSpPr>
        <p:spPr bwMode="auto">
          <a:xfrm>
            <a:off x="9502822" y="165423"/>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2400" b="1">
                <a:solidFill>
                  <a:schemeClr val="bg1"/>
                </a:solidFill>
              </a:rPr>
              <a:t>１０：５５～１１：２５</a:t>
            </a:r>
          </a:p>
        </p:txBody>
      </p:sp>
      <p:sp>
        <p:nvSpPr>
          <p:cNvPr id="22532" name="正方形/長方形 2">
            <a:extLst>
              <a:ext uri="{FF2B5EF4-FFF2-40B4-BE49-F238E27FC236}">
                <a16:creationId xmlns:a16="http://schemas.microsoft.com/office/drawing/2014/main" id="{D2D9962B-E9BE-88FF-064A-9839553FA740}"/>
              </a:ext>
            </a:extLst>
          </p:cNvPr>
          <p:cNvSpPr>
            <a:spLocks noChangeArrowheads="1"/>
          </p:cNvSpPr>
          <p:nvPr/>
        </p:nvSpPr>
        <p:spPr bwMode="auto">
          <a:xfrm>
            <a:off x="2085976" y="6269039"/>
            <a:ext cx="2016125" cy="282575"/>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ctr" eaLnBrk="1" hangingPunct="1"/>
            <a:endParaRPr lang="ja-JP" altLang="en-US"/>
          </a:p>
        </p:txBody>
      </p:sp>
      <p:sp>
        <p:nvSpPr>
          <p:cNvPr id="3" name="Rectangle 14">
            <a:extLst>
              <a:ext uri="{FF2B5EF4-FFF2-40B4-BE49-F238E27FC236}">
                <a16:creationId xmlns:a16="http://schemas.microsoft.com/office/drawing/2014/main" id="{0B80FB2B-BC62-88A0-3396-9B251AC359E9}"/>
              </a:ext>
            </a:extLst>
          </p:cNvPr>
          <p:cNvSpPr>
            <a:spLocks noChangeArrowheads="1"/>
          </p:cNvSpPr>
          <p:nvPr/>
        </p:nvSpPr>
        <p:spPr bwMode="auto">
          <a:xfrm>
            <a:off x="784305" y="43984"/>
            <a:ext cx="54120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b="1">
                <a:solidFill>
                  <a:srgbClr val="000000"/>
                </a:solidFill>
                <a:latin typeface="HG丸ｺﾞｼｯｸM-PRO" panose="020F0600000000000000" pitchFamily="50" charset="-128"/>
                <a:ea typeface="HG丸ｺﾞｼｯｸM-PRO" panose="020F0600000000000000" pitchFamily="50" charset="-128"/>
              </a:rPr>
              <a:t>３．ジグソーパズルゲーム　</a:t>
            </a:r>
            <a:endParaRPr lang="ja-JP" altLang="en-US" sz="2800">
              <a:latin typeface="HG丸ｺﾞｼｯｸM-PRO" panose="020F0600000000000000" pitchFamily="50" charset="-128"/>
              <a:ea typeface="HG丸ｺﾞｼｯｸM-PRO" panose="020F0600000000000000" pitchFamily="50" charset="-128"/>
            </a:endParaRPr>
          </a:p>
        </p:txBody>
      </p:sp>
      <p:sp>
        <p:nvSpPr>
          <p:cNvPr id="4" name="テキスト ボックス 3">
            <a:extLst>
              <a:ext uri="{FF2B5EF4-FFF2-40B4-BE49-F238E27FC236}">
                <a16:creationId xmlns:a16="http://schemas.microsoft.com/office/drawing/2014/main" id="{79B4AE52-0A85-942D-98B7-51CDAF7F2AD9}"/>
              </a:ext>
            </a:extLst>
          </p:cNvPr>
          <p:cNvSpPr txBox="1"/>
          <p:nvPr/>
        </p:nvSpPr>
        <p:spPr>
          <a:xfrm>
            <a:off x="1393902" y="548646"/>
            <a:ext cx="9828332" cy="5755422"/>
          </a:xfrm>
          <a:prstGeom prst="rect">
            <a:avLst/>
          </a:prstGeom>
          <a:noFill/>
        </p:spPr>
        <p:txBody>
          <a:bodyPr wrap="none" rtlCol="0">
            <a:spAutoFit/>
          </a:bodyPr>
          <a:lstStyle/>
          <a:p>
            <a:r>
              <a:rPr lang="ja-JP" altLang="ja-JP" sz="1600" b="1">
                <a:latin typeface="HG丸ｺﾞｼｯｸM-PRO" panose="020F0600000000000000" pitchFamily="50" charset="-128"/>
                <a:ea typeface="HG丸ｺﾞｼｯｸM-PRO" panose="020F0600000000000000" pitchFamily="50" charset="-128"/>
              </a:rPr>
              <a:t>（</a:t>
            </a:r>
            <a:r>
              <a:rPr lang="en-US" altLang="ja-JP" sz="1600" b="1">
                <a:latin typeface="HG丸ｺﾞｼｯｸM-PRO" panose="020F0600000000000000" pitchFamily="50" charset="-128"/>
                <a:ea typeface="HG丸ｺﾞｼｯｸM-PRO" panose="020F0600000000000000" pitchFamily="50" charset="-128"/>
              </a:rPr>
              <a:t>1</a:t>
            </a:r>
            <a:r>
              <a:rPr lang="ja-JP" altLang="ja-JP" sz="1600" b="1">
                <a:latin typeface="HG丸ｺﾞｼｯｸM-PRO" panose="020F0600000000000000" pitchFamily="50" charset="-128"/>
                <a:ea typeface="HG丸ｺﾞｼｯｸM-PRO" panose="020F0600000000000000" pitchFamily="50" charset="-128"/>
              </a:rPr>
              <a:t>）ねらい</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グループ内の活動の進め方（運営）、役割分担の仕方、リーダーシップの取り方等について</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体験学習から学びとります。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また、体験学習を通して、『</a:t>
            </a:r>
            <a:r>
              <a:rPr lang="en-US" altLang="ja-JP" sz="1600" b="1">
                <a:latin typeface="HG丸ｺﾞｼｯｸM-PRO" panose="020F0600000000000000" pitchFamily="50" charset="-128"/>
                <a:ea typeface="HG丸ｺﾞｼｯｸM-PRO" panose="020F0600000000000000" pitchFamily="50" charset="-128"/>
              </a:rPr>
              <a:t>QC</a:t>
            </a:r>
            <a:r>
              <a:rPr lang="ja-JP" altLang="ja-JP" sz="1600" b="1">
                <a:latin typeface="HG丸ｺﾞｼｯｸM-PRO" panose="020F0600000000000000" pitchFamily="50" charset="-128"/>
                <a:ea typeface="HG丸ｺﾞｼｯｸM-PRO" panose="020F0600000000000000" pitchFamily="50" charset="-128"/>
              </a:rPr>
              <a:t>的問題解決手順』、『活動計画の重要性』についても学びとります。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（コミュニケーション・ゲームとしても有効）</a:t>
            </a:r>
            <a:endParaRPr lang="en-US" altLang="ja-JP" sz="1600" b="1">
              <a:latin typeface="HG丸ｺﾞｼｯｸM-PRO" panose="020F0600000000000000" pitchFamily="50" charset="-128"/>
              <a:ea typeface="HG丸ｺﾞｼｯｸM-PRO" panose="020F0600000000000000" pitchFamily="50" charset="-128"/>
            </a:endParaRPr>
          </a:p>
          <a:p>
            <a:endParaRPr lang="ja-JP" altLang="ja-JP" sz="1600" b="1">
              <a:latin typeface="HG丸ｺﾞｼｯｸM-PRO" panose="020F0600000000000000" pitchFamily="50" charset="-128"/>
              <a:ea typeface="HG丸ｺﾞｼｯｸM-PRO" panose="020F0600000000000000" pitchFamily="50" charset="-128"/>
            </a:endParaRPr>
          </a:p>
          <a:p>
            <a:r>
              <a:rPr lang="ja-JP" altLang="ja-JP" sz="1600" b="1">
                <a:latin typeface="HG丸ｺﾞｼｯｸM-PRO" panose="020F0600000000000000" pitchFamily="50" charset="-128"/>
                <a:ea typeface="HG丸ｺﾞｼｯｸM-PRO" panose="020F0600000000000000" pitchFamily="50" charset="-128"/>
              </a:rPr>
              <a:t>（２）進め方</a:t>
            </a:r>
          </a:p>
          <a:p>
            <a:r>
              <a:rPr lang="ja-JP" altLang="ja-JP" sz="1600" b="1">
                <a:latin typeface="HG丸ｺﾞｼｯｸM-PRO" panose="020F0600000000000000" pitchFamily="50" charset="-128"/>
                <a:ea typeface="HG丸ｺﾞｼｯｸM-PRO" panose="020F0600000000000000" pitchFamily="50" charset="-128"/>
              </a:rPr>
              <a:t>　全グループが同じジグソーパズル（ピース数は３１５</a:t>
            </a:r>
            <a:r>
              <a:rPr lang="en-US" altLang="ja-JP" sz="1600" b="1">
                <a:latin typeface="HG丸ｺﾞｼｯｸM-PRO" panose="020F0600000000000000" pitchFamily="50" charset="-128"/>
                <a:ea typeface="HG丸ｺﾞｼｯｸM-PRO" panose="020F0600000000000000" pitchFamily="50" charset="-128"/>
              </a:rPr>
              <a:t>)</a:t>
            </a:r>
            <a:r>
              <a:rPr lang="ja-JP" altLang="ja-JP" sz="1600" b="1">
                <a:latin typeface="HG丸ｺﾞｼｯｸM-PRO" panose="020F0600000000000000" pitchFamily="50" charset="-128"/>
                <a:ea typeface="HG丸ｺﾞｼｯｸM-PRO" panose="020F0600000000000000" pitchFamily="50" charset="-128"/>
              </a:rPr>
              <a:t>を使って、一斉にスタートし、</a:t>
            </a:r>
          </a:p>
          <a:p>
            <a:r>
              <a:rPr lang="ja-JP" altLang="ja-JP" sz="1600" b="1">
                <a:latin typeface="HG丸ｺﾞｼｯｸM-PRO" panose="020F0600000000000000" pitchFamily="50" charset="-128"/>
                <a:ea typeface="HG丸ｺﾞｼｯｸM-PRO" panose="020F0600000000000000" pitchFamily="50" charset="-128"/>
              </a:rPr>
              <a:t>　完成ピース・完成タイムから得点を競い合います。</a:t>
            </a:r>
            <a:endParaRPr lang="en-US" altLang="ja-JP" sz="1600" b="1">
              <a:latin typeface="HG丸ｺﾞｼｯｸM-PRO" panose="020F0600000000000000" pitchFamily="50" charset="-128"/>
              <a:ea typeface="HG丸ｺﾞｼｯｸM-PRO" panose="020F0600000000000000" pitchFamily="50" charset="-128"/>
            </a:endParaRPr>
          </a:p>
          <a:p>
            <a:endParaRPr lang="ja-JP" altLang="ja-JP" sz="1600" b="1">
              <a:latin typeface="HG丸ｺﾞｼｯｸM-PRO" panose="020F0600000000000000" pitchFamily="50" charset="-128"/>
              <a:ea typeface="HG丸ｺﾞｼｯｸM-PRO" panose="020F0600000000000000" pitchFamily="50" charset="-128"/>
            </a:endParaRPr>
          </a:p>
          <a:p>
            <a:r>
              <a:rPr lang="ja-JP" altLang="ja-JP" sz="1600" b="1">
                <a:latin typeface="HG丸ｺﾞｼｯｸM-PRO" panose="020F0600000000000000" pitchFamily="50" charset="-128"/>
                <a:ea typeface="HG丸ｺﾞｼｯｸM-PRO" panose="020F0600000000000000" pitchFamily="50" charset="-128"/>
              </a:rPr>
              <a:t>（３）第</a:t>
            </a:r>
            <a:r>
              <a:rPr lang="en-US" altLang="ja-JP" sz="1600" b="1">
                <a:latin typeface="HG丸ｺﾞｼｯｸM-PRO" panose="020F0600000000000000" pitchFamily="50" charset="-128"/>
                <a:ea typeface="HG丸ｺﾞｼｯｸM-PRO" panose="020F0600000000000000" pitchFamily="50" charset="-128"/>
              </a:rPr>
              <a:t>1</a:t>
            </a:r>
            <a:r>
              <a:rPr lang="ja-JP" altLang="ja-JP" sz="1600" b="1">
                <a:latin typeface="HG丸ｺﾞｼｯｸM-PRO" panose="020F0600000000000000" pitchFamily="50" charset="-128"/>
                <a:ea typeface="HG丸ｺﾞｼｯｸM-PRO" panose="020F0600000000000000" pitchFamily="50" charset="-128"/>
              </a:rPr>
              <a:t>回目実施（作成時間２５分、カウント５分）</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①第</a:t>
            </a:r>
            <a:r>
              <a:rPr lang="en-US" altLang="ja-JP" sz="1600" b="1">
                <a:latin typeface="HG丸ｺﾞｼｯｸM-PRO" panose="020F0600000000000000" pitchFamily="50" charset="-128"/>
                <a:ea typeface="HG丸ｺﾞｼｯｸM-PRO" panose="020F0600000000000000" pitchFamily="50" charset="-128"/>
              </a:rPr>
              <a:t>1</a:t>
            </a:r>
            <a:r>
              <a:rPr lang="ja-JP" altLang="ja-JP" sz="1600" b="1">
                <a:latin typeface="HG丸ｺﾞｼｯｸM-PRO" panose="020F0600000000000000" pitchFamily="50" charset="-128"/>
                <a:ea typeface="HG丸ｺﾞｼｯｸM-PRO" panose="020F0600000000000000" pitchFamily="50" charset="-128"/>
              </a:rPr>
              <a:t>回目に実施するパズルを渡します。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（渡すのはパズルだけ。全グループが同じ種類のパズルを使用します）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②完成条件（３１５ﾋﾟｰｽ－２５分＝２９０点）を確認してから実施します。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③開始、終了の合図はチーフアドバイザーの合図で一斉に行います。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④作成時間は２５分とします。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⑤完成したらチーフアドバイザーに申告してください。</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ただし、制限時間オーバーは、その時点で作成を中止してください。</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⑥得点を計算し記入します。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⑦計算の仕方：つながっていない独立ピースを数え、完成ピース数から引きます。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　その数が「完成・結合ピース合計」となり、「完成タイム・制限時間」を引きます。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　※ </a:t>
            </a:r>
            <a:r>
              <a:rPr lang="en-US" altLang="ja-JP" sz="1600" b="1">
                <a:latin typeface="HG丸ｺﾞｼｯｸM-PRO" panose="020F0600000000000000" pitchFamily="50" charset="-128"/>
                <a:ea typeface="HG丸ｺﾞｼｯｸM-PRO" panose="020F0600000000000000" pitchFamily="50" charset="-128"/>
              </a:rPr>
              <a:t>2</a:t>
            </a:r>
            <a:r>
              <a:rPr lang="ja-JP" altLang="ja-JP" sz="1600" b="1">
                <a:latin typeface="HG丸ｺﾞｼｯｸM-PRO" panose="020F0600000000000000" pitchFamily="50" charset="-128"/>
                <a:ea typeface="HG丸ｺﾞｼｯｸM-PRO" panose="020F0600000000000000" pitchFamily="50" charset="-128"/>
              </a:rPr>
              <a:t>ピース以上連結したピースは得点に数えます。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⑧目標値を設定します。</a:t>
            </a:r>
          </a:p>
        </p:txBody>
      </p:sp>
      <p:sp>
        <p:nvSpPr>
          <p:cNvPr id="5" name="テキスト ボックス 4">
            <a:extLst>
              <a:ext uri="{FF2B5EF4-FFF2-40B4-BE49-F238E27FC236}">
                <a16:creationId xmlns:a16="http://schemas.microsoft.com/office/drawing/2014/main" id="{CFD66C2F-AF4A-8E08-E404-71BAF81D0BAD}"/>
              </a:ext>
            </a:extLst>
          </p:cNvPr>
          <p:cNvSpPr txBox="1"/>
          <p:nvPr/>
        </p:nvSpPr>
        <p:spPr>
          <a:xfrm>
            <a:off x="1564888" y="6188876"/>
            <a:ext cx="8802410" cy="584775"/>
          </a:xfrm>
          <a:prstGeom prst="rect">
            <a:avLst/>
          </a:prstGeom>
          <a:noFill/>
        </p:spPr>
        <p:txBody>
          <a:bodyPr wrap="none" rtlCol="0">
            <a:spAutoFit/>
          </a:bodyPr>
          <a:lstStyle/>
          <a:p>
            <a:r>
              <a:rPr lang="ja-JP" altLang="ja-JP" sz="1600" b="1">
                <a:solidFill>
                  <a:srgbClr val="FF0000"/>
                </a:solidFill>
                <a:latin typeface="HG丸ｺﾞｼｯｸM-PRO" panose="020F0600000000000000" pitchFamily="50" charset="-128"/>
                <a:ea typeface="HG丸ｺﾞｼｯｸM-PRO" panose="020F0600000000000000" pitchFamily="50" charset="-128"/>
              </a:rPr>
              <a:t>注意事項</a:t>
            </a:r>
            <a:r>
              <a:rPr lang="ja-JP" altLang="en-US" sz="1600" b="1">
                <a:solidFill>
                  <a:srgbClr val="FF0000"/>
                </a:solidFill>
                <a:latin typeface="HG丸ｺﾞｼｯｸM-PRO" panose="020F0600000000000000" pitchFamily="50" charset="-128"/>
                <a:ea typeface="HG丸ｺﾞｼｯｸM-PRO" panose="020F0600000000000000" pitchFamily="50" charset="-128"/>
              </a:rPr>
              <a:t>：</a:t>
            </a:r>
            <a:r>
              <a:rPr lang="ja-JP" altLang="ja-JP" sz="1600" b="1">
                <a:solidFill>
                  <a:srgbClr val="FF0000"/>
                </a:solidFill>
                <a:latin typeface="HG丸ｺﾞｼｯｸM-PRO" panose="020F0600000000000000" pitchFamily="50" charset="-128"/>
                <a:ea typeface="HG丸ｺﾞｼｯｸM-PRO" panose="020F0600000000000000" pitchFamily="50" charset="-128"/>
              </a:rPr>
              <a:t>①パズルのピースを紛失しないように注意してください。</a:t>
            </a:r>
          </a:p>
          <a:p>
            <a:r>
              <a:rPr lang="ja-JP" altLang="en-US" sz="1600" b="1">
                <a:solidFill>
                  <a:srgbClr val="FF0000"/>
                </a:solidFill>
                <a:latin typeface="HG丸ｺﾞｼｯｸM-PRO" panose="020F0600000000000000" pitchFamily="50" charset="-128"/>
                <a:ea typeface="HG丸ｺﾞｼｯｸM-PRO" panose="020F0600000000000000" pitchFamily="50" charset="-128"/>
              </a:rPr>
              <a:t>　　　　　</a:t>
            </a:r>
            <a:r>
              <a:rPr lang="ja-JP" altLang="ja-JP" sz="1600" b="1">
                <a:solidFill>
                  <a:srgbClr val="FF0000"/>
                </a:solidFill>
                <a:latin typeface="HG丸ｺﾞｼｯｸM-PRO" panose="020F0600000000000000" pitchFamily="50" charset="-128"/>
                <a:ea typeface="HG丸ｺﾞｼｯｸM-PRO" panose="020F0600000000000000" pitchFamily="50" charset="-128"/>
              </a:rPr>
              <a:t>②改善案でパズルのピースに色や、キズを付けるなどの加工はしないでください。</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507" name="Group 803">
            <a:extLst>
              <a:ext uri="{FF2B5EF4-FFF2-40B4-BE49-F238E27FC236}">
                <a16:creationId xmlns:a16="http://schemas.microsoft.com/office/drawing/2014/main" id="{578CCBB2-B67C-10E0-F785-92DA059E718E}"/>
              </a:ext>
            </a:extLst>
          </p:cNvPr>
          <p:cNvGraphicFramePr>
            <a:graphicFrameLocks noGrp="1"/>
          </p:cNvGraphicFramePr>
          <p:nvPr/>
        </p:nvGraphicFramePr>
        <p:xfrm>
          <a:off x="1820863"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１</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２</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３</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４</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５</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
        <p:nvSpPr>
          <p:cNvPr id="2" name="Text Box 804">
            <a:extLst>
              <a:ext uri="{FF2B5EF4-FFF2-40B4-BE49-F238E27FC236}">
                <a16:creationId xmlns:a16="http://schemas.microsoft.com/office/drawing/2014/main" id="{AA0AB7E0-C86F-5432-9DE8-7919E4777FAE}"/>
              </a:ext>
            </a:extLst>
          </p:cNvPr>
          <p:cNvSpPr txBox="1">
            <a:spLocks noChangeArrowheads="1"/>
          </p:cNvSpPr>
          <p:nvPr/>
        </p:nvSpPr>
        <p:spPr bwMode="auto">
          <a:xfrm>
            <a:off x="2819400" y="0"/>
            <a:ext cx="5867400" cy="457200"/>
          </a:xfrm>
          <a:prstGeom prst="rect">
            <a:avLst/>
          </a:prstGeom>
          <a:noFill/>
          <a:ln w="9525">
            <a:noFill/>
            <a:miter lim="800000"/>
            <a:headEnd/>
            <a:tailEnd/>
          </a:ln>
          <a:effectLst/>
        </p:spPr>
        <p:txBody>
          <a:bodyPr>
            <a:spAutoFit/>
          </a:bodyPr>
          <a:lstStyle/>
          <a:p>
            <a:pPr algn="dist" eaLnBrk="1" hangingPunct="1">
              <a:spcBef>
                <a:spcPct val="50000"/>
              </a:spcBef>
              <a:defRPr/>
            </a:pPr>
            <a:r>
              <a:rPr lang="ja-JP" altLang="en-US" sz="2400" b="1" dirty="0">
                <a:effectLst>
                  <a:outerShdw blurRad="38100" dist="38100" dir="2700000" algn="tl">
                    <a:srgbClr val="C0C0C0"/>
                  </a:outerShdw>
                </a:effectLst>
                <a:ea typeface="HG丸ｺﾞｼｯｸM-PRO" pitchFamily="50" charset="-128"/>
              </a:rPr>
              <a:t>ジグソーパズル得点表</a:t>
            </a:r>
          </a:p>
        </p:txBody>
      </p:sp>
      <p:graphicFrame>
        <p:nvGraphicFramePr>
          <p:cNvPr id="7" name="Group 803">
            <a:extLst>
              <a:ext uri="{FF2B5EF4-FFF2-40B4-BE49-F238E27FC236}">
                <a16:creationId xmlns:a16="http://schemas.microsoft.com/office/drawing/2014/main" id="{3D0AEA21-99DE-4EC2-70D4-DA1A5355BB14}"/>
              </a:ext>
            </a:extLst>
          </p:cNvPr>
          <p:cNvGraphicFramePr>
            <a:graphicFrameLocks noGrp="1"/>
          </p:cNvGraphicFramePr>
          <p:nvPr/>
        </p:nvGraphicFramePr>
        <p:xfrm>
          <a:off x="6096000"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６</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８</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１０</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E5D31A6-B016-8995-CAAC-AD5A3700F056}"/>
              </a:ext>
            </a:extLst>
          </p:cNvPr>
          <p:cNvPicPr>
            <a:picLocks noChangeAspect="1"/>
          </p:cNvPicPr>
          <p:nvPr/>
        </p:nvPicPr>
        <p:blipFill>
          <a:blip r:embed="rId3"/>
          <a:stretch>
            <a:fillRect/>
          </a:stretch>
        </p:blipFill>
        <p:spPr>
          <a:xfrm>
            <a:off x="2180538" y="852957"/>
            <a:ext cx="8268854" cy="5706271"/>
          </a:xfrm>
          <a:prstGeom prst="rect">
            <a:avLst/>
          </a:prstGeom>
        </p:spPr>
      </p:pic>
      <p:sp>
        <p:nvSpPr>
          <p:cNvPr id="25603" name="Text Box 2">
            <a:extLst>
              <a:ext uri="{FF2B5EF4-FFF2-40B4-BE49-F238E27FC236}">
                <a16:creationId xmlns:a16="http://schemas.microsoft.com/office/drawing/2014/main" id="{FB2BBA66-A974-81FB-49D0-089BB3FD6B0F}"/>
              </a:ext>
            </a:extLst>
          </p:cNvPr>
          <p:cNvSpPr txBox="1">
            <a:spLocks noChangeArrowheads="1"/>
          </p:cNvSpPr>
          <p:nvPr/>
        </p:nvSpPr>
        <p:spPr bwMode="auto">
          <a:xfrm>
            <a:off x="2879725" y="784226"/>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800">
              <a:ea typeface="ＭＳ ゴシック" panose="020B0609070205080204" pitchFamily="49" charset="-128"/>
            </a:endParaRPr>
          </a:p>
        </p:txBody>
      </p:sp>
      <p:sp>
        <p:nvSpPr>
          <p:cNvPr id="25604" name="Line 24">
            <a:extLst>
              <a:ext uri="{FF2B5EF4-FFF2-40B4-BE49-F238E27FC236}">
                <a16:creationId xmlns:a16="http://schemas.microsoft.com/office/drawing/2014/main" id="{3C6642DC-1ADE-0619-E2CD-FCEAA3EC5558}"/>
              </a:ext>
            </a:extLst>
          </p:cNvPr>
          <p:cNvSpPr>
            <a:spLocks noChangeShapeType="1"/>
          </p:cNvSpPr>
          <p:nvPr/>
        </p:nvSpPr>
        <p:spPr bwMode="auto">
          <a:xfrm>
            <a:off x="5054600" y="32226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25605" name="Text Box 4">
            <a:extLst>
              <a:ext uri="{FF2B5EF4-FFF2-40B4-BE49-F238E27FC236}">
                <a16:creationId xmlns:a16="http://schemas.microsoft.com/office/drawing/2014/main" id="{7DFA95AE-531D-F30A-5B77-A3E0E2B8F191}"/>
              </a:ext>
            </a:extLst>
          </p:cNvPr>
          <p:cNvSpPr txBox="1">
            <a:spLocks noChangeArrowheads="1"/>
          </p:cNvSpPr>
          <p:nvPr/>
        </p:nvSpPr>
        <p:spPr bwMode="auto">
          <a:xfrm>
            <a:off x="1828801" y="304801"/>
            <a:ext cx="8505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発表資料２）</a:t>
            </a:r>
            <a:endParaRPr lang="ja-JP" altLang="en-US" sz="2000" b="1">
              <a:ea typeface="HG丸ｺﾞｼｯｸM-PRO" panose="020F0600000000000000" pitchFamily="50" charset="-128"/>
            </a:endParaRPr>
          </a:p>
        </p:txBody>
      </p:sp>
      <p:sp>
        <p:nvSpPr>
          <p:cNvPr id="25606" name="角丸四角形吹き出し 38">
            <a:extLst>
              <a:ext uri="{FF2B5EF4-FFF2-40B4-BE49-F238E27FC236}">
                <a16:creationId xmlns:a16="http://schemas.microsoft.com/office/drawing/2014/main" id="{35270B87-5EC7-98D1-D85D-5209AA475A50}"/>
              </a:ext>
            </a:extLst>
          </p:cNvPr>
          <p:cNvSpPr>
            <a:spLocks noChangeArrowheads="1"/>
          </p:cNvSpPr>
          <p:nvPr/>
        </p:nvSpPr>
        <p:spPr bwMode="auto">
          <a:xfrm>
            <a:off x="3989386" y="918842"/>
            <a:ext cx="2457450" cy="417513"/>
          </a:xfrm>
          <a:prstGeom prst="wedgeRoundRectCallout">
            <a:avLst>
              <a:gd name="adj1" fmla="val -11272"/>
              <a:gd name="adj2" fmla="val 110055"/>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①１回目の結果を記入</a:t>
            </a:r>
          </a:p>
        </p:txBody>
      </p:sp>
      <p:sp>
        <p:nvSpPr>
          <p:cNvPr id="25607" name="角丸四角形吹き出し 39">
            <a:extLst>
              <a:ext uri="{FF2B5EF4-FFF2-40B4-BE49-F238E27FC236}">
                <a16:creationId xmlns:a16="http://schemas.microsoft.com/office/drawing/2014/main" id="{81243B46-5B60-C0AD-0ABE-25AA62F859BF}"/>
              </a:ext>
            </a:extLst>
          </p:cNvPr>
          <p:cNvSpPr>
            <a:spLocks noChangeArrowheads="1"/>
          </p:cNvSpPr>
          <p:nvPr/>
        </p:nvSpPr>
        <p:spPr bwMode="auto">
          <a:xfrm>
            <a:off x="7000875" y="2864642"/>
            <a:ext cx="2781300" cy="582613"/>
          </a:xfrm>
          <a:prstGeom prst="wedgeRoundRectCallout">
            <a:avLst>
              <a:gd name="adj1" fmla="val -59560"/>
              <a:gd name="adj2" fmla="val -152375"/>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②１回目の結果を考慮し</a:t>
            </a:r>
            <a:br>
              <a:rPr lang="ja-JP" altLang="en-US" sz="1800">
                <a:solidFill>
                  <a:schemeClr val="bg1"/>
                </a:solidFill>
                <a:latin typeface="Meiryo UI" panose="020B0604030504040204" pitchFamily="50" charset="-128"/>
                <a:ea typeface="Meiryo UI" panose="020B0604030504040204" pitchFamily="50" charset="-128"/>
              </a:rPr>
            </a:br>
            <a:r>
              <a:rPr lang="ja-JP" altLang="en-US" sz="1800">
                <a:solidFill>
                  <a:schemeClr val="bg1"/>
                </a:solidFill>
                <a:latin typeface="Meiryo UI" panose="020B0604030504040204" pitchFamily="50" charset="-128"/>
                <a:ea typeface="Meiryo UI" panose="020B0604030504040204" pitchFamily="50" charset="-128"/>
              </a:rPr>
              <a:t>　 目標の数値を決める</a:t>
            </a:r>
          </a:p>
        </p:txBody>
      </p:sp>
      <p:sp>
        <p:nvSpPr>
          <p:cNvPr id="25608" name="角丸四角形吹き出し 40">
            <a:extLst>
              <a:ext uri="{FF2B5EF4-FFF2-40B4-BE49-F238E27FC236}">
                <a16:creationId xmlns:a16="http://schemas.microsoft.com/office/drawing/2014/main" id="{9778A034-57E4-32A4-FF6E-55664E900276}"/>
              </a:ext>
            </a:extLst>
          </p:cNvPr>
          <p:cNvSpPr>
            <a:spLocks noChangeArrowheads="1"/>
          </p:cNvSpPr>
          <p:nvPr/>
        </p:nvSpPr>
        <p:spPr bwMode="auto">
          <a:xfrm>
            <a:off x="8539164" y="1697436"/>
            <a:ext cx="1847850" cy="417512"/>
          </a:xfrm>
          <a:prstGeom prst="wedgeRoundRectCallout">
            <a:avLst>
              <a:gd name="adj1" fmla="val -35764"/>
              <a:gd name="adj2" fmla="val 92574"/>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solidFill>
                  <a:schemeClr val="bg1"/>
                </a:solidFill>
                <a:latin typeface="Meiryo UI" panose="020B0604030504040204" pitchFamily="50" charset="-128"/>
                <a:ea typeface="Meiryo UI" panose="020B0604030504040204" pitchFamily="50" charset="-128"/>
              </a:rPr>
              <a:t>③棒グラフを作成</a:t>
            </a:r>
          </a:p>
        </p:txBody>
      </p:sp>
      <p:sp>
        <p:nvSpPr>
          <p:cNvPr id="25609" name="正方形/長方形 1">
            <a:extLst>
              <a:ext uri="{FF2B5EF4-FFF2-40B4-BE49-F238E27FC236}">
                <a16:creationId xmlns:a16="http://schemas.microsoft.com/office/drawing/2014/main" id="{C03F5175-3898-A03E-6C12-FEE64137DF42}"/>
              </a:ext>
            </a:extLst>
          </p:cNvPr>
          <p:cNvSpPr>
            <a:spLocks noChangeArrowheads="1"/>
          </p:cNvSpPr>
          <p:nvPr/>
        </p:nvSpPr>
        <p:spPr bwMode="auto">
          <a:xfrm>
            <a:off x="1954214" y="858839"/>
            <a:ext cx="8505825" cy="2689225"/>
          </a:xfrm>
          <a:prstGeom prst="rect">
            <a:avLst/>
          </a:prstGeom>
          <a:noFill/>
          <a:ln w="5715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p>
        </p:txBody>
      </p:sp>
      <p:sp>
        <p:nvSpPr>
          <p:cNvPr id="2" name="テキスト ボックス 3">
            <a:extLst>
              <a:ext uri="{FF2B5EF4-FFF2-40B4-BE49-F238E27FC236}">
                <a16:creationId xmlns:a16="http://schemas.microsoft.com/office/drawing/2014/main" id="{6ABB2DB0-DD5E-2CBF-522D-3BFFF243E7C6}"/>
              </a:ext>
            </a:extLst>
          </p:cNvPr>
          <p:cNvSpPr txBox="1">
            <a:spLocks noChangeArrowheads="1"/>
          </p:cNvSpPr>
          <p:nvPr/>
        </p:nvSpPr>
        <p:spPr bwMode="auto">
          <a:xfrm>
            <a:off x="9502822" y="165423"/>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2400" b="1">
                <a:solidFill>
                  <a:schemeClr val="bg1"/>
                </a:solidFill>
              </a:rPr>
              <a:t>１１：２５～１２：２０</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a:extLst>
              <a:ext uri="{FF2B5EF4-FFF2-40B4-BE49-F238E27FC236}">
                <a16:creationId xmlns:a16="http://schemas.microsoft.com/office/drawing/2014/main" id="{69AF6844-B977-CB5F-28B4-D964803606EC}"/>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fld id="{1C4D3A9A-845E-4829-9279-F32233E6A0BA}" type="slidenum">
              <a:rPr lang="en-US" altLang="ja-JP" sz="1400"/>
              <a:pPr>
                <a:spcBef>
                  <a:spcPct val="0"/>
                </a:spcBef>
                <a:buFontTx/>
                <a:buNone/>
              </a:pPr>
              <a:t>2</a:t>
            </a:fld>
            <a:endParaRPr lang="en-US" altLang="ja-JP" sz="1400"/>
          </a:p>
        </p:txBody>
      </p:sp>
      <p:pic>
        <p:nvPicPr>
          <p:cNvPr id="7171" name="Picture 4" descr="D:\Mochida\イラスト集\最新：３\イラスト\01_QCマーク\21_01.emf">
            <a:extLst>
              <a:ext uri="{FF2B5EF4-FFF2-40B4-BE49-F238E27FC236}">
                <a16:creationId xmlns:a16="http://schemas.microsoft.com/office/drawing/2014/main" id="{88593082-3868-F5C0-0331-2831880C959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483" y="395288"/>
            <a:ext cx="11144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 Box 6">
            <a:extLst>
              <a:ext uri="{FF2B5EF4-FFF2-40B4-BE49-F238E27FC236}">
                <a16:creationId xmlns:a16="http://schemas.microsoft.com/office/drawing/2014/main" id="{B4694B8F-0327-952C-CA51-1D3F74493B7A}"/>
              </a:ext>
            </a:extLst>
          </p:cNvPr>
          <p:cNvSpPr txBox="1">
            <a:spLocks noChangeArrowheads="1"/>
          </p:cNvSpPr>
          <p:nvPr/>
        </p:nvSpPr>
        <p:spPr bwMode="auto">
          <a:xfrm>
            <a:off x="1676400" y="395288"/>
            <a:ext cx="8839200"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a:ea typeface="HGS創英角ｺﾞｼｯｸUB" panose="020B0900000000000000" pitchFamily="50" charset="-128"/>
              </a:rPr>
              <a:t>     ２０２６年度　ＱＣサークル</a:t>
            </a:r>
          </a:p>
          <a:p>
            <a:pPr eaLnBrk="1" hangingPunct="1">
              <a:spcBef>
                <a:spcPct val="0"/>
              </a:spcBef>
              <a:buFontTx/>
              <a:buNone/>
            </a:pPr>
            <a:r>
              <a:rPr lang="ja-JP" altLang="en-US" sz="5400">
                <a:ea typeface="HGS創英角ｺﾞｼｯｸUB" panose="020B0900000000000000" pitchFamily="50" charset="-128"/>
              </a:rPr>
              <a:t>　</a:t>
            </a:r>
            <a:r>
              <a:rPr lang="ja-JP" altLang="en-US" sz="3600">
                <a:ea typeface="HGS創英角ｺﾞｼｯｸUB" panose="020B0900000000000000" pitchFamily="50" charset="-128"/>
              </a:rPr>
              <a:t>事務・販売サービス入門初級研修会</a:t>
            </a:r>
          </a:p>
        </p:txBody>
      </p:sp>
      <p:sp>
        <p:nvSpPr>
          <p:cNvPr id="7173" name="Text Box 2">
            <a:extLst>
              <a:ext uri="{FF2B5EF4-FFF2-40B4-BE49-F238E27FC236}">
                <a16:creationId xmlns:a16="http://schemas.microsoft.com/office/drawing/2014/main" id="{415F47B7-B3A5-C2D6-4751-9C0DB86CDE59}"/>
              </a:ext>
            </a:extLst>
          </p:cNvPr>
          <p:cNvSpPr txBox="1">
            <a:spLocks noChangeArrowheads="1"/>
          </p:cNvSpPr>
          <p:nvPr/>
        </p:nvSpPr>
        <p:spPr bwMode="auto">
          <a:xfrm>
            <a:off x="2498725" y="6254750"/>
            <a:ext cx="719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solidFill>
                  <a:srgbClr val="000000"/>
                </a:solidFill>
                <a:latin typeface="Meiryo UI" panose="020B0604030504040204" pitchFamily="50" charset="-128"/>
                <a:ea typeface="Meiryo UI" panose="020B0604030504040204" pitchFamily="50" charset="-128"/>
              </a:rPr>
              <a:t>主催：</a:t>
            </a:r>
            <a:r>
              <a:rPr lang="en-US" altLang="ja-JP" sz="2400" b="1">
                <a:solidFill>
                  <a:srgbClr val="000000"/>
                </a:solidFill>
                <a:latin typeface="Meiryo UI" panose="020B0604030504040204" pitchFamily="50" charset="-128"/>
                <a:ea typeface="Meiryo UI" panose="020B0604030504040204" pitchFamily="50" charset="-128"/>
              </a:rPr>
              <a:t>QC</a:t>
            </a:r>
            <a:r>
              <a:rPr lang="ja-JP" altLang="en-US" sz="2400" b="1">
                <a:solidFill>
                  <a:srgbClr val="000000"/>
                </a:solidFill>
                <a:latin typeface="Meiryo UI" panose="020B0604030504040204" pitchFamily="50" charset="-128"/>
                <a:ea typeface="Meiryo UI" panose="020B0604030504040204" pitchFamily="50" charset="-128"/>
              </a:rPr>
              <a:t>サークル東海支部愛知地区</a:t>
            </a:r>
          </a:p>
        </p:txBody>
      </p:sp>
      <p:sp>
        <p:nvSpPr>
          <p:cNvPr id="2" name="Text Box 3">
            <a:extLst>
              <a:ext uri="{FF2B5EF4-FFF2-40B4-BE49-F238E27FC236}">
                <a16:creationId xmlns:a16="http://schemas.microsoft.com/office/drawing/2014/main" id="{CE7A121E-AAAC-0673-A70F-DEA18B418F4B}"/>
              </a:ext>
            </a:extLst>
          </p:cNvPr>
          <p:cNvSpPr txBox="1">
            <a:spLocks noChangeArrowheads="1"/>
          </p:cNvSpPr>
          <p:nvPr/>
        </p:nvSpPr>
        <p:spPr bwMode="auto">
          <a:xfrm>
            <a:off x="2063905" y="4159309"/>
            <a:ext cx="8064190" cy="1692771"/>
          </a:xfrm>
          <a:prstGeom prst="rect">
            <a:avLst/>
          </a:prstGeom>
          <a:no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180340" algn="just">
              <a:buNone/>
              <a:tabLst>
                <a:tab pos="1389380" algn="l"/>
              </a:tabLst>
              <a:defRPr/>
            </a:pPr>
            <a:r>
              <a:rPr lang="en-US" altLang="ja-JP" sz="2000" b="1" dirty="0">
                <a:solidFill>
                  <a:srgbClr val="000000"/>
                </a:solidFill>
                <a:latin typeface="Meiryo UI" panose="020B0604030504040204" pitchFamily="50" charset="-128"/>
                <a:ea typeface="Meiryo UI" panose="020B0604030504040204" pitchFamily="50" charset="-128"/>
              </a:rPr>
              <a:t>【</a:t>
            </a:r>
            <a:r>
              <a:rPr lang="ja-JP" altLang="ja-JP" sz="2000" b="1" dirty="0">
                <a:solidFill>
                  <a:srgbClr val="000000"/>
                </a:solidFill>
                <a:latin typeface="Meiryo UI" panose="020B0604030504040204" pitchFamily="50" charset="-128"/>
                <a:ea typeface="Meiryo UI" panose="020B0604030504040204" pitchFamily="50" charset="-128"/>
              </a:rPr>
              <a:t>研修会テーマ</a:t>
            </a:r>
            <a:r>
              <a:rPr lang="en-US" altLang="ja-JP" sz="2000" b="1" dirty="0">
                <a:solidFill>
                  <a:srgbClr val="000000"/>
                </a:solidFill>
                <a:latin typeface="Meiryo UI" panose="020B0604030504040204" pitchFamily="50" charset="-128"/>
                <a:ea typeface="Meiryo UI" panose="020B0604030504040204" pitchFamily="50" charset="-128"/>
              </a:rPr>
              <a:t>】</a:t>
            </a:r>
            <a:r>
              <a:rPr lang="ja-JP" altLang="en-US" sz="2000" b="1" dirty="0">
                <a:solidFill>
                  <a:srgbClr val="000000"/>
                </a:solidFill>
                <a:latin typeface="Meiryo UI" panose="020B0604030504040204" pitchFamily="50" charset="-128"/>
                <a:ea typeface="Meiryo UI" panose="020B0604030504040204" pitchFamily="50" charset="-128"/>
              </a:rPr>
              <a:t>　 </a:t>
            </a:r>
            <a:r>
              <a:rPr lang="ja-JP" altLang="ja-JP" sz="2000" b="1" dirty="0">
                <a:latin typeface="Meiryo UI" panose="020B0604030504040204" pitchFamily="50" charset="-128"/>
                <a:ea typeface="Meiryo UI" panose="020B0604030504040204" pitchFamily="50" charset="-128"/>
                <a:cs typeface="Times New Roman" panose="02020603050405020304" pitchFamily="18" charset="0"/>
              </a:rPr>
              <a:t>『ＱＣサークル活動の基本を正しく</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学んで、</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marL="180340" algn="just">
              <a:buNone/>
              <a:tabLst>
                <a:tab pos="1389380" algn="l"/>
              </a:tabLst>
              <a:defRPr/>
            </a:pP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職場の問題解決力を向上しよう！</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eaLnBrk="1" hangingPunct="1">
              <a:spcBef>
                <a:spcPct val="50000"/>
              </a:spcBef>
              <a:buFontTx/>
              <a:buNone/>
              <a:defRPr/>
            </a:pP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solidFill>
                  <a:srgbClr val="000000"/>
                </a:solidFill>
                <a:latin typeface="Meiryo UI" panose="020B0604030504040204" pitchFamily="50" charset="-128"/>
                <a:ea typeface="Meiryo UI" panose="020B0604030504040204" pitchFamily="50" charset="-128"/>
              </a:rPr>
              <a:t>【</a:t>
            </a:r>
            <a:r>
              <a:rPr lang="ja-JP" altLang="en-US" sz="2000" b="1">
                <a:solidFill>
                  <a:srgbClr val="000000"/>
                </a:solidFill>
                <a:latin typeface="Meiryo UI" panose="020B0604030504040204" pitchFamily="50" charset="-128"/>
                <a:ea typeface="Meiryo UI" panose="020B0604030504040204" pitchFamily="50" charset="-128"/>
              </a:rPr>
              <a:t>年度スローガン</a:t>
            </a:r>
            <a:r>
              <a:rPr lang="en-US" altLang="ja-JP" sz="2000" b="1">
                <a:solidFill>
                  <a:srgbClr val="000000"/>
                </a:solidFill>
                <a:latin typeface="Meiryo UI" panose="020B0604030504040204" pitchFamily="50" charset="-128"/>
                <a:ea typeface="Meiryo UI" panose="020B0604030504040204" pitchFamily="50" charset="-128"/>
              </a:rPr>
              <a:t>】 </a:t>
            </a: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latin typeface="Meiryo UI" panose="020B0604030504040204" pitchFamily="50" charset="-128"/>
                <a:ea typeface="Meiryo UI" panose="020B0604030504040204" pitchFamily="50" charset="-128"/>
              </a:rPr>
              <a:t>『</a:t>
            </a:r>
            <a:r>
              <a:rPr lang="ja-JP" altLang="en-US" sz="2000" b="1">
                <a:latin typeface="Meiryo UI" panose="020B0604030504040204" pitchFamily="50" charset="-128"/>
                <a:ea typeface="Meiryo UI" panose="020B0604030504040204" pitchFamily="50" charset="-128"/>
              </a:rPr>
              <a:t>お客様のニーズに対応し、</a:t>
            </a:r>
          </a:p>
          <a:p>
            <a:pPr eaLnBrk="1" hangingPunct="1">
              <a:spcBef>
                <a:spcPct val="50000"/>
              </a:spcBef>
              <a:buFontTx/>
              <a:buNone/>
              <a:defRPr/>
            </a:pPr>
            <a:r>
              <a:rPr lang="ja-JP" altLang="en-US" sz="2000" b="1">
                <a:latin typeface="Meiryo UI" panose="020B0604030504040204" pitchFamily="50" charset="-128"/>
                <a:ea typeface="Meiryo UI" panose="020B0604030504040204" pitchFamily="50" charset="-128"/>
              </a:rPr>
              <a:t>　　　　　　　　　　　　　　　　　　　　　　楽しく学びあい、仲間の輪を広げよう</a:t>
            </a:r>
            <a:r>
              <a:rPr lang="en-US" altLang="ja-JP" sz="2000" b="1">
                <a:latin typeface="Meiryo UI" panose="020B0604030504040204" pitchFamily="50" charset="-128"/>
                <a:ea typeface="Meiryo UI" panose="020B0604030504040204" pitchFamily="50" charset="-128"/>
              </a:rPr>
              <a:t>』</a:t>
            </a:r>
            <a:endParaRPr lang="ja-JP" altLang="en-US" sz="2000" b="1">
              <a:solidFill>
                <a:srgbClr val="000000"/>
              </a:solidFill>
              <a:latin typeface="Meiryo UI" panose="020B0604030504040204" pitchFamily="50" charset="-128"/>
              <a:ea typeface="Meiryo UI" panose="020B0604030504040204" pitchFamily="50" charset="-128"/>
            </a:endParaRPr>
          </a:p>
        </p:txBody>
      </p:sp>
      <p:sp>
        <p:nvSpPr>
          <p:cNvPr id="3" name="Text Box 6">
            <a:extLst>
              <a:ext uri="{FF2B5EF4-FFF2-40B4-BE49-F238E27FC236}">
                <a16:creationId xmlns:a16="http://schemas.microsoft.com/office/drawing/2014/main" id="{9405051F-B4A2-63C9-B250-AE5B5BB94723}"/>
              </a:ext>
            </a:extLst>
          </p:cNvPr>
          <p:cNvSpPr txBox="1">
            <a:spLocks noChangeArrowheads="1"/>
          </p:cNvSpPr>
          <p:nvPr/>
        </p:nvSpPr>
        <p:spPr bwMode="auto">
          <a:xfrm>
            <a:off x="3770726" y="2046466"/>
            <a:ext cx="4650549"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600">
                <a:solidFill>
                  <a:srgbClr val="000000"/>
                </a:solidFill>
                <a:ea typeface="HGS創英角ｺﾞｼｯｸUB" panose="020B0900000000000000" pitchFamily="50" charset="-128"/>
              </a:rPr>
              <a:t>（ジグソーパズル）</a:t>
            </a:r>
          </a:p>
          <a:p>
            <a:pPr algn="ctr" eaLnBrk="1" hangingPunct="1">
              <a:spcBef>
                <a:spcPct val="0"/>
              </a:spcBef>
              <a:buFontTx/>
              <a:buNone/>
            </a:pPr>
            <a:r>
              <a:rPr lang="ja-JP" altLang="en-US" sz="4800">
                <a:solidFill>
                  <a:srgbClr val="0000CC"/>
                </a:solidFill>
                <a:latin typeface="HG創英角ｺﾞｼｯｸUB" panose="020B0909000000000000" pitchFamily="49" charset="-128"/>
                <a:ea typeface="HG創英角ｺﾞｼｯｸUB" panose="020B0909000000000000" pitchFamily="49" charset="-128"/>
              </a:rPr>
              <a:t>Ｃ</a:t>
            </a:r>
            <a:r>
              <a:rPr lang="ja-JP" altLang="en-US" sz="4800">
                <a:solidFill>
                  <a:srgbClr val="0000CC"/>
                </a:solidFill>
                <a:ea typeface="HGS創英角ｺﾞｼｯｸUB" panose="020B0900000000000000" pitchFamily="50" charset="-128"/>
              </a:rPr>
              <a:t>コース　</a:t>
            </a:r>
          </a:p>
          <a:p>
            <a:pPr algn="ctr" eaLnBrk="1" hangingPunct="1">
              <a:spcBef>
                <a:spcPct val="0"/>
              </a:spcBef>
              <a:buFontTx/>
              <a:buNone/>
            </a:pPr>
            <a:r>
              <a:rPr lang="ja-JP" altLang="en-US">
                <a:ea typeface="HGS創英角ｺﾞｼｯｸUB" panose="020B0900000000000000" pitchFamily="50" charset="-128"/>
              </a:rPr>
              <a:t>会場：４０１会議室</a:t>
            </a:r>
            <a:endParaRPr lang="ja-JP" altLang="en-US">
              <a:solidFill>
                <a:srgbClr val="FF0000"/>
              </a:solidFill>
              <a:ea typeface="HGS創英角ｺﾞｼｯｸUB" panose="020B0900000000000000"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a:extLst>
              <a:ext uri="{FF2B5EF4-FFF2-40B4-BE49-F238E27FC236}">
                <a16:creationId xmlns:a16="http://schemas.microsoft.com/office/drawing/2014/main" id="{AD061277-F89D-E1B6-6C02-50BE4E6EDA87}"/>
              </a:ext>
            </a:extLst>
          </p:cNvPr>
          <p:cNvSpPr txBox="1">
            <a:spLocks noChangeArrowheads="1"/>
          </p:cNvSpPr>
          <p:nvPr/>
        </p:nvSpPr>
        <p:spPr bwMode="auto">
          <a:xfrm>
            <a:off x="2822575" y="784226"/>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800">
              <a:ea typeface="ＭＳ ゴシック" panose="020B0609070205080204" pitchFamily="49" charset="-128"/>
            </a:endParaRPr>
          </a:p>
        </p:txBody>
      </p:sp>
      <p:sp>
        <p:nvSpPr>
          <p:cNvPr id="27651" name="Line 24">
            <a:extLst>
              <a:ext uri="{FF2B5EF4-FFF2-40B4-BE49-F238E27FC236}">
                <a16:creationId xmlns:a16="http://schemas.microsoft.com/office/drawing/2014/main" id="{1422241D-5B3E-789A-8674-CBB8DBB1F431}"/>
              </a:ext>
            </a:extLst>
          </p:cNvPr>
          <p:cNvSpPr>
            <a:spLocks noChangeShapeType="1"/>
          </p:cNvSpPr>
          <p:nvPr/>
        </p:nvSpPr>
        <p:spPr bwMode="auto">
          <a:xfrm>
            <a:off x="5054600" y="32226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27653" name="Rectangle 10">
            <a:extLst>
              <a:ext uri="{FF2B5EF4-FFF2-40B4-BE49-F238E27FC236}">
                <a16:creationId xmlns:a16="http://schemas.microsoft.com/office/drawing/2014/main" id="{072E61DD-4C4A-F2CE-D3AC-686472C562C5}"/>
              </a:ext>
            </a:extLst>
          </p:cNvPr>
          <p:cNvSpPr>
            <a:spLocks noChangeArrowheads="1"/>
          </p:cNvSpPr>
          <p:nvPr/>
        </p:nvSpPr>
        <p:spPr bwMode="auto">
          <a:xfrm>
            <a:off x="2105025" y="2941638"/>
            <a:ext cx="7696200" cy="3810000"/>
          </a:xfrm>
          <a:prstGeom prst="rect">
            <a:avLst/>
          </a:prstGeom>
          <a:solidFill>
            <a:srgbClr val="FFFF00">
              <a:alpha val="70195"/>
            </a:srgbClr>
          </a:solidFill>
          <a:ln w="38100">
            <a:solidFill>
              <a:srgbClr val="FF0000"/>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①１回目の時の</a:t>
            </a:r>
            <a:r>
              <a:rPr lang="ja-JP" altLang="en-US" sz="2800" b="1">
                <a:solidFill>
                  <a:srgbClr val="0000CC"/>
                </a:solidFill>
                <a:latin typeface="Meiryo UI" panose="020B0604030504040204" pitchFamily="50" charset="-128"/>
                <a:ea typeface="Meiryo UI" panose="020B0604030504040204" pitchFamily="50" charset="-128"/>
              </a:rPr>
              <a:t>事実</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様子・環境</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が どうなって</a:t>
            </a:r>
            <a:endParaRPr lang="en-US" altLang="ja-JP" sz="2800">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いたかをみんなで</a:t>
            </a:r>
            <a:r>
              <a:rPr lang="ja-JP" altLang="en-US" sz="2800" b="1">
                <a:solidFill>
                  <a:srgbClr val="0000CC"/>
                </a:solidFill>
                <a:latin typeface="Meiryo UI" panose="020B0604030504040204" pitchFamily="50" charset="-128"/>
                <a:ea typeface="Meiryo UI" panose="020B0604030504040204" pitchFamily="50" charset="-128"/>
              </a:rPr>
              <a:t>たくさん書き出す</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②たくさん出てきた意見</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事実</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を</a:t>
            </a:r>
            <a:r>
              <a:rPr lang="ja-JP" altLang="en-US" sz="2800" b="1">
                <a:solidFill>
                  <a:srgbClr val="0000CC"/>
                </a:solidFill>
                <a:latin typeface="Meiryo UI" panose="020B0604030504040204" pitchFamily="50" charset="-128"/>
                <a:ea typeface="Meiryo UI" panose="020B0604030504040204" pitchFamily="50" charset="-128"/>
              </a:rPr>
              <a:t>層別</a:t>
            </a:r>
            <a:r>
              <a:rPr lang="ja-JP" altLang="en-US" sz="2800">
                <a:latin typeface="Meiryo UI" panose="020B0604030504040204" pitchFamily="50" charset="-128"/>
                <a:ea typeface="Meiryo UI" panose="020B0604030504040204" pitchFamily="50" charset="-128"/>
              </a:rPr>
              <a:t>する</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③</a:t>
            </a:r>
            <a:r>
              <a:rPr lang="ja-JP" altLang="en-US" sz="2800" b="1">
                <a:solidFill>
                  <a:srgbClr val="FF0000"/>
                </a:solidFill>
                <a:latin typeface="Meiryo UI" panose="020B0604030504040204" pitchFamily="50" charset="-128"/>
                <a:ea typeface="Meiryo UI" panose="020B0604030504040204" pitchFamily="50" charset="-128"/>
              </a:rPr>
              <a:t>なぜ</a:t>
            </a:r>
            <a:r>
              <a:rPr lang="ja-JP" altLang="en-US" sz="2800">
                <a:latin typeface="Meiryo UI" panose="020B0604030504040204" pitchFamily="50" charset="-128"/>
                <a:ea typeface="Meiryo UI" panose="020B0604030504040204" pitchFamily="50" charset="-128"/>
              </a:rPr>
              <a:t>みんなが出した意見</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事実</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に</a:t>
            </a:r>
            <a:r>
              <a:rPr lang="ja-JP" altLang="en-US" sz="2800" b="1">
                <a:solidFill>
                  <a:srgbClr val="FF0000"/>
                </a:solidFill>
                <a:latin typeface="Meiryo UI" panose="020B0604030504040204" pitchFamily="50" charset="-128"/>
                <a:ea typeface="Meiryo UI" panose="020B0604030504040204" pitchFamily="50" charset="-128"/>
              </a:rPr>
              <a:t>なっていたのか</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その原因</a:t>
            </a:r>
            <a:r>
              <a:rPr lang="en-US" altLang="ja-JP" sz="2800">
                <a:latin typeface="Meiryo UI" panose="020B0604030504040204" pitchFamily="50" charset="-128"/>
                <a:ea typeface="Meiryo UI" panose="020B0604030504040204" pitchFamily="50" charset="-128"/>
              </a:rPr>
              <a:t>(</a:t>
            </a:r>
            <a:r>
              <a:rPr lang="ja-JP" altLang="en-US" sz="2800" b="1">
                <a:solidFill>
                  <a:srgbClr val="FF0000"/>
                </a:solidFill>
                <a:latin typeface="Meiryo UI" panose="020B0604030504040204" pitchFamily="50" charset="-128"/>
                <a:ea typeface="Meiryo UI" panose="020B0604030504040204" pitchFamily="50" charset="-128"/>
              </a:rPr>
              <a:t>要因</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を考えて、</a:t>
            </a:r>
            <a:r>
              <a:rPr lang="ja-JP" altLang="en-US" sz="2800" b="1">
                <a:solidFill>
                  <a:srgbClr val="FF0000"/>
                </a:solidFill>
                <a:latin typeface="Meiryo UI" panose="020B0604030504040204" pitchFamily="50" charset="-128"/>
                <a:ea typeface="Meiryo UI" panose="020B0604030504040204" pitchFamily="50" charset="-128"/>
              </a:rPr>
              <a:t>書き出す</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④パズルを完成させるために、</a:t>
            </a:r>
            <a:r>
              <a:rPr lang="ja-JP" altLang="en-US" sz="2800" b="1">
                <a:solidFill>
                  <a:srgbClr val="0000CC"/>
                </a:solidFill>
                <a:latin typeface="Meiryo UI" panose="020B0604030504040204" pitchFamily="50" charset="-128"/>
                <a:ea typeface="Meiryo UI" panose="020B0604030504040204" pitchFamily="50" charset="-128"/>
              </a:rPr>
              <a:t>大きな影響を及ぼすと</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a:t>
            </a:r>
            <a:r>
              <a:rPr lang="ja-JP" altLang="en-US" sz="2800" b="1">
                <a:solidFill>
                  <a:srgbClr val="0000CC"/>
                </a:solidFill>
                <a:latin typeface="Meiryo UI" panose="020B0604030504040204" pitchFamily="50" charset="-128"/>
                <a:ea typeface="Meiryo UI" panose="020B0604030504040204" pitchFamily="50" charset="-128"/>
              </a:rPr>
              <a:t>想定される要因を選ぶ</a:t>
            </a:r>
            <a:r>
              <a:rPr lang="ja-JP" altLang="en-US" sz="2800">
                <a:latin typeface="Meiryo UI" panose="020B0604030504040204" pitchFamily="50" charset="-128"/>
                <a:ea typeface="Meiryo UI" panose="020B0604030504040204" pitchFamily="50" charset="-128"/>
              </a:rPr>
              <a:t>＝</a:t>
            </a:r>
            <a:r>
              <a:rPr lang="ja-JP" altLang="en-US" sz="2800" b="1">
                <a:solidFill>
                  <a:srgbClr val="FF0000"/>
                </a:solidFill>
                <a:latin typeface="Meiryo UI" panose="020B0604030504040204" pitchFamily="50" charset="-128"/>
                <a:ea typeface="Meiryo UI" panose="020B0604030504040204" pitchFamily="50" charset="-128"/>
              </a:rPr>
              <a:t>主要因</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⑤主要因に丸をつけたり、目立つようにする</a:t>
            </a:r>
          </a:p>
        </p:txBody>
      </p:sp>
      <p:sp>
        <p:nvSpPr>
          <p:cNvPr id="39" name="Rectangle 2">
            <a:extLst>
              <a:ext uri="{FF2B5EF4-FFF2-40B4-BE49-F238E27FC236}">
                <a16:creationId xmlns:a16="http://schemas.microsoft.com/office/drawing/2014/main" id="{B286EE31-8A90-148E-9E5E-8DA14C9ED970}"/>
              </a:ext>
            </a:extLst>
          </p:cNvPr>
          <p:cNvSpPr txBox="1">
            <a:spLocks noChangeArrowheads="1"/>
          </p:cNvSpPr>
          <p:nvPr/>
        </p:nvSpPr>
        <p:spPr>
          <a:xfrm>
            <a:off x="1619250" y="933450"/>
            <a:ext cx="7105650" cy="457200"/>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algn="l" eaLnBrk="1" hangingPunct="1">
              <a:defRPr/>
            </a:pPr>
            <a:r>
              <a:rPr lang="ja-JP" altLang="en-US" sz="2000" kern="0">
                <a:ea typeface="HGS創英角ｺﾞｼｯｸUB" panose="020B0900000000000000" pitchFamily="50" charset="-128"/>
              </a:rPr>
              <a:t>１．第１回目</a:t>
            </a:r>
            <a:endParaRPr lang="ja-JP" altLang="en-US" sz="2000" kern="0" dirty="0">
              <a:solidFill>
                <a:srgbClr val="FF0000"/>
              </a:solidFill>
              <a:ea typeface="HGS創英角ｺﾞｼｯｸUB" panose="020B0900000000000000" pitchFamily="50" charset="-128"/>
            </a:endParaRPr>
          </a:p>
        </p:txBody>
      </p:sp>
      <p:sp>
        <p:nvSpPr>
          <p:cNvPr id="40" name="Rectangle 2">
            <a:extLst>
              <a:ext uri="{FF2B5EF4-FFF2-40B4-BE49-F238E27FC236}">
                <a16:creationId xmlns:a16="http://schemas.microsoft.com/office/drawing/2014/main" id="{5020ABCB-9C42-F124-90CA-E45DFAA2C8C2}"/>
              </a:ext>
            </a:extLst>
          </p:cNvPr>
          <p:cNvSpPr txBox="1">
            <a:spLocks noChangeArrowheads="1"/>
          </p:cNvSpPr>
          <p:nvPr/>
        </p:nvSpPr>
        <p:spPr bwMode="auto">
          <a:xfrm>
            <a:off x="1606550" y="2468563"/>
            <a:ext cx="6161088" cy="457200"/>
          </a:xfrm>
          <a:prstGeom prst="rect">
            <a:avLst/>
          </a:prstGeom>
          <a:noFill/>
          <a:ln>
            <a:noFill/>
          </a:ln>
          <a:effectLst/>
        </p:spPr>
        <p:txBody>
          <a:bodyPr lIns="96838" tIns="49212" rIns="96838" bIns="49212" anchor="ctr"/>
          <a:lstStyle>
            <a:lvl1pPr algn="ctr" defTabSz="844550" rtl="0" eaLnBrk="0" fontAlgn="base" hangingPunct="0">
              <a:spcBef>
                <a:spcPct val="0"/>
              </a:spcBef>
              <a:spcAft>
                <a:spcPct val="0"/>
              </a:spcAft>
              <a:defRPr kumimoji="1" sz="4700">
                <a:solidFill>
                  <a:schemeClr val="tx2"/>
                </a:solidFill>
                <a:latin typeface="+mj-lt"/>
                <a:ea typeface="+mj-ea"/>
                <a:cs typeface="+mj-cs"/>
              </a:defRPr>
            </a:lvl1pPr>
            <a:lvl2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2pPr>
            <a:lvl3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3pPr>
            <a:lvl4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4pPr>
            <a:lvl5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5pPr>
            <a:lvl6pPr marL="4572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6pPr>
            <a:lvl7pPr marL="9144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7pPr>
            <a:lvl8pPr marL="13716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8pPr>
            <a:lvl9pPr marL="18288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9pPr>
          </a:lstStyle>
          <a:p>
            <a:pPr algn="l" eaLnBrk="1" hangingPunct="1">
              <a:defRPr/>
            </a:pPr>
            <a:r>
              <a:rPr lang="en-US" altLang="ja-JP" sz="2000" kern="0" dirty="0">
                <a:solidFill>
                  <a:schemeClr val="tx1"/>
                </a:solidFill>
                <a:ea typeface="HGS創英角ｺﾞｼｯｸUB" pitchFamily="50" charset="-128"/>
              </a:rPr>
              <a:t>【</a:t>
            </a:r>
            <a:r>
              <a:rPr lang="ja-JP" altLang="en-US" sz="2000" kern="0" dirty="0">
                <a:solidFill>
                  <a:schemeClr val="tx1"/>
                </a:solidFill>
                <a:ea typeface="HGS創英角ｺﾞｼｯｸUB" pitchFamily="50" charset="-128"/>
              </a:rPr>
              <a:t>要因解析</a:t>
            </a:r>
            <a:r>
              <a:rPr lang="en-US" altLang="ja-JP" sz="2000" kern="0" dirty="0">
                <a:solidFill>
                  <a:schemeClr val="tx1"/>
                </a:solidFill>
                <a:ea typeface="HGS創英角ｺﾞｼｯｸUB" pitchFamily="50" charset="-128"/>
              </a:rPr>
              <a:t>】</a:t>
            </a:r>
            <a:r>
              <a:rPr lang="ja-JP" altLang="en-US" sz="1600" kern="0" dirty="0">
                <a:solidFill>
                  <a:schemeClr val="tx1"/>
                </a:solidFill>
                <a:ea typeface="HGS創英角ｺﾞｼｯｸUB" pitchFamily="50" charset="-128"/>
              </a:rPr>
              <a:t>事実を基に要因を掘り下げ、主要因を追求する</a:t>
            </a:r>
          </a:p>
        </p:txBody>
      </p:sp>
      <p:graphicFrame>
        <p:nvGraphicFramePr>
          <p:cNvPr id="42" name="Group 324">
            <a:extLst>
              <a:ext uri="{FF2B5EF4-FFF2-40B4-BE49-F238E27FC236}">
                <a16:creationId xmlns:a16="http://schemas.microsoft.com/office/drawing/2014/main" id="{6881A3B9-74D3-9B0A-2F53-3414AB01625D}"/>
              </a:ext>
            </a:extLst>
          </p:cNvPr>
          <p:cNvGraphicFramePr>
            <a:graphicFrameLocks noGrp="1"/>
          </p:cNvGraphicFramePr>
          <p:nvPr/>
        </p:nvGraphicFramePr>
        <p:xfrm>
          <a:off x="3238501" y="1090613"/>
          <a:ext cx="4303713" cy="1389063"/>
        </p:xfrm>
        <a:graphic>
          <a:graphicData uri="http://schemas.openxmlformats.org/drawingml/2006/table">
            <a:tbl>
              <a:tblPr/>
              <a:tblGrid>
                <a:gridCol w="733078">
                  <a:extLst>
                    <a:ext uri="{9D8B030D-6E8A-4147-A177-3AD203B41FA5}">
                      <a16:colId xmlns:a16="http://schemas.microsoft.com/office/drawing/2014/main" val="20000"/>
                    </a:ext>
                  </a:extLst>
                </a:gridCol>
                <a:gridCol w="3570635">
                  <a:extLst>
                    <a:ext uri="{9D8B030D-6E8A-4147-A177-3AD203B41FA5}">
                      <a16:colId xmlns:a16="http://schemas.microsoft.com/office/drawing/2014/main" val="20001"/>
                    </a:ext>
                  </a:extLst>
                </a:gridCol>
              </a:tblGrid>
              <a:tr h="259066">
                <a:tc>
                  <a:txBody>
                    <a:bodyPr/>
                    <a:lstStyle/>
                    <a:p>
                      <a:pPr marL="0" marR="0" lvl="0" indent="0" algn="ctr" defTabSz="844550" rtl="0" eaLnBrk="1" fontAlgn="base" latinLnBrk="0" hangingPunct="1">
                        <a:lnSpc>
                          <a:spcPct val="100000"/>
                        </a:lnSpc>
                        <a:spcBef>
                          <a:spcPct val="20000"/>
                        </a:spcBef>
                        <a:spcAft>
                          <a:spcPct val="0"/>
                        </a:spcAft>
                        <a:buClrTx/>
                        <a:buSzTx/>
                        <a:buFontTx/>
                        <a:buNone/>
                        <a:tabLst/>
                        <a:defRPr/>
                      </a:pPr>
                      <a:r>
                        <a:rPr kumimoji="1" lang="ja-JP" altLang="en-US" sz="10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（条件）</a:t>
                      </a:r>
                    </a:p>
                  </a:txBody>
                  <a:tcPr marL="91467" marR="91467" marT="45713" marB="45713" anchor="ctr" horzOverflow="overflow">
                    <a:lnL w="28575" cap="flat" cmpd="sng" algn="ctr">
                      <a:noFill/>
                      <a:prstDash val="solid"/>
                      <a:round/>
                      <a:headEnd type="none" w="med" len="med"/>
                      <a:tailEnd type="none" w="med" len="med"/>
                    </a:lnL>
                    <a:lnR w="12700" cap="flat" cmpd="sng" algn="ctr">
                      <a:noFill/>
                      <a:prstDash val="solid"/>
                      <a:round/>
                      <a:headEnd type="none" w="sm" len="sm"/>
                      <a:tailEnd type="none" w="sm" len="sm"/>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44550" rtl="0" eaLnBrk="1" fontAlgn="base" latinLnBrk="0" hangingPunct="1">
                        <a:lnSpc>
                          <a:spcPct val="100000"/>
                        </a:lnSpc>
                        <a:spcBef>
                          <a:spcPct val="20000"/>
                        </a:spcBef>
                        <a:spcAft>
                          <a:spcPct val="0"/>
                        </a:spcAft>
                        <a:buClrTx/>
                        <a:buSzTx/>
                        <a:buFontTx/>
                        <a:buNone/>
                        <a:tabLst/>
                        <a:defRPr/>
                      </a:pP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３１５ 　ﾋﾟｰｽ　－　 　２５　　分　＝　　　２９０ 　</a:t>
                      </a:r>
                      <a:r>
                        <a:rPr kumimoji="1" lang="ja-JP" altLang="en-US" sz="900" b="1" i="0" u="none" strike="noStrike" cap="none" normalizeH="0" baseline="0" dirty="0">
                          <a:ln>
                            <a:noFill/>
                          </a:ln>
                          <a:solidFill>
                            <a:schemeClr val="tx1"/>
                          </a:solidFill>
                          <a:effectLst/>
                          <a:latin typeface="Times New Roman" pitchFamily="18" charset="0"/>
                          <a:ea typeface="ＭＳ Ｐゴシック" pitchFamily="50" charset="-128"/>
                        </a:rPr>
                        <a:t>点</a:t>
                      </a:r>
                      <a:endPar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endParaRPr>
                    </a:p>
                  </a:txBody>
                  <a:tcPr marL="91467" marR="91467" marT="45713" marB="45713" anchor="ctr" horzOverflow="overflow">
                    <a:lnL w="12700" cap="flat" cmpd="sng" algn="ctr">
                      <a:noFill/>
                      <a:prstDash val="solid"/>
                      <a:round/>
                      <a:headEnd type="none" w="sm" len="sm"/>
                      <a:tailEnd type="none" w="sm" len="sm"/>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94431">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現状</a:t>
                      </a:r>
                      <a:endParaRPr kumimoji="1" lang="ja-JP" altLang="en-US" sz="7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67" marR="91467" marT="45713" marB="4571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dirty="0">
                          <a:ln>
                            <a:noFill/>
                          </a:ln>
                          <a:solidFill>
                            <a:schemeClr val="tx1"/>
                          </a:solidFill>
                          <a:effectLst/>
                          <a:latin typeface="Times New Roman" pitchFamily="18" charset="0"/>
                          <a:ea typeface="ＭＳ Ｐゴシック" pitchFamily="50" charset="-128"/>
                        </a:rPr>
                        <a:t>完成・結合ﾊﾟｽﾞﾙ合計　　　　実施時間　　　　　　　　得点</a:t>
                      </a:r>
                    </a:p>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２４０</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）ﾋﾟｰｽ　－　（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２５</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）分　＝　（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２１５</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900" b="1" i="0" u="none" strike="noStrike" cap="none" normalizeH="0" baseline="0" dirty="0">
                          <a:ln>
                            <a:noFill/>
                          </a:ln>
                          <a:solidFill>
                            <a:schemeClr val="tx1"/>
                          </a:solidFill>
                          <a:effectLst/>
                          <a:latin typeface="Times New Roman" pitchFamily="18" charset="0"/>
                          <a:ea typeface="ＭＳ Ｐゴシック" pitchFamily="50" charset="-128"/>
                        </a:rPr>
                        <a:t>点</a:t>
                      </a:r>
                      <a:endPar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endParaRPr>
                    </a:p>
                  </a:txBody>
                  <a:tcPr marL="91467" marR="91467" marT="45713" marB="45713"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35566">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目標設定</a:t>
                      </a:r>
                    </a:p>
                  </a:txBody>
                  <a:tcPr marL="91467" marR="91467" marT="45713" marB="45713"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itchFamily="18" charset="0"/>
                          <a:ea typeface="ＭＳ Ｐゴシック" pitchFamily="50" charset="-128"/>
                        </a:rPr>
                        <a:t>完成・結合ﾊﾟｽﾞﾙ合計　　　　完成タイム　　　　　　　　　　　得点</a:t>
                      </a:r>
                    </a:p>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３００</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rPr>
                        <a:t>）ﾋﾟｰｽ　－　（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２５</a:t>
                      </a:r>
                      <a:r>
                        <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rPr>
                        <a:t>　）分　＝　（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２７５</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rPr>
                        <a:t>）</a:t>
                      </a:r>
                      <a:r>
                        <a:rPr kumimoji="1" lang="ja-JP" altLang="en-US" sz="900" b="0" i="0" u="none" strike="noStrike" cap="none" normalizeH="0" baseline="0" dirty="0">
                          <a:ln>
                            <a:noFill/>
                          </a:ln>
                          <a:solidFill>
                            <a:schemeClr val="tx1"/>
                          </a:solidFill>
                          <a:effectLst/>
                          <a:latin typeface="Times New Roman" pitchFamily="18" charset="0"/>
                          <a:ea typeface="ＭＳ Ｐゴシック" pitchFamily="50" charset="-128"/>
                        </a:rPr>
                        <a:t>点</a:t>
                      </a:r>
                      <a:endPar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67" marR="91467" marT="45713" marB="45713"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43" name="Rectangle 2">
            <a:extLst>
              <a:ext uri="{FF2B5EF4-FFF2-40B4-BE49-F238E27FC236}">
                <a16:creationId xmlns:a16="http://schemas.microsoft.com/office/drawing/2014/main" id="{36A8E8C3-7012-13AE-C0A9-82887DFC592E}"/>
              </a:ext>
            </a:extLst>
          </p:cNvPr>
          <p:cNvSpPr txBox="1">
            <a:spLocks noChangeArrowheads="1"/>
          </p:cNvSpPr>
          <p:nvPr/>
        </p:nvSpPr>
        <p:spPr bwMode="auto">
          <a:xfrm>
            <a:off x="1636714" y="1347788"/>
            <a:ext cx="2027237" cy="1193800"/>
          </a:xfrm>
          <a:prstGeom prst="rect">
            <a:avLst/>
          </a:prstGeom>
          <a:noFill/>
          <a:ln>
            <a:noFill/>
          </a:ln>
          <a:effectLst/>
        </p:spPr>
        <p:txBody>
          <a:bodyPr lIns="96838" tIns="49212" rIns="96838" bIns="49212" anchor="ctr"/>
          <a:lstStyle>
            <a:lvl1pPr algn="ctr" defTabSz="844550" rtl="0" eaLnBrk="0" fontAlgn="base" hangingPunct="0">
              <a:spcBef>
                <a:spcPct val="0"/>
              </a:spcBef>
              <a:spcAft>
                <a:spcPct val="0"/>
              </a:spcAft>
              <a:defRPr kumimoji="1" sz="4700">
                <a:solidFill>
                  <a:schemeClr val="tx2"/>
                </a:solidFill>
                <a:latin typeface="+mj-lt"/>
                <a:ea typeface="+mj-ea"/>
                <a:cs typeface="+mj-cs"/>
              </a:defRPr>
            </a:lvl1pPr>
            <a:lvl2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2pPr>
            <a:lvl3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3pPr>
            <a:lvl4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4pPr>
            <a:lvl5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5pPr>
            <a:lvl6pPr marL="4572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6pPr>
            <a:lvl7pPr marL="9144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7pPr>
            <a:lvl8pPr marL="13716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8pPr>
            <a:lvl9pPr marL="18288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9pPr>
          </a:lstStyle>
          <a:p>
            <a:pPr algn="l" eaLnBrk="1" hangingPunct="1">
              <a:defRPr/>
            </a:pPr>
            <a:r>
              <a:rPr lang="en-US" altLang="ja-JP" sz="2000" kern="0" dirty="0">
                <a:solidFill>
                  <a:schemeClr val="tx1"/>
                </a:solidFill>
                <a:ea typeface="HGS創英角ｺﾞｼｯｸUB" pitchFamily="50" charset="-128"/>
              </a:rPr>
              <a:t>【</a:t>
            </a:r>
            <a:r>
              <a:rPr lang="ja-JP" altLang="en-US" sz="2000" kern="0" dirty="0">
                <a:solidFill>
                  <a:schemeClr val="tx1"/>
                </a:solidFill>
                <a:ea typeface="HGS創英角ｺﾞｼｯｸUB" pitchFamily="50" charset="-128"/>
              </a:rPr>
              <a:t>現状把握</a:t>
            </a:r>
            <a:r>
              <a:rPr lang="en-US" altLang="ja-JP" sz="2000" kern="0" dirty="0">
                <a:solidFill>
                  <a:schemeClr val="tx1"/>
                </a:solidFill>
                <a:ea typeface="HGS創英角ｺﾞｼｯｸUB" pitchFamily="50" charset="-128"/>
              </a:rPr>
              <a:t>】</a:t>
            </a:r>
            <a:br>
              <a:rPr lang="en-US" altLang="ja-JP" sz="2000" kern="0" dirty="0">
                <a:solidFill>
                  <a:schemeClr val="tx1"/>
                </a:solidFill>
                <a:ea typeface="HGS創英角ｺﾞｼｯｸUB" pitchFamily="50" charset="-128"/>
              </a:rPr>
            </a:br>
            <a:br>
              <a:rPr lang="en-US" altLang="ja-JP" sz="1400" kern="0" dirty="0">
                <a:solidFill>
                  <a:schemeClr val="tx1"/>
                </a:solidFill>
                <a:ea typeface="HGS創英角ｺﾞｼｯｸUB" pitchFamily="50" charset="-128"/>
              </a:rPr>
            </a:br>
            <a:r>
              <a:rPr lang="en-US" altLang="ja-JP" sz="2000" kern="0" dirty="0">
                <a:solidFill>
                  <a:schemeClr val="tx1"/>
                </a:solidFill>
                <a:ea typeface="HGS創英角ｺﾞｼｯｸUB" pitchFamily="50" charset="-128"/>
              </a:rPr>
              <a:t>【</a:t>
            </a:r>
            <a:r>
              <a:rPr lang="ja-JP" altLang="en-US" sz="2000" kern="0" dirty="0">
                <a:solidFill>
                  <a:schemeClr val="tx1"/>
                </a:solidFill>
                <a:ea typeface="HGS創英角ｺﾞｼｯｸUB" pitchFamily="50" charset="-128"/>
              </a:rPr>
              <a:t>目標設定</a:t>
            </a:r>
            <a:r>
              <a:rPr lang="en-US" altLang="ja-JP" sz="2000" kern="0" dirty="0">
                <a:solidFill>
                  <a:schemeClr val="tx1"/>
                </a:solidFill>
                <a:ea typeface="HGS創英角ｺﾞｼｯｸUB" pitchFamily="50" charset="-128"/>
              </a:rPr>
              <a:t>】</a:t>
            </a:r>
          </a:p>
        </p:txBody>
      </p:sp>
      <p:grpSp>
        <p:nvGrpSpPr>
          <p:cNvPr id="27672" name="グループ化 43">
            <a:extLst>
              <a:ext uri="{FF2B5EF4-FFF2-40B4-BE49-F238E27FC236}">
                <a16:creationId xmlns:a16="http://schemas.microsoft.com/office/drawing/2014/main" id="{3D3CD362-D011-6E82-664A-91539AF1C86F}"/>
              </a:ext>
            </a:extLst>
          </p:cNvPr>
          <p:cNvGrpSpPr>
            <a:grpSpLocks/>
          </p:cNvGrpSpPr>
          <p:nvPr/>
        </p:nvGrpSpPr>
        <p:grpSpPr bwMode="auto">
          <a:xfrm>
            <a:off x="7772400" y="1185864"/>
            <a:ext cx="3303588" cy="1609725"/>
            <a:chOff x="6267450" y="2542267"/>
            <a:chExt cx="3303588" cy="3066712"/>
          </a:xfrm>
        </p:grpSpPr>
        <p:grpSp>
          <p:nvGrpSpPr>
            <p:cNvPr id="27675" name="グループ化 68">
              <a:extLst>
                <a:ext uri="{FF2B5EF4-FFF2-40B4-BE49-F238E27FC236}">
                  <a16:creationId xmlns:a16="http://schemas.microsoft.com/office/drawing/2014/main" id="{7EBB8B24-9C40-3C85-2029-A9571CEF4427}"/>
                </a:ext>
              </a:extLst>
            </p:cNvPr>
            <p:cNvGrpSpPr>
              <a:grpSpLocks/>
            </p:cNvGrpSpPr>
            <p:nvPr/>
          </p:nvGrpSpPr>
          <p:grpSpPr bwMode="auto">
            <a:xfrm>
              <a:off x="6267450" y="2542267"/>
              <a:ext cx="3303588" cy="3066712"/>
              <a:chOff x="6267444" y="2542263"/>
              <a:chExt cx="3303586" cy="3067066"/>
            </a:xfrm>
          </p:grpSpPr>
          <p:grpSp>
            <p:nvGrpSpPr>
              <p:cNvPr id="27680" name="Group 4">
                <a:extLst>
                  <a:ext uri="{FF2B5EF4-FFF2-40B4-BE49-F238E27FC236}">
                    <a16:creationId xmlns:a16="http://schemas.microsoft.com/office/drawing/2014/main" id="{372789B0-97B0-59EE-6EEB-B246207CCF8C}"/>
                  </a:ext>
                </a:extLst>
              </p:cNvPr>
              <p:cNvGrpSpPr>
                <a:grpSpLocks noChangeAspect="1"/>
              </p:cNvGrpSpPr>
              <p:nvPr/>
            </p:nvGrpSpPr>
            <p:grpSpPr bwMode="auto">
              <a:xfrm>
                <a:off x="6267444" y="2542263"/>
                <a:ext cx="3303586" cy="3067066"/>
                <a:chOff x="3897" y="449"/>
                <a:chExt cx="2081" cy="1027"/>
              </a:xfrm>
            </p:grpSpPr>
            <p:sp>
              <p:nvSpPr>
                <p:cNvPr id="27683" name="AutoShape 3">
                  <a:extLst>
                    <a:ext uri="{FF2B5EF4-FFF2-40B4-BE49-F238E27FC236}">
                      <a16:creationId xmlns:a16="http://schemas.microsoft.com/office/drawing/2014/main" id="{C15031C8-6EA5-6154-560B-30251C285C4D}"/>
                    </a:ext>
                  </a:extLst>
                </p:cNvPr>
                <p:cNvSpPr>
                  <a:spLocks noChangeAspect="1" noChangeArrowheads="1" noTextEdit="1"/>
                </p:cNvSpPr>
                <p:nvPr/>
              </p:nvSpPr>
              <p:spPr bwMode="auto">
                <a:xfrm>
                  <a:off x="3911" y="461"/>
                  <a:ext cx="2067" cy="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27684" name="Rectangle 6">
                  <a:extLst>
                    <a:ext uri="{FF2B5EF4-FFF2-40B4-BE49-F238E27FC236}">
                      <a16:creationId xmlns:a16="http://schemas.microsoft.com/office/drawing/2014/main" id="{A4EE005F-00DE-CF5C-0CB9-8D464CEE67F1}"/>
                    </a:ext>
                  </a:extLst>
                </p:cNvPr>
                <p:cNvSpPr>
                  <a:spLocks noChangeArrowheads="1"/>
                </p:cNvSpPr>
                <p:nvPr/>
              </p:nvSpPr>
              <p:spPr bwMode="auto">
                <a:xfrm>
                  <a:off x="3897" y="449"/>
                  <a:ext cx="27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ja-JP" sz="1200">
                      <a:solidFill>
                        <a:srgbClr val="000000"/>
                      </a:solidFill>
                      <a:latin typeface="ＭＳ Ｐゴシック" panose="020B0600070205080204" pitchFamily="50" charset="-128"/>
                    </a:rPr>
                    <a:t>(点数）</a:t>
                  </a:r>
                  <a:endParaRPr kumimoji="0" lang="ja-JP" altLang="ja-JP" sz="1200">
                    <a:latin typeface="Arial" panose="020B0604020202020204" pitchFamily="34" charset="0"/>
                  </a:endParaRPr>
                </a:p>
              </p:txBody>
            </p:sp>
            <p:sp>
              <p:nvSpPr>
                <p:cNvPr id="27685" name="Rectangle 7">
                  <a:extLst>
                    <a:ext uri="{FF2B5EF4-FFF2-40B4-BE49-F238E27FC236}">
                      <a16:creationId xmlns:a16="http://schemas.microsoft.com/office/drawing/2014/main" id="{1165FD89-5B66-8C69-BC5F-B6534122D53E}"/>
                    </a:ext>
                  </a:extLst>
                </p:cNvPr>
                <p:cNvSpPr>
                  <a:spLocks noChangeArrowheads="1"/>
                </p:cNvSpPr>
                <p:nvPr/>
              </p:nvSpPr>
              <p:spPr bwMode="auto">
                <a:xfrm>
                  <a:off x="4017" y="614"/>
                  <a:ext cx="18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en-US" altLang="ja-JP" sz="1200">
                      <a:solidFill>
                        <a:srgbClr val="FF0000"/>
                      </a:solidFill>
                      <a:latin typeface="Meiryo UI" panose="020B0604030504040204" pitchFamily="50" charset="-128"/>
                      <a:ea typeface="Meiryo UI" panose="020B0604030504040204" pitchFamily="50" charset="-128"/>
                    </a:rPr>
                    <a:t>290</a:t>
                  </a:r>
                  <a:endParaRPr kumimoji="0" lang="ja-JP" altLang="ja-JP" sz="1200">
                    <a:solidFill>
                      <a:srgbClr val="FF0000"/>
                    </a:solidFill>
                    <a:latin typeface="Meiryo UI" panose="020B0604030504040204" pitchFamily="50" charset="-128"/>
                    <a:ea typeface="Meiryo UI" panose="020B0604030504040204" pitchFamily="50" charset="-128"/>
                  </a:endParaRPr>
                </a:p>
              </p:txBody>
            </p:sp>
            <p:sp>
              <p:nvSpPr>
                <p:cNvPr id="27686" name="Rectangle 8">
                  <a:extLst>
                    <a:ext uri="{FF2B5EF4-FFF2-40B4-BE49-F238E27FC236}">
                      <a16:creationId xmlns:a16="http://schemas.microsoft.com/office/drawing/2014/main" id="{99CBB44B-C4AD-833C-0E07-D9589BB4FA99}"/>
                    </a:ext>
                  </a:extLst>
                </p:cNvPr>
                <p:cNvSpPr>
                  <a:spLocks noChangeArrowheads="1"/>
                </p:cNvSpPr>
                <p:nvPr/>
              </p:nvSpPr>
              <p:spPr bwMode="auto">
                <a:xfrm>
                  <a:off x="4017" y="782"/>
                  <a:ext cx="18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ja-JP" sz="1200">
                      <a:solidFill>
                        <a:srgbClr val="FF0000"/>
                      </a:solidFill>
                      <a:latin typeface="Meiryo UI" panose="020B0604030504040204" pitchFamily="50" charset="-128"/>
                      <a:ea typeface="Meiryo UI" panose="020B0604030504040204" pitchFamily="50" charset="-128"/>
                    </a:rPr>
                    <a:t>2</a:t>
                  </a:r>
                  <a:r>
                    <a:rPr kumimoji="0" lang="en-US" altLang="ja-JP" sz="1200">
                      <a:solidFill>
                        <a:srgbClr val="FF0000"/>
                      </a:solidFill>
                      <a:latin typeface="Meiryo UI" panose="020B0604030504040204" pitchFamily="50" charset="-128"/>
                      <a:ea typeface="Meiryo UI" panose="020B0604030504040204" pitchFamily="50" charset="-128"/>
                    </a:rPr>
                    <a:t>5</a:t>
                  </a:r>
                  <a:r>
                    <a:rPr kumimoji="0" lang="ja-JP" altLang="ja-JP" sz="1200">
                      <a:solidFill>
                        <a:srgbClr val="FF0000"/>
                      </a:solidFill>
                      <a:latin typeface="Meiryo UI" panose="020B0604030504040204" pitchFamily="50" charset="-128"/>
                      <a:ea typeface="Meiryo UI" panose="020B0604030504040204" pitchFamily="50" charset="-128"/>
                    </a:rPr>
                    <a:t>0</a:t>
                  </a:r>
                </a:p>
              </p:txBody>
            </p:sp>
            <p:sp>
              <p:nvSpPr>
                <p:cNvPr id="27687" name="Rectangle 9">
                  <a:extLst>
                    <a:ext uri="{FF2B5EF4-FFF2-40B4-BE49-F238E27FC236}">
                      <a16:creationId xmlns:a16="http://schemas.microsoft.com/office/drawing/2014/main" id="{282409DF-AB8B-C05C-8883-7552F0415D0D}"/>
                    </a:ext>
                  </a:extLst>
                </p:cNvPr>
                <p:cNvSpPr>
                  <a:spLocks noChangeArrowheads="1"/>
                </p:cNvSpPr>
                <p:nvPr/>
              </p:nvSpPr>
              <p:spPr bwMode="auto">
                <a:xfrm>
                  <a:off x="4017" y="959"/>
                  <a:ext cx="18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ja-JP" sz="1200">
                      <a:solidFill>
                        <a:srgbClr val="FF0000"/>
                      </a:solidFill>
                      <a:latin typeface="Meiryo UI" panose="020B0604030504040204" pitchFamily="50" charset="-128"/>
                      <a:ea typeface="Meiryo UI" panose="020B0604030504040204" pitchFamily="50" charset="-128"/>
                    </a:rPr>
                    <a:t>2</a:t>
                  </a:r>
                  <a:r>
                    <a:rPr kumimoji="0" lang="en-US" altLang="ja-JP" sz="1200">
                      <a:solidFill>
                        <a:srgbClr val="FF0000"/>
                      </a:solidFill>
                      <a:latin typeface="Meiryo UI" panose="020B0604030504040204" pitchFamily="50" charset="-128"/>
                      <a:ea typeface="Meiryo UI" panose="020B0604030504040204" pitchFamily="50" charset="-128"/>
                    </a:rPr>
                    <a:t>0</a:t>
                  </a:r>
                  <a:r>
                    <a:rPr kumimoji="0" lang="ja-JP" altLang="ja-JP" sz="1200">
                      <a:solidFill>
                        <a:srgbClr val="FF0000"/>
                      </a:solidFill>
                      <a:latin typeface="Meiryo UI" panose="020B0604030504040204" pitchFamily="50" charset="-128"/>
                      <a:ea typeface="Meiryo UI" panose="020B0604030504040204" pitchFamily="50" charset="-128"/>
                    </a:rPr>
                    <a:t>0</a:t>
                  </a:r>
                </a:p>
              </p:txBody>
            </p:sp>
            <p:sp>
              <p:nvSpPr>
                <p:cNvPr id="27688" name="Rectangle 10">
                  <a:extLst>
                    <a:ext uri="{FF2B5EF4-FFF2-40B4-BE49-F238E27FC236}">
                      <a16:creationId xmlns:a16="http://schemas.microsoft.com/office/drawing/2014/main" id="{3BD59F1E-D1D3-2F69-4B33-DC3E6FC343D4}"/>
                    </a:ext>
                  </a:extLst>
                </p:cNvPr>
                <p:cNvSpPr>
                  <a:spLocks noChangeArrowheads="1"/>
                </p:cNvSpPr>
                <p:nvPr/>
              </p:nvSpPr>
              <p:spPr bwMode="auto">
                <a:xfrm>
                  <a:off x="4057" y="1128"/>
                  <a:ext cx="121"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en-US" altLang="ja-JP" sz="1200">
                      <a:solidFill>
                        <a:srgbClr val="FF0000"/>
                      </a:solidFill>
                      <a:latin typeface="Meiryo UI" panose="020B0604030504040204" pitchFamily="50" charset="-128"/>
                      <a:ea typeface="Meiryo UI" panose="020B0604030504040204" pitchFamily="50" charset="-128"/>
                    </a:rPr>
                    <a:t>5</a:t>
                  </a:r>
                  <a:r>
                    <a:rPr kumimoji="0" lang="ja-JP" altLang="ja-JP" sz="1200">
                      <a:solidFill>
                        <a:srgbClr val="FF0000"/>
                      </a:solidFill>
                      <a:latin typeface="Meiryo UI" panose="020B0604030504040204" pitchFamily="50" charset="-128"/>
                      <a:ea typeface="Meiryo UI" panose="020B0604030504040204" pitchFamily="50" charset="-128"/>
                    </a:rPr>
                    <a:t>0</a:t>
                  </a:r>
                </a:p>
              </p:txBody>
            </p:sp>
            <p:sp>
              <p:nvSpPr>
                <p:cNvPr id="27689" name="Rectangle 11">
                  <a:extLst>
                    <a:ext uri="{FF2B5EF4-FFF2-40B4-BE49-F238E27FC236}">
                      <a16:creationId xmlns:a16="http://schemas.microsoft.com/office/drawing/2014/main" id="{66576662-5140-C08F-4EEF-4211EAE8C7B5}"/>
                    </a:ext>
                  </a:extLst>
                </p:cNvPr>
                <p:cNvSpPr>
                  <a:spLocks noChangeArrowheads="1"/>
                </p:cNvSpPr>
                <p:nvPr/>
              </p:nvSpPr>
              <p:spPr bwMode="auto">
                <a:xfrm>
                  <a:off x="4093" y="1282"/>
                  <a:ext cx="61"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ja-JP" sz="1200">
                      <a:solidFill>
                        <a:srgbClr val="000000"/>
                      </a:solidFill>
                      <a:latin typeface="Meiryo UI" panose="020B0604030504040204" pitchFamily="50" charset="-128"/>
                      <a:ea typeface="Meiryo UI" panose="020B0604030504040204" pitchFamily="50" charset="-128"/>
                    </a:rPr>
                    <a:t>0</a:t>
                  </a:r>
                  <a:endParaRPr kumimoji="0" lang="ja-JP" altLang="ja-JP" sz="1200">
                    <a:latin typeface="Meiryo UI" panose="020B0604030504040204" pitchFamily="50" charset="-128"/>
                    <a:ea typeface="Meiryo UI" panose="020B0604030504040204" pitchFamily="50" charset="-128"/>
                  </a:endParaRPr>
                </a:p>
              </p:txBody>
            </p:sp>
            <p:sp>
              <p:nvSpPr>
                <p:cNvPr id="27690" name="Rectangle 12">
                  <a:extLst>
                    <a:ext uri="{FF2B5EF4-FFF2-40B4-BE49-F238E27FC236}">
                      <a16:creationId xmlns:a16="http://schemas.microsoft.com/office/drawing/2014/main" id="{8C02A3D9-D164-0EF7-0CB4-AA1AB9854372}"/>
                    </a:ext>
                  </a:extLst>
                </p:cNvPr>
                <p:cNvSpPr>
                  <a:spLocks noChangeArrowheads="1"/>
                </p:cNvSpPr>
                <p:nvPr/>
              </p:nvSpPr>
              <p:spPr bwMode="auto">
                <a:xfrm>
                  <a:off x="4512" y="1358"/>
                  <a:ext cx="194"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en-US" sz="1200">
                      <a:solidFill>
                        <a:srgbClr val="000000"/>
                      </a:solidFill>
                      <a:latin typeface="Meiryo UI" panose="020B0604030504040204" pitchFamily="50" charset="-128"/>
                      <a:ea typeface="Meiryo UI" panose="020B0604030504040204" pitchFamily="50" charset="-128"/>
                      <a:cs typeface="Microsoft Himalaya" panose="01010100010101010101" pitchFamily="2" charset="0"/>
                    </a:rPr>
                    <a:t>現状</a:t>
                  </a:r>
                  <a:endParaRPr kumimoji="0" lang="ja-JP" altLang="ja-JP" sz="1200">
                    <a:latin typeface="Meiryo UI" panose="020B0604030504040204" pitchFamily="50" charset="-128"/>
                    <a:ea typeface="Meiryo UI" panose="020B0604030504040204" pitchFamily="50" charset="-128"/>
                    <a:cs typeface="Microsoft Himalaya" panose="01010100010101010101" pitchFamily="2" charset="0"/>
                  </a:endParaRPr>
                </a:p>
              </p:txBody>
            </p:sp>
            <p:sp>
              <p:nvSpPr>
                <p:cNvPr id="27691" name="Rectangle 13">
                  <a:extLst>
                    <a:ext uri="{FF2B5EF4-FFF2-40B4-BE49-F238E27FC236}">
                      <a16:creationId xmlns:a16="http://schemas.microsoft.com/office/drawing/2014/main" id="{00F1587D-F0B1-36E5-DD84-B748F8E29830}"/>
                    </a:ext>
                  </a:extLst>
                </p:cNvPr>
                <p:cNvSpPr>
                  <a:spLocks noChangeArrowheads="1"/>
                </p:cNvSpPr>
                <p:nvPr/>
              </p:nvSpPr>
              <p:spPr bwMode="auto">
                <a:xfrm>
                  <a:off x="5207" y="1358"/>
                  <a:ext cx="194"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en-US" sz="1200">
                      <a:solidFill>
                        <a:srgbClr val="000000"/>
                      </a:solidFill>
                      <a:latin typeface="Meiryo UI" panose="020B0604030504040204" pitchFamily="50" charset="-128"/>
                      <a:ea typeface="Meiryo UI" panose="020B0604030504040204" pitchFamily="50" charset="-128"/>
                    </a:rPr>
                    <a:t>目標</a:t>
                  </a:r>
                  <a:endParaRPr kumimoji="0" lang="ja-JP" altLang="ja-JP" sz="1200">
                    <a:latin typeface="Meiryo UI" panose="020B0604030504040204" pitchFamily="50" charset="-128"/>
                    <a:ea typeface="Meiryo UI" panose="020B0604030504040204" pitchFamily="50" charset="-128"/>
                  </a:endParaRPr>
                </a:p>
              </p:txBody>
            </p:sp>
            <p:sp>
              <p:nvSpPr>
                <p:cNvPr id="27692" name="Line 14">
                  <a:extLst>
                    <a:ext uri="{FF2B5EF4-FFF2-40B4-BE49-F238E27FC236}">
                      <a16:creationId xmlns:a16="http://schemas.microsoft.com/office/drawing/2014/main" id="{56C33E01-5354-4ED2-4968-9179DF45433F}"/>
                    </a:ext>
                  </a:extLst>
                </p:cNvPr>
                <p:cNvSpPr>
                  <a:spLocks noChangeShapeType="1"/>
                </p:cNvSpPr>
                <p:nvPr/>
              </p:nvSpPr>
              <p:spPr bwMode="auto">
                <a:xfrm>
                  <a:off x="4255" y="542"/>
                  <a:ext cx="0" cy="5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7693" name="Rectangle 15">
                  <a:extLst>
                    <a:ext uri="{FF2B5EF4-FFF2-40B4-BE49-F238E27FC236}">
                      <a16:creationId xmlns:a16="http://schemas.microsoft.com/office/drawing/2014/main" id="{DD2B6B14-A102-33C0-7531-5BCF2B486AAC}"/>
                    </a:ext>
                  </a:extLst>
                </p:cNvPr>
                <p:cNvSpPr>
                  <a:spLocks noChangeArrowheads="1"/>
                </p:cNvSpPr>
                <p:nvPr/>
              </p:nvSpPr>
              <p:spPr bwMode="auto">
                <a:xfrm>
                  <a:off x="4255" y="542"/>
                  <a:ext cx="0" cy="5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694" name="Rectangle 17">
                  <a:extLst>
                    <a:ext uri="{FF2B5EF4-FFF2-40B4-BE49-F238E27FC236}">
                      <a16:creationId xmlns:a16="http://schemas.microsoft.com/office/drawing/2014/main" id="{4021339A-22B5-A041-FD8E-F9D28AA5B7CF}"/>
                    </a:ext>
                  </a:extLst>
                </p:cNvPr>
                <p:cNvSpPr>
                  <a:spLocks noChangeArrowheads="1"/>
                </p:cNvSpPr>
                <p:nvPr/>
              </p:nvSpPr>
              <p:spPr bwMode="auto">
                <a:xfrm>
                  <a:off x="4255" y="1140"/>
                  <a:ext cx="0" cy="207"/>
                </a:xfrm>
                <a:prstGeom prst="rect">
                  <a:avLst/>
                </a:prstGeom>
                <a:solidFill>
                  <a:srgbClr val="000000"/>
                </a:soli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695" name="Rectangle 19">
                  <a:extLst>
                    <a:ext uri="{FF2B5EF4-FFF2-40B4-BE49-F238E27FC236}">
                      <a16:creationId xmlns:a16="http://schemas.microsoft.com/office/drawing/2014/main" id="{42B3E74E-3511-3CAC-43BA-76145670C953}"/>
                    </a:ext>
                  </a:extLst>
                </p:cNvPr>
                <p:cNvSpPr>
                  <a:spLocks noChangeArrowheads="1"/>
                </p:cNvSpPr>
                <p:nvPr/>
              </p:nvSpPr>
              <p:spPr bwMode="auto">
                <a:xfrm>
                  <a:off x="4259" y="1352"/>
                  <a:ext cx="1375" cy="0"/>
                </a:xfrm>
                <a:prstGeom prst="rect">
                  <a:avLst/>
                </a:prstGeom>
                <a:solidFill>
                  <a:srgbClr val="000000"/>
                </a:soli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696" name="Freeform 25">
                  <a:extLst>
                    <a:ext uri="{FF2B5EF4-FFF2-40B4-BE49-F238E27FC236}">
                      <a16:creationId xmlns:a16="http://schemas.microsoft.com/office/drawing/2014/main" id="{8D96BEE9-7DE2-4C23-803A-AE1FB85C3F17}"/>
                    </a:ext>
                  </a:extLst>
                </p:cNvPr>
                <p:cNvSpPr>
                  <a:spLocks/>
                </p:cNvSpPr>
                <p:nvPr/>
              </p:nvSpPr>
              <p:spPr bwMode="auto">
                <a:xfrm>
                  <a:off x="4193" y="1076"/>
                  <a:ext cx="105" cy="18"/>
                </a:xfrm>
                <a:custGeom>
                  <a:avLst/>
                  <a:gdLst>
                    <a:gd name="T0" fmla="*/ 0 w 105"/>
                    <a:gd name="T1" fmla="*/ 0 h 45"/>
                    <a:gd name="T2" fmla="*/ 37 w 105"/>
                    <a:gd name="T3" fmla="*/ 0 h 45"/>
                    <a:gd name="T4" fmla="*/ 70 w 105"/>
                    <a:gd name="T5" fmla="*/ 0 h 45"/>
                    <a:gd name="T6" fmla="*/ 105 w 105"/>
                    <a:gd name="T7" fmla="*/ 0 h 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45">
                      <a:moveTo>
                        <a:pt x="0" y="45"/>
                      </a:moveTo>
                      <a:cubicBezTo>
                        <a:pt x="12" y="25"/>
                        <a:pt x="25" y="4"/>
                        <a:pt x="37" y="4"/>
                      </a:cubicBezTo>
                      <a:cubicBezTo>
                        <a:pt x="49" y="4"/>
                        <a:pt x="58" y="44"/>
                        <a:pt x="70" y="43"/>
                      </a:cubicBezTo>
                      <a:cubicBezTo>
                        <a:pt x="81" y="42"/>
                        <a:pt x="98" y="8"/>
                        <a:pt x="105" y="0"/>
                      </a:cubicBezTo>
                    </a:path>
                  </a:pathLst>
                </a:custGeom>
                <a:noFill/>
                <a:ln w="79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7697" name="Freeform 26">
                  <a:extLst>
                    <a:ext uri="{FF2B5EF4-FFF2-40B4-BE49-F238E27FC236}">
                      <a16:creationId xmlns:a16="http://schemas.microsoft.com/office/drawing/2014/main" id="{E6DE3DEF-EF79-A605-2545-C76B0054EDF4}"/>
                    </a:ext>
                  </a:extLst>
                </p:cNvPr>
                <p:cNvSpPr>
                  <a:spLocks/>
                </p:cNvSpPr>
                <p:nvPr/>
              </p:nvSpPr>
              <p:spPr bwMode="auto">
                <a:xfrm>
                  <a:off x="4193" y="1122"/>
                  <a:ext cx="105" cy="18"/>
                </a:xfrm>
                <a:custGeom>
                  <a:avLst/>
                  <a:gdLst>
                    <a:gd name="T0" fmla="*/ 0 w 105"/>
                    <a:gd name="T1" fmla="*/ 0 h 45"/>
                    <a:gd name="T2" fmla="*/ 37 w 105"/>
                    <a:gd name="T3" fmla="*/ 0 h 45"/>
                    <a:gd name="T4" fmla="*/ 70 w 105"/>
                    <a:gd name="T5" fmla="*/ 0 h 45"/>
                    <a:gd name="T6" fmla="*/ 105 w 105"/>
                    <a:gd name="T7" fmla="*/ 0 h 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45">
                      <a:moveTo>
                        <a:pt x="0" y="45"/>
                      </a:moveTo>
                      <a:cubicBezTo>
                        <a:pt x="12" y="25"/>
                        <a:pt x="25" y="5"/>
                        <a:pt x="37" y="4"/>
                      </a:cubicBezTo>
                      <a:cubicBezTo>
                        <a:pt x="49" y="4"/>
                        <a:pt x="58" y="44"/>
                        <a:pt x="70" y="43"/>
                      </a:cubicBezTo>
                      <a:cubicBezTo>
                        <a:pt x="81" y="43"/>
                        <a:pt x="98" y="8"/>
                        <a:pt x="105" y="0"/>
                      </a:cubicBezTo>
                    </a:path>
                  </a:pathLst>
                </a:custGeom>
                <a:noFill/>
                <a:ln w="79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7698" name="Freeform 27">
                  <a:extLst>
                    <a:ext uri="{FF2B5EF4-FFF2-40B4-BE49-F238E27FC236}">
                      <a16:creationId xmlns:a16="http://schemas.microsoft.com/office/drawing/2014/main" id="{363D6A06-B261-2014-8470-37F595D484A4}"/>
                    </a:ext>
                  </a:extLst>
                </p:cNvPr>
                <p:cNvSpPr>
                  <a:spLocks noEditPoints="1"/>
                </p:cNvSpPr>
                <p:nvPr/>
              </p:nvSpPr>
              <p:spPr bwMode="auto">
                <a:xfrm>
                  <a:off x="4264" y="720"/>
                  <a:ext cx="1357" cy="0"/>
                </a:xfrm>
                <a:custGeom>
                  <a:avLst/>
                  <a:gdLst>
                    <a:gd name="T0" fmla="*/ 0 w 1357"/>
                    <a:gd name="T1" fmla="*/ 0 h 4"/>
                    <a:gd name="T2" fmla="*/ 53 w 1357"/>
                    <a:gd name="T3" fmla="*/ 0 h 4"/>
                    <a:gd name="T4" fmla="*/ 86 w 1357"/>
                    <a:gd name="T5" fmla="*/ 0 h 4"/>
                    <a:gd name="T6" fmla="*/ 101 w 1357"/>
                    <a:gd name="T7" fmla="*/ 0 h 4"/>
                    <a:gd name="T8" fmla="*/ 101 w 1357"/>
                    <a:gd name="T9" fmla="*/ 0 h 4"/>
                    <a:gd name="T10" fmla="*/ 134 w 1357"/>
                    <a:gd name="T11" fmla="*/ 0 h 4"/>
                    <a:gd name="T12" fmla="*/ 187 w 1357"/>
                    <a:gd name="T13" fmla="*/ 0 h 4"/>
                    <a:gd name="T14" fmla="*/ 220 w 1357"/>
                    <a:gd name="T15" fmla="*/ 0 h 4"/>
                    <a:gd name="T16" fmla="*/ 234 w 1357"/>
                    <a:gd name="T17" fmla="*/ 0 h 4"/>
                    <a:gd name="T18" fmla="*/ 234 w 1357"/>
                    <a:gd name="T19" fmla="*/ 0 h 4"/>
                    <a:gd name="T20" fmla="*/ 268 w 1357"/>
                    <a:gd name="T21" fmla="*/ 0 h 4"/>
                    <a:gd name="T22" fmla="*/ 321 w 1357"/>
                    <a:gd name="T23" fmla="*/ 0 h 4"/>
                    <a:gd name="T24" fmla="*/ 354 w 1357"/>
                    <a:gd name="T25" fmla="*/ 0 h 4"/>
                    <a:gd name="T26" fmla="*/ 368 w 1357"/>
                    <a:gd name="T27" fmla="*/ 0 h 4"/>
                    <a:gd name="T28" fmla="*/ 368 w 1357"/>
                    <a:gd name="T29" fmla="*/ 0 h 4"/>
                    <a:gd name="T30" fmla="*/ 402 w 1357"/>
                    <a:gd name="T31" fmla="*/ 0 h 4"/>
                    <a:gd name="T32" fmla="*/ 454 w 1357"/>
                    <a:gd name="T33" fmla="*/ 0 h 4"/>
                    <a:gd name="T34" fmla="*/ 488 w 1357"/>
                    <a:gd name="T35" fmla="*/ 0 h 4"/>
                    <a:gd name="T36" fmla="*/ 502 w 1357"/>
                    <a:gd name="T37" fmla="*/ 0 h 4"/>
                    <a:gd name="T38" fmla="*/ 502 w 1357"/>
                    <a:gd name="T39" fmla="*/ 0 h 4"/>
                    <a:gd name="T40" fmla="*/ 535 w 1357"/>
                    <a:gd name="T41" fmla="*/ 0 h 4"/>
                    <a:gd name="T42" fmla="*/ 588 w 1357"/>
                    <a:gd name="T43" fmla="*/ 0 h 4"/>
                    <a:gd name="T44" fmla="*/ 622 w 1357"/>
                    <a:gd name="T45" fmla="*/ 0 h 4"/>
                    <a:gd name="T46" fmla="*/ 636 w 1357"/>
                    <a:gd name="T47" fmla="*/ 0 h 4"/>
                    <a:gd name="T48" fmla="*/ 636 w 1357"/>
                    <a:gd name="T49" fmla="*/ 0 h 4"/>
                    <a:gd name="T50" fmla="*/ 669 w 1357"/>
                    <a:gd name="T51" fmla="*/ 0 h 4"/>
                    <a:gd name="T52" fmla="*/ 722 w 1357"/>
                    <a:gd name="T53" fmla="*/ 0 h 4"/>
                    <a:gd name="T54" fmla="*/ 755 w 1357"/>
                    <a:gd name="T55" fmla="*/ 0 h 4"/>
                    <a:gd name="T56" fmla="*/ 770 w 1357"/>
                    <a:gd name="T57" fmla="*/ 0 h 4"/>
                    <a:gd name="T58" fmla="*/ 770 w 1357"/>
                    <a:gd name="T59" fmla="*/ 0 h 4"/>
                    <a:gd name="T60" fmla="*/ 803 w 1357"/>
                    <a:gd name="T61" fmla="*/ 0 h 4"/>
                    <a:gd name="T62" fmla="*/ 856 w 1357"/>
                    <a:gd name="T63" fmla="*/ 0 h 4"/>
                    <a:gd name="T64" fmla="*/ 889 w 1357"/>
                    <a:gd name="T65" fmla="*/ 0 h 4"/>
                    <a:gd name="T66" fmla="*/ 903 w 1357"/>
                    <a:gd name="T67" fmla="*/ 0 h 4"/>
                    <a:gd name="T68" fmla="*/ 903 w 1357"/>
                    <a:gd name="T69" fmla="*/ 0 h 4"/>
                    <a:gd name="T70" fmla="*/ 937 w 1357"/>
                    <a:gd name="T71" fmla="*/ 0 h 4"/>
                    <a:gd name="T72" fmla="*/ 990 w 1357"/>
                    <a:gd name="T73" fmla="*/ 0 h 4"/>
                    <a:gd name="T74" fmla="*/ 1023 w 1357"/>
                    <a:gd name="T75" fmla="*/ 0 h 4"/>
                    <a:gd name="T76" fmla="*/ 1037 w 1357"/>
                    <a:gd name="T77" fmla="*/ 0 h 4"/>
                    <a:gd name="T78" fmla="*/ 1037 w 1357"/>
                    <a:gd name="T79" fmla="*/ 0 h 4"/>
                    <a:gd name="T80" fmla="*/ 1071 w 1357"/>
                    <a:gd name="T81" fmla="*/ 0 h 4"/>
                    <a:gd name="T82" fmla="*/ 1123 w 1357"/>
                    <a:gd name="T83" fmla="*/ 0 h 4"/>
                    <a:gd name="T84" fmla="*/ 1157 w 1357"/>
                    <a:gd name="T85" fmla="*/ 0 h 4"/>
                    <a:gd name="T86" fmla="*/ 1171 w 1357"/>
                    <a:gd name="T87" fmla="*/ 0 h 4"/>
                    <a:gd name="T88" fmla="*/ 1171 w 1357"/>
                    <a:gd name="T89" fmla="*/ 0 h 4"/>
                    <a:gd name="T90" fmla="*/ 1205 w 1357"/>
                    <a:gd name="T91" fmla="*/ 0 h 4"/>
                    <a:gd name="T92" fmla="*/ 1257 w 1357"/>
                    <a:gd name="T93" fmla="*/ 0 h 4"/>
                    <a:gd name="T94" fmla="*/ 1291 w 1357"/>
                    <a:gd name="T95" fmla="*/ 0 h 4"/>
                    <a:gd name="T96" fmla="*/ 1305 w 1357"/>
                    <a:gd name="T97" fmla="*/ 0 h 4"/>
                    <a:gd name="T98" fmla="*/ 1305 w 1357"/>
                    <a:gd name="T99" fmla="*/ 0 h 4"/>
                    <a:gd name="T100" fmla="*/ 1338 w 1357"/>
                    <a:gd name="T101" fmla="*/ 0 h 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57" h="4">
                      <a:moveTo>
                        <a:pt x="0" y="0"/>
                      </a:moveTo>
                      <a:lnTo>
                        <a:pt x="20" y="0"/>
                      </a:lnTo>
                      <a:lnTo>
                        <a:pt x="20" y="4"/>
                      </a:lnTo>
                      <a:lnTo>
                        <a:pt x="0" y="4"/>
                      </a:lnTo>
                      <a:lnTo>
                        <a:pt x="0" y="0"/>
                      </a:lnTo>
                      <a:close/>
                      <a:moveTo>
                        <a:pt x="34" y="0"/>
                      </a:moveTo>
                      <a:lnTo>
                        <a:pt x="53" y="0"/>
                      </a:lnTo>
                      <a:lnTo>
                        <a:pt x="53" y="4"/>
                      </a:lnTo>
                      <a:lnTo>
                        <a:pt x="34" y="4"/>
                      </a:lnTo>
                      <a:lnTo>
                        <a:pt x="34" y="0"/>
                      </a:lnTo>
                      <a:close/>
                      <a:moveTo>
                        <a:pt x="67" y="0"/>
                      </a:moveTo>
                      <a:lnTo>
                        <a:pt x="86" y="0"/>
                      </a:lnTo>
                      <a:lnTo>
                        <a:pt x="86" y="4"/>
                      </a:lnTo>
                      <a:lnTo>
                        <a:pt x="67" y="4"/>
                      </a:lnTo>
                      <a:lnTo>
                        <a:pt x="67" y="0"/>
                      </a:lnTo>
                      <a:close/>
                      <a:moveTo>
                        <a:pt x="101" y="0"/>
                      </a:moveTo>
                      <a:lnTo>
                        <a:pt x="120" y="0"/>
                      </a:lnTo>
                      <a:lnTo>
                        <a:pt x="120" y="4"/>
                      </a:lnTo>
                      <a:lnTo>
                        <a:pt x="101" y="4"/>
                      </a:lnTo>
                      <a:lnTo>
                        <a:pt x="101" y="0"/>
                      </a:lnTo>
                      <a:close/>
                      <a:moveTo>
                        <a:pt x="134" y="0"/>
                      </a:moveTo>
                      <a:lnTo>
                        <a:pt x="153" y="0"/>
                      </a:lnTo>
                      <a:lnTo>
                        <a:pt x="153" y="4"/>
                      </a:lnTo>
                      <a:lnTo>
                        <a:pt x="134" y="4"/>
                      </a:lnTo>
                      <a:lnTo>
                        <a:pt x="134" y="0"/>
                      </a:lnTo>
                      <a:close/>
                      <a:moveTo>
                        <a:pt x="168" y="0"/>
                      </a:moveTo>
                      <a:lnTo>
                        <a:pt x="187" y="0"/>
                      </a:lnTo>
                      <a:lnTo>
                        <a:pt x="187" y="4"/>
                      </a:lnTo>
                      <a:lnTo>
                        <a:pt x="168" y="4"/>
                      </a:lnTo>
                      <a:lnTo>
                        <a:pt x="168" y="0"/>
                      </a:lnTo>
                      <a:close/>
                      <a:moveTo>
                        <a:pt x="201" y="0"/>
                      </a:moveTo>
                      <a:lnTo>
                        <a:pt x="220" y="0"/>
                      </a:lnTo>
                      <a:lnTo>
                        <a:pt x="220" y="4"/>
                      </a:lnTo>
                      <a:lnTo>
                        <a:pt x="201" y="4"/>
                      </a:lnTo>
                      <a:lnTo>
                        <a:pt x="201" y="0"/>
                      </a:lnTo>
                      <a:close/>
                      <a:moveTo>
                        <a:pt x="234" y="0"/>
                      </a:moveTo>
                      <a:lnTo>
                        <a:pt x="254" y="0"/>
                      </a:lnTo>
                      <a:lnTo>
                        <a:pt x="254" y="4"/>
                      </a:lnTo>
                      <a:lnTo>
                        <a:pt x="234" y="4"/>
                      </a:lnTo>
                      <a:lnTo>
                        <a:pt x="234" y="0"/>
                      </a:lnTo>
                      <a:close/>
                      <a:moveTo>
                        <a:pt x="268" y="0"/>
                      </a:moveTo>
                      <a:lnTo>
                        <a:pt x="287" y="0"/>
                      </a:lnTo>
                      <a:lnTo>
                        <a:pt x="287" y="4"/>
                      </a:lnTo>
                      <a:lnTo>
                        <a:pt x="268" y="4"/>
                      </a:lnTo>
                      <a:lnTo>
                        <a:pt x="268" y="0"/>
                      </a:lnTo>
                      <a:close/>
                      <a:moveTo>
                        <a:pt x="301" y="0"/>
                      </a:moveTo>
                      <a:lnTo>
                        <a:pt x="321" y="0"/>
                      </a:lnTo>
                      <a:lnTo>
                        <a:pt x="321" y="4"/>
                      </a:lnTo>
                      <a:lnTo>
                        <a:pt x="301" y="4"/>
                      </a:lnTo>
                      <a:lnTo>
                        <a:pt x="301" y="0"/>
                      </a:lnTo>
                      <a:close/>
                      <a:moveTo>
                        <a:pt x="335" y="0"/>
                      </a:moveTo>
                      <a:lnTo>
                        <a:pt x="354" y="0"/>
                      </a:lnTo>
                      <a:lnTo>
                        <a:pt x="354" y="4"/>
                      </a:lnTo>
                      <a:lnTo>
                        <a:pt x="335" y="4"/>
                      </a:lnTo>
                      <a:lnTo>
                        <a:pt x="335" y="0"/>
                      </a:lnTo>
                      <a:close/>
                      <a:moveTo>
                        <a:pt x="368" y="0"/>
                      </a:moveTo>
                      <a:lnTo>
                        <a:pt x="387" y="0"/>
                      </a:lnTo>
                      <a:lnTo>
                        <a:pt x="387" y="4"/>
                      </a:lnTo>
                      <a:lnTo>
                        <a:pt x="368" y="4"/>
                      </a:lnTo>
                      <a:lnTo>
                        <a:pt x="368" y="0"/>
                      </a:lnTo>
                      <a:close/>
                      <a:moveTo>
                        <a:pt x="402" y="0"/>
                      </a:moveTo>
                      <a:lnTo>
                        <a:pt x="421" y="0"/>
                      </a:lnTo>
                      <a:lnTo>
                        <a:pt x="421" y="4"/>
                      </a:lnTo>
                      <a:lnTo>
                        <a:pt x="402" y="4"/>
                      </a:lnTo>
                      <a:lnTo>
                        <a:pt x="402" y="0"/>
                      </a:lnTo>
                      <a:close/>
                      <a:moveTo>
                        <a:pt x="435" y="0"/>
                      </a:moveTo>
                      <a:lnTo>
                        <a:pt x="454" y="0"/>
                      </a:lnTo>
                      <a:lnTo>
                        <a:pt x="454" y="4"/>
                      </a:lnTo>
                      <a:lnTo>
                        <a:pt x="435" y="4"/>
                      </a:lnTo>
                      <a:lnTo>
                        <a:pt x="435" y="0"/>
                      </a:lnTo>
                      <a:close/>
                      <a:moveTo>
                        <a:pt x="469" y="0"/>
                      </a:moveTo>
                      <a:lnTo>
                        <a:pt x="488" y="0"/>
                      </a:lnTo>
                      <a:lnTo>
                        <a:pt x="488" y="4"/>
                      </a:lnTo>
                      <a:lnTo>
                        <a:pt x="469" y="4"/>
                      </a:lnTo>
                      <a:lnTo>
                        <a:pt x="469" y="0"/>
                      </a:lnTo>
                      <a:close/>
                      <a:moveTo>
                        <a:pt x="502" y="0"/>
                      </a:moveTo>
                      <a:lnTo>
                        <a:pt x="521" y="0"/>
                      </a:lnTo>
                      <a:lnTo>
                        <a:pt x="521" y="4"/>
                      </a:lnTo>
                      <a:lnTo>
                        <a:pt x="502" y="4"/>
                      </a:lnTo>
                      <a:lnTo>
                        <a:pt x="502" y="0"/>
                      </a:lnTo>
                      <a:close/>
                      <a:moveTo>
                        <a:pt x="535" y="0"/>
                      </a:moveTo>
                      <a:lnTo>
                        <a:pt x="555" y="0"/>
                      </a:lnTo>
                      <a:lnTo>
                        <a:pt x="555" y="4"/>
                      </a:lnTo>
                      <a:lnTo>
                        <a:pt x="535" y="4"/>
                      </a:lnTo>
                      <a:lnTo>
                        <a:pt x="535" y="0"/>
                      </a:lnTo>
                      <a:close/>
                      <a:moveTo>
                        <a:pt x="569" y="0"/>
                      </a:moveTo>
                      <a:lnTo>
                        <a:pt x="588" y="0"/>
                      </a:lnTo>
                      <a:lnTo>
                        <a:pt x="588" y="4"/>
                      </a:lnTo>
                      <a:lnTo>
                        <a:pt x="569" y="4"/>
                      </a:lnTo>
                      <a:lnTo>
                        <a:pt x="569" y="0"/>
                      </a:lnTo>
                      <a:close/>
                      <a:moveTo>
                        <a:pt x="602" y="0"/>
                      </a:moveTo>
                      <a:lnTo>
                        <a:pt x="622" y="0"/>
                      </a:lnTo>
                      <a:lnTo>
                        <a:pt x="622" y="4"/>
                      </a:lnTo>
                      <a:lnTo>
                        <a:pt x="602" y="4"/>
                      </a:lnTo>
                      <a:lnTo>
                        <a:pt x="602" y="0"/>
                      </a:lnTo>
                      <a:close/>
                      <a:moveTo>
                        <a:pt x="636" y="0"/>
                      </a:moveTo>
                      <a:lnTo>
                        <a:pt x="655" y="0"/>
                      </a:lnTo>
                      <a:lnTo>
                        <a:pt x="655" y="4"/>
                      </a:lnTo>
                      <a:lnTo>
                        <a:pt x="636" y="4"/>
                      </a:lnTo>
                      <a:lnTo>
                        <a:pt x="636" y="0"/>
                      </a:lnTo>
                      <a:close/>
                      <a:moveTo>
                        <a:pt x="669" y="0"/>
                      </a:moveTo>
                      <a:lnTo>
                        <a:pt x="689" y="0"/>
                      </a:lnTo>
                      <a:lnTo>
                        <a:pt x="689" y="4"/>
                      </a:lnTo>
                      <a:lnTo>
                        <a:pt x="669" y="4"/>
                      </a:lnTo>
                      <a:lnTo>
                        <a:pt x="669" y="0"/>
                      </a:lnTo>
                      <a:close/>
                      <a:moveTo>
                        <a:pt x="703" y="0"/>
                      </a:moveTo>
                      <a:lnTo>
                        <a:pt x="722" y="0"/>
                      </a:lnTo>
                      <a:lnTo>
                        <a:pt x="722" y="4"/>
                      </a:lnTo>
                      <a:lnTo>
                        <a:pt x="703" y="4"/>
                      </a:lnTo>
                      <a:lnTo>
                        <a:pt x="703" y="0"/>
                      </a:lnTo>
                      <a:close/>
                      <a:moveTo>
                        <a:pt x="736" y="0"/>
                      </a:moveTo>
                      <a:lnTo>
                        <a:pt x="755" y="0"/>
                      </a:lnTo>
                      <a:lnTo>
                        <a:pt x="755" y="4"/>
                      </a:lnTo>
                      <a:lnTo>
                        <a:pt x="736" y="4"/>
                      </a:lnTo>
                      <a:lnTo>
                        <a:pt x="736" y="0"/>
                      </a:lnTo>
                      <a:close/>
                      <a:moveTo>
                        <a:pt x="770" y="0"/>
                      </a:moveTo>
                      <a:lnTo>
                        <a:pt x="789" y="0"/>
                      </a:lnTo>
                      <a:lnTo>
                        <a:pt x="789" y="4"/>
                      </a:lnTo>
                      <a:lnTo>
                        <a:pt x="770" y="4"/>
                      </a:lnTo>
                      <a:lnTo>
                        <a:pt x="770" y="0"/>
                      </a:lnTo>
                      <a:close/>
                      <a:moveTo>
                        <a:pt x="803" y="0"/>
                      </a:moveTo>
                      <a:lnTo>
                        <a:pt x="822" y="0"/>
                      </a:lnTo>
                      <a:lnTo>
                        <a:pt x="822" y="4"/>
                      </a:lnTo>
                      <a:lnTo>
                        <a:pt x="803" y="4"/>
                      </a:lnTo>
                      <a:lnTo>
                        <a:pt x="803" y="0"/>
                      </a:lnTo>
                      <a:close/>
                      <a:moveTo>
                        <a:pt x="837" y="0"/>
                      </a:moveTo>
                      <a:lnTo>
                        <a:pt x="856" y="0"/>
                      </a:lnTo>
                      <a:lnTo>
                        <a:pt x="856" y="4"/>
                      </a:lnTo>
                      <a:lnTo>
                        <a:pt x="837" y="4"/>
                      </a:lnTo>
                      <a:lnTo>
                        <a:pt x="837" y="0"/>
                      </a:lnTo>
                      <a:close/>
                      <a:moveTo>
                        <a:pt x="870" y="0"/>
                      </a:moveTo>
                      <a:lnTo>
                        <a:pt x="889" y="0"/>
                      </a:lnTo>
                      <a:lnTo>
                        <a:pt x="889" y="4"/>
                      </a:lnTo>
                      <a:lnTo>
                        <a:pt x="870" y="4"/>
                      </a:lnTo>
                      <a:lnTo>
                        <a:pt x="870" y="0"/>
                      </a:lnTo>
                      <a:close/>
                      <a:moveTo>
                        <a:pt x="903" y="0"/>
                      </a:moveTo>
                      <a:lnTo>
                        <a:pt x="923" y="0"/>
                      </a:lnTo>
                      <a:lnTo>
                        <a:pt x="923" y="4"/>
                      </a:lnTo>
                      <a:lnTo>
                        <a:pt x="903" y="4"/>
                      </a:lnTo>
                      <a:lnTo>
                        <a:pt x="903" y="0"/>
                      </a:lnTo>
                      <a:close/>
                      <a:moveTo>
                        <a:pt x="937" y="0"/>
                      </a:moveTo>
                      <a:lnTo>
                        <a:pt x="956" y="0"/>
                      </a:lnTo>
                      <a:lnTo>
                        <a:pt x="956" y="4"/>
                      </a:lnTo>
                      <a:lnTo>
                        <a:pt x="937" y="4"/>
                      </a:lnTo>
                      <a:lnTo>
                        <a:pt x="937" y="0"/>
                      </a:lnTo>
                      <a:close/>
                      <a:moveTo>
                        <a:pt x="970" y="0"/>
                      </a:moveTo>
                      <a:lnTo>
                        <a:pt x="990" y="0"/>
                      </a:lnTo>
                      <a:lnTo>
                        <a:pt x="990" y="4"/>
                      </a:lnTo>
                      <a:lnTo>
                        <a:pt x="970" y="4"/>
                      </a:lnTo>
                      <a:lnTo>
                        <a:pt x="970" y="0"/>
                      </a:lnTo>
                      <a:close/>
                      <a:moveTo>
                        <a:pt x="1004" y="0"/>
                      </a:moveTo>
                      <a:lnTo>
                        <a:pt x="1023" y="0"/>
                      </a:lnTo>
                      <a:lnTo>
                        <a:pt x="1023" y="4"/>
                      </a:lnTo>
                      <a:lnTo>
                        <a:pt x="1004" y="4"/>
                      </a:lnTo>
                      <a:lnTo>
                        <a:pt x="1004" y="0"/>
                      </a:lnTo>
                      <a:close/>
                      <a:moveTo>
                        <a:pt x="1037" y="0"/>
                      </a:moveTo>
                      <a:lnTo>
                        <a:pt x="1056" y="0"/>
                      </a:lnTo>
                      <a:lnTo>
                        <a:pt x="1056" y="4"/>
                      </a:lnTo>
                      <a:lnTo>
                        <a:pt x="1037" y="4"/>
                      </a:lnTo>
                      <a:lnTo>
                        <a:pt x="1037" y="0"/>
                      </a:lnTo>
                      <a:close/>
                      <a:moveTo>
                        <a:pt x="1071" y="0"/>
                      </a:moveTo>
                      <a:lnTo>
                        <a:pt x="1090" y="0"/>
                      </a:lnTo>
                      <a:lnTo>
                        <a:pt x="1090" y="4"/>
                      </a:lnTo>
                      <a:lnTo>
                        <a:pt x="1071" y="4"/>
                      </a:lnTo>
                      <a:lnTo>
                        <a:pt x="1071" y="0"/>
                      </a:lnTo>
                      <a:close/>
                      <a:moveTo>
                        <a:pt x="1104" y="0"/>
                      </a:moveTo>
                      <a:lnTo>
                        <a:pt x="1123" y="0"/>
                      </a:lnTo>
                      <a:lnTo>
                        <a:pt x="1123" y="4"/>
                      </a:lnTo>
                      <a:lnTo>
                        <a:pt x="1104" y="4"/>
                      </a:lnTo>
                      <a:lnTo>
                        <a:pt x="1104" y="0"/>
                      </a:lnTo>
                      <a:close/>
                      <a:moveTo>
                        <a:pt x="1138" y="0"/>
                      </a:moveTo>
                      <a:lnTo>
                        <a:pt x="1157" y="0"/>
                      </a:lnTo>
                      <a:lnTo>
                        <a:pt x="1157" y="4"/>
                      </a:lnTo>
                      <a:lnTo>
                        <a:pt x="1138" y="4"/>
                      </a:lnTo>
                      <a:lnTo>
                        <a:pt x="1138" y="0"/>
                      </a:lnTo>
                      <a:close/>
                      <a:moveTo>
                        <a:pt x="1171" y="0"/>
                      </a:moveTo>
                      <a:lnTo>
                        <a:pt x="1190" y="0"/>
                      </a:lnTo>
                      <a:lnTo>
                        <a:pt x="1190" y="4"/>
                      </a:lnTo>
                      <a:lnTo>
                        <a:pt x="1171" y="4"/>
                      </a:lnTo>
                      <a:lnTo>
                        <a:pt x="1171" y="0"/>
                      </a:lnTo>
                      <a:close/>
                      <a:moveTo>
                        <a:pt x="1205" y="0"/>
                      </a:moveTo>
                      <a:lnTo>
                        <a:pt x="1224" y="0"/>
                      </a:lnTo>
                      <a:lnTo>
                        <a:pt x="1224" y="4"/>
                      </a:lnTo>
                      <a:lnTo>
                        <a:pt x="1205" y="4"/>
                      </a:lnTo>
                      <a:lnTo>
                        <a:pt x="1205" y="0"/>
                      </a:lnTo>
                      <a:close/>
                      <a:moveTo>
                        <a:pt x="1238" y="0"/>
                      </a:moveTo>
                      <a:lnTo>
                        <a:pt x="1257" y="0"/>
                      </a:lnTo>
                      <a:lnTo>
                        <a:pt x="1257" y="4"/>
                      </a:lnTo>
                      <a:lnTo>
                        <a:pt x="1238" y="4"/>
                      </a:lnTo>
                      <a:lnTo>
                        <a:pt x="1238" y="0"/>
                      </a:lnTo>
                      <a:close/>
                      <a:moveTo>
                        <a:pt x="1272" y="0"/>
                      </a:moveTo>
                      <a:lnTo>
                        <a:pt x="1291" y="0"/>
                      </a:lnTo>
                      <a:lnTo>
                        <a:pt x="1291" y="4"/>
                      </a:lnTo>
                      <a:lnTo>
                        <a:pt x="1272" y="4"/>
                      </a:lnTo>
                      <a:lnTo>
                        <a:pt x="1272" y="0"/>
                      </a:lnTo>
                      <a:close/>
                      <a:moveTo>
                        <a:pt x="1305" y="0"/>
                      </a:moveTo>
                      <a:lnTo>
                        <a:pt x="1324" y="0"/>
                      </a:lnTo>
                      <a:lnTo>
                        <a:pt x="1324" y="4"/>
                      </a:lnTo>
                      <a:lnTo>
                        <a:pt x="1305" y="4"/>
                      </a:lnTo>
                      <a:lnTo>
                        <a:pt x="1305" y="0"/>
                      </a:lnTo>
                      <a:close/>
                      <a:moveTo>
                        <a:pt x="1338" y="0"/>
                      </a:moveTo>
                      <a:lnTo>
                        <a:pt x="1357" y="0"/>
                      </a:lnTo>
                      <a:lnTo>
                        <a:pt x="1357" y="4"/>
                      </a:lnTo>
                      <a:lnTo>
                        <a:pt x="1338" y="4"/>
                      </a:lnTo>
                      <a:lnTo>
                        <a:pt x="1338" y="0"/>
                      </a:lnTo>
                      <a:close/>
                    </a:path>
                  </a:pathLst>
                </a:custGeom>
                <a:solidFill>
                  <a:srgbClr val="000000"/>
                </a:solidFill>
                <a:ln w="9525" cap="flat">
                  <a:solidFill>
                    <a:srgbClr val="000000"/>
                  </a:solidFill>
                  <a:prstDash val="solid"/>
                  <a:round/>
                  <a:headEnd/>
                  <a:tailEnd/>
                </a:ln>
              </p:spPr>
              <p:txBody>
                <a:bodyPr/>
                <a:lstStyle/>
                <a:p>
                  <a:endParaRPr lang="ja-JP" altLang="en-US"/>
                </a:p>
              </p:txBody>
            </p:sp>
            <p:sp>
              <p:nvSpPr>
                <p:cNvPr id="27699" name="Rectangle 28">
                  <a:extLst>
                    <a:ext uri="{FF2B5EF4-FFF2-40B4-BE49-F238E27FC236}">
                      <a16:creationId xmlns:a16="http://schemas.microsoft.com/office/drawing/2014/main" id="{4DC7829F-2180-7AD9-BE31-4D022F275688}"/>
                    </a:ext>
                  </a:extLst>
                </p:cNvPr>
                <p:cNvSpPr>
                  <a:spLocks noChangeArrowheads="1"/>
                </p:cNvSpPr>
                <p:nvPr/>
              </p:nvSpPr>
              <p:spPr bwMode="auto">
                <a:xfrm>
                  <a:off x="5177" y="720"/>
                  <a:ext cx="258" cy="633"/>
                </a:xfrm>
                <a:prstGeom prst="rect">
                  <a:avLst/>
                </a:prstGeom>
                <a:blipFill dpi="0" rotWithShape="0">
                  <a:blip r:embed="rId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700" name="Rectangle 29">
                  <a:extLst>
                    <a:ext uri="{FF2B5EF4-FFF2-40B4-BE49-F238E27FC236}">
                      <a16:creationId xmlns:a16="http://schemas.microsoft.com/office/drawing/2014/main" id="{22679353-40DC-AD1B-5807-90FEB07E1424}"/>
                    </a:ext>
                  </a:extLst>
                </p:cNvPr>
                <p:cNvSpPr>
                  <a:spLocks noChangeArrowheads="1"/>
                </p:cNvSpPr>
                <p:nvPr/>
              </p:nvSpPr>
              <p:spPr bwMode="auto">
                <a:xfrm>
                  <a:off x="5175" y="724"/>
                  <a:ext cx="258" cy="627"/>
                </a:xfrm>
                <a:prstGeom prst="rect">
                  <a:avLst/>
                </a:prstGeom>
                <a:noFill/>
                <a:ln w="158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701" name="Rectangle 28">
                  <a:extLst>
                    <a:ext uri="{FF2B5EF4-FFF2-40B4-BE49-F238E27FC236}">
                      <a16:creationId xmlns:a16="http://schemas.microsoft.com/office/drawing/2014/main" id="{002CF10D-740A-8144-785D-F8655EAF4055}"/>
                    </a:ext>
                  </a:extLst>
                </p:cNvPr>
                <p:cNvSpPr>
                  <a:spLocks noChangeArrowheads="1"/>
                </p:cNvSpPr>
                <p:nvPr/>
              </p:nvSpPr>
              <p:spPr bwMode="auto">
                <a:xfrm>
                  <a:off x="4478" y="959"/>
                  <a:ext cx="258" cy="392"/>
                </a:xfrm>
                <a:prstGeom prst="rect">
                  <a:avLst/>
                </a:prstGeom>
                <a:solidFill>
                  <a:schemeClr val="bg1"/>
                </a:solidFill>
                <a:ln w="12700">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grpSp>
          <p:sp>
            <p:nvSpPr>
              <p:cNvPr id="27681" name="正方形/長方形 66">
                <a:extLst>
                  <a:ext uri="{FF2B5EF4-FFF2-40B4-BE49-F238E27FC236}">
                    <a16:creationId xmlns:a16="http://schemas.microsoft.com/office/drawing/2014/main" id="{BC0335D0-8FF3-9F19-1CD4-CEA19246F810}"/>
                  </a:ext>
                </a:extLst>
              </p:cNvPr>
              <p:cNvSpPr>
                <a:spLocks noChangeArrowheads="1"/>
              </p:cNvSpPr>
              <p:nvPr/>
            </p:nvSpPr>
            <p:spPr bwMode="auto">
              <a:xfrm>
                <a:off x="7104056" y="3580464"/>
                <a:ext cx="646331" cy="527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b="1">
                    <a:latin typeface="Meiryo UI" panose="020B0604030504040204" pitchFamily="50" charset="-128"/>
                    <a:ea typeface="Meiryo UI" panose="020B0604030504040204" pitchFamily="50" charset="-128"/>
                  </a:rPr>
                  <a:t>２１５</a:t>
                </a:r>
              </a:p>
            </p:txBody>
          </p:sp>
          <p:sp>
            <p:nvSpPr>
              <p:cNvPr id="27682" name="正方形/長方形 67">
                <a:extLst>
                  <a:ext uri="{FF2B5EF4-FFF2-40B4-BE49-F238E27FC236}">
                    <a16:creationId xmlns:a16="http://schemas.microsoft.com/office/drawing/2014/main" id="{D06AAA40-D0E2-B866-CF15-7F685C42F8FB}"/>
                  </a:ext>
                </a:extLst>
              </p:cNvPr>
              <p:cNvSpPr>
                <a:spLocks noChangeArrowheads="1"/>
              </p:cNvSpPr>
              <p:nvPr/>
            </p:nvSpPr>
            <p:spPr bwMode="auto">
              <a:xfrm>
                <a:off x="8175950" y="2861364"/>
                <a:ext cx="646331" cy="527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b="1">
                    <a:latin typeface="Meiryo UI" panose="020B0604030504040204" pitchFamily="50" charset="-128"/>
                    <a:ea typeface="Meiryo UI" panose="020B0604030504040204" pitchFamily="50" charset="-128"/>
                  </a:rPr>
                  <a:t>２７５</a:t>
                </a:r>
              </a:p>
            </p:txBody>
          </p:sp>
        </p:grpSp>
        <p:cxnSp>
          <p:nvCxnSpPr>
            <p:cNvPr id="27676" name="直線コネクタ 45">
              <a:extLst>
                <a:ext uri="{FF2B5EF4-FFF2-40B4-BE49-F238E27FC236}">
                  <a16:creationId xmlns:a16="http://schemas.microsoft.com/office/drawing/2014/main" id="{16BC6D44-2F8C-A4C8-5A6C-4422D541982F}"/>
                </a:ext>
              </a:extLst>
            </p:cNvPr>
            <p:cNvCxnSpPr>
              <a:cxnSpLocks noChangeShapeType="1"/>
            </p:cNvCxnSpPr>
            <p:nvPr/>
          </p:nvCxnSpPr>
          <p:spPr bwMode="auto">
            <a:xfrm>
              <a:off x="6835775" y="3652839"/>
              <a:ext cx="1080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7677" name="直線コネクタ 46">
              <a:extLst>
                <a:ext uri="{FF2B5EF4-FFF2-40B4-BE49-F238E27FC236}">
                  <a16:creationId xmlns:a16="http://schemas.microsoft.com/office/drawing/2014/main" id="{07B52E67-EB7A-34B6-EA95-F7137A592A31}"/>
                </a:ext>
              </a:extLst>
            </p:cNvPr>
            <p:cNvCxnSpPr>
              <a:cxnSpLocks noChangeShapeType="1"/>
            </p:cNvCxnSpPr>
            <p:nvPr/>
          </p:nvCxnSpPr>
          <p:spPr bwMode="auto">
            <a:xfrm>
              <a:off x="6835775" y="3152141"/>
              <a:ext cx="1080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7678" name="直線コネクタ 47">
              <a:extLst>
                <a:ext uri="{FF2B5EF4-FFF2-40B4-BE49-F238E27FC236}">
                  <a16:creationId xmlns:a16="http://schemas.microsoft.com/office/drawing/2014/main" id="{6DF04C75-9BB4-C892-4A8B-35B9C39534F8}"/>
                </a:ext>
              </a:extLst>
            </p:cNvPr>
            <p:cNvCxnSpPr>
              <a:cxnSpLocks noChangeShapeType="1"/>
            </p:cNvCxnSpPr>
            <p:nvPr/>
          </p:nvCxnSpPr>
          <p:spPr bwMode="auto">
            <a:xfrm>
              <a:off x="6835775" y="4689159"/>
              <a:ext cx="1080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7679" name="直線コネクタ 48">
              <a:extLst>
                <a:ext uri="{FF2B5EF4-FFF2-40B4-BE49-F238E27FC236}">
                  <a16:creationId xmlns:a16="http://schemas.microsoft.com/office/drawing/2014/main" id="{716BCDED-D7EF-2365-2F6D-8B8BFD981291}"/>
                </a:ext>
              </a:extLst>
            </p:cNvPr>
            <p:cNvCxnSpPr>
              <a:cxnSpLocks noChangeShapeType="1"/>
            </p:cNvCxnSpPr>
            <p:nvPr/>
          </p:nvCxnSpPr>
          <p:spPr bwMode="auto">
            <a:xfrm>
              <a:off x="6835775" y="4178618"/>
              <a:ext cx="1080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grpSp>
      <p:sp>
        <p:nvSpPr>
          <p:cNvPr id="27674" name="テキスト ボックス 3">
            <a:extLst>
              <a:ext uri="{FF2B5EF4-FFF2-40B4-BE49-F238E27FC236}">
                <a16:creationId xmlns:a16="http://schemas.microsoft.com/office/drawing/2014/main" id="{B21951B3-1F05-EFD7-C6C2-402016497F8D}"/>
              </a:ext>
            </a:extLst>
          </p:cNvPr>
          <p:cNvSpPr txBox="1">
            <a:spLocks noChangeArrowheads="1"/>
          </p:cNvSpPr>
          <p:nvPr/>
        </p:nvSpPr>
        <p:spPr bwMode="auto">
          <a:xfrm>
            <a:off x="7554914" y="2460626"/>
            <a:ext cx="1889125" cy="461963"/>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特性要因図</a:t>
            </a:r>
          </a:p>
        </p:txBody>
      </p:sp>
      <p:sp>
        <p:nvSpPr>
          <p:cNvPr id="3" name="Text Box 4">
            <a:extLst>
              <a:ext uri="{FF2B5EF4-FFF2-40B4-BE49-F238E27FC236}">
                <a16:creationId xmlns:a16="http://schemas.microsoft.com/office/drawing/2014/main" id="{082C442A-E3CA-0CFE-A7FA-A3F972B503D3}"/>
              </a:ext>
            </a:extLst>
          </p:cNvPr>
          <p:cNvSpPr txBox="1">
            <a:spLocks noChangeArrowheads="1"/>
          </p:cNvSpPr>
          <p:nvPr/>
        </p:nvSpPr>
        <p:spPr bwMode="auto">
          <a:xfrm>
            <a:off x="1828801" y="304801"/>
            <a:ext cx="8505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発表資料２）</a:t>
            </a:r>
            <a:endParaRPr lang="ja-JP" altLang="en-US" sz="2000" b="1">
              <a:ea typeface="HG丸ｺﾞｼｯｸM-PRO" panose="020F0600000000000000"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8047B75E-2E6C-02E7-BF63-C99FF3BFC11C}"/>
              </a:ext>
            </a:extLst>
          </p:cNvPr>
          <p:cNvPicPr>
            <a:picLocks noChangeAspect="1"/>
          </p:cNvPicPr>
          <p:nvPr/>
        </p:nvPicPr>
        <p:blipFill>
          <a:blip r:embed="rId3"/>
          <a:stretch>
            <a:fillRect/>
          </a:stretch>
        </p:blipFill>
        <p:spPr>
          <a:xfrm>
            <a:off x="2210232" y="838240"/>
            <a:ext cx="8268854" cy="5706271"/>
          </a:xfrm>
          <a:prstGeom prst="rect">
            <a:avLst/>
          </a:prstGeom>
        </p:spPr>
      </p:pic>
      <p:sp>
        <p:nvSpPr>
          <p:cNvPr id="29699" name="Text Box 2">
            <a:extLst>
              <a:ext uri="{FF2B5EF4-FFF2-40B4-BE49-F238E27FC236}">
                <a16:creationId xmlns:a16="http://schemas.microsoft.com/office/drawing/2014/main" id="{364983C4-86B2-B8ED-5B74-6AA81F7C4E66}"/>
              </a:ext>
            </a:extLst>
          </p:cNvPr>
          <p:cNvSpPr txBox="1">
            <a:spLocks noChangeArrowheads="1"/>
          </p:cNvSpPr>
          <p:nvPr/>
        </p:nvSpPr>
        <p:spPr bwMode="auto">
          <a:xfrm>
            <a:off x="2879725" y="784226"/>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800">
              <a:ea typeface="ＭＳ ゴシック" panose="020B0609070205080204" pitchFamily="49" charset="-128"/>
            </a:endParaRPr>
          </a:p>
        </p:txBody>
      </p:sp>
      <p:sp>
        <p:nvSpPr>
          <p:cNvPr id="29700" name="Line 24">
            <a:extLst>
              <a:ext uri="{FF2B5EF4-FFF2-40B4-BE49-F238E27FC236}">
                <a16:creationId xmlns:a16="http://schemas.microsoft.com/office/drawing/2014/main" id="{CC85CF5D-8314-BA2A-93AC-D6778EE5FFD7}"/>
              </a:ext>
            </a:extLst>
          </p:cNvPr>
          <p:cNvSpPr>
            <a:spLocks noChangeShapeType="1"/>
          </p:cNvSpPr>
          <p:nvPr/>
        </p:nvSpPr>
        <p:spPr bwMode="auto">
          <a:xfrm>
            <a:off x="5054600" y="32226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29702" name="正方形/長方形 1">
            <a:extLst>
              <a:ext uri="{FF2B5EF4-FFF2-40B4-BE49-F238E27FC236}">
                <a16:creationId xmlns:a16="http://schemas.microsoft.com/office/drawing/2014/main" id="{B0DC1F6B-6B72-023B-5A4A-94495E335622}"/>
              </a:ext>
            </a:extLst>
          </p:cNvPr>
          <p:cNvSpPr>
            <a:spLocks noChangeArrowheads="1"/>
          </p:cNvSpPr>
          <p:nvPr/>
        </p:nvSpPr>
        <p:spPr bwMode="auto">
          <a:xfrm>
            <a:off x="1820864" y="2476500"/>
            <a:ext cx="8505825" cy="4157809"/>
          </a:xfrm>
          <a:prstGeom prst="rect">
            <a:avLst/>
          </a:prstGeom>
          <a:noFill/>
          <a:ln w="5715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p>
        </p:txBody>
      </p:sp>
      <p:sp>
        <p:nvSpPr>
          <p:cNvPr id="29704" name="テキスト ボックス 3">
            <a:extLst>
              <a:ext uri="{FF2B5EF4-FFF2-40B4-BE49-F238E27FC236}">
                <a16:creationId xmlns:a16="http://schemas.microsoft.com/office/drawing/2014/main" id="{ACB21A45-EBDF-B3C2-2D44-6577AA64728F}"/>
              </a:ext>
            </a:extLst>
          </p:cNvPr>
          <p:cNvSpPr txBox="1">
            <a:spLocks noChangeArrowheads="1"/>
          </p:cNvSpPr>
          <p:nvPr/>
        </p:nvSpPr>
        <p:spPr bwMode="auto">
          <a:xfrm>
            <a:off x="4757739" y="1966913"/>
            <a:ext cx="188912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特性要因図</a:t>
            </a:r>
          </a:p>
        </p:txBody>
      </p:sp>
      <p:sp>
        <p:nvSpPr>
          <p:cNvPr id="3" name="Text Box 4">
            <a:extLst>
              <a:ext uri="{FF2B5EF4-FFF2-40B4-BE49-F238E27FC236}">
                <a16:creationId xmlns:a16="http://schemas.microsoft.com/office/drawing/2014/main" id="{2B2B73DD-FA22-B58F-A24E-583BCBA74D7E}"/>
              </a:ext>
            </a:extLst>
          </p:cNvPr>
          <p:cNvSpPr txBox="1">
            <a:spLocks noChangeArrowheads="1"/>
          </p:cNvSpPr>
          <p:nvPr/>
        </p:nvSpPr>
        <p:spPr bwMode="auto">
          <a:xfrm>
            <a:off x="1828801" y="304801"/>
            <a:ext cx="8505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発表資料２）</a:t>
            </a:r>
            <a:endParaRPr lang="ja-JP" altLang="en-US" sz="2000" b="1">
              <a:ea typeface="HG丸ｺﾞｼｯｸM-PRO" panose="020F0600000000000000" pitchFamily="50"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4">
            <a:extLst>
              <a:ext uri="{FF2B5EF4-FFF2-40B4-BE49-F238E27FC236}">
                <a16:creationId xmlns:a16="http://schemas.microsoft.com/office/drawing/2014/main" id="{32DCD7AF-BF4D-B991-EFAA-E62369B17914}"/>
              </a:ext>
            </a:extLst>
          </p:cNvPr>
          <p:cNvSpPr txBox="1">
            <a:spLocks noChangeArrowheads="1"/>
          </p:cNvSpPr>
          <p:nvPr/>
        </p:nvSpPr>
        <p:spPr bwMode="auto">
          <a:xfrm>
            <a:off x="8042276" y="6094413"/>
            <a:ext cx="4176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ja-JP" sz="3600" b="1">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a:ea typeface="HG丸ｺﾞｼｯｸM-PRO" panose="020F0600000000000000" pitchFamily="50" charset="-128"/>
              <a:cs typeface="Times New Roman" panose="02020603050405020304" pitchFamily="18" charset="0"/>
            </a:endParaRPr>
          </a:p>
        </p:txBody>
      </p:sp>
      <p:sp>
        <p:nvSpPr>
          <p:cNvPr id="31747" name="テキスト ボックス 11">
            <a:extLst>
              <a:ext uri="{FF2B5EF4-FFF2-40B4-BE49-F238E27FC236}">
                <a16:creationId xmlns:a16="http://schemas.microsoft.com/office/drawing/2014/main" id="{A823D67E-1B16-E021-AF93-363357146E74}"/>
              </a:ext>
            </a:extLst>
          </p:cNvPr>
          <p:cNvSpPr txBox="1">
            <a:spLocks noChangeArrowheads="1"/>
          </p:cNvSpPr>
          <p:nvPr/>
        </p:nvSpPr>
        <p:spPr bwMode="auto">
          <a:xfrm>
            <a:off x="2060575" y="2305050"/>
            <a:ext cx="828198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602</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会議室前</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駐車場カードリーダーがあります。</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昼食の休憩時間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各グループの休憩時間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帰る前</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にリーダーを通して押印してから</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お帰りください</a:t>
            </a:r>
            <a:endParaRPr lang="en-US" altLang="ja-JP" sz="2800">
              <a:ea typeface="HG丸ｺﾞｼｯｸM-PRO" panose="020F0600000000000000" pitchFamily="50" charset="-128"/>
              <a:cs typeface="Times New Roman" panose="02020603050405020304" pitchFamily="18" charset="0"/>
            </a:endParaRPr>
          </a:p>
          <a:p>
            <a:pPr>
              <a:spcBef>
                <a:spcPct val="0"/>
              </a:spcBef>
              <a:buFontTx/>
              <a:buNone/>
            </a:pPr>
            <a:endParaRPr lang="en-US" altLang="ja-JP">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31748" name="テキスト ボックス 1">
            <a:extLst>
              <a:ext uri="{FF2B5EF4-FFF2-40B4-BE49-F238E27FC236}">
                <a16:creationId xmlns:a16="http://schemas.microsoft.com/office/drawing/2014/main" id="{28AADBAF-A185-5BFA-4B30-21E106F5E591}"/>
              </a:ext>
            </a:extLst>
          </p:cNvPr>
          <p:cNvSpPr txBox="1">
            <a:spLocks noChangeArrowheads="1"/>
          </p:cNvSpPr>
          <p:nvPr/>
        </p:nvSpPr>
        <p:spPr bwMode="auto">
          <a:xfrm>
            <a:off x="2060575" y="117475"/>
            <a:ext cx="8281988" cy="3416320"/>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4800" b="1">
                <a:solidFill>
                  <a:schemeClr val="bg1"/>
                </a:solidFill>
              </a:rPr>
              <a:t>　　　　　　昼食時間　</a:t>
            </a:r>
            <a:endParaRPr lang="en-US" altLang="ja-JP" sz="4800" b="1">
              <a:solidFill>
                <a:schemeClr val="bg1"/>
              </a:solidFill>
            </a:endParaRPr>
          </a:p>
          <a:p>
            <a:pPr>
              <a:spcBef>
                <a:spcPct val="0"/>
              </a:spcBef>
              <a:buFontTx/>
              <a:buNone/>
            </a:pPr>
            <a:r>
              <a:rPr lang="ja-JP" altLang="en-US" sz="4800" b="1">
                <a:solidFill>
                  <a:schemeClr val="bg1"/>
                </a:solidFill>
              </a:rPr>
              <a:t>　　　　１２：２０～１３：０５　　</a:t>
            </a:r>
            <a:endParaRPr lang="en-US" altLang="ja-JP" sz="4000" b="1">
              <a:solidFill>
                <a:schemeClr val="bg1"/>
              </a:solidFill>
            </a:endParaRPr>
          </a:p>
          <a:p>
            <a:pPr>
              <a:spcBef>
                <a:spcPct val="0"/>
              </a:spcBef>
              <a:buFontTx/>
              <a:buNone/>
            </a:pPr>
            <a:r>
              <a:rPr lang="ja-JP" altLang="en-US" sz="2400" b="1">
                <a:solidFill>
                  <a:schemeClr val="bg1"/>
                </a:solidFill>
              </a:rPr>
              <a:t>　　普段会えない方と話をするチャンスです。この時間を</a:t>
            </a:r>
            <a:endParaRPr lang="en-US" altLang="ja-JP" sz="2400" b="1">
              <a:solidFill>
                <a:schemeClr val="bg1"/>
              </a:solidFill>
            </a:endParaRPr>
          </a:p>
          <a:p>
            <a:pPr>
              <a:spcBef>
                <a:spcPct val="0"/>
              </a:spcBef>
              <a:buFontTx/>
              <a:buNone/>
            </a:pPr>
            <a:r>
              <a:rPr lang="ja-JP" altLang="en-US" sz="2400" b="1">
                <a:solidFill>
                  <a:schemeClr val="bg1"/>
                </a:solidFill>
              </a:rPr>
              <a:t>　　利用して同じ班の方々、アドバイザーとコミニュケーション</a:t>
            </a:r>
            <a:endParaRPr lang="en-US" altLang="ja-JP" sz="2400" b="1">
              <a:solidFill>
                <a:schemeClr val="bg1"/>
              </a:solidFill>
            </a:endParaRPr>
          </a:p>
          <a:p>
            <a:pPr>
              <a:spcBef>
                <a:spcPct val="0"/>
              </a:spcBef>
              <a:buFontTx/>
              <a:buNone/>
            </a:pPr>
            <a:r>
              <a:rPr lang="ja-JP" altLang="en-US" sz="2400" b="1">
                <a:solidFill>
                  <a:schemeClr val="bg1"/>
                </a:solidFill>
              </a:rPr>
              <a:t>　　を取るようにお願いします。　名刺がある方は交換も</a:t>
            </a:r>
            <a:r>
              <a:rPr lang="en-US" altLang="ja-JP" sz="2400" b="1">
                <a:solidFill>
                  <a:schemeClr val="bg1"/>
                </a:solidFill>
              </a:rPr>
              <a:t>OK</a:t>
            </a:r>
          </a:p>
          <a:p>
            <a:pPr>
              <a:spcBef>
                <a:spcPct val="0"/>
              </a:spcBef>
              <a:buFontTx/>
              <a:buNone/>
            </a:pPr>
            <a:r>
              <a:rPr lang="ja-JP" altLang="en-US" sz="2400" b="1">
                <a:solidFill>
                  <a:schemeClr val="bg1"/>
                </a:solidFill>
              </a:rPr>
              <a:t>例：</a:t>
            </a:r>
            <a:r>
              <a:rPr lang="en-US" altLang="ja-JP" sz="2400" b="1">
                <a:solidFill>
                  <a:schemeClr val="bg1"/>
                </a:solidFill>
              </a:rPr>
              <a:t>QC</a:t>
            </a:r>
            <a:r>
              <a:rPr lang="ja-JP" altLang="en-US" sz="2400" b="1">
                <a:solidFill>
                  <a:schemeClr val="bg1"/>
                </a:solidFill>
              </a:rPr>
              <a:t>サークル活動の困り事、</a:t>
            </a:r>
            <a:r>
              <a:rPr lang="en-US" altLang="ja-JP" sz="2400" b="1">
                <a:solidFill>
                  <a:schemeClr val="bg1"/>
                </a:solidFill>
              </a:rPr>
              <a:t>QC</a:t>
            </a:r>
            <a:r>
              <a:rPr lang="ja-JP" altLang="en-US" sz="2400" b="1">
                <a:solidFill>
                  <a:schemeClr val="bg1"/>
                </a:solidFill>
              </a:rPr>
              <a:t>サークルの特色や自慢など</a:t>
            </a:r>
            <a:endParaRPr lang="en-US" altLang="ja-JP" sz="2400" b="1">
              <a:solidFill>
                <a:schemeClr val="bg1"/>
              </a:solidFill>
            </a:endParaRPr>
          </a:p>
          <a:p>
            <a:pPr>
              <a:spcBef>
                <a:spcPct val="0"/>
              </a:spcBef>
              <a:buFontTx/>
              <a:buNone/>
            </a:pPr>
            <a:endParaRPr lang="ja-JP" altLang="en-US" sz="2400" b="1">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0B343-F954-1F80-E968-D0A6F861842F}"/>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AF9321CD-5EE0-4761-2934-7D3932B55C15}"/>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42BAC473-E961-5AD2-5126-B5211BE6F11C}"/>
              </a:ext>
            </a:extLst>
          </p:cNvPr>
          <p:cNvSpPr/>
          <p:nvPr/>
        </p:nvSpPr>
        <p:spPr>
          <a:xfrm>
            <a:off x="3135141" y="3479172"/>
            <a:ext cx="5904000" cy="179535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102107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631C99A-DF53-BC72-5692-C8DDAFC564EB}"/>
              </a:ext>
            </a:extLst>
          </p:cNvPr>
          <p:cNvPicPr>
            <a:picLocks noChangeAspect="1"/>
          </p:cNvPicPr>
          <p:nvPr/>
        </p:nvPicPr>
        <p:blipFill>
          <a:blip r:embed="rId3"/>
          <a:stretch>
            <a:fillRect/>
          </a:stretch>
        </p:blipFill>
        <p:spPr>
          <a:xfrm>
            <a:off x="2199116" y="852958"/>
            <a:ext cx="8316486" cy="5687219"/>
          </a:xfrm>
          <a:prstGeom prst="rect">
            <a:avLst/>
          </a:prstGeom>
        </p:spPr>
      </p:pic>
      <p:sp>
        <p:nvSpPr>
          <p:cNvPr id="32771" name="Text Box 2">
            <a:extLst>
              <a:ext uri="{FF2B5EF4-FFF2-40B4-BE49-F238E27FC236}">
                <a16:creationId xmlns:a16="http://schemas.microsoft.com/office/drawing/2014/main" id="{F0F7DE95-5B8A-2902-A106-59C75197BC6A}"/>
              </a:ext>
            </a:extLst>
          </p:cNvPr>
          <p:cNvSpPr txBox="1">
            <a:spLocks noChangeArrowheads="1"/>
          </p:cNvSpPr>
          <p:nvPr/>
        </p:nvSpPr>
        <p:spPr bwMode="auto">
          <a:xfrm>
            <a:off x="2879725" y="784226"/>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800">
              <a:ea typeface="ＭＳ ゴシック" panose="020B0609070205080204" pitchFamily="49" charset="-128"/>
            </a:endParaRPr>
          </a:p>
        </p:txBody>
      </p:sp>
      <p:sp>
        <p:nvSpPr>
          <p:cNvPr id="32772" name="Line 24">
            <a:extLst>
              <a:ext uri="{FF2B5EF4-FFF2-40B4-BE49-F238E27FC236}">
                <a16:creationId xmlns:a16="http://schemas.microsoft.com/office/drawing/2014/main" id="{A55B8F65-38ED-740E-37FB-B65EA50AD4A1}"/>
              </a:ext>
            </a:extLst>
          </p:cNvPr>
          <p:cNvSpPr>
            <a:spLocks noChangeShapeType="1"/>
          </p:cNvSpPr>
          <p:nvPr/>
        </p:nvSpPr>
        <p:spPr bwMode="auto">
          <a:xfrm>
            <a:off x="5054600" y="32226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32774" name="正方形/長方形 1">
            <a:extLst>
              <a:ext uri="{FF2B5EF4-FFF2-40B4-BE49-F238E27FC236}">
                <a16:creationId xmlns:a16="http://schemas.microsoft.com/office/drawing/2014/main" id="{6F1AC1F8-D0FB-85E3-111F-73DA80159A33}"/>
              </a:ext>
            </a:extLst>
          </p:cNvPr>
          <p:cNvSpPr>
            <a:spLocks noChangeArrowheads="1"/>
          </p:cNvSpPr>
          <p:nvPr/>
        </p:nvSpPr>
        <p:spPr bwMode="auto">
          <a:xfrm>
            <a:off x="1820864" y="2489200"/>
            <a:ext cx="8505825" cy="4050978"/>
          </a:xfrm>
          <a:prstGeom prst="rect">
            <a:avLst/>
          </a:prstGeom>
          <a:noFill/>
          <a:ln w="5715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p>
        </p:txBody>
      </p:sp>
      <p:sp>
        <p:nvSpPr>
          <p:cNvPr id="32776" name="テキスト ボックス 3">
            <a:extLst>
              <a:ext uri="{FF2B5EF4-FFF2-40B4-BE49-F238E27FC236}">
                <a16:creationId xmlns:a16="http://schemas.microsoft.com/office/drawing/2014/main" id="{0DA17B67-7958-B39C-C8D5-71151745253B}"/>
              </a:ext>
            </a:extLst>
          </p:cNvPr>
          <p:cNvSpPr txBox="1">
            <a:spLocks noChangeArrowheads="1"/>
          </p:cNvSpPr>
          <p:nvPr/>
        </p:nvSpPr>
        <p:spPr bwMode="auto">
          <a:xfrm>
            <a:off x="4333876" y="1966913"/>
            <a:ext cx="285432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特性要因図　（続き）</a:t>
            </a:r>
          </a:p>
        </p:txBody>
      </p:sp>
      <p:pic>
        <p:nvPicPr>
          <p:cNvPr id="32777" name="図 6">
            <a:extLst>
              <a:ext uri="{FF2B5EF4-FFF2-40B4-BE49-F238E27FC236}">
                <a16:creationId xmlns:a16="http://schemas.microsoft.com/office/drawing/2014/main" id="{AF5CE741-078F-2AC5-8DA4-4E2CEB7C38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1206" t="49800" r="50000" b="37659"/>
          <a:stretch>
            <a:fillRect/>
          </a:stretch>
        </p:blipFill>
        <p:spPr bwMode="auto">
          <a:xfrm>
            <a:off x="2084816" y="4960939"/>
            <a:ext cx="6548438"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3">
            <a:extLst>
              <a:ext uri="{FF2B5EF4-FFF2-40B4-BE49-F238E27FC236}">
                <a16:creationId xmlns:a16="http://schemas.microsoft.com/office/drawing/2014/main" id="{04C38416-FEBE-6788-C20C-882EA588B0B0}"/>
              </a:ext>
            </a:extLst>
          </p:cNvPr>
          <p:cNvSpPr txBox="1">
            <a:spLocks noChangeArrowheads="1"/>
          </p:cNvSpPr>
          <p:nvPr/>
        </p:nvSpPr>
        <p:spPr bwMode="auto">
          <a:xfrm>
            <a:off x="9484636" y="149480"/>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１３：０５～１３：２０</a:t>
            </a:r>
          </a:p>
        </p:txBody>
      </p:sp>
      <p:sp>
        <p:nvSpPr>
          <p:cNvPr id="5" name="Text Box 4">
            <a:extLst>
              <a:ext uri="{FF2B5EF4-FFF2-40B4-BE49-F238E27FC236}">
                <a16:creationId xmlns:a16="http://schemas.microsoft.com/office/drawing/2014/main" id="{B9912082-E723-EA0B-0970-53D9DB972D63}"/>
              </a:ext>
            </a:extLst>
          </p:cNvPr>
          <p:cNvSpPr txBox="1">
            <a:spLocks noChangeArrowheads="1"/>
          </p:cNvSpPr>
          <p:nvPr/>
        </p:nvSpPr>
        <p:spPr bwMode="auto">
          <a:xfrm>
            <a:off x="1828801" y="304801"/>
            <a:ext cx="8505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発表資料２）</a:t>
            </a:r>
            <a:endParaRPr lang="ja-JP" altLang="en-US" sz="2000" b="1">
              <a:ea typeface="HG丸ｺﾞｼｯｸM-PRO" panose="020F0600000000000000" pitchFamily="50"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4">
            <a:extLst>
              <a:ext uri="{FF2B5EF4-FFF2-40B4-BE49-F238E27FC236}">
                <a16:creationId xmlns:a16="http://schemas.microsoft.com/office/drawing/2014/main" id="{5A1CDD3F-D275-D731-0D3E-F722F2467A37}"/>
              </a:ext>
            </a:extLst>
          </p:cNvPr>
          <p:cNvSpPr txBox="1">
            <a:spLocks noChangeArrowheads="1"/>
          </p:cNvSpPr>
          <p:nvPr/>
        </p:nvSpPr>
        <p:spPr bwMode="auto">
          <a:xfrm>
            <a:off x="1828801" y="139701"/>
            <a:ext cx="8672513" cy="47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000">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発表資料３）</a:t>
            </a:r>
            <a:r>
              <a:rPr lang="ja-JP" altLang="en-US" sz="2000">
                <a:ea typeface="HG丸ｺﾞｼｯｸM-PRO" panose="020F0600000000000000" pitchFamily="50" charset="-128"/>
              </a:rPr>
              <a:t>　　　　　　</a:t>
            </a:r>
            <a:endParaRPr lang="en-US" altLang="ja-JP" sz="2000">
              <a:ea typeface="HG丸ｺﾞｼｯｸM-PRO" panose="020F0600000000000000" pitchFamily="50" charset="-128"/>
            </a:endParaRPr>
          </a:p>
        </p:txBody>
      </p:sp>
      <p:sp>
        <p:nvSpPr>
          <p:cNvPr id="34820" name="テキスト ボックス 3">
            <a:extLst>
              <a:ext uri="{FF2B5EF4-FFF2-40B4-BE49-F238E27FC236}">
                <a16:creationId xmlns:a16="http://schemas.microsoft.com/office/drawing/2014/main" id="{D8CECE79-BF1A-23BA-9D78-81CF62EA2D5D}"/>
              </a:ext>
            </a:extLst>
          </p:cNvPr>
          <p:cNvSpPr txBox="1">
            <a:spLocks noChangeArrowheads="1"/>
          </p:cNvSpPr>
          <p:nvPr/>
        </p:nvSpPr>
        <p:spPr bwMode="auto">
          <a:xfrm>
            <a:off x="9511178" y="152402"/>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１３：２０～１３：５０</a:t>
            </a:r>
          </a:p>
        </p:txBody>
      </p:sp>
      <p:pic>
        <p:nvPicPr>
          <p:cNvPr id="6" name="図 5">
            <a:extLst>
              <a:ext uri="{FF2B5EF4-FFF2-40B4-BE49-F238E27FC236}">
                <a16:creationId xmlns:a16="http://schemas.microsoft.com/office/drawing/2014/main" id="{E9F62465-6152-A015-277F-7CE9994DE885}"/>
              </a:ext>
            </a:extLst>
          </p:cNvPr>
          <p:cNvPicPr>
            <a:picLocks noChangeAspect="1"/>
          </p:cNvPicPr>
          <p:nvPr/>
        </p:nvPicPr>
        <p:blipFill>
          <a:blip r:embed="rId2"/>
          <a:stretch>
            <a:fillRect/>
          </a:stretch>
        </p:blipFill>
        <p:spPr>
          <a:xfrm>
            <a:off x="1828801" y="746270"/>
            <a:ext cx="8444830" cy="5879811"/>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図 10">
            <a:extLst>
              <a:ext uri="{FF2B5EF4-FFF2-40B4-BE49-F238E27FC236}">
                <a16:creationId xmlns:a16="http://schemas.microsoft.com/office/drawing/2014/main" id="{B819FC7F-4CF6-DE7B-85A5-A8A649B704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9939" y="1395950"/>
            <a:ext cx="7862887" cy="5138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 Box 4">
            <a:extLst>
              <a:ext uri="{FF2B5EF4-FFF2-40B4-BE49-F238E27FC236}">
                <a16:creationId xmlns:a16="http://schemas.microsoft.com/office/drawing/2014/main" id="{B5F9754A-E883-EED7-690E-65B2BD7A0F20}"/>
              </a:ext>
            </a:extLst>
          </p:cNvPr>
          <p:cNvSpPr txBox="1">
            <a:spLocks noChangeArrowheads="1"/>
          </p:cNvSpPr>
          <p:nvPr/>
        </p:nvSpPr>
        <p:spPr bwMode="auto">
          <a:xfrm>
            <a:off x="2564779" y="542155"/>
            <a:ext cx="8068297" cy="47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ea typeface="HG丸ｺﾞｼｯｸM-PRO" panose="020F0600000000000000" pitchFamily="50" charset="-128"/>
              </a:rPr>
              <a:t>目標設定と改善案織り込んだ計画書作成</a:t>
            </a:r>
            <a:endParaRPr lang="ja-JP" altLang="en-US" sz="2000" b="1">
              <a:ea typeface="HG丸ｺﾞｼｯｸM-PRO" panose="020F0600000000000000" pitchFamily="50" charset="-128"/>
            </a:endParaRPr>
          </a:p>
        </p:txBody>
      </p:sp>
      <p:sp>
        <p:nvSpPr>
          <p:cNvPr id="35844" name="角丸四角形吹き出し 10">
            <a:extLst>
              <a:ext uri="{FF2B5EF4-FFF2-40B4-BE49-F238E27FC236}">
                <a16:creationId xmlns:a16="http://schemas.microsoft.com/office/drawing/2014/main" id="{291600EA-01DE-7114-10A9-83E1DA26AC26}"/>
              </a:ext>
            </a:extLst>
          </p:cNvPr>
          <p:cNvSpPr>
            <a:spLocks noChangeArrowheads="1"/>
          </p:cNvSpPr>
          <p:nvPr/>
        </p:nvSpPr>
        <p:spPr bwMode="auto">
          <a:xfrm>
            <a:off x="4378713" y="1060040"/>
            <a:ext cx="2781300" cy="582612"/>
          </a:xfrm>
          <a:prstGeom prst="wedgeRoundRectCallout">
            <a:avLst>
              <a:gd name="adj1" fmla="val 5472"/>
              <a:gd name="adj2" fmla="val 146819"/>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①現状把握の後に立てた</a:t>
            </a:r>
            <a:br>
              <a:rPr lang="ja-JP" altLang="en-US" sz="1800">
                <a:solidFill>
                  <a:schemeClr val="bg1"/>
                </a:solidFill>
                <a:latin typeface="Meiryo UI" panose="020B0604030504040204" pitchFamily="50" charset="-128"/>
                <a:ea typeface="Meiryo UI" panose="020B0604030504040204" pitchFamily="50" charset="-128"/>
              </a:rPr>
            </a:br>
            <a:r>
              <a:rPr lang="ja-JP" altLang="en-US" sz="1800">
                <a:solidFill>
                  <a:schemeClr val="bg1"/>
                </a:solidFill>
                <a:latin typeface="Meiryo UI" panose="020B0604030504040204" pitchFamily="50" charset="-128"/>
                <a:ea typeface="Meiryo UI" panose="020B0604030504040204" pitchFamily="50" charset="-128"/>
              </a:rPr>
              <a:t>　 目標値を転記する</a:t>
            </a:r>
          </a:p>
        </p:txBody>
      </p:sp>
      <p:sp>
        <p:nvSpPr>
          <p:cNvPr id="35845" name="正方形/長方形 1">
            <a:extLst>
              <a:ext uri="{FF2B5EF4-FFF2-40B4-BE49-F238E27FC236}">
                <a16:creationId xmlns:a16="http://schemas.microsoft.com/office/drawing/2014/main" id="{1E0FDD9C-191B-97D3-BE31-27C529FF93AE}"/>
              </a:ext>
            </a:extLst>
          </p:cNvPr>
          <p:cNvSpPr>
            <a:spLocks noChangeArrowheads="1"/>
          </p:cNvSpPr>
          <p:nvPr/>
        </p:nvSpPr>
        <p:spPr bwMode="auto">
          <a:xfrm>
            <a:off x="7204617" y="1067977"/>
            <a:ext cx="3676650" cy="736600"/>
          </a:xfrm>
          <a:prstGeom prst="rect">
            <a:avLst/>
          </a:prstGeom>
          <a:solidFill>
            <a:srgbClr val="FFFF00">
              <a:alpha val="70195"/>
            </a:srgbClr>
          </a:solidFill>
          <a:ln w="38100" algn="ctr">
            <a:solidFill>
              <a:srgbClr val="FF0000"/>
            </a:solidFill>
            <a:round/>
            <a:headEnd/>
            <a:tailEnd/>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latin typeface="Meiryo UI" panose="020B0604030504040204" pitchFamily="50" charset="-128"/>
                <a:ea typeface="Meiryo UI" panose="020B0604030504040204" pitchFamily="50" charset="-128"/>
              </a:rPr>
              <a:t>②発表資料３で</a:t>
            </a:r>
            <a:r>
              <a:rPr lang="ja-JP" altLang="en-US" sz="1800" b="1">
                <a:solidFill>
                  <a:srgbClr val="FF0000"/>
                </a:solidFill>
                <a:latin typeface="Meiryo UI" panose="020B0604030504040204" pitchFamily="50" charset="-128"/>
                <a:ea typeface="Meiryo UI" panose="020B0604030504040204" pitchFamily="50" charset="-128"/>
              </a:rPr>
              <a:t>採用した対策</a:t>
            </a:r>
            <a:r>
              <a:rPr lang="ja-JP" altLang="en-US" sz="1800">
                <a:latin typeface="Meiryo UI" panose="020B0604030504040204" pitchFamily="50" charset="-128"/>
                <a:ea typeface="Meiryo UI" panose="020B0604030504040204" pitchFamily="50" charset="-128"/>
              </a:rPr>
              <a:t>を</a:t>
            </a:r>
          </a:p>
          <a:p>
            <a:pPr eaLnBrk="1" hangingPunct="1">
              <a:spcBef>
                <a:spcPct val="0"/>
              </a:spcBef>
              <a:buFontTx/>
              <a:buNone/>
            </a:pPr>
            <a:r>
              <a:rPr lang="ja-JP" altLang="en-US" sz="1800">
                <a:latin typeface="Meiryo UI" panose="020B0604030504040204" pitchFamily="50" charset="-128"/>
                <a:ea typeface="Meiryo UI" panose="020B0604030504040204" pitchFamily="50" charset="-128"/>
              </a:rPr>
              <a:t>　 記入する</a:t>
            </a:r>
          </a:p>
        </p:txBody>
      </p:sp>
      <p:sp>
        <p:nvSpPr>
          <p:cNvPr id="35846" name="テキスト ボックス 3">
            <a:extLst>
              <a:ext uri="{FF2B5EF4-FFF2-40B4-BE49-F238E27FC236}">
                <a16:creationId xmlns:a16="http://schemas.microsoft.com/office/drawing/2014/main" id="{53281510-90FE-7CF2-BAEE-43EE3389E8FA}"/>
              </a:ext>
            </a:extLst>
          </p:cNvPr>
          <p:cNvSpPr txBox="1">
            <a:spLocks noChangeArrowheads="1"/>
          </p:cNvSpPr>
          <p:nvPr/>
        </p:nvSpPr>
        <p:spPr bwMode="auto">
          <a:xfrm>
            <a:off x="9499871" y="149227"/>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１３：５０～１４：３０</a:t>
            </a:r>
          </a:p>
        </p:txBody>
      </p:sp>
      <p:sp>
        <p:nvSpPr>
          <p:cNvPr id="2" name="Text Box 4">
            <a:extLst>
              <a:ext uri="{FF2B5EF4-FFF2-40B4-BE49-F238E27FC236}">
                <a16:creationId xmlns:a16="http://schemas.microsoft.com/office/drawing/2014/main" id="{8ADFAD4F-3C28-8781-2226-51581B246322}"/>
              </a:ext>
            </a:extLst>
          </p:cNvPr>
          <p:cNvSpPr txBox="1">
            <a:spLocks noChangeArrowheads="1"/>
          </p:cNvSpPr>
          <p:nvPr/>
        </p:nvSpPr>
        <p:spPr bwMode="auto">
          <a:xfrm>
            <a:off x="1828801" y="139701"/>
            <a:ext cx="8672513" cy="47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000">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発表資料４）</a:t>
            </a:r>
            <a:r>
              <a:rPr lang="ja-JP" altLang="en-US" sz="2000">
                <a:ea typeface="HG丸ｺﾞｼｯｸM-PRO" panose="020F0600000000000000" pitchFamily="50" charset="-128"/>
              </a:rPr>
              <a:t>　　　　　　</a:t>
            </a:r>
            <a:endParaRPr lang="en-US" altLang="ja-JP" sz="2000">
              <a:ea typeface="HG丸ｺﾞｼｯｸM-PRO" panose="020F0600000000000000"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テキスト ボックス 3">
            <a:extLst>
              <a:ext uri="{FF2B5EF4-FFF2-40B4-BE49-F238E27FC236}">
                <a16:creationId xmlns:a16="http://schemas.microsoft.com/office/drawing/2014/main" id="{79A1D85A-45E3-F9F6-6B61-1503C9265CBC}"/>
              </a:ext>
            </a:extLst>
          </p:cNvPr>
          <p:cNvSpPr txBox="1">
            <a:spLocks noChangeArrowheads="1"/>
          </p:cNvSpPr>
          <p:nvPr/>
        </p:nvSpPr>
        <p:spPr bwMode="auto">
          <a:xfrm>
            <a:off x="9503525" y="171314"/>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１４：３０～１５：００</a:t>
            </a:r>
          </a:p>
        </p:txBody>
      </p:sp>
      <p:sp>
        <p:nvSpPr>
          <p:cNvPr id="2" name="テキスト ボックス 1">
            <a:extLst>
              <a:ext uri="{FF2B5EF4-FFF2-40B4-BE49-F238E27FC236}">
                <a16:creationId xmlns:a16="http://schemas.microsoft.com/office/drawing/2014/main" id="{33CA4367-CFA3-9AC2-8C7E-36533896F367}"/>
              </a:ext>
            </a:extLst>
          </p:cNvPr>
          <p:cNvSpPr txBox="1"/>
          <p:nvPr/>
        </p:nvSpPr>
        <p:spPr>
          <a:xfrm>
            <a:off x="1393902" y="682458"/>
            <a:ext cx="8456161" cy="3539430"/>
          </a:xfrm>
          <a:prstGeom prst="rect">
            <a:avLst/>
          </a:prstGeom>
          <a:noFill/>
        </p:spPr>
        <p:txBody>
          <a:bodyPr wrap="none" rtlCol="0">
            <a:spAutoFit/>
          </a:bodyPr>
          <a:lstStyle/>
          <a:p>
            <a:r>
              <a:rPr lang="ja-JP" altLang="ja-JP" sz="1600" b="1">
                <a:latin typeface="HG丸ｺﾞｼｯｸM-PRO" panose="020F0600000000000000" pitchFamily="50" charset="-128"/>
                <a:ea typeface="HG丸ｺﾞｼｯｸM-PRO" panose="020F0600000000000000" pitchFamily="50" charset="-128"/>
              </a:rPr>
              <a:t>（</a:t>
            </a:r>
            <a:r>
              <a:rPr lang="ja-JP" altLang="en-US" sz="1600" b="1">
                <a:latin typeface="HG丸ｺﾞｼｯｸM-PRO" panose="020F0600000000000000" pitchFamily="50" charset="-128"/>
                <a:ea typeface="HG丸ｺﾞｼｯｸM-PRO" panose="020F0600000000000000" pitchFamily="50" charset="-128"/>
              </a:rPr>
              <a:t>５</a:t>
            </a:r>
            <a:r>
              <a:rPr lang="ja-JP" altLang="ja-JP" sz="1600" b="1">
                <a:latin typeface="HG丸ｺﾞｼｯｸM-PRO" panose="020F0600000000000000" pitchFamily="50" charset="-128"/>
                <a:ea typeface="HG丸ｺﾞｼｯｸM-PRO" panose="020F0600000000000000" pitchFamily="50" charset="-128"/>
              </a:rPr>
              <a:t>）第</a:t>
            </a:r>
            <a:r>
              <a:rPr lang="en-US" altLang="ja-JP" sz="1600" b="1">
                <a:latin typeface="HG丸ｺﾞｼｯｸM-PRO" panose="020F0600000000000000" pitchFamily="50" charset="-128"/>
                <a:ea typeface="HG丸ｺﾞｼｯｸM-PRO" panose="020F0600000000000000" pitchFamily="50" charset="-128"/>
              </a:rPr>
              <a:t>2</a:t>
            </a:r>
            <a:r>
              <a:rPr lang="ja-JP" altLang="ja-JP" sz="1600" b="1">
                <a:latin typeface="HG丸ｺﾞｼｯｸM-PRO" panose="020F0600000000000000" pitchFamily="50" charset="-128"/>
                <a:ea typeface="HG丸ｺﾞｼｯｸM-PRO" panose="020F0600000000000000" pitchFamily="50" charset="-128"/>
              </a:rPr>
              <a:t>回目実施（作成時間２５分、カウント５分）</a:t>
            </a:r>
            <a:endParaRPr lang="en-US" altLang="ja-JP" sz="1600" b="1">
              <a:latin typeface="HG丸ｺﾞｼｯｸM-PRO" panose="020F0600000000000000" pitchFamily="50" charset="-128"/>
              <a:ea typeface="HG丸ｺﾞｼｯｸM-PRO" panose="020F0600000000000000" pitchFamily="50" charset="-128"/>
            </a:endParaRPr>
          </a:p>
          <a:p>
            <a:endParaRPr lang="ja-JP" altLang="ja-JP" sz="1600" b="1">
              <a:latin typeface="HG丸ｺﾞｼｯｸM-PRO" panose="020F0600000000000000" pitchFamily="50" charset="-128"/>
              <a:ea typeface="HG丸ｺﾞｼｯｸM-PRO" panose="020F0600000000000000" pitchFamily="50" charset="-128"/>
            </a:endParaRP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①第</a:t>
            </a:r>
            <a:r>
              <a:rPr lang="en-US" altLang="ja-JP" sz="1600" b="1">
                <a:latin typeface="HG丸ｺﾞｼｯｸM-PRO" panose="020F0600000000000000" pitchFamily="50" charset="-128"/>
                <a:ea typeface="HG丸ｺﾞｼｯｸM-PRO" panose="020F0600000000000000" pitchFamily="50" charset="-128"/>
              </a:rPr>
              <a:t>1</a:t>
            </a:r>
            <a:r>
              <a:rPr lang="ja-JP" altLang="ja-JP" sz="1600" b="1">
                <a:latin typeface="HG丸ｺﾞｼｯｸM-PRO" panose="020F0600000000000000" pitchFamily="50" charset="-128"/>
                <a:ea typeface="HG丸ｺﾞｼｯｸM-PRO" panose="020F0600000000000000" pitchFamily="50" charset="-128"/>
              </a:rPr>
              <a:t>回目に実施するパズルを渡します。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（渡すのはパズルだけ。全グループが同じ種類のパズルを使用します）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②完成条件（３１５ﾋﾟｰｽ－２５分＝２９０点）を確認してから実施します。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③開始、終了の合図はチーフアドバイザーの合図で一斉に行います。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④作成時間は２５分とします。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⑤完成したらチーフアドバイザーに申告してください。</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ただし、制限時間オーバーは、その時点で作成を中止してください。</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⑥得点を計算し記入します。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⑦計算の仕方：つながっていない独立ピースを数え、完成ピース数から引きます。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　その数が「完成・結合ピース合計」となり、「完成タイム・制限時間」を引きます。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　※ </a:t>
            </a:r>
            <a:r>
              <a:rPr lang="en-US" altLang="ja-JP" sz="1600" b="1">
                <a:latin typeface="HG丸ｺﾞｼｯｸM-PRO" panose="020F0600000000000000" pitchFamily="50" charset="-128"/>
                <a:ea typeface="HG丸ｺﾞｼｯｸM-PRO" panose="020F0600000000000000" pitchFamily="50" charset="-128"/>
              </a:rPr>
              <a:t>2</a:t>
            </a:r>
            <a:r>
              <a:rPr lang="ja-JP" altLang="ja-JP" sz="1600" b="1">
                <a:latin typeface="HG丸ｺﾞｼｯｸM-PRO" panose="020F0600000000000000" pitchFamily="50" charset="-128"/>
                <a:ea typeface="HG丸ｺﾞｼｯｸM-PRO" panose="020F0600000000000000" pitchFamily="50" charset="-128"/>
              </a:rPr>
              <a:t>ピース以上連結したピースは得点に数えます。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⑧目標値を設定します。</a:t>
            </a:r>
          </a:p>
        </p:txBody>
      </p:sp>
      <p:sp>
        <p:nvSpPr>
          <p:cNvPr id="3" name="テキスト ボックス 2">
            <a:extLst>
              <a:ext uri="{FF2B5EF4-FFF2-40B4-BE49-F238E27FC236}">
                <a16:creationId xmlns:a16="http://schemas.microsoft.com/office/drawing/2014/main" id="{B0301910-D231-C188-A54C-BB17434CEBE7}"/>
              </a:ext>
            </a:extLst>
          </p:cNvPr>
          <p:cNvSpPr txBox="1"/>
          <p:nvPr/>
        </p:nvSpPr>
        <p:spPr>
          <a:xfrm>
            <a:off x="1393902" y="4226261"/>
            <a:ext cx="8802410" cy="584775"/>
          </a:xfrm>
          <a:prstGeom prst="rect">
            <a:avLst/>
          </a:prstGeom>
          <a:noFill/>
        </p:spPr>
        <p:txBody>
          <a:bodyPr wrap="none" rtlCol="0">
            <a:spAutoFit/>
          </a:bodyPr>
          <a:lstStyle/>
          <a:p>
            <a:r>
              <a:rPr lang="ja-JP" altLang="ja-JP" sz="1600" b="1">
                <a:solidFill>
                  <a:srgbClr val="FF0000"/>
                </a:solidFill>
                <a:latin typeface="HG丸ｺﾞｼｯｸM-PRO" panose="020F0600000000000000" pitchFamily="50" charset="-128"/>
                <a:ea typeface="HG丸ｺﾞｼｯｸM-PRO" panose="020F0600000000000000" pitchFamily="50" charset="-128"/>
              </a:rPr>
              <a:t>注意事項</a:t>
            </a:r>
            <a:r>
              <a:rPr lang="ja-JP" altLang="en-US" sz="1600" b="1">
                <a:solidFill>
                  <a:srgbClr val="FF0000"/>
                </a:solidFill>
                <a:latin typeface="HG丸ｺﾞｼｯｸM-PRO" panose="020F0600000000000000" pitchFamily="50" charset="-128"/>
                <a:ea typeface="HG丸ｺﾞｼｯｸM-PRO" panose="020F0600000000000000" pitchFamily="50" charset="-128"/>
              </a:rPr>
              <a:t>：</a:t>
            </a:r>
            <a:r>
              <a:rPr lang="ja-JP" altLang="ja-JP" sz="1600" b="1">
                <a:solidFill>
                  <a:srgbClr val="FF0000"/>
                </a:solidFill>
                <a:latin typeface="HG丸ｺﾞｼｯｸM-PRO" panose="020F0600000000000000" pitchFamily="50" charset="-128"/>
                <a:ea typeface="HG丸ｺﾞｼｯｸM-PRO" panose="020F0600000000000000" pitchFamily="50" charset="-128"/>
              </a:rPr>
              <a:t>①パズルのピースを紛失しないように注意してください。</a:t>
            </a:r>
          </a:p>
          <a:p>
            <a:r>
              <a:rPr lang="ja-JP" altLang="en-US" sz="1600" b="1">
                <a:solidFill>
                  <a:srgbClr val="FF0000"/>
                </a:solidFill>
                <a:latin typeface="HG丸ｺﾞｼｯｸM-PRO" panose="020F0600000000000000" pitchFamily="50" charset="-128"/>
                <a:ea typeface="HG丸ｺﾞｼｯｸM-PRO" panose="020F0600000000000000" pitchFamily="50" charset="-128"/>
              </a:rPr>
              <a:t>　　　　　</a:t>
            </a:r>
            <a:r>
              <a:rPr lang="ja-JP" altLang="ja-JP" sz="1600" b="1">
                <a:solidFill>
                  <a:srgbClr val="FF0000"/>
                </a:solidFill>
                <a:latin typeface="HG丸ｺﾞｼｯｸM-PRO" panose="020F0600000000000000" pitchFamily="50" charset="-128"/>
                <a:ea typeface="HG丸ｺﾞｼｯｸM-PRO" panose="020F0600000000000000" pitchFamily="50" charset="-128"/>
              </a:rPr>
              <a:t>②改善案でパズルのピースに色や、キズを付けるなどの加工はしないでください。</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2F4DC-0ABE-DF96-2A0C-E461464CD7B8}"/>
            </a:ext>
          </a:extLst>
        </p:cNvPr>
        <p:cNvGrpSpPr/>
        <p:nvPr/>
      </p:nvGrpSpPr>
      <p:grpSpPr>
        <a:xfrm>
          <a:off x="0" y="0"/>
          <a:ext cx="0" cy="0"/>
          <a:chOff x="0" y="0"/>
          <a:chExt cx="0" cy="0"/>
        </a:xfrm>
      </p:grpSpPr>
      <p:graphicFrame>
        <p:nvGraphicFramePr>
          <p:cNvPr id="73507" name="Group 803">
            <a:extLst>
              <a:ext uri="{FF2B5EF4-FFF2-40B4-BE49-F238E27FC236}">
                <a16:creationId xmlns:a16="http://schemas.microsoft.com/office/drawing/2014/main" id="{E79B0750-5C7B-290E-A3E1-D65ADE14710D}"/>
              </a:ext>
            </a:extLst>
          </p:cNvPr>
          <p:cNvGraphicFramePr>
            <a:graphicFrameLocks noGrp="1"/>
          </p:cNvGraphicFramePr>
          <p:nvPr/>
        </p:nvGraphicFramePr>
        <p:xfrm>
          <a:off x="1820863"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１</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２</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３</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４</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５</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
        <p:nvSpPr>
          <p:cNvPr id="2" name="Text Box 804">
            <a:extLst>
              <a:ext uri="{FF2B5EF4-FFF2-40B4-BE49-F238E27FC236}">
                <a16:creationId xmlns:a16="http://schemas.microsoft.com/office/drawing/2014/main" id="{7277CD03-33FD-A5B3-079F-93EDC59A46F0}"/>
              </a:ext>
            </a:extLst>
          </p:cNvPr>
          <p:cNvSpPr txBox="1">
            <a:spLocks noChangeArrowheads="1"/>
          </p:cNvSpPr>
          <p:nvPr/>
        </p:nvSpPr>
        <p:spPr bwMode="auto">
          <a:xfrm>
            <a:off x="2819400" y="0"/>
            <a:ext cx="5867400" cy="457200"/>
          </a:xfrm>
          <a:prstGeom prst="rect">
            <a:avLst/>
          </a:prstGeom>
          <a:noFill/>
          <a:ln w="9525">
            <a:noFill/>
            <a:miter lim="800000"/>
            <a:headEnd/>
            <a:tailEnd/>
          </a:ln>
          <a:effectLst/>
        </p:spPr>
        <p:txBody>
          <a:bodyPr>
            <a:spAutoFit/>
          </a:bodyPr>
          <a:lstStyle/>
          <a:p>
            <a:pPr algn="dist" eaLnBrk="1" hangingPunct="1">
              <a:spcBef>
                <a:spcPct val="50000"/>
              </a:spcBef>
              <a:defRPr/>
            </a:pPr>
            <a:r>
              <a:rPr lang="ja-JP" altLang="en-US" sz="2400" b="1" dirty="0">
                <a:effectLst>
                  <a:outerShdw blurRad="38100" dist="38100" dir="2700000" algn="tl">
                    <a:srgbClr val="C0C0C0"/>
                  </a:outerShdw>
                </a:effectLst>
                <a:ea typeface="HG丸ｺﾞｼｯｸM-PRO" pitchFamily="50" charset="-128"/>
              </a:rPr>
              <a:t>ジグソーパズル得点表</a:t>
            </a:r>
          </a:p>
        </p:txBody>
      </p:sp>
      <p:graphicFrame>
        <p:nvGraphicFramePr>
          <p:cNvPr id="7" name="Group 803">
            <a:extLst>
              <a:ext uri="{FF2B5EF4-FFF2-40B4-BE49-F238E27FC236}">
                <a16:creationId xmlns:a16="http://schemas.microsoft.com/office/drawing/2014/main" id="{FDC25EA5-3DF4-99CD-0961-2953E805F667}"/>
              </a:ext>
            </a:extLst>
          </p:cNvPr>
          <p:cNvGraphicFramePr>
            <a:graphicFrameLocks noGrp="1"/>
          </p:cNvGraphicFramePr>
          <p:nvPr/>
        </p:nvGraphicFramePr>
        <p:xfrm>
          <a:off x="6096000"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６</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８</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１０</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8259765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グループ化 2">
            <a:extLst>
              <a:ext uri="{FF2B5EF4-FFF2-40B4-BE49-F238E27FC236}">
                <a16:creationId xmlns:a16="http://schemas.microsoft.com/office/drawing/2014/main" id="{53004945-138F-5097-6A04-7B8FEFA9A08D}"/>
              </a:ext>
            </a:extLst>
          </p:cNvPr>
          <p:cNvGrpSpPr>
            <a:grpSpLocks/>
          </p:cNvGrpSpPr>
          <p:nvPr/>
        </p:nvGrpSpPr>
        <p:grpSpPr bwMode="auto">
          <a:xfrm>
            <a:off x="1757364" y="974726"/>
            <a:ext cx="8815387" cy="5432425"/>
            <a:chOff x="233363" y="974725"/>
            <a:chExt cx="8815387" cy="5432425"/>
          </a:xfrm>
        </p:grpSpPr>
        <p:pic>
          <p:nvPicPr>
            <p:cNvPr id="37896" name="図 1">
              <a:extLst>
                <a:ext uri="{FF2B5EF4-FFF2-40B4-BE49-F238E27FC236}">
                  <a16:creationId xmlns:a16="http://schemas.microsoft.com/office/drawing/2014/main" id="{351B0364-F3FC-C900-75E6-45D47A054D9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3363" y="974725"/>
              <a:ext cx="8815387"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テキスト ボックス 1">
              <a:extLst>
                <a:ext uri="{FF2B5EF4-FFF2-40B4-BE49-F238E27FC236}">
                  <a16:creationId xmlns:a16="http://schemas.microsoft.com/office/drawing/2014/main" id="{35B41483-C7B9-1203-760E-F60FDFFECD12}"/>
                </a:ext>
              </a:extLst>
            </p:cNvPr>
            <p:cNvSpPr txBox="1">
              <a:spLocks noChangeArrowheads="1"/>
            </p:cNvSpPr>
            <p:nvPr/>
          </p:nvSpPr>
          <p:spPr bwMode="auto">
            <a:xfrm>
              <a:off x="849086" y="4794069"/>
              <a:ext cx="809897"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400"/>
            </a:p>
          </p:txBody>
        </p:sp>
      </p:grpSp>
      <p:sp>
        <p:nvSpPr>
          <p:cNvPr id="37891" name="Text Box 4">
            <a:extLst>
              <a:ext uri="{FF2B5EF4-FFF2-40B4-BE49-F238E27FC236}">
                <a16:creationId xmlns:a16="http://schemas.microsoft.com/office/drawing/2014/main" id="{440D0525-B4CC-3707-AADA-CF935433C387}"/>
              </a:ext>
            </a:extLst>
          </p:cNvPr>
          <p:cNvSpPr txBox="1">
            <a:spLocks noChangeArrowheads="1"/>
          </p:cNvSpPr>
          <p:nvPr/>
        </p:nvSpPr>
        <p:spPr bwMode="auto">
          <a:xfrm>
            <a:off x="1828801" y="152401"/>
            <a:ext cx="857567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効果の確認・まとめ　　　　　　　　　　　　（</a:t>
            </a:r>
            <a:r>
              <a:rPr lang="ja-JP" altLang="en-US" sz="2000">
                <a:latin typeface="HG丸ｺﾞｼｯｸM-PRO" panose="020F0600000000000000" pitchFamily="50" charset="-128"/>
                <a:ea typeface="HG丸ｺﾞｼｯｸM-PRO" panose="020F0600000000000000" pitchFamily="50" charset="-128"/>
              </a:rPr>
              <a:t>発表資料５）</a:t>
            </a:r>
            <a:endParaRPr lang="ja-JP" altLang="en-US" sz="2000" b="1">
              <a:ea typeface="HG丸ｺﾞｼｯｸM-PRO" panose="020F0600000000000000" pitchFamily="50" charset="-128"/>
            </a:endParaRPr>
          </a:p>
        </p:txBody>
      </p:sp>
      <p:sp>
        <p:nvSpPr>
          <p:cNvPr id="37892" name="角丸四角形吹き出し 7">
            <a:extLst>
              <a:ext uri="{FF2B5EF4-FFF2-40B4-BE49-F238E27FC236}">
                <a16:creationId xmlns:a16="http://schemas.microsoft.com/office/drawing/2014/main" id="{7CDCF63E-55EB-7C71-C1E2-60B427C8238A}"/>
              </a:ext>
            </a:extLst>
          </p:cNvPr>
          <p:cNvSpPr>
            <a:spLocks noChangeArrowheads="1"/>
          </p:cNvSpPr>
          <p:nvPr/>
        </p:nvSpPr>
        <p:spPr bwMode="auto">
          <a:xfrm>
            <a:off x="3783013" y="950913"/>
            <a:ext cx="2781300" cy="582612"/>
          </a:xfrm>
          <a:prstGeom prst="wedgeRoundRectCallout">
            <a:avLst>
              <a:gd name="adj1" fmla="val 20829"/>
              <a:gd name="adj2" fmla="val 229551"/>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①現状把握の後に立てた</a:t>
            </a:r>
            <a:br>
              <a:rPr lang="ja-JP" altLang="en-US" sz="1800">
                <a:solidFill>
                  <a:schemeClr val="bg1"/>
                </a:solidFill>
                <a:latin typeface="Meiryo UI" panose="020B0604030504040204" pitchFamily="50" charset="-128"/>
                <a:ea typeface="Meiryo UI" panose="020B0604030504040204" pitchFamily="50" charset="-128"/>
              </a:rPr>
            </a:br>
            <a:r>
              <a:rPr lang="ja-JP" altLang="en-US" sz="1800">
                <a:solidFill>
                  <a:schemeClr val="bg1"/>
                </a:solidFill>
                <a:latin typeface="Meiryo UI" panose="020B0604030504040204" pitchFamily="50" charset="-128"/>
                <a:ea typeface="Meiryo UI" panose="020B0604030504040204" pitchFamily="50" charset="-128"/>
              </a:rPr>
              <a:t>　 目標値を転記する</a:t>
            </a:r>
          </a:p>
        </p:txBody>
      </p:sp>
      <p:sp>
        <p:nvSpPr>
          <p:cNvPr id="37893" name="角丸四角形吹き出し 8">
            <a:extLst>
              <a:ext uri="{FF2B5EF4-FFF2-40B4-BE49-F238E27FC236}">
                <a16:creationId xmlns:a16="http://schemas.microsoft.com/office/drawing/2014/main" id="{2524F6E5-9505-D63C-2817-551E0286F2CA}"/>
              </a:ext>
            </a:extLst>
          </p:cNvPr>
          <p:cNvSpPr>
            <a:spLocks noChangeArrowheads="1"/>
          </p:cNvSpPr>
          <p:nvPr/>
        </p:nvSpPr>
        <p:spPr bwMode="auto">
          <a:xfrm>
            <a:off x="3602038" y="3409951"/>
            <a:ext cx="2457450" cy="415925"/>
          </a:xfrm>
          <a:prstGeom prst="wedgeRoundRectCallout">
            <a:avLst>
              <a:gd name="adj1" fmla="val -84250"/>
              <a:gd name="adj2" fmla="val -81394"/>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①２回目の結果を記入</a:t>
            </a:r>
          </a:p>
        </p:txBody>
      </p:sp>
      <p:sp>
        <p:nvSpPr>
          <p:cNvPr id="37894" name="角丸四角形吹き出し 9">
            <a:extLst>
              <a:ext uri="{FF2B5EF4-FFF2-40B4-BE49-F238E27FC236}">
                <a16:creationId xmlns:a16="http://schemas.microsoft.com/office/drawing/2014/main" id="{9583A8E1-78C7-9071-0CF2-103EE7BC6750}"/>
              </a:ext>
            </a:extLst>
          </p:cNvPr>
          <p:cNvSpPr>
            <a:spLocks noChangeArrowheads="1"/>
          </p:cNvSpPr>
          <p:nvPr/>
        </p:nvSpPr>
        <p:spPr bwMode="auto">
          <a:xfrm>
            <a:off x="8286750" y="1930401"/>
            <a:ext cx="1847850" cy="417513"/>
          </a:xfrm>
          <a:prstGeom prst="wedgeRoundRectCallout">
            <a:avLst>
              <a:gd name="adj1" fmla="val -49042"/>
              <a:gd name="adj2" fmla="val 135306"/>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③棒グラフを作成</a:t>
            </a:r>
          </a:p>
        </p:txBody>
      </p:sp>
      <p:sp>
        <p:nvSpPr>
          <p:cNvPr id="37895" name="テキスト ボックス 3">
            <a:extLst>
              <a:ext uri="{FF2B5EF4-FFF2-40B4-BE49-F238E27FC236}">
                <a16:creationId xmlns:a16="http://schemas.microsoft.com/office/drawing/2014/main" id="{587A5DC0-97D0-3E66-6156-36B267D68CDF}"/>
              </a:ext>
            </a:extLst>
          </p:cNvPr>
          <p:cNvSpPr txBox="1">
            <a:spLocks noChangeArrowheads="1"/>
          </p:cNvSpPr>
          <p:nvPr/>
        </p:nvSpPr>
        <p:spPr bwMode="auto">
          <a:xfrm>
            <a:off x="9530111" y="152401"/>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１５：００～１６：０５</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a:extLst>
              <a:ext uri="{FF2B5EF4-FFF2-40B4-BE49-F238E27FC236}">
                <a16:creationId xmlns:a16="http://schemas.microsoft.com/office/drawing/2014/main" id="{0F7E29DB-BFD0-3765-4A5D-BD16915F8FC3}"/>
              </a:ext>
            </a:extLst>
          </p:cNvPr>
          <p:cNvSpPr>
            <a:spLocks noChangeArrowheads="1"/>
          </p:cNvSpPr>
          <p:nvPr/>
        </p:nvSpPr>
        <p:spPr bwMode="auto">
          <a:xfrm>
            <a:off x="966000" y="795337"/>
            <a:ext cx="10260000" cy="4039145"/>
          </a:xfrm>
          <a:prstGeom prst="roundRect">
            <a:avLst>
              <a:gd name="adj" fmla="val 7032"/>
            </a:avLst>
          </a:prstGeom>
          <a:solidFill>
            <a:srgbClr val="FFFFFF"/>
          </a:solidFill>
          <a:ln w="9525">
            <a:solidFill>
              <a:schemeClr val="tx1"/>
            </a:solidFill>
            <a:round/>
            <a:headEnd/>
            <a:tailEnd/>
          </a:ln>
        </p:spPr>
        <p:txBody>
          <a:bodyPr wrap="none" tIns="21600" bIns="21600" anchor="t"/>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◆車でお越しの方は、</a:t>
            </a:r>
            <a:r>
              <a:rPr lang="en-US" altLang="ja-JP" sz="1700" b="1">
                <a:latin typeface="Meiryo UI" panose="020B0604030504040204" pitchFamily="50" charset="-128"/>
                <a:ea typeface="Meiryo UI" panose="020B0604030504040204" pitchFamily="50" charset="-128"/>
              </a:rPr>
              <a:t>6</a:t>
            </a:r>
            <a:r>
              <a:rPr lang="ja-JP" altLang="en-US" sz="1700" b="1">
                <a:latin typeface="Meiryo UI" panose="020B0604030504040204" pitchFamily="50" charset="-128"/>
                <a:ea typeface="Meiryo UI" panose="020B0604030504040204" pitchFamily="50" charset="-128"/>
              </a:rPr>
              <a:t>階６０２会議室前に</a:t>
            </a:r>
            <a:r>
              <a:rPr lang="ja-JP" altLang="en-US" sz="1700" b="1">
                <a:solidFill>
                  <a:srgbClr val="3333FF"/>
                </a:solidFill>
                <a:latin typeface="Meiryo UI" panose="020B0604030504040204" pitchFamily="50" charset="-128"/>
                <a:ea typeface="Meiryo UI" panose="020B0604030504040204" pitchFamily="50" charset="-128"/>
              </a:rPr>
              <a:t>駐車券リーダーがありますのでご利用ください（割引されます）</a:t>
            </a:r>
            <a:endParaRPr lang="en-US" altLang="ja-JP" sz="1700" b="1">
              <a:solidFill>
                <a:srgbClr val="3333FF"/>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１．貴重品は各自で管理してください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２．万一の非常事態に備え、避難経路・災害発生時の注意・お願い事項の確認をお願いします</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３．会場内・敷地内は</a:t>
            </a:r>
            <a:r>
              <a:rPr lang="ja-JP" altLang="en-US" sz="1700" b="1">
                <a:solidFill>
                  <a:srgbClr val="FF0000"/>
                </a:solidFill>
                <a:latin typeface="Meiryo UI" panose="020B0604030504040204" pitchFamily="50" charset="-128"/>
                <a:ea typeface="Meiryo UI" panose="020B0604030504040204" pitchFamily="50" charset="-128"/>
              </a:rPr>
              <a:t>禁煙</a:t>
            </a:r>
            <a:r>
              <a:rPr lang="ja-JP" altLang="en-US" sz="1700" b="1">
                <a:latin typeface="Meiryo UI" panose="020B0604030504040204" pitchFamily="50" charset="-128"/>
                <a:ea typeface="Meiryo UI" panose="020B0604030504040204" pitchFamily="50" charset="-128"/>
              </a:rPr>
              <a:t>です（刈谷駅ロータリー内喫煙所をご利用ください）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４．研修の妨げにならないように、携帯電話の確認をお願いします（電源オフ・マナーモード）</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５．本日は多くの企業の方が参加されていますので、気軽に話しかけて交流を図りましょう</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６．グループディスカッションの進行は各グループのリーダーが行います</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不明なことは気兼ねなく各アドバイザー・会場世話人に聞いてください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７</a:t>
            </a:r>
            <a:r>
              <a:rPr lang="en-US" altLang="ja-JP" sz="1700" b="1">
                <a:latin typeface="Meiryo UI" panose="020B0604030504040204" pitchFamily="50" charset="-128"/>
                <a:ea typeface="Meiryo UI" panose="020B0604030504040204" pitchFamily="50" charset="-128"/>
              </a:rPr>
              <a:t>.</a:t>
            </a:r>
            <a:r>
              <a:rPr lang="ja-JP" altLang="en-US" sz="1700" b="1">
                <a:solidFill>
                  <a:srgbClr val="0000FF"/>
                </a:solidFill>
                <a:latin typeface="Meiryo UI" panose="020B0604030504040204" pitchFamily="50" charset="-128"/>
                <a:ea typeface="Meiryo UI" panose="020B0604030504040204" pitchFamily="50" charset="-128"/>
              </a:rPr>
              <a:t>発表資料の持ち帰りを希望される方は、スマホ撮影・テキストへの記入</a:t>
            </a:r>
            <a:r>
              <a:rPr lang="ja-JP" altLang="en-US" sz="1700" b="1">
                <a:solidFill>
                  <a:srgbClr val="FF0000"/>
                </a:solidFill>
                <a:latin typeface="Meiryo UI" panose="020B0604030504040204" pitchFamily="50" charset="-128"/>
                <a:ea typeface="Meiryo UI" panose="020B0604030504040204" pitchFamily="50" charset="-128"/>
              </a:rPr>
              <a:t>をお願いいたします</a:t>
            </a:r>
            <a:endParaRPr lang="en-US" altLang="ja-JP" sz="1700" b="1">
              <a:solidFill>
                <a:srgbClr val="FF0000"/>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８</a:t>
            </a: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最後にアンケートを入力（</a:t>
            </a:r>
            <a:r>
              <a:rPr lang="en-US" altLang="ja-JP" sz="1700" b="1">
                <a:latin typeface="Meiryo UI" panose="020B0604030504040204" pitchFamily="50" charset="-128"/>
                <a:ea typeface="Meiryo UI" panose="020B0604030504040204" pitchFamily="50" charset="-128"/>
              </a:rPr>
              <a:t>QR</a:t>
            </a:r>
            <a:r>
              <a:rPr lang="ja-JP" altLang="en-US" sz="1700" b="1">
                <a:latin typeface="Meiryo UI" panose="020B0604030504040204" pitchFamily="50" charset="-128"/>
                <a:ea typeface="Meiryo UI" panose="020B0604030504040204" pitchFamily="50" charset="-128"/>
              </a:rPr>
              <a:t>コードアクセス）し、終わられた方から気を付けてお帰りください</a:t>
            </a:r>
            <a:endParaRPr lang="en-US" altLang="ja-JP" sz="1700" b="1">
              <a:latin typeface="Meiryo UI" panose="020B0604030504040204" pitchFamily="50" charset="-128"/>
              <a:ea typeface="Meiryo UI" panose="020B0604030504040204" pitchFamily="50" charset="-128"/>
            </a:endParaRPr>
          </a:p>
        </p:txBody>
      </p:sp>
      <p:sp>
        <p:nvSpPr>
          <p:cNvPr id="21507" name="AutoShape 3">
            <a:extLst>
              <a:ext uri="{FF2B5EF4-FFF2-40B4-BE49-F238E27FC236}">
                <a16:creationId xmlns:a16="http://schemas.microsoft.com/office/drawing/2014/main" id="{6651D963-2647-76ED-1746-BC459C228983}"/>
              </a:ext>
            </a:extLst>
          </p:cNvPr>
          <p:cNvSpPr>
            <a:spLocks noChangeArrowheads="1"/>
          </p:cNvSpPr>
          <p:nvPr/>
        </p:nvSpPr>
        <p:spPr bwMode="auto">
          <a:xfrm>
            <a:off x="966000" y="5445224"/>
            <a:ext cx="10260000" cy="1296888"/>
          </a:xfrm>
          <a:prstGeom prst="roundRect">
            <a:avLst>
              <a:gd name="adj" fmla="val 12236"/>
            </a:avLst>
          </a:prstGeom>
          <a:solidFill>
            <a:srgbClr val="FFFFFF"/>
          </a:solidFill>
          <a:ln w="9525">
            <a:solidFill>
              <a:schemeClr val="tx1"/>
            </a:solidFill>
            <a:round/>
            <a:headEnd/>
            <a:tailEnd/>
          </a:ln>
        </p:spPr>
        <p:txBody>
          <a:bodyPr wrap="none" t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昼食について</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弁当並びに昼食時に配布されたお茶の容器は、廊下の所定場所へ片づけてください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a:t>
            </a:r>
            <a:r>
              <a:rPr lang="en-US" altLang="ja-JP" sz="1700" b="1">
                <a:solidFill>
                  <a:srgbClr val="FF0000"/>
                </a:solidFill>
                <a:latin typeface="Meiryo UI" panose="020B0604030504040204" pitchFamily="50" charset="-128"/>
                <a:ea typeface="Meiryo UI" panose="020B0604030504040204" pitchFamily="50" charset="-128"/>
              </a:rPr>
              <a:t>※</a:t>
            </a:r>
            <a:r>
              <a:rPr lang="ja-JP" altLang="en-US" sz="1700" b="1">
                <a:solidFill>
                  <a:srgbClr val="FF0000"/>
                </a:solidFill>
                <a:latin typeface="Meiryo UI" panose="020B0604030504040204" pitchFamily="50" charset="-128"/>
                <a:ea typeface="Meiryo UI" panose="020B0604030504040204" pitchFamily="50" charset="-128"/>
              </a:rPr>
              <a:t> 個人で持参されたペットボトルは、恐れ入りますがお持ち帰りください。</a:t>
            </a:r>
            <a:endParaRPr lang="ja-JP" altLang="en-US" sz="1700" b="1">
              <a:latin typeface="Meiryo UI" panose="020B0604030504040204" pitchFamily="50" charset="-128"/>
              <a:ea typeface="Meiryo UI" panose="020B0604030504040204" pitchFamily="50" charset="-128"/>
            </a:endParaRPr>
          </a:p>
        </p:txBody>
      </p:sp>
      <p:sp>
        <p:nvSpPr>
          <p:cNvPr id="21508" name="AutoShape 4">
            <a:extLst>
              <a:ext uri="{FF2B5EF4-FFF2-40B4-BE49-F238E27FC236}">
                <a16:creationId xmlns:a16="http://schemas.microsoft.com/office/drawing/2014/main" id="{0F4B82C3-6B7B-0599-8CBA-4CA3D0456B33}"/>
              </a:ext>
            </a:extLst>
          </p:cNvPr>
          <p:cNvSpPr>
            <a:spLocks noChangeArrowheads="1"/>
          </p:cNvSpPr>
          <p:nvPr/>
        </p:nvSpPr>
        <p:spPr bwMode="auto">
          <a:xfrm>
            <a:off x="2278596" y="0"/>
            <a:ext cx="7634808" cy="776288"/>
          </a:xfrm>
          <a:prstGeom prst="horizontalScroll">
            <a:avLst>
              <a:gd name="adj" fmla="val 12500"/>
            </a:avLst>
          </a:prstGeom>
          <a:solidFill>
            <a:srgbClr val="FFFF99"/>
          </a:solidFill>
          <a:ln w="9525">
            <a:solidFill>
              <a:srgbClr val="000000"/>
            </a:solidFill>
            <a:round/>
            <a:headEnd/>
            <a:tailEnd/>
          </a:ln>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a:ea typeface="ＤＦＰPOP体" pitchFamily="82" charset="-128"/>
              </a:rPr>
              <a:t>“お知らせとお願い”</a:t>
            </a:r>
          </a:p>
        </p:txBody>
      </p:sp>
      <p:sp>
        <p:nvSpPr>
          <p:cNvPr id="21509" name="Text Box 5">
            <a:extLst>
              <a:ext uri="{FF2B5EF4-FFF2-40B4-BE49-F238E27FC236}">
                <a16:creationId xmlns:a16="http://schemas.microsoft.com/office/drawing/2014/main" id="{7459FB59-D973-FB8F-60BE-431C4FFD30A5}"/>
              </a:ext>
            </a:extLst>
          </p:cNvPr>
          <p:cNvSpPr txBox="1">
            <a:spLocks noChangeArrowheads="1"/>
          </p:cNvSpPr>
          <p:nvPr/>
        </p:nvSpPr>
        <p:spPr bwMode="auto">
          <a:xfrm>
            <a:off x="2171700" y="4906491"/>
            <a:ext cx="7848600" cy="466725"/>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a:solidFill>
                  <a:srgbClr val="000000"/>
                </a:solidFill>
                <a:ea typeface="ＤＦＰPOP体" pitchFamily="82" charset="-128"/>
              </a:rPr>
              <a:t>お互いに気配りをしながら楽しく研修をしましよう！</a:t>
            </a:r>
          </a:p>
        </p:txBody>
      </p:sp>
      <p:sp>
        <p:nvSpPr>
          <p:cNvPr id="2" name="テキスト ボックス 1">
            <a:extLst>
              <a:ext uri="{FF2B5EF4-FFF2-40B4-BE49-F238E27FC236}">
                <a16:creationId xmlns:a16="http://schemas.microsoft.com/office/drawing/2014/main" id="{80466DA5-37F1-AD1E-FB39-EE4BD134EAEE}"/>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９：１５～９：２０</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4">
            <a:extLst>
              <a:ext uri="{FF2B5EF4-FFF2-40B4-BE49-F238E27FC236}">
                <a16:creationId xmlns:a16="http://schemas.microsoft.com/office/drawing/2014/main" id="{66E4C332-72F5-DBD8-8EF7-81EC06C4017D}"/>
              </a:ext>
            </a:extLst>
          </p:cNvPr>
          <p:cNvSpPr txBox="1">
            <a:spLocks noChangeArrowheads="1"/>
          </p:cNvSpPr>
          <p:nvPr/>
        </p:nvSpPr>
        <p:spPr bwMode="auto">
          <a:xfrm>
            <a:off x="1828800" y="152401"/>
            <a:ext cx="8655050"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結果のまとめ　学んだこと　決意表明　　　　　（</a:t>
            </a:r>
            <a:r>
              <a:rPr lang="ja-JP" altLang="en-US" sz="2000">
                <a:latin typeface="HG丸ｺﾞｼｯｸM-PRO" panose="020F0600000000000000" pitchFamily="50" charset="-128"/>
                <a:ea typeface="HG丸ｺﾞｼｯｸM-PRO" panose="020F0600000000000000" pitchFamily="50" charset="-128"/>
              </a:rPr>
              <a:t>発表資料６）</a:t>
            </a:r>
            <a:endParaRPr lang="ja-JP" altLang="en-US" sz="2000" b="1">
              <a:ea typeface="HG丸ｺﾞｼｯｸM-PRO" panose="020F0600000000000000" pitchFamily="50" charset="-128"/>
            </a:endParaRPr>
          </a:p>
        </p:txBody>
      </p:sp>
      <p:pic>
        <p:nvPicPr>
          <p:cNvPr id="3" name="図 2">
            <a:extLst>
              <a:ext uri="{FF2B5EF4-FFF2-40B4-BE49-F238E27FC236}">
                <a16:creationId xmlns:a16="http://schemas.microsoft.com/office/drawing/2014/main" id="{F6BC3EB9-EC04-472B-80B8-CCE841AC23A5}"/>
              </a:ext>
            </a:extLst>
          </p:cNvPr>
          <p:cNvPicPr>
            <a:picLocks noChangeAspect="1"/>
          </p:cNvPicPr>
          <p:nvPr/>
        </p:nvPicPr>
        <p:blipFill>
          <a:blip r:embed="rId2"/>
          <a:stretch>
            <a:fillRect/>
          </a:stretch>
        </p:blipFill>
        <p:spPr>
          <a:xfrm>
            <a:off x="1392002" y="745679"/>
            <a:ext cx="9407996" cy="595992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F3FEB-E820-695E-9F23-5396B8CAE193}"/>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103548DF-089E-99DD-52A0-9DA357BE8D9A}"/>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A11D4320-4F5D-6052-C5CC-58E9A380E486}"/>
              </a:ext>
            </a:extLst>
          </p:cNvPr>
          <p:cNvSpPr/>
          <p:nvPr/>
        </p:nvSpPr>
        <p:spPr>
          <a:xfrm>
            <a:off x="3135141" y="5274527"/>
            <a:ext cx="5904000" cy="34568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482545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ext Box 40">
            <a:extLst>
              <a:ext uri="{FF2B5EF4-FFF2-40B4-BE49-F238E27FC236}">
                <a16:creationId xmlns:a16="http://schemas.microsoft.com/office/drawing/2014/main" id="{3F769A2A-CEB8-518F-D236-538FE9BF79BF}"/>
              </a:ext>
            </a:extLst>
          </p:cNvPr>
          <p:cNvSpPr txBox="1">
            <a:spLocks noChangeArrowheads="1"/>
          </p:cNvSpPr>
          <p:nvPr/>
        </p:nvSpPr>
        <p:spPr bwMode="auto">
          <a:xfrm>
            <a:off x="1612206" y="152402"/>
            <a:ext cx="8604250" cy="377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r>
              <a:rPr lang="ja-JP" altLang="en-US" sz="2800" b="1">
                <a:latin typeface="HG丸ｺﾞｼｯｸM-PRO" panose="020F0600000000000000" pitchFamily="50" charset="-128"/>
                <a:ea typeface="HG丸ｺﾞｼｯｸM-PRO" panose="020F0600000000000000" pitchFamily="50" charset="-128"/>
              </a:rPr>
              <a:t>４．研修結果発表と講評</a:t>
            </a:r>
          </a:p>
          <a:p>
            <a:pPr algn="just">
              <a:spcBef>
                <a:spcPct val="10000"/>
              </a:spcBef>
              <a:buNone/>
            </a:pP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（１）２～３グループで討議結果と各自の決意を発表する。</a:t>
            </a: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発表時間はチーフアドバイザーが指示します。以下はその目安です。 </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準備時間：１分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発表：５分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質疑：２分/グループ</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講評＜アドバイザー＞：２分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endParaRPr lang="ja-JP" altLang="en-US"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（２）総合講評</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全ての発表終了後、会場世話人がおこないます。</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endParaRPr lang="ja-JP" altLang="en-US"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（３）発表資料は、グループアドバイザーに提出してください</a:t>
            </a:r>
          </a:p>
        </p:txBody>
      </p:sp>
      <p:sp>
        <p:nvSpPr>
          <p:cNvPr id="2" name="テキスト ボックス 1">
            <a:extLst>
              <a:ext uri="{FF2B5EF4-FFF2-40B4-BE49-F238E27FC236}">
                <a16:creationId xmlns:a16="http://schemas.microsoft.com/office/drawing/2014/main" id="{5BDEAF48-04A8-51A2-2ADE-5157FE1F020B}"/>
              </a:ext>
            </a:extLst>
          </p:cNvPr>
          <p:cNvSpPr txBox="1">
            <a:spLocks noChangeArrowheads="1"/>
          </p:cNvSpPr>
          <p:nvPr/>
        </p:nvSpPr>
        <p:spPr bwMode="auto">
          <a:xfrm>
            <a:off x="9511178" y="15240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１６：０５～１６：３５</a:t>
            </a:r>
            <a:endParaRPr lang="ja-JP" altLang="en-US" sz="2400" b="1" dirty="0">
              <a:solidFill>
                <a:schemeClr val="bg1"/>
              </a:solidFill>
            </a:endParaRPr>
          </a:p>
        </p:txBody>
      </p:sp>
      <p:sp>
        <p:nvSpPr>
          <p:cNvPr id="3" name="Rectangle 4">
            <a:extLst>
              <a:ext uri="{FF2B5EF4-FFF2-40B4-BE49-F238E27FC236}">
                <a16:creationId xmlns:a16="http://schemas.microsoft.com/office/drawing/2014/main" id="{2FCB6F2E-4FD6-127D-680E-5A35A0CF7349}"/>
              </a:ext>
            </a:extLst>
          </p:cNvPr>
          <p:cNvSpPr>
            <a:spLocks noChangeArrowheads="1"/>
          </p:cNvSpPr>
          <p:nvPr/>
        </p:nvSpPr>
        <p:spPr bwMode="auto">
          <a:xfrm>
            <a:off x="1447800" y="4713722"/>
            <a:ext cx="8977064" cy="464462"/>
          </a:xfrm>
          <a:prstGeom prst="rect">
            <a:avLst/>
          </a:prstGeom>
          <a:noFill/>
          <a:ln>
            <a:noFill/>
          </a:ln>
        </p:spPr>
        <p:txBody>
          <a:bodyPr lIns="89389" tIns="45426" rIns="89389" bIns="45426"/>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defRPr/>
            </a:pPr>
            <a:r>
              <a:rPr lang="ja-JP" altLang="en-US" sz="2000" b="1" dirty="0">
                <a:latin typeface="HG丸ｺﾞｼｯｸM-PRO" panose="020F0600000000000000" pitchFamily="50" charset="-128"/>
                <a:ea typeface="HG丸ｺﾞｼｯｸM-PRO" panose="020F0600000000000000" pitchFamily="50" charset="-128"/>
              </a:rPr>
              <a:t>・時間配分は会場世話人、</a:t>
            </a:r>
            <a:r>
              <a:rPr lang="ja-JP" altLang="en-US" sz="2000" b="1">
                <a:latin typeface="HG丸ｺﾞｼｯｸM-PRO" panose="020F0600000000000000" pitchFamily="50" charset="-128"/>
                <a:ea typeface="HG丸ｺﾞｼｯｸM-PRO" panose="020F0600000000000000" pitchFamily="50" charset="-128"/>
              </a:rPr>
              <a:t>チーフアドバイザーが進捗</a:t>
            </a:r>
            <a:r>
              <a:rPr lang="ja-JP" altLang="en-US" sz="2000" b="1" dirty="0">
                <a:latin typeface="HG丸ｺﾞｼｯｸM-PRO" panose="020F0600000000000000" pitchFamily="50" charset="-128"/>
                <a:ea typeface="HG丸ｺﾞｼｯｸM-PRO" panose="020F0600000000000000" pitchFamily="50" charset="-128"/>
              </a:rPr>
              <a:t>状況を見て決定する</a:t>
            </a:r>
            <a:endParaRPr lang="ja-JP" altLang="en-US" sz="1800" b="1" dirty="0">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図 3">
            <a:extLst>
              <a:ext uri="{FF2B5EF4-FFF2-40B4-BE49-F238E27FC236}">
                <a16:creationId xmlns:a16="http://schemas.microsoft.com/office/drawing/2014/main" id="{AD6C8C53-9A6C-5D5A-C783-B5CB994D4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450" y="1062038"/>
            <a:ext cx="96837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ボックス 3">
            <a:extLst>
              <a:ext uri="{FF2B5EF4-FFF2-40B4-BE49-F238E27FC236}">
                <a16:creationId xmlns:a16="http://schemas.microsoft.com/office/drawing/2014/main" id="{8468558C-1186-B631-D311-FF8D7B2DD9AF}"/>
              </a:ext>
            </a:extLst>
          </p:cNvPr>
          <p:cNvSpPr txBox="1"/>
          <p:nvPr/>
        </p:nvSpPr>
        <p:spPr>
          <a:xfrm>
            <a:off x="1768475" y="966788"/>
            <a:ext cx="2247900" cy="70802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ysClr val="windowText" lastClr="000000"/>
                </a:solidFill>
                <a:latin typeface="HG丸ｺﾞｼｯｸM-PRO" panose="020F0600000000000000" pitchFamily="50" charset="-128"/>
                <a:ea typeface="HG丸ｺﾞｼｯｸM-PRO" panose="020F0600000000000000" pitchFamily="50" charset="-128"/>
              </a:rPr>
              <a:t>ボードに発表資料</a:t>
            </a:r>
            <a:endParaRPr lang="en-US" altLang="ja-JP" sz="2000" kern="0" dirty="0">
              <a:solidFill>
                <a:sysClr val="windowText" lastClr="000000"/>
              </a:solidFill>
              <a:latin typeface="HG丸ｺﾞｼｯｸM-PRO" panose="020F0600000000000000" pitchFamily="50" charset="-128"/>
              <a:ea typeface="HG丸ｺﾞｼｯｸM-PRO" panose="020F0600000000000000" pitchFamily="50" charset="-128"/>
            </a:endParaRPr>
          </a:p>
          <a:p>
            <a:pPr algn="ctr" eaLnBrk="1" fontAlgn="auto" hangingPunct="1">
              <a:spcBef>
                <a:spcPts val="0"/>
              </a:spcBef>
              <a:spcAft>
                <a:spcPts val="0"/>
              </a:spcAft>
              <a:defRPr/>
            </a:pPr>
            <a:r>
              <a:rPr lang="ja-JP" altLang="en-US" sz="2000" kern="0" dirty="0">
                <a:solidFill>
                  <a:sysClr val="windowText" lastClr="000000"/>
                </a:solidFill>
                <a:latin typeface="HG丸ｺﾞｼｯｸM-PRO" panose="020F0600000000000000" pitchFamily="50" charset="-128"/>
                <a:ea typeface="HG丸ｺﾞｼｯｸM-PRO" panose="020F0600000000000000" pitchFamily="50" charset="-128"/>
              </a:rPr>
              <a:t>貼り付け</a:t>
            </a:r>
            <a:endParaRPr lang="en-US" altLang="ja-JP" sz="2000" kern="0" dirty="0">
              <a:solidFill>
                <a:sysClr val="windowText" lastClr="000000"/>
              </a:solidFill>
              <a:latin typeface="HG丸ｺﾞｼｯｸM-PRO" panose="020F0600000000000000" pitchFamily="50" charset="-128"/>
              <a:ea typeface="HG丸ｺﾞｼｯｸM-PRO" panose="020F0600000000000000" pitchFamily="50" charset="-128"/>
            </a:endParaRPr>
          </a:p>
        </p:txBody>
      </p:sp>
      <p:sp>
        <p:nvSpPr>
          <p:cNvPr id="40964" name="AutoShape 4" descr="フリー素材 イラスト 無料棒人間 に対する画像結果">
            <a:extLst>
              <a:ext uri="{FF2B5EF4-FFF2-40B4-BE49-F238E27FC236}">
                <a16:creationId xmlns:a16="http://schemas.microsoft.com/office/drawing/2014/main" id="{5B2F24F7-BF35-0BE3-9543-A5181CEC0ADC}"/>
              </a:ext>
            </a:extLst>
          </p:cNvPr>
          <p:cNvSpPr>
            <a:spLocks noChangeAspect="1" noChangeArrowheads="1"/>
          </p:cNvSpPr>
          <p:nvPr/>
        </p:nvSpPr>
        <p:spPr bwMode="auto">
          <a:xfrm>
            <a:off x="1541463" y="0"/>
            <a:ext cx="17938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lang="ja-JP" altLang="en-US" sz="3600">
              <a:latin typeface="Times New Roman" panose="02020603050405020304" pitchFamily="18" charset="0"/>
            </a:endParaRPr>
          </a:p>
        </p:txBody>
      </p:sp>
      <p:pic>
        <p:nvPicPr>
          <p:cNvPr id="40965" name="Picture 8" descr="フリー素材 イラスト 無料棒人間 に対する画像結果">
            <a:extLst>
              <a:ext uri="{FF2B5EF4-FFF2-40B4-BE49-F238E27FC236}">
                <a16:creationId xmlns:a16="http://schemas.microsoft.com/office/drawing/2014/main" id="{212ED478-7ABF-8FF1-51FB-046B5A4486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5588" y="536575"/>
            <a:ext cx="968375"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10" descr="案内をしている人のイラスト（棒人間） | かわいいフリー素材集 いらすとや">
            <a:extLst>
              <a:ext uri="{FF2B5EF4-FFF2-40B4-BE49-F238E27FC236}">
                <a16:creationId xmlns:a16="http://schemas.microsoft.com/office/drawing/2014/main" id="{0FE8E830-9D1B-67B4-2FED-6F006C335C28}"/>
              </a:ext>
            </a:extLst>
          </p:cNvPr>
          <p:cNvPicPr>
            <a:picLocks noChangeAspect="1" noChangeArrowheads="1"/>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167188" y="623888"/>
            <a:ext cx="1268412"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フリー素材 イラスト 無料棒人間 に対する画像結果">
            <a:extLst>
              <a:ext uri="{FF2B5EF4-FFF2-40B4-BE49-F238E27FC236}">
                <a16:creationId xmlns:a16="http://schemas.microsoft.com/office/drawing/2014/main" id="{6B36CD14-8B6E-5516-8A2C-6833B7E064BA}"/>
              </a:ext>
            </a:extLst>
          </p:cNvPr>
          <p:cNvPicPr>
            <a:picLocks noChangeAspect="1" noChangeArrowheads="1"/>
          </p:cNvPicPr>
          <p:nvPr/>
        </p:nvPicPr>
        <p:blipFill>
          <a:blip r:embed="rId3">
            <a:clrChange>
              <a:clrFrom>
                <a:srgbClr val="FCFCFC"/>
              </a:clrFrom>
              <a:clrTo>
                <a:srgbClr val="FCFCFC">
                  <a:alpha val="0"/>
                </a:srgbClr>
              </a:clrTo>
            </a:clrChange>
          </a:blip>
          <a:srcRect/>
          <a:stretch>
            <a:fillRect/>
          </a:stretch>
        </p:blipFill>
        <p:spPr bwMode="auto">
          <a:xfrm>
            <a:off x="3177978" y="2088889"/>
            <a:ext cx="967456" cy="1564216"/>
          </a:xfrm>
          <a:prstGeom prst="rect">
            <a:avLst/>
          </a:prstGeom>
          <a:noFill/>
          <a:scene3d>
            <a:camera prst="orthographicFront">
              <a:rot lat="0" lon="10799999" rev="0"/>
            </a:camera>
            <a:lightRig rig="threePt" dir="t"/>
          </a:scene3d>
        </p:spPr>
      </p:pic>
      <p:pic>
        <p:nvPicPr>
          <p:cNvPr id="40968" name="Picture 8" descr="フリー素材 イラスト 無料棒人間 に対する画像結果">
            <a:extLst>
              <a:ext uri="{FF2B5EF4-FFF2-40B4-BE49-F238E27FC236}">
                <a16:creationId xmlns:a16="http://schemas.microsoft.com/office/drawing/2014/main" id="{8F0DA5B4-E65B-2EAD-592C-7CB562196E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9963" y="1568450"/>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4">
            <a:extLst>
              <a:ext uri="{FF2B5EF4-FFF2-40B4-BE49-F238E27FC236}">
                <a16:creationId xmlns:a16="http://schemas.microsoft.com/office/drawing/2014/main" id="{5C973F32-F169-8EB2-686A-1C42DB81757E}"/>
              </a:ext>
            </a:extLst>
          </p:cNvPr>
          <p:cNvSpPr>
            <a:spLocks noChangeArrowheads="1"/>
          </p:cNvSpPr>
          <p:nvPr/>
        </p:nvSpPr>
        <p:spPr bwMode="auto">
          <a:xfrm rot="17745229">
            <a:off x="3294063" y="1295400"/>
            <a:ext cx="1176338" cy="46037"/>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solidFill>
                <a:schemeClr val="bg1"/>
              </a:solidFill>
            </a:endParaRPr>
          </a:p>
        </p:txBody>
      </p:sp>
      <p:pic>
        <p:nvPicPr>
          <p:cNvPr id="14" name="Picture 8" descr="フリー素材 イラスト 無料棒人間 に対する画像結果">
            <a:extLst>
              <a:ext uri="{FF2B5EF4-FFF2-40B4-BE49-F238E27FC236}">
                <a16:creationId xmlns:a16="http://schemas.microsoft.com/office/drawing/2014/main" id="{A94CC9F6-6E2D-1D89-424F-5E0258A0D088}"/>
              </a:ext>
            </a:extLst>
          </p:cNvPr>
          <p:cNvPicPr>
            <a:picLocks noChangeAspect="1" noChangeArrowheads="1"/>
          </p:cNvPicPr>
          <p:nvPr/>
        </p:nvPicPr>
        <p:blipFill>
          <a:blip r:embed="rId3">
            <a:clrChange>
              <a:clrFrom>
                <a:srgbClr val="FDFDFD"/>
              </a:clrFrom>
              <a:clrTo>
                <a:srgbClr val="FDFDFD">
                  <a:alpha val="0"/>
                </a:srgbClr>
              </a:clrTo>
            </a:clrChange>
          </a:blip>
          <a:srcRect/>
          <a:stretch>
            <a:fillRect/>
          </a:stretch>
        </p:blipFill>
        <p:spPr bwMode="auto">
          <a:xfrm>
            <a:off x="3837229" y="2526713"/>
            <a:ext cx="967456" cy="1564216"/>
          </a:xfrm>
          <a:prstGeom prst="rect">
            <a:avLst/>
          </a:prstGeom>
          <a:noFill/>
          <a:scene3d>
            <a:camera prst="orthographicFront">
              <a:rot lat="0" lon="10799999" rev="0"/>
            </a:camera>
            <a:lightRig rig="threePt" dir="t"/>
          </a:scene3d>
        </p:spPr>
      </p:pic>
      <p:sp>
        <p:nvSpPr>
          <p:cNvPr id="16" name="テキスト ボックス 3">
            <a:extLst>
              <a:ext uri="{FF2B5EF4-FFF2-40B4-BE49-F238E27FC236}">
                <a16:creationId xmlns:a16="http://schemas.microsoft.com/office/drawing/2014/main" id="{C8F0C502-E181-2880-5B1F-429336877709}"/>
              </a:ext>
            </a:extLst>
          </p:cNvPr>
          <p:cNvSpPr txBox="1"/>
          <p:nvPr/>
        </p:nvSpPr>
        <p:spPr>
          <a:xfrm>
            <a:off x="7937500" y="442913"/>
            <a:ext cx="2708275"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rgbClr val="00B050"/>
                </a:solidFill>
                <a:latin typeface="HG丸ｺﾞｼｯｸM-PRO" panose="020F0600000000000000" pitchFamily="50" charset="-128"/>
                <a:ea typeface="HG丸ｺﾞｼｯｸM-PRO" panose="020F0600000000000000" pitchFamily="50" charset="-128"/>
              </a:rPr>
              <a:t>質問グループ側</a:t>
            </a:r>
            <a:endParaRPr lang="en-US" altLang="ja-JP" sz="2800" kern="0" dirty="0">
              <a:solidFill>
                <a:srgbClr val="00B050"/>
              </a:solidFill>
              <a:latin typeface="HG丸ｺﾞｼｯｸM-PRO" panose="020F0600000000000000" pitchFamily="50" charset="-128"/>
              <a:ea typeface="HG丸ｺﾞｼｯｸM-PRO" panose="020F0600000000000000" pitchFamily="50" charset="-128"/>
            </a:endParaRPr>
          </a:p>
        </p:txBody>
      </p:sp>
      <p:sp>
        <p:nvSpPr>
          <p:cNvPr id="5" name="テキスト ボックス 4">
            <a:extLst>
              <a:ext uri="{FF2B5EF4-FFF2-40B4-BE49-F238E27FC236}">
                <a16:creationId xmlns:a16="http://schemas.microsoft.com/office/drawing/2014/main" id="{7F90242F-1ADC-56A1-ABB5-06C3AF9156E1}"/>
              </a:ext>
            </a:extLst>
          </p:cNvPr>
          <p:cNvSpPr txBox="1"/>
          <p:nvPr/>
        </p:nvSpPr>
        <p:spPr>
          <a:xfrm>
            <a:off x="1676400" y="82550"/>
            <a:ext cx="1825625" cy="58420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3200" kern="0" dirty="0">
                <a:solidFill>
                  <a:sysClr val="windowText" lastClr="000000"/>
                </a:solidFill>
                <a:latin typeface="HG丸ｺﾞｼｯｸM-PRO" panose="020F0600000000000000" pitchFamily="50" charset="-128"/>
                <a:ea typeface="HG丸ｺﾞｼｯｸM-PRO" panose="020F0600000000000000" pitchFamily="50" charset="-128"/>
              </a:rPr>
              <a:t>発表方法</a:t>
            </a:r>
            <a:endParaRPr lang="en-US" altLang="ja-JP" sz="3200" kern="0" dirty="0">
              <a:solidFill>
                <a:sysClr val="windowText" lastClr="000000"/>
              </a:solidFill>
              <a:latin typeface="HG丸ｺﾞｼｯｸM-PRO" panose="020F0600000000000000" pitchFamily="50" charset="-128"/>
              <a:ea typeface="HG丸ｺﾞｼｯｸM-PRO" panose="020F0600000000000000" pitchFamily="50" charset="-128"/>
            </a:endParaRPr>
          </a:p>
        </p:txBody>
      </p:sp>
      <p:pic>
        <p:nvPicPr>
          <p:cNvPr id="40973" name="図 2">
            <a:extLst>
              <a:ext uri="{FF2B5EF4-FFF2-40B4-BE49-F238E27FC236}">
                <a16:creationId xmlns:a16="http://schemas.microsoft.com/office/drawing/2014/main" id="{0FC25C40-C5D1-B069-160B-EAE0707B6D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1813" y="26463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4" name="Picture 8" descr="フリー素材 イラスト 無料棒人間 に対する画像結果">
            <a:extLst>
              <a:ext uri="{FF2B5EF4-FFF2-40B4-BE49-F238E27FC236}">
                <a16:creationId xmlns:a16="http://schemas.microsoft.com/office/drawing/2014/main" id="{4EB27B61-31FE-0852-CBCD-47E6BD2FC2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3988" y="20875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5" name="Rectangle 4">
            <a:extLst>
              <a:ext uri="{FF2B5EF4-FFF2-40B4-BE49-F238E27FC236}">
                <a16:creationId xmlns:a16="http://schemas.microsoft.com/office/drawing/2014/main" id="{7AD4897C-D8D8-517B-9C62-B8EED8DE18C1}"/>
              </a:ext>
            </a:extLst>
          </p:cNvPr>
          <p:cNvSpPr>
            <a:spLocks noChangeArrowheads="1"/>
          </p:cNvSpPr>
          <p:nvPr/>
        </p:nvSpPr>
        <p:spPr bwMode="auto">
          <a:xfrm>
            <a:off x="6096000" y="4603750"/>
            <a:ext cx="404018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発表順序</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・１→２、２→１</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・３</a:t>
            </a:r>
            <a:r>
              <a:rPr lang="en-US" altLang="ja-JP" sz="2400" b="0">
                <a:latin typeface="HG丸ｺﾞｼｯｸM-PRO" panose="020F0600000000000000" pitchFamily="50" charset="-128"/>
                <a:ea typeface="HG丸ｺﾞｼｯｸM-PRO" panose="020F0600000000000000" pitchFamily="50" charset="-128"/>
              </a:rPr>
              <a:t>→</a:t>
            </a:r>
            <a:r>
              <a:rPr lang="ja-JP" altLang="en-US" sz="2400" b="0">
                <a:latin typeface="HG丸ｺﾞｼｯｸM-PRO" panose="020F0600000000000000" pitchFamily="50" charset="-128"/>
                <a:ea typeface="HG丸ｺﾞｼｯｸM-PRO" panose="020F0600000000000000" pitchFamily="50" charset="-128"/>
              </a:rPr>
              <a:t>４</a:t>
            </a:r>
            <a:r>
              <a:rPr lang="en-US" altLang="ja-JP" sz="2400" b="0">
                <a:latin typeface="HG丸ｺﾞｼｯｸM-PRO" panose="020F0600000000000000" pitchFamily="50" charset="-128"/>
                <a:ea typeface="HG丸ｺﾞｼｯｸM-PRO" panose="020F0600000000000000" pitchFamily="50" charset="-128"/>
              </a:rPr>
              <a:t>/5</a:t>
            </a:r>
            <a:r>
              <a:rPr lang="ja-JP" altLang="en-US" sz="2400" b="0">
                <a:latin typeface="HG丸ｺﾞｼｯｸM-PRO" panose="020F0600000000000000" pitchFamily="50" charset="-128"/>
                <a:ea typeface="HG丸ｺﾞｼｯｸM-PRO" panose="020F0600000000000000" pitchFamily="50" charset="-128"/>
              </a:rPr>
              <a:t>、４→３</a:t>
            </a:r>
            <a:r>
              <a:rPr lang="en-US" altLang="ja-JP" sz="2400" b="0">
                <a:latin typeface="HG丸ｺﾞｼｯｸM-PRO" panose="020F0600000000000000" pitchFamily="50" charset="-128"/>
                <a:ea typeface="HG丸ｺﾞｼｯｸM-PRO" panose="020F0600000000000000" pitchFamily="50" charset="-128"/>
              </a:rPr>
              <a:t>/5</a:t>
            </a:r>
            <a:r>
              <a:rPr lang="ja-JP" altLang="en-US" sz="2400" b="0">
                <a:latin typeface="HG丸ｺﾞｼｯｸM-PRO" panose="020F0600000000000000" pitchFamily="50" charset="-128"/>
                <a:ea typeface="HG丸ｺﾞｼｯｸM-PRO" panose="020F0600000000000000" pitchFamily="50" charset="-128"/>
              </a:rPr>
              <a:t>、</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５→</a:t>
            </a:r>
            <a:r>
              <a:rPr lang="en-US" altLang="ja-JP" sz="2400" b="0">
                <a:latin typeface="HG丸ｺﾞｼｯｸM-PRO" panose="020F0600000000000000" pitchFamily="50" charset="-128"/>
                <a:ea typeface="HG丸ｺﾞｼｯｸM-PRO" panose="020F0600000000000000" pitchFamily="50" charset="-128"/>
              </a:rPr>
              <a:t>3/4</a:t>
            </a:r>
          </a:p>
        </p:txBody>
      </p:sp>
      <p:sp>
        <p:nvSpPr>
          <p:cNvPr id="40976" name="Rectangle 4">
            <a:extLst>
              <a:ext uri="{FF2B5EF4-FFF2-40B4-BE49-F238E27FC236}">
                <a16:creationId xmlns:a16="http://schemas.microsoft.com/office/drawing/2014/main" id="{ACC8A06E-0B88-ECE2-438D-C30594FF3C1E}"/>
              </a:ext>
            </a:extLst>
          </p:cNvPr>
          <p:cNvSpPr>
            <a:spLocks noChangeArrowheads="1"/>
          </p:cNvSpPr>
          <p:nvPr/>
        </p:nvSpPr>
        <p:spPr bwMode="auto">
          <a:xfrm>
            <a:off x="1774825" y="4311650"/>
            <a:ext cx="3427413" cy="205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タイムスケジュール</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発表準備　　 ：１分</a:t>
            </a: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発表時間　　 ：５分</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質疑応答　　 ：２分</a:t>
            </a: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ｱﾄﾞﾊﾞｲｻﾞｰｺﾒﾝﾄ：２分</a:t>
            </a:r>
            <a:endParaRPr lang="ja-JP" altLang="en-US" sz="2000" b="0">
              <a:latin typeface="HG丸ｺﾞｼｯｸM-PRO" panose="020F0600000000000000" pitchFamily="50" charset="-128"/>
              <a:ea typeface="HG丸ｺﾞｼｯｸM-PRO" panose="020F0600000000000000" pitchFamily="50" charset="-128"/>
            </a:endParaRPr>
          </a:p>
        </p:txBody>
      </p:sp>
      <p:sp>
        <p:nvSpPr>
          <p:cNvPr id="17" name="テキスト ボックス 3">
            <a:extLst>
              <a:ext uri="{FF2B5EF4-FFF2-40B4-BE49-F238E27FC236}">
                <a16:creationId xmlns:a16="http://schemas.microsoft.com/office/drawing/2014/main" id="{B25864D8-B3FE-CBB2-BB0C-4FC9E2487CC6}"/>
              </a:ext>
            </a:extLst>
          </p:cNvPr>
          <p:cNvSpPr txBox="1"/>
          <p:nvPr/>
        </p:nvSpPr>
        <p:spPr>
          <a:xfrm>
            <a:off x="2147888" y="3629025"/>
            <a:ext cx="2708275" cy="522288"/>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rgbClr val="0070C0"/>
                </a:solidFill>
                <a:latin typeface="HG丸ｺﾞｼｯｸM-PRO" panose="020F0600000000000000" pitchFamily="50" charset="-128"/>
                <a:ea typeface="HG丸ｺﾞｼｯｸM-PRO" panose="020F0600000000000000" pitchFamily="50" charset="-128"/>
              </a:rPr>
              <a:t>発表グループ側</a:t>
            </a:r>
            <a:endParaRPr lang="en-US" altLang="ja-JP" sz="2800" kern="0" dirty="0">
              <a:solidFill>
                <a:srgbClr val="0070C0"/>
              </a:solidFill>
              <a:latin typeface="HG丸ｺﾞｼｯｸM-PRO" panose="020F0600000000000000" pitchFamily="50" charset="-128"/>
              <a:ea typeface="HG丸ｺﾞｼｯｸM-PRO" panose="020F0600000000000000" pitchFamily="50" charset="-128"/>
            </a:endParaRPr>
          </a:p>
        </p:txBody>
      </p:sp>
      <p:sp>
        <p:nvSpPr>
          <p:cNvPr id="18" name="テキスト ボックス 18">
            <a:extLst>
              <a:ext uri="{FF2B5EF4-FFF2-40B4-BE49-F238E27FC236}">
                <a16:creationId xmlns:a16="http://schemas.microsoft.com/office/drawing/2014/main" id="{045A8AFD-A358-DB88-018D-9999B57B88C9}"/>
              </a:ext>
            </a:extLst>
          </p:cNvPr>
          <p:cNvSpPr txBox="1">
            <a:spLocks noChangeArrowheads="1"/>
          </p:cNvSpPr>
          <p:nvPr/>
        </p:nvSpPr>
        <p:spPr bwMode="auto">
          <a:xfrm>
            <a:off x="6616700" y="3625850"/>
            <a:ext cx="3800475" cy="774700"/>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dirty="0">
                <a:solidFill>
                  <a:srgbClr val="FF0000"/>
                </a:solidFill>
                <a:latin typeface="HG丸ｺﾞｼｯｸM-PRO" panose="020F0600000000000000" pitchFamily="50" charset="-128"/>
                <a:ea typeface="HG丸ｺﾞｼｯｸM-PRO" panose="020F0600000000000000" pitchFamily="50" charset="-128"/>
              </a:rPr>
              <a:t>・２～</a:t>
            </a:r>
            <a:r>
              <a:rPr lang="en-US" altLang="ja-JP" sz="2215" dirty="0">
                <a:solidFill>
                  <a:srgbClr val="FF0000"/>
                </a:solidFill>
                <a:latin typeface="HG丸ｺﾞｼｯｸM-PRO" panose="020F0600000000000000" pitchFamily="50" charset="-128"/>
                <a:ea typeface="HG丸ｺﾞｼｯｸM-PRO" panose="020F0600000000000000" pitchFamily="50" charset="-128"/>
              </a:rPr>
              <a:t>3</a:t>
            </a:r>
            <a:r>
              <a:rPr lang="ja-JP" altLang="en-US" sz="2215" dirty="0">
                <a:solidFill>
                  <a:srgbClr val="FF0000"/>
                </a:solidFill>
                <a:latin typeface="HG丸ｺﾞｼｯｸM-PRO" panose="020F0600000000000000" pitchFamily="50" charset="-128"/>
                <a:ea typeface="HG丸ｺﾞｼｯｸM-PRO" panose="020F0600000000000000" pitchFamily="50" charset="-128"/>
              </a:rPr>
              <a:t>グループの対面方式</a:t>
            </a:r>
            <a:endParaRPr lang="en-US" altLang="ja-JP" sz="2215" dirty="0">
              <a:solidFill>
                <a:srgbClr val="FF0000"/>
              </a:solidFill>
              <a:latin typeface="HG丸ｺﾞｼｯｸM-PRO" panose="020F0600000000000000" pitchFamily="50" charset="-128"/>
              <a:ea typeface="HG丸ｺﾞｼｯｸM-PRO" panose="020F0600000000000000" pitchFamily="50" charset="-128"/>
            </a:endParaRPr>
          </a:p>
          <a:p>
            <a:pPr>
              <a:defRPr/>
            </a:pPr>
            <a:r>
              <a:rPr lang="ja-JP" altLang="en-US" sz="2215" dirty="0">
                <a:solidFill>
                  <a:srgbClr val="FF0000"/>
                </a:solidFill>
                <a:latin typeface="HG丸ｺﾞｼｯｸM-PRO" panose="020F0600000000000000" pitchFamily="50" charset="-128"/>
                <a:ea typeface="HG丸ｺﾞｼｯｸM-PRO" panose="020F0600000000000000" pitchFamily="50" charset="-128"/>
              </a:rPr>
              <a:t>・発表用紙</a:t>
            </a:r>
            <a:r>
              <a:rPr lang="en-US" altLang="ja-JP" sz="2215" dirty="0">
                <a:solidFill>
                  <a:srgbClr val="FF0000"/>
                </a:solidFill>
                <a:latin typeface="HG丸ｺﾞｼｯｸM-PRO" panose="020F0600000000000000" pitchFamily="50" charset="-128"/>
                <a:ea typeface="HG丸ｺﾞｼｯｸM-PRO" panose="020F0600000000000000" pitchFamily="50" charset="-128"/>
              </a:rPr>
              <a:t>…A</a:t>
            </a:r>
            <a:r>
              <a:rPr lang="ja-JP" altLang="en-US" sz="2215" dirty="0">
                <a:solidFill>
                  <a:srgbClr val="FF0000"/>
                </a:solidFill>
                <a:latin typeface="HG丸ｺﾞｼｯｸM-PRO" panose="020F0600000000000000" pitchFamily="50" charset="-128"/>
                <a:ea typeface="HG丸ｺﾞｼｯｸM-PRO" panose="020F0600000000000000" pitchFamily="50" charset="-128"/>
              </a:rPr>
              <a:t>３を使用</a:t>
            </a:r>
            <a:endParaRPr lang="en-US" altLang="ja-JP" sz="2215" dirty="0">
              <a:solidFill>
                <a:srgbClr val="FF0000"/>
              </a:solidFill>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2739B-7781-CDA6-CC63-B8A59834F7D8}"/>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379DF6D9-AEF4-5294-F032-37726EE1535B}"/>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218C7AF4-D068-B756-1021-59A2BF9A8011}"/>
              </a:ext>
            </a:extLst>
          </p:cNvPr>
          <p:cNvSpPr/>
          <p:nvPr/>
        </p:nvSpPr>
        <p:spPr>
          <a:xfrm>
            <a:off x="3135141" y="5642514"/>
            <a:ext cx="5904000" cy="34568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90509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3142E-A8AB-1C38-495E-31C2F7CD0C6D}"/>
            </a:ext>
          </a:extLst>
        </p:cNvPr>
        <p:cNvGrpSpPr/>
        <p:nvPr/>
      </p:nvGrpSpPr>
      <p:grpSpPr>
        <a:xfrm>
          <a:off x="0" y="0"/>
          <a:ext cx="0" cy="0"/>
          <a:chOff x="0" y="0"/>
          <a:chExt cx="0" cy="0"/>
        </a:xfrm>
      </p:grpSpPr>
      <p:sp>
        <p:nvSpPr>
          <p:cNvPr id="39939" name="Text Box 40">
            <a:extLst>
              <a:ext uri="{FF2B5EF4-FFF2-40B4-BE49-F238E27FC236}">
                <a16:creationId xmlns:a16="http://schemas.microsoft.com/office/drawing/2014/main" id="{579000FB-76A6-07CA-20EA-DEE18CF94F1D}"/>
              </a:ext>
            </a:extLst>
          </p:cNvPr>
          <p:cNvSpPr txBox="1">
            <a:spLocks noChangeArrowheads="1"/>
          </p:cNvSpPr>
          <p:nvPr/>
        </p:nvSpPr>
        <p:spPr bwMode="auto">
          <a:xfrm>
            <a:off x="1444936" y="232393"/>
            <a:ext cx="860425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r>
              <a:rPr lang="ja-JP" altLang="en-US" sz="2800" b="1">
                <a:latin typeface="HG丸ｺﾞｼｯｸM-PRO" panose="020F0600000000000000" pitchFamily="50" charset="-128"/>
                <a:ea typeface="HG丸ｺﾞｼｯｸM-PRO" panose="020F0600000000000000" pitchFamily="50" charset="-128"/>
              </a:rPr>
              <a:t>５</a:t>
            </a:r>
            <a:r>
              <a:rPr lang="ja-JP" altLang="en-US" sz="2800" b="1">
                <a:solidFill>
                  <a:srgbClr val="000000"/>
                </a:solidFill>
                <a:latin typeface="HG丸ｺﾞｼｯｸM-PRO" panose="020F0600000000000000" pitchFamily="50" charset="-128"/>
                <a:ea typeface="HG丸ｺﾞｼｯｸM-PRO" panose="020F0600000000000000" pitchFamily="50" charset="-128"/>
              </a:rPr>
              <a:t>．なんでも相談会</a:t>
            </a:r>
            <a:endParaRPr lang="ja-JP" altLang="en-US" sz="2800" b="1">
              <a:latin typeface="HG丸ｺﾞｼｯｸM-PRO" panose="020F0600000000000000" pitchFamily="50" charset="-128"/>
              <a:ea typeface="HG丸ｺﾞｼｯｸM-PRO" panose="020F0600000000000000" pitchFamily="50" charset="-128"/>
            </a:endParaRPr>
          </a:p>
          <a:p>
            <a:pPr algn="just" eaLnBrk="1" hangingPunct="1">
              <a:buFontTx/>
              <a:buNone/>
            </a:pP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buFontTx/>
              <a:buNone/>
            </a:pPr>
            <a:r>
              <a:rPr lang="ja-JP" altLang="en-US" sz="1600" b="1">
                <a:latin typeface="HG丸ｺﾞｼｯｸM-PRO" panose="020F0600000000000000" pitchFamily="50" charset="-128"/>
                <a:ea typeface="HG丸ｺﾞｼｯｸM-PRO" panose="020F0600000000000000" pitchFamily="50" charset="-128"/>
              </a:rPr>
              <a:t>　　皆さんが日頃活動を進める中での悩み事、わからないことや研修会中に発生した</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buFontTx/>
              <a:buNone/>
            </a:pPr>
            <a:r>
              <a:rPr lang="ja-JP" altLang="en-US" sz="1600" b="1">
                <a:latin typeface="HG丸ｺﾞｼｯｸM-PRO" panose="020F0600000000000000" pitchFamily="50" charset="-128"/>
                <a:ea typeface="HG丸ｺﾞｼｯｸM-PRO" panose="020F0600000000000000" pitchFamily="50" charset="-128"/>
              </a:rPr>
              <a:t>　　問題点・質問などに愛知地区の役員・幹事がアドバイスをします。</a:t>
            </a:r>
          </a:p>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endParaRPr lang="ja-JP" altLang="en-US" sz="1600" b="1">
              <a:latin typeface="HG丸ｺﾞｼｯｸM-PRO" panose="020F0600000000000000" pitchFamily="50" charset="-128"/>
              <a:ea typeface="HG丸ｺﾞｼｯｸM-PRO" panose="020F0600000000000000" pitchFamily="50" charset="-128"/>
            </a:endParaRPr>
          </a:p>
          <a:p>
            <a:pPr eaLnBrk="1" hangingPunct="1">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3" name="テキスト ボックス 2">
            <a:extLst>
              <a:ext uri="{FF2B5EF4-FFF2-40B4-BE49-F238E27FC236}">
                <a16:creationId xmlns:a16="http://schemas.microsoft.com/office/drawing/2014/main" id="{A66C19C0-8E72-B7ED-14FB-0BFDF8BF84DD}"/>
              </a:ext>
            </a:extLst>
          </p:cNvPr>
          <p:cNvSpPr txBox="1">
            <a:spLocks noChangeArrowheads="1"/>
          </p:cNvSpPr>
          <p:nvPr/>
        </p:nvSpPr>
        <p:spPr bwMode="auto">
          <a:xfrm>
            <a:off x="9511178" y="15240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１６：３５～１７：０５</a:t>
            </a:r>
            <a:endParaRPr lang="ja-JP" altLang="en-US" sz="2400" b="1" dirty="0">
              <a:solidFill>
                <a:schemeClr val="bg1"/>
              </a:solidFill>
            </a:endParaRPr>
          </a:p>
        </p:txBody>
      </p:sp>
    </p:spTree>
    <p:extLst>
      <p:ext uri="{BB962C8B-B14F-4D97-AF65-F5344CB8AC3E}">
        <p14:creationId xmlns:p14="http://schemas.microsoft.com/office/powerpoint/2010/main" val="16575949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正方形/長方形 3">
            <a:extLst>
              <a:ext uri="{FF2B5EF4-FFF2-40B4-BE49-F238E27FC236}">
                <a16:creationId xmlns:a16="http://schemas.microsoft.com/office/drawing/2014/main" id="{2E9EB88D-5D0B-1780-4397-F3B37CE582D4}"/>
              </a:ext>
            </a:extLst>
          </p:cNvPr>
          <p:cNvSpPr>
            <a:spLocks noChangeArrowheads="1"/>
          </p:cNvSpPr>
          <p:nvPr/>
        </p:nvSpPr>
        <p:spPr bwMode="auto">
          <a:xfrm>
            <a:off x="2106614" y="357189"/>
            <a:ext cx="5729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800" b="1">
                <a:solidFill>
                  <a:srgbClr val="000000"/>
                </a:solidFill>
                <a:latin typeface="HG丸ｺﾞｼｯｸM-PRO" panose="020F0600000000000000" pitchFamily="50" charset="-128"/>
                <a:ea typeface="HG丸ｺﾞｼｯｸM-PRO" panose="020F0600000000000000" pitchFamily="50" charset="-128"/>
              </a:rPr>
              <a:t>アンケートのお願い</a:t>
            </a:r>
          </a:p>
        </p:txBody>
      </p:sp>
      <p:sp>
        <p:nvSpPr>
          <p:cNvPr id="40963" name="正方形/長方形 5">
            <a:extLst>
              <a:ext uri="{FF2B5EF4-FFF2-40B4-BE49-F238E27FC236}">
                <a16:creationId xmlns:a16="http://schemas.microsoft.com/office/drawing/2014/main" id="{26109968-44F5-F485-00B0-0DA46426D556}"/>
              </a:ext>
            </a:extLst>
          </p:cNvPr>
          <p:cNvSpPr>
            <a:spLocks noChangeArrowheads="1"/>
          </p:cNvSpPr>
          <p:nvPr/>
        </p:nvSpPr>
        <p:spPr bwMode="auto">
          <a:xfrm>
            <a:off x="2495551" y="1104900"/>
            <a:ext cx="79216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800" b="1">
                <a:solidFill>
                  <a:srgbClr val="000000"/>
                </a:solidFill>
                <a:latin typeface="HG丸ｺﾞｼｯｸM-PRO" panose="020F0600000000000000" pitchFamily="50" charset="-128"/>
                <a:ea typeface="HG丸ｺﾞｼｯｸM-PRO" panose="020F0600000000000000" pitchFamily="50" charset="-128"/>
              </a:rPr>
              <a:t>スマートフォンにてＱＲコードを読み取って、</a:t>
            </a:r>
            <a:endParaRPr lang="en-US" altLang="ja-JP" sz="2800" b="1">
              <a:solidFill>
                <a:srgbClr val="000000"/>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2800" b="1">
                <a:solidFill>
                  <a:srgbClr val="000000"/>
                </a:solidFill>
                <a:latin typeface="HG丸ｺﾞｼｯｸM-PRO" panose="020F0600000000000000" pitchFamily="50" charset="-128"/>
                <a:ea typeface="HG丸ｺﾞｼｯｸM-PRO" panose="020F0600000000000000" pitchFamily="50" charset="-128"/>
              </a:rPr>
              <a:t>アンケートへの回答をお願いします。</a:t>
            </a:r>
            <a:endParaRPr lang="en-US" altLang="ja-JP" sz="2800" b="1">
              <a:solidFill>
                <a:srgbClr val="000000"/>
              </a:solidFill>
              <a:latin typeface="HG丸ｺﾞｼｯｸM-PRO" panose="020F0600000000000000" pitchFamily="50" charset="-128"/>
              <a:ea typeface="HG丸ｺﾞｼｯｸM-PRO" panose="020F0600000000000000" pitchFamily="50" charset="-128"/>
            </a:endParaRPr>
          </a:p>
        </p:txBody>
      </p:sp>
      <p:grpSp>
        <p:nvGrpSpPr>
          <p:cNvPr id="40965" name="グループ化 6">
            <a:extLst>
              <a:ext uri="{FF2B5EF4-FFF2-40B4-BE49-F238E27FC236}">
                <a16:creationId xmlns:a16="http://schemas.microsoft.com/office/drawing/2014/main" id="{AA540155-FBBB-8A18-ADD8-A21B0B0CCAC5}"/>
              </a:ext>
            </a:extLst>
          </p:cNvPr>
          <p:cNvGrpSpPr>
            <a:grpSpLocks/>
          </p:cNvGrpSpPr>
          <p:nvPr/>
        </p:nvGrpSpPr>
        <p:grpSpPr bwMode="auto">
          <a:xfrm>
            <a:off x="6757988" y="3894139"/>
            <a:ext cx="2938462" cy="815975"/>
            <a:chOff x="5337175" y="1176338"/>
            <a:chExt cx="3182938" cy="882650"/>
          </a:xfrm>
        </p:grpSpPr>
        <p:pic>
          <p:nvPicPr>
            <p:cNvPr id="40967" name="図 2">
              <a:extLst>
                <a:ext uri="{FF2B5EF4-FFF2-40B4-BE49-F238E27FC236}">
                  <a16:creationId xmlns:a16="http://schemas.microsoft.com/office/drawing/2014/main" id="{FE6A5D77-508C-2B94-FFA9-EDA732BD8005}"/>
                </a:ext>
              </a:extLst>
            </p:cNvPr>
            <p:cNvPicPr>
              <a:picLocks noChangeAspect="1"/>
            </p:cNvPicPr>
            <p:nvPr/>
          </p:nvPicPr>
          <p:blipFill>
            <a:blip r:embed="rId2">
              <a:extLst>
                <a:ext uri="{28A0092B-C50C-407E-A947-70E740481C1C}">
                  <a14:useLocalDpi xmlns:a14="http://schemas.microsoft.com/office/drawing/2010/main" val="0"/>
                </a:ext>
              </a:extLst>
            </a:blip>
            <a:srcRect l="10075" t="72592" r="9825" b="12070"/>
            <a:stretch>
              <a:fillRect/>
            </a:stretch>
          </p:blipFill>
          <p:spPr bwMode="auto">
            <a:xfrm>
              <a:off x="5337175" y="1184275"/>
              <a:ext cx="3182938" cy="87471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テキスト ボックス 10">
              <a:extLst>
                <a:ext uri="{FF2B5EF4-FFF2-40B4-BE49-F238E27FC236}">
                  <a16:creationId xmlns:a16="http://schemas.microsoft.com/office/drawing/2014/main" id="{0AD26B9E-9D6A-7E6C-C7A7-FA98A6B1687C}"/>
                </a:ext>
              </a:extLst>
            </p:cNvPr>
            <p:cNvSpPr txBox="1">
              <a:spLocks noChangeArrowheads="1"/>
            </p:cNvSpPr>
            <p:nvPr/>
          </p:nvSpPr>
          <p:spPr bwMode="auto">
            <a:xfrm>
              <a:off x="8023156" y="1202096"/>
              <a:ext cx="431613" cy="271320"/>
            </a:xfrm>
            <a:prstGeom prst="rect">
              <a:avLst/>
            </a:prstGeom>
            <a:solidFill>
              <a:schemeClr val="bg1"/>
            </a:solidFill>
            <a:ln>
              <a:noFill/>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en-US" altLang="ja-JP" sz="1023" dirty="0">
                  <a:ea typeface="HG丸ｺﾞｼｯｸM-PRO" panose="020F0600000000000000" pitchFamily="50" charset="-128"/>
                </a:rPr>
                <a:t>227</a:t>
              </a:r>
              <a:endParaRPr lang="ja-JP" altLang="en-US" sz="1023" dirty="0">
                <a:ea typeface="HG丸ｺﾞｼｯｸM-PRO" panose="020F0600000000000000" pitchFamily="50" charset="-128"/>
              </a:endParaRPr>
            </a:p>
          </p:txBody>
        </p:sp>
        <p:sp>
          <p:nvSpPr>
            <p:cNvPr id="9" name="角丸四角形 6">
              <a:extLst>
                <a:ext uri="{FF2B5EF4-FFF2-40B4-BE49-F238E27FC236}">
                  <a16:creationId xmlns:a16="http://schemas.microsoft.com/office/drawing/2014/main" id="{E3DE5596-7194-5E4B-FF74-47DE307878F8}"/>
                </a:ext>
              </a:extLst>
            </p:cNvPr>
            <p:cNvSpPr>
              <a:spLocks noChangeArrowheads="1"/>
            </p:cNvSpPr>
            <p:nvPr/>
          </p:nvSpPr>
          <p:spPr bwMode="auto">
            <a:xfrm>
              <a:off x="7858076" y="1176338"/>
              <a:ext cx="662037" cy="420718"/>
            </a:xfrm>
            <a:prstGeom prst="ellipse">
              <a:avLst/>
            </a:prstGeom>
            <a:noFill/>
            <a:ln w="28575" algn="ctr">
              <a:solidFill>
                <a:srgbClr val="FF0000"/>
              </a:solidFill>
              <a:prstDash val="sysDash"/>
              <a:round/>
              <a:headEnd/>
              <a:tailEnd/>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defRPr/>
              </a:pPr>
              <a:endParaRPr lang="ja-JP" altLang="en-US" sz="1193">
                <a:solidFill>
                  <a:srgbClr val="000000"/>
                </a:solidFill>
              </a:endParaRPr>
            </a:p>
          </p:txBody>
        </p:sp>
      </p:grpSp>
      <p:sp>
        <p:nvSpPr>
          <p:cNvPr id="40966" name="角丸四角形吹き出し 10">
            <a:extLst>
              <a:ext uri="{FF2B5EF4-FFF2-40B4-BE49-F238E27FC236}">
                <a16:creationId xmlns:a16="http://schemas.microsoft.com/office/drawing/2014/main" id="{660E060A-D243-729A-3462-708690429A2A}"/>
              </a:ext>
            </a:extLst>
          </p:cNvPr>
          <p:cNvSpPr>
            <a:spLocks noChangeArrowheads="1"/>
          </p:cNvSpPr>
          <p:nvPr/>
        </p:nvSpPr>
        <p:spPr bwMode="auto">
          <a:xfrm>
            <a:off x="7104063" y="2962276"/>
            <a:ext cx="3225800" cy="714375"/>
          </a:xfrm>
          <a:prstGeom prst="wedgeRoundRectCallout">
            <a:avLst>
              <a:gd name="adj1" fmla="val 20856"/>
              <a:gd name="adj2" fmla="val 78667"/>
              <a:gd name="adj3" fmla="val 16667"/>
            </a:avLst>
          </a:prstGeom>
          <a:solidFill>
            <a:schemeClr val="bg1"/>
          </a:solidFill>
          <a:ln w="19050">
            <a:solidFill>
              <a:srgbClr val="FF0000"/>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800">
                <a:solidFill>
                  <a:srgbClr val="000000"/>
                </a:solidFill>
                <a:latin typeface="HG丸ｺﾞｼｯｸM-PRO" panose="020F0600000000000000" pitchFamily="50" charset="-128"/>
                <a:ea typeface="HG丸ｺﾞｼｯｸM-PRO" panose="020F0600000000000000" pitchFamily="50" charset="-128"/>
              </a:rPr>
              <a:t>参加券の登録</a:t>
            </a:r>
            <a:r>
              <a:rPr lang="en-US" altLang="ja-JP" sz="1800">
                <a:solidFill>
                  <a:srgbClr val="000000"/>
                </a:solidFill>
                <a:latin typeface="HG丸ｺﾞｼｯｸM-PRO" panose="020F0600000000000000" pitchFamily="50" charset="-128"/>
                <a:ea typeface="HG丸ｺﾞｼｯｸM-PRO" panose="020F0600000000000000" pitchFamily="50" charset="-128"/>
              </a:rPr>
              <a:t>No.</a:t>
            </a:r>
            <a:r>
              <a:rPr lang="ja-JP" altLang="en-US" sz="1800">
                <a:solidFill>
                  <a:srgbClr val="000000"/>
                </a:solidFill>
                <a:latin typeface="HG丸ｺﾞｼｯｸM-PRO" panose="020F0600000000000000" pitchFamily="50" charset="-128"/>
                <a:ea typeface="HG丸ｺﾞｼｯｸM-PRO" panose="020F0600000000000000" pitchFamily="50" charset="-128"/>
              </a:rPr>
              <a:t>を確認して</a:t>
            </a:r>
            <a:endParaRPr lang="en-US" altLang="ja-JP" sz="1800">
              <a:solidFill>
                <a:srgbClr val="000000"/>
              </a:solidFill>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a:solidFill>
                  <a:srgbClr val="000000"/>
                </a:solidFill>
                <a:latin typeface="HG丸ｺﾞｼｯｸM-PRO" panose="020F0600000000000000" pitchFamily="50" charset="-128"/>
                <a:ea typeface="HG丸ｺﾞｼｯｸM-PRO" panose="020F0600000000000000" pitchFamily="50" charset="-128"/>
              </a:rPr>
              <a:t>アンケートに入力ください</a:t>
            </a:r>
            <a:endParaRPr lang="en-US" altLang="ja-JP" sz="1800">
              <a:solidFill>
                <a:srgbClr val="000000"/>
              </a:solidFill>
              <a:latin typeface="HG丸ｺﾞｼｯｸM-PRO" panose="020F0600000000000000" pitchFamily="50" charset="-128"/>
              <a:ea typeface="HG丸ｺﾞｼｯｸM-PRO" panose="020F0600000000000000" pitchFamily="50" charset="-128"/>
            </a:endParaRPr>
          </a:p>
        </p:txBody>
      </p:sp>
      <p:pic>
        <p:nvPicPr>
          <p:cNvPr id="7" name="図 6">
            <a:extLst>
              <a:ext uri="{FF2B5EF4-FFF2-40B4-BE49-F238E27FC236}">
                <a16:creationId xmlns:a16="http://schemas.microsoft.com/office/drawing/2014/main" id="{B47DEFCD-9D4E-8950-36E2-43FF954CAFEA}"/>
              </a:ext>
            </a:extLst>
          </p:cNvPr>
          <p:cNvPicPr>
            <a:picLocks noChangeAspect="1"/>
          </p:cNvPicPr>
          <p:nvPr/>
        </p:nvPicPr>
        <p:blipFill>
          <a:blip r:embed="rId3"/>
          <a:stretch>
            <a:fillRect/>
          </a:stretch>
        </p:blipFill>
        <p:spPr>
          <a:xfrm>
            <a:off x="2509633" y="2348880"/>
            <a:ext cx="3196570" cy="3207479"/>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a:extLst>
              <a:ext uri="{FF2B5EF4-FFF2-40B4-BE49-F238E27FC236}">
                <a16:creationId xmlns:a16="http://schemas.microsoft.com/office/drawing/2014/main" id="{F92ED1AC-DDEC-F92F-272D-10296196FBC1}"/>
              </a:ext>
            </a:extLst>
          </p:cNvPr>
          <p:cNvSpPr txBox="1">
            <a:spLocks noChangeArrowheads="1"/>
          </p:cNvSpPr>
          <p:nvPr/>
        </p:nvSpPr>
        <p:spPr bwMode="auto">
          <a:xfrm>
            <a:off x="3844926" y="1177926"/>
            <a:ext cx="4994275" cy="4354513"/>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defRPr/>
            </a:pPr>
            <a:r>
              <a:rPr lang="ja-JP" altLang="en-US" sz="27693">
                <a:solidFill>
                  <a:schemeClr val="hlink"/>
                </a:solidFill>
                <a:ea typeface="HG行書体" panose="03000609000000000000" pitchFamily="65" charset="-128"/>
              </a:rPr>
              <a:t>終</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507" name="Group 803">
            <a:extLst>
              <a:ext uri="{FF2B5EF4-FFF2-40B4-BE49-F238E27FC236}">
                <a16:creationId xmlns:a16="http://schemas.microsoft.com/office/drawing/2014/main" id="{578CCBB2-B67C-10E0-F785-92DA059E718E}"/>
              </a:ext>
            </a:extLst>
          </p:cNvPr>
          <p:cNvGraphicFramePr>
            <a:graphicFrameLocks noGrp="1"/>
          </p:cNvGraphicFramePr>
          <p:nvPr/>
        </p:nvGraphicFramePr>
        <p:xfrm>
          <a:off x="1820863"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１</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２</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３</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４</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５</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
        <p:nvSpPr>
          <p:cNvPr id="2" name="Text Box 804">
            <a:extLst>
              <a:ext uri="{FF2B5EF4-FFF2-40B4-BE49-F238E27FC236}">
                <a16:creationId xmlns:a16="http://schemas.microsoft.com/office/drawing/2014/main" id="{AA0AB7E0-C86F-5432-9DE8-7919E4777FAE}"/>
              </a:ext>
            </a:extLst>
          </p:cNvPr>
          <p:cNvSpPr txBox="1">
            <a:spLocks noChangeArrowheads="1"/>
          </p:cNvSpPr>
          <p:nvPr/>
        </p:nvSpPr>
        <p:spPr bwMode="auto">
          <a:xfrm>
            <a:off x="2819400" y="0"/>
            <a:ext cx="5867400" cy="457200"/>
          </a:xfrm>
          <a:prstGeom prst="rect">
            <a:avLst/>
          </a:prstGeom>
          <a:noFill/>
          <a:ln w="9525">
            <a:noFill/>
            <a:miter lim="800000"/>
            <a:headEnd/>
            <a:tailEnd/>
          </a:ln>
          <a:effectLst/>
        </p:spPr>
        <p:txBody>
          <a:bodyPr>
            <a:spAutoFit/>
          </a:bodyPr>
          <a:lstStyle/>
          <a:p>
            <a:pPr algn="dist" eaLnBrk="1" hangingPunct="1">
              <a:spcBef>
                <a:spcPct val="50000"/>
              </a:spcBef>
              <a:defRPr/>
            </a:pPr>
            <a:r>
              <a:rPr lang="ja-JP" altLang="en-US" sz="2400" b="1" dirty="0">
                <a:effectLst>
                  <a:outerShdw blurRad="38100" dist="38100" dir="2700000" algn="tl">
                    <a:srgbClr val="C0C0C0"/>
                  </a:outerShdw>
                </a:effectLst>
                <a:ea typeface="HG丸ｺﾞｼｯｸM-PRO" pitchFamily="50" charset="-128"/>
              </a:rPr>
              <a:t>ジグソーパズル得点表</a:t>
            </a:r>
          </a:p>
        </p:txBody>
      </p:sp>
      <p:graphicFrame>
        <p:nvGraphicFramePr>
          <p:cNvPr id="7" name="Group 803">
            <a:extLst>
              <a:ext uri="{FF2B5EF4-FFF2-40B4-BE49-F238E27FC236}">
                <a16:creationId xmlns:a16="http://schemas.microsoft.com/office/drawing/2014/main" id="{3D0AEA21-99DE-4EC2-70D4-DA1A5355BB14}"/>
              </a:ext>
            </a:extLst>
          </p:cNvPr>
          <p:cNvGraphicFramePr>
            <a:graphicFrameLocks noGrp="1"/>
          </p:cNvGraphicFramePr>
          <p:nvPr/>
        </p:nvGraphicFramePr>
        <p:xfrm>
          <a:off x="6096000"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６</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８</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１０</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
        <p:nvSpPr>
          <p:cNvPr id="4" name="テキスト ボックス 3">
            <a:extLst>
              <a:ext uri="{FF2B5EF4-FFF2-40B4-BE49-F238E27FC236}">
                <a16:creationId xmlns:a16="http://schemas.microsoft.com/office/drawing/2014/main" id="{CD8EAEA3-2072-C99C-8413-0B56201B3473}"/>
              </a:ext>
            </a:extLst>
          </p:cNvPr>
          <p:cNvSpPr txBox="1"/>
          <p:nvPr/>
        </p:nvSpPr>
        <p:spPr>
          <a:xfrm>
            <a:off x="10903057" y="125414"/>
            <a:ext cx="1046135" cy="369332"/>
          </a:xfrm>
          <a:prstGeom prst="rect">
            <a:avLst/>
          </a:prstGeom>
          <a:noFill/>
        </p:spPr>
        <p:txBody>
          <a:bodyPr wrap="square" rtlCol="0">
            <a:spAutoFit/>
          </a:bodyPr>
          <a:lstStyle/>
          <a:p>
            <a:r>
              <a:rPr kumimoji="1" lang="ja-JP" altLang="en-US" dirty="0">
                <a:highlight>
                  <a:srgbClr val="FFFFFF"/>
                </a:highlight>
              </a:rPr>
              <a:t>別紙</a:t>
            </a:r>
            <a:r>
              <a:rPr lang="ja-JP" altLang="en-US" dirty="0">
                <a:highlight>
                  <a:srgbClr val="FFFFFF"/>
                </a:highlight>
              </a:rPr>
              <a:t>３</a:t>
            </a:r>
            <a:endParaRPr kumimoji="1" lang="ja-JP" altLang="en-US" dirty="0">
              <a:highlight>
                <a:srgbClr val="FFFFFF"/>
              </a:highligh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4DADD1-A172-7105-8E78-8BE59A992BC6}"/>
              </a:ext>
            </a:extLst>
          </p:cNvPr>
          <p:cNvSpPr>
            <a:spLocks noGrp="1"/>
          </p:cNvSpPr>
          <p:nvPr>
            <p:ph type="title"/>
          </p:nvPr>
        </p:nvSpPr>
        <p:spPr>
          <a:xfrm>
            <a:off x="838200" y="365125"/>
            <a:ext cx="10211718" cy="626393"/>
          </a:xfrm>
        </p:spPr>
        <p:txBody>
          <a:bodyPr>
            <a:normAutofit/>
          </a:bodyPr>
          <a:lstStyle/>
          <a:p>
            <a:r>
              <a:rPr lang="en-US" altLang="ja-JP" sz="3600" dirty="0"/>
              <a:t>【</a:t>
            </a:r>
            <a:r>
              <a:rPr lang="ja-JP" altLang="en-US" sz="3600" dirty="0"/>
              <a:t>提案</a:t>
            </a:r>
            <a:r>
              <a:rPr lang="en-US" altLang="ja-JP" sz="3600" dirty="0"/>
              <a:t>】</a:t>
            </a:r>
            <a:r>
              <a:rPr lang="ja-JP" altLang="en-US" sz="3600" dirty="0"/>
              <a:t>発表スタイル</a:t>
            </a:r>
            <a:endParaRPr kumimoji="1" lang="ja-JP" altLang="en-US" sz="3600" dirty="0"/>
          </a:p>
        </p:txBody>
      </p:sp>
      <p:pic>
        <p:nvPicPr>
          <p:cNvPr id="3" name="図 2">
            <a:extLst>
              <a:ext uri="{FF2B5EF4-FFF2-40B4-BE49-F238E27FC236}">
                <a16:creationId xmlns:a16="http://schemas.microsoft.com/office/drawing/2014/main" id="{97706F60-C25D-A2AC-E011-D427EA2C618E}"/>
              </a:ext>
            </a:extLst>
          </p:cNvPr>
          <p:cNvPicPr>
            <a:picLocks noChangeAspect="1"/>
          </p:cNvPicPr>
          <p:nvPr/>
        </p:nvPicPr>
        <p:blipFill>
          <a:blip r:embed="rId2"/>
          <a:stretch>
            <a:fillRect/>
          </a:stretch>
        </p:blipFill>
        <p:spPr>
          <a:xfrm>
            <a:off x="1847850" y="1014095"/>
            <a:ext cx="8496300" cy="5478780"/>
          </a:xfrm>
          <a:prstGeom prst="rect">
            <a:avLst/>
          </a:prstGeom>
        </p:spPr>
      </p:pic>
      <p:sp>
        <p:nvSpPr>
          <p:cNvPr id="4" name="テキスト ボックス 3">
            <a:extLst>
              <a:ext uri="{FF2B5EF4-FFF2-40B4-BE49-F238E27FC236}">
                <a16:creationId xmlns:a16="http://schemas.microsoft.com/office/drawing/2014/main" id="{080D94FC-4A90-1E52-0A53-18F17296500B}"/>
              </a:ext>
            </a:extLst>
          </p:cNvPr>
          <p:cNvSpPr txBox="1"/>
          <p:nvPr/>
        </p:nvSpPr>
        <p:spPr>
          <a:xfrm>
            <a:off x="10903057" y="125414"/>
            <a:ext cx="1046135" cy="369332"/>
          </a:xfrm>
          <a:prstGeom prst="rect">
            <a:avLst/>
          </a:prstGeom>
          <a:noFill/>
        </p:spPr>
        <p:txBody>
          <a:bodyPr wrap="square" rtlCol="0">
            <a:spAutoFit/>
          </a:bodyPr>
          <a:lstStyle/>
          <a:p>
            <a:r>
              <a:rPr kumimoji="1" lang="ja-JP" altLang="en-US" dirty="0">
                <a:highlight>
                  <a:srgbClr val="FFFFFF"/>
                </a:highlight>
              </a:rPr>
              <a:t>別紙</a:t>
            </a:r>
            <a:r>
              <a:rPr kumimoji="1" lang="en-US" altLang="ja-JP" dirty="0">
                <a:highlight>
                  <a:srgbClr val="FFFFFF"/>
                </a:highlight>
              </a:rPr>
              <a:t>5</a:t>
            </a:r>
            <a:endParaRPr kumimoji="1" lang="ja-JP" altLang="en-US" dirty="0">
              <a:highlight>
                <a:srgbClr val="FFFFFF"/>
              </a:highlight>
            </a:endParaRPr>
          </a:p>
        </p:txBody>
      </p:sp>
    </p:spTree>
    <p:extLst>
      <p:ext uri="{BB962C8B-B14F-4D97-AF65-F5344CB8AC3E}">
        <p14:creationId xmlns:p14="http://schemas.microsoft.com/office/powerpoint/2010/main" val="3909097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7" cy="3157947"/>
            <a:chOff x="6327523" y="322117"/>
            <a:chExt cx="5298797"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9" y="2466576"/>
              <a:ext cx="1466281" cy="626701"/>
            </a:xfrm>
            <a:prstGeom prst="wedgeRectCallout">
              <a:avLst>
                <a:gd name="adj1" fmla="val -82210"/>
                <a:gd name="adj2" fmla="val 1429"/>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604</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【B</a:t>
              </a:r>
              <a:r>
                <a:rPr lang="ja-JP" altLang="en-US" sz="1200" b="1">
                  <a:solidFill>
                    <a:srgbClr val="000000"/>
                  </a:solidFill>
                  <a:latin typeface="BIZ UDPゴシック" panose="020B0400000000000000" pitchFamily="50" charset="-128"/>
                  <a:ea typeface="BIZ UDPゴシック" panose="020B0400000000000000" pitchFamily="50" charset="-128"/>
                </a:rPr>
                <a:t>コース</a:t>
              </a:r>
              <a:r>
                <a:rPr lang="ja-JP" altLang="en-US" sz="1200" b="1">
                  <a:solidFill>
                    <a:sysClr val="windowText" lastClr="000000"/>
                  </a:solidFill>
                  <a:latin typeface="BIZ UDPゴシック" panose="020B0400000000000000" pitchFamily="50" charset="-128"/>
                  <a:ea typeface="BIZ UDPゴシック" panose="020B0400000000000000" pitchFamily="50" charset="-128"/>
                </a:rPr>
                <a:t>問題解決</a:t>
              </a:r>
              <a:r>
                <a:rPr lang="en-US" altLang="ja-JP" sz="1200" b="1">
                  <a:solidFill>
                    <a:srgbClr val="000000"/>
                  </a:solidFill>
                  <a:latin typeface="BIZ UDPゴシック" panose="020B0400000000000000" pitchFamily="50" charset="-128"/>
                  <a:ea typeface="BIZ UDPゴシック" panose="020B0400000000000000" pitchFamily="50" charset="-128"/>
                </a:rPr>
                <a:t>】</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サイコロ工作</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52828" y="1353112"/>
              <a:ext cx="1467884" cy="626701"/>
            </a:xfrm>
            <a:prstGeom prst="wedgeRectCallout">
              <a:avLst>
                <a:gd name="adj1" fmla="val -67375"/>
                <a:gd name="adj2" fmla="val -656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６０３会議室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【A</a:t>
              </a:r>
              <a:r>
                <a:rPr lang="ja-JP" altLang="en-US" sz="1200" b="1">
                  <a:solidFill>
                    <a:srgbClr val="000000"/>
                  </a:solidFill>
                  <a:latin typeface="BIZ UDPゴシック" panose="020B0400000000000000" pitchFamily="50" charset="-128"/>
                  <a:ea typeface="BIZ UDPゴシック" panose="020B0400000000000000" pitchFamily="50" charset="-128"/>
                </a:rPr>
                <a:t>コース役割認識</a:t>
              </a:r>
              <a:r>
                <a:rPr lang="en-US" altLang="ja-JP" sz="1200" b="1">
                  <a:solidFill>
                    <a:srgbClr val="000000"/>
                  </a:solidFill>
                  <a:latin typeface="BIZ UDPゴシック" panose="020B0400000000000000" pitchFamily="50" charset="-128"/>
                  <a:ea typeface="BIZ UDPゴシック" panose="020B0400000000000000" pitchFamily="50" charset="-128"/>
                </a:rPr>
                <a:t>】</a:t>
              </a: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グループ討議</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sp>
          <p:nvSpPr>
            <p:cNvPr id="3" name="四角形吹き出し 12">
              <a:extLst>
                <a:ext uri="{FF2B5EF4-FFF2-40B4-BE49-F238E27FC236}">
                  <a16:creationId xmlns:a16="http://schemas.microsoft.com/office/drawing/2014/main" id="{9C998E0C-8202-E770-D0CA-0F528456BBE2}"/>
                </a:ext>
              </a:extLst>
            </p:cNvPr>
            <p:cNvSpPr/>
            <p:nvPr/>
          </p:nvSpPr>
          <p:spPr>
            <a:xfrm>
              <a:off x="9548608" y="2028702"/>
              <a:ext cx="1184152" cy="257369"/>
            </a:xfrm>
            <a:prstGeom prst="wedgeRectCallout">
              <a:avLst>
                <a:gd name="adj1" fmla="val -71852"/>
                <a:gd name="adj2" fmla="val -2904"/>
              </a:avLst>
            </a:prstGeom>
            <a:solidFill>
              <a:srgbClr val="CCFF66"/>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駐車券リーダー</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235777" cy="3248009"/>
            <a:chOff x="860223" y="3429000"/>
            <a:chExt cx="5235777"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37826"/>
              <a:ext cx="4832069" cy="2607902"/>
              <a:chOff x="860223" y="3837826"/>
              <a:chExt cx="4832069" cy="2607902"/>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37826"/>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10697" y="3573016"/>
            <a:ext cx="5429319" cy="2862267"/>
            <a:chOff x="849363" y="548680"/>
            <a:chExt cx="5429319"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7"/>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4936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rgbClr val="66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401</a:t>
              </a:r>
              <a:r>
                <a:rPr lang="ja-JP" altLang="en-US" sz="1200" b="1" dirty="0">
                  <a:solidFill>
                    <a:srgbClr val="0000FF"/>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FF"/>
                  </a:solidFill>
                  <a:latin typeface="BIZ UDPゴシック" panose="020B0400000000000000" pitchFamily="50" charset="-128"/>
                  <a:ea typeface="BIZ UDPゴシック" panose="020B0400000000000000" pitchFamily="50" charset="-128"/>
                </a:rPr>
                <a:t>【C</a:t>
              </a:r>
              <a:r>
                <a:rPr lang="ja-JP" altLang="en-US" sz="1200" b="1">
                  <a:solidFill>
                    <a:srgbClr val="0000FF"/>
                  </a:solidFill>
                  <a:latin typeface="BIZ UDPゴシック" panose="020B0400000000000000" pitchFamily="50" charset="-128"/>
                  <a:ea typeface="BIZ UDPゴシック" panose="020B0400000000000000" pitchFamily="50" charset="-128"/>
                </a:rPr>
                <a:t>コース</a:t>
              </a:r>
              <a:r>
                <a:rPr lang="ja-JP" altLang="en-US" b="1">
                  <a:solidFill>
                    <a:srgbClr val="0000FF"/>
                  </a:solidFill>
                  <a:latin typeface="BIZ UDPゴシック" panose="020B0400000000000000" pitchFamily="50" charset="-128"/>
                  <a:ea typeface="BIZ UDPゴシック" panose="020B0400000000000000" pitchFamily="50" charset="-128"/>
                </a:rPr>
                <a:t>問題解決</a:t>
              </a:r>
              <a:r>
                <a:rPr lang="en-US" altLang="ja-JP" sz="1200" b="1">
                  <a:solidFill>
                    <a:srgbClr val="0000FF"/>
                  </a:solidFill>
                  <a:latin typeface="BIZ UDPゴシック" panose="020B0400000000000000" pitchFamily="50" charset="-128"/>
                  <a:ea typeface="BIZ UDPゴシック" panose="020B0400000000000000" pitchFamily="50" charset="-128"/>
                </a:rPr>
                <a:t>】</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FF"/>
                  </a:solidFill>
                  <a:latin typeface="BIZ UDPゴシック" panose="020B0400000000000000" pitchFamily="50" charset="-128"/>
                  <a:ea typeface="BIZ UDPゴシック" panose="020B0400000000000000" pitchFamily="50" charset="-128"/>
                </a:rPr>
                <a:t>ジグソーパズル</a:t>
              </a:r>
              <a:endParaRPr lang="ja-JP" altLang="en-US" sz="1200" b="1" dirty="0">
                <a:solidFill>
                  <a:srgbClr val="0000FF"/>
                </a:solidFill>
                <a:latin typeface="BIZ UDPゴシック" panose="020B0400000000000000" pitchFamily="50" charset="-128"/>
                <a:ea typeface="BIZ UDPゴシック" panose="020B0400000000000000" pitchFamily="50" charset="-128"/>
              </a:endParaRPr>
            </a:p>
          </p:txBody>
        </p:sp>
      </p:grpSp>
      <p:sp>
        <p:nvSpPr>
          <p:cNvPr id="2" name="正方形/長方形 1">
            <a:extLst>
              <a:ext uri="{FF2B5EF4-FFF2-40B4-BE49-F238E27FC236}">
                <a16:creationId xmlns:a16="http://schemas.microsoft.com/office/drawing/2014/main" id="{B338833E-E742-085E-E807-4862CB910DEC}"/>
              </a:ext>
            </a:extLst>
          </p:cNvPr>
          <p:cNvSpPr/>
          <p:nvPr/>
        </p:nvSpPr>
        <p:spPr bwMode="auto">
          <a:xfrm>
            <a:off x="9048328" y="1846864"/>
            <a:ext cx="288032" cy="143403"/>
          </a:xfrm>
          <a:prstGeom prst="rect">
            <a:avLst/>
          </a:prstGeom>
          <a:solidFill>
            <a:srgbClr val="00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spTree>
    <p:extLst>
      <p:ext uri="{BB962C8B-B14F-4D97-AF65-F5344CB8AC3E}">
        <p14:creationId xmlns:p14="http://schemas.microsoft.com/office/powerpoint/2010/main" val="1731628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a:extLst>
              <a:ext uri="{FF2B5EF4-FFF2-40B4-BE49-F238E27FC236}">
                <a16:creationId xmlns:a16="http://schemas.microsoft.com/office/drawing/2014/main" id="{CBCF679C-FF12-38AD-75E0-F7167E8DDC5D}"/>
              </a:ext>
            </a:extLst>
          </p:cNvPr>
          <p:cNvSpPr txBox="1">
            <a:spLocks noChangeArrowheads="1"/>
          </p:cNvSpPr>
          <p:nvPr/>
        </p:nvSpPr>
        <p:spPr bwMode="auto">
          <a:xfrm>
            <a:off x="2198687" y="30164"/>
            <a:ext cx="9885461" cy="461665"/>
          </a:xfrm>
          <a:prstGeom prst="rect">
            <a:avLst/>
          </a:prstGeom>
          <a:no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ja-JP" altLang="en-US" sz="2400" b="1" dirty="0">
                <a:latin typeface="+mn-ea"/>
                <a:ea typeface="+mn-ea"/>
              </a:rPr>
              <a:t>Ｃコース　</a:t>
            </a:r>
            <a:r>
              <a:rPr lang="en-US" altLang="ja-JP" sz="2400" b="1" dirty="0">
                <a:latin typeface="+mn-ea"/>
                <a:ea typeface="+mn-ea"/>
              </a:rPr>
              <a:t>【</a:t>
            </a:r>
            <a:r>
              <a:rPr lang="ja-JP" altLang="en-US" sz="2400" b="1" dirty="0">
                <a:latin typeface="+mn-ea"/>
                <a:ea typeface="+mn-ea"/>
              </a:rPr>
              <a:t>問題解決型コース（ジグソーパズル）</a:t>
            </a:r>
            <a:r>
              <a:rPr lang="en-US" altLang="ja-JP" sz="2400" b="1" dirty="0">
                <a:latin typeface="+mn-ea"/>
                <a:ea typeface="+mn-ea"/>
              </a:rPr>
              <a:t>】</a:t>
            </a:r>
          </a:p>
        </p:txBody>
      </p:sp>
      <p:sp>
        <p:nvSpPr>
          <p:cNvPr id="11267" name="Text Box 3">
            <a:extLst>
              <a:ext uri="{FF2B5EF4-FFF2-40B4-BE49-F238E27FC236}">
                <a16:creationId xmlns:a16="http://schemas.microsoft.com/office/drawing/2014/main" id="{274CDF06-9FD9-EE26-DA09-BA3420DA7151}"/>
              </a:ext>
            </a:extLst>
          </p:cNvPr>
          <p:cNvSpPr txBox="1">
            <a:spLocks noChangeArrowheads="1"/>
          </p:cNvSpPr>
          <p:nvPr/>
        </p:nvSpPr>
        <p:spPr bwMode="auto">
          <a:xfrm>
            <a:off x="1600200" y="304800"/>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スケジュール</a:t>
            </a:r>
          </a:p>
        </p:txBody>
      </p:sp>
      <p:sp>
        <p:nvSpPr>
          <p:cNvPr id="11268" name="AutoShape 4">
            <a:extLst>
              <a:ext uri="{FF2B5EF4-FFF2-40B4-BE49-F238E27FC236}">
                <a16:creationId xmlns:a16="http://schemas.microsoft.com/office/drawing/2014/main" id="{18876F45-822E-6C93-B4F4-0F9A39734C70}"/>
              </a:ext>
            </a:extLst>
          </p:cNvPr>
          <p:cNvSpPr>
            <a:spLocks noChangeArrowheads="1"/>
          </p:cNvSpPr>
          <p:nvPr/>
        </p:nvSpPr>
        <p:spPr bwMode="auto">
          <a:xfrm>
            <a:off x="1828800" y="874714"/>
            <a:ext cx="8534400" cy="993775"/>
          </a:xfrm>
          <a:prstGeom prst="roundRect">
            <a:avLst>
              <a:gd name="adj" fmla="val 16667"/>
            </a:avLst>
          </a:prstGeom>
          <a:solidFill>
            <a:srgbClr val="CCFFCC"/>
          </a:solidFill>
          <a:ln w="9525">
            <a:solidFill>
              <a:schemeClr val="tx1"/>
            </a:solidFill>
            <a:round/>
            <a:headEnd/>
            <a:tailEnd/>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0"/>
              </a:spcBef>
              <a:buFontTx/>
              <a:buNone/>
            </a:pPr>
            <a:r>
              <a:rPr lang="ja-JP" altLang="en-US" sz="1600" b="1">
                <a:ea typeface="HG丸ｺﾞｼｯｸM-PRO" panose="020F0600000000000000" pitchFamily="50" charset="-128"/>
              </a:rPr>
              <a:t>グループでジグソーパズルを作成する体験を通じて、ＱＣ的問題解決の手順と役割分担・活動計画の重要性を学ぶことを目的としています。</a:t>
            </a:r>
          </a:p>
        </p:txBody>
      </p:sp>
      <p:graphicFrame>
        <p:nvGraphicFramePr>
          <p:cNvPr id="5" name="表 4">
            <a:extLst>
              <a:ext uri="{FF2B5EF4-FFF2-40B4-BE49-F238E27FC236}">
                <a16:creationId xmlns:a16="http://schemas.microsoft.com/office/drawing/2014/main" id="{5A131B4D-5B5A-42BD-D0D3-9E7C63D87708}"/>
              </a:ext>
            </a:extLst>
          </p:cNvPr>
          <p:cNvGraphicFramePr>
            <a:graphicFrameLocks noGrp="1"/>
          </p:cNvGraphicFramePr>
          <p:nvPr>
            <p:extLst>
              <p:ext uri="{D42A27DB-BD31-4B8C-83A1-F6EECF244321}">
                <p14:modId xmlns:p14="http://schemas.microsoft.com/office/powerpoint/2010/main" val="3076439094"/>
              </p:ext>
            </p:extLst>
          </p:nvPr>
        </p:nvGraphicFramePr>
        <p:xfrm>
          <a:off x="1828800" y="2038351"/>
          <a:ext cx="8534400" cy="4587873"/>
        </p:xfrm>
        <a:graphic>
          <a:graphicData uri="http://schemas.openxmlformats.org/drawingml/2006/table">
            <a:tbl>
              <a:tblPr firstRow="1" firstCol="1" bandRow="1"/>
              <a:tblGrid>
                <a:gridCol w="2066127">
                  <a:extLst>
                    <a:ext uri="{9D8B030D-6E8A-4147-A177-3AD203B41FA5}">
                      <a16:colId xmlns:a16="http://schemas.microsoft.com/office/drawing/2014/main" val="20000"/>
                    </a:ext>
                  </a:extLst>
                </a:gridCol>
                <a:gridCol w="927296">
                  <a:extLst>
                    <a:ext uri="{9D8B030D-6E8A-4147-A177-3AD203B41FA5}">
                      <a16:colId xmlns:a16="http://schemas.microsoft.com/office/drawing/2014/main" val="20001"/>
                    </a:ext>
                  </a:extLst>
                </a:gridCol>
                <a:gridCol w="3469380">
                  <a:extLst>
                    <a:ext uri="{9D8B030D-6E8A-4147-A177-3AD203B41FA5}">
                      <a16:colId xmlns:a16="http://schemas.microsoft.com/office/drawing/2014/main" val="20002"/>
                    </a:ext>
                  </a:extLst>
                </a:gridCol>
                <a:gridCol w="2071597">
                  <a:extLst>
                    <a:ext uri="{9D8B030D-6E8A-4147-A177-3AD203B41FA5}">
                      <a16:colId xmlns:a16="http://schemas.microsoft.com/office/drawing/2014/main" val="20003"/>
                    </a:ext>
                  </a:extLst>
                </a:gridCol>
              </a:tblGrid>
              <a:tr h="313155">
                <a:tc gridSpan="2">
                  <a:txBody>
                    <a:bodyPr/>
                    <a:lstStyle/>
                    <a:p>
                      <a:pPr algn="ctr"/>
                      <a:r>
                        <a:rPr lang="ja-JP" sz="1500" b="1" kern="100">
                          <a:effectLst/>
                          <a:latin typeface="游明朝" panose="02020400000000000000" pitchFamily="18" charset="-128"/>
                          <a:ea typeface="HGPｺﾞｼｯｸE" panose="020B0900000000000000" pitchFamily="50" charset="-128"/>
                          <a:cs typeface="Times New Roman" panose="02020603050405020304" pitchFamily="18" charset="0"/>
                        </a:rPr>
                        <a:t>時　　間</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ctr"/>
                      <a:r>
                        <a:rPr lang="ja-JP" sz="1500" b="1" kern="100">
                          <a:effectLst/>
                          <a:latin typeface="游明朝" panose="02020400000000000000" pitchFamily="18" charset="-128"/>
                          <a:ea typeface="HGPｺﾞｼｯｸE" panose="020B0900000000000000" pitchFamily="50" charset="-128"/>
                          <a:cs typeface="Times New Roman" panose="02020603050405020304" pitchFamily="18" charset="0"/>
                        </a:rPr>
                        <a:t>項　　　目</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ja-JP" sz="1500" b="1" kern="100">
                          <a:effectLst/>
                          <a:latin typeface="游明朝" panose="02020400000000000000" pitchFamily="18" charset="-128"/>
                          <a:ea typeface="HGPｺﾞｼｯｸE" panose="020B0900000000000000" pitchFamily="50" charset="-128"/>
                          <a:cs typeface="Times New Roman" panose="02020603050405020304" pitchFamily="18" charset="0"/>
                        </a:rPr>
                        <a:t>発表資料</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９：１５～９：２０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開会あいさつ・お知らせ</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1454">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９：２０～９：</a:t>
                      </a: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０分</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進め方説明</a:t>
                      </a: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1454">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９：</a:t>
                      </a: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３０</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～１０：００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０分</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000" kern="100" dirty="0">
                          <a:effectLst/>
                          <a:latin typeface="HGPｺﾞｼｯｸE" panose="020B0900000000000000" pitchFamily="50" charset="-128"/>
                          <a:ea typeface="HGPｺﾞｼｯｸE" panose="020B0900000000000000" pitchFamily="50" charset="-128"/>
                          <a:cs typeface="Times New Roman" panose="02020603050405020304" pitchFamily="18" charset="0"/>
                        </a:rPr>
                        <a:t>ＱＣについて</a:t>
                      </a:r>
                      <a:endParaRPr lang="ja-JP" sz="1000" kern="100" dirty="0">
                        <a:effectLst/>
                        <a:latin typeface="HGPｺﾞｼｯｸE" panose="020B0900000000000000" pitchFamily="50" charset="-128"/>
                        <a:ea typeface="HGPｺﾞｼｯｸE" panose="020B0900000000000000" pitchFamily="50"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１０：００～１０：３５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グループの旗づくり</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１</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１０：３５～１０：５５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２０分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QC</a:t>
                      </a: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手法の説明</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１０：５５～１１：２５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第</a:t>
                      </a:r>
                      <a:r>
                        <a:rPr 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1</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回ジグソーパズルゲーム</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1454">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１１：２５～１２：２０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要因解析作成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２</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１２：２０～１３：０５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　４５分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　昼　　　食</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51454">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１３：０５～１３：２０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要因解析作成（続き）</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２</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１３：２０～１３：５０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系統図作成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３</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１３：５０～１４：３０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対策の実施（立案）</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４</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１４：３０～１５：００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第</a:t>
                      </a:r>
                      <a:r>
                        <a:rPr 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2</a:t>
                      </a: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回ジグソーパズルゲーム</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１５：００～１６：０５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６５分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効果の確認・まとめ</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５，６</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１６：０５～１６：３５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研修結果発表と講評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１６：３５～１７：０５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なんでも相談会</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１７：０５～１７：１０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アンケート記入</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１７：１０～１７：１５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閉会挨拶</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bl>
          </a:graphicData>
        </a:graphic>
      </p:graphicFrame>
      <p:sp>
        <p:nvSpPr>
          <p:cNvPr id="11365" name="正方形/長方形 1">
            <a:extLst>
              <a:ext uri="{FF2B5EF4-FFF2-40B4-BE49-F238E27FC236}">
                <a16:creationId xmlns:a16="http://schemas.microsoft.com/office/drawing/2014/main" id="{2F376B0D-5D6F-E0F5-B001-0F37A403CE47}"/>
              </a:ext>
            </a:extLst>
          </p:cNvPr>
          <p:cNvSpPr>
            <a:spLocks noChangeArrowheads="1"/>
          </p:cNvSpPr>
          <p:nvPr/>
        </p:nvSpPr>
        <p:spPr bwMode="auto">
          <a:xfrm>
            <a:off x="2911476" y="661989"/>
            <a:ext cx="2087563" cy="396875"/>
          </a:xfrm>
          <a:prstGeom prst="rect">
            <a:avLst/>
          </a:prstGeom>
          <a:solidFill>
            <a:schemeClr val="bg1"/>
          </a:solidFill>
          <a:ln w="9525" algn="ctr">
            <a:solidFill>
              <a:schemeClr val="tx1"/>
            </a:solidFill>
            <a:round/>
            <a:headEnd type="none" w="sm" len="sm"/>
            <a:tailEnd type="none" w="sm" len="sm"/>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ja-JP" sz="1800" b="1">
                <a:ea typeface="HG丸ｺﾞｼｯｸM-PRO" panose="020F0600000000000000" pitchFamily="50" charset="-128"/>
                <a:cs typeface="Times New Roman" panose="02020603050405020304" pitchFamily="18" charset="0"/>
              </a:rPr>
              <a:t>研修のポイント</a:t>
            </a:r>
            <a:endParaRPr lang="ja-JP" altLang="en-US" sz="2400" b="1">
              <a:ea typeface="HG丸ｺﾞｼｯｸM-PRO" panose="020F0600000000000000" pitchFamily="50" charset="-128"/>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57020-120D-96CD-0AB5-4D9764340F76}"/>
            </a:ext>
          </a:extLst>
        </p:cNvPr>
        <p:cNvGrpSpPr/>
        <p:nvPr/>
      </p:nvGrpSpPr>
      <p:grpSpPr>
        <a:xfrm>
          <a:off x="0" y="0"/>
          <a:ext cx="0" cy="0"/>
          <a:chOff x="0" y="0"/>
          <a:chExt cx="0" cy="0"/>
        </a:xfrm>
      </p:grpSpPr>
      <p:sp>
        <p:nvSpPr>
          <p:cNvPr id="87049" name="Text Box 9">
            <a:extLst>
              <a:ext uri="{FF2B5EF4-FFF2-40B4-BE49-F238E27FC236}">
                <a16:creationId xmlns:a16="http://schemas.microsoft.com/office/drawing/2014/main" id="{85DBF0EB-54AE-A10E-E47E-C760BE282F57}"/>
              </a:ext>
            </a:extLst>
          </p:cNvPr>
          <p:cNvSpPr txBox="1">
            <a:spLocks noChangeArrowheads="1"/>
          </p:cNvSpPr>
          <p:nvPr/>
        </p:nvSpPr>
        <p:spPr bwMode="auto">
          <a:xfrm>
            <a:off x="3552825" y="333376"/>
            <a:ext cx="5759450" cy="44132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139"/>
              </a:lnSpc>
              <a:spcBef>
                <a:spcPct val="50000"/>
              </a:spcBef>
              <a:defRPr/>
            </a:pP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Ｃコース　会場レイアウト</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r>
              <a:rPr lang="en-US" altLang="ja-JP"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2</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８</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日</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13315" name="Group 10">
            <a:extLst>
              <a:ext uri="{FF2B5EF4-FFF2-40B4-BE49-F238E27FC236}">
                <a16:creationId xmlns:a16="http://schemas.microsoft.com/office/drawing/2014/main" id="{4FADE873-5A28-6AD9-7B52-62456F06CABB}"/>
              </a:ext>
            </a:extLst>
          </p:cNvPr>
          <p:cNvGrpSpPr>
            <a:grpSpLocks/>
          </p:cNvGrpSpPr>
          <p:nvPr/>
        </p:nvGrpSpPr>
        <p:grpSpPr bwMode="auto">
          <a:xfrm>
            <a:off x="1779588" y="2043114"/>
            <a:ext cx="665162" cy="630237"/>
            <a:chOff x="960" y="912"/>
            <a:chExt cx="576" cy="624"/>
          </a:xfrm>
        </p:grpSpPr>
        <p:sp>
          <p:nvSpPr>
            <p:cNvPr id="12325" name="Rectangle 11">
              <a:extLst>
                <a:ext uri="{FF2B5EF4-FFF2-40B4-BE49-F238E27FC236}">
                  <a16:creationId xmlns:a16="http://schemas.microsoft.com/office/drawing/2014/main" id="{F6ECB056-BD53-E2F0-1F26-E2A501DEB0BE}"/>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12326" name="Rectangle 12">
              <a:extLst>
                <a:ext uri="{FF2B5EF4-FFF2-40B4-BE49-F238E27FC236}">
                  <a16:creationId xmlns:a16="http://schemas.microsoft.com/office/drawing/2014/main" id="{DCCB6197-F246-57DD-88C2-DFE0B65443A8}"/>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12327" name="Rectangle 13">
              <a:extLst>
                <a:ext uri="{FF2B5EF4-FFF2-40B4-BE49-F238E27FC236}">
                  <a16:creationId xmlns:a16="http://schemas.microsoft.com/office/drawing/2014/main" id="{78C18063-08FC-ECF8-D7AD-E38D56802085}"/>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pic>
        <p:nvPicPr>
          <p:cNvPr id="13316" name="Picture 50" descr="Icon_13">
            <a:extLst>
              <a:ext uri="{FF2B5EF4-FFF2-40B4-BE49-F238E27FC236}">
                <a16:creationId xmlns:a16="http://schemas.microsoft.com/office/drawing/2014/main" id="{F35C4707-BA3F-CE53-0F67-F34A7B0210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94863" y="92076"/>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3317" name="Picture 51" descr="Office_02">
            <a:extLst>
              <a:ext uri="{FF2B5EF4-FFF2-40B4-BE49-F238E27FC236}">
                <a16:creationId xmlns:a16="http://schemas.microsoft.com/office/drawing/2014/main" id="{FE015F21-D146-8DBA-14CC-3745807DAAC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94863" y="1000126"/>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298" name="Text Box 52">
            <a:extLst>
              <a:ext uri="{FF2B5EF4-FFF2-40B4-BE49-F238E27FC236}">
                <a16:creationId xmlns:a16="http://schemas.microsoft.com/office/drawing/2014/main" id="{1C67E7F9-39C4-4224-F85C-0AA34A5E695C}"/>
              </a:ext>
            </a:extLst>
          </p:cNvPr>
          <p:cNvSpPr txBox="1">
            <a:spLocks noChangeArrowheads="1"/>
          </p:cNvSpPr>
          <p:nvPr/>
        </p:nvSpPr>
        <p:spPr bwMode="auto">
          <a:xfrm>
            <a:off x="9228138" y="1752601"/>
            <a:ext cx="1631950" cy="930275"/>
          </a:xfrm>
          <a:prstGeom prst="rect">
            <a:avLst/>
          </a:prstGeom>
          <a:noFill/>
          <a:ln>
            <a:noFill/>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defRPr/>
            </a:pPr>
            <a:r>
              <a:rPr lang="ja-JP" altLang="en-US" sz="1477"/>
              <a:t>電源ＯＦＦ</a:t>
            </a:r>
          </a:p>
          <a:p>
            <a:pPr algn="ctr" eaLnBrk="1" hangingPunct="1">
              <a:lnSpc>
                <a:spcPct val="40000"/>
              </a:lnSpc>
              <a:spcBef>
                <a:spcPct val="50000"/>
              </a:spcBef>
              <a:buFontTx/>
              <a:buNone/>
              <a:defRPr/>
            </a:pPr>
            <a:r>
              <a:rPr lang="ja-JP" altLang="en-US" sz="1477"/>
              <a:t>または</a:t>
            </a:r>
          </a:p>
          <a:p>
            <a:pPr algn="ctr" eaLnBrk="1" hangingPunct="1">
              <a:lnSpc>
                <a:spcPct val="40000"/>
              </a:lnSpc>
              <a:spcBef>
                <a:spcPct val="50000"/>
              </a:spcBef>
              <a:buFontTx/>
              <a:buNone/>
              <a:defRPr/>
            </a:pPr>
            <a:r>
              <a:rPr lang="ja-JP" altLang="en-US" sz="1477"/>
              <a:t>マナーモード</a:t>
            </a:r>
          </a:p>
        </p:txBody>
      </p:sp>
      <p:sp>
        <p:nvSpPr>
          <p:cNvPr id="12299" name="テキスト ボックス 1">
            <a:extLst>
              <a:ext uri="{FF2B5EF4-FFF2-40B4-BE49-F238E27FC236}">
                <a16:creationId xmlns:a16="http://schemas.microsoft.com/office/drawing/2014/main" id="{1CF5BA92-4DB0-8C04-C0F5-D10A1BC17EE8}"/>
              </a:ext>
            </a:extLst>
          </p:cNvPr>
          <p:cNvSpPr txBox="1">
            <a:spLocks noChangeArrowheads="1"/>
          </p:cNvSpPr>
          <p:nvPr/>
        </p:nvSpPr>
        <p:spPr bwMode="auto">
          <a:xfrm>
            <a:off x="2067620" y="976313"/>
            <a:ext cx="3114675" cy="615553"/>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554"/>
              </a:spcBef>
              <a:defRPr/>
            </a:pPr>
            <a:r>
              <a:rPr lang="ja-JP" altLang="en-US" sz="1600" b="1" dirty="0">
                <a:latin typeface="HG丸ｺﾞｼｯｸM-PRO" panose="020F0600000000000000" pitchFamily="50" charset="-128"/>
                <a:ea typeface="HG丸ｺﾞｼｯｸM-PRO" panose="020F0600000000000000" pitchFamily="50" charset="-128"/>
              </a:rPr>
              <a:t>会場</a:t>
            </a:r>
            <a:r>
              <a:rPr lang="ja-JP" altLang="en-US" sz="1600" b="1">
                <a:latin typeface="HG丸ｺﾞｼｯｸM-PRO" panose="020F0600000000000000" pitchFamily="50" charset="-128"/>
                <a:ea typeface="HG丸ｺﾞｼｯｸM-PRO" panose="020F0600000000000000" pitchFamily="50" charset="-128"/>
              </a:rPr>
              <a:t>世話人</a:t>
            </a:r>
            <a:r>
              <a:rPr lang="ja-JP" altLang="en-US" sz="1800" b="1">
                <a:latin typeface="HG丸ｺﾞｼｯｸM-PRO" panose="020F0600000000000000" pitchFamily="50" charset="-128"/>
                <a:ea typeface="HG丸ｺﾞｼｯｸM-PRO" panose="020F0600000000000000" pitchFamily="50" charset="-128"/>
              </a:rPr>
              <a:t>　尾崎　洋</a:t>
            </a:r>
            <a:br>
              <a:rPr lang="en-US" altLang="ja-JP" sz="1800" b="1" dirty="0">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（愛三工業㈱）</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13320" name="テキスト ボックス 2">
            <a:extLst>
              <a:ext uri="{FF2B5EF4-FFF2-40B4-BE49-F238E27FC236}">
                <a16:creationId xmlns:a16="http://schemas.microsoft.com/office/drawing/2014/main" id="{1585F2D0-94C4-C373-C81D-1D053CC071A1}"/>
              </a:ext>
            </a:extLst>
          </p:cNvPr>
          <p:cNvSpPr txBox="1">
            <a:spLocks noChangeArrowheads="1"/>
          </p:cNvSpPr>
          <p:nvPr/>
        </p:nvSpPr>
        <p:spPr bwMode="auto">
          <a:xfrm>
            <a:off x="2325689" y="1984375"/>
            <a:ext cx="20161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宮内　博</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（愛知製鋼㈱）</a:t>
            </a:r>
          </a:p>
        </p:txBody>
      </p:sp>
      <p:sp>
        <p:nvSpPr>
          <p:cNvPr id="13321" name="テキスト ボックス 14">
            <a:extLst>
              <a:ext uri="{FF2B5EF4-FFF2-40B4-BE49-F238E27FC236}">
                <a16:creationId xmlns:a16="http://schemas.microsoft.com/office/drawing/2014/main" id="{28B3B86C-9D67-F7F4-C6E9-590A479D5030}"/>
              </a:ext>
            </a:extLst>
          </p:cNvPr>
          <p:cNvSpPr txBox="1">
            <a:spLocks noChangeArrowheads="1"/>
          </p:cNvSpPr>
          <p:nvPr/>
        </p:nvSpPr>
        <p:spPr bwMode="auto">
          <a:xfrm>
            <a:off x="1784351"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Ｃ－１　グループ</a:t>
            </a:r>
          </a:p>
        </p:txBody>
      </p:sp>
      <p:sp>
        <p:nvSpPr>
          <p:cNvPr id="13322" name="Text Box 51">
            <a:extLst>
              <a:ext uri="{FF2B5EF4-FFF2-40B4-BE49-F238E27FC236}">
                <a16:creationId xmlns:a16="http://schemas.microsoft.com/office/drawing/2014/main" id="{70FC2B7F-296D-0777-AA87-5B186AC3CD0C}"/>
              </a:ext>
            </a:extLst>
          </p:cNvPr>
          <p:cNvSpPr txBox="1">
            <a:spLocks noChangeArrowheads="1"/>
          </p:cNvSpPr>
          <p:nvPr/>
        </p:nvSpPr>
        <p:spPr bwMode="auto">
          <a:xfrm>
            <a:off x="1784351" y="369888"/>
            <a:ext cx="1662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latin typeface="HG丸ｺﾞｼｯｸM-PRO" panose="020F0600000000000000" pitchFamily="50" charset="-128"/>
                <a:ea typeface="HG丸ｺﾞｼｯｸM-PRO" panose="020F0600000000000000" pitchFamily="50" charset="-128"/>
              </a:rPr>
              <a:t>４０１会議室</a:t>
            </a:r>
          </a:p>
        </p:txBody>
      </p:sp>
      <p:sp>
        <p:nvSpPr>
          <p:cNvPr id="12307" name="テキスト ボックス 11">
            <a:extLst>
              <a:ext uri="{FF2B5EF4-FFF2-40B4-BE49-F238E27FC236}">
                <a16:creationId xmlns:a16="http://schemas.microsoft.com/office/drawing/2014/main" id="{58F4CEB7-0A61-03C2-5E1E-7E03539DB6F3}"/>
              </a:ext>
            </a:extLst>
          </p:cNvPr>
          <p:cNvSpPr txBox="1">
            <a:spLocks noChangeArrowheads="1"/>
          </p:cNvSpPr>
          <p:nvPr/>
        </p:nvSpPr>
        <p:spPr bwMode="auto">
          <a:xfrm>
            <a:off x="9030161" y="5189285"/>
            <a:ext cx="2685351" cy="1401409"/>
          </a:xfrm>
          <a:prstGeom prst="rect">
            <a:avLst/>
          </a:prstGeom>
          <a:noFill/>
          <a:ln>
            <a:noFill/>
          </a:ln>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ja-JP" altLang="en-US" sz="1292" b="1" dirty="0">
                <a:latin typeface="HG丸ｺﾞｼｯｸM-PRO" panose="020F0600000000000000" pitchFamily="50" charset="-128"/>
                <a:ea typeface="HG丸ｺﾞｼｯｸM-PRO" panose="020F0600000000000000" pitchFamily="50" charset="-128"/>
              </a:rPr>
              <a:t>サブアドバイザー</a:t>
            </a:r>
            <a:endParaRPr lang="en-US" altLang="ja-JP" sz="1292" b="1" dirty="0">
              <a:latin typeface="HG丸ｺﾞｼｯｸM-PRO" panose="020F0600000000000000" pitchFamily="50" charset="-128"/>
              <a:ea typeface="HG丸ｺﾞｼｯｸM-PRO" panose="020F0600000000000000" pitchFamily="50" charset="-128"/>
            </a:endParaRPr>
          </a:p>
          <a:p>
            <a:pPr>
              <a:spcBef>
                <a:spcPct val="50000"/>
              </a:spcBef>
              <a:defRPr/>
            </a:pPr>
            <a:r>
              <a:rPr lang="ja-JP" altLang="en-US" sz="1292" b="1">
                <a:latin typeface="HG丸ｺﾞｼｯｸM-PRO" panose="020F0600000000000000" pitchFamily="50" charset="-128"/>
                <a:ea typeface="HG丸ｺﾞｼｯｸM-PRO" panose="020F0600000000000000" pitchFamily="50" charset="-128"/>
              </a:rPr>
              <a:t>中山　博貴（</a:t>
            </a:r>
            <a:r>
              <a:rPr lang="zh-TW" altLang="en-US" sz="1292" b="1">
                <a:latin typeface="HG丸ｺﾞｼｯｸM-PRO" panose="020F0600000000000000" pitchFamily="50" charset="-128"/>
                <a:ea typeface="HG丸ｺﾞｼｯｸM-PRO" panose="020F0600000000000000" pitchFamily="50" charset="-128"/>
              </a:rPr>
              <a:t>日本車輌製造</a:t>
            </a:r>
            <a:r>
              <a:rPr lang="ja-JP" altLang="en-US" sz="1292" b="1">
                <a:latin typeface="HG丸ｺﾞｼｯｸM-PRO" panose="020F0600000000000000" pitchFamily="50" charset="-128"/>
                <a:ea typeface="HG丸ｺﾞｼｯｸM-PRO" panose="020F0600000000000000" pitchFamily="50" charset="-128"/>
              </a:rPr>
              <a:t>㈱）</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安藤　光暢（アイシン高丘㈱）</a:t>
            </a:r>
            <a:br>
              <a:rPr lang="en-US" altLang="ja-JP" sz="1292"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中山　悟（小島プレス工業㈱）</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田上　貴博（日本製鉄㈱</a:t>
            </a:r>
            <a:r>
              <a:rPr lang="ja-JP" altLang="en-US" sz="1292" b="1" dirty="0">
                <a:latin typeface="HG丸ｺﾞｼｯｸM-PRO" panose="020F0600000000000000" pitchFamily="50" charset="-128"/>
                <a:ea typeface="HG丸ｺﾞｼｯｸM-PRO" panose="020F0600000000000000" pitchFamily="50" charset="-128"/>
              </a:rPr>
              <a:t>）</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秋田　和久（㈱アドヴィックス）</a:t>
            </a:r>
            <a:endParaRPr lang="en-US" altLang="ja-JP" sz="1292" b="1" dirty="0">
              <a:latin typeface="HG丸ｺﾞｼｯｸM-PRO" panose="020F0600000000000000" pitchFamily="50" charset="-128"/>
              <a:ea typeface="HG丸ｺﾞｼｯｸM-PRO" panose="020F0600000000000000" pitchFamily="50" charset="-128"/>
            </a:endParaRPr>
          </a:p>
        </p:txBody>
      </p:sp>
      <p:sp>
        <p:nvSpPr>
          <p:cNvPr id="12310" name="テキスト ボックス 1">
            <a:extLst>
              <a:ext uri="{FF2B5EF4-FFF2-40B4-BE49-F238E27FC236}">
                <a16:creationId xmlns:a16="http://schemas.microsoft.com/office/drawing/2014/main" id="{E697AE4E-DD38-1C8B-5B42-92DBABC78B9D}"/>
              </a:ext>
            </a:extLst>
          </p:cNvPr>
          <p:cNvSpPr txBox="1">
            <a:spLocks noChangeArrowheads="1"/>
          </p:cNvSpPr>
          <p:nvPr/>
        </p:nvSpPr>
        <p:spPr bwMode="auto">
          <a:xfrm>
            <a:off x="5452948" y="976313"/>
            <a:ext cx="3547095" cy="615553"/>
          </a:xfrm>
          <a:prstGeom prst="rect">
            <a:avLst/>
          </a:prstGeom>
          <a:noFill/>
          <a:ln>
            <a:noFill/>
          </a:ln>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a:spcBef>
                <a:spcPts val="554"/>
              </a:spcBef>
              <a:defRPr/>
            </a:pPr>
            <a:r>
              <a:rPr lang="ja-JP" altLang="en-US" sz="1600" b="1">
                <a:latin typeface="HG丸ｺﾞｼｯｸM-PRO" panose="020F0600000000000000" pitchFamily="50" charset="-128"/>
                <a:ea typeface="HG丸ｺﾞｼｯｸM-PRO" panose="020F0600000000000000" pitchFamily="50" charset="-128"/>
              </a:rPr>
              <a:t>チーフアドバイザー</a:t>
            </a:r>
            <a:r>
              <a:rPr lang="ja-JP" altLang="en-US" sz="1800" b="1">
                <a:latin typeface="HG丸ｺﾞｼｯｸM-PRO" panose="020F0600000000000000" pitchFamily="50" charset="-128"/>
                <a:ea typeface="HG丸ｺﾞｼｯｸM-PRO" panose="020F0600000000000000" pitchFamily="50" charset="-128"/>
              </a:rPr>
              <a:t>　神谷　建也</a:t>
            </a:r>
            <a:br>
              <a:rPr lang="en-US" altLang="ja-JP" sz="20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（トヨタ車体㈱）</a:t>
            </a:r>
            <a:endParaRPr lang="ja-JP" altLang="en-US" sz="1600" b="1" dirty="0">
              <a:latin typeface="HG丸ｺﾞｼｯｸM-PRO" panose="020F0600000000000000" pitchFamily="50" charset="-128"/>
              <a:ea typeface="HG丸ｺﾞｼｯｸM-PRO" panose="020F0600000000000000" pitchFamily="50" charset="-128"/>
            </a:endParaRPr>
          </a:p>
        </p:txBody>
      </p:sp>
      <p:grpSp>
        <p:nvGrpSpPr>
          <p:cNvPr id="13325" name="Group 10">
            <a:extLst>
              <a:ext uri="{FF2B5EF4-FFF2-40B4-BE49-F238E27FC236}">
                <a16:creationId xmlns:a16="http://schemas.microsoft.com/office/drawing/2014/main" id="{B9D86C46-C2B0-60DF-D9B3-A27DB12E9FEF}"/>
              </a:ext>
            </a:extLst>
          </p:cNvPr>
          <p:cNvGrpSpPr>
            <a:grpSpLocks/>
          </p:cNvGrpSpPr>
          <p:nvPr/>
        </p:nvGrpSpPr>
        <p:grpSpPr bwMode="auto">
          <a:xfrm>
            <a:off x="4335463" y="2043114"/>
            <a:ext cx="665162" cy="630237"/>
            <a:chOff x="960" y="912"/>
            <a:chExt cx="576" cy="624"/>
          </a:xfrm>
        </p:grpSpPr>
        <p:sp>
          <p:nvSpPr>
            <p:cNvPr id="41" name="Rectangle 11">
              <a:extLst>
                <a:ext uri="{FF2B5EF4-FFF2-40B4-BE49-F238E27FC236}">
                  <a16:creationId xmlns:a16="http://schemas.microsoft.com/office/drawing/2014/main" id="{57A4E85A-5A0C-3CB1-0703-5AFB69C53313}"/>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2" name="Rectangle 12">
              <a:extLst>
                <a:ext uri="{FF2B5EF4-FFF2-40B4-BE49-F238E27FC236}">
                  <a16:creationId xmlns:a16="http://schemas.microsoft.com/office/drawing/2014/main" id="{0805FF25-777D-3D66-6670-D1514F33037E}"/>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3" name="Rectangle 13">
              <a:extLst>
                <a:ext uri="{FF2B5EF4-FFF2-40B4-BE49-F238E27FC236}">
                  <a16:creationId xmlns:a16="http://schemas.microsoft.com/office/drawing/2014/main" id="{D19421E1-9DEE-6627-9434-FDB6CB23F11A}"/>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26" name="テキスト ボックス 2">
            <a:extLst>
              <a:ext uri="{FF2B5EF4-FFF2-40B4-BE49-F238E27FC236}">
                <a16:creationId xmlns:a16="http://schemas.microsoft.com/office/drawing/2014/main" id="{23CF2C58-6C01-2839-492D-145CB37A3F29}"/>
              </a:ext>
            </a:extLst>
          </p:cNvPr>
          <p:cNvSpPr txBox="1">
            <a:spLocks noChangeArrowheads="1"/>
          </p:cNvSpPr>
          <p:nvPr/>
        </p:nvSpPr>
        <p:spPr bwMode="auto">
          <a:xfrm>
            <a:off x="5000626" y="1984375"/>
            <a:ext cx="18002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山本　佐布郎</a:t>
            </a:r>
            <a:r>
              <a:rPr lang="ja-JP" altLang="en-US" sz="1400" b="1">
                <a:latin typeface="HG丸ｺﾞｼｯｸM-PRO" panose="020F0600000000000000" pitchFamily="50" charset="-128"/>
                <a:ea typeface="HG丸ｺﾞｼｯｸM-PRO" panose="020F0600000000000000" pitchFamily="50" charset="-128"/>
              </a:rPr>
              <a:t>（日本製鉄㈱）</a:t>
            </a:r>
          </a:p>
        </p:txBody>
      </p:sp>
      <p:sp>
        <p:nvSpPr>
          <p:cNvPr id="13327" name="テキスト ボックス 14">
            <a:extLst>
              <a:ext uri="{FF2B5EF4-FFF2-40B4-BE49-F238E27FC236}">
                <a16:creationId xmlns:a16="http://schemas.microsoft.com/office/drawing/2014/main" id="{70773123-7F2C-DDC3-D87A-4D4538B17F55}"/>
              </a:ext>
            </a:extLst>
          </p:cNvPr>
          <p:cNvSpPr txBox="1">
            <a:spLocks noChangeArrowheads="1"/>
          </p:cNvSpPr>
          <p:nvPr/>
        </p:nvSpPr>
        <p:spPr bwMode="auto">
          <a:xfrm>
            <a:off x="4340226"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Ｃ－２　グループ</a:t>
            </a:r>
          </a:p>
        </p:txBody>
      </p:sp>
      <p:grpSp>
        <p:nvGrpSpPr>
          <p:cNvPr id="13328" name="Group 10">
            <a:extLst>
              <a:ext uri="{FF2B5EF4-FFF2-40B4-BE49-F238E27FC236}">
                <a16:creationId xmlns:a16="http://schemas.microsoft.com/office/drawing/2014/main" id="{B9ABB301-A912-6068-ACF0-932C030C2542}"/>
              </a:ext>
            </a:extLst>
          </p:cNvPr>
          <p:cNvGrpSpPr>
            <a:grpSpLocks/>
          </p:cNvGrpSpPr>
          <p:nvPr/>
        </p:nvGrpSpPr>
        <p:grpSpPr bwMode="auto">
          <a:xfrm>
            <a:off x="6807201" y="2043114"/>
            <a:ext cx="665163" cy="630237"/>
            <a:chOff x="960" y="912"/>
            <a:chExt cx="576" cy="624"/>
          </a:xfrm>
        </p:grpSpPr>
        <p:sp>
          <p:nvSpPr>
            <p:cNvPr id="47" name="Rectangle 11">
              <a:extLst>
                <a:ext uri="{FF2B5EF4-FFF2-40B4-BE49-F238E27FC236}">
                  <a16:creationId xmlns:a16="http://schemas.microsoft.com/office/drawing/2014/main" id="{6173203B-3742-A1D5-46FA-7F6F2D0902B0}"/>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8" name="Rectangle 12">
              <a:extLst>
                <a:ext uri="{FF2B5EF4-FFF2-40B4-BE49-F238E27FC236}">
                  <a16:creationId xmlns:a16="http://schemas.microsoft.com/office/drawing/2014/main" id="{C3CF6921-BA16-D9B3-6DE6-90874EC5BE0C}"/>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9" name="Rectangle 13">
              <a:extLst>
                <a:ext uri="{FF2B5EF4-FFF2-40B4-BE49-F238E27FC236}">
                  <a16:creationId xmlns:a16="http://schemas.microsoft.com/office/drawing/2014/main" id="{7F493940-F0B6-2906-C80A-6496B7146E3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29" name="テキスト ボックス 2">
            <a:extLst>
              <a:ext uri="{FF2B5EF4-FFF2-40B4-BE49-F238E27FC236}">
                <a16:creationId xmlns:a16="http://schemas.microsoft.com/office/drawing/2014/main" id="{1C17DE21-E824-1859-928C-286AF660F300}"/>
              </a:ext>
            </a:extLst>
          </p:cNvPr>
          <p:cNvSpPr txBox="1">
            <a:spLocks noChangeArrowheads="1"/>
          </p:cNvSpPr>
          <p:nvPr/>
        </p:nvSpPr>
        <p:spPr bwMode="auto">
          <a:xfrm>
            <a:off x="7483476" y="198437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朝倉　康司</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（トヨタ自動車㈱）</a:t>
            </a:r>
          </a:p>
        </p:txBody>
      </p:sp>
      <p:sp>
        <p:nvSpPr>
          <p:cNvPr id="13330" name="テキスト ボックス 14">
            <a:extLst>
              <a:ext uri="{FF2B5EF4-FFF2-40B4-BE49-F238E27FC236}">
                <a16:creationId xmlns:a16="http://schemas.microsoft.com/office/drawing/2014/main" id="{F3974406-7E47-8DE5-CACE-90D1C5B61F92}"/>
              </a:ext>
            </a:extLst>
          </p:cNvPr>
          <p:cNvSpPr txBox="1">
            <a:spLocks noChangeArrowheads="1"/>
          </p:cNvSpPr>
          <p:nvPr/>
        </p:nvSpPr>
        <p:spPr bwMode="auto">
          <a:xfrm>
            <a:off x="6811964"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Ｃ－３　グループ</a:t>
            </a:r>
          </a:p>
        </p:txBody>
      </p:sp>
      <p:grpSp>
        <p:nvGrpSpPr>
          <p:cNvPr id="13331" name="Group 10">
            <a:extLst>
              <a:ext uri="{FF2B5EF4-FFF2-40B4-BE49-F238E27FC236}">
                <a16:creationId xmlns:a16="http://schemas.microsoft.com/office/drawing/2014/main" id="{1D009507-A373-49A4-1B01-E6CE244F2122}"/>
              </a:ext>
            </a:extLst>
          </p:cNvPr>
          <p:cNvGrpSpPr>
            <a:grpSpLocks/>
          </p:cNvGrpSpPr>
          <p:nvPr/>
        </p:nvGrpSpPr>
        <p:grpSpPr bwMode="auto">
          <a:xfrm>
            <a:off x="1779588" y="3243264"/>
            <a:ext cx="665162" cy="630237"/>
            <a:chOff x="960" y="912"/>
            <a:chExt cx="576" cy="624"/>
          </a:xfrm>
        </p:grpSpPr>
        <p:sp>
          <p:nvSpPr>
            <p:cNvPr id="53" name="Rectangle 11">
              <a:extLst>
                <a:ext uri="{FF2B5EF4-FFF2-40B4-BE49-F238E27FC236}">
                  <a16:creationId xmlns:a16="http://schemas.microsoft.com/office/drawing/2014/main" id="{ED00BC1C-6E40-A6D3-5B61-389CCAAC61CB}"/>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54" name="Rectangle 12">
              <a:extLst>
                <a:ext uri="{FF2B5EF4-FFF2-40B4-BE49-F238E27FC236}">
                  <a16:creationId xmlns:a16="http://schemas.microsoft.com/office/drawing/2014/main" id="{DD3EB9BF-15F6-A54D-80C2-27A180ABE66D}"/>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55" name="Rectangle 13">
              <a:extLst>
                <a:ext uri="{FF2B5EF4-FFF2-40B4-BE49-F238E27FC236}">
                  <a16:creationId xmlns:a16="http://schemas.microsoft.com/office/drawing/2014/main" id="{C039BF02-E299-40A2-C6BD-4C7871487BB4}"/>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2" name="テキスト ボックス 2">
            <a:extLst>
              <a:ext uri="{FF2B5EF4-FFF2-40B4-BE49-F238E27FC236}">
                <a16:creationId xmlns:a16="http://schemas.microsoft.com/office/drawing/2014/main" id="{A947D829-AAD6-BD23-7A27-FDEA1D4CA9A4}"/>
              </a:ext>
            </a:extLst>
          </p:cNvPr>
          <p:cNvSpPr txBox="1">
            <a:spLocks noChangeArrowheads="1"/>
          </p:cNvSpPr>
          <p:nvPr/>
        </p:nvSpPr>
        <p:spPr bwMode="auto">
          <a:xfrm>
            <a:off x="2519287" y="4364038"/>
            <a:ext cx="18002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岩瀬　洋一</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（㈱アイシン）</a:t>
            </a:r>
          </a:p>
        </p:txBody>
      </p:sp>
      <p:sp>
        <p:nvSpPr>
          <p:cNvPr id="13333" name="テキスト ボックス 14">
            <a:extLst>
              <a:ext uri="{FF2B5EF4-FFF2-40B4-BE49-F238E27FC236}">
                <a16:creationId xmlns:a16="http://schemas.microsoft.com/office/drawing/2014/main" id="{DC4B846E-9B7E-5EEF-E9D0-4BB73F5F57F6}"/>
              </a:ext>
            </a:extLst>
          </p:cNvPr>
          <p:cNvSpPr txBox="1">
            <a:spLocks noChangeArrowheads="1"/>
          </p:cNvSpPr>
          <p:nvPr/>
        </p:nvSpPr>
        <p:spPr bwMode="auto">
          <a:xfrm>
            <a:off x="1784351"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Ｃ－４　グループ</a:t>
            </a:r>
          </a:p>
        </p:txBody>
      </p:sp>
      <p:grpSp>
        <p:nvGrpSpPr>
          <p:cNvPr id="13334" name="Group 10">
            <a:extLst>
              <a:ext uri="{FF2B5EF4-FFF2-40B4-BE49-F238E27FC236}">
                <a16:creationId xmlns:a16="http://schemas.microsoft.com/office/drawing/2014/main" id="{77544AC9-9484-67BA-5992-60F4F263BCE4}"/>
              </a:ext>
            </a:extLst>
          </p:cNvPr>
          <p:cNvGrpSpPr>
            <a:grpSpLocks/>
          </p:cNvGrpSpPr>
          <p:nvPr/>
        </p:nvGrpSpPr>
        <p:grpSpPr bwMode="auto">
          <a:xfrm>
            <a:off x="4335463" y="3243264"/>
            <a:ext cx="665162" cy="630237"/>
            <a:chOff x="960" y="912"/>
            <a:chExt cx="576" cy="624"/>
          </a:xfrm>
        </p:grpSpPr>
        <p:sp>
          <p:nvSpPr>
            <p:cNvPr id="59" name="Rectangle 11">
              <a:extLst>
                <a:ext uri="{FF2B5EF4-FFF2-40B4-BE49-F238E27FC236}">
                  <a16:creationId xmlns:a16="http://schemas.microsoft.com/office/drawing/2014/main" id="{2E3DA015-5534-ED89-F3FE-7BDACA89F086}"/>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0" name="Rectangle 12">
              <a:extLst>
                <a:ext uri="{FF2B5EF4-FFF2-40B4-BE49-F238E27FC236}">
                  <a16:creationId xmlns:a16="http://schemas.microsoft.com/office/drawing/2014/main" id="{AC03D6D9-7DF5-8BDB-BB5E-221C6A4F1054}"/>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1" name="Rectangle 13">
              <a:extLst>
                <a:ext uri="{FF2B5EF4-FFF2-40B4-BE49-F238E27FC236}">
                  <a16:creationId xmlns:a16="http://schemas.microsoft.com/office/drawing/2014/main" id="{8CBCFCF3-BBF0-721F-6E70-E821810A751A}"/>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5" name="テキスト ボックス 2">
            <a:extLst>
              <a:ext uri="{FF2B5EF4-FFF2-40B4-BE49-F238E27FC236}">
                <a16:creationId xmlns:a16="http://schemas.microsoft.com/office/drawing/2014/main" id="{ADF5264A-0C3B-A160-FA8D-4C82357BDB67}"/>
              </a:ext>
            </a:extLst>
          </p:cNvPr>
          <p:cNvSpPr txBox="1">
            <a:spLocks noChangeArrowheads="1"/>
          </p:cNvSpPr>
          <p:nvPr/>
        </p:nvSpPr>
        <p:spPr bwMode="auto">
          <a:xfrm>
            <a:off x="5006976" y="318452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神谷　英文</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（トヨタ自動車㈱）</a:t>
            </a:r>
          </a:p>
        </p:txBody>
      </p:sp>
      <p:sp>
        <p:nvSpPr>
          <p:cNvPr id="13336" name="テキスト ボックス 14">
            <a:extLst>
              <a:ext uri="{FF2B5EF4-FFF2-40B4-BE49-F238E27FC236}">
                <a16:creationId xmlns:a16="http://schemas.microsoft.com/office/drawing/2014/main" id="{CE3B174B-CE2D-82AC-5027-F58F88178384}"/>
              </a:ext>
            </a:extLst>
          </p:cNvPr>
          <p:cNvSpPr txBox="1">
            <a:spLocks noChangeArrowheads="1"/>
          </p:cNvSpPr>
          <p:nvPr/>
        </p:nvSpPr>
        <p:spPr bwMode="auto">
          <a:xfrm>
            <a:off x="4340226"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Ｃ－５　グループ</a:t>
            </a:r>
          </a:p>
        </p:txBody>
      </p:sp>
      <p:grpSp>
        <p:nvGrpSpPr>
          <p:cNvPr id="13337" name="Group 10">
            <a:extLst>
              <a:ext uri="{FF2B5EF4-FFF2-40B4-BE49-F238E27FC236}">
                <a16:creationId xmlns:a16="http://schemas.microsoft.com/office/drawing/2014/main" id="{FB20383A-AD72-F527-B6F0-87EFAF4E638A}"/>
              </a:ext>
            </a:extLst>
          </p:cNvPr>
          <p:cNvGrpSpPr>
            <a:grpSpLocks/>
          </p:cNvGrpSpPr>
          <p:nvPr/>
        </p:nvGrpSpPr>
        <p:grpSpPr bwMode="auto">
          <a:xfrm>
            <a:off x="6807201" y="3243264"/>
            <a:ext cx="665163" cy="630237"/>
            <a:chOff x="960" y="912"/>
            <a:chExt cx="576" cy="624"/>
          </a:xfrm>
        </p:grpSpPr>
        <p:sp>
          <p:nvSpPr>
            <p:cNvPr id="65" name="Rectangle 11">
              <a:extLst>
                <a:ext uri="{FF2B5EF4-FFF2-40B4-BE49-F238E27FC236}">
                  <a16:creationId xmlns:a16="http://schemas.microsoft.com/office/drawing/2014/main" id="{120CF056-B234-CB7C-5F7D-04DEEDE1882D}"/>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6" name="Rectangle 12">
              <a:extLst>
                <a:ext uri="{FF2B5EF4-FFF2-40B4-BE49-F238E27FC236}">
                  <a16:creationId xmlns:a16="http://schemas.microsoft.com/office/drawing/2014/main" id="{CA2A331B-0E33-A37E-3E1E-693FAA5882BD}"/>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7" name="Rectangle 13">
              <a:extLst>
                <a:ext uri="{FF2B5EF4-FFF2-40B4-BE49-F238E27FC236}">
                  <a16:creationId xmlns:a16="http://schemas.microsoft.com/office/drawing/2014/main" id="{A8EA0C2B-B0B7-0602-BEE5-442EA3B4367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9" name="テキスト ボックス 14">
            <a:extLst>
              <a:ext uri="{FF2B5EF4-FFF2-40B4-BE49-F238E27FC236}">
                <a16:creationId xmlns:a16="http://schemas.microsoft.com/office/drawing/2014/main" id="{21A8369F-71EB-AC9D-0E4E-950019C2EC71}"/>
              </a:ext>
            </a:extLst>
          </p:cNvPr>
          <p:cNvSpPr txBox="1">
            <a:spLocks noChangeArrowheads="1"/>
          </p:cNvSpPr>
          <p:nvPr/>
        </p:nvSpPr>
        <p:spPr bwMode="auto">
          <a:xfrm>
            <a:off x="6811964"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Ｃ－６　グループ</a:t>
            </a:r>
          </a:p>
        </p:txBody>
      </p:sp>
      <p:grpSp>
        <p:nvGrpSpPr>
          <p:cNvPr id="13340" name="Group 10">
            <a:extLst>
              <a:ext uri="{FF2B5EF4-FFF2-40B4-BE49-F238E27FC236}">
                <a16:creationId xmlns:a16="http://schemas.microsoft.com/office/drawing/2014/main" id="{09324DA7-375E-E2A3-74C9-CA1E85CDB2B8}"/>
              </a:ext>
            </a:extLst>
          </p:cNvPr>
          <p:cNvGrpSpPr>
            <a:grpSpLocks/>
          </p:cNvGrpSpPr>
          <p:nvPr/>
        </p:nvGrpSpPr>
        <p:grpSpPr bwMode="auto">
          <a:xfrm>
            <a:off x="1779588" y="4422775"/>
            <a:ext cx="665162" cy="630238"/>
            <a:chOff x="960" y="912"/>
            <a:chExt cx="576" cy="624"/>
          </a:xfrm>
        </p:grpSpPr>
        <p:sp>
          <p:nvSpPr>
            <p:cNvPr id="71" name="Rectangle 11">
              <a:extLst>
                <a:ext uri="{FF2B5EF4-FFF2-40B4-BE49-F238E27FC236}">
                  <a16:creationId xmlns:a16="http://schemas.microsoft.com/office/drawing/2014/main" id="{DCE462CF-B3B3-97BE-3253-9FCFE8663E2A}"/>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2" name="Rectangle 12">
              <a:extLst>
                <a:ext uri="{FF2B5EF4-FFF2-40B4-BE49-F238E27FC236}">
                  <a16:creationId xmlns:a16="http://schemas.microsoft.com/office/drawing/2014/main" id="{C033C9FE-AB87-2825-8EE6-7CE278B72AA0}"/>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3" name="Rectangle 13">
              <a:extLst>
                <a:ext uri="{FF2B5EF4-FFF2-40B4-BE49-F238E27FC236}">
                  <a16:creationId xmlns:a16="http://schemas.microsoft.com/office/drawing/2014/main" id="{283738B0-AE46-9872-729F-7E92CFFCC087}"/>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2" name="テキスト ボックス 14">
            <a:extLst>
              <a:ext uri="{FF2B5EF4-FFF2-40B4-BE49-F238E27FC236}">
                <a16:creationId xmlns:a16="http://schemas.microsoft.com/office/drawing/2014/main" id="{0721AE9F-18E4-58FC-5931-5C34970D5FA0}"/>
              </a:ext>
            </a:extLst>
          </p:cNvPr>
          <p:cNvSpPr txBox="1">
            <a:spLocks noChangeArrowheads="1"/>
          </p:cNvSpPr>
          <p:nvPr/>
        </p:nvSpPr>
        <p:spPr bwMode="auto">
          <a:xfrm>
            <a:off x="1784351"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Ｃ－７　グループ</a:t>
            </a:r>
          </a:p>
        </p:txBody>
      </p:sp>
      <p:grpSp>
        <p:nvGrpSpPr>
          <p:cNvPr id="13343" name="Group 10">
            <a:extLst>
              <a:ext uri="{FF2B5EF4-FFF2-40B4-BE49-F238E27FC236}">
                <a16:creationId xmlns:a16="http://schemas.microsoft.com/office/drawing/2014/main" id="{392157FC-3ABF-F8C4-51CD-B20528914B8F}"/>
              </a:ext>
            </a:extLst>
          </p:cNvPr>
          <p:cNvGrpSpPr>
            <a:grpSpLocks/>
          </p:cNvGrpSpPr>
          <p:nvPr/>
        </p:nvGrpSpPr>
        <p:grpSpPr bwMode="auto">
          <a:xfrm>
            <a:off x="4335463" y="4422775"/>
            <a:ext cx="665162" cy="630238"/>
            <a:chOff x="960" y="912"/>
            <a:chExt cx="576" cy="624"/>
          </a:xfrm>
        </p:grpSpPr>
        <p:sp>
          <p:nvSpPr>
            <p:cNvPr id="77" name="Rectangle 11">
              <a:extLst>
                <a:ext uri="{FF2B5EF4-FFF2-40B4-BE49-F238E27FC236}">
                  <a16:creationId xmlns:a16="http://schemas.microsoft.com/office/drawing/2014/main" id="{86E29991-99D6-5CD5-B4D4-6EC0B94B6815}"/>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8" name="Rectangle 12">
              <a:extLst>
                <a:ext uri="{FF2B5EF4-FFF2-40B4-BE49-F238E27FC236}">
                  <a16:creationId xmlns:a16="http://schemas.microsoft.com/office/drawing/2014/main" id="{0F0285BD-99F8-8228-138C-B15D02A40CB5}"/>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9" name="Rectangle 13">
              <a:extLst>
                <a:ext uri="{FF2B5EF4-FFF2-40B4-BE49-F238E27FC236}">
                  <a16:creationId xmlns:a16="http://schemas.microsoft.com/office/drawing/2014/main" id="{6DC9FFDB-DAA6-CA71-58F6-9FB4B665EE7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5" name="テキスト ボックス 14">
            <a:extLst>
              <a:ext uri="{FF2B5EF4-FFF2-40B4-BE49-F238E27FC236}">
                <a16:creationId xmlns:a16="http://schemas.microsoft.com/office/drawing/2014/main" id="{9837982E-EC34-576F-394C-2F26AAFD2D55}"/>
              </a:ext>
            </a:extLst>
          </p:cNvPr>
          <p:cNvSpPr txBox="1">
            <a:spLocks noChangeArrowheads="1"/>
          </p:cNvSpPr>
          <p:nvPr/>
        </p:nvSpPr>
        <p:spPr bwMode="auto">
          <a:xfrm>
            <a:off x="4340226"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Ｃ－８　グループ</a:t>
            </a:r>
          </a:p>
        </p:txBody>
      </p:sp>
      <p:grpSp>
        <p:nvGrpSpPr>
          <p:cNvPr id="13346" name="Group 10">
            <a:extLst>
              <a:ext uri="{FF2B5EF4-FFF2-40B4-BE49-F238E27FC236}">
                <a16:creationId xmlns:a16="http://schemas.microsoft.com/office/drawing/2014/main" id="{42E8A5B1-F280-7B45-F250-2AC95EBB7022}"/>
              </a:ext>
            </a:extLst>
          </p:cNvPr>
          <p:cNvGrpSpPr>
            <a:grpSpLocks/>
          </p:cNvGrpSpPr>
          <p:nvPr/>
        </p:nvGrpSpPr>
        <p:grpSpPr bwMode="auto">
          <a:xfrm>
            <a:off x="6807201" y="4422775"/>
            <a:ext cx="665163" cy="630238"/>
            <a:chOff x="960" y="912"/>
            <a:chExt cx="576" cy="624"/>
          </a:xfrm>
        </p:grpSpPr>
        <p:sp>
          <p:nvSpPr>
            <p:cNvPr id="83" name="Rectangle 11">
              <a:extLst>
                <a:ext uri="{FF2B5EF4-FFF2-40B4-BE49-F238E27FC236}">
                  <a16:creationId xmlns:a16="http://schemas.microsoft.com/office/drawing/2014/main" id="{8C249C1B-2455-4448-2B73-A37C3B7D7BC9}"/>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84" name="Rectangle 12">
              <a:extLst>
                <a:ext uri="{FF2B5EF4-FFF2-40B4-BE49-F238E27FC236}">
                  <a16:creationId xmlns:a16="http://schemas.microsoft.com/office/drawing/2014/main" id="{5D9A240B-984F-F540-1895-7BD8F83A462F}"/>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85" name="Rectangle 13">
              <a:extLst>
                <a:ext uri="{FF2B5EF4-FFF2-40B4-BE49-F238E27FC236}">
                  <a16:creationId xmlns:a16="http://schemas.microsoft.com/office/drawing/2014/main" id="{5ACE5046-FB2E-4902-922B-BE6DA70BB625}"/>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8" name="テキスト ボックス 14">
            <a:extLst>
              <a:ext uri="{FF2B5EF4-FFF2-40B4-BE49-F238E27FC236}">
                <a16:creationId xmlns:a16="http://schemas.microsoft.com/office/drawing/2014/main" id="{D13A9569-58F6-F850-759A-0BAAB965BA55}"/>
              </a:ext>
            </a:extLst>
          </p:cNvPr>
          <p:cNvSpPr txBox="1">
            <a:spLocks noChangeArrowheads="1"/>
          </p:cNvSpPr>
          <p:nvPr/>
        </p:nvSpPr>
        <p:spPr bwMode="auto">
          <a:xfrm>
            <a:off x="6811964"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Ｃ－９　グループ</a:t>
            </a:r>
          </a:p>
        </p:txBody>
      </p:sp>
      <p:grpSp>
        <p:nvGrpSpPr>
          <p:cNvPr id="13349" name="Group 10">
            <a:extLst>
              <a:ext uri="{FF2B5EF4-FFF2-40B4-BE49-F238E27FC236}">
                <a16:creationId xmlns:a16="http://schemas.microsoft.com/office/drawing/2014/main" id="{96E8A954-9D9C-327F-C78D-DBD305330DA5}"/>
              </a:ext>
            </a:extLst>
          </p:cNvPr>
          <p:cNvGrpSpPr>
            <a:grpSpLocks/>
          </p:cNvGrpSpPr>
          <p:nvPr/>
        </p:nvGrpSpPr>
        <p:grpSpPr bwMode="auto">
          <a:xfrm>
            <a:off x="4335463" y="5654675"/>
            <a:ext cx="665162" cy="630238"/>
            <a:chOff x="960" y="912"/>
            <a:chExt cx="576" cy="624"/>
          </a:xfrm>
        </p:grpSpPr>
        <p:sp>
          <p:nvSpPr>
            <p:cNvPr id="89" name="Rectangle 11">
              <a:extLst>
                <a:ext uri="{FF2B5EF4-FFF2-40B4-BE49-F238E27FC236}">
                  <a16:creationId xmlns:a16="http://schemas.microsoft.com/office/drawing/2014/main" id="{CE7470AF-B9E1-1DB1-CE8D-8CC21B7C4D0D}"/>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90" name="Rectangle 12">
              <a:extLst>
                <a:ext uri="{FF2B5EF4-FFF2-40B4-BE49-F238E27FC236}">
                  <a16:creationId xmlns:a16="http://schemas.microsoft.com/office/drawing/2014/main" id="{ED12D15E-6276-E36D-2AF4-A24636C7827B}"/>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91" name="Rectangle 13">
              <a:extLst>
                <a:ext uri="{FF2B5EF4-FFF2-40B4-BE49-F238E27FC236}">
                  <a16:creationId xmlns:a16="http://schemas.microsoft.com/office/drawing/2014/main" id="{C134CAC6-6BA9-22B1-A6E6-568FCA634922}"/>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51" name="テキスト ボックス 14">
            <a:extLst>
              <a:ext uri="{FF2B5EF4-FFF2-40B4-BE49-F238E27FC236}">
                <a16:creationId xmlns:a16="http://schemas.microsoft.com/office/drawing/2014/main" id="{05FDEA1E-5C03-BA4C-CDB0-4C28CB76773E}"/>
              </a:ext>
            </a:extLst>
          </p:cNvPr>
          <p:cNvSpPr txBox="1">
            <a:spLocks noChangeArrowheads="1"/>
          </p:cNvSpPr>
          <p:nvPr/>
        </p:nvSpPr>
        <p:spPr bwMode="auto">
          <a:xfrm>
            <a:off x="4340226" y="5280125"/>
            <a:ext cx="1800225" cy="307777"/>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a:t>
            </a:r>
            <a:r>
              <a:rPr lang="en-US" altLang="ja-JP" sz="1400" b="1">
                <a:latin typeface="HG丸ｺﾞｼｯｸM-PRO" panose="020F0600000000000000" pitchFamily="50" charset="-128"/>
                <a:ea typeface="HG丸ｺﾞｼｯｸM-PRO" panose="020F0600000000000000" pitchFamily="50" charset="-128"/>
              </a:rPr>
              <a:t>10</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3" name="テキスト ボックス 2">
            <a:extLst>
              <a:ext uri="{FF2B5EF4-FFF2-40B4-BE49-F238E27FC236}">
                <a16:creationId xmlns:a16="http://schemas.microsoft.com/office/drawing/2014/main" id="{CA6A3E40-9583-9085-D35A-D1C433271EDB}"/>
              </a:ext>
            </a:extLst>
          </p:cNvPr>
          <p:cNvSpPr txBox="1">
            <a:spLocks noChangeArrowheads="1"/>
          </p:cNvSpPr>
          <p:nvPr/>
        </p:nvSpPr>
        <p:spPr bwMode="auto">
          <a:xfrm>
            <a:off x="2380164" y="3184525"/>
            <a:ext cx="20161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花井　章弘</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（小島プレス工業㈱）</a:t>
            </a:r>
          </a:p>
        </p:txBody>
      </p:sp>
      <p:sp>
        <p:nvSpPr>
          <p:cNvPr id="4" name="テキスト ボックス 2">
            <a:extLst>
              <a:ext uri="{FF2B5EF4-FFF2-40B4-BE49-F238E27FC236}">
                <a16:creationId xmlns:a16="http://schemas.microsoft.com/office/drawing/2014/main" id="{A5E654AA-0D2B-AD72-94C6-715987488F17}"/>
              </a:ext>
            </a:extLst>
          </p:cNvPr>
          <p:cNvSpPr txBox="1">
            <a:spLocks noChangeArrowheads="1"/>
          </p:cNvSpPr>
          <p:nvPr/>
        </p:nvSpPr>
        <p:spPr bwMode="auto">
          <a:xfrm>
            <a:off x="5006976" y="4364038"/>
            <a:ext cx="1800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村上　佳一</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a:t>
            </a:r>
            <a:r>
              <a:rPr lang="zh-TW" altLang="en-US" sz="1200" b="1">
                <a:latin typeface="HG丸ｺﾞｼｯｸM-PRO" panose="020F0600000000000000" pitchFamily="50" charset="-128"/>
                <a:ea typeface="HG丸ｺﾞｼｯｸM-PRO" panose="020F0600000000000000" pitchFamily="50" charset="-128"/>
              </a:rPr>
              <a:t>豊田自動織機</a:t>
            </a:r>
            <a:r>
              <a:rPr lang="ja-JP" altLang="en-US" sz="1200" b="1">
                <a:latin typeface="HG丸ｺﾞｼｯｸM-PRO" panose="020F0600000000000000" pitchFamily="50" charset="-128"/>
                <a:ea typeface="HG丸ｺﾞｼｯｸM-PRO" panose="020F0600000000000000" pitchFamily="50" charset="-128"/>
              </a:rPr>
              <a:t>）</a:t>
            </a:r>
            <a:endParaRPr lang="ja-JP" altLang="en-US" sz="1400" b="1">
              <a:latin typeface="HG丸ｺﾞｼｯｸM-PRO" panose="020F0600000000000000" pitchFamily="50" charset="-128"/>
              <a:ea typeface="HG丸ｺﾞｼｯｸM-PRO" panose="020F0600000000000000" pitchFamily="50" charset="-128"/>
            </a:endParaRPr>
          </a:p>
        </p:txBody>
      </p:sp>
      <p:sp>
        <p:nvSpPr>
          <p:cNvPr id="5" name="テキスト ボックス 2">
            <a:extLst>
              <a:ext uri="{FF2B5EF4-FFF2-40B4-BE49-F238E27FC236}">
                <a16:creationId xmlns:a16="http://schemas.microsoft.com/office/drawing/2014/main" id="{4D38F219-08F2-C3DB-8D72-205C227168E4}"/>
              </a:ext>
            </a:extLst>
          </p:cNvPr>
          <p:cNvSpPr txBox="1">
            <a:spLocks noChangeArrowheads="1"/>
          </p:cNvSpPr>
          <p:nvPr/>
        </p:nvSpPr>
        <p:spPr bwMode="auto">
          <a:xfrm>
            <a:off x="7478714" y="4373563"/>
            <a:ext cx="18002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川澄　寿成</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（豊臣機工㈱）</a:t>
            </a:r>
          </a:p>
        </p:txBody>
      </p:sp>
      <p:sp>
        <p:nvSpPr>
          <p:cNvPr id="13338" name="テキスト ボックス 2">
            <a:extLst>
              <a:ext uri="{FF2B5EF4-FFF2-40B4-BE49-F238E27FC236}">
                <a16:creationId xmlns:a16="http://schemas.microsoft.com/office/drawing/2014/main" id="{7C534DBC-76B6-C29B-BF08-4036AA9F117A}"/>
              </a:ext>
            </a:extLst>
          </p:cNvPr>
          <p:cNvSpPr txBox="1">
            <a:spLocks noChangeArrowheads="1"/>
          </p:cNvSpPr>
          <p:nvPr/>
        </p:nvSpPr>
        <p:spPr bwMode="auto">
          <a:xfrm>
            <a:off x="7478714" y="318452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竹田　早希</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a:t>
            </a:r>
            <a:r>
              <a:rPr lang="zh-TW" altLang="en-US" sz="1400" b="1">
                <a:latin typeface="HG丸ｺﾞｼｯｸM-PRO" panose="020F0600000000000000" pitchFamily="50" charset="-128"/>
                <a:ea typeface="HG丸ｺﾞｼｯｸM-PRO" panose="020F0600000000000000" pitchFamily="50" charset="-128"/>
              </a:rPr>
              <a:t>松尾製作所</a:t>
            </a:r>
            <a:r>
              <a:rPr lang="ja-JP" altLang="en-US" sz="1400" b="1">
                <a:latin typeface="HG丸ｺﾞｼｯｸM-PRO" panose="020F0600000000000000" pitchFamily="50" charset="-128"/>
                <a:ea typeface="HG丸ｺﾞｼｯｸM-PRO" panose="020F0600000000000000" pitchFamily="50" charset="-128"/>
              </a:rPr>
              <a:t>㈱）</a:t>
            </a:r>
          </a:p>
        </p:txBody>
      </p:sp>
      <p:sp>
        <p:nvSpPr>
          <p:cNvPr id="2" name="テキスト ボックス 2">
            <a:extLst>
              <a:ext uri="{FF2B5EF4-FFF2-40B4-BE49-F238E27FC236}">
                <a16:creationId xmlns:a16="http://schemas.microsoft.com/office/drawing/2014/main" id="{BE2F6BCE-66C3-6868-1773-647A2073B0E6}"/>
              </a:ext>
            </a:extLst>
          </p:cNvPr>
          <p:cNvSpPr txBox="1">
            <a:spLocks noChangeArrowheads="1"/>
          </p:cNvSpPr>
          <p:nvPr/>
        </p:nvSpPr>
        <p:spPr bwMode="auto">
          <a:xfrm>
            <a:off x="5006976" y="5595938"/>
            <a:ext cx="180022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アドバイザー</a:t>
            </a:r>
            <a:endParaRPr lang="en-US" altLang="ja-JP" sz="16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2000" b="1">
                <a:latin typeface="HG丸ｺﾞｼｯｸM-PRO" panose="020F0600000000000000" pitchFamily="50" charset="-128"/>
                <a:ea typeface="HG丸ｺﾞｼｯｸM-PRO" panose="020F0600000000000000" pitchFamily="50" charset="-128"/>
              </a:rPr>
              <a:t>永江　孝雄</a:t>
            </a:r>
            <a:endParaRPr lang="en-US" altLang="ja-JP" sz="20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（㈱デンソー）</a:t>
            </a:r>
          </a:p>
        </p:txBody>
      </p:sp>
    </p:spTree>
    <p:extLst>
      <p:ext uri="{BB962C8B-B14F-4D97-AF65-F5344CB8AC3E}">
        <p14:creationId xmlns:p14="http://schemas.microsoft.com/office/powerpoint/2010/main" val="1852588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7" name="テキスト ボックス 11">
            <a:extLst>
              <a:ext uri="{FF2B5EF4-FFF2-40B4-BE49-F238E27FC236}">
                <a16:creationId xmlns:a16="http://schemas.microsoft.com/office/drawing/2014/main" id="{40A9071D-30E6-733D-FB66-7D5EC638B78E}"/>
              </a:ext>
            </a:extLst>
          </p:cNvPr>
          <p:cNvSpPr txBox="1">
            <a:spLocks noChangeArrowheads="1"/>
          </p:cNvSpPr>
          <p:nvPr/>
        </p:nvSpPr>
        <p:spPr bwMode="auto">
          <a:xfrm>
            <a:off x="9030161" y="5189285"/>
            <a:ext cx="2685351" cy="1384803"/>
          </a:xfrm>
          <a:prstGeom prst="rect">
            <a:avLst/>
          </a:prstGeom>
          <a:noFill/>
          <a:ln>
            <a:noFill/>
          </a:ln>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ja-JP" altLang="en-US" sz="1292" b="1" dirty="0">
                <a:latin typeface="HG丸ｺﾞｼｯｸM-PRO" panose="020F0600000000000000" pitchFamily="50" charset="-128"/>
                <a:ea typeface="HG丸ｺﾞｼｯｸM-PRO" panose="020F0600000000000000" pitchFamily="50" charset="-128"/>
              </a:rPr>
              <a:t>サブアドバイザー</a:t>
            </a:r>
            <a:endParaRPr lang="en-US" altLang="ja-JP" sz="1292" b="1" dirty="0">
              <a:latin typeface="HG丸ｺﾞｼｯｸM-PRO" panose="020F0600000000000000" pitchFamily="50" charset="-128"/>
              <a:ea typeface="HG丸ｺﾞｼｯｸM-PRO" panose="020F0600000000000000" pitchFamily="50" charset="-128"/>
            </a:endParaRPr>
          </a:p>
          <a:p>
            <a:pPr>
              <a:spcBef>
                <a:spcPct val="50000"/>
              </a:spcBef>
              <a:defRPr/>
            </a:pPr>
            <a:r>
              <a:rPr lang="ja-JP" altLang="en-US" sz="1292" b="1">
                <a:latin typeface="HG丸ｺﾞｼｯｸM-PRO" panose="020F0600000000000000" pitchFamily="50" charset="-128"/>
                <a:ea typeface="HG丸ｺﾞｼｯｸM-PRO" panose="020F0600000000000000" pitchFamily="50" charset="-128"/>
              </a:rPr>
              <a:t>岩瀬　洋一（㈱アイシン）</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花井　章弘（小島プレス工業㈱）</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朝倉　康司（トヨタ自動車㈱</a:t>
            </a:r>
            <a:r>
              <a:rPr lang="ja-JP" altLang="en-US" sz="1292" b="1" dirty="0">
                <a:latin typeface="HG丸ｺﾞｼｯｸM-PRO" panose="020F0600000000000000" pitchFamily="50" charset="-128"/>
                <a:ea typeface="HG丸ｺﾞｼｯｸM-PRO" panose="020F0600000000000000" pitchFamily="50" charset="-128"/>
              </a:rPr>
              <a:t>）</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村上　佳一（㈱</a:t>
            </a:r>
            <a:r>
              <a:rPr lang="zh-TW" altLang="en-US" sz="1292" b="1">
                <a:latin typeface="HG丸ｺﾞｼｯｸM-PRO" panose="020F0600000000000000" pitchFamily="50" charset="-128"/>
                <a:ea typeface="HG丸ｺﾞｼｯｸM-PRO" panose="020F0600000000000000" pitchFamily="50" charset="-128"/>
              </a:rPr>
              <a:t>豊田自動織機</a:t>
            </a:r>
            <a:r>
              <a:rPr lang="ja-JP" altLang="en-US" sz="1292" b="1">
                <a:latin typeface="HG丸ｺﾞｼｯｸM-PRO" panose="020F0600000000000000" pitchFamily="50" charset="-128"/>
                <a:ea typeface="HG丸ｺﾞｼｯｸM-PRO" panose="020F0600000000000000" pitchFamily="50" charset="-128"/>
              </a:rPr>
              <a:t>）</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坂口　光将（豊臣機工㈱）</a:t>
            </a:r>
            <a:endParaRPr lang="en-US" altLang="ja-JP" sz="1292" b="1">
              <a:latin typeface="HG丸ｺﾞｼｯｸM-PRO" panose="020F0600000000000000" pitchFamily="50" charset="-128"/>
              <a:ea typeface="HG丸ｺﾞｼｯｸM-PRO" panose="020F0600000000000000" pitchFamily="50" charset="-128"/>
            </a:endParaRPr>
          </a:p>
        </p:txBody>
      </p:sp>
      <p:sp>
        <p:nvSpPr>
          <p:cNvPr id="10" name="テキスト ボックス 2">
            <a:extLst>
              <a:ext uri="{FF2B5EF4-FFF2-40B4-BE49-F238E27FC236}">
                <a16:creationId xmlns:a16="http://schemas.microsoft.com/office/drawing/2014/main" id="{5DC5F3CF-8407-BA84-CF2D-9989C138F9E6}"/>
              </a:ext>
            </a:extLst>
          </p:cNvPr>
          <p:cNvSpPr txBox="1">
            <a:spLocks noChangeArrowheads="1"/>
          </p:cNvSpPr>
          <p:nvPr/>
        </p:nvSpPr>
        <p:spPr bwMode="auto">
          <a:xfrm>
            <a:off x="7476368" y="319624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中山　博貴</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a:t>
            </a:r>
            <a:r>
              <a:rPr lang="zh-TW" altLang="en-US" sz="1400" b="1">
                <a:latin typeface="HG丸ｺﾞｼｯｸM-PRO" panose="020F0600000000000000" pitchFamily="50" charset="-128"/>
                <a:ea typeface="HG丸ｺﾞｼｯｸM-PRO" panose="020F0600000000000000" pitchFamily="50" charset="-128"/>
              </a:rPr>
              <a:t>日本車輌製造</a:t>
            </a:r>
            <a:r>
              <a:rPr lang="ja-JP" altLang="en-US" sz="1400" b="1">
                <a:latin typeface="HG丸ｺﾞｼｯｸM-PRO" panose="020F0600000000000000" pitchFamily="50" charset="-128"/>
                <a:ea typeface="HG丸ｺﾞｼｯｸM-PRO" panose="020F0600000000000000" pitchFamily="50" charset="-128"/>
              </a:rPr>
              <a:t>㈱）</a:t>
            </a:r>
          </a:p>
        </p:txBody>
      </p:sp>
      <p:sp>
        <p:nvSpPr>
          <p:cNvPr id="87049" name="Text Box 9">
            <a:extLst>
              <a:ext uri="{FF2B5EF4-FFF2-40B4-BE49-F238E27FC236}">
                <a16:creationId xmlns:a16="http://schemas.microsoft.com/office/drawing/2014/main" id="{2CF07FAE-028C-F9A7-5C4A-6094F25E6985}"/>
              </a:ext>
            </a:extLst>
          </p:cNvPr>
          <p:cNvSpPr txBox="1">
            <a:spLocks noChangeArrowheads="1"/>
          </p:cNvSpPr>
          <p:nvPr/>
        </p:nvSpPr>
        <p:spPr bwMode="auto">
          <a:xfrm>
            <a:off x="3552825" y="333376"/>
            <a:ext cx="5759450" cy="44132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139"/>
              </a:lnSpc>
              <a:spcBef>
                <a:spcPct val="50000"/>
              </a:spcBef>
              <a:defRPr/>
            </a:pP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Ｃコース　会場レイアウト</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r>
              <a:rPr lang="en-US" altLang="ja-JP"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2</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９</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日</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13315" name="Group 10">
            <a:extLst>
              <a:ext uri="{FF2B5EF4-FFF2-40B4-BE49-F238E27FC236}">
                <a16:creationId xmlns:a16="http://schemas.microsoft.com/office/drawing/2014/main" id="{1D876627-1AD2-BEC3-CE9A-FDC3FB18A628}"/>
              </a:ext>
            </a:extLst>
          </p:cNvPr>
          <p:cNvGrpSpPr>
            <a:grpSpLocks/>
          </p:cNvGrpSpPr>
          <p:nvPr/>
        </p:nvGrpSpPr>
        <p:grpSpPr bwMode="auto">
          <a:xfrm>
            <a:off x="1779588" y="2043114"/>
            <a:ext cx="665162" cy="630237"/>
            <a:chOff x="960" y="912"/>
            <a:chExt cx="576" cy="624"/>
          </a:xfrm>
        </p:grpSpPr>
        <p:sp>
          <p:nvSpPr>
            <p:cNvPr id="12325" name="Rectangle 11">
              <a:extLst>
                <a:ext uri="{FF2B5EF4-FFF2-40B4-BE49-F238E27FC236}">
                  <a16:creationId xmlns:a16="http://schemas.microsoft.com/office/drawing/2014/main" id="{CD43B42F-2517-A003-360A-F4E252239409}"/>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12326" name="Rectangle 12">
              <a:extLst>
                <a:ext uri="{FF2B5EF4-FFF2-40B4-BE49-F238E27FC236}">
                  <a16:creationId xmlns:a16="http://schemas.microsoft.com/office/drawing/2014/main" id="{F27FAD6A-CD6A-47F6-7D94-640A81C9E986}"/>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12327" name="Rectangle 13">
              <a:extLst>
                <a:ext uri="{FF2B5EF4-FFF2-40B4-BE49-F238E27FC236}">
                  <a16:creationId xmlns:a16="http://schemas.microsoft.com/office/drawing/2014/main" id="{5C2F6086-07B8-2B37-F5EE-C959DD985C92}"/>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pic>
        <p:nvPicPr>
          <p:cNvPr id="13316" name="Picture 50" descr="Icon_13">
            <a:extLst>
              <a:ext uri="{FF2B5EF4-FFF2-40B4-BE49-F238E27FC236}">
                <a16:creationId xmlns:a16="http://schemas.microsoft.com/office/drawing/2014/main" id="{71BD5A6A-3658-81D2-FDEB-1667C627899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94863" y="92076"/>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3317" name="Picture 51" descr="Office_02">
            <a:extLst>
              <a:ext uri="{FF2B5EF4-FFF2-40B4-BE49-F238E27FC236}">
                <a16:creationId xmlns:a16="http://schemas.microsoft.com/office/drawing/2014/main" id="{A2738CA4-D795-01D5-9905-C35E21C0D4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94863" y="1000126"/>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298" name="Text Box 52">
            <a:extLst>
              <a:ext uri="{FF2B5EF4-FFF2-40B4-BE49-F238E27FC236}">
                <a16:creationId xmlns:a16="http://schemas.microsoft.com/office/drawing/2014/main" id="{0F697735-C766-6E85-D1E3-64B06499E558}"/>
              </a:ext>
            </a:extLst>
          </p:cNvPr>
          <p:cNvSpPr txBox="1">
            <a:spLocks noChangeArrowheads="1"/>
          </p:cNvSpPr>
          <p:nvPr/>
        </p:nvSpPr>
        <p:spPr bwMode="auto">
          <a:xfrm>
            <a:off x="9228138" y="1752601"/>
            <a:ext cx="1631950" cy="930275"/>
          </a:xfrm>
          <a:prstGeom prst="rect">
            <a:avLst/>
          </a:prstGeom>
          <a:noFill/>
          <a:ln>
            <a:noFill/>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defRPr/>
            </a:pPr>
            <a:r>
              <a:rPr lang="ja-JP" altLang="en-US" sz="1477"/>
              <a:t>電源ＯＦＦ</a:t>
            </a:r>
          </a:p>
          <a:p>
            <a:pPr algn="ctr" eaLnBrk="1" hangingPunct="1">
              <a:lnSpc>
                <a:spcPct val="40000"/>
              </a:lnSpc>
              <a:spcBef>
                <a:spcPct val="50000"/>
              </a:spcBef>
              <a:buFontTx/>
              <a:buNone/>
              <a:defRPr/>
            </a:pPr>
            <a:r>
              <a:rPr lang="ja-JP" altLang="en-US" sz="1477"/>
              <a:t>または</a:t>
            </a:r>
          </a:p>
          <a:p>
            <a:pPr algn="ctr" eaLnBrk="1" hangingPunct="1">
              <a:lnSpc>
                <a:spcPct val="40000"/>
              </a:lnSpc>
              <a:spcBef>
                <a:spcPct val="50000"/>
              </a:spcBef>
              <a:buFontTx/>
              <a:buNone/>
              <a:defRPr/>
            </a:pPr>
            <a:r>
              <a:rPr lang="ja-JP" altLang="en-US" sz="1477"/>
              <a:t>マナーモード</a:t>
            </a:r>
          </a:p>
        </p:txBody>
      </p:sp>
      <p:sp>
        <p:nvSpPr>
          <p:cNvPr id="13321" name="テキスト ボックス 14">
            <a:extLst>
              <a:ext uri="{FF2B5EF4-FFF2-40B4-BE49-F238E27FC236}">
                <a16:creationId xmlns:a16="http://schemas.microsoft.com/office/drawing/2014/main" id="{F3CD054A-B428-BC8D-DB44-DA7ABD5DEFB6}"/>
              </a:ext>
            </a:extLst>
          </p:cNvPr>
          <p:cNvSpPr txBox="1">
            <a:spLocks noChangeArrowheads="1"/>
          </p:cNvSpPr>
          <p:nvPr/>
        </p:nvSpPr>
        <p:spPr bwMode="auto">
          <a:xfrm>
            <a:off x="1784351"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Ｃ－１　グループ</a:t>
            </a:r>
          </a:p>
        </p:txBody>
      </p:sp>
      <p:sp>
        <p:nvSpPr>
          <p:cNvPr id="13322" name="Text Box 51">
            <a:extLst>
              <a:ext uri="{FF2B5EF4-FFF2-40B4-BE49-F238E27FC236}">
                <a16:creationId xmlns:a16="http://schemas.microsoft.com/office/drawing/2014/main" id="{F8DA6630-FF83-DB2B-7B0E-DB5C7887B777}"/>
              </a:ext>
            </a:extLst>
          </p:cNvPr>
          <p:cNvSpPr txBox="1">
            <a:spLocks noChangeArrowheads="1"/>
          </p:cNvSpPr>
          <p:nvPr/>
        </p:nvSpPr>
        <p:spPr bwMode="auto">
          <a:xfrm>
            <a:off x="1784351" y="369888"/>
            <a:ext cx="1662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latin typeface="HG丸ｺﾞｼｯｸM-PRO" panose="020F0600000000000000" pitchFamily="50" charset="-128"/>
                <a:ea typeface="HG丸ｺﾞｼｯｸM-PRO" panose="020F0600000000000000" pitchFamily="50" charset="-128"/>
              </a:rPr>
              <a:t>４０１会議室</a:t>
            </a:r>
          </a:p>
        </p:txBody>
      </p:sp>
      <p:grpSp>
        <p:nvGrpSpPr>
          <p:cNvPr id="13325" name="Group 10">
            <a:extLst>
              <a:ext uri="{FF2B5EF4-FFF2-40B4-BE49-F238E27FC236}">
                <a16:creationId xmlns:a16="http://schemas.microsoft.com/office/drawing/2014/main" id="{C321EF7D-6388-4156-1583-FC3DDC255C13}"/>
              </a:ext>
            </a:extLst>
          </p:cNvPr>
          <p:cNvGrpSpPr>
            <a:grpSpLocks/>
          </p:cNvGrpSpPr>
          <p:nvPr/>
        </p:nvGrpSpPr>
        <p:grpSpPr bwMode="auto">
          <a:xfrm>
            <a:off x="4335463" y="2043114"/>
            <a:ext cx="665162" cy="630237"/>
            <a:chOff x="960" y="912"/>
            <a:chExt cx="576" cy="624"/>
          </a:xfrm>
        </p:grpSpPr>
        <p:sp>
          <p:nvSpPr>
            <p:cNvPr id="41" name="Rectangle 11">
              <a:extLst>
                <a:ext uri="{FF2B5EF4-FFF2-40B4-BE49-F238E27FC236}">
                  <a16:creationId xmlns:a16="http://schemas.microsoft.com/office/drawing/2014/main" id="{CED1053E-D9CD-6DB1-0E05-3B7A8DD98D4A}"/>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2" name="Rectangle 12">
              <a:extLst>
                <a:ext uri="{FF2B5EF4-FFF2-40B4-BE49-F238E27FC236}">
                  <a16:creationId xmlns:a16="http://schemas.microsoft.com/office/drawing/2014/main" id="{0ABA2ABF-A182-1636-31C5-1A2A3F8A18AA}"/>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3" name="Rectangle 13">
              <a:extLst>
                <a:ext uri="{FF2B5EF4-FFF2-40B4-BE49-F238E27FC236}">
                  <a16:creationId xmlns:a16="http://schemas.microsoft.com/office/drawing/2014/main" id="{93889591-BE68-53FA-7D26-138477B72F7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27" name="テキスト ボックス 14">
            <a:extLst>
              <a:ext uri="{FF2B5EF4-FFF2-40B4-BE49-F238E27FC236}">
                <a16:creationId xmlns:a16="http://schemas.microsoft.com/office/drawing/2014/main" id="{3C2CEAB9-C415-0101-0DBF-FDAAFE38D5CB}"/>
              </a:ext>
            </a:extLst>
          </p:cNvPr>
          <p:cNvSpPr txBox="1">
            <a:spLocks noChangeArrowheads="1"/>
          </p:cNvSpPr>
          <p:nvPr/>
        </p:nvSpPr>
        <p:spPr bwMode="auto">
          <a:xfrm>
            <a:off x="4340226"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Ｃ－２　グループ</a:t>
            </a:r>
          </a:p>
        </p:txBody>
      </p:sp>
      <p:grpSp>
        <p:nvGrpSpPr>
          <p:cNvPr id="13328" name="Group 10">
            <a:extLst>
              <a:ext uri="{FF2B5EF4-FFF2-40B4-BE49-F238E27FC236}">
                <a16:creationId xmlns:a16="http://schemas.microsoft.com/office/drawing/2014/main" id="{FD65DAE1-735B-3EE7-70BF-705C9FC507C9}"/>
              </a:ext>
            </a:extLst>
          </p:cNvPr>
          <p:cNvGrpSpPr>
            <a:grpSpLocks/>
          </p:cNvGrpSpPr>
          <p:nvPr/>
        </p:nvGrpSpPr>
        <p:grpSpPr bwMode="auto">
          <a:xfrm>
            <a:off x="6807201" y="2043114"/>
            <a:ext cx="665163" cy="630237"/>
            <a:chOff x="960" y="912"/>
            <a:chExt cx="576" cy="624"/>
          </a:xfrm>
        </p:grpSpPr>
        <p:sp>
          <p:nvSpPr>
            <p:cNvPr id="47" name="Rectangle 11">
              <a:extLst>
                <a:ext uri="{FF2B5EF4-FFF2-40B4-BE49-F238E27FC236}">
                  <a16:creationId xmlns:a16="http://schemas.microsoft.com/office/drawing/2014/main" id="{3AF4EA01-8319-FC2C-59C4-C8C5D2B4B8E2}"/>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8" name="Rectangle 12">
              <a:extLst>
                <a:ext uri="{FF2B5EF4-FFF2-40B4-BE49-F238E27FC236}">
                  <a16:creationId xmlns:a16="http://schemas.microsoft.com/office/drawing/2014/main" id="{13E6D802-D904-8A3F-877C-CAB2379C60F2}"/>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9" name="Rectangle 13">
              <a:extLst>
                <a:ext uri="{FF2B5EF4-FFF2-40B4-BE49-F238E27FC236}">
                  <a16:creationId xmlns:a16="http://schemas.microsoft.com/office/drawing/2014/main" id="{D87D65D0-35D3-6713-67CA-4964B812F882}"/>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0" name="テキスト ボックス 14">
            <a:extLst>
              <a:ext uri="{FF2B5EF4-FFF2-40B4-BE49-F238E27FC236}">
                <a16:creationId xmlns:a16="http://schemas.microsoft.com/office/drawing/2014/main" id="{4DC3808C-5670-740A-9917-01EBD4618EEF}"/>
              </a:ext>
            </a:extLst>
          </p:cNvPr>
          <p:cNvSpPr txBox="1">
            <a:spLocks noChangeArrowheads="1"/>
          </p:cNvSpPr>
          <p:nvPr/>
        </p:nvSpPr>
        <p:spPr bwMode="auto">
          <a:xfrm>
            <a:off x="6811964"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Ｃ－３　グループ</a:t>
            </a:r>
          </a:p>
        </p:txBody>
      </p:sp>
      <p:grpSp>
        <p:nvGrpSpPr>
          <p:cNvPr id="13331" name="Group 10">
            <a:extLst>
              <a:ext uri="{FF2B5EF4-FFF2-40B4-BE49-F238E27FC236}">
                <a16:creationId xmlns:a16="http://schemas.microsoft.com/office/drawing/2014/main" id="{E55C71AB-6B4A-9F20-2B9C-8207ED2240C5}"/>
              </a:ext>
            </a:extLst>
          </p:cNvPr>
          <p:cNvGrpSpPr>
            <a:grpSpLocks/>
          </p:cNvGrpSpPr>
          <p:nvPr/>
        </p:nvGrpSpPr>
        <p:grpSpPr bwMode="auto">
          <a:xfrm>
            <a:off x="1779588" y="3243264"/>
            <a:ext cx="665162" cy="630237"/>
            <a:chOff x="960" y="912"/>
            <a:chExt cx="576" cy="624"/>
          </a:xfrm>
        </p:grpSpPr>
        <p:sp>
          <p:nvSpPr>
            <p:cNvPr id="53" name="Rectangle 11">
              <a:extLst>
                <a:ext uri="{FF2B5EF4-FFF2-40B4-BE49-F238E27FC236}">
                  <a16:creationId xmlns:a16="http://schemas.microsoft.com/office/drawing/2014/main" id="{201B79E9-5459-9520-02F2-D0574C7F6067}"/>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54" name="Rectangle 12">
              <a:extLst>
                <a:ext uri="{FF2B5EF4-FFF2-40B4-BE49-F238E27FC236}">
                  <a16:creationId xmlns:a16="http://schemas.microsoft.com/office/drawing/2014/main" id="{82721751-44C5-632A-00E0-5CC78800F70B}"/>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55" name="Rectangle 13">
              <a:extLst>
                <a:ext uri="{FF2B5EF4-FFF2-40B4-BE49-F238E27FC236}">
                  <a16:creationId xmlns:a16="http://schemas.microsoft.com/office/drawing/2014/main" id="{6E424168-A62F-D099-95FA-F2D90CF8F1AC}"/>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3" name="テキスト ボックス 14">
            <a:extLst>
              <a:ext uri="{FF2B5EF4-FFF2-40B4-BE49-F238E27FC236}">
                <a16:creationId xmlns:a16="http://schemas.microsoft.com/office/drawing/2014/main" id="{1BE4BBE1-E761-A1C1-09B4-08F5C7FA4365}"/>
              </a:ext>
            </a:extLst>
          </p:cNvPr>
          <p:cNvSpPr txBox="1">
            <a:spLocks noChangeArrowheads="1"/>
          </p:cNvSpPr>
          <p:nvPr/>
        </p:nvSpPr>
        <p:spPr bwMode="auto">
          <a:xfrm>
            <a:off x="1784351"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Ｃ－４　グループ</a:t>
            </a:r>
          </a:p>
        </p:txBody>
      </p:sp>
      <p:grpSp>
        <p:nvGrpSpPr>
          <p:cNvPr id="13334" name="Group 10">
            <a:extLst>
              <a:ext uri="{FF2B5EF4-FFF2-40B4-BE49-F238E27FC236}">
                <a16:creationId xmlns:a16="http://schemas.microsoft.com/office/drawing/2014/main" id="{7E557264-69FE-4F7C-C10D-EF40DE295E14}"/>
              </a:ext>
            </a:extLst>
          </p:cNvPr>
          <p:cNvGrpSpPr>
            <a:grpSpLocks/>
          </p:cNvGrpSpPr>
          <p:nvPr/>
        </p:nvGrpSpPr>
        <p:grpSpPr bwMode="auto">
          <a:xfrm>
            <a:off x="4335463" y="3243264"/>
            <a:ext cx="665162" cy="630237"/>
            <a:chOff x="960" y="912"/>
            <a:chExt cx="576" cy="624"/>
          </a:xfrm>
        </p:grpSpPr>
        <p:sp>
          <p:nvSpPr>
            <p:cNvPr id="59" name="Rectangle 11">
              <a:extLst>
                <a:ext uri="{FF2B5EF4-FFF2-40B4-BE49-F238E27FC236}">
                  <a16:creationId xmlns:a16="http://schemas.microsoft.com/office/drawing/2014/main" id="{6D33B266-E8BD-A97B-3A8B-9742A12B521B}"/>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0" name="Rectangle 12">
              <a:extLst>
                <a:ext uri="{FF2B5EF4-FFF2-40B4-BE49-F238E27FC236}">
                  <a16:creationId xmlns:a16="http://schemas.microsoft.com/office/drawing/2014/main" id="{9101C305-6539-3597-D9E4-C593A42B2A66}"/>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1" name="Rectangle 13">
              <a:extLst>
                <a:ext uri="{FF2B5EF4-FFF2-40B4-BE49-F238E27FC236}">
                  <a16:creationId xmlns:a16="http://schemas.microsoft.com/office/drawing/2014/main" id="{657C77EF-09E7-93C1-F083-7EF081BB5078}"/>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6" name="テキスト ボックス 14">
            <a:extLst>
              <a:ext uri="{FF2B5EF4-FFF2-40B4-BE49-F238E27FC236}">
                <a16:creationId xmlns:a16="http://schemas.microsoft.com/office/drawing/2014/main" id="{B8F0FBEC-76C4-E2DC-B8E2-B84725C6B74B}"/>
              </a:ext>
            </a:extLst>
          </p:cNvPr>
          <p:cNvSpPr txBox="1">
            <a:spLocks noChangeArrowheads="1"/>
          </p:cNvSpPr>
          <p:nvPr/>
        </p:nvSpPr>
        <p:spPr bwMode="auto">
          <a:xfrm>
            <a:off x="4340226"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Ｃ－５　グループ</a:t>
            </a:r>
          </a:p>
        </p:txBody>
      </p:sp>
      <p:grpSp>
        <p:nvGrpSpPr>
          <p:cNvPr id="13337" name="Group 10">
            <a:extLst>
              <a:ext uri="{FF2B5EF4-FFF2-40B4-BE49-F238E27FC236}">
                <a16:creationId xmlns:a16="http://schemas.microsoft.com/office/drawing/2014/main" id="{6262638F-479A-DE45-3F28-4350A72BE717}"/>
              </a:ext>
            </a:extLst>
          </p:cNvPr>
          <p:cNvGrpSpPr>
            <a:grpSpLocks/>
          </p:cNvGrpSpPr>
          <p:nvPr/>
        </p:nvGrpSpPr>
        <p:grpSpPr bwMode="auto">
          <a:xfrm>
            <a:off x="6807201" y="3243264"/>
            <a:ext cx="665163" cy="630237"/>
            <a:chOff x="960" y="912"/>
            <a:chExt cx="576" cy="624"/>
          </a:xfrm>
        </p:grpSpPr>
        <p:sp>
          <p:nvSpPr>
            <p:cNvPr id="65" name="Rectangle 11">
              <a:extLst>
                <a:ext uri="{FF2B5EF4-FFF2-40B4-BE49-F238E27FC236}">
                  <a16:creationId xmlns:a16="http://schemas.microsoft.com/office/drawing/2014/main" id="{2494BEB5-6D62-8961-6BB8-BFDF959C31CE}"/>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6" name="Rectangle 12">
              <a:extLst>
                <a:ext uri="{FF2B5EF4-FFF2-40B4-BE49-F238E27FC236}">
                  <a16:creationId xmlns:a16="http://schemas.microsoft.com/office/drawing/2014/main" id="{0921573B-0F70-CB5A-B371-697AF5A709AF}"/>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7" name="Rectangle 13">
              <a:extLst>
                <a:ext uri="{FF2B5EF4-FFF2-40B4-BE49-F238E27FC236}">
                  <a16:creationId xmlns:a16="http://schemas.microsoft.com/office/drawing/2014/main" id="{87A7E1E9-6B7D-3AE8-9BF9-163654A43000}"/>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9" name="テキスト ボックス 14">
            <a:extLst>
              <a:ext uri="{FF2B5EF4-FFF2-40B4-BE49-F238E27FC236}">
                <a16:creationId xmlns:a16="http://schemas.microsoft.com/office/drawing/2014/main" id="{65E56CEB-679D-4DD9-A59E-D0CA901850FD}"/>
              </a:ext>
            </a:extLst>
          </p:cNvPr>
          <p:cNvSpPr txBox="1">
            <a:spLocks noChangeArrowheads="1"/>
          </p:cNvSpPr>
          <p:nvPr/>
        </p:nvSpPr>
        <p:spPr bwMode="auto">
          <a:xfrm>
            <a:off x="6811964"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Ｃ－６　グループ</a:t>
            </a:r>
          </a:p>
        </p:txBody>
      </p:sp>
      <p:grpSp>
        <p:nvGrpSpPr>
          <p:cNvPr id="13340" name="Group 10">
            <a:extLst>
              <a:ext uri="{FF2B5EF4-FFF2-40B4-BE49-F238E27FC236}">
                <a16:creationId xmlns:a16="http://schemas.microsoft.com/office/drawing/2014/main" id="{2378A5F0-4DC0-5147-AD26-FDBEBF8BF093}"/>
              </a:ext>
            </a:extLst>
          </p:cNvPr>
          <p:cNvGrpSpPr>
            <a:grpSpLocks/>
          </p:cNvGrpSpPr>
          <p:nvPr/>
        </p:nvGrpSpPr>
        <p:grpSpPr bwMode="auto">
          <a:xfrm>
            <a:off x="1779588" y="4422775"/>
            <a:ext cx="665162" cy="630238"/>
            <a:chOff x="960" y="912"/>
            <a:chExt cx="576" cy="624"/>
          </a:xfrm>
        </p:grpSpPr>
        <p:sp>
          <p:nvSpPr>
            <p:cNvPr id="71" name="Rectangle 11">
              <a:extLst>
                <a:ext uri="{FF2B5EF4-FFF2-40B4-BE49-F238E27FC236}">
                  <a16:creationId xmlns:a16="http://schemas.microsoft.com/office/drawing/2014/main" id="{C80E6C6E-C2F4-D5F3-7719-A2B0A66932EA}"/>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2" name="Rectangle 12">
              <a:extLst>
                <a:ext uri="{FF2B5EF4-FFF2-40B4-BE49-F238E27FC236}">
                  <a16:creationId xmlns:a16="http://schemas.microsoft.com/office/drawing/2014/main" id="{200C8819-88F7-531A-BF42-F24245713D28}"/>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3" name="Rectangle 13">
              <a:extLst>
                <a:ext uri="{FF2B5EF4-FFF2-40B4-BE49-F238E27FC236}">
                  <a16:creationId xmlns:a16="http://schemas.microsoft.com/office/drawing/2014/main" id="{486A61C2-81DF-65E3-B62F-40BC2C2C63CC}"/>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2" name="テキスト ボックス 14">
            <a:extLst>
              <a:ext uri="{FF2B5EF4-FFF2-40B4-BE49-F238E27FC236}">
                <a16:creationId xmlns:a16="http://schemas.microsoft.com/office/drawing/2014/main" id="{8B762F3A-2103-01A4-824B-52563067D3BB}"/>
              </a:ext>
            </a:extLst>
          </p:cNvPr>
          <p:cNvSpPr txBox="1">
            <a:spLocks noChangeArrowheads="1"/>
          </p:cNvSpPr>
          <p:nvPr/>
        </p:nvSpPr>
        <p:spPr bwMode="auto">
          <a:xfrm>
            <a:off x="1784351"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Ｃ－７　グループ</a:t>
            </a:r>
          </a:p>
        </p:txBody>
      </p:sp>
      <p:grpSp>
        <p:nvGrpSpPr>
          <p:cNvPr id="13343" name="Group 10">
            <a:extLst>
              <a:ext uri="{FF2B5EF4-FFF2-40B4-BE49-F238E27FC236}">
                <a16:creationId xmlns:a16="http://schemas.microsoft.com/office/drawing/2014/main" id="{5DDE167E-D8D9-5B08-F70E-31654D3C361F}"/>
              </a:ext>
            </a:extLst>
          </p:cNvPr>
          <p:cNvGrpSpPr>
            <a:grpSpLocks/>
          </p:cNvGrpSpPr>
          <p:nvPr/>
        </p:nvGrpSpPr>
        <p:grpSpPr bwMode="auto">
          <a:xfrm>
            <a:off x="4335463" y="4422775"/>
            <a:ext cx="665162" cy="630238"/>
            <a:chOff x="960" y="912"/>
            <a:chExt cx="576" cy="624"/>
          </a:xfrm>
        </p:grpSpPr>
        <p:sp>
          <p:nvSpPr>
            <p:cNvPr id="77" name="Rectangle 11">
              <a:extLst>
                <a:ext uri="{FF2B5EF4-FFF2-40B4-BE49-F238E27FC236}">
                  <a16:creationId xmlns:a16="http://schemas.microsoft.com/office/drawing/2014/main" id="{721D73DB-C82A-0A2D-8609-721A81359A41}"/>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8" name="Rectangle 12">
              <a:extLst>
                <a:ext uri="{FF2B5EF4-FFF2-40B4-BE49-F238E27FC236}">
                  <a16:creationId xmlns:a16="http://schemas.microsoft.com/office/drawing/2014/main" id="{98111A58-71BB-A0BA-6C5D-08BE3E2F6D00}"/>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9" name="Rectangle 13">
              <a:extLst>
                <a:ext uri="{FF2B5EF4-FFF2-40B4-BE49-F238E27FC236}">
                  <a16:creationId xmlns:a16="http://schemas.microsoft.com/office/drawing/2014/main" id="{3DABA26E-32E0-4009-5B12-D162CC5C596C}"/>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4" name="テキスト ボックス 2">
            <a:extLst>
              <a:ext uri="{FF2B5EF4-FFF2-40B4-BE49-F238E27FC236}">
                <a16:creationId xmlns:a16="http://schemas.microsoft.com/office/drawing/2014/main" id="{1EFFA672-A017-929B-473D-E90EAD353821}"/>
              </a:ext>
            </a:extLst>
          </p:cNvPr>
          <p:cNvSpPr txBox="1">
            <a:spLocks noChangeArrowheads="1"/>
          </p:cNvSpPr>
          <p:nvPr/>
        </p:nvSpPr>
        <p:spPr bwMode="auto">
          <a:xfrm>
            <a:off x="5006976" y="4364038"/>
            <a:ext cx="1800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秋田　和久</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（㈱アドヴィックス）</a:t>
            </a:r>
            <a:endParaRPr lang="ja-JP" altLang="en-US" sz="1400" b="1">
              <a:latin typeface="HG丸ｺﾞｼｯｸM-PRO" panose="020F0600000000000000" pitchFamily="50" charset="-128"/>
              <a:ea typeface="HG丸ｺﾞｼｯｸM-PRO" panose="020F0600000000000000" pitchFamily="50" charset="-128"/>
            </a:endParaRPr>
          </a:p>
        </p:txBody>
      </p:sp>
      <p:sp>
        <p:nvSpPr>
          <p:cNvPr id="13345" name="テキスト ボックス 14">
            <a:extLst>
              <a:ext uri="{FF2B5EF4-FFF2-40B4-BE49-F238E27FC236}">
                <a16:creationId xmlns:a16="http://schemas.microsoft.com/office/drawing/2014/main" id="{9C46E554-8C00-B1C5-E85E-1D02A80E76C5}"/>
              </a:ext>
            </a:extLst>
          </p:cNvPr>
          <p:cNvSpPr txBox="1">
            <a:spLocks noChangeArrowheads="1"/>
          </p:cNvSpPr>
          <p:nvPr/>
        </p:nvSpPr>
        <p:spPr bwMode="auto">
          <a:xfrm>
            <a:off x="4340226"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Ｃ－８　グループ</a:t>
            </a:r>
          </a:p>
        </p:txBody>
      </p:sp>
      <p:grpSp>
        <p:nvGrpSpPr>
          <p:cNvPr id="13346" name="Group 10">
            <a:extLst>
              <a:ext uri="{FF2B5EF4-FFF2-40B4-BE49-F238E27FC236}">
                <a16:creationId xmlns:a16="http://schemas.microsoft.com/office/drawing/2014/main" id="{78AD11FE-3D0F-40B2-D0E1-4F81FF34B5EF}"/>
              </a:ext>
            </a:extLst>
          </p:cNvPr>
          <p:cNvGrpSpPr>
            <a:grpSpLocks/>
          </p:cNvGrpSpPr>
          <p:nvPr/>
        </p:nvGrpSpPr>
        <p:grpSpPr bwMode="auto">
          <a:xfrm>
            <a:off x="6807201" y="4422775"/>
            <a:ext cx="665163" cy="630238"/>
            <a:chOff x="960" y="912"/>
            <a:chExt cx="576" cy="624"/>
          </a:xfrm>
        </p:grpSpPr>
        <p:sp>
          <p:nvSpPr>
            <p:cNvPr id="83" name="Rectangle 11">
              <a:extLst>
                <a:ext uri="{FF2B5EF4-FFF2-40B4-BE49-F238E27FC236}">
                  <a16:creationId xmlns:a16="http://schemas.microsoft.com/office/drawing/2014/main" id="{F26B13CC-62C5-D92E-076A-9D1BD283BAE8}"/>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84" name="Rectangle 12">
              <a:extLst>
                <a:ext uri="{FF2B5EF4-FFF2-40B4-BE49-F238E27FC236}">
                  <a16:creationId xmlns:a16="http://schemas.microsoft.com/office/drawing/2014/main" id="{D668C974-C325-2D9E-2A57-0148E7E0F209}"/>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85" name="Rectangle 13">
              <a:extLst>
                <a:ext uri="{FF2B5EF4-FFF2-40B4-BE49-F238E27FC236}">
                  <a16:creationId xmlns:a16="http://schemas.microsoft.com/office/drawing/2014/main" id="{3B7747A9-C3FB-56CA-5342-87A38AC07407}"/>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7" name="テキスト ボックス 2">
            <a:extLst>
              <a:ext uri="{FF2B5EF4-FFF2-40B4-BE49-F238E27FC236}">
                <a16:creationId xmlns:a16="http://schemas.microsoft.com/office/drawing/2014/main" id="{04F905BA-CDD9-356F-E5E9-0484C9DA0E73}"/>
              </a:ext>
            </a:extLst>
          </p:cNvPr>
          <p:cNvSpPr txBox="1">
            <a:spLocks noChangeArrowheads="1"/>
          </p:cNvSpPr>
          <p:nvPr/>
        </p:nvSpPr>
        <p:spPr bwMode="auto">
          <a:xfrm>
            <a:off x="7478714" y="4373563"/>
            <a:ext cx="18002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川澄　寿成</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（豊臣機工㈱）</a:t>
            </a:r>
          </a:p>
        </p:txBody>
      </p:sp>
      <p:sp>
        <p:nvSpPr>
          <p:cNvPr id="13348" name="テキスト ボックス 14">
            <a:extLst>
              <a:ext uri="{FF2B5EF4-FFF2-40B4-BE49-F238E27FC236}">
                <a16:creationId xmlns:a16="http://schemas.microsoft.com/office/drawing/2014/main" id="{162A239A-1A4C-9E03-4FA5-35B1BB4A5E39}"/>
              </a:ext>
            </a:extLst>
          </p:cNvPr>
          <p:cNvSpPr txBox="1">
            <a:spLocks noChangeArrowheads="1"/>
          </p:cNvSpPr>
          <p:nvPr/>
        </p:nvSpPr>
        <p:spPr bwMode="auto">
          <a:xfrm>
            <a:off x="6811964"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Ｃ－９　グループ</a:t>
            </a:r>
          </a:p>
        </p:txBody>
      </p:sp>
      <p:grpSp>
        <p:nvGrpSpPr>
          <p:cNvPr id="13349" name="Group 10">
            <a:extLst>
              <a:ext uri="{FF2B5EF4-FFF2-40B4-BE49-F238E27FC236}">
                <a16:creationId xmlns:a16="http://schemas.microsoft.com/office/drawing/2014/main" id="{E3E4F6D4-9AB5-9828-E430-8C8915AA38EA}"/>
              </a:ext>
            </a:extLst>
          </p:cNvPr>
          <p:cNvGrpSpPr>
            <a:grpSpLocks/>
          </p:cNvGrpSpPr>
          <p:nvPr/>
        </p:nvGrpSpPr>
        <p:grpSpPr bwMode="auto">
          <a:xfrm>
            <a:off x="4335463" y="5654675"/>
            <a:ext cx="665162" cy="630238"/>
            <a:chOff x="960" y="912"/>
            <a:chExt cx="576" cy="624"/>
          </a:xfrm>
        </p:grpSpPr>
        <p:sp>
          <p:nvSpPr>
            <p:cNvPr id="89" name="Rectangle 11">
              <a:extLst>
                <a:ext uri="{FF2B5EF4-FFF2-40B4-BE49-F238E27FC236}">
                  <a16:creationId xmlns:a16="http://schemas.microsoft.com/office/drawing/2014/main" id="{C83616AD-8AFE-861C-7E33-83426C458930}"/>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90" name="Rectangle 12">
              <a:extLst>
                <a:ext uri="{FF2B5EF4-FFF2-40B4-BE49-F238E27FC236}">
                  <a16:creationId xmlns:a16="http://schemas.microsoft.com/office/drawing/2014/main" id="{6F0A5D25-3C5B-BFEB-EA2C-809AE95D83C9}"/>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91" name="Rectangle 13">
              <a:extLst>
                <a:ext uri="{FF2B5EF4-FFF2-40B4-BE49-F238E27FC236}">
                  <a16:creationId xmlns:a16="http://schemas.microsoft.com/office/drawing/2014/main" id="{13ADD0F4-E14C-3FC3-22EC-93261EC36412}"/>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50" name="テキスト ボックス 2">
            <a:extLst>
              <a:ext uri="{FF2B5EF4-FFF2-40B4-BE49-F238E27FC236}">
                <a16:creationId xmlns:a16="http://schemas.microsoft.com/office/drawing/2014/main" id="{790A6DD1-0A2F-B3A2-6BAF-7010B610EB48}"/>
              </a:ext>
            </a:extLst>
          </p:cNvPr>
          <p:cNvSpPr txBox="1">
            <a:spLocks noChangeArrowheads="1"/>
          </p:cNvSpPr>
          <p:nvPr/>
        </p:nvSpPr>
        <p:spPr bwMode="auto">
          <a:xfrm>
            <a:off x="5006976" y="5595938"/>
            <a:ext cx="180022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アドバイザー</a:t>
            </a:r>
            <a:endParaRPr lang="en-US" altLang="ja-JP" sz="16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2000" b="1">
                <a:latin typeface="HG丸ｺﾞｼｯｸM-PRO" panose="020F0600000000000000" pitchFamily="50" charset="-128"/>
                <a:ea typeface="HG丸ｺﾞｼｯｸM-PRO" panose="020F0600000000000000" pitchFamily="50" charset="-128"/>
              </a:rPr>
              <a:t>永江　孝雄</a:t>
            </a:r>
            <a:endParaRPr lang="en-US" altLang="ja-JP" sz="20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（㈱デンソー）</a:t>
            </a:r>
          </a:p>
        </p:txBody>
      </p:sp>
      <p:sp>
        <p:nvSpPr>
          <p:cNvPr id="13351" name="テキスト ボックス 14">
            <a:extLst>
              <a:ext uri="{FF2B5EF4-FFF2-40B4-BE49-F238E27FC236}">
                <a16:creationId xmlns:a16="http://schemas.microsoft.com/office/drawing/2014/main" id="{1B1FFAF9-23A4-4FA6-2506-6D4FF43C133A}"/>
              </a:ext>
            </a:extLst>
          </p:cNvPr>
          <p:cNvSpPr txBox="1">
            <a:spLocks noChangeArrowheads="1"/>
          </p:cNvSpPr>
          <p:nvPr/>
        </p:nvSpPr>
        <p:spPr bwMode="auto">
          <a:xfrm>
            <a:off x="4340226" y="5280125"/>
            <a:ext cx="1800225" cy="307777"/>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a:t>
            </a:r>
            <a:r>
              <a:rPr lang="en-US" altLang="ja-JP" sz="1400" b="1">
                <a:latin typeface="HG丸ｺﾞｼｯｸM-PRO" panose="020F0600000000000000" pitchFamily="50" charset="-128"/>
                <a:ea typeface="HG丸ｺﾞｼｯｸM-PRO" panose="020F0600000000000000" pitchFamily="50" charset="-128"/>
              </a:rPr>
              <a:t>10</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 name="テキスト ボックス 1">
            <a:extLst>
              <a:ext uri="{FF2B5EF4-FFF2-40B4-BE49-F238E27FC236}">
                <a16:creationId xmlns:a16="http://schemas.microsoft.com/office/drawing/2014/main" id="{999341B5-8CCF-DEA3-7BB6-744004666305}"/>
              </a:ext>
            </a:extLst>
          </p:cNvPr>
          <p:cNvSpPr txBox="1">
            <a:spLocks noChangeArrowheads="1"/>
          </p:cNvSpPr>
          <p:nvPr/>
        </p:nvSpPr>
        <p:spPr bwMode="auto">
          <a:xfrm>
            <a:off x="2067620" y="976313"/>
            <a:ext cx="3114675" cy="615553"/>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554"/>
              </a:spcBef>
              <a:defRPr/>
            </a:pPr>
            <a:r>
              <a:rPr lang="ja-JP" altLang="en-US" sz="1600" b="1" dirty="0">
                <a:latin typeface="HG丸ｺﾞｼｯｸM-PRO" panose="020F0600000000000000" pitchFamily="50" charset="-128"/>
                <a:ea typeface="HG丸ｺﾞｼｯｸM-PRO" panose="020F0600000000000000" pitchFamily="50" charset="-128"/>
              </a:rPr>
              <a:t>会場</a:t>
            </a:r>
            <a:r>
              <a:rPr lang="ja-JP" altLang="en-US" sz="1600" b="1">
                <a:latin typeface="HG丸ｺﾞｼｯｸM-PRO" panose="020F0600000000000000" pitchFamily="50" charset="-128"/>
                <a:ea typeface="HG丸ｺﾞｼｯｸM-PRO" panose="020F0600000000000000" pitchFamily="50" charset="-128"/>
              </a:rPr>
              <a:t>世話人</a:t>
            </a:r>
            <a:r>
              <a:rPr lang="ja-JP" altLang="en-US" sz="1800" b="1">
                <a:latin typeface="HG丸ｺﾞｼｯｸM-PRO" panose="020F0600000000000000" pitchFamily="50" charset="-128"/>
                <a:ea typeface="HG丸ｺﾞｼｯｸM-PRO" panose="020F0600000000000000" pitchFamily="50" charset="-128"/>
              </a:rPr>
              <a:t>　尾崎　洋</a:t>
            </a:r>
            <a:br>
              <a:rPr lang="en-US" altLang="ja-JP" sz="1800" b="1" dirty="0">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（愛三工業㈱）</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3" name="テキスト ボックス 1">
            <a:extLst>
              <a:ext uri="{FF2B5EF4-FFF2-40B4-BE49-F238E27FC236}">
                <a16:creationId xmlns:a16="http://schemas.microsoft.com/office/drawing/2014/main" id="{CC32C7DB-73F5-AF0E-A35B-EF234E4CC94C}"/>
              </a:ext>
            </a:extLst>
          </p:cNvPr>
          <p:cNvSpPr txBox="1">
            <a:spLocks noChangeArrowheads="1"/>
          </p:cNvSpPr>
          <p:nvPr/>
        </p:nvSpPr>
        <p:spPr bwMode="auto">
          <a:xfrm>
            <a:off x="5452948" y="976313"/>
            <a:ext cx="3547095" cy="615553"/>
          </a:xfrm>
          <a:prstGeom prst="rect">
            <a:avLst/>
          </a:prstGeom>
          <a:noFill/>
          <a:ln>
            <a:noFill/>
          </a:ln>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a:spcBef>
                <a:spcPts val="554"/>
              </a:spcBef>
              <a:defRPr/>
            </a:pPr>
            <a:r>
              <a:rPr lang="ja-JP" altLang="en-US" sz="1600" b="1">
                <a:latin typeface="HG丸ｺﾞｼｯｸM-PRO" panose="020F0600000000000000" pitchFamily="50" charset="-128"/>
                <a:ea typeface="HG丸ｺﾞｼｯｸM-PRO" panose="020F0600000000000000" pitchFamily="50" charset="-128"/>
              </a:rPr>
              <a:t>チーフアドバイザー</a:t>
            </a:r>
            <a:r>
              <a:rPr lang="ja-JP" altLang="en-US" sz="1800" b="1">
                <a:latin typeface="HG丸ｺﾞｼｯｸM-PRO" panose="020F0600000000000000" pitchFamily="50" charset="-128"/>
                <a:ea typeface="HG丸ｺﾞｼｯｸM-PRO" panose="020F0600000000000000" pitchFamily="50" charset="-128"/>
              </a:rPr>
              <a:t>　神谷　建也</a:t>
            </a:r>
            <a:br>
              <a:rPr lang="en-US" altLang="ja-JP" sz="20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（トヨタ車体㈱）</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4" name="テキスト ボックス 2">
            <a:extLst>
              <a:ext uri="{FF2B5EF4-FFF2-40B4-BE49-F238E27FC236}">
                <a16:creationId xmlns:a16="http://schemas.microsoft.com/office/drawing/2014/main" id="{83ABB747-F417-D276-F7EF-BD7E3BC92DA1}"/>
              </a:ext>
            </a:extLst>
          </p:cNvPr>
          <p:cNvSpPr txBox="1">
            <a:spLocks noChangeArrowheads="1"/>
          </p:cNvSpPr>
          <p:nvPr/>
        </p:nvSpPr>
        <p:spPr bwMode="auto">
          <a:xfrm>
            <a:off x="2325689" y="1984375"/>
            <a:ext cx="20161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宮内　博</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（愛知製鋼㈱）</a:t>
            </a:r>
          </a:p>
        </p:txBody>
      </p:sp>
      <p:sp>
        <p:nvSpPr>
          <p:cNvPr id="5" name="テキスト ボックス 2">
            <a:extLst>
              <a:ext uri="{FF2B5EF4-FFF2-40B4-BE49-F238E27FC236}">
                <a16:creationId xmlns:a16="http://schemas.microsoft.com/office/drawing/2014/main" id="{F827A577-4325-92D5-A357-7374FF6612FA}"/>
              </a:ext>
            </a:extLst>
          </p:cNvPr>
          <p:cNvSpPr txBox="1">
            <a:spLocks noChangeArrowheads="1"/>
          </p:cNvSpPr>
          <p:nvPr/>
        </p:nvSpPr>
        <p:spPr bwMode="auto">
          <a:xfrm>
            <a:off x="5000626" y="1984375"/>
            <a:ext cx="18002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山本　佐布郎</a:t>
            </a:r>
            <a:r>
              <a:rPr lang="ja-JP" altLang="en-US" sz="1400" b="1">
                <a:latin typeface="HG丸ｺﾞｼｯｸM-PRO" panose="020F0600000000000000" pitchFamily="50" charset="-128"/>
                <a:ea typeface="HG丸ｺﾞｼｯｸM-PRO" panose="020F0600000000000000" pitchFamily="50" charset="-128"/>
              </a:rPr>
              <a:t>（日本製鉄㈱）</a:t>
            </a:r>
          </a:p>
        </p:txBody>
      </p:sp>
      <p:sp>
        <p:nvSpPr>
          <p:cNvPr id="6" name="テキスト ボックス 2">
            <a:extLst>
              <a:ext uri="{FF2B5EF4-FFF2-40B4-BE49-F238E27FC236}">
                <a16:creationId xmlns:a16="http://schemas.microsoft.com/office/drawing/2014/main" id="{15448A23-F83B-7761-5614-66BD31E8AC2F}"/>
              </a:ext>
            </a:extLst>
          </p:cNvPr>
          <p:cNvSpPr txBox="1">
            <a:spLocks noChangeArrowheads="1"/>
          </p:cNvSpPr>
          <p:nvPr/>
        </p:nvSpPr>
        <p:spPr bwMode="auto">
          <a:xfrm>
            <a:off x="7483476" y="198437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田上　貴博</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（日本製鉄㈱）</a:t>
            </a:r>
          </a:p>
        </p:txBody>
      </p:sp>
      <p:sp>
        <p:nvSpPr>
          <p:cNvPr id="7" name="テキスト ボックス 2">
            <a:extLst>
              <a:ext uri="{FF2B5EF4-FFF2-40B4-BE49-F238E27FC236}">
                <a16:creationId xmlns:a16="http://schemas.microsoft.com/office/drawing/2014/main" id="{47EE4CB6-E4F6-EC2C-AB13-8213A4724894}"/>
              </a:ext>
            </a:extLst>
          </p:cNvPr>
          <p:cNvSpPr txBox="1">
            <a:spLocks noChangeArrowheads="1"/>
          </p:cNvSpPr>
          <p:nvPr/>
        </p:nvSpPr>
        <p:spPr bwMode="auto">
          <a:xfrm>
            <a:off x="2444751" y="318452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安藤　光暢</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（アイシン高丘㈱）</a:t>
            </a:r>
          </a:p>
        </p:txBody>
      </p:sp>
      <p:sp>
        <p:nvSpPr>
          <p:cNvPr id="8" name="テキスト ボックス 2">
            <a:extLst>
              <a:ext uri="{FF2B5EF4-FFF2-40B4-BE49-F238E27FC236}">
                <a16:creationId xmlns:a16="http://schemas.microsoft.com/office/drawing/2014/main" id="{D23319F2-D849-BCD4-8163-43FF6A93F68F}"/>
              </a:ext>
            </a:extLst>
          </p:cNvPr>
          <p:cNvSpPr txBox="1">
            <a:spLocks noChangeArrowheads="1"/>
          </p:cNvSpPr>
          <p:nvPr/>
        </p:nvSpPr>
        <p:spPr bwMode="auto">
          <a:xfrm>
            <a:off x="5006976" y="318452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神谷　英文</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（トヨタ自動車㈱）</a:t>
            </a:r>
          </a:p>
        </p:txBody>
      </p:sp>
      <p:sp>
        <p:nvSpPr>
          <p:cNvPr id="9" name="テキスト ボックス 8">
            <a:extLst>
              <a:ext uri="{FF2B5EF4-FFF2-40B4-BE49-F238E27FC236}">
                <a16:creationId xmlns:a16="http://schemas.microsoft.com/office/drawing/2014/main" id="{1B3C0E02-83F8-457A-0133-2023C11FBCBC}"/>
              </a:ext>
            </a:extLst>
          </p:cNvPr>
          <p:cNvSpPr txBox="1">
            <a:spLocks noChangeArrowheads="1"/>
          </p:cNvSpPr>
          <p:nvPr/>
        </p:nvSpPr>
        <p:spPr bwMode="auto">
          <a:xfrm>
            <a:off x="2310939" y="4364038"/>
            <a:ext cx="20161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中山　悟</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（小島プレス工業㈱）</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3">
            <a:extLst>
              <a:ext uri="{FF2B5EF4-FFF2-40B4-BE49-F238E27FC236}">
                <a16:creationId xmlns:a16="http://schemas.microsoft.com/office/drawing/2014/main" id="{F020C3DA-2B25-CA99-74A7-92898787E36C}"/>
              </a:ext>
            </a:extLst>
          </p:cNvPr>
          <p:cNvSpPr txBox="1">
            <a:spLocks noChangeArrowheads="1"/>
          </p:cNvSpPr>
          <p:nvPr/>
        </p:nvSpPr>
        <p:spPr bwMode="auto">
          <a:xfrm>
            <a:off x="3282951" y="115888"/>
            <a:ext cx="5414963" cy="531812"/>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a:ea typeface="HG丸ｺﾞｼｯｸM-PRO" panose="020F0600000000000000" pitchFamily="50" charset="-128"/>
              </a:rPr>
              <a:t>研修会のねらいと心構え</a:t>
            </a:r>
          </a:p>
        </p:txBody>
      </p:sp>
      <p:sp>
        <p:nvSpPr>
          <p:cNvPr id="16387" name="Text Box 4">
            <a:extLst>
              <a:ext uri="{FF2B5EF4-FFF2-40B4-BE49-F238E27FC236}">
                <a16:creationId xmlns:a16="http://schemas.microsoft.com/office/drawing/2014/main" id="{BA2573EF-2800-861F-989F-5170EC6621CA}"/>
              </a:ext>
            </a:extLst>
          </p:cNvPr>
          <p:cNvSpPr txBox="1">
            <a:spLocks noChangeArrowheads="1"/>
          </p:cNvSpPr>
          <p:nvPr/>
        </p:nvSpPr>
        <p:spPr bwMode="auto">
          <a:xfrm>
            <a:off x="1487487" y="3324225"/>
            <a:ext cx="979328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a:solidFill>
                  <a:srgbClr val="0000FF"/>
                </a:solidFill>
                <a:ea typeface="HG丸ｺﾞｼｯｸM-PRO" panose="020F0600000000000000" pitchFamily="50" charset="-128"/>
              </a:rPr>
              <a:t>（２）心構え</a:t>
            </a:r>
          </a:p>
          <a:p>
            <a:pPr eaLnBrk="1" hangingPunct="1">
              <a:spcBef>
                <a:spcPct val="50000"/>
              </a:spcBef>
              <a:buFontTx/>
              <a:buNone/>
            </a:pPr>
            <a:r>
              <a:rPr lang="ja-JP" altLang="en-US" sz="2000">
                <a:ea typeface="HG丸ｺﾞｼｯｸM-PRO" panose="020F0600000000000000" pitchFamily="50" charset="-128"/>
              </a:rPr>
              <a:t>  研修中は前向きに考えて</a:t>
            </a:r>
            <a:r>
              <a:rPr lang="en-US" altLang="ja-JP" sz="2000">
                <a:ea typeface="HG丸ｺﾞｼｯｸM-PRO" panose="020F0600000000000000" pitchFamily="50" charset="-128"/>
              </a:rPr>
              <a:t>｢</a:t>
            </a:r>
            <a:r>
              <a:rPr lang="ja-JP" altLang="en-US" sz="2000">
                <a:ea typeface="HG丸ｺﾞｼｯｸM-PRO" panose="020F0600000000000000" pitchFamily="50" charset="-128"/>
              </a:rPr>
              <a:t>自ら進んで職場に持って帰れるものを見つけよう！</a:t>
            </a:r>
            <a:r>
              <a:rPr lang="en-US" altLang="ja-JP" sz="2000">
                <a:ea typeface="HG丸ｺﾞｼｯｸM-PRO" panose="020F0600000000000000" pitchFamily="50" charset="-128"/>
              </a:rPr>
              <a:t>｣</a:t>
            </a:r>
          </a:p>
          <a:p>
            <a:pPr eaLnBrk="1" hangingPunct="1">
              <a:spcBef>
                <a:spcPct val="50000"/>
              </a:spcBef>
              <a:buFontTx/>
              <a:buNone/>
            </a:pPr>
            <a:r>
              <a:rPr lang="ja-JP" altLang="en-US" sz="2000">
                <a:ea typeface="HG丸ｺﾞｼｯｸM-PRO" panose="020F0600000000000000" pitchFamily="50" charset="-128"/>
              </a:rPr>
              <a:t> という心構えで研修していただくようお願いします。</a:t>
            </a:r>
          </a:p>
          <a:p>
            <a:pPr eaLnBrk="1" hangingPunct="1">
              <a:spcBef>
                <a:spcPct val="50000"/>
              </a:spcBef>
              <a:buFontTx/>
              <a:buNone/>
            </a:pPr>
            <a:r>
              <a:rPr lang="ja-JP" altLang="en-US" sz="2000">
                <a:ea typeface="HG丸ｺﾞｼｯｸM-PRO" panose="020F0600000000000000" pitchFamily="50" charset="-128"/>
              </a:rPr>
              <a:t>　　　</a:t>
            </a:r>
            <a:r>
              <a:rPr lang="ja-JP" altLang="en-US" sz="2000">
                <a:solidFill>
                  <a:srgbClr val="0000FF"/>
                </a:solidFill>
                <a:ea typeface="HG丸ｺﾞｼｯｸM-PRO" panose="020F0600000000000000" pitchFamily="50" charset="-128"/>
              </a:rPr>
              <a:t>①進んで「新しい行動」を試してみる。</a:t>
            </a:r>
          </a:p>
          <a:p>
            <a:pPr eaLnBrk="1" hangingPunct="1">
              <a:spcBef>
                <a:spcPct val="50000"/>
              </a:spcBef>
              <a:buFontTx/>
              <a:buNone/>
            </a:pPr>
            <a:r>
              <a:rPr lang="ja-JP" altLang="en-US" sz="2000">
                <a:solidFill>
                  <a:srgbClr val="0000FF"/>
                </a:solidFill>
                <a:ea typeface="HG丸ｺﾞｼｯｸM-PRO" panose="020F0600000000000000" pitchFamily="50" charset="-128"/>
              </a:rPr>
              <a:t>　　　②「開放的なコミュニケーション」を心掛ける。</a:t>
            </a:r>
          </a:p>
          <a:p>
            <a:pPr eaLnBrk="1" hangingPunct="1">
              <a:spcBef>
                <a:spcPct val="50000"/>
              </a:spcBef>
              <a:buFontTx/>
              <a:buNone/>
            </a:pPr>
            <a:r>
              <a:rPr lang="ja-JP" altLang="en-US" sz="2000">
                <a:solidFill>
                  <a:srgbClr val="0000FF"/>
                </a:solidFill>
                <a:ea typeface="HG丸ｺﾞｼｯｸM-PRO" panose="020F0600000000000000" pitchFamily="50" charset="-128"/>
              </a:rPr>
              <a:t>　　　③「気付いたこと」を討議に活かす。</a:t>
            </a:r>
          </a:p>
          <a:p>
            <a:pPr eaLnBrk="1" hangingPunct="1">
              <a:spcBef>
                <a:spcPct val="50000"/>
              </a:spcBef>
              <a:buFontTx/>
              <a:buNone/>
            </a:pPr>
            <a:r>
              <a:rPr lang="ja-JP" altLang="en-US" sz="2000">
                <a:solidFill>
                  <a:srgbClr val="0000FF"/>
                </a:solidFill>
                <a:ea typeface="HG丸ｺﾞｼｯｸM-PRO" panose="020F0600000000000000" pitchFamily="50" charset="-128"/>
              </a:rPr>
              <a:t>　　　④せっかちな「価値判断」を控える。</a:t>
            </a:r>
          </a:p>
        </p:txBody>
      </p:sp>
      <p:sp>
        <p:nvSpPr>
          <p:cNvPr id="16388" name="Text Box 2">
            <a:extLst>
              <a:ext uri="{FF2B5EF4-FFF2-40B4-BE49-F238E27FC236}">
                <a16:creationId xmlns:a16="http://schemas.microsoft.com/office/drawing/2014/main" id="{C38C66A7-C58F-6D46-A81D-771C26DF06A2}"/>
              </a:ext>
            </a:extLst>
          </p:cNvPr>
          <p:cNvSpPr txBox="1">
            <a:spLocks noChangeArrowheads="1"/>
          </p:cNvSpPr>
          <p:nvPr/>
        </p:nvSpPr>
        <p:spPr bwMode="auto">
          <a:xfrm>
            <a:off x="1524001" y="901701"/>
            <a:ext cx="9828213"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5000"/>
              </a:lnSpc>
              <a:spcBef>
                <a:spcPct val="50000"/>
              </a:spcBef>
              <a:buFontTx/>
              <a:buNone/>
            </a:pPr>
            <a:r>
              <a:rPr lang="ja-JP" altLang="en-US" sz="2000">
                <a:solidFill>
                  <a:srgbClr val="0000FF"/>
                </a:solidFill>
                <a:ea typeface="HG丸ｺﾞｼｯｸM-PRO" panose="020F0600000000000000" pitchFamily="50" charset="-128"/>
              </a:rPr>
              <a:t>（１）ねらい</a:t>
            </a:r>
          </a:p>
          <a:p>
            <a:pPr eaLnBrk="1" hangingPunct="1">
              <a:lnSpc>
                <a:spcPct val="85000"/>
              </a:lnSpc>
              <a:spcBef>
                <a:spcPct val="50000"/>
              </a:spcBef>
              <a:buFontTx/>
              <a:buNone/>
            </a:pPr>
            <a:r>
              <a:rPr lang="ja-JP" altLang="en-US" sz="2000">
                <a:ea typeface="HG丸ｺﾞｼｯｸM-PRO" panose="020F0600000000000000" pitchFamily="50" charset="-128"/>
              </a:rPr>
              <a:t> </a:t>
            </a:r>
            <a:r>
              <a:rPr lang="ja-JP" altLang="en-US" sz="2000">
                <a:latin typeface="Calibri" panose="020F0502020204030204" pitchFamily="34" charset="0"/>
                <a:ea typeface="HG丸ｺﾞｼｯｸM-PRO" panose="020F0600000000000000" pitchFamily="50" charset="-128"/>
              </a:rPr>
              <a:t>ＱＣサークルリーダーになって間もない方、間もなくＱＣサークルリーダー</a:t>
            </a:r>
            <a:endParaRPr lang="en-US" altLang="ja-JP" sz="2000">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a:latin typeface="Calibri" panose="020F0502020204030204" pitchFamily="34" charset="0"/>
                <a:ea typeface="HG丸ｺﾞｼｯｸM-PRO" panose="020F0600000000000000" pitchFamily="50" charset="-128"/>
              </a:rPr>
              <a:t> になる方々を対象に、「お話」および「体験学習」を通じて、問題解決や</a:t>
            </a:r>
          </a:p>
          <a:p>
            <a:pPr eaLnBrk="1" hangingPunct="1">
              <a:lnSpc>
                <a:spcPct val="85000"/>
              </a:lnSpc>
              <a:spcBef>
                <a:spcPct val="50000"/>
              </a:spcBef>
              <a:buFontTx/>
              <a:buNone/>
            </a:pPr>
            <a:r>
              <a:rPr lang="ja-JP" altLang="en-US" sz="2000">
                <a:latin typeface="Calibri" panose="020F0502020204030204" pitchFamily="34" charset="0"/>
                <a:ea typeface="HG丸ｺﾞｼｯｸM-PRO" panose="020F0600000000000000" pitchFamily="50" charset="-128"/>
              </a:rPr>
              <a:t> 課題達成の手順、ＱＣサークル活動の基本を学び、日頃困っている</a:t>
            </a:r>
            <a:endParaRPr lang="en-US" altLang="ja-JP" sz="2000">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a:latin typeface="Calibri" panose="020F0502020204030204" pitchFamily="34" charset="0"/>
                <a:ea typeface="HG丸ｺﾞｼｯｸM-PRO" panose="020F0600000000000000" pitchFamily="50" charset="-128"/>
              </a:rPr>
              <a:t> ことについて他社の同じような立場の人達との討議や体験学習を通して、</a:t>
            </a:r>
            <a:endParaRPr lang="en-US" altLang="ja-JP" sz="2000">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a:latin typeface="Calibri" panose="020F0502020204030204" pitchFamily="34" charset="0"/>
                <a:ea typeface="HG丸ｺﾞｼｯｸM-PRO" panose="020F0600000000000000" pitchFamily="50" charset="-128"/>
              </a:rPr>
              <a:t> 解決策やそれにつがる情報・ヒントを見出すことをねらいとしています。</a:t>
            </a:r>
            <a:endParaRPr lang="ja-JP" altLang="en-US" sz="2000">
              <a:ea typeface="HG丸ｺﾞｼｯｸM-PRO" panose="020F0600000000000000" pitchFamily="50" charset="-128"/>
            </a:endParaRPr>
          </a:p>
        </p:txBody>
      </p:sp>
      <p:sp>
        <p:nvSpPr>
          <p:cNvPr id="16389" name="テキスト ボックス 1">
            <a:extLst>
              <a:ext uri="{FF2B5EF4-FFF2-40B4-BE49-F238E27FC236}">
                <a16:creationId xmlns:a16="http://schemas.microsoft.com/office/drawing/2014/main" id="{A2E36370-230F-20BF-F748-AD88AD7251D6}"/>
              </a:ext>
            </a:extLst>
          </p:cNvPr>
          <p:cNvSpPr txBox="1">
            <a:spLocks noChangeArrowheads="1"/>
          </p:cNvSpPr>
          <p:nvPr/>
        </p:nvSpPr>
        <p:spPr bwMode="auto">
          <a:xfrm>
            <a:off x="9695329" y="150961"/>
            <a:ext cx="2312987"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９：２０～９：３０</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正方形/長方形 6">
            <a:extLst>
              <a:ext uri="{FF2B5EF4-FFF2-40B4-BE49-F238E27FC236}">
                <a16:creationId xmlns:a16="http://schemas.microsoft.com/office/drawing/2014/main" id="{194ADA7C-25BF-B063-D0E0-BA9BFA89C278}"/>
              </a:ext>
            </a:extLst>
          </p:cNvPr>
          <p:cNvSpPr>
            <a:spLocks noChangeArrowheads="1"/>
          </p:cNvSpPr>
          <p:nvPr/>
        </p:nvSpPr>
        <p:spPr bwMode="auto">
          <a:xfrm>
            <a:off x="1736725" y="836613"/>
            <a:ext cx="8959850" cy="4978400"/>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b="1" dirty="0">
                <a:solidFill>
                  <a:srgbClr val="0000FF"/>
                </a:solidFill>
                <a:latin typeface="HG丸ｺﾞｼｯｸM-PRO" panose="020F0600000000000000" pitchFamily="50" charset="-128"/>
                <a:ea typeface="HG丸ｺﾞｼｯｸM-PRO" panose="020F0600000000000000" pitchFamily="50" charset="-128"/>
              </a:rPr>
              <a:t>（</a:t>
            </a:r>
            <a:r>
              <a:rPr lang="en-US" altLang="ja-JP" sz="2215" b="1" dirty="0">
                <a:solidFill>
                  <a:srgbClr val="0000FF"/>
                </a:solidFill>
                <a:latin typeface="HG丸ｺﾞｼｯｸM-PRO" panose="020F0600000000000000" pitchFamily="50" charset="-128"/>
                <a:ea typeface="HG丸ｺﾞｼｯｸM-PRO" panose="020F0600000000000000" pitchFamily="50" charset="-128"/>
              </a:rPr>
              <a:t>3</a:t>
            </a:r>
            <a:r>
              <a:rPr lang="ja-JP" altLang="en-US" sz="2215" b="1" dirty="0">
                <a:solidFill>
                  <a:srgbClr val="0000FF"/>
                </a:solidFill>
                <a:latin typeface="HG丸ｺﾞｼｯｸM-PRO" panose="020F0600000000000000" pitchFamily="50" charset="-128"/>
                <a:ea typeface="HG丸ｺﾞｼｯｸM-PRO" panose="020F0600000000000000" pitchFamily="50" charset="-128"/>
              </a:rPr>
              <a:t>）グループ意思決定の際の注意事項</a:t>
            </a:r>
            <a:endParaRPr lang="en-US" altLang="ja-JP" sz="2215" b="1" dirty="0">
              <a:solidFill>
                <a:srgbClr val="0000FF"/>
              </a:solidFill>
              <a:latin typeface="HG丸ｺﾞｼｯｸM-PRO" panose="020F0600000000000000" pitchFamily="50" charset="-128"/>
              <a:ea typeface="HG丸ｺﾞｼｯｸM-PRO" panose="020F0600000000000000" pitchFamily="50" charset="-128"/>
            </a:endParaRPr>
          </a:p>
          <a:p>
            <a:pPr>
              <a:defRPr/>
            </a:pPr>
            <a:endParaRPr lang="en-US" altLang="ja-JP" sz="1846" b="1" dirty="0">
              <a:solidFill>
                <a:srgbClr val="0000FF"/>
              </a:solidFill>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①結論・方向づけは原則として、全員一致で決定すること。 </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１人でも賛成できない人がいたらグループとして充分議論を尽くしてください。</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②論争を避けるための理由だけで、容易な妥協をして、</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自分の答えを変更してはいけません。</a:t>
            </a:r>
          </a:p>
          <a:p>
            <a:pPr>
              <a:defRPr/>
            </a:pPr>
            <a:r>
              <a:rPr lang="ja-JP" altLang="en-US" sz="1846" dirty="0">
                <a:latin typeface="HG丸ｺﾞｼｯｸM-PRO" panose="020F0600000000000000" pitchFamily="50" charset="-128"/>
                <a:ea typeface="HG丸ｺﾞｼｯｸM-PRO" panose="020F0600000000000000" pitchFamily="50" charset="-128"/>
              </a:rPr>
              <a:t>　　（何らかの納得のいく理由があったら自分の答えを変えましょう）</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③前に譲ったのだから今度は譲れ、というような取り引きをしてはいけません。</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④少数意見はグループにとって、決定する障害ではなく、</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むしろ他のメンバーが気づかなかった観点を教えてくれている</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というように少数意見も大切に扱ってください。</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⑤ 各個人の考え方、実情を十分に理解し、学ぶことに心掛けてください。</a:t>
            </a:r>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1712</TotalTime>
  <Words>3562</Words>
  <Application>Microsoft Office PowerPoint</Application>
  <PresentationFormat>ワイド画面</PresentationFormat>
  <Paragraphs>630</Paragraphs>
  <Slides>39</Slides>
  <Notes>10</Notes>
  <HiddenSlides>0</HiddenSlides>
  <MMClips>0</MMClips>
  <ScaleCrop>false</ScaleCrop>
  <HeadingPairs>
    <vt:vector size="6" baseType="variant">
      <vt:variant>
        <vt:lpstr>使用されているフォント</vt:lpstr>
      </vt:variant>
      <vt:variant>
        <vt:i4>19</vt:i4>
      </vt:variant>
      <vt:variant>
        <vt:lpstr>テーマ</vt:lpstr>
      </vt:variant>
      <vt:variant>
        <vt:i4>1</vt:i4>
      </vt:variant>
      <vt:variant>
        <vt:lpstr>スライド タイトル</vt:lpstr>
      </vt:variant>
      <vt:variant>
        <vt:i4>39</vt:i4>
      </vt:variant>
    </vt:vector>
  </HeadingPairs>
  <TitlesOfParts>
    <vt:vector size="59" baseType="lpstr">
      <vt:lpstr>BIZ UDPゴシック</vt:lpstr>
      <vt:lpstr>ＤＦＰPOP体</vt:lpstr>
      <vt:lpstr>HGPｺﾞｼｯｸE</vt:lpstr>
      <vt:lpstr>HGP創英角ｺﾞｼｯｸUB</vt:lpstr>
      <vt:lpstr>HGS創英角ｺﾞｼｯｸUB</vt:lpstr>
      <vt:lpstr>HG丸ｺﾞｼｯｸM-PRO</vt:lpstr>
      <vt:lpstr>HG行書体</vt:lpstr>
      <vt:lpstr>HG創英角ｺﾞｼｯｸUB</vt:lpstr>
      <vt:lpstr>Meiryo UI</vt:lpstr>
      <vt:lpstr>ＭＳ Ｐゴシック</vt:lpstr>
      <vt:lpstr>ＭＳ ゴシック</vt:lpstr>
      <vt:lpstr>UD デジタル 教科書体 NK-B</vt:lpstr>
      <vt:lpstr>游ゴシック</vt:lpstr>
      <vt:lpstr>游ゴシック Light</vt:lpstr>
      <vt:lpstr>游明朝</vt:lpstr>
      <vt:lpstr>Arial</vt:lpstr>
      <vt:lpstr>Calibri</vt:lpstr>
      <vt:lpstr>Century</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【提案】発表スタイル</vt:lpstr>
    </vt:vector>
  </TitlesOfParts>
  <Company>NTK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水谷 和生(ka-mizutani)</dc:creator>
  <cp:lastModifiedBy>Inagaki Satomi／稲垣　里美／AT</cp:lastModifiedBy>
  <cp:revision>73</cp:revision>
  <dcterms:created xsi:type="dcterms:W3CDTF">2025-03-17T05:38:56Z</dcterms:created>
  <dcterms:modified xsi:type="dcterms:W3CDTF">2026-06-03T07:48:30Z</dcterms:modified>
</cp:coreProperties>
</file>