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82" r:id="rId2"/>
    <p:sldId id="283" r:id="rId3"/>
    <p:sldId id="292" r:id="rId4"/>
    <p:sldId id="288" r:id="rId5"/>
    <p:sldId id="289" r:id="rId6"/>
    <p:sldId id="291" r:id="rId7"/>
    <p:sldId id="293" r:id="rId8"/>
  </p:sldIdLst>
  <p:sldSz cx="12192000" cy="6858000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89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35" autoAdjust="0"/>
    <p:restoredTop sz="93957" autoAdjust="0"/>
  </p:normalViewPr>
  <p:slideViewPr>
    <p:cSldViewPr>
      <p:cViewPr varScale="1">
        <p:scale>
          <a:sx n="68" d="100"/>
          <a:sy n="68" d="100"/>
        </p:scale>
        <p:origin x="119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890" y="-84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algn="r"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2451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2451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algn="r" defTabSz="907981">
              <a:defRPr sz="1200"/>
            </a:lvl1pPr>
          </a:lstStyle>
          <a:p>
            <a:fld id="{FCD86F5B-770A-46CA-9E0A-3227D60C91E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7781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>
            <a:lvl1pPr algn="r"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" y="747713"/>
            <a:ext cx="6619875" cy="37242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1" y="4721226"/>
            <a:ext cx="4992688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2451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defTabSz="908017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2451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67" tIns="46841" rIns="92067" bIns="46841" numCol="1" anchor="b" anchorCtr="0" compatLnSpc="1">
            <a:prstTxWarp prst="textNoShape">
              <a:avLst/>
            </a:prstTxWarp>
          </a:bodyPr>
          <a:lstStyle>
            <a:lvl1pPr algn="r" defTabSz="907981">
              <a:defRPr sz="1200"/>
            </a:lvl1pPr>
          </a:lstStyle>
          <a:p>
            <a:fld id="{DA4CFE6A-7A4B-491C-9674-9B7C42F2D76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7886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0850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032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5413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049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893" indent="-285728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2914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079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245" indent="-228583" defTabSz="90639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410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575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8741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5906" indent="-228583" defTabSz="90639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3E00DFE-A614-42C7-A65B-76E617847E75}" type="slidenum">
              <a:rPr lang="en-US" altLang="ja-JP">
                <a:ea typeface="ＭＳ Ｐゴシック" panose="020B0600070205080204" pitchFamily="50" charset="-128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>
              <a:ea typeface="ＭＳ Ｐゴシック" panose="020B0600070205080204" pitchFamily="50" charset="-128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3" y="720725"/>
            <a:ext cx="6621462" cy="3724275"/>
          </a:xfrm>
          <a:ln cap="flat"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7550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42CDBA-D372-4654-A41B-B42E0109EDD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55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0B32C0-78FC-4538-972C-AF3E3F953B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9076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686802" y="609600"/>
            <a:ext cx="25908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2" y="609600"/>
            <a:ext cx="7584831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74EFF-E1B4-4822-BB8E-411F71E1D4C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5284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534940-19F6-4F39-A7DD-354815BCBAD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970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247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D2226-FAF4-492F-8230-F0E7A4C223F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840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781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89786" y="1981200"/>
            <a:ext cx="508781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F0FFF-9093-4396-B02B-0AF49730BE6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8927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3694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694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85C1A-A894-4A32-B3EA-F0501B2E8A8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4894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FBABB-3EE2-4AC9-8D1F-DE10D103593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8894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3AF0D8-4113-46F1-9DDB-5D320E0CB04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554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7386" y="273053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CE259-4749-4119-971C-A0FB5BA68F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8523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C7810-9B17-4E95-A51C-C8AF62CAE1C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2071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defTabSz="844571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ctr" defTabSz="844571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r" defTabSz="844571">
              <a:defRPr sz="1500"/>
            </a:lvl1pPr>
          </a:lstStyle>
          <a:p>
            <a:fld id="{1C245D50-D7CF-4A84-8709-17677E4456C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defTabSz="844571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12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23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34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46" algn="ctr" defTabSz="844571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61959" indent="-361959" algn="l" defTabSz="844571" rtl="0" eaLnBrk="0" fontAlgn="base" hangingPunct="0">
        <a:spcBef>
          <a:spcPct val="20000"/>
        </a:spcBef>
        <a:spcAft>
          <a:spcPct val="0"/>
        </a:spcAft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85833" indent="-301633" algn="l" defTabSz="844571" rtl="0" eaLnBrk="0" fontAlgn="base" hangingPunct="0">
        <a:spcBef>
          <a:spcPct val="20000"/>
        </a:spcBef>
        <a:spcAft>
          <a:spcPct val="0"/>
        </a:spcAft>
        <a:buChar char="–"/>
        <a:defRPr kumimoji="1" sz="3000">
          <a:solidFill>
            <a:schemeClr val="tx1"/>
          </a:solidFill>
          <a:latin typeface="+mn-lt"/>
          <a:ea typeface="+mn-ea"/>
        </a:defRPr>
      </a:lvl2pPr>
      <a:lvl3pPr marL="1208118" indent="-242894" algn="l" defTabSz="844571" rtl="0" eaLnBrk="0" fontAlgn="base" hangingPunct="0">
        <a:spcBef>
          <a:spcPct val="20000"/>
        </a:spcBef>
        <a:spcAft>
          <a:spcPct val="0"/>
        </a:spcAft>
        <a:buChar char="•"/>
        <a:defRPr kumimoji="1" sz="2600">
          <a:solidFill>
            <a:schemeClr val="tx1"/>
          </a:solidFill>
          <a:latin typeface="+mn-lt"/>
          <a:ea typeface="+mn-ea"/>
        </a:defRPr>
      </a:lvl3pPr>
      <a:lvl4pPr marL="1690730" indent="-241306" algn="l" defTabSz="844571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73342" indent="-239719" algn="l" defTabSz="844571" rtl="0" eaLnBrk="0" fontAlgn="base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0554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087765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44977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02188" indent="-239719" algn="l" defTabSz="844571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81138" y="488951"/>
            <a:ext cx="2252662" cy="49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600"/>
              <a:t>グループの旗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610600" y="533401"/>
            <a:ext cx="2146300" cy="28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 dirty="0"/>
              <a:t>　　　　　</a:t>
            </a:r>
            <a:r>
              <a:rPr lang="ja-JP" altLang="en-US" sz="1200" dirty="0"/>
              <a:t>年</a:t>
            </a:r>
            <a:r>
              <a:rPr lang="ja-JP" altLang="en-US" sz="1200" u="sng" dirty="0"/>
              <a:t>　　　</a:t>
            </a:r>
            <a:r>
              <a:rPr lang="ja-JP" altLang="en-US" sz="1200" dirty="0"/>
              <a:t>月</a:t>
            </a:r>
            <a:r>
              <a:rPr lang="ja-JP" altLang="en-US" sz="1200" u="sng" dirty="0"/>
              <a:t>　　　</a:t>
            </a:r>
            <a:r>
              <a:rPr lang="ja-JP" altLang="en-US" sz="1200" dirty="0"/>
              <a:t>日</a:t>
            </a:r>
          </a:p>
        </p:txBody>
      </p:sp>
      <p:graphicFrame>
        <p:nvGraphicFramePr>
          <p:cNvPr id="56443" name="Group 123"/>
          <p:cNvGraphicFramePr>
            <a:graphicFrameLocks noGrp="1"/>
          </p:cNvGraphicFramePr>
          <p:nvPr/>
        </p:nvGraphicFramePr>
        <p:xfrm>
          <a:off x="1524000" y="1625600"/>
          <a:ext cx="2590800" cy="990600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グループのネーミング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4295775" y="765175"/>
            <a:ext cx="3200400" cy="2057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5105400" y="635001"/>
            <a:ext cx="14478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 b="1"/>
              <a:t>シンボルマーク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7950200" y="2117725"/>
            <a:ext cx="276860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endParaRPr lang="ja-JP" altLang="ja-JP" sz="240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7950200" y="1844675"/>
            <a:ext cx="276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ja-JP" altLang="en-US" sz="1200" b="1"/>
              <a:t>アドバイザー</a:t>
            </a: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7967663" y="1341439"/>
            <a:ext cx="2768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endParaRPr lang="ja-JP" altLang="ja-JP" sz="2400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7950200" y="1054100"/>
            <a:ext cx="276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ja-JP" altLang="en-US" sz="1200" b="1"/>
              <a:t>チーフアドバイザー</a:t>
            </a:r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7950200" y="1054100"/>
            <a:ext cx="27686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7950200" y="1327150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7950200" y="1844675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7950200" y="2117725"/>
            <a:ext cx="276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7950200" y="2665413"/>
            <a:ext cx="27686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7950200" y="1054102"/>
            <a:ext cx="0" cy="16113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10718800" y="1054102"/>
            <a:ext cx="0" cy="16113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5634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156512"/>
              </p:ext>
            </p:extLst>
          </p:nvPr>
        </p:nvGraphicFramePr>
        <p:xfrm>
          <a:off x="1524000" y="3263900"/>
          <a:ext cx="5562600" cy="3267076"/>
        </p:xfrm>
        <a:graphic>
          <a:graphicData uri="http://schemas.openxmlformats.org/drawingml/2006/table">
            <a:tbl>
              <a:tblPr/>
              <a:tblGrid>
                <a:gridCol w="41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役　　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氏　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会　社　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サブリーダー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発表者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質問者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書記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1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書記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2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７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時間係・</a:t>
                      </a: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5S</a:t>
                      </a: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９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131" name="Rectangle 83"/>
          <p:cNvSpPr>
            <a:spLocks noChangeArrowheads="1"/>
          </p:cNvSpPr>
          <p:nvPr/>
        </p:nvSpPr>
        <p:spPr bwMode="auto">
          <a:xfrm>
            <a:off x="1524000" y="2857500"/>
            <a:ext cx="1546860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/>
              <a:t>役割分担</a:t>
            </a:r>
          </a:p>
        </p:txBody>
      </p:sp>
      <p:graphicFrame>
        <p:nvGraphicFramePr>
          <p:cNvPr id="56439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803792"/>
              </p:ext>
            </p:extLst>
          </p:nvPr>
        </p:nvGraphicFramePr>
        <p:xfrm>
          <a:off x="7297738" y="3244850"/>
          <a:ext cx="3403600" cy="2528888"/>
        </p:xfrm>
        <a:graphic>
          <a:graphicData uri="http://schemas.openxmlformats.org/drawingml/2006/table">
            <a:tbl>
              <a:tblPr/>
              <a:tblGrid>
                <a:gridCol w="514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1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内　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評価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13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明朝" pitchFamily="18" charset="-128"/>
                        </a:rPr>
                        <a:t>みんなが積極的に発言する。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明朝" pitchFamily="18" charset="-128"/>
                        </a:rPr>
                        <a:t>みんなで時間を守る。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55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62" name="Text Box 114"/>
          <p:cNvSpPr txBox="1">
            <a:spLocks noChangeArrowheads="1"/>
          </p:cNvSpPr>
          <p:nvPr/>
        </p:nvSpPr>
        <p:spPr bwMode="auto">
          <a:xfrm>
            <a:off x="7496175" y="5789614"/>
            <a:ext cx="3071922" cy="71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300" dirty="0"/>
              <a:t>★活動終了時に全員で評価を実施します。</a:t>
            </a:r>
            <a:br>
              <a:rPr lang="en-US" altLang="ja-JP" sz="1300" dirty="0"/>
            </a:br>
            <a:r>
              <a:rPr lang="ja-JP" altLang="en-US" sz="1300" dirty="0"/>
              <a:t>★評価は、○、△、</a:t>
            </a:r>
            <a:r>
              <a:rPr lang="en-US" altLang="ja-JP" sz="1300" dirty="0"/>
              <a:t>×</a:t>
            </a:r>
            <a:r>
              <a:rPr lang="ja-JP" altLang="en-US" sz="1300" dirty="0"/>
              <a:t>等で記入。</a:t>
            </a:r>
            <a:br>
              <a:rPr lang="en-US" altLang="ja-JP" sz="1300" dirty="0"/>
            </a:br>
            <a:r>
              <a:rPr lang="en-US" altLang="ja-JP" sz="1300" dirty="0"/>
              <a:t>※</a:t>
            </a:r>
            <a:r>
              <a:rPr lang="ja-JP" altLang="en-US" sz="1600" b="1" dirty="0"/>
              <a:t>大きく濃い字で書きましょう！</a:t>
            </a:r>
            <a:endParaRPr lang="ja-JP" altLang="en-US" sz="1300" dirty="0"/>
          </a:p>
        </p:txBody>
      </p:sp>
      <p:sp>
        <p:nvSpPr>
          <p:cNvPr id="2163" name="Rectangle 115"/>
          <p:cNvSpPr>
            <a:spLocks noChangeArrowheads="1"/>
          </p:cNvSpPr>
          <p:nvPr/>
        </p:nvSpPr>
        <p:spPr bwMode="auto">
          <a:xfrm>
            <a:off x="7315200" y="2882901"/>
            <a:ext cx="2667000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/>
              <a:t>グループの決め事</a:t>
            </a:r>
          </a:p>
        </p:txBody>
      </p:sp>
      <p:sp>
        <p:nvSpPr>
          <p:cNvPr id="2164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ＧＤ記録用紙（発表資料１）</a:t>
            </a:r>
          </a:p>
        </p:txBody>
      </p:sp>
      <p:sp>
        <p:nvSpPr>
          <p:cNvPr id="2165" name="AutoShape 117"/>
          <p:cNvSpPr>
            <a:spLocks noChangeArrowheads="1"/>
          </p:cNvSpPr>
          <p:nvPr/>
        </p:nvSpPr>
        <p:spPr bwMode="auto">
          <a:xfrm>
            <a:off x="1343025" y="476252"/>
            <a:ext cx="9448800" cy="6265863"/>
          </a:xfrm>
          <a:prstGeom prst="roundRect">
            <a:avLst>
              <a:gd name="adj" fmla="val 1778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7" name="Text Box 112"/>
          <p:cNvSpPr txBox="1">
            <a:spLocks noChangeArrowheads="1"/>
          </p:cNvSpPr>
          <p:nvPr/>
        </p:nvSpPr>
        <p:spPr bwMode="auto">
          <a:xfrm>
            <a:off x="8210801" y="53976"/>
            <a:ext cx="27860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431090" y="1069975"/>
            <a:ext cx="2791663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u="sng" dirty="0">
                <a:latin typeface="ＭＳ Ｐゴシック" panose="020B0600070205080204" pitchFamily="50" charset="-128"/>
              </a:rPr>
              <a:t>Ｃコース：　　　</a:t>
            </a:r>
            <a:r>
              <a:rPr lang="ja-JP" altLang="en-US" sz="2000" u="sng" dirty="0"/>
              <a:t>グループ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25708" y="355553"/>
            <a:ext cx="1819126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ea typeface="HGS創英角ｺﾞｼｯｸUB" panose="020B0900000000000000" pitchFamily="50" charset="-128"/>
              </a:rPr>
              <a:t>１．第１回目</a:t>
            </a:r>
            <a:endParaRPr lang="ja-JP" altLang="en-US" sz="2000" dirty="0">
              <a:solidFill>
                <a:srgbClr val="FF0000"/>
              </a:solidFill>
              <a:ea typeface="HGS創英角ｺﾞｼｯｸUB" panose="020B0900000000000000" pitchFamily="50" charset="-128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311876" y="1916113"/>
            <a:ext cx="7943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要因解析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事実を基に要因を掘り下げ、主要因を追及する</a:t>
            </a:r>
          </a:p>
        </p:txBody>
      </p:sp>
      <p:cxnSp>
        <p:nvCxnSpPr>
          <p:cNvPr id="160" name="直線矢印コネクタ 159"/>
          <p:cNvCxnSpPr/>
          <p:nvPr/>
        </p:nvCxnSpPr>
        <p:spPr bwMode="auto">
          <a:xfrm>
            <a:off x="2624138" y="4722813"/>
            <a:ext cx="6437312" cy="0"/>
          </a:xfrm>
          <a:prstGeom prst="straightConnector1">
            <a:avLst/>
          </a:prstGeom>
          <a:ln w="1143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正方形/長方形 160"/>
          <p:cNvSpPr/>
          <p:nvPr/>
        </p:nvSpPr>
        <p:spPr bwMode="auto">
          <a:xfrm>
            <a:off x="9116070" y="3125788"/>
            <a:ext cx="868362" cy="3194050"/>
          </a:xfrm>
          <a:prstGeom prst="rect">
            <a:avLst/>
          </a:prstGeom>
          <a:noFill/>
          <a:ln w="698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en-US" altLang="ja-JP" sz="2000" dirty="0"/>
              <a:t>25</a:t>
            </a:r>
            <a:r>
              <a:rPr lang="ja-JP" altLang="en-US" sz="2000" dirty="0"/>
              <a:t>分以内にパズル</a:t>
            </a:r>
            <a:r>
              <a:rPr lang="ja-JP" altLang="en-US" sz="2000"/>
              <a:t>を完成</a:t>
            </a:r>
            <a:endParaRPr lang="en-US" altLang="ja-JP" sz="2000"/>
          </a:p>
          <a:p>
            <a:pPr algn="ctr">
              <a:defRPr/>
            </a:pPr>
            <a:r>
              <a:rPr lang="ja-JP" altLang="en-US" sz="2000"/>
              <a:t>させられない</a:t>
            </a:r>
            <a:endParaRPr lang="ja-JP" altLang="en-US" sz="2000" dirty="0"/>
          </a:p>
        </p:txBody>
      </p:sp>
      <p:cxnSp>
        <p:nvCxnSpPr>
          <p:cNvPr id="162" name="直線矢印コネクタ 161"/>
          <p:cNvCxnSpPr/>
          <p:nvPr/>
        </p:nvCxnSpPr>
        <p:spPr bwMode="auto">
          <a:xfrm>
            <a:off x="6738938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矢印コネクタ 162"/>
          <p:cNvCxnSpPr/>
          <p:nvPr/>
        </p:nvCxnSpPr>
        <p:spPr bwMode="auto">
          <a:xfrm>
            <a:off x="3489326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矢印コネクタ 163"/>
          <p:cNvCxnSpPr/>
          <p:nvPr/>
        </p:nvCxnSpPr>
        <p:spPr bwMode="auto">
          <a:xfrm flipV="1">
            <a:off x="6226175" y="4781552"/>
            <a:ext cx="1231900" cy="1628775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矢印コネクタ 164"/>
          <p:cNvCxnSpPr/>
          <p:nvPr/>
        </p:nvCxnSpPr>
        <p:spPr bwMode="auto">
          <a:xfrm flipV="1">
            <a:off x="2976563" y="4781551"/>
            <a:ext cx="1217612" cy="1627188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角丸四角形 165"/>
          <p:cNvSpPr/>
          <p:nvPr/>
        </p:nvSpPr>
        <p:spPr bwMode="auto">
          <a:xfrm>
            <a:off x="2873377" y="2813051"/>
            <a:ext cx="1558925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100" dirty="0"/>
              <a:t>組み立て方（方法）</a:t>
            </a:r>
          </a:p>
        </p:txBody>
      </p:sp>
      <p:sp>
        <p:nvSpPr>
          <p:cNvPr id="167" name="角丸四角形 166"/>
          <p:cNvSpPr/>
          <p:nvPr/>
        </p:nvSpPr>
        <p:spPr bwMode="auto">
          <a:xfrm>
            <a:off x="2292351" y="6319838"/>
            <a:ext cx="1279525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600"/>
              <a:t>環境</a:t>
            </a:r>
          </a:p>
        </p:txBody>
      </p:sp>
      <p:sp>
        <p:nvSpPr>
          <p:cNvPr id="4123" name="角丸四角形 18"/>
          <p:cNvSpPr>
            <a:spLocks noChangeArrowheads="1"/>
          </p:cNvSpPr>
          <p:nvPr/>
        </p:nvSpPr>
        <p:spPr bwMode="auto">
          <a:xfrm>
            <a:off x="5673725" y="6338888"/>
            <a:ext cx="1530350" cy="3413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>
                <a:latin typeface="Arial" panose="020B0604020202020204" pitchFamily="34" charset="0"/>
              </a:rPr>
              <a:t>パズル</a:t>
            </a:r>
            <a:r>
              <a:rPr lang="ja-JP" altLang="en-US" sz="1200">
                <a:latin typeface="Arial" panose="020B0604020202020204" pitchFamily="34" charset="0"/>
              </a:rPr>
              <a:t>（材料）</a:t>
            </a:r>
          </a:p>
        </p:txBody>
      </p:sp>
      <p:sp>
        <p:nvSpPr>
          <p:cNvPr id="169" name="角丸四角形 168"/>
          <p:cNvSpPr/>
          <p:nvPr/>
        </p:nvSpPr>
        <p:spPr bwMode="auto">
          <a:xfrm>
            <a:off x="6113464" y="2813051"/>
            <a:ext cx="1277937" cy="342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100" dirty="0"/>
              <a:t>メンバー（人）</a:t>
            </a:r>
          </a:p>
        </p:txBody>
      </p:sp>
      <p:cxnSp>
        <p:nvCxnSpPr>
          <p:cNvPr id="172" name="直線矢印コネクタ 171"/>
          <p:cNvCxnSpPr/>
          <p:nvPr/>
        </p:nvCxnSpPr>
        <p:spPr bwMode="auto">
          <a:xfrm>
            <a:off x="6353175" y="5245100"/>
            <a:ext cx="711200" cy="0"/>
          </a:xfrm>
          <a:prstGeom prst="straightConnector1">
            <a:avLst/>
          </a:prstGeom>
          <a:ln w="508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線矢印コネクタ 175"/>
          <p:cNvCxnSpPr/>
          <p:nvPr/>
        </p:nvCxnSpPr>
        <p:spPr bwMode="auto">
          <a:xfrm>
            <a:off x="6659565" y="5930900"/>
            <a:ext cx="1017587" cy="0"/>
          </a:xfrm>
          <a:prstGeom prst="straightConnector1">
            <a:avLst/>
          </a:prstGeom>
          <a:ln w="508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線矢印コネクタ 183"/>
          <p:cNvCxnSpPr>
            <a:cxnSpLocks noChangeAspect="1"/>
          </p:cNvCxnSpPr>
          <p:nvPr/>
        </p:nvCxnSpPr>
        <p:spPr bwMode="auto">
          <a:xfrm flipV="1">
            <a:off x="6426202" y="5264150"/>
            <a:ext cx="233363" cy="298450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線矢印コネクタ 185"/>
          <p:cNvCxnSpPr>
            <a:cxnSpLocks noChangeAspect="1"/>
          </p:cNvCxnSpPr>
          <p:nvPr/>
        </p:nvCxnSpPr>
        <p:spPr bwMode="auto">
          <a:xfrm flipV="1">
            <a:off x="7027864" y="5437189"/>
            <a:ext cx="382587" cy="481012"/>
          </a:xfrm>
          <a:prstGeom prst="straightConnector1">
            <a:avLst/>
          </a:prstGeom>
          <a:ln w="254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4" name="テキスト ボックス 26"/>
          <p:cNvSpPr txBox="1">
            <a:spLocks noChangeArrowheads="1"/>
          </p:cNvSpPr>
          <p:nvPr/>
        </p:nvSpPr>
        <p:spPr bwMode="auto">
          <a:xfrm>
            <a:off x="7688263" y="5813426"/>
            <a:ext cx="1297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嵌め込み場所探しに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時間が掛る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45" name="テキスト ボックス 26"/>
          <p:cNvSpPr txBox="1">
            <a:spLocks noChangeArrowheads="1"/>
          </p:cNvSpPr>
          <p:nvPr/>
        </p:nvSpPr>
        <p:spPr bwMode="auto">
          <a:xfrm>
            <a:off x="6030913" y="5540376"/>
            <a:ext cx="660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絵柄が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似ている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46" name="テキスト ボックス 26"/>
          <p:cNvSpPr txBox="1">
            <a:spLocks noChangeArrowheads="1"/>
          </p:cNvSpPr>
          <p:nvPr/>
        </p:nvSpPr>
        <p:spPr bwMode="auto">
          <a:xfrm>
            <a:off x="5597525" y="5076826"/>
            <a:ext cx="6928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探す時間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が長い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50" name="テキスト ボックス 26"/>
          <p:cNvSpPr txBox="1">
            <a:spLocks noChangeArrowheads="1"/>
          </p:cNvSpPr>
          <p:nvPr/>
        </p:nvSpPr>
        <p:spPr bwMode="auto">
          <a:xfrm>
            <a:off x="1466852" y="4508501"/>
            <a:ext cx="18473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62" name="テキスト ボックス 26"/>
          <p:cNvSpPr txBox="1">
            <a:spLocks noChangeArrowheads="1"/>
          </p:cNvSpPr>
          <p:nvPr/>
        </p:nvSpPr>
        <p:spPr bwMode="auto">
          <a:xfrm>
            <a:off x="7310440" y="6173789"/>
            <a:ext cx="10038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置き場が</a:t>
            </a:r>
            <a:endParaRPr lang="en-US" altLang="ja-JP" sz="10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決まっていない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sp>
        <p:nvSpPr>
          <p:cNvPr id="4164" name="正方形/長方形 1"/>
          <p:cNvSpPr>
            <a:spLocks noChangeArrowheads="1"/>
          </p:cNvSpPr>
          <p:nvPr/>
        </p:nvSpPr>
        <p:spPr bwMode="auto">
          <a:xfrm>
            <a:off x="7327902" y="3232151"/>
            <a:ext cx="1414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dbl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cxnSp>
        <p:nvCxnSpPr>
          <p:cNvPr id="221" name="直線矢印コネクタ 220"/>
          <p:cNvCxnSpPr/>
          <p:nvPr/>
        </p:nvCxnSpPr>
        <p:spPr bwMode="auto">
          <a:xfrm flipH="1" flipV="1">
            <a:off x="7246938" y="5984877"/>
            <a:ext cx="144462" cy="200025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線矢印コネクタ 221"/>
          <p:cNvCxnSpPr/>
          <p:nvPr/>
        </p:nvCxnSpPr>
        <p:spPr bwMode="auto">
          <a:xfrm flipV="1">
            <a:off x="7294565" y="5607050"/>
            <a:ext cx="587375" cy="7938"/>
          </a:xfrm>
          <a:prstGeom prst="straightConnector1">
            <a:avLst/>
          </a:prstGeom>
          <a:ln w="25400"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円/楕円 222"/>
          <p:cNvSpPr/>
          <p:nvPr/>
        </p:nvSpPr>
        <p:spPr bwMode="auto">
          <a:xfrm>
            <a:off x="7812088" y="5407026"/>
            <a:ext cx="1104900" cy="409575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altLang="ja-JP" dirty="0"/>
          </a:p>
        </p:txBody>
      </p:sp>
      <p:sp>
        <p:nvSpPr>
          <p:cNvPr id="4170" name="テキスト ボックス 26"/>
          <p:cNvSpPr txBox="1">
            <a:spLocks noChangeArrowheads="1"/>
          </p:cNvSpPr>
          <p:nvPr/>
        </p:nvSpPr>
        <p:spPr bwMode="auto">
          <a:xfrm>
            <a:off x="8365657" y="5051367"/>
            <a:ext cx="5213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85813" indent="-301625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208088" indent="-242888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90688" indent="-2413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173288" indent="-239713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6304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30876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5448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40020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000" b="1">
                <a:latin typeface="Calibri" panose="020F0502020204030204" pitchFamily="34" charset="0"/>
              </a:rPr>
              <a:t>①</a:t>
            </a:r>
            <a:endParaRPr lang="en-US" altLang="ja-JP" sz="2000" b="1">
              <a:latin typeface="Calibri" panose="020F0502020204030204" pitchFamily="34" charset="0"/>
            </a:endParaRPr>
          </a:p>
        </p:txBody>
      </p:sp>
      <p:sp>
        <p:nvSpPr>
          <p:cNvPr id="4171" name="テキスト ボックス 26"/>
          <p:cNvSpPr txBox="1">
            <a:spLocks noChangeArrowheads="1"/>
          </p:cNvSpPr>
          <p:nvPr/>
        </p:nvSpPr>
        <p:spPr bwMode="auto">
          <a:xfrm>
            <a:off x="7210430" y="5063351"/>
            <a:ext cx="9493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85813" indent="-301625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208088" indent="-242888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90688" indent="-2413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173288" indent="-239713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6304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30876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5448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4002088" indent="-2397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solidFill>
                  <a:srgbClr val="000000"/>
                </a:solidFill>
                <a:latin typeface="Calibri" panose="020F0502020204030204" pitchFamily="34" charset="0"/>
              </a:rPr>
              <a:t>嵌め込む場所</a:t>
            </a: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solidFill>
                  <a:srgbClr val="000000"/>
                </a:solidFill>
                <a:latin typeface="Calibri" panose="020F0502020204030204" pitchFamily="34" charset="0"/>
              </a:rPr>
              <a:t>が分からない</a:t>
            </a: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72" name="テキスト ボックス 26"/>
          <p:cNvSpPr txBox="1">
            <a:spLocks noChangeArrowheads="1"/>
          </p:cNvSpPr>
          <p:nvPr/>
        </p:nvSpPr>
        <p:spPr bwMode="auto">
          <a:xfrm>
            <a:off x="7913689" y="5492751"/>
            <a:ext cx="101502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000">
                <a:latin typeface="Calibri" panose="020F0502020204030204" pitchFamily="34" charset="0"/>
              </a:rPr>
              <a:t>見本が見にくい</a:t>
            </a:r>
            <a:endParaRPr lang="en-US" altLang="ja-JP" sz="1000">
              <a:latin typeface="Calibri" panose="020F0502020204030204" pitchFamily="34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351712" y="682626"/>
            <a:ext cx="3281361" cy="1627186"/>
            <a:chOff x="3911" y="430"/>
            <a:chExt cx="2067" cy="102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11" y="461"/>
              <a:ext cx="2067" cy="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000" y="430"/>
              <a:ext cx="2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ja-JP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(点数）</a:t>
              </a:r>
              <a:endParaRPr kumimoji="0" lang="ja-JP" altLang="ja-JP" sz="1000" b="1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207" y="1282"/>
              <a:ext cx="4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ja-JP" sz="1000" b="1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0</a:t>
              </a:r>
              <a:endParaRPr kumimoji="0" lang="ja-JP" altLang="ja-JP" sz="1000" b="1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532" y="1358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en-US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現状</a:t>
              </a:r>
              <a:endParaRPr kumimoji="0" lang="ja-JP" altLang="ja-JP" sz="1000" b="1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219" y="1358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23"/>
              <a:r>
                <a:rPr kumimoji="0" lang="ja-JP" altLang="en-US" sz="1000" b="1" dirty="0">
                  <a:solidFill>
                    <a:srgbClr val="000000"/>
                  </a:solidFill>
                  <a:latin typeface="ＭＳ Ｐゴシック" panose="020B0600070205080204" pitchFamily="50" charset="-128"/>
                </a:rPr>
                <a:t>目標</a:t>
              </a:r>
              <a:endParaRPr kumimoji="0" lang="ja-JP" altLang="ja-JP" sz="1000" b="1" dirty="0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4245" y="450"/>
              <a:ext cx="10" cy="9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259" y="1349"/>
              <a:ext cx="137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259" y="1349"/>
              <a:ext cx="13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00" b="1"/>
            </a:p>
          </p:txBody>
        </p:sp>
      </p:grpSp>
      <p:graphicFrame>
        <p:nvGraphicFramePr>
          <p:cNvPr id="95" name="Group 3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16883"/>
              </p:ext>
            </p:extLst>
          </p:nvPr>
        </p:nvGraphicFramePr>
        <p:xfrm>
          <a:off x="2914650" y="471488"/>
          <a:ext cx="4303714" cy="1495425"/>
        </p:xfrm>
        <a:graphic>
          <a:graphicData uri="http://schemas.openxmlformats.org/drawingml/2006/table">
            <a:tbl>
              <a:tblPr/>
              <a:tblGrid>
                <a:gridCol w="73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0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86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（条件）</a:t>
                      </a:r>
                    </a:p>
                  </a:txBody>
                  <a:tcPr marL="91467" marR="91467" marT="45725" marB="45725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３１５ 　ﾋﾟｰｽ　－　 　２５　　分　＝　　　２９０ 　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969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現状</a:t>
                      </a:r>
                      <a:endParaRPr kumimoji="1" lang="ja-JP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実施時間　　　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　　　）ﾋﾟｰｽ　－　（　２５　）分　＝　（　　　　　）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593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目標設定</a:t>
                      </a:r>
                    </a:p>
                  </a:txBody>
                  <a:tcPr marL="91467" marR="91467"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完成タイム　　　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）ﾋﾟｰｽ　－　（　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）分　＝　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）</a:t>
                      </a: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6" name="Rectangle 2"/>
          <p:cNvSpPr txBox="1">
            <a:spLocks noChangeArrowheads="1"/>
          </p:cNvSpPr>
          <p:nvPr/>
        </p:nvSpPr>
        <p:spPr bwMode="auto">
          <a:xfrm>
            <a:off x="1312865" y="795040"/>
            <a:ext cx="2027237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現状把握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b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br>
              <a:rPr lang="en-US" altLang="ja-JP" sz="14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目標設定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8667297" y="673102"/>
            <a:ext cx="6639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44571">
              <a:spcBef>
                <a:spcPct val="20000"/>
              </a:spcBef>
            </a:pPr>
            <a:r>
              <a:rPr lang="ja-JP" altLang="en-US" sz="1050" b="1" dirty="0"/>
              <a:t>（グラフ）</a:t>
            </a:r>
          </a:p>
        </p:txBody>
      </p:sp>
      <p:sp>
        <p:nvSpPr>
          <p:cNvPr id="92" name="Text Box 116"/>
          <p:cNvSpPr txBox="1">
            <a:spLocks noChangeArrowheads="1"/>
          </p:cNvSpPr>
          <p:nvPr/>
        </p:nvSpPr>
        <p:spPr bwMode="auto">
          <a:xfrm>
            <a:off x="1260183" y="135175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+mn-ea"/>
                <a:ea typeface="+mn-ea"/>
              </a:rPr>
              <a:t>Ｃコース　ＧＤ記録用紙（発表資料</a:t>
            </a:r>
            <a:r>
              <a:rPr lang="en-US" altLang="ja-JP" sz="1200" dirty="0">
                <a:latin typeface="+mn-ea"/>
                <a:ea typeface="+mn-ea"/>
              </a:rPr>
              <a:t>2</a:t>
            </a:r>
            <a:r>
              <a:rPr lang="ja-JP" altLang="en-US" sz="1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93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97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703513" y="1747913"/>
            <a:ext cx="555501" cy="4921448"/>
          </a:xfrm>
          <a:prstGeom prst="rect">
            <a:avLst/>
          </a:prstGeom>
          <a:noFill/>
          <a:ln w="698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en-US" altLang="ja-JP" sz="2000" dirty="0"/>
              <a:t>25</a:t>
            </a:r>
            <a:r>
              <a:rPr lang="ja-JP" altLang="en-US" sz="2000" dirty="0"/>
              <a:t>分以内にパズルを完成させるには</a:t>
            </a:r>
          </a:p>
        </p:txBody>
      </p:sp>
      <p:sp>
        <p:nvSpPr>
          <p:cNvPr id="9" name="角丸四角形 8"/>
          <p:cNvSpPr/>
          <p:nvPr/>
        </p:nvSpPr>
        <p:spPr>
          <a:xfrm>
            <a:off x="3124200" y="2438573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① 見本を見やすくする</a:t>
            </a:r>
            <a:endParaRPr lang="ja-JP" altLang="en-US" sz="1400" dirty="0"/>
          </a:p>
        </p:txBody>
      </p:sp>
      <p:sp>
        <p:nvSpPr>
          <p:cNvPr id="5" name="角丸四角形 8"/>
          <p:cNvSpPr/>
          <p:nvPr/>
        </p:nvSpPr>
        <p:spPr>
          <a:xfrm>
            <a:off x="5848350" y="2057573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見本の数を増やす</a:t>
            </a:r>
            <a:endParaRPr lang="ja-JP" altLang="en-US" sz="1400" dirty="0"/>
          </a:p>
        </p:txBody>
      </p:sp>
      <p:sp>
        <p:nvSpPr>
          <p:cNvPr id="6" name="角丸四角形 8"/>
          <p:cNvSpPr/>
          <p:nvPr/>
        </p:nvSpPr>
        <p:spPr>
          <a:xfrm>
            <a:off x="5848350" y="2822749"/>
            <a:ext cx="2228850" cy="47466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ja-JP" altLang="en-US" sz="1400"/>
              <a:t>見本を大きくする</a:t>
            </a:r>
            <a:endParaRPr lang="ja-JP" altLang="en-US" sz="1400" dirty="0"/>
          </a:p>
        </p:txBody>
      </p:sp>
      <p:cxnSp>
        <p:nvCxnSpPr>
          <p:cNvPr id="5129" name="AutoShape 16"/>
          <p:cNvCxnSpPr>
            <a:cxnSpLocks noChangeShapeType="1"/>
            <a:stCxn id="4" idx="3"/>
            <a:endCxn id="9" idx="1"/>
          </p:cNvCxnSpPr>
          <p:nvPr/>
        </p:nvCxnSpPr>
        <p:spPr bwMode="auto">
          <a:xfrm flipV="1">
            <a:off x="2259015" y="2675905"/>
            <a:ext cx="865187" cy="1532732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5131" name="AutoShape 22"/>
          <p:cNvCxnSpPr>
            <a:cxnSpLocks noChangeShapeType="1"/>
            <a:stCxn id="9" idx="3"/>
          </p:cNvCxnSpPr>
          <p:nvPr/>
        </p:nvCxnSpPr>
        <p:spPr bwMode="auto">
          <a:xfrm>
            <a:off x="5353050" y="2676700"/>
            <a:ext cx="495300" cy="384175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5132" name="AutoShape 23"/>
          <p:cNvCxnSpPr>
            <a:cxnSpLocks noChangeShapeType="1"/>
            <a:stCxn id="9" idx="3"/>
          </p:cNvCxnSpPr>
          <p:nvPr/>
        </p:nvCxnSpPr>
        <p:spPr bwMode="auto">
          <a:xfrm flipV="1">
            <a:off x="5353050" y="2295699"/>
            <a:ext cx="495300" cy="381000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</p:cxnSp>
      <p:graphicFrame>
        <p:nvGraphicFramePr>
          <p:cNvPr id="3802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90222"/>
              </p:ext>
            </p:extLst>
          </p:nvPr>
        </p:nvGraphicFramePr>
        <p:xfrm>
          <a:off x="8159750" y="1376535"/>
          <a:ext cx="2641600" cy="5156202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1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効果</a:t>
                      </a: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コスト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実現性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採否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×</a:t>
                      </a: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△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否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◎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採</a:t>
                      </a: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8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marL="97500" marR="975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023" name="Rectangle 135"/>
          <p:cNvSpPr>
            <a:spLocks noChangeArrowheads="1"/>
          </p:cNvSpPr>
          <p:nvPr/>
        </p:nvSpPr>
        <p:spPr bwMode="auto">
          <a:xfrm>
            <a:off x="10140950" y="1376537"/>
            <a:ext cx="660400" cy="5167313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5184" name="Text Box 4"/>
          <p:cNvSpPr txBox="1">
            <a:spLocks noChangeArrowheads="1"/>
          </p:cNvSpPr>
          <p:nvPr/>
        </p:nvSpPr>
        <p:spPr bwMode="auto">
          <a:xfrm>
            <a:off x="1631504" y="553416"/>
            <a:ext cx="1723549" cy="5539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300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対策立案</a:t>
            </a:r>
            <a:endParaRPr lang="ja-JP" altLang="en-US" sz="30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5185" name="正方形/長方形 11"/>
          <p:cNvSpPr>
            <a:spLocks noChangeArrowheads="1"/>
          </p:cNvSpPr>
          <p:nvPr/>
        </p:nvSpPr>
        <p:spPr bwMode="auto">
          <a:xfrm>
            <a:off x="3157155" y="1085230"/>
            <a:ext cx="3086794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600" b="1" dirty="0"/>
              <a:t>系統図法（対策案を出す）</a:t>
            </a:r>
          </a:p>
        </p:txBody>
      </p:sp>
      <p:sp>
        <p:nvSpPr>
          <p:cNvPr id="5186" name="正方形/長方形 26"/>
          <p:cNvSpPr>
            <a:spLocks noChangeArrowheads="1"/>
          </p:cNvSpPr>
          <p:nvPr/>
        </p:nvSpPr>
        <p:spPr bwMode="auto">
          <a:xfrm>
            <a:off x="7896227" y="825278"/>
            <a:ext cx="28987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b="1" dirty="0"/>
              <a:t>　　マトリックス図法（評価する）</a:t>
            </a:r>
          </a:p>
        </p:txBody>
      </p:sp>
      <p:sp>
        <p:nvSpPr>
          <p:cNvPr id="5189" name="正方形/長方形 11"/>
          <p:cNvSpPr>
            <a:spLocks noChangeArrowheads="1"/>
          </p:cNvSpPr>
          <p:nvPr/>
        </p:nvSpPr>
        <p:spPr bwMode="auto">
          <a:xfrm>
            <a:off x="3721102" y="1452143"/>
            <a:ext cx="1006475" cy="3206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１次手段</a:t>
            </a:r>
          </a:p>
        </p:txBody>
      </p:sp>
      <p:sp>
        <p:nvSpPr>
          <p:cNvPr id="5190" name="正方形/長方形 11"/>
          <p:cNvSpPr>
            <a:spLocks noChangeArrowheads="1"/>
          </p:cNvSpPr>
          <p:nvPr/>
        </p:nvSpPr>
        <p:spPr bwMode="auto">
          <a:xfrm>
            <a:off x="6435727" y="1412778"/>
            <a:ext cx="1006475" cy="3206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２次手段</a:t>
            </a:r>
          </a:p>
        </p:txBody>
      </p:sp>
      <p:sp>
        <p:nvSpPr>
          <p:cNvPr id="33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ＧＤ記録用紙（発表資料３）</a:t>
            </a:r>
          </a:p>
        </p:txBody>
      </p:sp>
      <p:sp>
        <p:nvSpPr>
          <p:cNvPr id="34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35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3721100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２．第２回目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【</a:t>
            </a:r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対策の実施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】</a:t>
            </a:r>
            <a:endParaRPr lang="ja-JP" altLang="en-US" sz="2000" dirty="0">
              <a:solidFill>
                <a:schemeClr val="tx1"/>
              </a:solidFill>
              <a:ea typeface="HGS創英角ｺﾞｼｯｸUB" panose="020B0900000000000000" pitchFamily="50" charset="-128"/>
            </a:endParaRPr>
          </a:p>
        </p:txBody>
      </p:sp>
      <p:graphicFrame>
        <p:nvGraphicFramePr>
          <p:cNvPr id="76830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00610"/>
              </p:ext>
            </p:extLst>
          </p:nvPr>
        </p:nvGraphicFramePr>
        <p:xfrm>
          <a:off x="1487488" y="1052513"/>
          <a:ext cx="5040312" cy="703262"/>
        </p:xfrm>
        <a:graphic>
          <a:graphicData uri="http://schemas.openxmlformats.org/drawingml/2006/table">
            <a:tbl>
              <a:tblPr/>
              <a:tblGrid>
                <a:gridCol w="749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26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目標</a:t>
                      </a:r>
                    </a:p>
                  </a:txBody>
                  <a:tcPr marL="91436" marR="91436" marT="45731" marB="457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完成・結合ピース合計　　　完成タイム・制限時間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　　　）ﾋﾟｰｽ　－　（　　　　　　　）分　＝ （　　　　　　　）点　</a:t>
                      </a:r>
                    </a:p>
                  </a:txBody>
                  <a:tcPr marL="91436" marR="91436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6973" name="Group 1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599486"/>
              </p:ext>
            </p:extLst>
          </p:nvPr>
        </p:nvGraphicFramePr>
        <p:xfrm>
          <a:off x="1498600" y="1916113"/>
          <a:ext cx="9245600" cy="4763703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7196"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手順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作業内容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時間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配分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役　割　分　担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265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（事前準備）　　　　　　　　　　　　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>
                          <a:solidFill>
                            <a:schemeClr val="tx1"/>
                          </a:solidFill>
                        </a:rPr>
                        <a:t>①</a:t>
                      </a:r>
                      <a:r>
                        <a:rPr lang="ja-JP" altLang="en-US" sz="1100">
                          <a:solidFill>
                            <a:schemeClr val="tx1"/>
                          </a:solidFill>
                        </a:rPr>
                        <a:t>見本を大きくする</a:t>
                      </a:r>
                      <a:endParaRPr kumimoji="1" lang="en-US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（ﾊﾟｽﾞﾙ組付け）</a:t>
                      </a: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197" name="Text Box 157"/>
          <p:cNvSpPr txBox="1">
            <a:spLocks noChangeArrowheads="1"/>
          </p:cNvSpPr>
          <p:nvPr/>
        </p:nvSpPr>
        <p:spPr bwMode="auto">
          <a:xfrm>
            <a:off x="4652963" y="6210301"/>
            <a:ext cx="5562600" cy="3385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600">
                <a:ea typeface="HGS創英角ｺﾞｼｯｸUB" panose="020B0900000000000000" pitchFamily="50" charset="-128"/>
              </a:rPr>
              <a:t>パ　ズ　ル　完　成</a:t>
            </a:r>
          </a:p>
        </p:txBody>
      </p:sp>
      <p:sp>
        <p:nvSpPr>
          <p:cNvPr id="12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ＧＤ記録用紙（発表資料４）</a:t>
            </a:r>
          </a:p>
        </p:txBody>
      </p:sp>
      <p:sp>
        <p:nvSpPr>
          <p:cNvPr id="13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14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105650" cy="457200"/>
          </a:xfrm>
        </p:spPr>
        <p:txBody>
          <a:bodyPr/>
          <a:lstStyle/>
          <a:p>
            <a:pPr algn="l" eaLnBrk="1" hangingPunct="1"/>
            <a:r>
              <a:rPr lang="ja-JP" altLang="en-US" sz="2000">
                <a:ea typeface="HGS創英角ｺﾞｼｯｸUB" panose="020B0900000000000000" pitchFamily="50" charset="-128"/>
              </a:rPr>
              <a:t>３．まとめ</a:t>
            </a:r>
          </a:p>
        </p:txBody>
      </p:sp>
      <p:graphicFrame>
        <p:nvGraphicFramePr>
          <p:cNvPr id="77934" name="Group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136330"/>
              </p:ext>
            </p:extLst>
          </p:nvPr>
        </p:nvGraphicFramePr>
        <p:xfrm>
          <a:off x="1831977" y="1449388"/>
          <a:ext cx="4168775" cy="1511300"/>
        </p:xfrm>
        <a:graphic>
          <a:graphicData uri="http://schemas.openxmlformats.org/drawingml/2006/table">
            <a:tbl>
              <a:tblPr/>
              <a:tblGrid>
                <a:gridCol w="70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3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0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0006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ピース合計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所要時間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（分）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得　　点</a:t>
                      </a:r>
                      <a:b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（点）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774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目 標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（　　　　）点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52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結 果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）分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（　　　　）点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635125" y="836613"/>
            <a:ext cx="47482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18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1800" kern="0" dirty="0">
                <a:solidFill>
                  <a:schemeClr val="tx1"/>
                </a:solidFill>
                <a:ea typeface="HGS創英角ｺﾞｼｯｸUB" pitchFamily="50" charset="-128"/>
              </a:rPr>
              <a:t>効果の確認</a:t>
            </a:r>
            <a:r>
              <a:rPr lang="en-US" altLang="ja-JP" sz="18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対策効果を確認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635125" y="3357563"/>
            <a:ext cx="509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標準化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５Ｗ１Ｈで明確に</a:t>
            </a: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999164" y="1155701"/>
            <a:ext cx="4816476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224591" y="1187452"/>
            <a:ext cx="46807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ja-JP" sz="1300">
                <a:solidFill>
                  <a:srgbClr val="000000"/>
                </a:solidFill>
                <a:latin typeface="ＭＳ Ｐゴシック" panose="020B0600070205080204" pitchFamily="50" charset="-128"/>
              </a:rPr>
              <a:t>(点数）</a:t>
            </a:r>
            <a:endParaRPr kumimoji="0" lang="ja-JP" altLang="ja-JP" sz="1800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16689" y="3133727"/>
            <a:ext cx="8335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ja-JP" sz="1300">
                <a:solidFill>
                  <a:srgbClr val="000000"/>
                </a:solidFill>
                <a:latin typeface="ＭＳ Ｐゴシック" panose="020B0600070205080204" pitchFamily="50" charset="-128"/>
              </a:rPr>
              <a:t>0</a:t>
            </a:r>
            <a:endParaRPr kumimoji="0" lang="ja-JP" altLang="ja-JP" sz="1800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085016" y="3316289"/>
            <a:ext cx="6139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現状</a:t>
            </a:r>
            <a:endParaRPr kumimoji="0" lang="en-US" altLang="ja-JP" sz="1300" dirty="0">
              <a:solidFill>
                <a:srgbClr val="000000"/>
              </a:solidFill>
              <a:latin typeface="ＭＳ Ｐゴシック" panose="020B0600070205080204" pitchFamily="50" charset="-128"/>
            </a:endParaRPr>
          </a:p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（１回目）</a:t>
            </a:r>
            <a:endParaRPr kumimoji="0" lang="ja-JP" altLang="ja-JP" sz="1800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286754" y="3316290"/>
            <a:ext cx="3334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目標</a:t>
            </a:r>
            <a:endParaRPr kumimoji="0" lang="ja-JP" altLang="ja-JP" sz="1800" dirty="0"/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9231524" y="3316289"/>
            <a:ext cx="6139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423"/>
            <a:r>
              <a:rPr kumimoji="0" lang="ja-JP" altLang="ja-JP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対策後</a:t>
            </a:r>
            <a:endParaRPr kumimoji="0" lang="en-US" altLang="ja-JP" sz="1300" dirty="0">
              <a:solidFill>
                <a:srgbClr val="000000"/>
              </a:solidFill>
              <a:latin typeface="ＭＳ Ｐゴシック" panose="020B0600070205080204" pitchFamily="50" charset="-128"/>
            </a:endParaRPr>
          </a:p>
          <a:p>
            <a:pPr algn="ctr" defTabSz="914423"/>
            <a:r>
              <a:rPr kumimoji="0" lang="ja-JP" altLang="en-US" sz="1300" dirty="0">
                <a:solidFill>
                  <a:srgbClr val="000000"/>
                </a:solidFill>
                <a:latin typeface="ＭＳ Ｐゴシック" panose="020B0600070205080204" pitchFamily="50" charset="-128"/>
              </a:rPr>
              <a:t>（２回目）</a:t>
            </a:r>
            <a:endParaRPr kumimoji="0" lang="ja-JP" altLang="ja-JP" sz="1800" dirty="0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>
            <a:off x="6600828" y="1471619"/>
            <a:ext cx="7937" cy="183514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6608766" y="3295650"/>
            <a:ext cx="3605213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6608766" y="3295651"/>
            <a:ext cx="3605213" cy="111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8056368" y="947738"/>
            <a:ext cx="6639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44571">
              <a:spcBef>
                <a:spcPct val="20000"/>
              </a:spcBef>
            </a:pPr>
            <a:r>
              <a:rPr lang="ja-JP" altLang="en-US" sz="1050" b="1" dirty="0"/>
              <a:t>（グラフ）</a:t>
            </a:r>
          </a:p>
        </p:txBody>
      </p:sp>
      <p:graphicFrame>
        <p:nvGraphicFramePr>
          <p:cNvPr id="36" name="表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9085"/>
              </p:ext>
            </p:extLst>
          </p:nvPr>
        </p:nvGraphicFramePr>
        <p:xfrm>
          <a:off x="1862932" y="3946527"/>
          <a:ext cx="8481540" cy="1570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44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429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なぜ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目的）</a:t>
                      </a:r>
                    </a:p>
                  </a:txBody>
                  <a:tcPr marL="84434" marR="84434" marT="45714" marB="45714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何を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項目）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誰が（担当）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何処で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場所）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どのように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方法）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いつ（期間）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8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役割明確化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役割分担表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全員</a:t>
                      </a: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組み付け会場</a:t>
                      </a: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個人毎に要素作業を細分化して作成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作業前準備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528"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528"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角丸四角形 1"/>
          <p:cNvSpPr>
            <a:spLocks noChangeArrowheads="1"/>
          </p:cNvSpPr>
          <p:nvPr/>
        </p:nvSpPr>
        <p:spPr bwMode="auto">
          <a:xfrm>
            <a:off x="2279576" y="5644516"/>
            <a:ext cx="8064896" cy="60959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+mn-ea"/>
                <a:ea typeface="+mn-ea"/>
              </a:rPr>
              <a:t>最後に対策を標準化して、管理の定着まで行います。</a:t>
            </a:r>
            <a:endParaRPr lang="en-US" altLang="ja-JP" sz="1400" b="1" dirty="0"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+mn-ea"/>
                <a:ea typeface="+mn-ea"/>
              </a:rPr>
              <a:t>標準化して決めたことを、維持していくしくみ（チェック機能）まで決め、不具合が再発しないようにします。</a:t>
            </a:r>
          </a:p>
        </p:txBody>
      </p:sp>
      <p:sp>
        <p:nvSpPr>
          <p:cNvPr id="30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ＧＤ記録用紙（発表資料５）</a:t>
            </a:r>
          </a:p>
        </p:txBody>
      </p:sp>
      <p:sp>
        <p:nvSpPr>
          <p:cNvPr id="31" name="Text Box 112"/>
          <p:cNvSpPr txBox="1">
            <a:spLocks noChangeArrowheads="1"/>
          </p:cNvSpPr>
          <p:nvPr/>
        </p:nvSpPr>
        <p:spPr bwMode="auto">
          <a:xfrm>
            <a:off x="8112126" y="60326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32" name="Rectangle 83"/>
          <p:cNvSpPr>
            <a:spLocks noChangeArrowheads="1"/>
          </p:cNvSpPr>
          <p:nvPr/>
        </p:nvSpPr>
        <p:spPr bwMode="auto">
          <a:xfrm>
            <a:off x="8616951" y="290513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正方形/長方形 1"/>
          <p:cNvSpPr>
            <a:spLocks noChangeArrowheads="1"/>
          </p:cNvSpPr>
          <p:nvPr/>
        </p:nvSpPr>
        <p:spPr bwMode="auto">
          <a:xfrm>
            <a:off x="1774826" y="476251"/>
            <a:ext cx="4518025" cy="5048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 dirty="0"/>
              <a:t>入門コース研修で分かった事</a:t>
            </a:r>
          </a:p>
        </p:txBody>
      </p:sp>
      <p:sp>
        <p:nvSpPr>
          <p:cNvPr id="8196" name="正方形/長方形 2"/>
          <p:cNvSpPr>
            <a:spLocks noChangeArrowheads="1"/>
          </p:cNvSpPr>
          <p:nvPr/>
        </p:nvSpPr>
        <p:spPr bwMode="auto">
          <a:xfrm>
            <a:off x="911424" y="1341438"/>
            <a:ext cx="4537075" cy="532765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7" name="正方形/長方形 6"/>
          <p:cNvSpPr>
            <a:spLocks noChangeArrowheads="1"/>
          </p:cNvSpPr>
          <p:nvPr/>
        </p:nvSpPr>
        <p:spPr bwMode="auto">
          <a:xfrm>
            <a:off x="5663952" y="1341440"/>
            <a:ext cx="5616624" cy="53371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9" name="正方形/長方形 2"/>
          <p:cNvSpPr>
            <a:spLocks noChangeArrowheads="1"/>
          </p:cNvSpPr>
          <p:nvPr/>
        </p:nvSpPr>
        <p:spPr bwMode="auto">
          <a:xfrm>
            <a:off x="1851224" y="1196977"/>
            <a:ext cx="2657475" cy="360363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　　　学んだ事・気づいた事</a:t>
            </a:r>
          </a:p>
        </p:txBody>
      </p:sp>
      <p:sp>
        <p:nvSpPr>
          <p:cNvPr id="8200" name="正方形/長方形 7"/>
          <p:cNvSpPr>
            <a:spLocks noChangeArrowheads="1"/>
          </p:cNvSpPr>
          <p:nvPr/>
        </p:nvSpPr>
        <p:spPr bwMode="auto">
          <a:xfrm>
            <a:off x="7115177" y="1198563"/>
            <a:ext cx="2659063" cy="360362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ＭＳ Ｐゴシック" panose="020B0600070205080204" pitchFamily="50" charset="-128"/>
              </a:rPr>
              <a:t>一人ひとりの決意表明</a:t>
            </a:r>
          </a:p>
        </p:txBody>
      </p:sp>
      <p:sp>
        <p:nvSpPr>
          <p:cNvPr id="8201" name="正方形/長方形 8"/>
          <p:cNvSpPr>
            <a:spLocks noChangeArrowheads="1"/>
          </p:cNvSpPr>
          <p:nvPr/>
        </p:nvSpPr>
        <p:spPr bwMode="auto">
          <a:xfrm>
            <a:off x="982861" y="1557339"/>
            <a:ext cx="4392613" cy="863550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◆問題解決の手順がわかった</a:t>
            </a:r>
            <a:endParaRPr lang="en-US" altLang="ja-JP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/>
              <a:t>　　　◆よく使うＱＣ手法、特性要因図や系統図、</a:t>
            </a:r>
            <a:br>
              <a:rPr lang="en-US" altLang="ja-JP" sz="1400" dirty="0"/>
            </a:br>
            <a:r>
              <a:rPr lang="ja-JP" altLang="en-US" sz="1400" dirty="0"/>
              <a:t>　　　　 マトリックス図の使い方を知った</a:t>
            </a:r>
          </a:p>
        </p:txBody>
      </p:sp>
      <p:sp>
        <p:nvSpPr>
          <p:cNvPr id="8202" name="正方形/長方形 9"/>
          <p:cNvSpPr>
            <a:spLocks noChangeArrowheads="1"/>
          </p:cNvSpPr>
          <p:nvPr/>
        </p:nvSpPr>
        <p:spPr bwMode="auto">
          <a:xfrm>
            <a:off x="6292850" y="1484784"/>
            <a:ext cx="4248150" cy="358775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自ら積極的に会合へ参加し、勉強会を開きます。</a:t>
            </a:r>
          </a:p>
        </p:txBody>
      </p:sp>
      <p:sp>
        <p:nvSpPr>
          <p:cNvPr id="12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ＧＤ記録用紙（発表資料６）</a:t>
            </a:r>
          </a:p>
        </p:txBody>
      </p:sp>
      <p:sp>
        <p:nvSpPr>
          <p:cNvPr id="13" name="Text Box 112"/>
          <p:cNvSpPr txBox="1">
            <a:spLocks noChangeArrowheads="1"/>
          </p:cNvSpPr>
          <p:nvPr/>
        </p:nvSpPr>
        <p:spPr bwMode="auto">
          <a:xfrm>
            <a:off x="8108951" y="80963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14" name="Rectangle 83"/>
          <p:cNvSpPr>
            <a:spLocks noChangeArrowheads="1"/>
          </p:cNvSpPr>
          <p:nvPr/>
        </p:nvSpPr>
        <p:spPr bwMode="auto">
          <a:xfrm>
            <a:off x="8613776" y="311150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D0F50F3-0E6E-960A-D8AB-68C74E2FA6CA}"/>
              </a:ext>
            </a:extLst>
          </p:cNvPr>
          <p:cNvGrpSpPr/>
          <p:nvPr/>
        </p:nvGrpSpPr>
        <p:grpSpPr>
          <a:xfrm>
            <a:off x="5768218" y="1918097"/>
            <a:ext cx="4864286" cy="358775"/>
            <a:chOff x="5768218" y="1806269"/>
            <a:chExt cx="4864286" cy="358775"/>
          </a:xfrm>
        </p:grpSpPr>
        <p:sp>
          <p:nvSpPr>
            <p:cNvPr id="4" name="正方形/長方形 9">
              <a:extLst>
                <a:ext uri="{FF2B5EF4-FFF2-40B4-BE49-F238E27FC236}">
                  <a16:creationId xmlns:a16="http://schemas.microsoft.com/office/drawing/2014/main" id="{B162EB9E-1FCE-4BAE-15DA-FBB99DFC5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A4C3F5E6-FDA5-2E88-0898-EA7FC84FF359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BA2D6E1-E3D9-5995-1089-C2272DFC0DAD}"/>
              </a:ext>
            </a:extLst>
          </p:cNvPr>
          <p:cNvGrpSpPr/>
          <p:nvPr/>
        </p:nvGrpSpPr>
        <p:grpSpPr>
          <a:xfrm>
            <a:off x="5768218" y="2695530"/>
            <a:ext cx="4864286" cy="358775"/>
            <a:chOff x="5768218" y="1806269"/>
            <a:chExt cx="4864286" cy="358775"/>
          </a:xfrm>
        </p:grpSpPr>
        <p:sp>
          <p:nvSpPr>
            <p:cNvPr id="17" name="正方形/長方形 9">
              <a:extLst>
                <a:ext uri="{FF2B5EF4-FFF2-40B4-BE49-F238E27FC236}">
                  <a16:creationId xmlns:a16="http://schemas.microsoft.com/office/drawing/2014/main" id="{60D1E272-1E83-311B-B2AE-23735C4F8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AC54662F-A871-E055-CF9C-858804373A41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196126E-1928-32BB-5F31-F312573405CB}"/>
              </a:ext>
            </a:extLst>
          </p:cNvPr>
          <p:cNvGrpSpPr/>
          <p:nvPr/>
        </p:nvGrpSpPr>
        <p:grpSpPr>
          <a:xfrm>
            <a:off x="5768218" y="3472963"/>
            <a:ext cx="4864286" cy="358775"/>
            <a:chOff x="5768218" y="1806269"/>
            <a:chExt cx="4864286" cy="358775"/>
          </a:xfrm>
        </p:grpSpPr>
        <p:sp>
          <p:nvSpPr>
            <p:cNvPr id="20" name="正方形/長方形 9">
              <a:extLst>
                <a:ext uri="{FF2B5EF4-FFF2-40B4-BE49-F238E27FC236}">
                  <a16:creationId xmlns:a16="http://schemas.microsoft.com/office/drawing/2014/main" id="{10B3E1EE-9D0C-5451-4FFB-7A282F27D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3A3F7BDF-20BE-6D52-4F1E-AC7A1503935C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C0CAB169-42A1-D937-93EC-425820F14EA4}"/>
              </a:ext>
            </a:extLst>
          </p:cNvPr>
          <p:cNvGrpSpPr/>
          <p:nvPr/>
        </p:nvGrpSpPr>
        <p:grpSpPr>
          <a:xfrm>
            <a:off x="5768218" y="4250396"/>
            <a:ext cx="4864286" cy="358775"/>
            <a:chOff x="5768218" y="1806269"/>
            <a:chExt cx="4864286" cy="358775"/>
          </a:xfrm>
        </p:grpSpPr>
        <p:sp>
          <p:nvSpPr>
            <p:cNvPr id="23" name="正方形/長方形 9">
              <a:extLst>
                <a:ext uri="{FF2B5EF4-FFF2-40B4-BE49-F238E27FC236}">
                  <a16:creationId xmlns:a16="http://schemas.microsoft.com/office/drawing/2014/main" id="{8C38BF1F-7120-4F78-4848-8A1EB75DE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7E87E882-BDA2-EE8F-E2A0-CDCB25096D48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EDCF8E3B-16D6-FC06-6CA1-A42D542D9375}"/>
              </a:ext>
            </a:extLst>
          </p:cNvPr>
          <p:cNvGrpSpPr/>
          <p:nvPr/>
        </p:nvGrpSpPr>
        <p:grpSpPr>
          <a:xfrm>
            <a:off x="5768218" y="5027829"/>
            <a:ext cx="4864286" cy="358775"/>
            <a:chOff x="5768218" y="1806269"/>
            <a:chExt cx="4864286" cy="358775"/>
          </a:xfrm>
        </p:grpSpPr>
        <p:sp>
          <p:nvSpPr>
            <p:cNvPr id="26" name="正方形/長方形 9">
              <a:extLst>
                <a:ext uri="{FF2B5EF4-FFF2-40B4-BE49-F238E27FC236}">
                  <a16:creationId xmlns:a16="http://schemas.microsoft.com/office/drawing/2014/main" id="{3092B4A0-658F-DD5B-D4BD-EB0A00CBD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2C22D010-702B-2FF9-4FEC-9F65C6597423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43F7BE7-E9D9-98F2-C597-77FDC15E5D01}"/>
              </a:ext>
            </a:extLst>
          </p:cNvPr>
          <p:cNvGrpSpPr/>
          <p:nvPr/>
        </p:nvGrpSpPr>
        <p:grpSpPr>
          <a:xfrm>
            <a:off x="5768218" y="5805264"/>
            <a:ext cx="4864286" cy="358775"/>
            <a:chOff x="5768218" y="1806269"/>
            <a:chExt cx="4864286" cy="358775"/>
          </a:xfrm>
        </p:grpSpPr>
        <p:sp>
          <p:nvSpPr>
            <p:cNvPr id="29" name="正方形/長方形 9">
              <a:extLst>
                <a:ext uri="{FF2B5EF4-FFF2-40B4-BE49-F238E27FC236}">
                  <a16:creationId xmlns:a16="http://schemas.microsoft.com/office/drawing/2014/main" id="{D7BC7351-BB77-E7CD-E19C-CDE546194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8218" y="1806269"/>
              <a:ext cx="4864286" cy="358775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/>
                <a:t>会社名：　　　　　　　　　　　　　　　　　　　氏名：　　　　　　　　　　　　　　　　　　</a:t>
              </a:r>
              <a:endParaRPr lang="ja-JP" altLang="en-US" sz="1200" dirty="0"/>
            </a:p>
          </p:txBody>
        </p: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CE6F2EFD-0FA6-8653-7608-49F13D74491D}"/>
                </a:ext>
              </a:extLst>
            </p:cNvPr>
            <p:cNvCxnSpPr/>
            <p:nvPr/>
          </p:nvCxnSpPr>
          <p:spPr bwMode="auto">
            <a:xfrm>
              <a:off x="5768218" y="2060848"/>
              <a:ext cx="483202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7FDC3B2-D985-4FC6-19C7-8089FC2DD405}"/>
              </a:ext>
            </a:extLst>
          </p:cNvPr>
          <p:cNvSpPr txBox="1"/>
          <p:nvPr/>
        </p:nvSpPr>
        <p:spPr>
          <a:xfrm>
            <a:off x="5685438" y="219642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389F744-5A93-902E-36ED-1EE1827D0466}"/>
              </a:ext>
            </a:extLst>
          </p:cNvPr>
          <p:cNvSpPr txBox="1"/>
          <p:nvPr/>
        </p:nvSpPr>
        <p:spPr>
          <a:xfrm>
            <a:off x="5685438" y="305128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B139734-F52D-5B62-7D9E-D0B94B2F212B}"/>
              </a:ext>
            </a:extLst>
          </p:cNvPr>
          <p:cNvSpPr txBox="1"/>
          <p:nvPr/>
        </p:nvSpPr>
        <p:spPr>
          <a:xfrm>
            <a:off x="5685438" y="379440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0C8DA86-F5B8-7AF1-DAE7-5D8AFEA57BB3}"/>
              </a:ext>
            </a:extLst>
          </p:cNvPr>
          <p:cNvSpPr txBox="1"/>
          <p:nvPr/>
        </p:nvSpPr>
        <p:spPr>
          <a:xfrm>
            <a:off x="5685438" y="451847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27980EE-36AC-818A-985F-AE5C98A712FA}"/>
              </a:ext>
            </a:extLst>
          </p:cNvPr>
          <p:cNvSpPr txBox="1"/>
          <p:nvPr/>
        </p:nvSpPr>
        <p:spPr>
          <a:xfrm>
            <a:off x="5685438" y="527216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5B401CE-FBBE-E56B-3EC4-5BA04F64C90D}"/>
              </a:ext>
            </a:extLst>
          </p:cNvPr>
          <p:cNvSpPr txBox="1"/>
          <p:nvPr/>
        </p:nvSpPr>
        <p:spPr>
          <a:xfrm>
            <a:off x="5685438" y="606367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正方形/長方形 1"/>
          <p:cNvSpPr>
            <a:spLocks noChangeArrowheads="1"/>
          </p:cNvSpPr>
          <p:nvPr/>
        </p:nvSpPr>
        <p:spPr bwMode="auto">
          <a:xfrm>
            <a:off x="1774826" y="476251"/>
            <a:ext cx="4518025" cy="50482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400" dirty="0"/>
              <a:t>入門コース研修で分かった事</a:t>
            </a:r>
          </a:p>
        </p:txBody>
      </p:sp>
      <p:sp>
        <p:nvSpPr>
          <p:cNvPr id="8196" name="正方形/長方形 2"/>
          <p:cNvSpPr>
            <a:spLocks noChangeArrowheads="1"/>
          </p:cNvSpPr>
          <p:nvPr/>
        </p:nvSpPr>
        <p:spPr bwMode="auto">
          <a:xfrm>
            <a:off x="911424" y="1341438"/>
            <a:ext cx="4537075" cy="532765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7" name="正方形/長方形 6"/>
          <p:cNvSpPr>
            <a:spLocks noChangeArrowheads="1"/>
          </p:cNvSpPr>
          <p:nvPr/>
        </p:nvSpPr>
        <p:spPr bwMode="auto">
          <a:xfrm>
            <a:off x="5663952" y="1341440"/>
            <a:ext cx="5616624" cy="53371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8199" name="正方形/長方形 2"/>
          <p:cNvSpPr>
            <a:spLocks noChangeArrowheads="1"/>
          </p:cNvSpPr>
          <p:nvPr/>
        </p:nvSpPr>
        <p:spPr bwMode="auto">
          <a:xfrm>
            <a:off x="1851224" y="1196977"/>
            <a:ext cx="2657475" cy="360363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　　　学んだ事・気づいた事</a:t>
            </a:r>
          </a:p>
        </p:txBody>
      </p:sp>
      <p:sp>
        <p:nvSpPr>
          <p:cNvPr id="8200" name="正方形/長方形 7"/>
          <p:cNvSpPr>
            <a:spLocks noChangeArrowheads="1"/>
          </p:cNvSpPr>
          <p:nvPr/>
        </p:nvSpPr>
        <p:spPr bwMode="auto">
          <a:xfrm>
            <a:off x="7115177" y="1198563"/>
            <a:ext cx="2659063" cy="360362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ＭＳ Ｐゴシック" panose="020B0600070205080204" pitchFamily="50" charset="-128"/>
              </a:rPr>
              <a:t>一人ひとりの決意表明</a:t>
            </a:r>
          </a:p>
        </p:txBody>
      </p:sp>
      <p:sp>
        <p:nvSpPr>
          <p:cNvPr id="8201" name="正方形/長方形 8"/>
          <p:cNvSpPr>
            <a:spLocks noChangeArrowheads="1"/>
          </p:cNvSpPr>
          <p:nvPr/>
        </p:nvSpPr>
        <p:spPr bwMode="auto">
          <a:xfrm>
            <a:off x="982861" y="1557339"/>
            <a:ext cx="4392613" cy="863550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◆問題解決の手順がわかった</a:t>
            </a:r>
            <a:endParaRPr lang="en-US" altLang="ja-JP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/>
              <a:t>　　　◆よく使うＱＣ手法、特性要因図や系統図、</a:t>
            </a:r>
            <a:br>
              <a:rPr lang="en-US" altLang="ja-JP" sz="1400" dirty="0"/>
            </a:br>
            <a:r>
              <a:rPr lang="ja-JP" altLang="en-US" sz="1400" dirty="0"/>
              <a:t>　　　　 マトリックス図の使い方を知った</a:t>
            </a:r>
          </a:p>
        </p:txBody>
      </p:sp>
      <p:sp>
        <p:nvSpPr>
          <p:cNvPr id="8202" name="正方形/長方形 9"/>
          <p:cNvSpPr>
            <a:spLocks noChangeArrowheads="1"/>
          </p:cNvSpPr>
          <p:nvPr/>
        </p:nvSpPr>
        <p:spPr bwMode="auto">
          <a:xfrm>
            <a:off x="6292850" y="1484784"/>
            <a:ext cx="4248150" cy="358775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dirty="0"/>
              <a:t>【</a:t>
            </a:r>
            <a:r>
              <a:rPr lang="ja-JP" altLang="en-US" sz="1400" dirty="0"/>
              <a:t>例</a:t>
            </a:r>
            <a:r>
              <a:rPr lang="en-US" altLang="ja-JP" sz="1400" dirty="0"/>
              <a:t>】</a:t>
            </a:r>
            <a:r>
              <a:rPr lang="ja-JP" altLang="en-US" sz="1400" dirty="0"/>
              <a:t>自ら積極的に会合へ参加し、勉強会を開きます。</a:t>
            </a:r>
          </a:p>
        </p:txBody>
      </p:sp>
      <p:sp>
        <p:nvSpPr>
          <p:cNvPr id="12" name="Text Box 116"/>
          <p:cNvSpPr txBox="1">
            <a:spLocks noChangeArrowheads="1"/>
          </p:cNvSpPr>
          <p:nvPr/>
        </p:nvSpPr>
        <p:spPr bwMode="auto">
          <a:xfrm>
            <a:off x="1358900" y="127001"/>
            <a:ext cx="2936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/>
              <a:t>Ｃコース　ＧＤ記録用紙（発表資料６）</a:t>
            </a:r>
          </a:p>
        </p:txBody>
      </p:sp>
      <p:sp>
        <p:nvSpPr>
          <p:cNvPr id="13" name="Text Box 112"/>
          <p:cNvSpPr txBox="1">
            <a:spLocks noChangeArrowheads="1"/>
          </p:cNvSpPr>
          <p:nvPr/>
        </p:nvSpPr>
        <p:spPr bwMode="auto">
          <a:xfrm>
            <a:off x="8108951" y="80963"/>
            <a:ext cx="2938463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r>
              <a:rPr lang="ja-JP" altLang="en-US" sz="1200" dirty="0">
                <a:latin typeface="+mj-ea"/>
                <a:ea typeface="+mj-ea"/>
              </a:rPr>
              <a:t>事務・販売・サービス入門・初級研修会</a:t>
            </a:r>
          </a:p>
        </p:txBody>
      </p:sp>
      <p:sp>
        <p:nvSpPr>
          <p:cNvPr id="14" name="Rectangle 83"/>
          <p:cNvSpPr>
            <a:spLocks noChangeArrowheads="1"/>
          </p:cNvSpPr>
          <p:nvPr/>
        </p:nvSpPr>
        <p:spPr bwMode="auto">
          <a:xfrm>
            <a:off x="8613776" y="311150"/>
            <a:ext cx="2320925" cy="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500" u="sng" dirty="0">
                <a:latin typeface="Calibri" panose="020F0502020204030204" pitchFamily="34" charset="0"/>
              </a:rPr>
              <a:t>Ｃコース：　　　　　グループ</a:t>
            </a:r>
          </a:p>
        </p:txBody>
      </p: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ABF5EFC9-32CE-1F95-E0B7-47B4D7DDFBA6}"/>
              </a:ext>
            </a:extLst>
          </p:cNvPr>
          <p:cNvGrpSpPr/>
          <p:nvPr/>
        </p:nvGrpSpPr>
        <p:grpSpPr>
          <a:xfrm>
            <a:off x="5685438" y="5966070"/>
            <a:ext cx="4947066" cy="703290"/>
            <a:chOff x="5685438" y="2550249"/>
            <a:chExt cx="4947066" cy="703290"/>
          </a:xfrm>
        </p:grpSpPr>
        <p:grpSp>
          <p:nvGrpSpPr>
            <p:cNvPr id="57" name="グループ化 56">
              <a:extLst>
                <a:ext uri="{FF2B5EF4-FFF2-40B4-BE49-F238E27FC236}">
                  <a16:creationId xmlns:a16="http://schemas.microsoft.com/office/drawing/2014/main" id="{F12C4889-BAFD-390C-64D9-6FDFAF8BE1C9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59" name="正方形/長方形 9">
                <a:extLst>
                  <a:ext uri="{FF2B5EF4-FFF2-40B4-BE49-F238E27FC236}">
                    <a16:creationId xmlns:a16="http://schemas.microsoft.com/office/drawing/2014/main" id="{675A0F68-71FB-1898-D4A1-A4840B7ABE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60" name="直線コネクタ 59">
                <a:extLst>
                  <a:ext uri="{FF2B5EF4-FFF2-40B4-BE49-F238E27FC236}">
                    <a16:creationId xmlns:a16="http://schemas.microsoft.com/office/drawing/2014/main" id="{893119A0-8FE1-06C8-906E-2DB73D17FAA5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20B6A69D-A8BE-251C-0BE7-967EE4834892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554AAE8-A868-F967-6A8B-5B11E509CAD1}"/>
              </a:ext>
            </a:extLst>
          </p:cNvPr>
          <p:cNvGrpSpPr/>
          <p:nvPr/>
        </p:nvGrpSpPr>
        <p:grpSpPr>
          <a:xfrm>
            <a:off x="5685438" y="1772816"/>
            <a:ext cx="4947066" cy="703290"/>
            <a:chOff x="5685438" y="2550249"/>
            <a:chExt cx="4947066" cy="703290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C1545CC2-D028-D128-6335-BA4D708E82EC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192" name="正方形/長方形 9">
                <a:extLst>
                  <a:ext uri="{FF2B5EF4-FFF2-40B4-BE49-F238E27FC236}">
                    <a16:creationId xmlns:a16="http://schemas.microsoft.com/office/drawing/2014/main" id="{9D946FE4-0F05-83BC-BEE0-715B95A35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193" name="直線コネクタ 8192">
                <a:extLst>
                  <a:ext uri="{FF2B5EF4-FFF2-40B4-BE49-F238E27FC236}">
                    <a16:creationId xmlns:a16="http://schemas.microsoft.com/office/drawing/2014/main" id="{8DE9888B-B0A1-BE13-331A-DDC71B547B70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9ADFFF9-8055-D55A-DE14-1099038E4090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8195" name="グループ化 8194">
            <a:extLst>
              <a:ext uri="{FF2B5EF4-FFF2-40B4-BE49-F238E27FC236}">
                <a16:creationId xmlns:a16="http://schemas.microsoft.com/office/drawing/2014/main" id="{D157D43B-9C05-FF61-46B1-DF89E94D3ECB}"/>
              </a:ext>
            </a:extLst>
          </p:cNvPr>
          <p:cNvGrpSpPr/>
          <p:nvPr/>
        </p:nvGrpSpPr>
        <p:grpSpPr>
          <a:xfrm>
            <a:off x="5685438" y="2471692"/>
            <a:ext cx="4947066" cy="703290"/>
            <a:chOff x="5685438" y="2550249"/>
            <a:chExt cx="4947066" cy="703290"/>
          </a:xfrm>
        </p:grpSpPr>
        <p:grpSp>
          <p:nvGrpSpPr>
            <p:cNvPr id="8198" name="グループ化 8197">
              <a:extLst>
                <a:ext uri="{FF2B5EF4-FFF2-40B4-BE49-F238E27FC236}">
                  <a16:creationId xmlns:a16="http://schemas.microsoft.com/office/drawing/2014/main" id="{1B29E9F5-D6D1-0124-2CE0-A4C75754AA48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204" name="正方形/長方形 9">
                <a:extLst>
                  <a:ext uri="{FF2B5EF4-FFF2-40B4-BE49-F238E27FC236}">
                    <a16:creationId xmlns:a16="http://schemas.microsoft.com/office/drawing/2014/main" id="{0B81A79C-101C-38D0-4A34-DACB3FC41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205" name="直線コネクタ 8204">
                <a:extLst>
                  <a:ext uri="{FF2B5EF4-FFF2-40B4-BE49-F238E27FC236}">
                    <a16:creationId xmlns:a16="http://schemas.microsoft.com/office/drawing/2014/main" id="{E57340CD-1635-89AA-FE1F-905F80084076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203" name="テキスト ボックス 8202">
              <a:extLst>
                <a:ext uri="{FF2B5EF4-FFF2-40B4-BE49-F238E27FC236}">
                  <a16:creationId xmlns:a16="http://schemas.microsoft.com/office/drawing/2014/main" id="{E133898B-2F3E-4D34-5006-ACE8F6A3110F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8206" name="グループ化 8205">
            <a:extLst>
              <a:ext uri="{FF2B5EF4-FFF2-40B4-BE49-F238E27FC236}">
                <a16:creationId xmlns:a16="http://schemas.microsoft.com/office/drawing/2014/main" id="{7208E16C-99FC-A0D8-52AE-4B39A60457F9}"/>
              </a:ext>
            </a:extLst>
          </p:cNvPr>
          <p:cNvGrpSpPr/>
          <p:nvPr/>
        </p:nvGrpSpPr>
        <p:grpSpPr>
          <a:xfrm>
            <a:off x="5685438" y="3170568"/>
            <a:ext cx="4947066" cy="703290"/>
            <a:chOff x="5685438" y="2550249"/>
            <a:chExt cx="4947066" cy="703290"/>
          </a:xfrm>
        </p:grpSpPr>
        <p:grpSp>
          <p:nvGrpSpPr>
            <p:cNvPr id="8207" name="グループ化 8206">
              <a:extLst>
                <a:ext uri="{FF2B5EF4-FFF2-40B4-BE49-F238E27FC236}">
                  <a16:creationId xmlns:a16="http://schemas.microsoft.com/office/drawing/2014/main" id="{FFA9B37B-7522-82FA-479B-CD5AA4936F3A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209" name="正方形/長方形 9">
                <a:extLst>
                  <a:ext uri="{FF2B5EF4-FFF2-40B4-BE49-F238E27FC236}">
                    <a16:creationId xmlns:a16="http://schemas.microsoft.com/office/drawing/2014/main" id="{2F9970F4-C30F-361A-E3C1-710010961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210" name="直線コネクタ 8209">
                <a:extLst>
                  <a:ext uri="{FF2B5EF4-FFF2-40B4-BE49-F238E27FC236}">
                    <a16:creationId xmlns:a16="http://schemas.microsoft.com/office/drawing/2014/main" id="{BD240FD5-0236-FE10-162E-4934044D0D0F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208" name="テキスト ボックス 8207">
              <a:extLst>
                <a:ext uri="{FF2B5EF4-FFF2-40B4-BE49-F238E27FC236}">
                  <a16:creationId xmlns:a16="http://schemas.microsoft.com/office/drawing/2014/main" id="{F936BE70-8217-32F9-BE45-C8E5980D08F7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8211" name="グループ化 8210">
            <a:extLst>
              <a:ext uri="{FF2B5EF4-FFF2-40B4-BE49-F238E27FC236}">
                <a16:creationId xmlns:a16="http://schemas.microsoft.com/office/drawing/2014/main" id="{77AA694B-662E-2373-59BE-BF524232B6AA}"/>
              </a:ext>
            </a:extLst>
          </p:cNvPr>
          <p:cNvGrpSpPr/>
          <p:nvPr/>
        </p:nvGrpSpPr>
        <p:grpSpPr>
          <a:xfrm>
            <a:off x="5685438" y="3869444"/>
            <a:ext cx="4947066" cy="703290"/>
            <a:chOff x="5685438" y="2550249"/>
            <a:chExt cx="4947066" cy="703290"/>
          </a:xfrm>
        </p:grpSpPr>
        <p:grpSp>
          <p:nvGrpSpPr>
            <p:cNvPr id="8212" name="グループ化 8211">
              <a:extLst>
                <a:ext uri="{FF2B5EF4-FFF2-40B4-BE49-F238E27FC236}">
                  <a16:creationId xmlns:a16="http://schemas.microsoft.com/office/drawing/2014/main" id="{11DDDA93-B1C0-6F05-733A-063B9BFDFCAC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214" name="正方形/長方形 9">
                <a:extLst>
                  <a:ext uri="{FF2B5EF4-FFF2-40B4-BE49-F238E27FC236}">
                    <a16:creationId xmlns:a16="http://schemas.microsoft.com/office/drawing/2014/main" id="{98268620-B455-8054-A2E9-75555CA1F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215" name="直線コネクタ 8214">
                <a:extLst>
                  <a:ext uri="{FF2B5EF4-FFF2-40B4-BE49-F238E27FC236}">
                    <a16:creationId xmlns:a16="http://schemas.microsoft.com/office/drawing/2014/main" id="{0741A8C1-E459-59D3-5232-A51615F709D3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213" name="テキスト ボックス 8212">
              <a:extLst>
                <a:ext uri="{FF2B5EF4-FFF2-40B4-BE49-F238E27FC236}">
                  <a16:creationId xmlns:a16="http://schemas.microsoft.com/office/drawing/2014/main" id="{BB3BB2B6-7015-0C21-7143-4D98D11517D7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8216" name="グループ化 8215">
            <a:extLst>
              <a:ext uri="{FF2B5EF4-FFF2-40B4-BE49-F238E27FC236}">
                <a16:creationId xmlns:a16="http://schemas.microsoft.com/office/drawing/2014/main" id="{17305CAA-A9CF-5673-1A11-768077CB9EFE}"/>
              </a:ext>
            </a:extLst>
          </p:cNvPr>
          <p:cNvGrpSpPr/>
          <p:nvPr/>
        </p:nvGrpSpPr>
        <p:grpSpPr>
          <a:xfrm>
            <a:off x="5685438" y="4568320"/>
            <a:ext cx="4947066" cy="703290"/>
            <a:chOff x="5685438" y="2550249"/>
            <a:chExt cx="4947066" cy="703290"/>
          </a:xfrm>
        </p:grpSpPr>
        <p:grpSp>
          <p:nvGrpSpPr>
            <p:cNvPr id="8217" name="グループ化 8216">
              <a:extLst>
                <a:ext uri="{FF2B5EF4-FFF2-40B4-BE49-F238E27FC236}">
                  <a16:creationId xmlns:a16="http://schemas.microsoft.com/office/drawing/2014/main" id="{BABEB32C-CCE3-CA19-133E-2750A7DD1A4B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219" name="正方形/長方形 9">
                <a:extLst>
                  <a:ext uri="{FF2B5EF4-FFF2-40B4-BE49-F238E27FC236}">
                    <a16:creationId xmlns:a16="http://schemas.microsoft.com/office/drawing/2014/main" id="{D3CF5023-E5FB-51DF-8CE3-1D5AD50AE2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220" name="直線コネクタ 8219">
                <a:extLst>
                  <a:ext uri="{FF2B5EF4-FFF2-40B4-BE49-F238E27FC236}">
                    <a16:creationId xmlns:a16="http://schemas.microsoft.com/office/drawing/2014/main" id="{BE38B82C-92A7-4658-8B36-CB6467E09AD0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218" name="テキスト ボックス 8217">
              <a:extLst>
                <a:ext uri="{FF2B5EF4-FFF2-40B4-BE49-F238E27FC236}">
                  <a16:creationId xmlns:a16="http://schemas.microsoft.com/office/drawing/2014/main" id="{C7308E31-9FEA-7351-1EC5-93ECBFE665F9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  <p:grpSp>
        <p:nvGrpSpPr>
          <p:cNvPr id="8221" name="グループ化 8220">
            <a:extLst>
              <a:ext uri="{FF2B5EF4-FFF2-40B4-BE49-F238E27FC236}">
                <a16:creationId xmlns:a16="http://schemas.microsoft.com/office/drawing/2014/main" id="{38D9D4ED-1A10-F4A7-F0F6-498AD26E6A66}"/>
              </a:ext>
            </a:extLst>
          </p:cNvPr>
          <p:cNvGrpSpPr/>
          <p:nvPr/>
        </p:nvGrpSpPr>
        <p:grpSpPr>
          <a:xfrm>
            <a:off x="5685438" y="5267196"/>
            <a:ext cx="4947066" cy="703290"/>
            <a:chOff x="5685438" y="2550249"/>
            <a:chExt cx="4947066" cy="703290"/>
          </a:xfrm>
        </p:grpSpPr>
        <p:grpSp>
          <p:nvGrpSpPr>
            <p:cNvPr id="8222" name="グループ化 8221">
              <a:extLst>
                <a:ext uri="{FF2B5EF4-FFF2-40B4-BE49-F238E27FC236}">
                  <a16:creationId xmlns:a16="http://schemas.microsoft.com/office/drawing/2014/main" id="{99D7E758-920B-607B-1F49-640E04D6B34A}"/>
                </a:ext>
              </a:extLst>
            </p:cNvPr>
            <p:cNvGrpSpPr/>
            <p:nvPr/>
          </p:nvGrpSpPr>
          <p:grpSpPr>
            <a:xfrm>
              <a:off x="5768218" y="2550249"/>
              <a:ext cx="4864286" cy="358775"/>
              <a:chOff x="5768218" y="1806269"/>
              <a:chExt cx="4864286" cy="358775"/>
            </a:xfrm>
          </p:grpSpPr>
          <p:sp>
            <p:nvSpPr>
              <p:cNvPr id="8224" name="正方形/長方形 9">
                <a:extLst>
                  <a:ext uri="{FF2B5EF4-FFF2-40B4-BE49-F238E27FC236}">
                    <a16:creationId xmlns:a16="http://schemas.microsoft.com/office/drawing/2014/main" id="{DF05A367-32A0-1CD0-A029-A38B497B1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218" y="1806269"/>
                <a:ext cx="4864286" cy="358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kumimoji="1" sz="3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3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6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1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1200"/>
                  <a:t>会社名：　　　　　　　　　　　　　　　　　　　氏名：　　　　　　　　　　　　　　　　　　</a:t>
                </a:r>
                <a:endParaRPr lang="ja-JP" altLang="en-US" sz="1200" dirty="0"/>
              </a:p>
            </p:txBody>
          </p:sp>
          <p:cxnSp>
            <p:nvCxnSpPr>
              <p:cNvPr id="8225" name="直線コネクタ 8224">
                <a:extLst>
                  <a:ext uri="{FF2B5EF4-FFF2-40B4-BE49-F238E27FC236}">
                    <a16:creationId xmlns:a16="http://schemas.microsoft.com/office/drawing/2014/main" id="{D73EF820-DA42-8BBB-1646-C0E10C5A1736}"/>
                  </a:ext>
                </a:extLst>
              </p:cNvPr>
              <p:cNvCxnSpPr/>
              <p:nvPr/>
            </p:nvCxnSpPr>
            <p:spPr bwMode="auto">
              <a:xfrm>
                <a:off x="5768218" y="2060848"/>
                <a:ext cx="4832028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223" name="テキスト ボックス 8222">
              <a:extLst>
                <a:ext uri="{FF2B5EF4-FFF2-40B4-BE49-F238E27FC236}">
                  <a16:creationId xmlns:a16="http://schemas.microsoft.com/office/drawing/2014/main" id="{F9C1B909-E6C7-F946-8638-F85E78070430}"/>
                </a:ext>
              </a:extLst>
            </p:cNvPr>
            <p:cNvSpPr txBox="1"/>
            <p:nvPr/>
          </p:nvSpPr>
          <p:spPr>
            <a:xfrm>
              <a:off x="5685438" y="279187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/>
                <a:t>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053942"/>
      </p:ext>
    </p:extLst>
  </p:cSld>
  <p:clrMapOvr>
    <a:masterClrMapping/>
  </p:clrMapOvr>
</p:sld>
</file>

<file path=ppt/theme/theme1.xml><?xml version="1.0" encoding="utf-8"?>
<a:theme xmlns:a="http://schemas.openxmlformats.org/drawingml/2006/main" name="Ｐ.068－74　Ｃ  紙コプターデータ用紙">
  <a:themeElements>
    <a:clrScheme name="Ｐ.068－74　Ｃ  紙コプターデータ用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Ｐ.068－74　Ｃ  紙コプターデータ用紙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Ｐ.068－74　Ｃ  紙コプターデータ用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Ｐ.068－74　Ｃ  紙コプターデータ用紙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D:\C. 幹事会社活動\Ｈ１８　幹事活動\11. 行事担当（リーダー中級研修会）\H17年度の資料\H17　テキスト\ﾃｷｽﾄＣ（課題達成型）\Ｐ.068－74　Ｃ  紙コプターデータ用紙.ppt</Template>
  <TotalTime>4502</TotalTime>
  <Words>885</Words>
  <Application>Microsoft Office PowerPoint</Application>
  <PresentationFormat>ワイド画面</PresentationFormat>
  <Paragraphs>221</Paragraphs>
  <Slides>7</Slides>
  <Notes>1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HGP創英角ﾎﾟｯﾌﾟ体</vt:lpstr>
      <vt:lpstr>HGS創英角ｺﾞｼｯｸUB</vt:lpstr>
      <vt:lpstr>ＭＳ Ｐゴシック</vt:lpstr>
      <vt:lpstr>Arial</vt:lpstr>
      <vt:lpstr>Calibri</vt:lpstr>
      <vt:lpstr>Times New Roman</vt:lpstr>
      <vt:lpstr>Ｐ.068－74　Ｃ  紙コプターデータ用紙</vt:lpstr>
      <vt:lpstr>PowerPoint プレゼンテーション</vt:lpstr>
      <vt:lpstr>１．第１回目</vt:lpstr>
      <vt:lpstr>PowerPoint プレゼンテーション</vt:lpstr>
      <vt:lpstr>２．第２回目【対策の実施】</vt:lpstr>
      <vt:lpstr>３．まとめ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Konica Minolta , Inc. Takaoka Akito</dc:creator>
  <cp:lastModifiedBy>Inagaki Satomi／稲垣　里美／AT</cp:lastModifiedBy>
  <cp:revision>345</cp:revision>
  <cp:lastPrinted>2026-05-21T07:57:34Z</cp:lastPrinted>
  <dcterms:created xsi:type="dcterms:W3CDTF">2006-10-26T09:17:19Z</dcterms:created>
  <dcterms:modified xsi:type="dcterms:W3CDTF">2026-06-10T11:50:54Z</dcterms:modified>
</cp:coreProperties>
</file>